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 id="2147483671" r:id="rId3"/>
    <p:sldMasterId id="2147483694" r:id="rId4"/>
  </p:sldMasterIdLst>
  <p:notesMasterIdLst>
    <p:notesMasterId r:id="rId70"/>
  </p:notesMasterIdLst>
  <p:handoutMasterIdLst>
    <p:handoutMasterId r:id="rId71"/>
  </p:handoutMasterIdLst>
  <p:sldIdLst>
    <p:sldId id="16777232" r:id="rId5"/>
    <p:sldId id="16777262" r:id="rId6"/>
    <p:sldId id="16777263" r:id="rId7"/>
    <p:sldId id="16777234" r:id="rId8"/>
    <p:sldId id="16777282" r:id="rId9"/>
    <p:sldId id="16777238" r:id="rId10"/>
    <p:sldId id="16777239" r:id="rId11"/>
    <p:sldId id="16777266" r:id="rId12"/>
    <p:sldId id="16777267" r:id="rId13"/>
    <p:sldId id="16777268" r:id="rId14"/>
    <p:sldId id="16777243" r:id="rId15"/>
    <p:sldId id="16777244" r:id="rId16"/>
    <p:sldId id="16777271" r:id="rId17"/>
    <p:sldId id="16777302" r:id="rId18"/>
    <p:sldId id="16777305" r:id="rId19"/>
    <p:sldId id="16777304" r:id="rId20"/>
    <p:sldId id="16777306" r:id="rId21"/>
    <p:sldId id="16777307" r:id="rId22"/>
    <p:sldId id="16777308" r:id="rId23"/>
    <p:sldId id="16777309" r:id="rId24"/>
    <p:sldId id="16777310" r:id="rId25"/>
    <p:sldId id="16777272" r:id="rId26"/>
    <p:sldId id="261" r:id="rId27"/>
    <p:sldId id="16777274" r:id="rId28"/>
    <p:sldId id="16777275" r:id="rId29"/>
    <p:sldId id="16777213" r:id="rId30"/>
    <p:sldId id="16777215" r:id="rId31"/>
    <p:sldId id="16777223" r:id="rId32"/>
    <p:sldId id="16777278" r:id="rId33"/>
    <p:sldId id="16777287" r:id="rId34"/>
    <p:sldId id="16777288" r:id="rId35"/>
    <p:sldId id="16777289" r:id="rId36"/>
    <p:sldId id="16777311" r:id="rId37"/>
    <p:sldId id="16777312" r:id="rId38"/>
    <p:sldId id="16777280" r:id="rId39"/>
    <p:sldId id="16777293" r:id="rId40"/>
    <p:sldId id="16777314" r:id="rId41"/>
    <p:sldId id="16777313" r:id="rId42"/>
    <p:sldId id="16777294" r:id="rId43"/>
    <p:sldId id="16777315" r:id="rId44"/>
    <p:sldId id="16777316" r:id="rId45"/>
    <p:sldId id="16777317" r:id="rId46"/>
    <p:sldId id="16777318" r:id="rId47"/>
    <p:sldId id="16777319" r:id="rId48"/>
    <p:sldId id="16777320" r:id="rId49"/>
    <p:sldId id="4100145" r:id="rId50"/>
    <p:sldId id="4100119" r:id="rId51"/>
    <p:sldId id="16777255" r:id="rId52"/>
    <p:sldId id="16777321" r:id="rId53"/>
    <p:sldId id="16777206" r:id="rId54"/>
    <p:sldId id="16777208" r:id="rId55"/>
    <p:sldId id="16777256" r:id="rId56"/>
    <p:sldId id="4100147" r:id="rId57"/>
    <p:sldId id="16777181" r:id="rId58"/>
    <p:sldId id="4100148" r:id="rId59"/>
    <p:sldId id="16777258" r:id="rId60"/>
    <p:sldId id="16777284" r:id="rId61"/>
    <p:sldId id="16777285" r:id="rId62"/>
    <p:sldId id="16777286" r:id="rId63"/>
    <p:sldId id="16777170" r:id="rId64"/>
    <p:sldId id="16777324" r:id="rId65"/>
    <p:sldId id="16777325" r:id="rId66"/>
    <p:sldId id="16777283" r:id="rId67"/>
    <p:sldId id="16777322" r:id="rId68"/>
    <p:sldId id="16777323"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16777232"/>
            <p14:sldId id="16777262"/>
            <p14:sldId id="16777263"/>
            <p14:sldId id="16777234"/>
            <p14:sldId id="16777282"/>
            <p14:sldId id="16777238"/>
            <p14:sldId id="16777239"/>
            <p14:sldId id="16777266"/>
            <p14:sldId id="16777267"/>
            <p14:sldId id="16777268"/>
            <p14:sldId id="16777243"/>
            <p14:sldId id="16777244"/>
            <p14:sldId id="16777271"/>
            <p14:sldId id="16777302"/>
            <p14:sldId id="16777305"/>
            <p14:sldId id="16777304"/>
            <p14:sldId id="16777306"/>
            <p14:sldId id="16777307"/>
            <p14:sldId id="16777308"/>
            <p14:sldId id="16777309"/>
            <p14:sldId id="16777310"/>
          </p14:sldIdLst>
        </p14:section>
        <p14:section name="Déclaration de l’objectif de la séance" id="{1F7A1ED2-DD19-4DF3-BC26-A1D65FFD1118}">
          <p14:sldIdLst>
            <p14:sldId id="16777272"/>
            <p14:sldId id="261"/>
            <p14:sldId id="16777274"/>
            <p14:sldId id="16777275"/>
            <p14:sldId id="16777213"/>
            <p14:sldId id="16777215"/>
            <p14:sldId id="16777223"/>
          </p14:sldIdLst>
        </p14:section>
        <p14:section name="Tâche principale" id="{A2A5D278-252D-471E-A046-E0EEBB7C2D2B}">
          <p14:sldIdLst>
            <p14:sldId id="16777278"/>
            <p14:sldId id="16777287"/>
            <p14:sldId id="16777288"/>
            <p14:sldId id="16777289"/>
            <p14:sldId id="16777311"/>
            <p14:sldId id="16777312"/>
            <p14:sldId id="16777280"/>
            <p14:sldId id="16777293"/>
            <p14:sldId id="16777314"/>
            <p14:sldId id="16777313"/>
            <p14:sldId id="16777294"/>
            <p14:sldId id="16777315"/>
            <p14:sldId id="16777316"/>
            <p14:sldId id="16777317"/>
            <p14:sldId id="16777318"/>
            <p14:sldId id="16777319"/>
            <p14:sldId id="16777320"/>
          </p14:sldIdLst>
        </p14:section>
        <p14:section name="Pratique en binôme" id="{FBF6C3DA-BDD6-43C8-8043-82F3BE3C64FD}">
          <p14:sldIdLst>
            <p14:sldId id="4100145"/>
            <p14:sldId id="4100119"/>
            <p14:sldId id="16777255"/>
            <p14:sldId id="16777321"/>
            <p14:sldId id="16777206"/>
            <p14:sldId id="16777208"/>
            <p14:sldId id="16777256"/>
          </p14:sldIdLst>
        </p14:section>
        <p14:section name="Pratique autonome" id="{40CD8AAE-F9F0-47C4-A7F7-0976D79B8EC9}">
          <p14:sldIdLst>
            <p14:sldId id="4100147"/>
            <p14:sldId id="16777181"/>
            <p14:sldId id="4100148"/>
            <p14:sldId id="16777258"/>
          </p14:sldIdLst>
        </p14:section>
        <p14:section name="Clôture" id="{8EB5D3A0-81F1-4DE6-BEB2-58DE24DBB138}">
          <p14:sldIdLst>
            <p14:sldId id="16777284"/>
            <p14:sldId id="16777285"/>
            <p14:sldId id="16777286"/>
            <p14:sldId id="16777170"/>
            <p14:sldId id="16777324"/>
            <p14:sldId id="16777325"/>
          </p14:sldIdLst>
        </p14:section>
        <p14:section name="Fin de la séance" id="{44B71B2B-D974-4F2C-B5A1-E1796678D1E2}">
          <p14:sldIdLst>
            <p14:sldId id="16777283"/>
            <p14:sldId id="16777322"/>
            <p14:sldId id="1677732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FFFF99"/>
    <a:srgbClr val="1D9A78"/>
    <a:srgbClr val="AB20B6"/>
    <a:srgbClr val="FCEBD1"/>
    <a:srgbClr val="FF6565"/>
    <a:srgbClr val="DC94DE"/>
    <a:srgbClr val="B27096"/>
    <a:srgbClr val="FDDF43"/>
    <a:srgbClr val="EB92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55" autoAdjust="0"/>
    <p:restoredTop sz="94690" autoAdjust="0"/>
  </p:normalViewPr>
  <p:slideViewPr>
    <p:cSldViewPr snapToGrid="0">
      <p:cViewPr varScale="1">
        <p:scale>
          <a:sx n="75" d="100"/>
          <a:sy n="75" d="100"/>
        </p:scale>
        <p:origin x="739" y="43"/>
      </p:cViewPr>
      <p:guideLst/>
    </p:cSldViewPr>
  </p:slideViewPr>
  <p:notesTextViewPr>
    <p:cViewPr>
      <p:scale>
        <a:sx n="1" d="1"/>
        <a:sy n="1" d="1"/>
      </p:scale>
      <p:origin x="0" y="0"/>
    </p:cViewPr>
  </p:notesTextViewPr>
  <p:sorterViewPr>
    <p:cViewPr>
      <p:scale>
        <a:sx n="50" d="100"/>
        <a:sy n="50" d="100"/>
      </p:scale>
      <p:origin x="0" y="-1098"/>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20/12/2025</a:t>
            </a:fld>
            <a:endParaRPr lang="fr-F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20/12/2025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2898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1" name="Google Shape;69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657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5" name="Google Shape;74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4529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9" name="Google Shape;75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390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9854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3" name="Google Shape;80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665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23437357-FDEB-42E8-94B9-16208305E930}" type="slidenum">
              <a:rPr lang="fr-FR" smtClean="0"/>
              <a:t>31</a:t>
            </a:fld>
            <a:endParaRPr lang="fr-FR" dirty="0"/>
          </a:p>
        </p:txBody>
      </p:sp>
    </p:spTree>
    <p:extLst>
      <p:ext uri="{BB962C8B-B14F-4D97-AF65-F5344CB8AC3E}">
        <p14:creationId xmlns:p14="http://schemas.microsoft.com/office/powerpoint/2010/main" val="3126451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1" name="Google Shape;99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155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2308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077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5383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0" name="Google Shape;5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4650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53839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t>5</a:t>
            </a:fld>
            <a:endParaRPr kumimoji="0" lang="fr-FR"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endParaRPr>
          </a:p>
        </p:txBody>
      </p:sp>
    </p:spTree>
    <p:extLst>
      <p:ext uri="{BB962C8B-B14F-4D97-AF65-F5344CB8AC3E}">
        <p14:creationId xmlns:p14="http://schemas.microsoft.com/office/powerpoint/2010/main" val="4139511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893929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9599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5235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 name="Google Shape;62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10</a:t>
            </a:fld>
            <a:endParaRPr/>
          </a:p>
        </p:txBody>
      </p:sp>
    </p:spTree>
    <p:extLst>
      <p:ext uri="{BB962C8B-B14F-4D97-AF65-F5344CB8AC3E}">
        <p14:creationId xmlns:p14="http://schemas.microsoft.com/office/powerpoint/2010/main" val="3038347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534980974"/>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cônes pour l’enseignant">
  <p:cSld name="Icônes pour l’enseignant">
    <p:bg>
      <p:bgPr>
        <a:solidFill>
          <a:srgbClr val="DCE6F2"/>
        </a:solidFill>
        <a:effectLst/>
      </p:bgPr>
    </p:bg>
    <p:spTree>
      <p:nvGrpSpPr>
        <p:cNvPr id="1" name="Shape 35"/>
        <p:cNvGrpSpPr/>
        <p:nvPr/>
      </p:nvGrpSpPr>
      <p:grpSpPr>
        <a:xfrm>
          <a:off x="0" y="0"/>
          <a:ext cx="0" cy="0"/>
          <a:chOff x="0" y="0"/>
          <a:chExt cx="0" cy="0"/>
        </a:xfrm>
      </p:grpSpPr>
      <p:sp>
        <p:nvSpPr>
          <p:cNvPr id="36" name="Google Shape;36;p65"/>
          <p:cNvSpPr txBox="1"/>
          <p:nvPr/>
        </p:nvSpPr>
        <p:spPr>
          <a:xfrm>
            <a:off x="2151695" y="1298921"/>
            <a:ext cx="4239248"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i="0" u="none" strike="noStrike" cap="none">
                <a:solidFill>
                  <a:srgbClr val="44546A"/>
                </a:solidFill>
                <a:latin typeface="Calibri"/>
                <a:ea typeface="Calibri"/>
                <a:cs typeface="Calibri"/>
                <a:sym typeface="Calibri"/>
              </a:rPr>
              <a:t>Pages réservées à l’enseignant(e)</a:t>
            </a:r>
            <a:endParaRPr sz="1467" b="0" i="0" u="none" strike="noStrike" cap="none">
              <a:solidFill>
                <a:srgbClr val="000000"/>
              </a:solidFill>
              <a:latin typeface="Calibri"/>
              <a:ea typeface="Calibri"/>
              <a:cs typeface="Calibri"/>
              <a:sym typeface="Calibri"/>
            </a:endParaRPr>
          </a:p>
        </p:txBody>
      </p:sp>
      <p:sp>
        <p:nvSpPr>
          <p:cNvPr id="37" name="Google Shape;37;p65"/>
          <p:cNvSpPr txBox="1"/>
          <p:nvPr/>
        </p:nvSpPr>
        <p:spPr>
          <a:xfrm>
            <a:off x="2151695" y="2226131"/>
            <a:ext cx="8241199"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i="0" u="none" strike="noStrike" cap="none">
                <a:solidFill>
                  <a:srgbClr val="44546A"/>
                </a:solidFill>
                <a:latin typeface="Calibri"/>
                <a:ea typeface="Calibri"/>
                <a:cs typeface="Calibri"/>
                <a:sym typeface="Calibri"/>
              </a:rPr>
              <a:t>Modelage de la tâche par l’enseignant (explicitation à haute voix)</a:t>
            </a:r>
            <a:endParaRPr sz="1467" b="0" i="0" u="none" strike="noStrike" cap="none">
              <a:solidFill>
                <a:srgbClr val="000000"/>
              </a:solidFill>
              <a:latin typeface="Calibri"/>
              <a:ea typeface="Calibri"/>
              <a:cs typeface="Calibri"/>
              <a:sym typeface="Calibri"/>
            </a:endParaRPr>
          </a:p>
        </p:txBody>
      </p:sp>
      <p:pic>
        <p:nvPicPr>
          <p:cNvPr id="38" name="Google Shape;38;p65" descr="Image générée"/>
          <p:cNvPicPr preferRelativeResize="0"/>
          <p:nvPr/>
        </p:nvPicPr>
        <p:blipFill rotWithShape="1">
          <a:blip r:embed="rId2">
            <a:alphaModFix/>
          </a:blip>
          <a:srcRect t="23545" r="71114" b="60699"/>
          <a:stretch/>
        </p:blipFill>
        <p:spPr>
          <a:xfrm>
            <a:off x="992594" y="2946687"/>
            <a:ext cx="1035476" cy="854359"/>
          </a:xfrm>
          <a:prstGeom prst="rect">
            <a:avLst/>
          </a:prstGeom>
          <a:noFill/>
          <a:ln>
            <a:noFill/>
          </a:ln>
        </p:spPr>
      </p:pic>
      <p:sp>
        <p:nvSpPr>
          <p:cNvPr id="39" name="Google Shape;39;p65"/>
          <p:cNvSpPr txBox="1"/>
          <p:nvPr/>
        </p:nvSpPr>
        <p:spPr>
          <a:xfrm>
            <a:off x="2151695" y="3159518"/>
            <a:ext cx="9359384"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i="0" u="none" strike="noStrike" cap="none">
                <a:solidFill>
                  <a:srgbClr val="44546A"/>
                </a:solidFill>
                <a:latin typeface="Calibri"/>
                <a:ea typeface="Calibri"/>
                <a:cs typeface="Calibri"/>
                <a:sym typeface="Calibri"/>
              </a:rPr>
              <a:t>Consignes et explications données aux élèves – hors modelage (à dire à haute voix)</a:t>
            </a:r>
            <a:endParaRPr sz="2000" b="0" i="0" u="none" strike="noStrike" cap="none">
              <a:solidFill>
                <a:srgbClr val="000000"/>
              </a:solidFill>
              <a:latin typeface="Calibri"/>
              <a:ea typeface="Calibri"/>
              <a:cs typeface="Calibri"/>
              <a:sym typeface="Calibri"/>
            </a:endParaRPr>
          </a:p>
        </p:txBody>
      </p:sp>
      <p:sp>
        <p:nvSpPr>
          <p:cNvPr id="40" name="Google Shape;40;p65"/>
          <p:cNvSpPr txBox="1"/>
          <p:nvPr/>
        </p:nvSpPr>
        <p:spPr>
          <a:xfrm>
            <a:off x="2151695" y="4005511"/>
            <a:ext cx="3971611" cy="420457"/>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133" b="1" i="0" u="none" strike="noStrike" cap="none">
                <a:solidFill>
                  <a:srgbClr val="44546A"/>
                </a:solidFill>
                <a:latin typeface="Calibri"/>
                <a:ea typeface="Calibri"/>
                <a:cs typeface="Calibri"/>
                <a:sym typeface="Calibri"/>
              </a:rPr>
              <a:t>Rappel du contrat de classe </a:t>
            </a:r>
            <a:endParaRPr sz="1867" b="0" i="0" u="none" strike="noStrike" cap="none">
              <a:solidFill>
                <a:srgbClr val="000000"/>
              </a:solidFill>
              <a:latin typeface="Calibri"/>
              <a:ea typeface="Calibri"/>
              <a:cs typeface="Calibri"/>
              <a:sym typeface="Calibri"/>
            </a:endParaRPr>
          </a:p>
        </p:txBody>
      </p:sp>
      <p:pic>
        <p:nvPicPr>
          <p:cNvPr id="41" name="Google Shape;41;p65"/>
          <p:cNvPicPr preferRelativeResize="0"/>
          <p:nvPr/>
        </p:nvPicPr>
        <p:blipFill rotWithShape="1">
          <a:blip r:embed="rId3">
            <a:alphaModFix/>
          </a:blip>
          <a:srcRect/>
          <a:stretch/>
        </p:blipFill>
        <p:spPr>
          <a:xfrm>
            <a:off x="1127953" y="4033935"/>
            <a:ext cx="753729" cy="603600"/>
          </a:xfrm>
          <a:prstGeom prst="rect">
            <a:avLst/>
          </a:prstGeom>
          <a:noFill/>
          <a:ln>
            <a:noFill/>
          </a:ln>
        </p:spPr>
      </p:pic>
      <p:sp>
        <p:nvSpPr>
          <p:cNvPr id="42" name="Google Shape;42;p65"/>
          <p:cNvSpPr/>
          <p:nvPr/>
        </p:nvSpPr>
        <p:spPr>
          <a:xfrm>
            <a:off x="63503" y="27983"/>
            <a:ext cx="8241200" cy="603600"/>
          </a:xfrm>
          <a:prstGeom prst="rect">
            <a:avLst/>
          </a:prstGeom>
          <a:noFill/>
          <a:ln>
            <a:noFill/>
          </a:ln>
        </p:spPr>
        <p:txBody>
          <a:bodyPr spcFirstLastPara="1" wrap="square" lIns="91425" tIns="45650" rIns="91425" bIns="45650" anchor="t" anchorCtr="0">
            <a:noAutofit/>
          </a:bodyPr>
          <a:lstStyle/>
          <a:p>
            <a:pPr marL="0" marR="0" lvl="0" indent="0" algn="l" rtl="0">
              <a:spcBef>
                <a:spcPts val="0"/>
              </a:spcBef>
              <a:spcAft>
                <a:spcPts val="0"/>
              </a:spcAft>
              <a:buNone/>
            </a:pPr>
            <a:r>
              <a:rPr lang="fr-FR" sz="3200" b="1" i="0" u="none" strike="noStrike" cap="none">
                <a:solidFill>
                  <a:srgbClr val="44546A"/>
                </a:solidFill>
                <a:latin typeface="Calibri"/>
                <a:ea typeface="Calibri"/>
                <a:cs typeface="Calibri"/>
                <a:sym typeface="Calibri"/>
              </a:rPr>
              <a:t>Icônes pour l’enseignant</a:t>
            </a:r>
            <a:endParaRPr sz="1867" b="0" i="0" u="none" strike="noStrike" cap="none">
              <a:solidFill>
                <a:srgbClr val="000000"/>
              </a:solidFill>
              <a:latin typeface="Calibri"/>
              <a:ea typeface="Calibri"/>
              <a:cs typeface="Calibri"/>
              <a:sym typeface="Calibri"/>
            </a:endParaRPr>
          </a:p>
        </p:txBody>
      </p:sp>
      <p:grpSp>
        <p:nvGrpSpPr>
          <p:cNvPr id="43" name="Google Shape;43;p65"/>
          <p:cNvGrpSpPr/>
          <p:nvPr/>
        </p:nvGrpSpPr>
        <p:grpSpPr>
          <a:xfrm>
            <a:off x="1153868" y="1985795"/>
            <a:ext cx="923513" cy="733132"/>
            <a:chOff x="277892" y="2283969"/>
            <a:chExt cx="939577" cy="824904"/>
          </a:xfrm>
        </p:grpSpPr>
        <p:sp>
          <p:nvSpPr>
            <p:cNvPr id="44" name="Google Shape;44;p65"/>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65"/>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5">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46" name="Google Shape;46;p65" descr="Image générée"/>
          <p:cNvPicPr preferRelativeResize="0"/>
          <p:nvPr/>
        </p:nvPicPr>
        <p:blipFill rotWithShape="1">
          <a:blip r:embed="rId6">
            <a:alphaModFix/>
          </a:blip>
          <a:srcRect t="11064" b="10678"/>
          <a:stretch/>
        </p:blipFill>
        <p:spPr>
          <a:xfrm>
            <a:off x="1153867" y="1023539"/>
            <a:ext cx="727815" cy="854359"/>
          </a:xfrm>
          <a:prstGeom prst="rect">
            <a:avLst/>
          </a:prstGeom>
          <a:noFill/>
          <a:ln>
            <a:noFill/>
          </a:ln>
        </p:spPr>
      </p:pic>
      <p:pic>
        <p:nvPicPr>
          <p:cNvPr id="47" name="Google Shape;47;p65"/>
          <p:cNvPicPr preferRelativeResize="0"/>
          <p:nvPr/>
        </p:nvPicPr>
        <p:blipFill rotWithShape="1">
          <a:blip r:embed="rId7">
            <a:alphaModFix/>
          </a:blip>
          <a:srcRect/>
          <a:stretch/>
        </p:blipFill>
        <p:spPr>
          <a:xfrm>
            <a:off x="1198230" y="4942460"/>
            <a:ext cx="590757" cy="603600"/>
          </a:xfrm>
          <a:prstGeom prst="ellipse">
            <a:avLst/>
          </a:prstGeom>
          <a:solidFill>
            <a:srgbClr val="FFC000"/>
          </a:solidFill>
          <a:ln>
            <a:noFill/>
          </a:ln>
        </p:spPr>
      </p:pic>
      <p:sp>
        <p:nvSpPr>
          <p:cNvPr id="48" name="Google Shape;48;p65"/>
          <p:cNvSpPr txBox="1"/>
          <p:nvPr/>
        </p:nvSpPr>
        <p:spPr>
          <a:xfrm>
            <a:off x="2064863" y="5034031"/>
            <a:ext cx="3971611" cy="420457"/>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133" b="1">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61040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cônes pour l’élève">
  <p:cSld name="Icônes pour l’élève">
    <p:bg>
      <p:bgPr>
        <a:solidFill>
          <a:srgbClr val="DCE6F2"/>
        </a:solidFill>
        <a:effectLst/>
      </p:bgPr>
    </p:bg>
    <p:spTree>
      <p:nvGrpSpPr>
        <p:cNvPr id="1" name="Shape 49"/>
        <p:cNvGrpSpPr/>
        <p:nvPr/>
      </p:nvGrpSpPr>
      <p:grpSpPr>
        <a:xfrm>
          <a:off x="0" y="0"/>
          <a:ext cx="0" cy="0"/>
          <a:chOff x="0" y="0"/>
          <a:chExt cx="0" cy="0"/>
        </a:xfrm>
      </p:grpSpPr>
      <p:grpSp>
        <p:nvGrpSpPr>
          <p:cNvPr id="50" name="Google Shape;50;p66"/>
          <p:cNvGrpSpPr/>
          <p:nvPr/>
        </p:nvGrpSpPr>
        <p:grpSpPr>
          <a:xfrm>
            <a:off x="863927" y="4507781"/>
            <a:ext cx="5760430" cy="603600"/>
            <a:chOff x="647945" y="3380837"/>
            <a:chExt cx="4320322" cy="452700"/>
          </a:xfrm>
        </p:grpSpPr>
        <p:sp>
          <p:nvSpPr>
            <p:cNvPr id="51" name="Google Shape;51;p66"/>
            <p:cNvSpPr txBox="1"/>
            <p:nvPr/>
          </p:nvSpPr>
          <p:spPr>
            <a:xfrm>
              <a:off x="1372968" y="3457186"/>
              <a:ext cx="3595299" cy="3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52" name="Google Shape;52;p66"/>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3" name="Google Shape;53;p66"/>
          <p:cNvGrpSpPr/>
          <p:nvPr/>
        </p:nvGrpSpPr>
        <p:grpSpPr>
          <a:xfrm>
            <a:off x="884384" y="3752370"/>
            <a:ext cx="10372677" cy="498415"/>
            <a:chOff x="663288" y="2814277"/>
            <a:chExt cx="7779508" cy="373811"/>
          </a:xfrm>
        </p:grpSpPr>
        <p:sp>
          <p:nvSpPr>
            <p:cNvPr id="54" name="Google Shape;54;p66"/>
            <p:cNvSpPr txBox="1"/>
            <p:nvPr/>
          </p:nvSpPr>
          <p:spPr>
            <a:xfrm>
              <a:off x="1372969" y="2851181"/>
              <a:ext cx="7069827" cy="300001"/>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travaillent en binômes</a:t>
              </a:r>
              <a:endParaRPr/>
            </a:p>
          </p:txBody>
        </p:sp>
        <p:pic>
          <p:nvPicPr>
            <p:cNvPr id="55" name="Google Shape;55;p66"/>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56" name="Google Shape;56;p66"/>
          <p:cNvGrpSpPr/>
          <p:nvPr/>
        </p:nvGrpSpPr>
        <p:grpSpPr>
          <a:xfrm>
            <a:off x="887673" y="2319672"/>
            <a:ext cx="6840126" cy="498414"/>
            <a:chOff x="657162" y="1688359"/>
            <a:chExt cx="5130094" cy="373810"/>
          </a:xfrm>
        </p:grpSpPr>
        <p:pic>
          <p:nvPicPr>
            <p:cNvPr id="57" name="Google Shape;57;p66"/>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58" name="Google Shape;58;p66"/>
            <p:cNvSpPr txBox="1"/>
            <p:nvPr/>
          </p:nvSpPr>
          <p:spPr>
            <a:xfrm>
              <a:off x="1364376" y="1725263"/>
              <a:ext cx="4422880" cy="300001"/>
            </a:xfrm>
            <a:prstGeom prst="rect">
              <a:avLst/>
            </a:prstGeom>
            <a:noFill/>
            <a:ln>
              <a:noFill/>
            </a:ln>
          </p:spPr>
          <p:txBody>
            <a:bodyPr spcFirstLastPara="1" wrap="square" lIns="91425" tIns="45650" rIns="91425"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59" name="Google Shape;59;p66"/>
          <p:cNvGrpSpPr/>
          <p:nvPr/>
        </p:nvGrpSpPr>
        <p:grpSpPr>
          <a:xfrm>
            <a:off x="954798" y="1692132"/>
            <a:ext cx="5669559" cy="426303"/>
            <a:chOff x="716099" y="1269098"/>
            <a:chExt cx="4252169" cy="319727"/>
          </a:xfrm>
        </p:grpSpPr>
        <p:sp>
          <p:nvSpPr>
            <p:cNvPr id="60" name="Google Shape;60;p66"/>
            <p:cNvSpPr txBox="1"/>
            <p:nvPr/>
          </p:nvSpPr>
          <p:spPr>
            <a:xfrm>
              <a:off x="1372969" y="1278960"/>
              <a:ext cx="3595299" cy="300002"/>
            </a:xfrm>
            <a:prstGeom prst="rect">
              <a:avLst/>
            </a:prstGeom>
            <a:noFill/>
            <a:ln>
              <a:noFill/>
            </a:ln>
          </p:spPr>
          <p:txBody>
            <a:bodyPr spcFirstLastPara="1" wrap="square" lIns="91425" tIns="45650" rIns="91425"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id="61" name="Google Shape;61;p66" descr="Lever la main - Icônes mains et gestes gratuites"/>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62" name="Google Shape;62;p66"/>
          <p:cNvGrpSpPr/>
          <p:nvPr/>
        </p:nvGrpSpPr>
        <p:grpSpPr>
          <a:xfrm>
            <a:off x="863575" y="916351"/>
            <a:ext cx="6681334" cy="603600"/>
            <a:chOff x="915782" y="892042"/>
            <a:chExt cx="6681334" cy="603600"/>
          </a:xfrm>
        </p:grpSpPr>
        <p:sp>
          <p:nvSpPr>
            <p:cNvPr id="63" name="Google Shape;63;p66"/>
            <p:cNvSpPr txBox="1"/>
            <p:nvPr/>
          </p:nvSpPr>
          <p:spPr>
            <a:xfrm>
              <a:off x="1882832" y="949173"/>
              <a:ext cx="5714284"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64" name="Google Shape;64;p66"/>
            <p:cNvGrpSpPr/>
            <p:nvPr/>
          </p:nvGrpSpPr>
          <p:grpSpPr>
            <a:xfrm>
              <a:off x="915782" y="892042"/>
              <a:ext cx="632111" cy="603600"/>
              <a:chOff x="779845" y="4335989"/>
              <a:chExt cx="442253" cy="575842"/>
            </a:xfrm>
          </p:grpSpPr>
          <p:pic>
            <p:nvPicPr>
              <p:cNvPr id="65" name="Google Shape;65;p66" descr="Une image contenant Dessin animé, clipart, Animation, illustration&#10;&#10;Description générée automatiquement"/>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66" name="Google Shape;66;p66"/>
              <p:cNvSpPr/>
              <p:nvPr/>
            </p:nvSpPr>
            <p:spPr>
              <a:xfrm>
                <a:off x="1078544" y="4438901"/>
                <a:ext cx="126559" cy="89253"/>
              </a:xfrm>
              <a:prstGeom prst="rect">
                <a:avLst/>
              </a:prstGeom>
              <a:solidFill>
                <a:srgbClr val="268B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a:solidFill>
                    <a:srgbClr val="FFFFFF"/>
                  </a:solidFill>
                  <a:latin typeface="Calibri"/>
                  <a:ea typeface="Calibri"/>
                  <a:cs typeface="Calibri"/>
                  <a:sym typeface="Calibri"/>
                </a:endParaRPr>
              </a:p>
            </p:txBody>
          </p:sp>
        </p:grpSp>
      </p:grpSp>
      <p:grpSp>
        <p:nvGrpSpPr>
          <p:cNvPr id="67" name="Google Shape;67;p66"/>
          <p:cNvGrpSpPr/>
          <p:nvPr/>
        </p:nvGrpSpPr>
        <p:grpSpPr>
          <a:xfrm>
            <a:off x="915782" y="3007446"/>
            <a:ext cx="8342891" cy="490417"/>
            <a:chOff x="686836" y="2255584"/>
            <a:chExt cx="6257168" cy="367813"/>
          </a:xfrm>
        </p:grpSpPr>
        <p:sp>
          <p:nvSpPr>
            <p:cNvPr id="68" name="Google Shape;68;p66"/>
            <p:cNvSpPr txBox="1"/>
            <p:nvPr/>
          </p:nvSpPr>
          <p:spPr>
            <a:xfrm>
              <a:off x="1372968" y="2323395"/>
              <a:ext cx="5571036" cy="300002"/>
            </a:xfrm>
            <a:prstGeom prst="rect">
              <a:avLst/>
            </a:prstGeom>
            <a:noFill/>
            <a:ln>
              <a:noFill/>
            </a:ln>
          </p:spPr>
          <p:txBody>
            <a:bodyPr spcFirstLastPara="1" wrap="square" lIns="91425" tIns="45650" rIns="91425"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69" name="Google Shape;69;p66"/>
            <p:cNvGrpSpPr/>
            <p:nvPr/>
          </p:nvGrpSpPr>
          <p:grpSpPr>
            <a:xfrm>
              <a:off x="686836" y="2255584"/>
              <a:ext cx="413750" cy="359624"/>
              <a:chOff x="10280460" y="4841540"/>
              <a:chExt cx="630930" cy="597556"/>
            </a:xfrm>
          </p:grpSpPr>
          <p:pic>
            <p:nvPicPr>
              <p:cNvPr id="70" name="Google Shape;70;p66"/>
              <p:cNvPicPr preferRelativeResize="0"/>
              <p:nvPr/>
            </p:nvPicPr>
            <p:blipFill rotWithShape="1">
              <a:blip r:embed="rId7">
                <a:alphaModFix/>
              </a:blip>
              <a:srcRect l="11664" t="23325" r="25922" b="30054"/>
              <a:stretch/>
            </p:blipFill>
            <p:spPr>
              <a:xfrm>
                <a:off x="10280460" y="4967823"/>
                <a:ext cx="630930" cy="471273"/>
              </a:xfrm>
              <a:prstGeom prst="rect">
                <a:avLst/>
              </a:prstGeom>
              <a:noFill/>
              <a:ln>
                <a:noFill/>
              </a:ln>
            </p:spPr>
          </p:pic>
          <p:pic>
            <p:nvPicPr>
              <p:cNvPr id="71" name="Google Shape;71;p66"/>
              <p:cNvPicPr preferRelativeResize="0"/>
              <p:nvPr/>
            </p:nvPicPr>
            <p:blipFill rotWithShape="1">
              <a:blip r:embed="rId8">
                <a:alphaModFix/>
              </a:blip>
              <a:srcRect l="74744" t="23325" r="10688" b="30054"/>
              <a:stretch/>
            </p:blipFill>
            <p:spPr>
              <a:xfrm rot="1461832">
                <a:off x="10456526" y="4850932"/>
                <a:ext cx="147273" cy="471273"/>
              </a:xfrm>
              <a:prstGeom prst="rect">
                <a:avLst/>
              </a:prstGeom>
              <a:noFill/>
              <a:ln>
                <a:noFill/>
              </a:ln>
            </p:spPr>
          </p:pic>
        </p:grpSp>
      </p:grpSp>
      <p:sp>
        <p:nvSpPr>
          <p:cNvPr id="72" name="Google Shape;72;p66"/>
          <p:cNvSpPr/>
          <p:nvPr/>
        </p:nvSpPr>
        <p:spPr>
          <a:xfrm>
            <a:off x="63503" y="27983"/>
            <a:ext cx="8241200" cy="603600"/>
          </a:xfrm>
          <a:prstGeom prst="rect">
            <a:avLst/>
          </a:prstGeom>
          <a:noFill/>
          <a:ln>
            <a:noFill/>
          </a:ln>
        </p:spPr>
        <p:txBody>
          <a:bodyPr spcFirstLastPara="1" wrap="square" lIns="91425" tIns="45650" rIns="91425" bIns="45650" anchor="t" anchorCtr="0">
            <a:noAutofit/>
          </a:bodyPr>
          <a:lstStyle/>
          <a:p>
            <a:pPr marL="0" marR="0" lvl="0" indent="0" algn="l" rtl="0">
              <a:spcBef>
                <a:spcPts val="0"/>
              </a:spcBef>
              <a:spcAft>
                <a:spcPts val="0"/>
              </a:spcAft>
              <a:buNone/>
            </a:pPr>
            <a:r>
              <a:rPr lang="fr-FR" sz="3200" b="1">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73" name="Google Shape;73;p66"/>
          <p:cNvSpPr txBox="1"/>
          <p:nvPr/>
        </p:nvSpPr>
        <p:spPr>
          <a:xfrm>
            <a:off x="1830624" y="5422784"/>
            <a:ext cx="4867240"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74" name="Google Shape;74;p66"/>
          <p:cNvPicPr preferRelativeResize="0"/>
          <p:nvPr/>
        </p:nvPicPr>
        <p:blipFill rotWithShape="1">
          <a:blip r:embed="rId9">
            <a:alphaModFix/>
          </a:blip>
          <a:srcRect/>
          <a:stretch/>
        </p:blipFill>
        <p:spPr>
          <a:xfrm>
            <a:off x="863575" y="5298758"/>
            <a:ext cx="648055" cy="648055"/>
          </a:xfrm>
          <a:prstGeom prst="rect">
            <a:avLst/>
          </a:prstGeom>
          <a:noFill/>
          <a:ln>
            <a:noFill/>
          </a:ln>
        </p:spPr>
      </p:pic>
    </p:spTree>
    <p:extLst>
      <p:ext uri="{BB962C8B-B14F-4D97-AF65-F5344CB8AC3E}">
        <p14:creationId xmlns:p14="http://schemas.microsoft.com/office/powerpoint/2010/main" val="518111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uverture de la séance">
  <p:cSld name="Ouverture de la séance">
    <p:bg>
      <p:bgPr>
        <a:gradFill>
          <a:gsLst>
            <a:gs pos="0">
              <a:srgbClr val="F19D19"/>
            </a:gs>
            <a:gs pos="3000">
              <a:schemeClr val="lt1"/>
            </a:gs>
            <a:gs pos="94000">
              <a:srgbClr val="F19D19"/>
            </a:gs>
            <a:gs pos="100000">
              <a:srgbClr val="F19D19"/>
            </a:gs>
          </a:gsLst>
          <a:path path="circle">
            <a:fillToRect l="50000" t="50000" r="50000" b="50000"/>
          </a:path>
          <a:tileRect/>
        </a:gradFill>
        <a:effectLst/>
      </p:bgPr>
    </p:bg>
    <p:spTree>
      <p:nvGrpSpPr>
        <p:cNvPr id="1" name="Shape 173"/>
        <p:cNvGrpSpPr/>
        <p:nvPr/>
      </p:nvGrpSpPr>
      <p:grpSpPr>
        <a:xfrm>
          <a:off x="0" y="0"/>
          <a:ext cx="0" cy="0"/>
          <a:chOff x="0" y="0"/>
          <a:chExt cx="0" cy="0"/>
        </a:xfrm>
      </p:grpSpPr>
      <p:grpSp>
        <p:nvGrpSpPr>
          <p:cNvPr id="174" name="Google Shape;174;p72"/>
          <p:cNvGrpSpPr/>
          <p:nvPr/>
        </p:nvGrpSpPr>
        <p:grpSpPr>
          <a:xfrm>
            <a:off x="812158" y="844906"/>
            <a:ext cx="10567685" cy="5198169"/>
            <a:chOff x="2184399" y="1402024"/>
            <a:chExt cx="7823200" cy="4942038"/>
          </a:xfrm>
        </p:grpSpPr>
        <p:sp>
          <p:nvSpPr>
            <p:cNvPr id="175" name="Google Shape;175;p72"/>
            <p:cNvSpPr/>
            <p:nvPr/>
          </p:nvSpPr>
          <p:spPr>
            <a:xfrm>
              <a:off x="2184399" y="1402024"/>
              <a:ext cx="7823200" cy="4942038"/>
            </a:xfrm>
            <a:prstGeom prst="roundRect">
              <a:avLst>
                <a:gd name="adj" fmla="val 2665"/>
              </a:avLst>
            </a:prstGeom>
            <a:solidFill>
              <a:srgbClr val="F19D19"/>
            </a:solidFill>
            <a:ln w="19050" cap="flat" cmpd="sng">
              <a:solidFill>
                <a:srgbClr val="F19D19"/>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176" name="Google Shape;176;p72"/>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p:txBody>
        </p:sp>
      </p:grpSp>
      <p:sp>
        <p:nvSpPr>
          <p:cNvPr id="177" name="Google Shape;177;p72"/>
          <p:cNvSpPr/>
          <p:nvPr/>
        </p:nvSpPr>
        <p:spPr>
          <a:xfrm>
            <a:off x="10285532" y="4917801"/>
            <a:ext cx="936370" cy="936371"/>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sp>
        <p:nvSpPr>
          <p:cNvPr id="178" name="Google Shape;178;p72"/>
          <p:cNvSpPr txBox="1"/>
          <p:nvPr/>
        </p:nvSpPr>
        <p:spPr>
          <a:xfrm>
            <a:off x="946951" y="3651380"/>
            <a:ext cx="10298101"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400" b="1">
                <a:solidFill>
                  <a:srgbClr val="F19D19"/>
                </a:solidFill>
                <a:latin typeface="Calibri"/>
                <a:ea typeface="Calibri"/>
                <a:cs typeface="Calibri"/>
                <a:sym typeface="Calibri"/>
              </a:rPr>
              <a:t>Ouverture de la séance</a:t>
            </a:r>
            <a:endParaRPr/>
          </a:p>
        </p:txBody>
      </p:sp>
      <p:pic>
        <p:nvPicPr>
          <p:cNvPr id="179" name="Google Shape;179;p72"/>
          <p:cNvPicPr preferRelativeResize="0"/>
          <p:nvPr/>
        </p:nvPicPr>
        <p:blipFill rotWithShape="1">
          <a:blip r:embed="rId3">
            <a:alphaModFix/>
          </a:blip>
          <a:srcRect/>
          <a:stretch/>
        </p:blipFill>
        <p:spPr>
          <a:xfrm>
            <a:off x="4973623" y="1310778"/>
            <a:ext cx="2096135" cy="2158333"/>
          </a:xfrm>
          <a:prstGeom prst="rect">
            <a:avLst/>
          </a:prstGeom>
          <a:noFill/>
          <a:ln>
            <a:noFill/>
          </a:ln>
        </p:spPr>
      </p:pic>
      <p:pic>
        <p:nvPicPr>
          <p:cNvPr id="180" name="Google Shape;180;p72"/>
          <p:cNvPicPr preferRelativeResize="0"/>
          <p:nvPr/>
        </p:nvPicPr>
        <p:blipFill rotWithShape="1">
          <a:blip r:embed="rId4">
            <a:alphaModFix/>
          </a:blip>
          <a:srcRect/>
          <a:stretch/>
        </p:blipFill>
        <p:spPr>
          <a:xfrm>
            <a:off x="6261214" y="1609414"/>
            <a:ext cx="649253" cy="649253"/>
          </a:xfrm>
          <a:prstGeom prst="rect">
            <a:avLst/>
          </a:prstGeom>
          <a:noFill/>
          <a:ln>
            <a:noFill/>
          </a:ln>
        </p:spPr>
      </p:pic>
      <p:sp>
        <p:nvSpPr>
          <p:cNvPr id="181" name="Google Shape;181;p72"/>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652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lide Ouverture">
  <p:cSld name="Slide Ouverture">
    <p:spTree>
      <p:nvGrpSpPr>
        <p:cNvPr id="1" name="Shape 182"/>
        <p:cNvGrpSpPr/>
        <p:nvPr/>
      </p:nvGrpSpPr>
      <p:grpSpPr>
        <a:xfrm>
          <a:off x="0" y="0"/>
          <a:ext cx="0" cy="0"/>
          <a:chOff x="0" y="0"/>
          <a:chExt cx="0" cy="0"/>
        </a:xfrm>
      </p:grpSpPr>
      <p:grpSp>
        <p:nvGrpSpPr>
          <p:cNvPr id="183" name="Google Shape;183;p73"/>
          <p:cNvGrpSpPr/>
          <p:nvPr/>
        </p:nvGrpSpPr>
        <p:grpSpPr>
          <a:xfrm>
            <a:off x="0" y="1"/>
            <a:ext cx="12192000" cy="6858001"/>
            <a:chOff x="0" y="0"/>
            <a:chExt cx="13716000" cy="10287000"/>
          </a:xfrm>
        </p:grpSpPr>
        <p:sp>
          <p:nvSpPr>
            <p:cNvPr id="184" name="Google Shape;184;p7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185" name="Google Shape;185;p7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186" name="Google Shape;186;p7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187" name="Google Shape;187;p73"/>
          <p:cNvSpPr txBox="1">
            <a:spLocks noGrp="1"/>
          </p:cNvSpPr>
          <p:nvPr>
            <p:ph type="title"/>
          </p:nvPr>
        </p:nvSpPr>
        <p:spPr>
          <a:xfrm>
            <a:off x="778058" y="318293"/>
            <a:ext cx="10529279"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73"/>
          <p:cNvSpPr txBox="1">
            <a:spLocks noGrp="1"/>
          </p:cNvSpPr>
          <p:nvPr>
            <p:ph type="body" idx="1"/>
          </p:nvPr>
        </p:nvSpPr>
        <p:spPr>
          <a:xfrm>
            <a:off x="530225" y="1136650"/>
            <a:ext cx="11179175" cy="5389563"/>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73"/>
          <p:cNvSpPr txBox="1">
            <a:spLocks noGrp="1"/>
          </p:cNvSpPr>
          <p:nvPr>
            <p:ph type="body" idx="2"/>
          </p:nvPr>
        </p:nvSpPr>
        <p:spPr>
          <a:xfrm>
            <a:off x="778058" y="668338"/>
            <a:ext cx="10529705" cy="2682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0" name="Google Shape;190;p73"/>
          <p:cNvGrpSpPr/>
          <p:nvPr/>
        </p:nvGrpSpPr>
        <p:grpSpPr>
          <a:xfrm>
            <a:off x="11779124" y="79508"/>
            <a:ext cx="232364" cy="304873"/>
            <a:chOff x="3292012" y="1302714"/>
            <a:chExt cx="867138" cy="384316"/>
          </a:xfrm>
        </p:grpSpPr>
        <p:sp>
          <p:nvSpPr>
            <p:cNvPr id="191" name="Google Shape;191;p7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7C475"/>
                </a:solidFill>
                <a:latin typeface="Arial"/>
                <a:ea typeface="Arial"/>
                <a:cs typeface="Arial"/>
                <a:sym typeface="Arial"/>
              </a:endParaRPr>
            </a:p>
          </p:txBody>
        </p:sp>
        <p:sp>
          <p:nvSpPr>
            <p:cNvPr id="192" name="Google Shape;192;p73"/>
            <p:cNvSpPr/>
            <p:nvPr/>
          </p:nvSpPr>
          <p:spPr>
            <a:xfrm>
              <a:off x="3351780" y="1310206"/>
              <a:ext cx="789749" cy="369332"/>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193" name="Google Shape;193;p73"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Tree>
    <p:extLst>
      <p:ext uri="{BB962C8B-B14F-4D97-AF65-F5344CB8AC3E}">
        <p14:creationId xmlns:p14="http://schemas.microsoft.com/office/powerpoint/2010/main" val="347981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scussion informelle">
  <p:cSld name="Discussion informelle">
    <p:spTree>
      <p:nvGrpSpPr>
        <p:cNvPr id="1" name="Shape 194"/>
        <p:cNvGrpSpPr/>
        <p:nvPr/>
      </p:nvGrpSpPr>
      <p:grpSpPr>
        <a:xfrm>
          <a:off x="0" y="0"/>
          <a:ext cx="0" cy="0"/>
          <a:chOff x="0" y="0"/>
          <a:chExt cx="0" cy="0"/>
        </a:xfrm>
      </p:grpSpPr>
      <p:grpSp>
        <p:nvGrpSpPr>
          <p:cNvPr id="195" name="Google Shape;195;p74"/>
          <p:cNvGrpSpPr/>
          <p:nvPr/>
        </p:nvGrpSpPr>
        <p:grpSpPr>
          <a:xfrm>
            <a:off x="4932835" y="1459304"/>
            <a:ext cx="6054377" cy="3711725"/>
            <a:chOff x="1715066" y="1103461"/>
            <a:chExt cx="5717724" cy="3124203"/>
          </a:xfrm>
        </p:grpSpPr>
        <p:sp>
          <p:nvSpPr>
            <p:cNvPr id="196" name="Google Shape;196;p74"/>
            <p:cNvSpPr/>
            <p:nvPr/>
          </p:nvSpPr>
          <p:spPr>
            <a:xfrm>
              <a:off x="1715066" y="1103461"/>
              <a:ext cx="5717724" cy="312420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197" name="Google Shape;197;p74"/>
            <p:cNvSpPr/>
            <p:nvPr/>
          </p:nvSpPr>
          <p:spPr>
            <a:xfrm>
              <a:off x="1802501" y="1179667"/>
              <a:ext cx="5542845" cy="2971800"/>
            </a:xfrm>
            <a:prstGeom prst="rect">
              <a:avLst/>
            </a:prstGeom>
            <a:solidFill>
              <a:srgbClr val="FFFFFF"/>
            </a:solidFill>
            <a:ln w="9525" cap="flat" cmpd="sng">
              <a:solidFill>
                <a:srgbClr val="F19D19"/>
              </a:solidFill>
              <a:prstDash val="solid"/>
              <a:round/>
              <a:headEnd type="none" w="sm" len="sm"/>
              <a:tailEnd type="none" w="sm" len="sm"/>
            </a:ln>
            <a:effectLst>
              <a:outerShdw algn="tl">
                <a:srgbClr val="000000">
                  <a:alpha val="4705"/>
                </a:srgbClr>
              </a:outerShdw>
            </a:effectLst>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grpSp>
      <p:sp>
        <p:nvSpPr>
          <p:cNvPr id="198" name="Google Shape;198;p74"/>
          <p:cNvSpPr/>
          <p:nvPr/>
        </p:nvSpPr>
        <p:spPr>
          <a:xfrm>
            <a:off x="4389349" y="1736952"/>
            <a:ext cx="1156184" cy="512421"/>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199" name="Google Shape;199;p74"/>
          <p:cNvSpPr/>
          <p:nvPr/>
        </p:nvSpPr>
        <p:spPr>
          <a:xfrm>
            <a:off x="4469041" y="1746942"/>
            <a:ext cx="1052999" cy="49244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spcBef>
                <a:spcPts val="0"/>
              </a:spcBef>
              <a:spcAft>
                <a:spcPts val="0"/>
              </a:spcAft>
              <a:buNone/>
            </a:pPr>
            <a:r>
              <a:rPr lang="fr-FR" sz="2400" b="1" i="0" u="none" strike="noStrike" cap="none">
                <a:solidFill>
                  <a:srgbClr val="FFFFFF"/>
                </a:solidFill>
                <a:latin typeface="Arial"/>
                <a:ea typeface="Arial"/>
                <a:cs typeface="Arial"/>
                <a:sym typeface="Arial"/>
              </a:rPr>
              <a:t>O</a:t>
            </a:r>
            <a:endParaRPr sz="2400" b="1">
              <a:solidFill>
                <a:srgbClr val="FFFFFF"/>
              </a:solidFill>
              <a:latin typeface="Arial"/>
              <a:ea typeface="Arial"/>
              <a:cs typeface="Arial"/>
              <a:sym typeface="Arial"/>
            </a:endParaRPr>
          </a:p>
        </p:txBody>
      </p:sp>
      <p:sp>
        <p:nvSpPr>
          <p:cNvPr id="200" name="Google Shape;200;p74"/>
          <p:cNvSpPr txBox="1"/>
          <p:nvPr/>
        </p:nvSpPr>
        <p:spPr>
          <a:xfrm>
            <a:off x="5025419" y="1993162"/>
            <a:ext cx="5985399" cy="208794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5400" b="1" i="0" u="none" strike="noStrike" cap="none">
                <a:solidFill>
                  <a:srgbClr val="F19D19"/>
                </a:solidFill>
                <a:latin typeface="Calibri"/>
                <a:ea typeface="Calibri"/>
                <a:cs typeface="Calibri"/>
                <a:sym typeface="Calibri"/>
              </a:rPr>
              <a:t>Discussion informelle</a:t>
            </a:r>
            <a:endParaRPr/>
          </a:p>
        </p:txBody>
      </p:sp>
      <p:pic>
        <p:nvPicPr>
          <p:cNvPr id="201" name="Google Shape;201;p74"/>
          <p:cNvPicPr preferRelativeResize="0"/>
          <p:nvPr/>
        </p:nvPicPr>
        <p:blipFill rotWithShape="1">
          <a:blip r:embed="rId2">
            <a:alphaModFix/>
          </a:blip>
          <a:srcRect/>
          <a:stretch/>
        </p:blipFill>
        <p:spPr>
          <a:xfrm>
            <a:off x="1124103" y="1875577"/>
            <a:ext cx="2856443" cy="2856443"/>
          </a:xfrm>
          <a:prstGeom prst="rect">
            <a:avLst/>
          </a:prstGeom>
          <a:noFill/>
          <a:ln>
            <a:noFill/>
          </a:ln>
          <a:effectLst>
            <a:reflection stA="30000" endPos="30000" dist="5000" dir="5400000" sy="-100000" algn="bl" rotWithShape="0"/>
          </a:effectLst>
        </p:spPr>
      </p:pic>
      <p:sp>
        <p:nvSpPr>
          <p:cNvPr id="202" name="Google Shape;202;p74"/>
          <p:cNvSpPr/>
          <p:nvPr/>
        </p:nvSpPr>
        <p:spPr>
          <a:xfrm>
            <a:off x="1890297" y="1779907"/>
            <a:ext cx="691824" cy="704171"/>
          </a:xfrm>
          <a:custGeom>
            <a:avLst/>
            <a:gdLst/>
            <a:ahLst/>
            <a:cxnLst/>
            <a:rect l="l" t="t" r="r" b="b"/>
            <a:pathLst>
              <a:path w="2759" h="2558" extrusionOk="0">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Georgia"/>
              <a:ea typeface="Georgia"/>
              <a:cs typeface="Georgia"/>
              <a:sym typeface="Georgia"/>
            </a:endParaRPr>
          </a:p>
        </p:txBody>
      </p:sp>
      <p:sp>
        <p:nvSpPr>
          <p:cNvPr id="203" name="Google Shape;203;p74"/>
          <p:cNvSpPr/>
          <p:nvPr/>
        </p:nvSpPr>
        <p:spPr>
          <a:xfrm rot="-560173">
            <a:off x="2207633" y="1946096"/>
            <a:ext cx="584715" cy="634720"/>
          </a:xfrm>
          <a:custGeom>
            <a:avLst/>
            <a:gdLst/>
            <a:ahLst/>
            <a:cxnLst/>
            <a:rect l="l" t="t" r="r" b="b"/>
            <a:pathLst>
              <a:path w="2331" h="2303" extrusionOk="0">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Georgia"/>
              <a:ea typeface="Georgia"/>
              <a:cs typeface="Georgia"/>
              <a:sym typeface="Georgia"/>
            </a:endParaRPr>
          </a:p>
        </p:txBody>
      </p:sp>
      <p:sp>
        <p:nvSpPr>
          <p:cNvPr id="204" name="Google Shape;204;p74"/>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2000"/>
              <a:buNone/>
              <a:defRPr sz="2000" i="1">
                <a:solidFill>
                  <a:srgbClr val="7F7F7F"/>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42586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Activation des prérequis">
  <p:cSld name="Activation des prérequis">
    <p:spTree>
      <p:nvGrpSpPr>
        <p:cNvPr id="1" name="Shape 227"/>
        <p:cNvGrpSpPr/>
        <p:nvPr/>
      </p:nvGrpSpPr>
      <p:grpSpPr>
        <a:xfrm>
          <a:off x="0" y="0"/>
          <a:ext cx="0" cy="0"/>
          <a:chOff x="0" y="0"/>
          <a:chExt cx="0" cy="0"/>
        </a:xfrm>
      </p:grpSpPr>
      <p:grpSp>
        <p:nvGrpSpPr>
          <p:cNvPr id="228" name="Google Shape;228;p77"/>
          <p:cNvGrpSpPr/>
          <p:nvPr/>
        </p:nvGrpSpPr>
        <p:grpSpPr>
          <a:xfrm>
            <a:off x="4932835" y="1459304"/>
            <a:ext cx="6054377" cy="3711725"/>
            <a:chOff x="1715066" y="1103461"/>
            <a:chExt cx="5717724" cy="3124203"/>
          </a:xfrm>
        </p:grpSpPr>
        <p:sp>
          <p:nvSpPr>
            <p:cNvPr id="229" name="Google Shape;229;p77"/>
            <p:cNvSpPr/>
            <p:nvPr/>
          </p:nvSpPr>
          <p:spPr>
            <a:xfrm>
              <a:off x="1715066" y="1103461"/>
              <a:ext cx="5717724" cy="312420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230" name="Google Shape;230;p77"/>
            <p:cNvSpPr/>
            <p:nvPr/>
          </p:nvSpPr>
          <p:spPr>
            <a:xfrm>
              <a:off x="1802501" y="1179667"/>
              <a:ext cx="5542845" cy="2971800"/>
            </a:xfrm>
            <a:prstGeom prst="rect">
              <a:avLst/>
            </a:prstGeom>
            <a:solidFill>
              <a:srgbClr val="FFFFFF"/>
            </a:solidFill>
            <a:ln w="9525" cap="flat" cmpd="sng">
              <a:solidFill>
                <a:srgbClr val="F19D19"/>
              </a:solidFill>
              <a:prstDash val="solid"/>
              <a:round/>
              <a:headEnd type="none" w="sm" len="sm"/>
              <a:tailEnd type="none" w="sm" len="sm"/>
            </a:ln>
            <a:effectLst>
              <a:outerShdw algn="tl">
                <a:srgbClr val="000000">
                  <a:alpha val="4705"/>
                </a:srgbClr>
              </a:outerShdw>
            </a:effectLst>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grpSp>
      <p:sp>
        <p:nvSpPr>
          <p:cNvPr id="231" name="Google Shape;231;p77"/>
          <p:cNvSpPr/>
          <p:nvPr/>
        </p:nvSpPr>
        <p:spPr>
          <a:xfrm>
            <a:off x="4389349" y="1736952"/>
            <a:ext cx="1156184" cy="512421"/>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232" name="Google Shape;232;p77"/>
          <p:cNvSpPr/>
          <p:nvPr/>
        </p:nvSpPr>
        <p:spPr>
          <a:xfrm>
            <a:off x="4469041" y="1746942"/>
            <a:ext cx="1052999" cy="49244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spcBef>
                <a:spcPts val="0"/>
              </a:spcBef>
              <a:spcAft>
                <a:spcPts val="0"/>
              </a:spcAft>
              <a:buNone/>
            </a:pPr>
            <a:r>
              <a:rPr lang="fr-FR" sz="2400" b="1" i="0" u="none" strike="noStrike" cap="none">
                <a:solidFill>
                  <a:srgbClr val="FFFFFF"/>
                </a:solidFill>
                <a:latin typeface="Arial"/>
                <a:ea typeface="Arial"/>
                <a:cs typeface="Arial"/>
                <a:sym typeface="Arial"/>
              </a:rPr>
              <a:t>O</a:t>
            </a:r>
            <a:endParaRPr sz="2400" b="1">
              <a:solidFill>
                <a:srgbClr val="FFFFFF"/>
              </a:solidFill>
              <a:latin typeface="Arial"/>
              <a:ea typeface="Arial"/>
              <a:cs typeface="Arial"/>
              <a:sym typeface="Arial"/>
            </a:endParaRPr>
          </a:p>
        </p:txBody>
      </p:sp>
      <p:sp>
        <p:nvSpPr>
          <p:cNvPr id="233" name="Google Shape;233;p77"/>
          <p:cNvSpPr txBox="1"/>
          <p:nvPr/>
        </p:nvSpPr>
        <p:spPr>
          <a:xfrm>
            <a:off x="5025419" y="1840616"/>
            <a:ext cx="5985399" cy="208794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5400" b="1" i="0" u="none" strike="noStrike" cap="none">
                <a:solidFill>
                  <a:srgbClr val="F19D19"/>
                </a:solidFill>
                <a:latin typeface="Calibri"/>
                <a:ea typeface="Calibri"/>
                <a:cs typeface="Calibri"/>
                <a:sym typeface="Calibri"/>
              </a:rPr>
              <a:t>Activation des prérequis</a:t>
            </a:r>
            <a:endParaRPr/>
          </a:p>
        </p:txBody>
      </p:sp>
      <p:sp>
        <p:nvSpPr>
          <p:cNvPr id="234" name="Google Shape;234;p77"/>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2000"/>
              <a:buNone/>
              <a:defRPr sz="2000" i="1">
                <a:solidFill>
                  <a:srgbClr val="7F7F7F"/>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5" name="Google Shape;235;p77"/>
          <p:cNvPicPr preferRelativeResize="0"/>
          <p:nvPr/>
        </p:nvPicPr>
        <p:blipFill rotWithShape="1">
          <a:blip r:embed="rId2">
            <a:alphaModFix/>
          </a:blip>
          <a:srcRect/>
          <a:stretch/>
        </p:blipFill>
        <p:spPr>
          <a:xfrm>
            <a:off x="399616" y="1583362"/>
            <a:ext cx="3843765" cy="3843765"/>
          </a:xfrm>
          <a:prstGeom prst="rect">
            <a:avLst/>
          </a:prstGeom>
          <a:noFill/>
          <a:ln>
            <a:noFill/>
          </a:ln>
        </p:spPr>
      </p:pic>
    </p:spTree>
    <p:extLst>
      <p:ext uri="{BB962C8B-B14F-4D97-AF65-F5344CB8AC3E}">
        <p14:creationId xmlns:p14="http://schemas.microsoft.com/office/powerpoint/2010/main" val="3338290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éclaration de l’objectif">
  <p:cSld name="Déclaration de l’objectif">
    <p:spTree>
      <p:nvGrpSpPr>
        <p:cNvPr id="1" name="Shape 248"/>
        <p:cNvGrpSpPr/>
        <p:nvPr/>
      </p:nvGrpSpPr>
      <p:grpSpPr>
        <a:xfrm>
          <a:off x="0" y="0"/>
          <a:ext cx="0" cy="0"/>
          <a:chOff x="0" y="0"/>
          <a:chExt cx="0" cy="0"/>
        </a:xfrm>
      </p:grpSpPr>
      <p:grpSp>
        <p:nvGrpSpPr>
          <p:cNvPr id="249" name="Google Shape;249;p79"/>
          <p:cNvGrpSpPr/>
          <p:nvPr/>
        </p:nvGrpSpPr>
        <p:grpSpPr>
          <a:xfrm>
            <a:off x="4932835" y="1459304"/>
            <a:ext cx="6054377" cy="3711725"/>
            <a:chOff x="1715066" y="1103461"/>
            <a:chExt cx="5717724" cy="3124203"/>
          </a:xfrm>
        </p:grpSpPr>
        <p:sp>
          <p:nvSpPr>
            <p:cNvPr id="250" name="Google Shape;250;p79"/>
            <p:cNvSpPr/>
            <p:nvPr/>
          </p:nvSpPr>
          <p:spPr>
            <a:xfrm>
              <a:off x="1715066" y="1103461"/>
              <a:ext cx="5717724" cy="312420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251" name="Google Shape;251;p79"/>
            <p:cNvSpPr/>
            <p:nvPr/>
          </p:nvSpPr>
          <p:spPr>
            <a:xfrm>
              <a:off x="1802501" y="1179667"/>
              <a:ext cx="5542845" cy="2971800"/>
            </a:xfrm>
            <a:prstGeom prst="rect">
              <a:avLst/>
            </a:prstGeom>
            <a:solidFill>
              <a:srgbClr val="FFFFFF"/>
            </a:solidFill>
            <a:ln w="9525" cap="flat" cmpd="sng">
              <a:solidFill>
                <a:srgbClr val="F19D19"/>
              </a:solidFill>
              <a:prstDash val="solid"/>
              <a:round/>
              <a:headEnd type="none" w="sm" len="sm"/>
              <a:tailEnd type="none" w="sm" len="sm"/>
            </a:ln>
            <a:effectLst>
              <a:outerShdw algn="tl">
                <a:srgbClr val="000000">
                  <a:alpha val="4705"/>
                </a:srgbClr>
              </a:outerShdw>
            </a:effectLst>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grpSp>
      <p:sp>
        <p:nvSpPr>
          <p:cNvPr id="252" name="Google Shape;252;p79"/>
          <p:cNvSpPr/>
          <p:nvPr/>
        </p:nvSpPr>
        <p:spPr>
          <a:xfrm>
            <a:off x="4389349" y="1736952"/>
            <a:ext cx="1156184" cy="512421"/>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253" name="Google Shape;253;p79"/>
          <p:cNvSpPr/>
          <p:nvPr/>
        </p:nvSpPr>
        <p:spPr>
          <a:xfrm>
            <a:off x="4469041" y="1746942"/>
            <a:ext cx="1052999" cy="49244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spcBef>
                <a:spcPts val="0"/>
              </a:spcBef>
              <a:spcAft>
                <a:spcPts val="0"/>
              </a:spcAft>
              <a:buNone/>
            </a:pPr>
            <a:r>
              <a:rPr lang="fr-FR" sz="2400" b="1" i="0" u="none" strike="noStrike" cap="none">
                <a:solidFill>
                  <a:srgbClr val="FFFFFF"/>
                </a:solidFill>
                <a:latin typeface="Arial"/>
                <a:ea typeface="Arial"/>
                <a:cs typeface="Arial"/>
                <a:sym typeface="Arial"/>
              </a:rPr>
              <a:t>O</a:t>
            </a:r>
            <a:endParaRPr sz="2400" b="1">
              <a:solidFill>
                <a:srgbClr val="FFFFFF"/>
              </a:solidFill>
              <a:latin typeface="Arial"/>
              <a:ea typeface="Arial"/>
              <a:cs typeface="Arial"/>
              <a:sym typeface="Arial"/>
            </a:endParaRPr>
          </a:p>
        </p:txBody>
      </p:sp>
      <p:sp>
        <p:nvSpPr>
          <p:cNvPr id="254" name="Google Shape;254;p79"/>
          <p:cNvSpPr txBox="1"/>
          <p:nvPr/>
        </p:nvSpPr>
        <p:spPr>
          <a:xfrm>
            <a:off x="5001813" y="2239385"/>
            <a:ext cx="5985399" cy="1701300"/>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Clr>
                <a:srgbClr val="F19D19"/>
              </a:buClr>
              <a:buSzPts val="4400"/>
              <a:buFont typeface="Calibri"/>
              <a:buNone/>
            </a:pPr>
            <a:r>
              <a:rPr lang="fr-FR" sz="4400" b="1" i="0" u="none" strike="noStrike" cap="none">
                <a:solidFill>
                  <a:srgbClr val="F19D19"/>
                </a:solidFill>
                <a:latin typeface="Calibri"/>
                <a:ea typeface="Calibri"/>
                <a:cs typeface="Calibri"/>
                <a:sym typeface="Calibri"/>
              </a:rPr>
              <a:t>Déclaration de l’objectif </a:t>
            </a:r>
            <a:br>
              <a:rPr lang="fr-FR" sz="4400" b="1" i="0" u="none" strike="noStrike" cap="none">
                <a:solidFill>
                  <a:srgbClr val="F19D19"/>
                </a:solidFill>
                <a:latin typeface="Calibri"/>
                <a:ea typeface="Calibri"/>
                <a:cs typeface="Calibri"/>
                <a:sym typeface="Calibri"/>
              </a:rPr>
            </a:br>
            <a:r>
              <a:rPr lang="fr-FR" sz="4400" b="1" i="0" u="none" strike="noStrike" cap="none">
                <a:solidFill>
                  <a:srgbClr val="F19D19"/>
                </a:solidFill>
                <a:latin typeface="Calibri"/>
                <a:ea typeface="Calibri"/>
                <a:cs typeface="Calibri"/>
                <a:sym typeface="Calibri"/>
              </a:rPr>
              <a:t>de la séance</a:t>
            </a:r>
            <a:endParaRPr/>
          </a:p>
        </p:txBody>
      </p:sp>
      <p:sp>
        <p:nvSpPr>
          <p:cNvPr id="255" name="Google Shape;255;p79"/>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2000"/>
              <a:buNone/>
              <a:defRPr sz="2000" i="1">
                <a:solidFill>
                  <a:srgbClr val="7F7F7F"/>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6" name="Google Shape;256;p79"/>
          <p:cNvGrpSpPr/>
          <p:nvPr/>
        </p:nvGrpSpPr>
        <p:grpSpPr>
          <a:xfrm>
            <a:off x="1204787" y="2139690"/>
            <a:ext cx="2432604" cy="2689799"/>
            <a:chOff x="1169970" y="1521517"/>
            <a:chExt cx="2675209" cy="2958054"/>
          </a:xfrm>
        </p:grpSpPr>
        <p:pic>
          <p:nvPicPr>
            <p:cNvPr id="257" name="Google Shape;257;p79"/>
            <p:cNvPicPr preferRelativeResize="0"/>
            <p:nvPr/>
          </p:nvPicPr>
          <p:blipFill rotWithShape="1">
            <a:blip r:embed="rId2">
              <a:alphaModFix/>
            </a:blip>
            <a:srcRect/>
            <a:stretch/>
          </p:blipFill>
          <p:spPr>
            <a:xfrm>
              <a:off x="1169970" y="1804362"/>
              <a:ext cx="2675209" cy="2675209"/>
            </a:xfrm>
            <a:prstGeom prst="rect">
              <a:avLst/>
            </a:prstGeom>
            <a:noFill/>
            <a:ln>
              <a:noFill/>
            </a:ln>
          </p:spPr>
        </p:pic>
        <p:pic>
          <p:nvPicPr>
            <p:cNvPr id="258" name="Google Shape;258;p79"/>
            <p:cNvPicPr preferRelativeResize="0"/>
            <p:nvPr/>
          </p:nvPicPr>
          <p:blipFill rotWithShape="1">
            <a:blip r:embed="rId3">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40306438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âche principale">
  <p:cSld name="Tâche principale">
    <p:spTree>
      <p:nvGrpSpPr>
        <p:cNvPr id="1" name="Shape 319"/>
        <p:cNvGrpSpPr/>
        <p:nvPr/>
      </p:nvGrpSpPr>
      <p:grpSpPr>
        <a:xfrm>
          <a:off x="0" y="0"/>
          <a:ext cx="0" cy="0"/>
          <a:chOff x="0" y="0"/>
          <a:chExt cx="0" cy="0"/>
        </a:xfrm>
      </p:grpSpPr>
      <p:grpSp>
        <p:nvGrpSpPr>
          <p:cNvPr id="320" name="Google Shape;320;p85"/>
          <p:cNvGrpSpPr/>
          <p:nvPr/>
        </p:nvGrpSpPr>
        <p:grpSpPr>
          <a:xfrm>
            <a:off x="4932835" y="1459304"/>
            <a:ext cx="6054377" cy="3711725"/>
            <a:chOff x="1715066" y="1103461"/>
            <a:chExt cx="5717724" cy="3124203"/>
          </a:xfrm>
        </p:grpSpPr>
        <p:sp>
          <p:nvSpPr>
            <p:cNvPr id="321" name="Google Shape;321;p85"/>
            <p:cNvSpPr/>
            <p:nvPr/>
          </p:nvSpPr>
          <p:spPr>
            <a:xfrm>
              <a:off x="1715066" y="1103461"/>
              <a:ext cx="5717724" cy="3124203"/>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322" name="Google Shape;322;p85"/>
            <p:cNvSpPr/>
            <p:nvPr/>
          </p:nvSpPr>
          <p:spPr>
            <a:xfrm>
              <a:off x="1802501" y="1179667"/>
              <a:ext cx="5542845" cy="2971800"/>
            </a:xfrm>
            <a:prstGeom prst="rect">
              <a:avLst/>
            </a:prstGeom>
            <a:solidFill>
              <a:srgbClr val="FFFFFF"/>
            </a:solidFill>
            <a:ln w="9525" cap="flat" cmpd="sng">
              <a:solidFill>
                <a:srgbClr val="C00000"/>
              </a:solidFill>
              <a:prstDash val="solid"/>
              <a:round/>
              <a:headEnd type="none" w="sm" len="sm"/>
              <a:tailEnd type="none" w="sm" len="sm"/>
            </a:ln>
            <a:effectLst>
              <a:outerShdw algn="tl">
                <a:srgbClr val="000000">
                  <a:alpha val="4705"/>
                </a:srgbClr>
              </a:outerShdw>
            </a:effectLst>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grpSp>
      <p:sp>
        <p:nvSpPr>
          <p:cNvPr id="323" name="Google Shape;323;p85"/>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2000"/>
              <a:buNone/>
              <a:defRPr sz="2000" i="1">
                <a:solidFill>
                  <a:srgbClr val="7F7F7F"/>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85"/>
          <p:cNvSpPr txBox="1"/>
          <p:nvPr/>
        </p:nvSpPr>
        <p:spPr>
          <a:xfrm>
            <a:off x="5025418" y="2384963"/>
            <a:ext cx="5869201" cy="690767"/>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733" b="1" i="0" u="none" strike="noStrike" cap="none">
                <a:solidFill>
                  <a:srgbClr val="C00000"/>
                </a:solidFill>
                <a:latin typeface="Calibri"/>
                <a:ea typeface="Calibri"/>
                <a:cs typeface="Calibri"/>
                <a:sym typeface="Calibri"/>
              </a:rPr>
              <a:t>Tâche principale</a:t>
            </a:r>
            <a:endParaRPr/>
          </a:p>
        </p:txBody>
      </p:sp>
      <p:sp>
        <p:nvSpPr>
          <p:cNvPr id="325" name="Google Shape;325;p85"/>
          <p:cNvSpPr/>
          <p:nvPr/>
        </p:nvSpPr>
        <p:spPr>
          <a:xfrm>
            <a:off x="4389349" y="1736952"/>
            <a:ext cx="1156184" cy="512421"/>
          </a:xfrm>
          <a:prstGeom prst="rect">
            <a:avLst/>
          </a:prstGeom>
          <a:solidFill>
            <a:srgbClr val="C00000"/>
          </a:solidFill>
          <a:ln w="25400" cap="flat" cmpd="sng">
            <a:solidFill>
              <a:srgbClr val="C00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326" name="Google Shape;326;p85"/>
          <p:cNvSpPr/>
          <p:nvPr/>
        </p:nvSpPr>
        <p:spPr>
          <a:xfrm>
            <a:off x="4469041" y="1746942"/>
            <a:ext cx="1052999" cy="492443"/>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spcBef>
                <a:spcPts val="0"/>
              </a:spcBef>
              <a:spcAft>
                <a:spcPts val="0"/>
              </a:spcAft>
              <a:buNone/>
            </a:pPr>
            <a:r>
              <a:rPr lang="fr-FR" sz="2400" b="1" i="0" u="none" strike="noStrike" cap="none">
                <a:solidFill>
                  <a:srgbClr val="FFFFFF"/>
                </a:solidFill>
                <a:latin typeface="Arial"/>
                <a:ea typeface="Arial"/>
                <a:cs typeface="Arial"/>
                <a:sym typeface="Arial"/>
              </a:rPr>
              <a:t>M</a:t>
            </a:r>
            <a:endParaRPr sz="2400" b="1">
              <a:solidFill>
                <a:srgbClr val="FFFFFF"/>
              </a:solidFill>
              <a:latin typeface="Arial"/>
              <a:ea typeface="Arial"/>
              <a:cs typeface="Arial"/>
              <a:sym typeface="Arial"/>
            </a:endParaRPr>
          </a:p>
        </p:txBody>
      </p:sp>
      <p:pic>
        <p:nvPicPr>
          <p:cNvPr id="327" name="Google Shape;327;p85"/>
          <p:cNvPicPr preferRelativeResize="0"/>
          <p:nvPr/>
        </p:nvPicPr>
        <p:blipFill rotWithShape="1">
          <a:blip r:embed="rId2">
            <a:alphaModFix/>
          </a:blip>
          <a:srcRect/>
          <a:stretch/>
        </p:blipFill>
        <p:spPr>
          <a:xfrm>
            <a:off x="1204787" y="2396885"/>
            <a:ext cx="2432604" cy="2432604"/>
          </a:xfrm>
          <a:prstGeom prst="rect">
            <a:avLst/>
          </a:prstGeom>
          <a:noFill/>
          <a:ln>
            <a:noFill/>
          </a:ln>
        </p:spPr>
      </p:pic>
    </p:spTree>
    <p:extLst>
      <p:ext uri="{BB962C8B-B14F-4D97-AF65-F5344CB8AC3E}">
        <p14:creationId xmlns:p14="http://schemas.microsoft.com/office/powerpoint/2010/main" val="2819327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ratique collective">
  <p:cSld name="Pratique collective">
    <p:bg>
      <p:bgPr>
        <a:gradFill>
          <a:gsLst>
            <a:gs pos="0">
              <a:srgbClr val="FFFFFF"/>
            </a:gs>
            <a:gs pos="21000">
              <a:srgbClr val="FFFFFF"/>
            </a:gs>
            <a:gs pos="41000">
              <a:srgbClr val="1D6FA9"/>
            </a:gs>
            <a:gs pos="100000">
              <a:srgbClr val="FFFFFF"/>
            </a:gs>
          </a:gsLst>
          <a:path path="circle">
            <a:fillToRect l="50000" t="50000" r="50000" b="50000"/>
          </a:path>
          <a:tileRect/>
        </a:gradFill>
        <a:effectLst/>
      </p:bgPr>
    </p:bg>
    <p:spTree>
      <p:nvGrpSpPr>
        <p:cNvPr id="1" name="Shape 340"/>
        <p:cNvGrpSpPr/>
        <p:nvPr/>
      </p:nvGrpSpPr>
      <p:grpSpPr>
        <a:xfrm>
          <a:off x="0" y="0"/>
          <a:ext cx="0" cy="0"/>
          <a:chOff x="0" y="0"/>
          <a:chExt cx="0" cy="0"/>
        </a:xfrm>
      </p:grpSpPr>
      <p:grpSp>
        <p:nvGrpSpPr>
          <p:cNvPr id="341" name="Google Shape;341;p87"/>
          <p:cNvGrpSpPr/>
          <p:nvPr/>
        </p:nvGrpSpPr>
        <p:grpSpPr>
          <a:xfrm>
            <a:off x="812159" y="829917"/>
            <a:ext cx="10567685" cy="5198169"/>
            <a:chOff x="2184400" y="1402025"/>
            <a:chExt cx="7823200" cy="4942038"/>
          </a:xfrm>
        </p:grpSpPr>
        <p:sp>
          <p:nvSpPr>
            <p:cNvPr id="342" name="Google Shape;342;p87"/>
            <p:cNvSpPr/>
            <p:nvPr/>
          </p:nvSpPr>
          <p:spPr>
            <a:xfrm>
              <a:off x="2184400" y="1402025"/>
              <a:ext cx="7823200" cy="4942038"/>
            </a:xfrm>
            <a:prstGeom prst="roundRect">
              <a:avLst>
                <a:gd name="adj" fmla="val 2665"/>
              </a:avLst>
            </a:prstGeom>
            <a:solidFill>
              <a:srgbClr val="0F9ED5"/>
            </a:solidFill>
            <a:ln w="19050" cap="flat" cmpd="sng">
              <a:solidFill>
                <a:srgbClr val="0F9ED5"/>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343" name="Google Shape;343;p87"/>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a:p>
              <a:pPr marL="0" marR="0" lvl="0" indent="0" algn="ctr" rtl="0">
                <a:spcBef>
                  <a:spcPts val="0"/>
                </a:spcBef>
                <a:spcAft>
                  <a:spcPts val="0"/>
                </a:spcAft>
                <a:buNone/>
              </a:pPr>
              <a:r>
                <a:rPr lang="fr-FR" sz="4400" b="1">
                  <a:solidFill>
                    <a:srgbClr val="0F9ED5"/>
                  </a:solidFill>
                  <a:latin typeface="Calibri"/>
                  <a:ea typeface="Calibri"/>
                  <a:cs typeface="Calibri"/>
                  <a:sym typeface="Calibri"/>
                </a:rPr>
                <a:t>Pratique collective</a:t>
              </a:r>
              <a:endParaRPr/>
            </a:p>
          </p:txBody>
        </p:sp>
      </p:grpSp>
      <p:sp>
        <p:nvSpPr>
          <p:cNvPr id="344" name="Google Shape;344;p87"/>
          <p:cNvSpPr/>
          <p:nvPr/>
        </p:nvSpPr>
        <p:spPr>
          <a:xfrm>
            <a:off x="10285532" y="4917801"/>
            <a:ext cx="936370" cy="936371"/>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pic>
        <p:nvPicPr>
          <p:cNvPr id="345" name="Google Shape;345;p87"/>
          <p:cNvPicPr preferRelativeResize="0"/>
          <p:nvPr/>
        </p:nvPicPr>
        <p:blipFill rotWithShape="1">
          <a:blip r:embed="rId3">
            <a:alphaModFix/>
          </a:blip>
          <a:srcRect/>
          <a:stretch/>
        </p:blipFill>
        <p:spPr>
          <a:xfrm>
            <a:off x="4992506" y="1398207"/>
            <a:ext cx="2206989" cy="2206989"/>
          </a:xfrm>
          <a:prstGeom prst="rect">
            <a:avLst/>
          </a:prstGeom>
          <a:noFill/>
          <a:ln>
            <a:noFill/>
          </a:ln>
        </p:spPr>
      </p:pic>
      <p:sp>
        <p:nvSpPr>
          <p:cNvPr id="346" name="Google Shape;346;p87"/>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11997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p:cNvGrpSpPr/>
          <p:nvPr userDrawn="1"/>
        </p:nvGrpSpPr>
        <p:grpSpPr>
          <a:xfrm>
            <a:off x="-1" y="-38042"/>
            <a:ext cx="12192000" cy="6896042"/>
            <a:chOff x="0" y="0"/>
            <a:chExt cx="13716000" cy="10287000"/>
          </a:xfrm>
        </p:grpSpPr>
        <p:sp>
          <p:nvSpPr>
            <p:cNvPr id="8" name="Rectangle 7"/>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Freeform 8"/>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350" b="1" dirty="0">
              <a:solidFill>
                <a:schemeClr val="bg1">
                  <a:lumMod val="50000"/>
                </a:schemeClr>
              </a:solidFill>
              <a:latin typeface="Dosis" pitchFamily="2" charset="0"/>
            </a:endParaRPr>
          </a:p>
        </p:txBody>
      </p:sp>
      <p:sp>
        <p:nvSpPr>
          <p:cNvPr id="2" name="Title 1"/>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p:cNvSpPr>
            <a:spLocks noGrp="1"/>
          </p:cNvSpPr>
          <p:nvPr>
            <p:ph type="body" sz="quarter" idx="10" hasCustomPrompt="1"/>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20/12/2025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20/12/2025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716" r:id="rId20"/>
    <p:sldLayoutId id="2147483717" r:id="rId21"/>
    <p:sldLayoutId id="2147483718" r:id="rId22"/>
    <p:sldLayoutId id="2147483721" r:id="rId23"/>
    <p:sldLayoutId id="2147483722" r:id="rId24"/>
    <p:sldLayoutId id="2147483723" r:id="rId25"/>
    <p:sldLayoutId id="2147483726" r:id="rId26"/>
    <p:sldLayoutId id="2147483727" r:id="rId27"/>
    <p:sldLayoutId id="2147483779" r:id="rId28"/>
    <p:sldLayoutId id="2147483780"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20/12/2025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 Id="rId6" Type="http://schemas.openxmlformats.org/officeDocument/2006/relationships/image" Target="../media/image45.jpeg"/><Relationship Id="rId5" Type="http://schemas.openxmlformats.org/officeDocument/2006/relationships/image" Target="../media/image44.sv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0.xml"/><Relationship Id="rId5" Type="http://schemas.openxmlformats.org/officeDocument/2006/relationships/image" Target="../media/image46.pn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0.xml"/><Relationship Id="rId4" Type="http://schemas.openxmlformats.org/officeDocument/2006/relationships/image" Target="../media/image44.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9.png"/><Relationship Id="rId1" Type="http://schemas.openxmlformats.org/officeDocument/2006/relationships/slideLayout" Target="../slideLayouts/slideLayout10.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2.png"/><Relationship Id="rId1" Type="http://schemas.openxmlformats.org/officeDocument/2006/relationships/slideLayout" Target="../slideLayouts/slideLayout38.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2.png"/><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2.png"/><Relationship Id="rId1" Type="http://schemas.openxmlformats.org/officeDocument/2006/relationships/slideLayout" Target="../slideLayouts/slideLayout47.xml"/><Relationship Id="rId5" Type="http://schemas.openxmlformats.org/officeDocument/2006/relationships/image" Target="../media/image59.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00.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00.png"/><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image" Target="../media/image44.sv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8.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2.jp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61.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44.sv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62.png"/><Relationship Id="rId4" Type="http://schemas.openxmlformats.org/officeDocument/2006/relationships/image" Target="../media/image44.sv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62.png"/><Relationship Id="rId4" Type="http://schemas.openxmlformats.org/officeDocument/2006/relationships/image" Target="../media/image44.svg"/></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 Id="rId6" Type="http://schemas.openxmlformats.org/officeDocument/2006/relationships/image" Target="../media/image65.png"/><Relationship Id="rId5" Type="http://schemas.openxmlformats.org/officeDocument/2006/relationships/image" Target="../media/image69.png"/><Relationship Id="rId4" Type="http://schemas.openxmlformats.org/officeDocument/2006/relationships/image" Target="../media/image68.png"/></Relationships>
</file>

<file path=ppt/slides/_rels/slide5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4.png"/><Relationship Id="rId7"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1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gif"/><Relationship Id="rId1" Type="http://schemas.openxmlformats.org/officeDocument/2006/relationships/slideLayout" Target="../slideLayouts/slideLayout6.xml"/><Relationship Id="rId4" Type="http://schemas.microsoft.com/office/2007/relationships/hdphoto" Target="../media/hdphoto2.wdp"/></Relationships>
</file>

<file path=ppt/slides/_rels/slide5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8.xml"/><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79.png"/><Relationship Id="rId2" Type="http://schemas.openxmlformats.org/officeDocument/2006/relationships/image" Target="../media/image15.jpg"/><Relationship Id="rId1" Type="http://schemas.openxmlformats.org/officeDocument/2006/relationships/slideLayout" Target="../slideLayouts/slideLayout18.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8.gif"/><Relationship Id="rId1" Type="http://schemas.openxmlformats.org/officeDocument/2006/relationships/slideLayout" Target="../slideLayouts/slideLayout6.xml"/><Relationship Id="rId4" Type="http://schemas.microsoft.com/office/2007/relationships/hdphoto" Target="../media/hdphoto4.wdp"/></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2.png"/><Relationship Id="rId1" Type="http://schemas.openxmlformats.org/officeDocument/2006/relationships/slideLayout" Target="../slideLayouts/slideLayout19.xml"/><Relationship Id="rId4" Type="http://schemas.openxmlformats.org/officeDocument/2006/relationships/image" Target="../media/image53.png"/></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2.png"/><Relationship Id="rId1" Type="http://schemas.openxmlformats.org/officeDocument/2006/relationships/slideLayout" Target="../slideLayouts/slideLayout19.xml"/><Relationship Id="rId4" Type="http://schemas.openxmlformats.org/officeDocument/2006/relationships/image" Target="../media/image55.png"/></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8.gi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14144" y="1490803"/>
            <a:ext cx="7747991" cy="1107996"/>
          </a:xfrm>
          <a:prstGeom prst="rect">
            <a:avLst/>
          </a:prstGeom>
          <a:noFill/>
          <a:ln cap="flat">
            <a:noFill/>
          </a:ln>
        </p:spPr>
        <p:txBody>
          <a:bodyPr vert="horz" wrap="square" lIns="0" tIns="0" rIns="0" bIns="0" anchor="t" anchorCtr="1" compatLnSpc="1">
            <a:sp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7200" b="1" i="0" u="none" strike="noStrike" kern="0" cap="none" spc="0" normalizeH="0" baseline="0" noProof="0" dirty="0">
                <a:ln>
                  <a:noFill/>
                </a:ln>
                <a:solidFill>
                  <a:srgbClr val="002060"/>
                </a:solidFill>
                <a:effectLst/>
                <a:uLnTx/>
                <a:uFillTx/>
                <a:latin typeface="Calibri"/>
                <a:ea typeface="Calibri"/>
                <a:cs typeface="Calibri"/>
              </a:rPr>
              <a:t>Physique chimie</a:t>
            </a:r>
            <a:endParaRPr kumimoji="0" lang="fr-FR" sz="1867" b="0" i="0" u="none" strike="noStrike" kern="0" cap="none" spc="0" normalizeH="0" baseline="0" noProof="0" dirty="0">
              <a:ln>
                <a:noFill/>
              </a:ln>
              <a:solidFill>
                <a:srgbClr val="000000"/>
              </a:solidFill>
              <a:effectLst/>
              <a:uLnTx/>
              <a:uFillTx/>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83502"/>
              </a:lnSpc>
              <a:spcBef>
                <a:spcPts val="0"/>
              </a:spcBef>
              <a:spcAft>
                <a:spcPts val="0"/>
              </a:spcAft>
              <a:buClrTx/>
              <a:buSzTx/>
              <a:buFontTx/>
              <a:buNone/>
              <a:tabLst/>
              <a:defRPr sz="1800" b="0" i="0" u="none" strike="noStrike" kern="0" cap="none" spc="0" baseline="0">
                <a:solidFill>
                  <a:srgbClr val="000000"/>
                </a:solidFill>
                <a:uFillTx/>
              </a:defRPr>
            </a:pPr>
            <a:r>
              <a:rPr kumimoji="0" lang="fr-FR" sz="1867" b="1" i="0" u="none" strike="noStrike" kern="0" cap="none" spc="0" normalizeH="0" baseline="0" noProof="0" dirty="0">
                <a:ln>
                  <a:noFill/>
                </a:ln>
                <a:solidFill>
                  <a:srgbClr val="FFFFFF"/>
                </a:solidFill>
                <a:effectLst/>
                <a:uLnTx/>
                <a:uFillTx/>
                <a:latin typeface="Calibri"/>
                <a:ea typeface="Calibri"/>
                <a:cs typeface="Calibri"/>
              </a:rPr>
              <a:t>Niveau</a:t>
            </a:r>
            <a:r>
              <a:rPr kumimoji="0" lang="fr-FR" sz="1600" b="1" i="0" u="none" strike="noStrike" kern="0" cap="none" spc="0" normalizeH="0" baseline="0" noProof="0" dirty="0">
                <a:ln>
                  <a:noFill/>
                </a:ln>
                <a:solidFill>
                  <a:srgbClr val="FFFFFF"/>
                </a:solidFill>
                <a:effectLst/>
                <a:uLnTx/>
                <a:uFillTx/>
                <a:latin typeface="Dosis"/>
                <a:ea typeface="Dosis"/>
                <a:cs typeface="Dosis"/>
              </a:rPr>
              <a:t>    </a:t>
            </a:r>
            <a:r>
              <a:rPr kumimoji="0" lang="fr-FR" sz="1333" b="1" i="0" u="none" strike="noStrike" kern="0" cap="none" spc="0" normalizeH="0" baseline="0" noProof="0" dirty="0">
                <a:ln>
                  <a:noFill/>
                </a:ln>
                <a:solidFill>
                  <a:srgbClr val="FFFFFF"/>
                </a:solidFill>
                <a:effectLst/>
                <a:uLnTx/>
                <a:uFillTx/>
                <a:latin typeface="Dosis"/>
                <a:ea typeface="Dosis"/>
                <a:cs typeface="Dosis"/>
              </a:rPr>
              <a:t>            </a:t>
            </a:r>
            <a:r>
              <a:rPr kumimoji="0" lang="fr-FR" sz="1600" b="1" i="0" u="none" strike="noStrike" kern="0" cap="none" spc="0" normalizeH="0" baseline="0" noProof="0" dirty="0">
                <a:ln>
                  <a:noFill/>
                </a:ln>
                <a:solidFill>
                  <a:srgbClr val="FFFFFF"/>
                </a:solidFill>
                <a:effectLst/>
                <a:uLnTx/>
                <a:uFillTx/>
                <a:latin typeface="Dosis"/>
                <a:ea typeface="Dosis"/>
                <a:cs typeface="Dosis"/>
              </a:rPr>
              <a:t>             </a:t>
            </a:r>
            <a:endParaRPr kumimoji="0" lang="fr-FR" sz="1467" b="0" i="0" u="none" strike="noStrike" kern="0" cap="none" spc="0" normalizeH="0" baseline="0" noProof="0" dirty="0">
              <a:ln>
                <a:noFill/>
              </a:ln>
              <a:solidFill>
                <a:srgbClr val="000000"/>
              </a:solidFill>
              <a:effectLst/>
              <a:uLnTx/>
              <a:uFillTx/>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3">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83502"/>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Niveau</a:t>
            </a:r>
            <a:r>
              <a:rPr kumimoji="0" lang="fr-FR" sz="2133"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fr-FR" sz="1867"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FCBF18"/>
                </a:solidFill>
                <a:effectLst/>
                <a:uLnTx/>
                <a:uFillTx/>
                <a:latin typeface="Calibri" panose="020F0502020204030204" pitchFamily="34" charset="0"/>
                <a:ea typeface="Calibri" panose="020F0502020204030204" pitchFamily="34" charset="0"/>
                <a:cs typeface="Calibri" panose="020F0502020204030204" pitchFamily="34" charset="0"/>
              </a:rPr>
              <a:t>2AC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390058" y="2764640"/>
            <a:ext cx="4226283" cy="509623"/>
          </a:xfrm>
          <a:prstGeom prst="rect">
            <a:avLst/>
          </a:prstGeom>
          <a:noFill/>
          <a:ln w="38103" cap="flat">
            <a:noFill/>
            <a:prstDash val="solid"/>
          </a:ln>
        </p:spPr>
        <p:txBody>
          <a:bodyPr vert="horz" wrap="square" lIns="91427" tIns="45695" rIns="91427" bIns="45695" anchor="ctr" anchorCtr="0" compatLnSpc="1">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1" u="none" strike="noStrike" kern="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Période 1</a:t>
            </a:r>
            <a:endParaRPr kumimoji="0" lang="fr-FR" sz="3200" b="1" i="1" u="none" strike="noStrike" kern="0" cap="none" spc="0" normalizeH="0" baseline="0" noProof="0" dirty="0">
              <a:ln>
                <a:noFill/>
              </a:ln>
              <a:solidFill>
                <a:srgbClr val="0070C0"/>
              </a:solidFill>
              <a:effectLst/>
              <a:uLnTx/>
              <a:uFillTx/>
              <a:latin typeface="Calibri"/>
              <a:ea typeface="Calibri"/>
              <a:cs typeface="Calibri"/>
            </a:endParaRPr>
          </a:p>
        </p:txBody>
      </p:sp>
      <p:sp>
        <p:nvSpPr>
          <p:cNvPr id="19" name="Google Shape;223;p26">
            <a:extLst>
              <a:ext uri="{FF2B5EF4-FFF2-40B4-BE49-F238E27FC236}">
                <a16:creationId xmlns:a16="http://schemas.microsoft.com/office/drawing/2014/main" id="{AD370E4E-0C27-512A-5D4D-C95E4591E73A}"/>
              </a:ext>
            </a:extLst>
          </p:cNvPr>
          <p:cNvSpPr/>
          <p:nvPr/>
        </p:nvSpPr>
        <p:spPr>
          <a:xfrm>
            <a:off x="390058" y="4549619"/>
            <a:ext cx="6631726"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FFFFFF"/>
                </a:solidFill>
                <a:effectLst/>
                <a:uLnTx/>
                <a:uFillTx/>
                <a:latin typeface="Calibri"/>
                <a:ea typeface="Calibri"/>
                <a:cs typeface="Calibri"/>
              </a:rPr>
              <a:t>Chapitre 3</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986901" y="4624999"/>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0" i="0" u="none" strike="noStrike" kern="0" cap="none" spc="0" normalizeH="0" baseline="0" noProof="0" dirty="0">
              <a:ln>
                <a:noFill/>
              </a:ln>
              <a:solidFill>
                <a:srgbClr val="FFFFFF"/>
              </a:solidFill>
              <a:effectLst/>
              <a:uLnTx/>
              <a:uFillTx/>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2074098" y="4610015"/>
            <a:ext cx="4286785" cy="576000"/>
          </a:xfrm>
          <a:prstGeom prst="rect">
            <a:avLst/>
          </a:prstGeom>
          <a:noFill/>
          <a:ln w="38103" cap="flat">
            <a:noFill/>
            <a:prstDash val="solid"/>
          </a:ln>
        </p:spPr>
        <p:txBody>
          <a:bodyPr vert="horz" wrap="square" lIns="91427" tIns="45695" rIns="91427" bIns="45695" anchor="ctr"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1" i="0" u="none" strike="noStrike" kern="0" cap="none" spc="0" normalizeH="0" baseline="0" noProof="0" dirty="0">
              <a:ln>
                <a:noFill/>
              </a:ln>
              <a:solidFill>
                <a:srgbClr val="FFFFFF"/>
              </a:solidFill>
              <a:effectLst/>
              <a:uLnTx/>
              <a:uFillTx/>
              <a:latin typeface="Calibri"/>
              <a:ea typeface="Calibri"/>
              <a:cs typeface="Calibri"/>
            </a:endParaRPr>
          </a:p>
        </p:txBody>
      </p:sp>
      <p:sp>
        <p:nvSpPr>
          <p:cNvPr id="20" name="Google Shape;224;p26">
            <a:extLst>
              <a:ext uri="{FF2B5EF4-FFF2-40B4-BE49-F238E27FC236}">
                <a16:creationId xmlns:a16="http://schemas.microsoft.com/office/drawing/2014/main" id="{5098BABD-FDE8-630E-348E-96D6B925820F}"/>
              </a:ext>
            </a:extLst>
          </p:cNvPr>
          <p:cNvSpPr/>
          <p:nvPr/>
        </p:nvSpPr>
        <p:spPr>
          <a:xfrm>
            <a:off x="440858" y="5528394"/>
            <a:ext cx="6631726"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1" i="0" u="none" strike="noStrike" kern="0" cap="none" spc="0" normalizeH="0" baseline="0" noProof="0" dirty="0">
              <a:ln>
                <a:noFill/>
              </a:ln>
              <a:solidFill>
                <a:srgbClr val="FFFFFF"/>
              </a:solidFill>
              <a:effectLst/>
              <a:uLnTx/>
              <a:uFillTx/>
              <a:latin typeface="Calibri"/>
              <a:ea typeface="Calibri"/>
              <a:cs typeface="Calibri"/>
            </a:endParaRPr>
          </a:p>
        </p:txBody>
      </p:sp>
      <p:sp>
        <p:nvSpPr>
          <p:cNvPr id="22" name="Google Shape;742;p98">
            <a:extLst>
              <a:ext uri="{FF2B5EF4-FFF2-40B4-BE49-F238E27FC236}">
                <a16:creationId xmlns:a16="http://schemas.microsoft.com/office/drawing/2014/main" id="{4C5A2434-F1AA-B9F3-E0BF-DA5E4F76E503}"/>
              </a:ext>
            </a:extLst>
          </p:cNvPr>
          <p:cNvSpPr/>
          <p:nvPr/>
        </p:nvSpPr>
        <p:spPr>
          <a:xfrm>
            <a:off x="1986901" y="5604059"/>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0" i="0" u="none" strike="noStrike" kern="0" cap="none" spc="0" normalizeH="0" baseline="0" noProof="0" dirty="0">
              <a:ln>
                <a:noFill/>
              </a:ln>
              <a:solidFill>
                <a:srgbClr val="FFFFFF"/>
              </a:solidFill>
              <a:effectLst/>
              <a:uLnTx/>
              <a:uFillTx/>
              <a:latin typeface="Calibri"/>
              <a:ea typeface="Calibri"/>
              <a:cs typeface="Calibri"/>
            </a:endParaRPr>
          </a:p>
        </p:txBody>
      </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4">
            <a:alphaModFix/>
          </a:blip>
          <a:srcRect/>
          <a:stretch>
            <a:fillRect/>
          </a:stretch>
        </p:blipFill>
        <p:spPr>
          <a:xfrm>
            <a:off x="3909512" y="183880"/>
            <a:ext cx="4372977" cy="663097"/>
          </a:xfrm>
          <a:prstGeom prst="rect">
            <a:avLst/>
          </a:prstGeom>
          <a:noFill/>
          <a:ln cap="flat">
            <a:noFill/>
          </a:ln>
        </p:spPr>
      </p:pic>
      <p:sp>
        <p:nvSpPr>
          <p:cNvPr id="2" name="Google Shape;91;p1">
            <a:extLst>
              <a:ext uri="{FF2B5EF4-FFF2-40B4-BE49-F238E27FC236}">
                <a16:creationId xmlns:a16="http://schemas.microsoft.com/office/drawing/2014/main" id="{198230B9-2AA3-35B3-0276-4B365BACA0C2}"/>
              </a:ext>
            </a:extLst>
          </p:cNvPr>
          <p:cNvSpPr txBox="1"/>
          <p:nvPr/>
        </p:nvSpPr>
        <p:spPr>
          <a:xfrm>
            <a:off x="2238397" y="4730107"/>
            <a:ext cx="4742747" cy="307777"/>
          </a:xfrm>
          <a:prstGeom prst="rect">
            <a:avLst/>
          </a:prstGeom>
          <a:noFill/>
          <a:ln>
            <a:noFill/>
          </a:ln>
        </p:spPr>
        <p:txBody>
          <a:bodyPr spcFirstLastPara="1" wrap="square" lIns="0" tIns="0" rIns="0" bIns="0"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2800"/>
              <a:buFontTx/>
              <a:buNone/>
              <a:tabLst/>
              <a:defRPr/>
            </a:pPr>
            <a:r>
              <a:rPr kumimoji="0" lang="fr-FR" sz="2000" b="1" i="1" u="none" strike="noStrike" kern="1200" cap="none" spc="0" normalizeH="0" baseline="0" noProof="0" dirty="0">
                <a:ln>
                  <a:noFill/>
                </a:ln>
                <a:solidFill>
                  <a:srgbClr val="FFFFFF"/>
                </a:solidFill>
                <a:effectLst/>
                <a:uLnTx/>
                <a:uFillTx/>
                <a:latin typeface="Calibri"/>
                <a:ea typeface="Calibri"/>
                <a:cs typeface="Calibri"/>
                <a:sym typeface="Calibri"/>
              </a:rPr>
              <a:t>La masse volumique</a:t>
            </a:r>
          </a:p>
        </p:txBody>
      </p:sp>
      <p:sp>
        <p:nvSpPr>
          <p:cNvPr id="5" name="Google Shape;91;p1">
            <a:extLst>
              <a:ext uri="{FF2B5EF4-FFF2-40B4-BE49-F238E27FC236}">
                <a16:creationId xmlns:a16="http://schemas.microsoft.com/office/drawing/2014/main" id="{23313C99-09DE-B7E5-4910-F4B4001559D6}"/>
              </a:ext>
            </a:extLst>
          </p:cNvPr>
          <p:cNvSpPr txBox="1"/>
          <p:nvPr/>
        </p:nvSpPr>
        <p:spPr>
          <a:xfrm>
            <a:off x="2151313" y="5559078"/>
            <a:ext cx="4742747" cy="615553"/>
          </a:xfrm>
          <a:prstGeom prst="rect">
            <a:avLst/>
          </a:prstGeom>
          <a:noFill/>
          <a:ln>
            <a:noFill/>
          </a:ln>
        </p:spPr>
        <p:txBody>
          <a:bodyPr spcFirstLastPara="1" wrap="square" lIns="0" tIns="0" rIns="0" bIns="0" anchor="t" anchorCtr="0">
            <a:spAutoFit/>
          </a:bodyPr>
          <a:lstStyle/>
          <a:p>
            <a:pPr lvl="0" algn="just">
              <a:buClr>
                <a:srgbClr val="000000"/>
              </a:buClr>
              <a:buSzPts val="2800"/>
            </a:pPr>
            <a:r>
              <a:rPr lang="fr-FR" sz="2000" b="1" i="1" dirty="0">
                <a:solidFill>
                  <a:srgbClr val="FFFFFF"/>
                </a:solidFill>
                <a:ea typeface="Calibri"/>
                <a:cs typeface="Calibri"/>
              </a:rPr>
              <a:t>Interpréter le fait de flotter et de couler en termes de différence de masse volumique.</a:t>
            </a:r>
          </a:p>
        </p:txBody>
      </p:sp>
      <p:sp>
        <p:nvSpPr>
          <p:cNvPr id="6" name="Google Shape;88;p1">
            <a:extLst>
              <a:ext uri="{FF2B5EF4-FFF2-40B4-BE49-F238E27FC236}">
                <a16:creationId xmlns:a16="http://schemas.microsoft.com/office/drawing/2014/main" id="{7F2EF44E-2DF1-96B5-4A9B-0EA80EE31E2D}"/>
              </a:ext>
            </a:extLst>
          </p:cNvPr>
          <p:cNvSpPr txBox="1"/>
          <p:nvPr/>
        </p:nvSpPr>
        <p:spPr>
          <a:xfrm>
            <a:off x="524016" y="5654421"/>
            <a:ext cx="1269972" cy="395173"/>
          </a:xfrm>
          <a:prstGeom prst="rect">
            <a:avLst/>
          </a:prstGeom>
          <a:noFill/>
          <a:ln>
            <a:noFill/>
          </a:ln>
        </p:spPr>
        <p:txBody>
          <a:bodyPr spcFirstLastPara="1" wrap="square" lIns="0" tIns="0" rIns="0" bIns="0" anchor="t" anchorCtr="0">
            <a:spAutoFit/>
          </a:bodyPr>
          <a:lstStyle/>
          <a:p>
            <a:pPr marL="0" marR="0" lvl="0" indent="0" algn="l" defTabSz="457200" rtl="0" eaLnBrk="1" fontAlgn="auto" latinLnBrk="0" hangingPunct="1">
              <a:lnSpc>
                <a:spcPct val="107041"/>
              </a:lnSpc>
              <a:spcBef>
                <a:spcPts val="0"/>
              </a:spcBef>
              <a:spcAft>
                <a:spcPts val="0"/>
              </a:spcAft>
              <a:buClr>
                <a:srgbClr val="000000"/>
              </a:buClr>
              <a:buSzPts val="2400"/>
              <a:buFont typeface="Arial"/>
              <a:buNone/>
              <a:tabLst/>
              <a:defRPr/>
            </a:pPr>
            <a:r>
              <a:rPr kumimoji="0" lang="fr-FR" sz="2400" b="1" i="0" u="none" strike="noStrike" kern="1200" cap="none" spc="0" normalizeH="0" baseline="0" noProof="0" dirty="0">
                <a:ln>
                  <a:noFill/>
                </a:ln>
                <a:solidFill>
                  <a:srgbClr val="FFFFFF"/>
                </a:solidFill>
                <a:effectLst/>
                <a:uLnTx/>
                <a:uFillTx/>
                <a:latin typeface="Calibri"/>
                <a:ea typeface="Calibri"/>
                <a:cs typeface="Calibri"/>
                <a:sym typeface="Calibri"/>
              </a:rPr>
              <a:t>Tâche 3</a:t>
            </a:r>
            <a:endParaRPr kumimoji="0" lang="fr-FR" sz="24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5"/>
          <a:stretch>
            <a:fillRect/>
          </a:stretch>
        </p:blipFill>
        <p:spPr>
          <a:xfrm>
            <a:off x="8492326" y="3453664"/>
            <a:ext cx="3524244" cy="2609033"/>
          </a:xfrm>
          <a:prstGeom prst="rect">
            <a:avLst/>
          </a:prstGeom>
        </p:spPr>
      </p:pic>
      <p:sp>
        <p:nvSpPr>
          <p:cNvPr id="36" name="Google Shape;223;p26">
            <a:extLst>
              <a:ext uri="{FF2B5EF4-FFF2-40B4-BE49-F238E27FC236}">
                <a16:creationId xmlns:a16="http://schemas.microsoft.com/office/drawing/2014/main" id="{AD370E4E-0C27-512A-5D4D-C95E4591E73A}"/>
              </a:ext>
            </a:extLst>
          </p:cNvPr>
          <p:cNvSpPr/>
          <p:nvPr/>
        </p:nvSpPr>
        <p:spPr>
          <a:xfrm>
            <a:off x="390058" y="3609249"/>
            <a:ext cx="6631726"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FFFFFF"/>
                </a:solidFill>
                <a:effectLst/>
                <a:uLnTx/>
                <a:uFillTx/>
                <a:latin typeface="Calibri"/>
                <a:ea typeface="Calibri"/>
                <a:cs typeface="Calibri"/>
              </a:rPr>
              <a:t>Thème 1</a:t>
            </a:r>
          </a:p>
        </p:txBody>
      </p:sp>
      <p:sp>
        <p:nvSpPr>
          <p:cNvPr id="41" name="Google Shape;735;p98">
            <a:extLst>
              <a:ext uri="{FF2B5EF4-FFF2-40B4-BE49-F238E27FC236}">
                <a16:creationId xmlns:a16="http://schemas.microsoft.com/office/drawing/2014/main" id="{5BD26F50-56AE-595E-87DF-05B2E3AA8BAE}"/>
              </a:ext>
            </a:extLst>
          </p:cNvPr>
          <p:cNvSpPr/>
          <p:nvPr/>
        </p:nvSpPr>
        <p:spPr>
          <a:xfrm>
            <a:off x="1986901" y="3684629"/>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0" i="0" u="none" strike="noStrike" kern="0" cap="none" spc="0" normalizeH="0" baseline="0" noProof="0" dirty="0">
              <a:ln>
                <a:noFill/>
              </a:ln>
              <a:solidFill>
                <a:srgbClr val="FFFFFF"/>
              </a:solidFill>
              <a:effectLst/>
              <a:uLnTx/>
              <a:uFillTx/>
              <a:latin typeface="Calibri"/>
              <a:ea typeface="Calibri"/>
              <a:cs typeface="Calibri"/>
            </a:endParaRPr>
          </a:p>
        </p:txBody>
      </p:sp>
      <p:sp>
        <p:nvSpPr>
          <p:cNvPr id="42" name="Google Shape;223;p26">
            <a:extLst>
              <a:ext uri="{FF2B5EF4-FFF2-40B4-BE49-F238E27FC236}">
                <a16:creationId xmlns:a16="http://schemas.microsoft.com/office/drawing/2014/main" id="{FA8BB4DF-DB1A-C1B0-7D42-E4753C316096}"/>
              </a:ext>
            </a:extLst>
          </p:cNvPr>
          <p:cNvSpPr/>
          <p:nvPr/>
        </p:nvSpPr>
        <p:spPr>
          <a:xfrm>
            <a:off x="2074098" y="3669645"/>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1" i="0" u="none" strike="noStrike" kern="0" cap="none" spc="0" normalizeH="0" baseline="0" noProof="0" dirty="0">
              <a:ln>
                <a:noFill/>
              </a:ln>
              <a:solidFill>
                <a:srgbClr val="FFFFFF"/>
              </a:solidFill>
              <a:effectLst/>
              <a:uLnTx/>
              <a:uFillTx/>
              <a:latin typeface="Calibri"/>
              <a:ea typeface="Calibri"/>
              <a:cs typeface="Calibri"/>
            </a:endParaRPr>
          </a:p>
        </p:txBody>
      </p:sp>
      <p:sp>
        <p:nvSpPr>
          <p:cNvPr id="43" name="Google Shape;91;p1">
            <a:extLst>
              <a:ext uri="{FF2B5EF4-FFF2-40B4-BE49-F238E27FC236}">
                <a16:creationId xmlns:a16="http://schemas.microsoft.com/office/drawing/2014/main" id="{198230B9-2AA3-35B3-0276-4B365BACA0C2}"/>
              </a:ext>
            </a:extLst>
          </p:cNvPr>
          <p:cNvSpPr txBox="1"/>
          <p:nvPr/>
        </p:nvSpPr>
        <p:spPr>
          <a:xfrm>
            <a:off x="2228237" y="3789737"/>
            <a:ext cx="4742747" cy="307777"/>
          </a:xfrm>
          <a:prstGeom prst="rect">
            <a:avLst/>
          </a:prstGeom>
          <a:noFill/>
          <a:ln>
            <a:noFill/>
          </a:ln>
        </p:spPr>
        <p:txBody>
          <a:bodyPr spcFirstLastPara="1" wrap="square" lIns="0" tIns="0" rIns="0" bIns="0"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2800"/>
              <a:buFontTx/>
              <a:buNone/>
              <a:tabLst/>
              <a:defRPr/>
            </a:pPr>
            <a:r>
              <a:rPr kumimoji="0" lang="fr-FR" sz="2000" b="1" i="1" u="none" strike="noStrike" kern="1200" cap="none" spc="0" normalizeH="0" baseline="0" noProof="0" dirty="0">
                <a:ln>
                  <a:noFill/>
                </a:ln>
                <a:solidFill>
                  <a:srgbClr val="FFFFFF"/>
                </a:solidFill>
                <a:effectLst/>
                <a:uLnTx/>
                <a:uFillTx/>
                <a:latin typeface="Calibri"/>
                <a:ea typeface="Calibri"/>
                <a:cs typeface="Calibri"/>
                <a:sym typeface="Calibri"/>
              </a:rPr>
              <a:t>Matière: structure et transformations</a:t>
            </a:r>
            <a:endParaRPr kumimoji="0" lang="fr-FR" sz="2000" b="0" i="0" u="none" strike="noStrike" kern="1200" cap="none" spc="0" normalizeH="0" baseline="0" noProof="0" dirty="0">
              <a:ln>
                <a:noFill/>
              </a:ln>
              <a:solidFill>
                <a:srgbClr val="000000"/>
              </a:solidFill>
              <a:effectLst/>
              <a:uLnTx/>
              <a:uFillTx/>
              <a:latin typeface="Calibri"/>
              <a:ea typeface="Arial"/>
              <a:cs typeface="Arial"/>
              <a:sym typeface="Arial"/>
            </a:endParaRPr>
          </a:p>
        </p:txBody>
      </p:sp>
    </p:spTree>
    <p:extLst>
      <p:ext uri="{BB962C8B-B14F-4D97-AF65-F5344CB8AC3E}">
        <p14:creationId xmlns:p14="http://schemas.microsoft.com/office/powerpoint/2010/main" val="1494462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11"/>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7F7F7F"/>
              </a:buClr>
              <a:buSzPts val="2000"/>
              <a:buNone/>
            </a:pPr>
            <a:r>
              <a:rPr lang="fr-FR"/>
              <a:t>2 min</a:t>
            </a:r>
            <a:endParaRPr/>
          </a:p>
        </p:txBody>
      </p:sp>
    </p:spTree>
    <p:extLst>
      <p:ext uri="{BB962C8B-B14F-4D97-AF65-F5344CB8AC3E}">
        <p14:creationId xmlns:p14="http://schemas.microsoft.com/office/powerpoint/2010/main" val="1144217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06843-20BD-414E-4E5D-9A7341B6FA59}"/>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5FE34986-B30C-A7C4-D714-375732712ABD}"/>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2EEB1DC1-9BD8-BE3C-680B-1B1321CCED7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7C475"/>
                </a:solidFill>
                <a:effectLst/>
                <a:uLnTx/>
                <a:uFillTx/>
                <a:latin typeface="Arial"/>
                <a:ea typeface="+mn-ea"/>
                <a:cs typeface="Arial"/>
                <a:sym typeface="Arial"/>
              </a:endParaRPr>
            </a:p>
          </p:txBody>
        </p:sp>
        <p:sp>
          <p:nvSpPr>
            <p:cNvPr id="9" name="Rectangle 23">
              <a:extLst>
                <a:ext uri="{FF2B5EF4-FFF2-40B4-BE49-F238E27FC236}">
                  <a16:creationId xmlns:a16="http://schemas.microsoft.com/office/drawing/2014/main" id="{89937ADC-EEB3-50C7-6B43-399E93BDCC2D}"/>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400" b="1" i="0" u="none" strike="noStrike" kern="0" cap="none" spc="0" normalizeH="0" baseline="0" noProof="0" dirty="0">
                  <a:ln>
                    <a:noFill/>
                  </a:ln>
                  <a:solidFill>
                    <a:srgbClr val="FFFFFF"/>
                  </a:solidFill>
                  <a:effectLst/>
                  <a:uLnTx/>
                  <a:uFillTx/>
                  <a:latin typeface="Arial"/>
                  <a:ea typeface="+mn-ea"/>
                  <a:cs typeface="Arial"/>
                  <a:sym typeface="Arial"/>
                </a:rPr>
                <a:t>O</a:t>
              </a:r>
              <a:endParaRPr kumimoji="0" lang="fr-FR" sz="2400" b="1" i="0" u="none" strike="noStrike" kern="0" cap="none" spc="0" normalizeH="0" baseline="0" noProof="0" dirty="0">
                <a:ln>
                  <a:noFill/>
                </a:ln>
                <a:solidFill>
                  <a:srgbClr val="FFFFFF"/>
                </a:solidFill>
                <a:effectLst/>
                <a:uLnTx/>
                <a:uFillTx/>
                <a:latin typeface="Arial"/>
                <a:ea typeface="+mn-ea"/>
                <a:cs typeface="Arial"/>
                <a:sym typeface="Arial"/>
              </a:endParaRPr>
            </a:p>
          </p:txBody>
        </p:sp>
      </p:grpSp>
      <p:sp>
        <p:nvSpPr>
          <p:cNvPr id="2" name="Google Shape;255;p28">
            <a:extLst>
              <a:ext uri="{FF2B5EF4-FFF2-40B4-BE49-F238E27FC236}">
                <a16:creationId xmlns:a16="http://schemas.microsoft.com/office/drawing/2014/main" id="{79469EF4-0167-E81F-240C-236DECEFAC19}"/>
              </a:ext>
            </a:extLst>
          </p:cNvPr>
          <p:cNvSpPr/>
          <p:nvPr/>
        </p:nvSpPr>
        <p:spPr>
          <a:xfrm>
            <a:off x="983520" y="208343"/>
            <a:ext cx="10470127" cy="602723"/>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cette image : à votre avis, quel comportement </a:t>
            </a:r>
            <a:r>
              <a:rPr lang="fr-FR" sz="1600" b="1" dirty="0">
                <a:solidFill>
                  <a:prstClr val="white">
                    <a:lumMod val="65000"/>
                  </a:prstClr>
                </a:solidFill>
                <a:latin typeface="Calibri"/>
              </a:rPr>
              <a:t>qu’on doit adopter en classe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4" name="D_A_02">
            <a:extLst>
              <a:ext uri="{FF2B5EF4-FFF2-40B4-BE49-F238E27FC236}">
                <a16:creationId xmlns:a16="http://schemas.microsoft.com/office/drawing/2014/main" id="{12FAD0F0-13B1-B70A-8632-F5D4C9295A33}"/>
              </a:ext>
            </a:extLst>
          </p:cNvPr>
          <p:cNvSpPr txBox="1"/>
          <p:nvPr/>
        </p:nvSpPr>
        <p:spPr>
          <a:xfrm>
            <a:off x="882588" y="606618"/>
            <a:ext cx="10208768"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a:t>
            </a:r>
            <a:r>
              <a:rPr kumimoji="0" lang="fr-FR" sz="1400" b="0" i="1" u="none" strike="noStrike" kern="1200" cap="none" spc="0" normalizeH="0" baseline="0" noProof="0" dirty="0" err="1">
                <a:ln>
                  <a:noFill/>
                </a:ln>
                <a:solidFill>
                  <a:prstClr val="white">
                    <a:lumMod val="65000"/>
                  </a:prstClr>
                </a:solidFill>
                <a:effectLst/>
                <a:uLnTx/>
                <a:uFillTx/>
                <a:latin typeface="Calibri"/>
                <a:ea typeface="+mn-ea"/>
                <a:cs typeface="+mn-cs"/>
              </a:rPr>
              <a:t>enseignant.e</a:t>
            </a: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400" b="0" i="0" u="none" strike="noStrike" kern="1200" cap="none" spc="0" normalizeH="0" baseline="0" noProof="0" dirty="0">
                <a:ln>
                  <a:noFill/>
                </a:ln>
                <a:solidFill>
                  <a:prstClr val="black"/>
                </a:solidFill>
                <a:effectLst/>
                <a:uLnTx/>
                <a:uFillTx/>
                <a:latin typeface="Calibri"/>
                <a:ea typeface="+mn-ea"/>
                <a:cs typeface="+mn-cs"/>
              </a:rPr>
              <a:t> </a:t>
            </a: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fait participer les élèves pour qu’ils expriment ce qu’ils comprennent de l’image.</a:t>
            </a:r>
          </a:p>
        </p:txBody>
      </p:sp>
      <p:sp>
        <p:nvSpPr>
          <p:cNvPr id="6" name="Rectangle 5"/>
          <p:cNvSpPr/>
          <p:nvPr/>
        </p:nvSpPr>
        <p:spPr>
          <a:xfrm>
            <a:off x="5977217" y="3244334"/>
            <a:ext cx="237566" cy="369332"/>
          </a:xfrm>
          <a:prstGeom prst="rect">
            <a:avLst/>
          </a:prstGeom>
        </p:spPr>
        <p:txBody>
          <a:bodyPr wrap="none">
            <a:spAutoFit/>
          </a:bodyPr>
          <a:lstStyle/>
          <a:p>
            <a:r>
              <a:rPr lang="fr-FR" dirty="0"/>
              <a:t> </a:t>
            </a:r>
          </a:p>
        </p:txBody>
      </p:sp>
      <p:pic>
        <p:nvPicPr>
          <p:cNvPr id="7" name="Google Shape;950;p165">
            <a:extLst>
              <a:ext uri="{FF2B5EF4-FFF2-40B4-BE49-F238E27FC236}">
                <a16:creationId xmlns:a16="http://schemas.microsoft.com/office/drawing/2014/main" id="{30E87DF2-1103-987E-418A-3F3E5282AA07}"/>
              </a:ext>
            </a:extLst>
          </p:cNvPr>
          <p:cNvPicPr preferRelativeResize="0"/>
          <p:nvPr/>
        </p:nvPicPr>
        <p:blipFill rotWithShape="1">
          <a:blip r:embed="rId2">
            <a:alphaModFix/>
          </a:blip>
          <a:srcRect/>
          <a:stretch/>
        </p:blipFill>
        <p:spPr>
          <a:xfrm>
            <a:off x="2625765" y="2046684"/>
            <a:ext cx="3150394" cy="2764631"/>
          </a:xfrm>
          <a:prstGeom prst="rect">
            <a:avLst/>
          </a:prstGeom>
          <a:noFill/>
          <a:ln>
            <a:noFill/>
          </a:ln>
        </p:spPr>
      </p:pic>
      <p:sp>
        <p:nvSpPr>
          <p:cNvPr id="10" name="Google Shape;951;p165">
            <a:extLst>
              <a:ext uri="{FF2B5EF4-FFF2-40B4-BE49-F238E27FC236}">
                <a16:creationId xmlns:a16="http://schemas.microsoft.com/office/drawing/2014/main" id="{E7FCC54C-1C0A-6915-27F5-DE9C81660271}"/>
              </a:ext>
            </a:extLst>
          </p:cNvPr>
          <p:cNvSpPr/>
          <p:nvPr/>
        </p:nvSpPr>
        <p:spPr>
          <a:xfrm rot="-710389">
            <a:off x="1692809" y="1970692"/>
            <a:ext cx="1685867" cy="942575"/>
          </a:xfrm>
          <a:prstGeom prst="wedgeEllipseCallout">
            <a:avLst>
              <a:gd name="adj1" fmla="val 22683"/>
              <a:gd name="adj2" fmla="val 65058"/>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a:solidFill>
                  <a:schemeClr val="dk1"/>
                </a:solidFill>
                <a:latin typeface="Calibri"/>
                <a:ea typeface="Calibri"/>
                <a:cs typeface="Calibri"/>
                <a:sym typeface="Calibri"/>
              </a:rPr>
              <a:t>Tout d'abord, je demande l'autorisation.</a:t>
            </a:r>
            <a:endParaRPr sz="1400" b="0" i="0" u="none" strike="noStrike" cap="none">
              <a:solidFill>
                <a:schemeClr val="dk1"/>
              </a:solidFill>
              <a:latin typeface="Calibri"/>
              <a:ea typeface="Calibri"/>
              <a:cs typeface="Calibri"/>
              <a:sym typeface="Calibri"/>
            </a:endParaRPr>
          </a:p>
        </p:txBody>
      </p:sp>
      <p:pic>
        <p:nvPicPr>
          <p:cNvPr id="12" name="Google Shape;952;p165">
            <a:extLst>
              <a:ext uri="{FF2B5EF4-FFF2-40B4-BE49-F238E27FC236}">
                <a16:creationId xmlns:a16="http://schemas.microsoft.com/office/drawing/2014/main" id="{5DE74A3A-D01E-7C66-2922-00876B5399F5}"/>
              </a:ext>
            </a:extLst>
          </p:cNvPr>
          <p:cNvPicPr preferRelativeResize="0"/>
          <p:nvPr/>
        </p:nvPicPr>
        <p:blipFill rotWithShape="1">
          <a:blip r:embed="rId3">
            <a:alphaModFix/>
          </a:blip>
          <a:srcRect/>
          <a:stretch/>
        </p:blipFill>
        <p:spPr>
          <a:xfrm>
            <a:off x="6548056" y="2046684"/>
            <a:ext cx="3450431" cy="2764631"/>
          </a:xfrm>
          <a:prstGeom prst="rect">
            <a:avLst/>
          </a:prstGeom>
          <a:noFill/>
          <a:ln>
            <a:noFill/>
          </a:ln>
        </p:spPr>
      </p:pic>
      <p:sp>
        <p:nvSpPr>
          <p:cNvPr id="13" name="Google Shape;953;p165">
            <a:extLst>
              <a:ext uri="{FF2B5EF4-FFF2-40B4-BE49-F238E27FC236}">
                <a16:creationId xmlns:a16="http://schemas.microsoft.com/office/drawing/2014/main" id="{BB9E8F6D-59AC-C48A-FAD3-01E9338300BB}"/>
              </a:ext>
            </a:extLst>
          </p:cNvPr>
          <p:cNvSpPr/>
          <p:nvPr/>
        </p:nvSpPr>
        <p:spPr>
          <a:xfrm rot="-710389">
            <a:off x="7346490" y="1575396"/>
            <a:ext cx="1685867" cy="942575"/>
          </a:xfrm>
          <a:prstGeom prst="wedgeEllipseCallout">
            <a:avLst>
              <a:gd name="adj1" fmla="val 22683"/>
              <a:gd name="adj2" fmla="val 65058"/>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dirty="0">
                <a:solidFill>
                  <a:schemeClr val="dk1"/>
                </a:solidFill>
                <a:latin typeface="Calibri"/>
                <a:ea typeface="Calibri"/>
                <a:cs typeface="Calibri"/>
                <a:sym typeface="Calibri"/>
              </a:rPr>
              <a:t>Je parle quand je le souhaite.</a:t>
            </a:r>
            <a:endParaRPr sz="1100" dirty="0"/>
          </a:p>
        </p:txBody>
      </p:sp>
    </p:spTree>
    <p:extLst>
      <p:ext uri="{BB962C8B-B14F-4D97-AF65-F5344CB8AC3E}">
        <p14:creationId xmlns:p14="http://schemas.microsoft.com/office/powerpoint/2010/main" val="308304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3C52F-D746-ED50-3B37-9F6CBBB5AE8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B89A5801-3BB5-520B-47DE-2BED8D68520E}"/>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7A358148-FBAF-101F-6029-8ABBBF4FFAD2}"/>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7C475"/>
                </a:solidFill>
                <a:effectLst/>
                <a:uLnTx/>
                <a:uFillTx/>
                <a:latin typeface="Arial"/>
                <a:ea typeface="+mn-ea"/>
                <a:cs typeface="Arial"/>
                <a:sym typeface="Arial"/>
              </a:endParaRPr>
            </a:p>
          </p:txBody>
        </p:sp>
        <p:sp>
          <p:nvSpPr>
            <p:cNvPr id="9" name="Rectangle 23">
              <a:extLst>
                <a:ext uri="{FF2B5EF4-FFF2-40B4-BE49-F238E27FC236}">
                  <a16:creationId xmlns:a16="http://schemas.microsoft.com/office/drawing/2014/main" id="{AE2AC9B6-8B03-F535-C37E-C38EAFAEF916}"/>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400" b="1" i="0" u="none" strike="noStrike" kern="0" cap="none" spc="0" normalizeH="0" baseline="0" noProof="0" dirty="0">
                  <a:ln>
                    <a:noFill/>
                  </a:ln>
                  <a:solidFill>
                    <a:srgbClr val="FFFFFF"/>
                  </a:solidFill>
                  <a:effectLst/>
                  <a:uLnTx/>
                  <a:uFillTx/>
                  <a:latin typeface="Arial"/>
                  <a:ea typeface="+mn-ea"/>
                  <a:cs typeface="Arial"/>
                  <a:sym typeface="Arial"/>
                </a:rPr>
                <a:t>O</a:t>
              </a:r>
              <a:endParaRPr kumimoji="0" lang="fr-FR" sz="2400" b="1" i="0" u="none" strike="noStrike" kern="0" cap="none" spc="0" normalizeH="0" baseline="0" noProof="0" dirty="0">
                <a:ln>
                  <a:noFill/>
                </a:ln>
                <a:solidFill>
                  <a:srgbClr val="FFFFFF"/>
                </a:solidFill>
                <a:effectLst/>
                <a:uLnTx/>
                <a:uFillTx/>
                <a:latin typeface="Arial"/>
                <a:ea typeface="+mn-ea"/>
                <a:cs typeface="Arial"/>
                <a:sym typeface="Arial"/>
              </a:endParaRPr>
            </a:p>
          </p:txBody>
        </p:sp>
      </p:grpSp>
      <p:sp>
        <p:nvSpPr>
          <p:cNvPr id="2" name="Google Shape;255;p28">
            <a:extLst>
              <a:ext uri="{FF2B5EF4-FFF2-40B4-BE49-F238E27FC236}">
                <a16:creationId xmlns:a16="http://schemas.microsoft.com/office/drawing/2014/main" id="{377B3E74-21B4-E6D2-E4E3-237FEFDA27E9}"/>
              </a:ext>
            </a:extLst>
          </p:cNvPr>
          <p:cNvSpPr/>
          <p:nvPr/>
        </p:nvSpPr>
        <p:spPr>
          <a:xfrm>
            <a:off x="983521" y="208343"/>
            <a:ext cx="10716698" cy="406497"/>
          </a:xfrm>
          <a:prstGeom prst="rect">
            <a:avLst/>
          </a:prstGeom>
          <a:noFill/>
          <a:ln cap="flat">
            <a:noFill/>
            <a:prstDash val="solid"/>
          </a:ln>
        </p:spPr>
        <p:txBody>
          <a:bodyPr vert="horz" wrap="square" lIns="91427" tIns="45695" rIns="91427" bIns="45695" anchor="t" anchorCtr="0" compatLnSpc="1">
            <a:noAutofit/>
          </a:bodyPr>
          <a:lstStyle/>
          <a:p>
            <a:pPr lvl="0" defTabSz="914377">
              <a:lnSpc>
                <a:spcPct val="90000"/>
              </a:lnSpc>
              <a:spcBef>
                <a:spcPct val="0"/>
              </a:spcBef>
              <a:defRPr/>
            </a:pPr>
            <a:r>
              <a:rPr lang="fr-FR" sz="1600" b="1" dirty="0">
                <a:solidFill>
                  <a:prstClr val="white">
                    <a:lumMod val="65000"/>
                  </a:prstClr>
                </a:solidFill>
                <a:latin typeface="Calibri"/>
              </a:rPr>
              <a:t>« D</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emandez</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toujours l’autorisation ».</a:t>
            </a:r>
          </a:p>
        </p:txBody>
      </p:sp>
      <p:sp>
        <p:nvSpPr>
          <p:cNvPr id="3" name="D_A_02">
            <a:extLst>
              <a:ext uri="{FF2B5EF4-FFF2-40B4-BE49-F238E27FC236}">
                <a16:creationId xmlns:a16="http://schemas.microsoft.com/office/drawing/2014/main" id="{36967A0F-FDAB-069C-402C-F80F12330E5D}"/>
              </a:ext>
            </a:extLst>
          </p:cNvPr>
          <p:cNvSpPr txBox="1"/>
          <p:nvPr/>
        </p:nvSpPr>
        <p:spPr>
          <a:xfrm>
            <a:off x="480568" y="667504"/>
            <a:ext cx="10208768" cy="304800"/>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a:t>
            </a:r>
            <a:r>
              <a:rPr kumimoji="0" lang="fr-FR" sz="1400" b="0" i="1" u="none" strike="noStrike" kern="1200" cap="none" spc="0" normalizeH="0" baseline="0" noProof="0" dirty="0" err="1">
                <a:ln>
                  <a:noFill/>
                </a:ln>
                <a:solidFill>
                  <a:prstClr val="white">
                    <a:lumMod val="65000"/>
                  </a:prstClr>
                </a:solidFill>
                <a:effectLst/>
                <a:uLnTx/>
                <a:uFillTx/>
                <a:latin typeface="Calibri"/>
                <a:ea typeface="+mn-ea"/>
                <a:cs typeface="+mn-cs"/>
              </a:rPr>
              <a:t>enseignant.e</a:t>
            </a: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400" b="0" i="0" u="none" strike="noStrike" kern="1200" cap="none" spc="0" normalizeH="0" baseline="0" noProof="0" dirty="0">
                <a:ln>
                  <a:noFill/>
                </a:ln>
                <a:solidFill>
                  <a:prstClr val="black"/>
                </a:solidFill>
                <a:effectLst/>
                <a:uLnTx/>
                <a:uFillTx/>
                <a:latin typeface="Calibri"/>
                <a:ea typeface="+mn-ea"/>
                <a:cs typeface="+mn-cs"/>
              </a:rPr>
              <a:t> </a:t>
            </a: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recourt à l’alternance linguistique pour expliciter le comportement attendu.</a:t>
            </a:r>
          </a:p>
        </p:txBody>
      </p:sp>
      <p:sp>
        <p:nvSpPr>
          <p:cNvPr id="6" name="ZoneTexte 5">
            <a:extLst>
              <a:ext uri="{FF2B5EF4-FFF2-40B4-BE49-F238E27FC236}">
                <a16:creationId xmlns:a16="http://schemas.microsoft.com/office/drawing/2014/main" id="{E38B4EFE-56FB-F227-B1FA-7A0677CCE143}"/>
              </a:ext>
            </a:extLst>
          </p:cNvPr>
          <p:cNvSpPr txBox="1"/>
          <p:nvPr/>
        </p:nvSpPr>
        <p:spPr>
          <a:xfrm>
            <a:off x="983522" y="5372353"/>
            <a:ext cx="11026516" cy="86177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a:p>
            <a:pPr lvl="0">
              <a:defRPr/>
            </a:pPr>
            <a:r>
              <a:rPr kumimoji="0" lang="fr-FR" sz="3200" b="1" i="1" u="none" strike="noStrike" kern="1200" cap="none" spc="0" normalizeH="0" baseline="0" noProof="0" dirty="0">
                <a:ln>
                  <a:noFill/>
                </a:ln>
                <a:solidFill>
                  <a:srgbClr val="1D6FA9"/>
                </a:solidFill>
                <a:effectLst/>
                <a:uLnTx/>
                <a:uFillTx/>
                <a:latin typeface="Calibri"/>
                <a:ea typeface="+mn-ea"/>
                <a:cs typeface="+mn-cs"/>
              </a:rPr>
              <a:t>«</a:t>
            </a:r>
            <a:r>
              <a:rPr lang="fr-FR" sz="3200" b="1" i="1" noProof="0" dirty="0">
                <a:solidFill>
                  <a:srgbClr val="1D6FA9"/>
                </a:solidFill>
              </a:rPr>
              <a:t>En classe, je demande l’autorisation lorsque je veux parler</a:t>
            </a:r>
            <a:r>
              <a:rPr lang="fr-FR" sz="3200" b="1" i="1" dirty="0">
                <a:solidFill>
                  <a:srgbClr val="1D6FA9"/>
                </a:solidFill>
              </a:rPr>
              <a:t>.</a:t>
            </a:r>
            <a:r>
              <a:rPr kumimoji="0" lang="fr-FR" sz="3200" b="1" i="1" u="none" strike="noStrike" kern="1200" cap="none" spc="0" normalizeH="0" baseline="0" noProof="0" dirty="0">
                <a:ln>
                  <a:noFill/>
                </a:ln>
                <a:solidFill>
                  <a:srgbClr val="1D6FA9"/>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2AC2BF5-FD7E-CA1A-9195-A5C591BD210B}"/>
              </a:ext>
            </a:extLst>
          </p:cNvPr>
          <p:cNvSpPr/>
          <p:nvPr/>
        </p:nvSpPr>
        <p:spPr>
          <a:xfrm>
            <a:off x="5977217" y="3244334"/>
            <a:ext cx="237566" cy="369332"/>
          </a:xfrm>
          <a:prstGeom prst="rect">
            <a:avLst/>
          </a:prstGeom>
        </p:spPr>
        <p:txBody>
          <a:bodyPr wrap="none">
            <a:spAutoFit/>
          </a:bodyPr>
          <a:lstStyle/>
          <a:p>
            <a:r>
              <a:rPr lang="fr-FR" dirty="0"/>
              <a:t> </a:t>
            </a:r>
          </a:p>
        </p:txBody>
      </p:sp>
      <p:pic>
        <p:nvPicPr>
          <p:cNvPr id="7" name="Google Shape;950;p165">
            <a:extLst>
              <a:ext uri="{FF2B5EF4-FFF2-40B4-BE49-F238E27FC236}">
                <a16:creationId xmlns:a16="http://schemas.microsoft.com/office/drawing/2014/main" id="{ED84BC8C-D2AC-1844-0D82-B5D21F2B88EA}"/>
              </a:ext>
            </a:extLst>
          </p:cNvPr>
          <p:cNvPicPr preferRelativeResize="0"/>
          <p:nvPr/>
        </p:nvPicPr>
        <p:blipFill rotWithShape="1">
          <a:blip r:embed="rId2">
            <a:alphaModFix/>
          </a:blip>
          <a:srcRect/>
          <a:stretch/>
        </p:blipFill>
        <p:spPr>
          <a:xfrm>
            <a:off x="2625765" y="2046684"/>
            <a:ext cx="3150394" cy="2764631"/>
          </a:xfrm>
          <a:prstGeom prst="rect">
            <a:avLst/>
          </a:prstGeom>
          <a:noFill/>
          <a:ln>
            <a:noFill/>
          </a:ln>
        </p:spPr>
      </p:pic>
      <p:sp>
        <p:nvSpPr>
          <p:cNvPr id="10" name="Google Shape;951;p165">
            <a:extLst>
              <a:ext uri="{FF2B5EF4-FFF2-40B4-BE49-F238E27FC236}">
                <a16:creationId xmlns:a16="http://schemas.microsoft.com/office/drawing/2014/main" id="{122F9DA8-23FE-4C31-FB69-B230DE2628D0}"/>
              </a:ext>
            </a:extLst>
          </p:cNvPr>
          <p:cNvSpPr/>
          <p:nvPr/>
        </p:nvSpPr>
        <p:spPr>
          <a:xfrm rot="-710389">
            <a:off x="1692809" y="1970692"/>
            <a:ext cx="1685867" cy="942575"/>
          </a:xfrm>
          <a:prstGeom prst="wedgeEllipseCallout">
            <a:avLst>
              <a:gd name="adj1" fmla="val 22683"/>
              <a:gd name="adj2" fmla="val 65058"/>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dirty="0">
                <a:solidFill>
                  <a:schemeClr val="dk1"/>
                </a:solidFill>
                <a:latin typeface="Calibri"/>
                <a:ea typeface="Calibri"/>
                <a:cs typeface="Calibri"/>
                <a:sym typeface="Calibri"/>
              </a:rPr>
              <a:t>Tout d'abord, je demande l'autorisation.</a:t>
            </a:r>
            <a:endParaRPr sz="1400" b="0" i="0" u="none" strike="noStrike" cap="none" dirty="0">
              <a:solidFill>
                <a:schemeClr val="dk1"/>
              </a:solidFill>
              <a:latin typeface="Calibri"/>
              <a:ea typeface="Calibri"/>
              <a:cs typeface="Calibri"/>
              <a:sym typeface="Calibri"/>
            </a:endParaRPr>
          </a:p>
        </p:txBody>
      </p:sp>
      <p:pic>
        <p:nvPicPr>
          <p:cNvPr id="11" name="Google Shape;952;p165">
            <a:extLst>
              <a:ext uri="{FF2B5EF4-FFF2-40B4-BE49-F238E27FC236}">
                <a16:creationId xmlns:a16="http://schemas.microsoft.com/office/drawing/2014/main" id="{89F2120F-A4A7-95B1-E907-AC9EB54320DE}"/>
              </a:ext>
            </a:extLst>
          </p:cNvPr>
          <p:cNvPicPr preferRelativeResize="0"/>
          <p:nvPr/>
        </p:nvPicPr>
        <p:blipFill rotWithShape="1">
          <a:blip r:embed="rId3">
            <a:alphaModFix/>
          </a:blip>
          <a:srcRect/>
          <a:stretch/>
        </p:blipFill>
        <p:spPr>
          <a:xfrm>
            <a:off x="6548056" y="2046684"/>
            <a:ext cx="3450431" cy="2764631"/>
          </a:xfrm>
          <a:prstGeom prst="rect">
            <a:avLst/>
          </a:prstGeom>
          <a:noFill/>
          <a:ln>
            <a:noFill/>
          </a:ln>
        </p:spPr>
      </p:pic>
      <p:sp>
        <p:nvSpPr>
          <p:cNvPr id="13" name="Google Shape;953;p165">
            <a:extLst>
              <a:ext uri="{FF2B5EF4-FFF2-40B4-BE49-F238E27FC236}">
                <a16:creationId xmlns:a16="http://schemas.microsoft.com/office/drawing/2014/main" id="{87E8D2F3-7C22-3FCF-EA10-652A3BC9F520}"/>
              </a:ext>
            </a:extLst>
          </p:cNvPr>
          <p:cNvSpPr/>
          <p:nvPr/>
        </p:nvSpPr>
        <p:spPr>
          <a:xfrm rot="-710389">
            <a:off x="7346490" y="1575396"/>
            <a:ext cx="1685867" cy="942575"/>
          </a:xfrm>
          <a:prstGeom prst="wedgeEllipseCallout">
            <a:avLst>
              <a:gd name="adj1" fmla="val 22683"/>
              <a:gd name="adj2" fmla="val 65058"/>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dirty="0">
                <a:solidFill>
                  <a:schemeClr val="dk1"/>
                </a:solidFill>
                <a:latin typeface="Calibri"/>
                <a:ea typeface="Calibri"/>
                <a:cs typeface="Calibri"/>
                <a:sym typeface="Calibri"/>
              </a:rPr>
              <a:t>Je parle quand je le souhaite.</a:t>
            </a:r>
            <a:endParaRPr sz="1100" dirty="0"/>
          </a:p>
        </p:txBody>
      </p:sp>
      <p:pic>
        <p:nvPicPr>
          <p:cNvPr id="14" name="Graphique 13" descr="Coche avec un remplissage uni">
            <a:extLst>
              <a:ext uri="{FF2B5EF4-FFF2-40B4-BE49-F238E27FC236}">
                <a16:creationId xmlns:a16="http://schemas.microsoft.com/office/drawing/2014/main" id="{822B89ED-B15B-4D3A-845F-35ACB4220A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55399" y="4781560"/>
            <a:ext cx="684830" cy="684830"/>
          </a:xfrm>
          <a:prstGeom prst="rect">
            <a:avLst/>
          </a:prstGeom>
        </p:spPr>
      </p:pic>
      <p:pic>
        <p:nvPicPr>
          <p:cNvPr id="15" name="Picture 2" descr="Interdit Signe Rouge X – HD Vidéos et plus de vidéos de Lettre X - Lettre  X, Rouge, Croix - Forme - iStock">
            <a:extLst>
              <a:ext uri="{FF2B5EF4-FFF2-40B4-BE49-F238E27FC236}">
                <a16:creationId xmlns:a16="http://schemas.microsoft.com/office/drawing/2014/main" id="{FF3D95BC-0880-7A74-E8F7-814FD1B38A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51773" y="4880352"/>
            <a:ext cx="726065" cy="408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137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19"/>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7F7F7F"/>
              </a:buClr>
              <a:buSzPts val="2000"/>
              <a:buNone/>
            </a:pPr>
            <a:endParaRPr/>
          </a:p>
        </p:txBody>
      </p:sp>
    </p:spTree>
    <p:extLst>
      <p:ext uri="{BB962C8B-B14F-4D97-AF65-F5344CB8AC3E}">
        <p14:creationId xmlns:p14="http://schemas.microsoft.com/office/powerpoint/2010/main" val="1929607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17430-A3B8-70DB-D952-5B2612F67B26}"/>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889CA107-8CD6-ED15-A976-668712E6DDA9}"/>
              </a:ext>
            </a:extLst>
          </p:cNvPr>
          <p:cNvSpPr txBox="1"/>
          <p:nvPr/>
        </p:nvSpPr>
        <p:spPr>
          <a:xfrm>
            <a:off x="848902" y="186939"/>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Avant de commencer notre séance, on fait un petit rappel sur la masse volumique.</a:t>
            </a:r>
          </a:p>
        </p:txBody>
      </p:sp>
      <p:grpSp>
        <p:nvGrpSpPr>
          <p:cNvPr id="5" name="Groupe 4">
            <a:extLst>
              <a:ext uri="{FF2B5EF4-FFF2-40B4-BE49-F238E27FC236}">
                <a16:creationId xmlns:a16="http://schemas.microsoft.com/office/drawing/2014/main" id="{742ECA54-E1E4-2096-6A73-697EE85D9A0C}"/>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283F2D41-2F76-D8DB-32C5-03360AC55CB5}"/>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2A825263-A6C1-4694-51DB-35AABDE23E81}"/>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1" name="ZoneTexte 20">
            <a:extLst>
              <a:ext uri="{FF2B5EF4-FFF2-40B4-BE49-F238E27FC236}">
                <a16:creationId xmlns:a16="http://schemas.microsoft.com/office/drawing/2014/main" id="{94C0F3A8-B38E-A970-FE44-F1C2F72F3A37}"/>
              </a:ext>
            </a:extLst>
          </p:cNvPr>
          <p:cNvSpPr txBox="1"/>
          <p:nvPr/>
        </p:nvSpPr>
        <p:spPr>
          <a:xfrm>
            <a:off x="572655" y="2017053"/>
            <a:ext cx="9929089" cy="523220"/>
          </a:xfrm>
          <a:prstGeom prst="rect">
            <a:avLst/>
          </a:prstGeom>
          <a:solidFill>
            <a:schemeClr val="accent3">
              <a:lumMod val="20000"/>
              <a:lumOff val="80000"/>
            </a:schemeClr>
          </a:solidFill>
        </p:spPr>
        <p:txBody>
          <a:bodyPr wrap="square" rtlCol="0">
            <a:spAutoFit/>
          </a:bodyPr>
          <a:lstStyle/>
          <a:p>
            <a:pPr algn="ctr"/>
            <a:r>
              <a:rPr lang="fr-FR" sz="2800" noProof="0" dirty="0"/>
              <a:t>L’expression de la masse volumique est :   </a:t>
            </a:r>
          </a:p>
        </p:txBody>
      </p:sp>
      <mc:AlternateContent xmlns:mc="http://schemas.openxmlformats.org/markup-compatibility/2006" xmlns:a14="http://schemas.microsoft.com/office/drawing/2010/main">
        <mc:Choice Requires="a14">
          <p:sp>
            <p:nvSpPr>
              <p:cNvPr id="10" name="Rectangle : coins arrondis 1">
                <a:extLst>
                  <a:ext uri="{FF2B5EF4-FFF2-40B4-BE49-F238E27FC236}">
                    <a16:creationId xmlns:a16="http://schemas.microsoft.com/office/drawing/2014/main" id="{70A26C88-FE9B-2F8C-8EC3-79DE59B6761F}"/>
                  </a:ext>
                </a:extLst>
              </p:cNvPr>
              <p:cNvSpPr/>
              <p:nvPr/>
            </p:nvSpPr>
            <p:spPr>
              <a:xfrm>
                <a:off x="2328351" y="3062924"/>
                <a:ext cx="2272281" cy="891533"/>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400" i="1" dirty="0" smtClean="0">
                          <a:solidFill>
                            <a:schemeClr val="tx1"/>
                          </a:solidFill>
                          <a:latin typeface="Cambria Math" panose="02040503050406030204" pitchFamily="18" charset="0"/>
                          <a:ea typeface="Cambria Math" panose="02040503050406030204" pitchFamily="18" charset="0"/>
                        </a:rPr>
                        <m:t>𝜌</m:t>
                      </m:r>
                      <m:r>
                        <a:rPr lang="fr-FR" sz="2400" b="0" i="1" dirty="0" smtClean="0">
                          <a:solidFill>
                            <a:schemeClr val="tx1"/>
                          </a:solidFill>
                          <a:latin typeface="Cambria Math" panose="02040503050406030204" pitchFamily="18" charset="0"/>
                          <a:ea typeface="Cambria Math" panose="02040503050406030204" pitchFamily="18" charset="0"/>
                        </a:rPr>
                        <m:t>=</m:t>
                      </m:r>
                      <m:f>
                        <m:fPr>
                          <m:ctrlPr>
                            <a:rPr lang="fr-FR" sz="2400" b="0" i="1" dirty="0" smtClean="0">
                              <a:solidFill>
                                <a:schemeClr val="tx1"/>
                              </a:solidFill>
                              <a:latin typeface="Cambria Math" panose="02040503050406030204" pitchFamily="18" charset="0"/>
                              <a:ea typeface="Cambria Math" panose="02040503050406030204" pitchFamily="18" charset="0"/>
                            </a:rPr>
                          </m:ctrlPr>
                        </m:fPr>
                        <m:num>
                          <m:r>
                            <a:rPr lang="fr-FR" sz="2400" b="0" i="1" dirty="0" smtClean="0">
                              <a:solidFill>
                                <a:schemeClr val="tx1"/>
                              </a:solidFill>
                              <a:latin typeface="Cambria Math" panose="02040503050406030204" pitchFamily="18" charset="0"/>
                              <a:ea typeface="Cambria Math" panose="02040503050406030204" pitchFamily="18" charset="0"/>
                            </a:rPr>
                            <m:t>𝑉</m:t>
                          </m:r>
                        </m:num>
                        <m:den>
                          <m:r>
                            <a:rPr lang="fr-FR" sz="2400" b="0" i="1" dirty="0" smtClean="0">
                              <a:solidFill>
                                <a:schemeClr val="tx1"/>
                              </a:solidFill>
                              <a:latin typeface="Cambria Math" panose="02040503050406030204" pitchFamily="18" charset="0"/>
                              <a:ea typeface="Cambria Math" panose="02040503050406030204" pitchFamily="18" charset="0"/>
                            </a:rPr>
                            <m:t>𝑚</m:t>
                          </m:r>
                        </m:den>
                      </m:f>
                    </m:oMath>
                  </m:oMathPara>
                </a14:m>
                <a:endParaRPr/>
              </a:p>
            </p:txBody>
          </p:sp>
        </mc:Choice>
        <mc:Fallback xmlns="">
          <p:sp>
            <p:nvSpPr>
              <p:cNvPr id="10" name="Rectangle : coins arrondis 1">
                <a:extLst>
                  <a:ext uri="{FF2B5EF4-FFF2-40B4-BE49-F238E27FC236}">
                    <a16:creationId xmlns:a16="http://schemas.microsoft.com/office/drawing/2014/main" id="{70A26C88-FE9B-2F8C-8EC3-79DE59B6761F}"/>
                  </a:ext>
                </a:extLst>
              </p:cNvPr>
              <p:cNvSpPr>
                <a:spLocks noRot="1" noChangeAspect="1" noMove="1" noResize="1" noEditPoints="1" noAdjustHandles="1" noChangeArrowheads="1" noChangeShapeType="1" noTextEdit="1"/>
              </p:cNvSpPr>
              <p:nvPr/>
            </p:nvSpPr>
            <p:spPr>
              <a:xfrm>
                <a:off x="2328351" y="3062924"/>
                <a:ext cx="2272281" cy="891533"/>
              </a:xfrm>
              <a:prstGeom prst="roundRect">
                <a:avLst/>
              </a:prstGeom>
              <a:blipFill>
                <a:blip r:embed="rId2"/>
                <a:stretch>
                  <a:fillRect/>
                </a:stretch>
              </a:blipFill>
              <a:ln>
                <a:noFill/>
              </a:ln>
            </p:spPr>
            <p:txBody>
              <a:bodyPr/>
              <a:lstStyle/>
              <a:p>
                <a:r>
                  <a:rPr lang="fr-FR">
                    <a:noFill/>
                  </a:rPr>
                  <a:t> </a:t>
                </a:r>
              </a:p>
            </p:txBody>
          </p:sp>
        </mc:Fallback>
      </mc:AlternateContent>
      <p:sp>
        <p:nvSpPr>
          <p:cNvPr id="11" name="Rectangle : coins arrondis 2">
            <a:extLst>
              <a:ext uri="{FF2B5EF4-FFF2-40B4-BE49-F238E27FC236}">
                <a16:creationId xmlns:a16="http://schemas.microsoft.com/office/drawing/2014/main" id="{3A049962-2FFB-C470-C188-5A0F1387BA83}"/>
              </a:ext>
            </a:extLst>
          </p:cNvPr>
          <p:cNvSpPr/>
          <p:nvPr/>
        </p:nvSpPr>
        <p:spPr>
          <a:xfrm>
            <a:off x="1804912" y="329322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4" name="Rectangle : coins arrondis 2">
            <a:extLst>
              <a:ext uri="{FF2B5EF4-FFF2-40B4-BE49-F238E27FC236}">
                <a16:creationId xmlns:a16="http://schemas.microsoft.com/office/drawing/2014/main" id="{3A049962-2FFB-C470-C188-5A0F1387BA83}"/>
              </a:ext>
            </a:extLst>
          </p:cNvPr>
          <p:cNvSpPr/>
          <p:nvPr/>
        </p:nvSpPr>
        <p:spPr>
          <a:xfrm>
            <a:off x="1804912" y="454803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mc:AlternateContent xmlns:mc="http://schemas.openxmlformats.org/markup-compatibility/2006" xmlns:a14="http://schemas.microsoft.com/office/drawing/2010/main">
        <mc:Choice Requires="a14">
          <p:sp>
            <p:nvSpPr>
              <p:cNvPr id="3" name="Rectangle : coins arrondis 1">
                <a:extLst>
                  <a:ext uri="{FF2B5EF4-FFF2-40B4-BE49-F238E27FC236}">
                    <a16:creationId xmlns:a16="http://schemas.microsoft.com/office/drawing/2014/main" id="{C292A73E-DDAB-DD37-1A31-6F6ED1CF5136}"/>
                  </a:ext>
                </a:extLst>
              </p:cNvPr>
              <p:cNvSpPr/>
              <p:nvPr/>
            </p:nvSpPr>
            <p:spPr>
              <a:xfrm>
                <a:off x="2328352" y="4317728"/>
                <a:ext cx="2272281" cy="891533"/>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400" i="1" dirty="0" smtClean="0">
                          <a:solidFill>
                            <a:schemeClr val="tx1"/>
                          </a:solidFill>
                          <a:latin typeface="Cambria Math" panose="02040503050406030204" pitchFamily="18" charset="0"/>
                          <a:ea typeface="Cambria Math" panose="02040503050406030204" pitchFamily="18" charset="0"/>
                        </a:rPr>
                        <m:t>𝜌</m:t>
                      </m:r>
                      <m:r>
                        <a:rPr lang="fr-FR" sz="2400" b="0" i="1" dirty="0" smtClean="0">
                          <a:solidFill>
                            <a:schemeClr val="tx1"/>
                          </a:solidFill>
                          <a:latin typeface="Cambria Math" panose="02040503050406030204" pitchFamily="18" charset="0"/>
                          <a:ea typeface="Cambria Math" panose="02040503050406030204" pitchFamily="18" charset="0"/>
                        </a:rPr>
                        <m:t>=</m:t>
                      </m:r>
                      <m:f>
                        <m:fPr>
                          <m:ctrlPr>
                            <a:rPr lang="fr-FR" sz="2400" b="0" i="1" dirty="0" smtClean="0">
                              <a:solidFill>
                                <a:schemeClr val="tx1"/>
                              </a:solidFill>
                              <a:latin typeface="Cambria Math" panose="02040503050406030204" pitchFamily="18" charset="0"/>
                              <a:ea typeface="Cambria Math" panose="02040503050406030204" pitchFamily="18" charset="0"/>
                            </a:rPr>
                          </m:ctrlPr>
                        </m:fPr>
                        <m:num>
                          <m:r>
                            <a:rPr lang="fr-FR" sz="2400" b="0" i="1" dirty="0" smtClean="0">
                              <a:solidFill>
                                <a:schemeClr val="tx1"/>
                              </a:solidFill>
                              <a:latin typeface="Cambria Math" panose="02040503050406030204" pitchFamily="18" charset="0"/>
                              <a:ea typeface="Cambria Math" panose="02040503050406030204" pitchFamily="18" charset="0"/>
                            </a:rPr>
                            <m:t>𝑚</m:t>
                          </m:r>
                        </m:num>
                        <m:den>
                          <m:r>
                            <a:rPr lang="fr-FR" sz="2400" b="0" i="1" dirty="0" smtClean="0">
                              <a:solidFill>
                                <a:schemeClr val="tx1"/>
                              </a:solidFill>
                              <a:latin typeface="Cambria Math" panose="02040503050406030204" pitchFamily="18" charset="0"/>
                              <a:ea typeface="Cambria Math" panose="02040503050406030204" pitchFamily="18" charset="0"/>
                            </a:rPr>
                            <m:t>𝑉</m:t>
                          </m:r>
                        </m:den>
                      </m:f>
                    </m:oMath>
                  </m:oMathPara>
                </a14:m>
                <a:endParaRPr/>
              </a:p>
            </p:txBody>
          </p:sp>
        </mc:Choice>
        <mc:Fallback xmlns="">
          <p:sp>
            <p:nvSpPr>
              <p:cNvPr id="3" name="Rectangle : coins arrondis 1">
                <a:extLst>
                  <a:ext uri="{FF2B5EF4-FFF2-40B4-BE49-F238E27FC236}">
                    <a16:creationId xmlns:a16="http://schemas.microsoft.com/office/drawing/2014/main" id="{C292A73E-DDAB-DD37-1A31-6F6ED1CF5136}"/>
                  </a:ext>
                </a:extLst>
              </p:cNvPr>
              <p:cNvSpPr>
                <a:spLocks noRot="1" noChangeAspect="1" noMove="1" noResize="1" noEditPoints="1" noAdjustHandles="1" noChangeArrowheads="1" noChangeShapeType="1" noTextEdit="1"/>
              </p:cNvSpPr>
              <p:nvPr/>
            </p:nvSpPr>
            <p:spPr>
              <a:xfrm>
                <a:off x="2328352" y="4317728"/>
                <a:ext cx="2272281" cy="891533"/>
              </a:xfrm>
              <a:prstGeom prst="roundRect">
                <a:avLst/>
              </a:prstGeom>
              <a:blipFill>
                <a:blip r:embed="rId3"/>
                <a:stretch>
                  <a:fillRect/>
                </a:stretch>
              </a:blipFill>
              <a:ln>
                <a:noFill/>
              </a:ln>
            </p:spPr>
            <p:txBody>
              <a:bodyPr/>
              <a:lstStyle/>
              <a:p>
                <a:r>
                  <a:rPr lang="fr-FR">
                    <a:noFill/>
                  </a:rPr>
                  <a:t> </a:t>
                </a:r>
              </a:p>
            </p:txBody>
          </p:sp>
        </mc:Fallback>
      </mc:AlternateContent>
      <p:grpSp>
        <p:nvGrpSpPr>
          <p:cNvPr id="4" name="Groupe 3">
            <a:extLst>
              <a:ext uri="{FF2B5EF4-FFF2-40B4-BE49-F238E27FC236}">
                <a16:creationId xmlns:a16="http://schemas.microsoft.com/office/drawing/2014/main" id="{1391D0C3-7557-E2EE-0241-D1176E09EBE8}"/>
              </a:ext>
            </a:extLst>
          </p:cNvPr>
          <p:cNvGrpSpPr/>
          <p:nvPr/>
        </p:nvGrpSpPr>
        <p:grpSpPr>
          <a:xfrm>
            <a:off x="10923089" y="242819"/>
            <a:ext cx="724840" cy="625508"/>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7531E622-C0B6-D96E-A677-5B1E3E13FA2A}"/>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C71D8961-1881-58F8-F493-60B8FFD41EC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313584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83B47-9125-7E7C-0933-980C18CB9E6D}"/>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9CFB578A-2A63-DE8E-83C2-1BF47A293102}"/>
              </a:ext>
            </a:extLst>
          </p:cNvPr>
          <p:cNvSpPr txBox="1"/>
          <p:nvPr/>
        </p:nvSpPr>
        <p:spPr>
          <a:xfrm>
            <a:off x="853624" y="248456"/>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Pour calculer la masse volumique d’un objet, on utilise la relation ci-dessous:</a:t>
            </a:r>
          </a:p>
        </p:txBody>
      </p:sp>
      <p:grpSp>
        <p:nvGrpSpPr>
          <p:cNvPr id="5" name="Groupe 4">
            <a:extLst>
              <a:ext uri="{FF2B5EF4-FFF2-40B4-BE49-F238E27FC236}">
                <a16:creationId xmlns:a16="http://schemas.microsoft.com/office/drawing/2014/main" id="{6BDF0680-48A7-1D8D-3B9D-8273203DB340}"/>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A9968701-F579-85F8-F063-D4EA9D172E74}"/>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9B51C785-3C1E-75BE-7377-3D06695E6A4C}"/>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1" name="ZoneTexte 20">
            <a:extLst>
              <a:ext uri="{FF2B5EF4-FFF2-40B4-BE49-F238E27FC236}">
                <a16:creationId xmlns:a16="http://schemas.microsoft.com/office/drawing/2014/main" id="{73CBC877-7A7A-1FD7-8AFC-20FB812CD753}"/>
              </a:ext>
            </a:extLst>
          </p:cNvPr>
          <p:cNvSpPr txBox="1"/>
          <p:nvPr/>
        </p:nvSpPr>
        <p:spPr>
          <a:xfrm>
            <a:off x="572655" y="2017053"/>
            <a:ext cx="9929089" cy="523220"/>
          </a:xfrm>
          <a:prstGeom prst="rect">
            <a:avLst/>
          </a:prstGeom>
          <a:solidFill>
            <a:schemeClr val="accent3">
              <a:lumMod val="20000"/>
              <a:lumOff val="80000"/>
            </a:schemeClr>
          </a:solidFill>
        </p:spPr>
        <p:txBody>
          <a:bodyPr wrap="square" rtlCol="0">
            <a:spAutoFit/>
          </a:bodyPr>
          <a:lstStyle/>
          <a:p>
            <a:pPr algn="ctr"/>
            <a:r>
              <a:rPr lang="fr-FR" sz="2800" noProof="0" dirty="0"/>
              <a:t>L’expression de la masse volumique est :   </a:t>
            </a:r>
          </a:p>
        </p:txBody>
      </p:sp>
      <p:pic>
        <p:nvPicPr>
          <p:cNvPr id="4" name="Graphique 3" descr="Coche avec un remplissage uni">
            <a:extLst>
              <a:ext uri="{FF2B5EF4-FFF2-40B4-BE49-F238E27FC236}">
                <a16:creationId xmlns:a16="http://schemas.microsoft.com/office/drawing/2014/main" id="{C77419E0-39BD-E56F-4F99-FECC0352C9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8642" y="4421079"/>
            <a:ext cx="684830" cy="684830"/>
          </a:xfrm>
          <a:prstGeom prst="rect">
            <a:avLst/>
          </a:prstGeom>
        </p:spPr>
      </p:pic>
      <mc:AlternateContent xmlns:mc="http://schemas.openxmlformats.org/markup-compatibility/2006" xmlns:a14="http://schemas.microsoft.com/office/drawing/2010/main">
        <mc:Choice Requires="a14">
          <p:sp>
            <p:nvSpPr>
              <p:cNvPr id="8" name="Rectangle : coins arrondis 1">
                <a:extLst>
                  <a:ext uri="{FF2B5EF4-FFF2-40B4-BE49-F238E27FC236}">
                    <a16:creationId xmlns:a16="http://schemas.microsoft.com/office/drawing/2014/main" id="{B245253C-88DF-BDA7-90E1-2E7F8AD24CED}"/>
                  </a:ext>
                </a:extLst>
              </p:cNvPr>
              <p:cNvSpPr/>
              <p:nvPr/>
            </p:nvSpPr>
            <p:spPr>
              <a:xfrm>
                <a:off x="2328351" y="3062924"/>
                <a:ext cx="2272281" cy="891533"/>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400" i="1" dirty="0" smtClean="0">
                          <a:solidFill>
                            <a:schemeClr val="tx1"/>
                          </a:solidFill>
                          <a:latin typeface="Cambria Math" panose="02040503050406030204" pitchFamily="18" charset="0"/>
                          <a:ea typeface="Cambria Math" panose="02040503050406030204" pitchFamily="18" charset="0"/>
                        </a:rPr>
                        <m:t>𝜌</m:t>
                      </m:r>
                      <m:r>
                        <a:rPr lang="fr-FR" sz="2400" b="0" i="1" dirty="0" smtClean="0">
                          <a:solidFill>
                            <a:schemeClr val="tx1"/>
                          </a:solidFill>
                          <a:latin typeface="Cambria Math" panose="02040503050406030204" pitchFamily="18" charset="0"/>
                          <a:ea typeface="Cambria Math" panose="02040503050406030204" pitchFamily="18" charset="0"/>
                        </a:rPr>
                        <m:t>=</m:t>
                      </m:r>
                      <m:f>
                        <m:fPr>
                          <m:ctrlPr>
                            <a:rPr lang="fr-FR" sz="2400" b="0" i="1" dirty="0" smtClean="0">
                              <a:solidFill>
                                <a:schemeClr val="tx1"/>
                              </a:solidFill>
                              <a:latin typeface="Cambria Math" panose="02040503050406030204" pitchFamily="18" charset="0"/>
                              <a:ea typeface="Cambria Math" panose="02040503050406030204" pitchFamily="18" charset="0"/>
                            </a:rPr>
                          </m:ctrlPr>
                        </m:fPr>
                        <m:num>
                          <m:r>
                            <a:rPr lang="fr-FR" sz="2400" b="0" i="1" dirty="0" smtClean="0">
                              <a:solidFill>
                                <a:schemeClr val="tx1"/>
                              </a:solidFill>
                              <a:latin typeface="Cambria Math" panose="02040503050406030204" pitchFamily="18" charset="0"/>
                              <a:ea typeface="Cambria Math" panose="02040503050406030204" pitchFamily="18" charset="0"/>
                            </a:rPr>
                            <m:t>𝑉</m:t>
                          </m:r>
                        </m:num>
                        <m:den>
                          <m:r>
                            <a:rPr lang="fr-FR" sz="2400" b="0" i="1" dirty="0" smtClean="0">
                              <a:solidFill>
                                <a:schemeClr val="tx1"/>
                              </a:solidFill>
                              <a:latin typeface="Cambria Math" panose="02040503050406030204" pitchFamily="18" charset="0"/>
                              <a:ea typeface="Cambria Math" panose="02040503050406030204" pitchFamily="18" charset="0"/>
                            </a:rPr>
                            <m:t>𝑚</m:t>
                          </m:r>
                        </m:den>
                      </m:f>
                    </m:oMath>
                  </m:oMathPara>
                </a14:m>
                <a:endParaRPr/>
              </a:p>
            </p:txBody>
          </p:sp>
        </mc:Choice>
        <mc:Fallback xmlns="">
          <p:sp>
            <p:nvSpPr>
              <p:cNvPr id="8" name="Rectangle : coins arrondis 1">
                <a:extLst>
                  <a:ext uri="{FF2B5EF4-FFF2-40B4-BE49-F238E27FC236}">
                    <a16:creationId xmlns:a16="http://schemas.microsoft.com/office/drawing/2014/main" id="{B245253C-88DF-BDA7-90E1-2E7F8AD24CED}"/>
                  </a:ext>
                </a:extLst>
              </p:cNvPr>
              <p:cNvSpPr>
                <a:spLocks noRot="1" noChangeAspect="1" noMove="1" noResize="1" noEditPoints="1" noAdjustHandles="1" noChangeArrowheads="1" noChangeShapeType="1" noTextEdit="1"/>
              </p:cNvSpPr>
              <p:nvPr/>
            </p:nvSpPr>
            <p:spPr>
              <a:xfrm>
                <a:off x="2328351" y="3062924"/>
                <a:ext cx="2272281" cy="891533"/>
              </a:xfrm>
              <a:prstGeom prst="roundRect">
                <a:avLst/>
              </a:prstGeom>
              <a:blipFill>
                <a:blip r:embed="rId4"/>
                <a:stretch>
                  <a:fillRect/>
                </a:stretch>
              </a:blipFill>
              <a:ln>
                <a:noFill/>
              </a:ln>
            </p:spPr>
            <p:txBody>
              <a:bodyPr/>
              <a:lstStyle/>
              <a:p>
                <a:r>
                  <a:rPr lang="fr-FR">
                    <a:noFill/>
                  </a:rPr>
                  <a:t> </a:t>
                </a:r>
              </a:p>
            </p:txBody>
          </p:sp>
        </mc:Fallback>
      </mc:AlternateContent>
      <p:sp>
        <p:nvSpPr>
          <p:cNvPr id="9" name="Rectangle : coins arrondis 2">
            <a:extLst>
              <a:ext uri="{FF2B5EF4-FFF2-40B4-BE49-F238E27FC236}">
                <a16:creationId xmlns:a16="http://schemas.microsoft.com/office/drawing/2014/main" id="{AE0A3D17-6462-3919-5DFF-4BF1B129F843}"/>
              </a:ext>
            </a:extLst>
          </p:cNvPr>
          <p:cNvSpPr/>
          <p:nvPr/>
        </p:nvSpPr>
        <p:spPr>
          <a:xfrm>
            <a:off x="1804912" y="329322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3" name="Rectangle : coins arrondis 2">
            <a:extLst>
              <a:ext uri="{FF2B5EF4-FFF2-40B4-BE49-F238E27FC236}">
                <a16:creationId xmlns:a16="http://schemas.microsoft.com/office/drawing/2014/main" id="{926B2E38-8D75-75A8-C121-DF6139203A80}"/>
              </a:ext>
            </a:extLst>
          </p:cNvPr>
          <p:cNvSpPr/>
          <p:nvPr/>
        </p:nvSpPr>
        <p:spPr>
          <a:xfrm>
            <a:off x="1804912" y="454803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mc:AlternateContent xmlns:mc="http://schemas.openxmlformats.org/markup-compatibility/2006" xmlns:a14="http://schemas.microsoft.com/office/drawing/2010/main">
        <mc:Choice Requires="a14">
          <p:sp>
            <p:nvSpPr>
              <p:cNvPr id="15" name="Rectangle : coins arrondis 1">
                <a:extLst>
                  <a:ext uri="{FF2B5EF4-FFF2-40B4-BE49-F238E27FC236}">
                    <a16:creationId xmlns:a16="http://schemas.microsoft.com/office/drawing/2014/main" id="{C3B4A429-DDEE-652B-0BC8-10F854B6CBAB}"/>
                  </a:ext>
                </a:extLst>
              </p:cNvPr>
              <p:cNvSpPr/>
              <p:nvPr/>
            </p:nvSpPr>
            <p:spPr>
              <a:xfrm>
                <a:off x="2328352" y="4317728"/>
                <a:ext cx="2272281" cy="891533"/>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400" i="1" dirty="0" smtClean="0">
                          <a:solidFill>
                            <a:schemeClr val="tx1"/>
                          </a:solidFill>
                          <a:latin typeface="Cambria Math" panose="02040503050406030204" pitchFamily="18" charset="0"/>
                          <a:ea typeface="Cambria Math" panose="02040503050406030204" pitchFamily="18" charset="0"/>
                        </a:rPr>
                        <m:t>𝜌</m:t>
                      </m:r>
                      <m:r>
                        <a:rPr lang="fr-FR" sz="2400" b="0" i="1" dirty="0" smtClean="0">
                          <a:solidFill>
                            <a:schemeClr val="tx1"/>
                          </a:solidFill>
                          <a:latin typeface="Cambria Math" panose="02040503050406030204" pitchFamily="18" charset="0"/>
                          <a:ea typeface="Cambria Math" panose="02040503050406030204" pitchFamily="18" charset="0"/>
                        </a:rPr>
                        <m:t>=</m:t>
                      </m:r>
                      <m:f>
                        <m:fPr>
                          <m:ctrlPr>
                            <a:rPr lang="fr-FR" sz="2400" b="0" i="1" dirty="0" smtClean="0">
                              <a:solidFill>
                                <a:schemeClr val="tx1"/>
                              </a:solidFill>
                              <a:latin typeface="Cambria Math" panose="02040503050406030204" pitchFamily="18" charset="0"/>
                              <a:ea typeface="Cambria Math" panose="02040503050406030204" pitchFamily="18" charset="0"/>
                            </a:rPr>
                          </m:ctrlPr>
                        </m:fPr>
                        <m:num>
                          <m:r>
                            <a:rPr lang="fr-FR" sz="2400" b="0" i="1" dirty="0" smtClean="0">
                              <a:solidFill>
                                <a:schemeClr val="tx1"/>
                              </a:solidFill>
                              <a:latin typeface="Cambria Math" panose="02040503050406030204" pitchFamily="18" charset="0"/>
                              <a:ea typeface="Cambria Math" panose="02040503050406030204" pitchFamily="18" charset="0"/>
                            </a:rPr>
                            <m:t>𝑚</m:t>
                          </m:r>
                        </m:num>
                        <m:den>
                          <m:r>
                            <a:rPr lang="fr-FR" sz="2400" b="0" i="1" dirty="0" smtClean="0">
                              <a:solidFill>
                                <a:schemeClr val="tx1"/>
                              </a:solidFill>
                              <a:latin typeface="Cambria Math" panose="02040503050406030204" pitchFamily="18" charset="0"/>
                              <a:ea typeface="Cambria Math" panose="02040503050406030204" pitchFamily="18" charset="0"/>
                            </a:rPr>
                            <m:t>𝑉</m:t>
                          </m:r>
                        </m:den>
                      </m:f>
                    </m:oMath>
                  </m:oMathPara>
                </a14:m>
                <a:endParaRPr/>
              </a:p>
            </p:txBody>
          </p:sp>
        </mc:Choice>
        <mc:Fallback xmlns="">
          <p:sp>
            <p:nvSpPr>
              <p:cNvPr id="15" name="Rectangle : coins arrondis 1">
                <a:extLst>
                  <a:ext uri="{FF2B5EF4-FFF2-40B4-BE49-F238E27FC236}">
                    <a16:creationId xmlns:a16="http://schemas.microsoft.com/office/drawing/2014/main" id="{C3B4A429-DDEE-652B-0BC8-10F854B6CBAB}"/>
                  </a:ext>
                </a:extLst>
              </p:cNvPr>
              <p:cNvSpPr>
                <a:spLocks noRot="1" noChangeAspect="1" noMove="1" noResize="1" noEditPoints="1" noAdjustHandles="1" noChangeArrowheads="1" noChangeShapeType="1" noTextEdit="1"/>
              </p:cNvSpPr>
              <p:nvPr/>
            </p:nvSpPr>
            <p:spPr>
              <a:xfrm>
                <a:off x="2328352" y="4317728"/>
                <a:ext cx="2272281" cy="891533"/>
              </a:xfrm>
              <a:prstGeom prst="roundRect">
                <a:avLst/>
              </a:prstGeom>
              <a:blipFill>
                <a:blip r:embed="rId5"/>
                <a:stretch>
                  <a:fillRect/>
                </a:stretch>
              </a:blipFill>
              <a:ln>
                <a:noFill/>
              </a:ln>
            </p:spPr>
            <p:txBody>
              <a:bodyPr/>
              <a:lstStyle/>
              <a:p>
                <a:r>
                  <a:rPr lang="fr-FR">
                    <a:noFill/>
                  </a:rPr>
                  <a:t> </a:t>
                </a:r>
              </a:p>
            </p:txBody>
          </p:sp>
        </mc:Fallback>
      </mc:AlternateContent>
      <p:grpSp>
        <p:nvGrpSpPr>
          <p:cNvPr id="16" name="Groupe 15">
            <a:extLst>
              <a:ext uri="{FF2B5EF4-FFF2-40B4-BE49-F238E27FC236}">
                <a16:creationId xmlns:a16="http://schemas.microsoft.com/office/drawing/2014/main" id="{1391D0C3-7557-E2EE-0241-D1176E09EBE8}"/>
              </a:ext>
            </a:extLst>
          </p:cNvPr>
          <p:cNvGrpSpPr/>
          <p:nvPr/>
        </p:nvGrpSpPr>
        <p:grpSpPr>
          <a:xfrm>
            <a:off x="10923089" y="248456"/>
            <a:ext cx="724840" cy="625508"/>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7531E622-C0B6-D96E-A677-5B1E3E13FA2A}"/>
                </a:ext>
              </a:extLst>
            </p:cNvPr>
            <p:cNvPicPr preferRelativeResize="0"/>
            <p:nvPr/>
          </p:nvPicPr>
          <p:blipFill rotWithShape="1">
            <a:blip r:embed="rId6">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C71D8961-1881-58F8-F493-60B8FFD41EC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602056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DE54A-CC65-71CA-E92B-8308E93A716F}"/>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918C2E92-843E-440E-0117-70E1F848D47D}"/>
              </a:ext>
            </a:extLst>
          </p:cNvPr>
          <p:cNvSpPr txBox="1"/>
          <p:nvPr/>
        </p:nvSpPr>
        <p:spPr>
          <a:xfrm>
            <a:off x="853624" y="248456"/>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Quelle est l’unité usuelle de la masse volumique ? C’est-à-dire qu’on utilise souvent. </a:t>
            </a:r>
          </a:p>
        </p:txBody>
      </p:sp>
      <p:grpSp>
        <p:nvGrpSpPr>
          <p:cNvPr id="5" name="Groupe 4">
            <a:extLst>
              <a:ext uri="{FF2B5EF4-FFF2-40B4-BE49-F238E27FC236}">
                <a16:creationId xmlns:a16="http://schemas.microsoft.com/office/drawing/2014/main" id="{1224A4ED-B77C-52EB-A060-EB9B20242C19}"/>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08D2A847-85B8-C041-E961-4139407E57AA}"/>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10F240A3-4EC0-AFCC-7A02-59277D33FB97}"/>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1" name="ZoneTexte 20">
            <a:extLst>
              <a:ext uri="{FF2B5EF4-FFF2-40B4-BE49-F238E27FC236}">
                <a16:creationId xmlns:a16="http://schemas.microsoft.com/office/drawing/2014/main" id="{DF274036-E455-F6FB-9623-ED5F090A7F20}"/>
              </a:ext>
            </a:extLst>
          </p:cNvPr>
          <p:cNvSpPr txBox="1"/>
          <p:nvPr/>
        </p:nvSpPr>
        <p:spPr>
          <a:xfrm>
            <a:off x="572655" y="2017053"/>
            <a:ext cx="9929089" cy="523220"/>
          </a:xfrm>
          <a:prstGeom prst="rect">
            <a:avLst/>
          </a:prstGeom>
          <a:solidFill>
            <a:schemeClr val="accent3">
              <a:lumMod val="20000"/>
              <a:lumOff val="80000"/>
            </a:schemeClr>
          </a:solidFill>
        </p:spPr>
        <p:txBody>
          <a:bodyPr wrap="square" rtlCol="0">
            <a:spAutoFit/>
          </a:bodyPr>
          <a:lstStyle/>
          <a:p>
            <a:pPr algn="ctr"/>
            <a:r>
              <a:rPr lang="fr-FR" sz="2800" noProof="0" dirty="0"/>
              <a:t>L’unité usuelle de la masse volumique est :   </a:t>
            </a:r>
          </a:p>
        </p:txBody>
      </p:sp>
      <p:sp>
        <p:nvSpPr>
          <p:cNvPr id="10" name="Rectangle : coins arrondis 1">
            <a:extLst>
              <a:ext uri="{FF2B5EF4-FFF2-40B4-BE49-F238E27FC236}">
                <a16:creationId xmlns:a16="http://schemas.microsoft.com/office/drawing/2014/main" id="{B8D6EAC9-616B-E565-340E-8988FD90EB89}"/>
              </a:ext>
            </a:extLst>
          </p:cNvPr>
          <p:cNvSpPr/>
          <p:nvPr/>
        </p:nvSpPr>
        <p:spPr>
          <a:xfrm>
            <a:off x="2531552" y="3292153"/>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kg/m</a:t>
            </a:r>
            <a:r>
              <a:rPr lang="fr-FR" sz="2400" baseline="30000" dirty="0">
                <a:solidFill>
                  <a:schemeClr val="tx1"/>
                </a:solidFill>
              </a:rPr>
              <a:t>3</a:t>
            </a:r>
          </a:p>
        </p:txBody>
      </p:sp>
      <p:sp>
        <p:nvSpPr>
          <p:cNvPr id="11" name="Rectangle : coins arrondis 2">
            <a:extLst>
              <a:ext uri="{FF2B5EF4-FFF2-40B4-BE49-F238E27FC236}">
                <a16:creationId xmlns:a16="http://schemas.microsoft.com/office/drawing/2014/main" id="{2FE35271-4DBE-9341-7318-92B9C0C946BE}"/>
              </a:ext>
            </a:extLst>
          </p:cNvPr>
          <p:cNvSpPr/>
          <p:nvPr/>
        </p:nvSpPr>
        <p:spPr>
          <a:xfrm>
            <a:off x="2099552" y="3292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3" name="Rectangle : coins arrondis 1">
            <a:extLst>
              <a:ext uri="{FF2B5EF4-FFF2-40B4-BE49-F238E27FC236}">
                <a16:creationId xmlns:a16="http://schemas.microsoft.com/office/drawing/2014/main" id="{C4D42463-6FDD-0EF2-E5FB-B1F35FCD98FA}"/>
              </a:ext>
            </a:extLst>
          </p:cNvPr>
          <p:cNvSpPr/>
          <p:nvPr/>
        </p:nvSpPr>
        <p:spPr>
          <a:xfrm>
            <a:off x="2531552" y="4317728"/>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g/cm</a:t>
            </a:r>
            <a:r>
              <a:rPr lang="en-US" sz="2400" kern="0" baseline="30000" dirty="0">
                <a:solidFill>
                  <a:prstClr val="black"/>
                </a:solidFill>
              </a:rPr>
              <a:t>3</a:t>
            </a:r>
          </a:p>
        </p:txBody>
      </p:sp>
      <p:sp>
        <p:nvSpPr>
          <p:cNvPr id="14" name="Rectangle : coins arrondis 2">
            <a:extLst>
              <a:ext uri="{FF2B5EF4-FFF2-40B4-BE49-F238E27FC236}">
                <a16:creationId xmlns:a16="http://schemas.microsoft.com/office/drawing/2014/main" id="{DB43A850-DCC8-BE1C-9AE2-46B10DC31E5D}"/>
              </a:ext>
            </a:extLst>
          </p:cNvPr>
          <p:cNvSpPr/>
          <p:nvPr/>
        </p:nvSpPr>
        <p:spPr>
          <a:xfrm>
            <a:off x="2099552" y="431772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1391D0C3-7557-E2EE-0241-D1176E09EBE8}"/>
              </a:ext>
            </a:extLst>
          </p:cNvPr>
          <p:cNvGrpSpPr/>
          <p:nvPr/>
        </p:nvGrpSpPr>
        <p:grpSpPr>
          <a:xfrm>
            <a:off x="10923089" y="202736"/>
            <a:ext cx="724840" cy="625508"/>
            <a:chOff x="779844" y="4335989"/>
            <a:chExt cx="563238" cy="575842"/>
          </a:xfrm>
        </p:grpSpPr>
        <p:pic>
          <p:nvPicPr>
            <p:cNvPr id="4" name="Google Shape;307;p51" descr="Une image contenant Dessin animé, clipart, Animation, illustration&#10;&#10;Description générée automatiquement">
              <a:extLst>
                <a:ext uri="{FF2B5EF4-FFF2-40B4-BE49-F238E27FC236}">
                  <a16:creationId xmlns:a16="http://schemas.microsoft.com/office/drawing/2014/main" id="{7531E622-C0B6-D96E-A677-5B1E3E13FA2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C71D8961-1881-58F8-F493-60B8FFD41EC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2889865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E6173-615C-35C2-99A2-BB09204C0416}"/>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BA024D89-00F2-2FD8-4B7C-9694098D7355}"/>
              </a:ext>
            </a:extLst>
          </p:cNvPr>
          <p:cNvSpPr txBox="1"/>
          <p:nvPr/>
        </p:nvSpPr>
        <p:spPr>
          <a:xfrm>
            <a:off x="853624" y="248456"/>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L’unité usuelle de la masse volumique est le g/cm</a:t>
            </a:r>
            <a:r>
              <a:rPr lang="fr-FR" baseline="30000" dirty="0"/>
              <a:t>3</a:t>
            </a:r>
            <a:r>
              <a:rPr lang="fr-FR" dirty="0"/>
              <a:t> alors que l’unité internationale est le kg/m</a:t>
            </a:r>
            <a:r>
              <a:rPr lang="fr-FR" baseline="30000" dirty="0"/>
              <a:t>3</a:t>
            </a:r>
            <a:r>
              <a:rPr lang="fr-FR" dirty="0"/>
              <a:t>.</a:t>
            </a:r>
          </a:p>
        </p:txBody>
      </p:sp>
      <p:grpSp>
        <p:nvGrpSpPr>
          <p:cNvPr id="5" name="Groupe 4">
            <a:extLst>
              <a:ext uri="{FF2B5EF4-FFF2-40B4-BE49-F238E27FC236}">
                <a16:creationId xmlns:a16="http://schemas.microsoft.com/office/drawing/2014/main" id="{7FB41A97-BEAE-C53F-31D1-6E675338149D}"/>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D2579771-21FE-5F9E-26D9-ADB081452916}"/>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527310A1-DE4B-955D-412A-A8D605E618EE}"/>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1" name="ZoneTexte 20">
            <a:extLst>
              <a:ext uri="{FF2B5EF4-FFF2-40B4-BE49-F238E27FC236}">
                <a16:creationId xmlns:a16="http://schemas.microsoft.com/office/drawing/2014/main" id="{AD5A1A9B-6C74-FAB4-608E-349CD2B7F832}"/>
              </a:ext>
            </a:extLst>
          </p:cNvPr>
          <p:cNvSpPr txBox="1"/>
          <p:nvPr/>
        </p:nvSpPr>
        <p:spPr>
          <a:xfrm>
            <a:off x="572655" y="2017053"/>
            <a:ext cx="9929089" cy="523220"/>
          </a:xfrm>
          <a:prstGeom prst="rect">
            <a:avLst/>
          </a:prstGeom>
          <a:solidFill>
            <a:schemeClr val="accent3">
              <a:lumMod val="20000"/>
              <a:lumOff val="80000"/>
            </a:schemeClr>
          </a:solidFill>
        </p:spPr>
        <p:txBody>
          <a:bodyPr wrap="square" rtlCol="0">
            <a:spAutoFit/>
          </a:bodyPr>
          <a:lstStyle/>
          <a:p>
            <a:pPr algn="ctr"/>
            <a:r>
              <a:rPr lang="fr-FR" sz="2800" noProof="0" dirty="0"/>
              <a:t>L’unité usuelle de la masse volumique est :   </a:t>
            </a:r>
          </a:p>
        </p:txBody>
      </p:sp>
      <p:sp>
        <p:nvSpPr>
          <p:cNvPr id="3" name="Rectangle : coins arrondis 1">
            <a:extLst>
              <a:ext uri="{FF2B5EF4-FFF2-40B4-BE49-F238E27FC236}">
                <a16:creationId xmlns:a16="http://schemas.microsoft.com/office/drawing/2014/main" id="{EA9106F3-C31F-A58E-809D-153B450E877E}"/>
              </a:ext>
            </a:extLst>
          </p:cNvPr>
          <p:cNvSpPr/>
          <p:nvPr/>
        </p:nvSpPr>
        <p:spPr>
          <a:xfrm>
            <a:off x="2531552" y="3292153"/>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kg/m</a:t>
            </a:r>
            <a:r>
              <a:rPr lang="fr-FR" sz="2400" baseline="30000" dirty="0">
                <a:solidFill>
                  <a:schemeClr val="tx1"/>
                </a:solidFill>
              </a:rPr>
              <a:t>3</a:t>
            </a:r>
          </a:p>
        </p:txBody>
      </p:sp>
      <p:sp>
        <p:nvSpPr>
          <p:cNvPr id="4" name="Rectangle : coins arrondis 2">
            <a:extLst>
              <a:ext uri="{FF2B5EF4-FFF2-40B4-BE49-F238E27FC236}">
                <a16:creationId xmlns:a16="http://schemas.microsoft.com/office/drawing/2014/main" id="{5D49C656-4E0E-E364-6154-ACF16F0C1754}"/>
              </a:ext>
            </a:extLst>
          </p:cNvPr>
          <p:cNvSpPr/>
          <p:nvPr/>
        </p:nvSpPr>
        <p:spPr>
          <a:xfrm>
            <a:off x="2099552" y="3292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1">
            <a:extLst>
              <a:ext uri="{FF2B5EF4-FFF2-40B4-BE49-F238E27FC236}">
                <a16:creationId xmlns:a16="http://schemas.microsoft.com/office/drawing/2014/main" id="{0A6D9145-5A1C-39DF-DFFF-501CF9078D1D}"/>
              </a:ext>
            </a:extLst>
          </p:cNvPr>
          <p:cNvSpPr/>
          <p:nvPr/>
        </p:nvSpPr>
        <p:spPr>
          <a:xfrm>
            <a:off x="2531552" y="4317728"/>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g/cm</a:t>
            </a:r>
            <a:r>
              <a:rPr lang="en-US" sz="2400" kern="0" baseline="30000" dirty="0">
                <a:solidFill>
                  <a:prstClr val="black"/>
                </a:solidFill>
              </a:rPr>
              <a:t>3</a:t>
            </a:r>
          </a:p>
        </p:txBody>
      </p:sp>
      <p:sp>
        <p:nvSpPr>
          <p:cNvPr id="9" name="Rectangle : coins arrondis 2">
            <a:extLst>
              <a:ext uri="{FF2B5EF4-FFF2-40B4-BE49-F238E27FC236}">
                <a16:creationId xmlns:a16="http://schemas.microsoft.com/office/drawing/2014/main" id="{CC5EFD80-A116-BB6F-1857-FBDA74B0DD70}"/>
              </a:ext>
            </a:extLst>
          </p:cNvPr>
          <p:cNvSpPr/>
          <p:nvPr/>
        </p:nvSpPr>
        <p:spPr>
          <a:xfrm>
            <a:off x="2099552" y="431772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pic>
        <p:nvPicPr>
          <p:cNvPr id="15" name="Graphique 14" descr="Coche avec un remplissage uni">
            <a:extLst>
              <a:ext uri="{FF2B5EF4-FFF2-40B4-BE49-F238E27FC236}">
                <a16:creationId xmlns:a16="http://schemas.microsoft.com/office/drawing/2014/main" id="{6605A023-6E93-79A6-1451-7DB967BE27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8722" y="4190775"/>
            <a:ext cx="684830" cy="684830"/>
          </a:xfrm>
          <a:prstGeom prst="rect">
            <a:avLst/>
          </a:prstGeom>
        </p:spPr>
      </p:pic>
      <p:grpSp>
        <p:nvGrpSpPr>
          <p:cNvPr id="16" name="Groupe 15">
            <a:extLst>
              <a:ext uri="{FF2B5EF4-FFF2-40B4-BE49-F238E27FC236}">
                <a16:creationId xmlns:a16="http://schemas.microsoft.com/office/drawing/2014/main" id="{1391D0C3-7557-E2EE-0241-D1176E09EBE8}"/>
              </a:ext>
            </a:extLst>
          </p:cNvPr>
          <p:cNvGrpSpPr/>
          <p:nvPr/>
        </p:nvGrpSpPr>
        <p:grpSpPr>
          <a:xfrm>
            <a:off x="10823740" y="299045"/>
            <a:ext cx="724840" cy="625508"/>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7531E622-C0B6-D96E-A677-5B1E3E13FA2A}"/>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C71D8961-1881-58F8-F493-60B8FFD41EC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3113388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CE45F-38D9-7449-B219-167B447F06D2}"/>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4CBC92F3-5D50-38C2-6DE9-659DAF34518A}"/>
              </a:ext>
            </a:extLst>
          </p:cNvPr>
          <p:cNvSpPr txBox="1"/>
          <p:nvPr/>
        </p:nvSpPr>
        <p:spPr>
          <a:xfrm>
            <a:off x="853624" y="248456"/>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L’image ci-dessous, montre une éprouvette qui contient un volume d’eau. L’éprouvette est placée sur une balance.</a:t>
            </a:r>
          </a:p>
        </p:txBody>
      </p:sp>
      <p:grpSp>
        <p:nvGrpSpPr>
          <p:cNvPr id="5" name="Groupe 4">
            <a:extLst>
              <a:ext uri="{FF2B5EF4-FFF2-40B4-BE49-F238E27FC236}">
                <a16:creationId xmlns:a16="http://schemas.microsoft.com/office/drawing/2014/main" id="{E8999842-4700-215A-C666-92A8E0A59567}"/>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90120DF0-3412-2A33-98ED-21508BBDFBCB}"/>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6C23ABE4-5650-2064-9340-1D11AE533B14}"/>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1" name="ZoneTexte 20">
            <a:extLst>
              <a:ext uri="{FF2B5EF4-FFF2-40B4-BE49-F238E27FC236}">
                <a16:creationId xmlns:a16="http://schemas.microsoft.com/office/drawing/2014/main" id="{2F2F4A8F-AFD1-E402-0A46-23C4B7306E66}"/>
              </a:ext>
            </a:extLst>
          </p:cNvPr>
          <p:cNvSpPr txBox="1"/>
          <p:nvPr/>
        </p:nvSpPr>
        <p:spPr>
          <a:xfrm>
            <a:off x="572655" y="2017053"/>
            <a:ext cx="9929089" cy="523220"/>
          </a:xfrm>
          <a:prstGeom prst="rect">
            <a:avLst/>
          </a:prstGeom>
          <a:solidFill>
            <a:schemeClr val="accent3">
              <a:lumMod val="20000"/>
              <a:lumOff val="80000"/>
            </a:schemeClr>
          </a:solidFill>
        </p:spPr>
        <p:txBody>
          <a:bodyPr wrap="square" rtlCol="0">
            <a:spAutoFit/>
          </a:bodyPr>
          <a:lstStyle/>
          <a:p>
            <a:pPr algn="ctr"/>
            <a:r>
              <a:rPr lang="fr-FR" sz="2800" dirty="0"/>
              <a:t>L</a:t>
            </a:r>
            <a:r>
              <a:rPr lang="fr-FR" sz="2800" noProof="0" dirty="0"/>
              <a:t>a masse volumique de l’eau est :   </a:t>
            </a:r>
          </a:p>
        </p:txBody>
      </p:sp>
      <p:sp>
        <p:nvSpPr>
          <p:cNvPr id="10" name="Rectangle : coins arrondis 1">
            <a:extLst>
              <a:ext uri="{FF2B5EF4-FFF2-40B4-BE49-F238E27FC236}">
                <a16:creationId xmlns:a16="http://schemas.microsoft.com/office/drawing/2014/main" id="{31383A69-B2B7-6F95-8354-FEAE810ADB56}"/>
              </a:ext>
            </a:extLst>
          </p:cNvPr>
          <p:cNvSpPr/>
          <p:nvPr/>
        </p:nvSpPr>
        <p:spPr>
          <a:xfrm>
            <a:off x="2531552" y="3292153"/>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 50 g/cm</a:t>
            </a:r>
            <a:r>
              <a:rPr lang="en-US" sz="2400" kern="0" baseline="30000" dirty="0">
                <a:solidFill>
                  <a:prstClr val="black"/>
                </a:solidFill>
              </a:rPr>
              <a:t>3</a:t>
            </a:r>
          </a:p>
        </p:txBody>
      </p:sp>
      <p:sp>
        <p:nvSpPr>
          <p:cNvPr id="11" name="Rectangle : coins arrondis 2">
            <a:extLst>
              <a:ext uri="{FF2B5EF4-FFF2-40B4-BE49-F238E27FC236}">
                <a16:creationId xmlns:a16="http://schemas.microsoft.com/office/drawing/2014/main" id="{8E581252-9FC6-F662-D8E1-1563D5C2B0C0}"/>
              </a:ext>
            </a:extLst>
          </p:cNvPr>
          <p:cNvSpPr/>
          <p:nvPr/>
        </p:nvSpPr>
        <p:spPr>
          <a:xfrm>
            <a:off x="2099552" y="3292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3" name="Rectangle : coins arrondis 1">
            <a:extLst>
              <a:ext uri="{FF2B5EF4-FFF2-40B4-BE49-F238E27FC236}">
                <a16:creationId xmlns:a16="http://schemas.microsoft.com/office/drawing/2014/main" id="{54A1BABA-1305-AB1D-99FD-EF3643BC4690}"/>
              </a:ext>
            </a:extLst>
          </p:cNvPr>
          <p:cNvSpPr/>
          <p:nvPr/>
        </p:nvSpPr>
        <p:spPr>
          <a:xfrm>
            <a:off x="2531552" y="4317728"/>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 1 g/cm</a:t>
            </a:r>
            <a:r>
              <a:rPr lang="en-US" sz="2400" kern="0" baseline="30000" dirty="0">
                <a:solidFill>
                  <a:prstClr val="black"/>
                </a:solidFill>
              </a:rPr>
              <a:t>3</a:t>
            </a:r>
          </a:p>
        </p:txBody>
      </p:sp>
      <p:sp>
        <p:nvSpPr>
          <p:cNvPr id="14" name="Rectangle : coins arrondis 2">
            <a:extLst>
              <a:ext uri="{FF2B5EF4-FFF2-40B4-BE49-F238E27FC236}">
                <a16:creationId xmlns:a16="http://schemas.microsoft.com/office/drawing/2014/main" id="{80D82B34-BEF0-33E4-A021-184587EDCD71}"/>
              </a:ext>
            </a:extLst>
          </p:cNvPr>
          <p:cNvSpPr/>
          <p:nvPr/>
        </p:nvSpPr>
        <p:spPr>
          <a:xfrm>
            <a:off x="2099552" y="431772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3310F56F-0D95-4C31-2FFD-6088A8B1AD2E}"/>
              </a:ext>
            </a:extLst>
          </p:cNvPr>
          <p:cNvGrpSpPr/>
          <p:nvPr/>
        </p:nvGrpSpPr>
        <p:grpSpPr>
          <a:xfrm>
            <a:off x="10923089" y="202736"/>
            <a:ext cx="724840" cy="625508"/>
            <a:chOff x="779844" y="4335989"/>
            <a:chExt cx="563238" cy="575842"/>
          </a:xfrm>
        </p:grpSpPr>
        <p:pic>
          <p:nvPicPr>
            <p:cNvPr id="4" name="Google Shape;307;p51" descr="Une image contenant Dessin animé, clipart, Animation, illustration&#10;&#10;Description générée automatiquement">
              <a:extLst>
                <a:ext uri="{FF2B5EF4-FFF2-40B4-BE49-F238E27FC236}">
                  <a16:creationId xmlns:a16="http://schemas.microsoft.com/office/drawing/2014/main" id="{AE32E914-BF98-E5BE-8499-E5961797F24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63EB705F-4839-09DA-D0EA-4F46D019AAE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pic>
        <p:nvPicPr>
          <p:cNvPr id="30" name="Image 29" descr="Une image contenant texte, capture d’écran&#10;&#10;Le contenu généré par l’IA peut être incorrect.">
            <a:extLst>
              <a:ext uri="{FF2B5EF4-FFF2-40B4-BE49-F238E27FC236}">
                <a16:creationId xmlns:a16="http://schemas.microsoft.com/office/drawing/2014/main" id="{B20B8BFA-3D67-E4BF-F648-40F7954B4444}"/>
              </a:ext>
            </a:extLst>
          </p:cNvPr>
          <p:cNvPicPr>
            <a:picLocks noChangeAspect="1"/>
          </p:cNvPicPr>
          <p:nvPr/>
        </p:nvPicPr>
        <p:blipFill rotWithShape="1">
          <a:blip r:embed="rId3"/>
          <a:srcRect t="9098" b="1692"/>
          <a:stretch/>
        </p:blipFill>
        <p:spPr>
          <a:xfrm>
            <a:off x="7105650" y="2585477"/>
            <a:ext cx="3276599" cy="4049675"/>
          </a:xfrm>
          <a:prstGeom prst="rect">
            <a:avLst/>
          </a:prstGeom>
        </p:spPr>
      </p:pic>
      <p:sp>
        <p:nvSpPr>
          <p:cNvPr id="31" name="Rectangle : coins arrondis 1">
            <a:extLst>
              <a:ext uri="{FF2B5EF4-FFF2-40B4-BE49-F238E27FC236}">
                <a16:creationId xmlns:a16="http://schemas.microsoft.com/office/drawing/2014/main" id="{9FCBFD7C-4549-1FE6-2294-D2D87F11EEFC}"/>
              </a:ext>
            </a:extLst>
          </p:cNvPr>
          <p:cNvSpPr/>
          <p:nvPr/>
        </p:nvSpPr>
        <p:spPr>
          <a:xfrm>
            <a:off x="2531552" y="5342227"/>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 1 kg/m</a:t>
            </a:r>
            <a:r>
              <a:rPr lang="en-US" sz="2400" kern="0" baseline="30000" dirty="0">
                <a:solidFill>
                  <a:prstClr val="black"/>
                </a:solidFill>
              </a:rPr>
              <a:t>3</a:t>
            </a:r>
          </a:p>
        </p:txBody>
      </p:sp>
      <p:sp>
        <p:nvSpPr>
          <p:cNvPr id="32" name="Rectangle : coins arrondis 2">
            <a:extLst>
              <a:ext uri="{FF2B5EF4-FFF2-40B4-BE49-F238E27FC236}">
                <a16:creationId xmlns:a16="http://schemas.microsoft.com/office/drawing/2014/main" id="{CAC9F8CC-21A4-8448-09B2-14402F7156B5}"/>
              </a:ext>
            </a:extLst>
          </p:cNvPr>
          <p:cNvSpPr/>
          <p:nvPr/>
        </p:nvSpPr>
        <p:spPr>
          <a:xfrm>
            <a:off x="2099552" y="534222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endParaRPr lang="fr-FR" sz="2400" b="1" noProof="0" dirty="0">
              <a:solidFill>
                <a:schemeClr val="tx1"/>
              </a:solidFill>
            </a:endParaRPr>
          </a:p>
        </p:txBody>
      </p:sp>
    </p:spTree>
    <p:extLst>
      <p:ext uri="{BB962C8B-B14F-4D97-AF65-F5344CB8AC3E}">
        <p14:creationId xmlns:p14="http://schemas.microsoft.com/office/powerpoint/2010/main" val="723394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2871D-7452-7358-607F-BEB3759D89C9}"/>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B7276A13-265E-7F88-6405-DA1E0EA6BA95}"/>
              </a:ext>
            </a:extLst>
          </p:cNvPr>
          <p:cNvSpPr txBox="1"/>
          <p:nvPr/>
        </p:nvSpPr>
        <p:spPr>
          <a:xfrm>
            <a:off x="853624" y="202660"/>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La masse volumique de l’eau pure est égale à 1g/cm</a:t>
            </a:r>
            <a:r>
              <a:rPr lang="fr-FR" baseline="30000" dirty="0"/>
              <a:t>3</a:t>
            </a:r>
            <a:r>
              <a:rPr lang="fr-FR" dirty="0"/>
              <a:t>. Cette valeur caractérise  l’eau.</a:t>
            </a:r>
          </a:p>
        </p:txBody>
      </p:sp>
      <p:grpSp>
        <p:nvGrpSpPr>
          <p:cNvPr id="5" name="Groupe 4">
            <a:extLst>
              <a:ext uri="{FF2B5EF4-FFF2-40B4-BE49-F238E27FC236}">
                <a16:creationId xmlns:a16="http://schemas.microsoft.com/office/drawing/2014/main" id="{DFFAD7E7-FD35-CD75-0BAF-F1E5D1BC20D9}"/>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91D7E7DA-DD00-5DED-7B4C-2F045C7DBF7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3B1D53D4-2C09-C28B-351E-CEBD70B835EE}"/>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1" name="ZoneTexte 20">
            <a:extLst>
              <a:ext uri="{FF2B5EF4-FFF2-40B4-BE49-F238E27FC236}">
                <a16:creationId xmlns:a16="http://schemas.microsoft.com/office/drawing/2014/main" id="{8DB73FB5-F7FF-4FC0-70ED-1B13D9FC53C8}"/>
              </a:ext>
            </a:extLst>
          </p:cNvPr>
          <p:cNvSpPr txBox="1"/>
          <p:nvPr/>
        </p:nvSpPr>
        <p:spPr>
          <a:xfrm>
            <a:off x="572655" y="2017053"/>
            <a:ext cx="9929089" cy="523220"/>
          </a:xfrm>
          <a:prstGeom prst="rect">
            <a:avLst/>
          </a:prstGeom>
          <a:solidFill>
            <a:schemeClr val="accent3">
              <a:lumMod val="20000"/>
              <a:lumOff val="80000"/>
            </a:schemeClr>
          </a:solidFill>
        </p:spPr>
        <p:txBody>
          <a:bodyPr wrap="square" rtlCol="0">
            <a:spAutoFit/>
          </a:bodyPr>
          <a:lstStyle/>
          <a:p>
            <a:pPr algn="ctr"/>
            <a:r>
              <a:rPr lang="fr-FR" sz="2800" dirty="0"/>
              <a:t>L</a:t>
            </a:r>
            <a:r>
              <a:rPr lang="fr-FR" sz="2800" noProof="0" dirty="0"/>
              <a:t>a masse volumique de l’eau est :   </a:t>
            </a:r>
          </a:p>
        </p:txBody>
      </p:sp>
      <p:sp>
        <p:nvSpPr>
          <p:cNvPr id="10" name="Rectangle : coins arrondis 1">
            <a:extLst>
              <a:ext uri="{FF2B5EF4-FFF2-40B4-BE49-F238E27FC236}">
                <a16:creationId xmlns:a16="http://schemas.microsoft.com/office/drawing/2014/main" id="{C930F337-D86D-368A-0BC0-1410A9BF2B6C}"/>
              </a:ext>
            </a:extLst>
          </p:cNvPr>
          <p:cNvSpPr/>
          <p:nvPr/>
        </p:nvSpPr>
        <p:spPr>
          <a:xfrm>
            <a:off x="2531552" y="3292153"/>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 50 g/cm</a:t>
            </a:r>
            <a:r>
              <a:rPr lang="en-US" sz="2400" kern="0" baseline="30000" dirty="0">
                <a:solidFill>
                  <a:prstClr val="black"/>
                </a:solidFill>
              </a:rPr>
              <a:t>3</a:t>
            </a:r>
          </a:p>
        </p:txBody>
      </p:sp>
      <p:sp>
        <p:nvSpPr>
          <p:cNvPr id="11" name="Rectangle : coins arrondis 2">
            <a:extLst>
              <a:ext uri="{FF2B5EF4-FFF2-40B4-BE49-F238E27FC236}">
                <a16:creationId xmlns:a16="http://schemas.microsoft.com/office/drawing/2014/main" id="{0133B7BA-4996-7BD6-0AB4-1C00F15C3C77}"/>
              </a:ext>
            </a:extLst>
          </p:cNvPr>
          <p:cNvSpPr/>
          <p:nvPr/>
        </p:nvSpPr>
        <p:spPr>
          <a:xfrm>
            <a:off x="2099552" y="3292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3" name="Rectangle : coins arrondis 1">
            <a:extLst>
              <a:ext uri="{FF2B5EF4-FFF2-40B4-BE49-F238E27FC236}">
                <a16:creationId xmlns:a16="http://schemas.microsoft.com/office/drawing/2014/main" id="{A43B2305-420D-156B-F9CB-3A1889A9E15B}"/>
              </a:ext>
            </a:extLst>
          </p:cNvPr>
          <p:cNvSpPr/>
          <p:nvPr/>
        </p:nvSpPr>
        <p:spPr>
          <a:xfrm>
            <a:off x="2531552" y="4317728"/>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 1 g/cm</a:t>
            </a:r>
            <a:r>
              <a:rPr lang="en-US" sz="2400" kern="0" baseline="30000" dirty="0">
                <a:solidFill>
                  <a:prstClr val="black"/>
                </a:solidFill>
              </a:rPr>
              <a:t>3</a:t>
            </a:r>
          </a:p>
        </p:txBody>
      </p:sp>
      <p:sp>
        <p:nvSpPr>
          <p:cNvPr id="14" name="Rectangle : coins arrondis 2">
            <a:extLst>
              <a:ext uri="{FF2B5EF4-FFF2-40B4-BE49-F238E27FC236}">
                <a16:creationId xmlns:a16="http://schemas.microsoft.com/office/drawing/2014/main" id="{28386BCA-B17F-C1F8-3DF3-3FFC70D3EFD9}"/>
              </a:ext>
            </a:extLst>
          </p:cNvPr>
          <p:cNvSpPr/>
          <p:nvPr/>
        </p:nvSpPr>
        <p:spPr>
          <a:xfrm>
            <a:off x="2099552" y="431772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7A4AE713-A42D-CD32-B589-F9B8B3B0F6A3}"/>
              </a:ext>
            </a:extLst>
          </p:cNvPr>
          <p:cNvGrpSpPr/>
          <p:nvPr/>
        </p:nvGrpSpPr>
        <p:grpSpPr>
          <a:xfrm>
            <a:off x="10923089" y="202736"/>
            <a:ext cx="724840" cy="625508"/>
            <a:chOff x="779844" y="4335989"/>
            <a:chExt cx="563238" cy="575842"/>
          </a:xfrm>
        </p:grpSpPr>
        <p:pic>
          <p:nvPicPr>
            <p:cNvPr id="4" name="Google Shape;307;p51" descr="Une image contenant Dessin animé, clipart, Animation, illustration&#10;&#10;Description générée automatiquement">
              <a:extLst>
                <a:ext uri="{FF2B5EF4-FFF2-40B4-BE49-F238E27FC236}">
                  <a16:creationId xmlns:a16="http://schemas.microsoft.com/office/drawing/2014/main" id="{9C202141-D875-5786-5A48-C1DDB3029AD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14BDAF22-ECE5-728D-241F-F59CBD3E9FE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sp>
        <p:nvSpPr>
          <p:cNvPr id="31" name="Rectangle : coins arrondis 1">
            <a:extLst>
              <a:ext uri="{FF2B5EF4-FFF2-40B4-BE49-F238E27FC236}">
                <a16:creationId xmlns:a16="http://schemas.microsoft.com/office/drawing/2014/main" id="{5F002BD7-07B1-19D3-A7E5-3D4E16CE80AA}"/>
              </a:ext>
            </a:extLst>
          </p:cNvPr>
          <p:cNvSpPr/>
          <p:nvPr/>
        </p:nvSpPr>
        <p:spPr>
          <a:xfrm>
            <a:off x="2531552" y="5342227"/>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 1 kg/m</a:t>
            </a:r>
            <a:r>
              <a:rPr lang="en-US" sz="2400" kern="0" baseline="30000" dirty="0">
                <a:solidFill>
                  <a:prstClr val="black"/>
                </a:solidFill>
              </a:rPr>
              <a:t>3</a:t>
            </a:r>
          </a:p>
        </p:txBody>
      </p:sp>
      <p:sp>
        <p:nvSpPr>
          <p:cNvPr id="32" name="Rectangle : coins arrondis 2">
            <a:extLst>
              <a:ext uri="{FF2B5EF4-FFF2-40B4-BE49-F238E27FC236}">
                <a16:creationId xmlns:a16="http://schemas.microsoft.com/office/drawing/2014/main" id="{4D327C71-9272-250A-E016-7B4979CD8F8A}"/>
              </a:ext>
            </a:extLst>
          </p:cNvPr>
          <p:cNvSpPr/>
          <p:nvPr/>
        </p:nvSpPr>
        <p:spPr>
          <a:xfrm>
            <a:off x="2099552" y="534222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endParaRPr lang="fr-FR" sz="2400" b="1" noProof="0" dirty="0">
              <a:solidFill>
                <a:schemeClr val="tx1"/>
              </a:solidFill>
            </a:endParaRPr>
          </a:p>
        </p:txBody>
      </p:sp>
      <p:pic>
        <p:nvPicPr>
          <p:cNvPr id="2" name="Graphique 1" descr="Coche avec un remplissage uni">
            <a:extLst>
              <a:ext uri="{FF2B5EF4-FFF2-40B4-BE49-F238E27FC236}">
                <a16:creationId xmlns:a16="http://schemas.microsoft.com/office/drawing/2014/main" id="{153FA998-CBB2-FF9A-12B5-DF7408BA12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8722" y="4190775"/>
            <a:ext cx="684830" cy="684830"/>
          </a:xfrm>
          <a:prstGeom prst="rect">
            <a:avLst/>
          </a:prstGeom>
        </p:spPr>
      </p:pic>
      <p:pic>
        <p:nvPicPr>
          <p:cNvPr id="18" name="Image 29" descr="Une image contenant texte, capture d’écran&#10;&#10;Le contenu généré par l’IA peut être incorrect.">
            <a:extLst>
              <a:ext uri="{FF2B5EF4-FFF2-40B4-BE49-F238E27FC236}">
                <a16:creationId xmlns:a16="http://schemas.microsoft.com/office/drawing/2014/main" id="{B20B8BFA-3D67-E4BF-F648-40F7954B4444}"/>
              </a:ext>
            </a:extLst>
          </p:cNvPr>
          <p:cNvPicPr>
            <a:picLocks noChangeAspect="1"/>
          </p:cNvPicPr>
          <p:nvPr/>
        </p:nvPicPr>
        <p:blipFill rotWithShape="1">
          <a:blip r:embed="rId5"/>
          <a:srcRect t="9098" b="1692"/>
          <a:stretch/>
        </p:blipFill>
        <p:spPr>
          <a:xfrm>
            <a:off x="7105650" y="2585477"/>
            <a:ext cx="3276599" cy="4049675"/>
          </a:xfrm>
          <a:prstGeom prst="rect">
            <a:avLst/>
          </a:prstGeom>
        </p:spPr>
      </p:pic>
    </p:spTree>
    <p:extLst>
      <p:ext uri="{BB962C8B-B14F-4D97-AF65-F5344CB8AC3E}">
        <p14:creationId xmlns:p14="http://schemas.microsoft.com/office/powerpoint/2010/main" val="2974734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557"/>
        <p:cNvGrpSpPr/>
        <p:nvPr/>
      </p:nvGrpSpPr>
      <p:grpSpPr>
        <a:xfrm>
          <a:off x="0" y="0"/>
          <a:ext cx="0" cy="0"/>
          <a:chOff x="0" y="0"/>
          <a:chExt cx="0" cy="0"/>
        </a:xfrm>
      </p:grpSpPr>
    </p:spTree>
    <p:extLst>
      <p:ext uri="{BB962C8B-B14F-4D97-AF65-F5344CB8AC3E}">
        <p14:creationId xmlns:p14="http://schemas.microsoft.com/office/powerpoint/2010/main" val="534196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08EC6-C77B-AAD4-D35B-17FA179AFA1B}"/>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877FC7AA-8DA9-44E3-5D75-525387178DC8}"/>
              </a:ext>
            </a:extLst>
          </p:cNvPr>
          <p:cNvSpPr txBox="1"/>
          <p:nvPr/>
        </p:nvSpPr>
        <p:spPr>
          <a:xfrm>
            <a:off x="853624" y="248456"/>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L’image ci-dessous, montre un cube d’or d’arête 1 cm, de masse volumique 19,3 g/cm³.</a:t>
            </a:r>
          </a:p>
        </p:txBody>
      </p:sp>
      <p:grpSp>
        <p:nvGrpSpPr>
          <p:cNvPr id="5" name="Groupe 4">
            <a:extLst>
              <a:ext uri="{FF2B5EF4-FFF2-40B4-BE49-F238E27FC236}">
                <a16:creationId xmlns:a16="http://schemas.microsoft.com/office/drawing/2014/main" id="{D04982E6-650E-06E9-E8BC-43FB0CC1A7ED}"/>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9E7F4F5A-23B1-9577-9B25-953814CD4AF8}"/>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1EA5EB6A-48C5-F0AC-7BFE-2C902FC8360E}"/>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21" name="ZoneTexte 20">
            <a:extLst>
              <a:ext uri="{FF2B5EF4-FFF2-40B4-BE49-F238E27FC236}">
                <a16:creationId xmlns:a16="http://schemas.microsoft.com/office/drawing/2014/main" id="{FDAE5EEB-BA06-3F66-B044-45E066A14011}"/>
              </a:ext>
            </a:extLst>
          </p:cNvPr>
          <p:cNvSpPr txBox="1"/>
          <p:nvPr/>
        </p:nvSpPr>
        <p:spPr>
          <a:xfrm>
            <a:off x="572655" y="2017053"/>
            <a:ext cx="10647795" cy="523220"/>
          </a:xfrm>
          <a:prstGeom prst="rect">
            <a:avLst/>
          </a:prstGeom>
          <a:solidFill>
            <a:schemeClr val="accent3">
              <a:lumMod val="20000"/>
              <a:lumOff val="80000"/>
            </a:schemeClr>
          </a:solidFill>
        </p:spPr>
        <p:txBody>
          <a:bodyPr wrap="square" rtlCol="0">
            <a:spAutoFit/>
          </a:bodyPr>
          <a:lstStyle/>
          <a:p>
            <a:pPr algn="ctr"/>
            <a:r>
              <a:rPr lang="fr-FR" sz="2800" dirty="0"/>
              <a:t>L</a:t>
            </a:r>
            <a:r>
              <a:rPr lang="fr-FR" sz="2800" noProof="0" dirty="0"/>
              <a:t>a masse de ce cube est :   </a:t>
            </a:r>
          </a:p>
        </p:txBody>
      </p:sp>
      <p:sp>
        <p:nvSpPr>
          <p:cNvPr id="10" name="Rectangle : coins arrondis 1">
            <a:extLst>
              <a:ext uri="{FF2B5EF4-FFF2-40B4-BE49-F238E27FC236}">
                <a16:creationId xmlns:a16="http://schemas.microsoft.com/office/drawing/2014/main" id="{CF3F7566-6226-29D0-32AE-8FBF4AC34346}"/>
              </a:ext>
            </a:extLst>
          </p:cNvPr>
          <p:cNvSpPr/>
          <p:nvPr/>
        </p:nvSpPr>
        <p:spPr>
          <a:xfrm>
            <a:off x="2531552" y="3292153"/>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19,3 g</a:t>
            </a:r>
            <a:endParaRPr lang="en-US" sz="2400" kern="0" baseline="30000" dirty="0">
              <a:solidFill>
                <a:prstClr val="black"/>
              </a:solidFill>
            </a:endParaRPr>
          </a:p>
        </p:txBody>
      </p:sp>
      <p:sp>
        <p:nvSpPr>
          <p:cNvPr id="11" name="Rectangle : coins arrondis 2">
            <a:extLst>
              <a:ext uri="{FF2B5EF4-FFF2-40B4-BE49-F238E27FC236}">
                <a16:creationId xmlns:a16="http://schemas.microsoft.com/office/drawing/2014/main" id="{37565099-9B48-BFDB-95F5-29A0A47DDD97}"/>
              </a:ext>
            </a:extLst>
          </p:cNvPr>
          <p:cNvSpPr/>
          <p:nvPr/>
        </p:nvSpPr>
        <p:spPr>
          <a:xfrm>
            <a:off x="2099552" y="3292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3" name="Rectangle : coins arrondis 1">
            <a:extLst>
              <a:ext uri="{FF2B5EF4-FFF2-40B4-BE49-F238E27FC236}">
                <a16:creationId xmlns:a16="http://schemas.microsoft.com/office/drawing/2014/main" id="{5E0BA308-1CB4-4F7F-1A82-645ECF971565}"/>
              </a:ext>
            </a:extLst>
          </p:cNvPr>
          <p:cNvSpPr/>
          <p:nvPr/>
        </p:nvSpPr>
        <p:spPr>
          <a:xfrm>
            <a:off x="2531552" y="4317728"/>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1 g</a:t>
            </a:r>
          </a:p>
        </p:txBody>
      </p:sp>
      <p:sp>
        <p:nvSpPr>
          <p:cNvPr id="14" name="Rectangle : coins arrondis 2">
            <a:extLst>
              <a:ext uri="{FF2B5EF4-FFF2-40B4-BE49-F238E27FC236}">
                <a16:creationId xmlns:a16="http://schemas.microsoft.com/office/drawing/2014/main" id="{47A62034-7560-3010-4F34-3AACB0AF9A9D}"/>
              </a:ext>
            </a:extLst>
          </p:cNvPr>
          <p:cNvSpPr/>
          <p:nvPr/>
        </p:nvSpPr>
        <p:spPr>
          <a:xfrm>
            <a:off x="2099552" y="431772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CF3C7ED4-8718-ABAF-C41E-4685EC8DECF3}"/>
              </a:ext>
            </a:extLst>
          </p:cNvPr>
          <p:cNvGrpSpPr/>
          <p:nvPr/>
        </p:nvGrpSpPr>
        <p:grpSpPr>
          <a:xfrm>
            <a:off x="10923089" y="202736"/>
            <a:ext cx="724840" cy="625508"/>
            <a:chOff x="779844" y="4335989"/>
            <a:chExt cx="563238" cy="575842"/>
          </a:xfrm>
        </p:grpSpPr>
        <p:pic>
          <p:nvPicPr>
            <p:cNvPr id="4" name="Google Shape;307;p51" descr="Une image contenant Dessin animé, clipart, Animation, illustration&#10;&#10;Description générée automatiquement">
              <a:extLst>
                <a:ext uri="{FF2B5EF4-FFF2-40B4-BE49-F238E27FC236}">
                  <a16:creationId xmlns:a16="http://schemas.microsoft.com/office/drawing/2014/main" id="{95FF3B3C-95BC-FF70-DFE5-8BC7180BF91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45D6DD9C-CC15-8132-8A4C-CB86B6C200A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sp>
        <p:nvSpPr>
          <p:cNvPr id="31" name="Rectangle : coins arrondis 1">
            <a:extLst>
              <a:ext uri="{FF2B5EF4-FFF2-40B4-BE49-F238E27FC236}">
                <a16:creationId xmlns:a16="http://schemas.microsoft.com/office/drawing/2014/main" id="{74B15E58-BE38-D634-B0E7-0B640106B189}"/>
              </a:ext>
            </a:extLst>
          </p:cNvPr>
          <p:cNvSpPr/>
          <p:nvPr/>
        </p:nvSpPr>
        <p:spPr>
          <a:xfrm>
            <a:off x="2531552" y="5342227"/>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193 g</a:t>
            </a:r>
            <a:endParaRPr lang="en-US" sz="2400" kern="0" baseline="30000" dirty="0">
              <a:solidFill>
                <a:prstClr val="black"/>
              </a:solidFill>
            </a:endParaRPr>
          </a:p>
        </p:txBody>
      </p:sp>
      <p:sp>
        <p:nvSpPr>
          <p:cNvPr id="32" name="Rectangle : coins arrondis 2">
            <a:extLst>
              <a:ext uri="{FF2B5EF4-FFF2-40B4-BE49-F238E27FC236}">
                <a16:creationId xmlns:a16="http://schemas.microsoft.com/office/drawing/2014/main" id="{220541D9-E02D-FEDE-3DCF-2F0B369CBB8A}"/>
              </a:ext>
            </a:extLst>
          </p:cNvPr>
          <p:cNvSpPr/>
          <p:nvPr/>
        </p:nvSpPr>
        <p:spPr>
          <a:xfrm>
            <a:off x="2099552" y="534222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endParaRPr lang="fr-FR" sz="2400" b="1" noProof="0" dirty="0">
              <a:solidFill>
                <a:schemeClr val="tx1"/>
              </a:solidFill>
            </a:endParaRPr>
          </a:p>
        </p:txBody>
      </p:sp>
      <p:grpSp>
        <p:nvGrpSpPr>
          <p:cNvPr id="23" name="Group 22"/>
          <p:cNvGrpSpPr/>
          <p:nvPr/>
        </p:nvGrpSpPr>
        <p:grpSpPr>
          <a:xfrm>
            <a:off x="7508070" y="3571875"/>
            <a:ext cx="2940855" cy="2086507"/>
            <a:chOff x="6096740" y="2842503"/>
            <a:chExt cx="4272706" cy="3300255"/>
          </a:xfrm>
        </p:grpSpPr>
        <p:sp>
          <p:nvSpPr>
            <p:cNvPr id="24" name="Cube 23"/>
            <p:cNvSpPr/>
            <p:nvPr/>
          </p:nvSpPr>
          <p:spPr>
            <a:xfrm rot="10800000" flipH="1" flipV="1">
              <a:off x="6169776" y="2842503"/>
              <a:ext cx="3326649" cy="3238406"/>
            </a:xfrm>
            <a:prstGeom prst="cube">
              <a:avLst/>
            </a:prstGeom>
            <a:solidFill>
              <a:schemeClr val="accent2">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TextBox 24"/>
            <p:cNvSpPr txBox="1"/>
            <p:nvPr/>
          </p:nvSpPr>
          <p:spPr>
            <a:xfrm>
              <a:off x="7058161" y="3012956"/>
              <a:ext cx="1318517" cy="827584"/>
            </a:xfrm>
            <a:prstGeom prst="rect">
              <a:avLst/>
            </a:prstGeom>
            <a:noFill/>
          </p:spPr>
          <p:txBody>
            <a:bodyPr wrap="square" rtlCol="0">
              <a:spAutoFit/>
            </a:bodyPr>
            <a:lstStyle/>
            <a:p>
              <a:r>
                <a:rPr lang="fr-FR" sz="2800" dirty="0"/>
                <a:t>1 cm</a:t>
              </a:r>
            </a:p>
          </p:txBody>
        </p:sp>
        <p:sp>
          <p:nvSpPr>
            <p:cNvPr id="26" name="TextBox 25"/>
            <p:cNvSpPr txBox="1"/>
            <p:nvPr/>
          </p:nvSpPr>
          <p:spPr>
            <a:xfrm>
              <a:off x="6096740" y="4488547"/>
              <a:ext cx="1279710" cy="827584"/>
            </a:xfrm>
            <a:prstGeom prst="rect">
              <a:avLst/>
            </a:prstGeom>
            <a:noFill/>
          </p:spPr>
          <p:txBody>
            <a:bodyPr wrap="square" rtlCol="0">
              <a:spAutoFit/>
            </a:bodyPr>
            <a:lstStyle/>
            <a:p>
              <a:r>
                <a:rPr lang="fr-FR" sz="2800" dirty="0"/>
                <a:t>1 cm</a:t>
              </a:r>
            </a:p>
          </p:txBody>
        </p:sp>
        <p:sp>
          <p:nvSpPr>
            <p:cNvPr id="27" name="TextBox 26"/>
            <p:cNvSpPr txBox="1"/>
            <p:nvPr/>
          </p:nvSpPr>
          <p:spPr>
            <a:xfrm>
              <a:off x="9065901" y="5315174"/>
              <a:ext cx="1303545" cy="827584"/>
            </a:xfrm>
            <a:prstGeom prst="rect">
              <a:avLst/>
            </a:prstGeom>
            <a:noFill/>
          </p:spPr>
          <p:txBody>
            <a:bodyPr wrap="square" rtlCol="0">
              <a:spAutoFit/>
            </a:bodyPr>
            <a:lstStyle/>
            <a:p>
              <a:r>
                <a:rPr lang="fr-FR" sz="2800" dirty="0"/>
                <a:t>1 cm</a:t>
              </a:r>
            </a:p>
          </p:txBody>
        </p:sp>
      </p:grpSp>
    </p:spTree>
    <p:extLst>
      <p:ext uri="{BB962C8B-B14F-4D97-AF65-F5344CB8AC3E}">
        <p14:creationId xmlns:p14="http://schemas.microsoft.com/office/powerpoint/2010/main" val="1401973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7C035-E912-19AD-1901-E5ABEDA4622C}"/>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1131231E-8D98-D9A5-5349-5E5A04F864C1}"/>
              </a:ext>
            </a:extLst>
          </p:cNvPr>
          <p:cNvSpPr txBox="1"/>
          <p:nvPr/>
        </p:nvSpPr>
        <p:spPr>
          <a:xfrm>
            <a:off x="853624" y="248456"/>
            <a:ext cx="10069465"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La masse d’un cube d’or d’arête 1 cm, est 19,3 g.</a:t>
            </a:r>
          </a:p>
        </p:txBody>
      </p:sp>
      <p:grpSp>
        <p:nvGrpSpPr>
          <p:cNvPr id="5" name="Groupe 4">
            <a:extLst>
              <a:ext uri="{FF2B5EF4-FFF2-40B4-BE49-F238E27FC236}">
                <a16:creationId xmlns:a16="http://schemas.microsoft.com/office/drawing/2014/main" id="{31771622-8AA1-1856-97F0-C28CAB139D17}"/>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56AA693B-CE3E-22A8-90F1-5EBB186260A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E25CFB9C-5EF7-370B-229B-CE92F840E6FD}"/>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10" name="Rectangle : coins arrondis 1">
            <a:extLst>
              <a:ext uri="{FF2B5EF4-FFF2-40B4-BE49-F238E27FC236}">
                <a16:creationId xmlns:a16="http://schemas.microsoft.com/office/drawing/2014/main" id="{918F7601-A479-3596-E9D1-73FC33369C2F}"/>
              </a:ext>
            </a:extLst>
          </p:cNvPr>
          <p:cNvSpPr/>
          <p:nvPr/>
        </p:nvSpPr>
        <p:spPr>
          <a:xfrm>
            <a:off x="2531552" y="3292153"/>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19,3 g</a:t>
            </a:r>
            <a:endParaRPr lang="en-US" sz="2400" kern="0" baseline="30000" dirty="0">
              <a:solidFill>
                <a:prstClr val="black"/>
              </a:solidFill>
            </a:endParaRPr>
          </a:p>
        </p:txBody>
      </p:sp>
      <p:sp>
        <p:nvSpPr>
          <p:cNvPr id="11" name="Rectangle : coins arrondis 2">
            <a:extLst>
              <a:ext uri="{FF2B5EF4-FFF2-40B4-BE49-F238E27FC236}">
                <a16:creationId xmlns:a16="http://schemas.microsoft.com/office/drawing/2014/main" id="{173557E5-3825-9EDA-3DFF-B9E7DF7D47F1}"/>
              </a:ext>
            </a:extLst>
          </p:cNvPr>
          <p:cNvSpPr/>
          <p:nvPr/>
        </p:nvSpPr>
        <p:spPr>
          <a:xfrm>
            <a:off x="2099552" y="32921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3" name="Rectangle : coins arrondis 1">
            <a:extLst>
              <a:ext uri="{FF2B5EF4-FFF2-40B4-BE49-F238E27FC236}">
                <a16:creationId xmlns:a16="http://schemas.microsoft.com/office/drawing/2014/main" id="{FC94A269-ED8A-BAE1-5E14-FE6FC30EE380}"/>
              </a:ext>
            </a:extLst>
          </p:cNvPr>
          <p:cNvSpPr/>
          <p:nvPr/>
        </p:nvSpPr>
        <p:spPr>
          <a:xfrm>
            <a:off x="2531552" y="4317728"/>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1 g</a:t>
            </a:r>
          </a:p>
        </p:txBody>
      </p:sp>
      <p:sp>
        <p:nvSpPr>
          <p:cNvPr id="14" name="Rectangle : coins arrondis 2">
            <a:extLst>
              <a:ext uri="{FF2B5EF4-FFF2-40B4-BE49-F238E27FC236}">
                <a16:creationId xmlns:a16="http://schemas.microsoft.com/office/drawing/2014/main" id="{3007F271-1650-BA80-8117-304EAEEE7D5D}"/>
              </a:ext>
            </a:extLst>
          </p:cNvPr>
          <p:cNvSpPr/>
          <p:nvPr/>
        </p:nvSpPr>
        <p:spPr>
          <a:xfrm>
            <a:off x="2099552" y="431772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grpSp>
        <p:nvGrpSpPr>
          <p:cNvPr id="3" name="Groupe 2">
            <a:extLst>
              <a:ext uri="{FF2B5EF4-FFF2-40B4-BE49-F238E27FC236}">
                <a16:creationId xmlns:a16="http://schemas.microsoft.com/office/drawing/2014/main" id="{0E7EA70D-9F66-2976-0E63-BC87253FCC52}"/>
              </a:ext>
            </a:extLst>
          </p:cNvPr>
          <p:cNvGrpSpPr/>
          <p:nvPr/>
        </p:nvGrpSpPr>
        <p:grpSpPr>
          <a:xfrm>
            <a:off x="10923089" y="202736"/>
            <a:ext cx="724840" cy="625508"/>
            <a:chOff x="779844" y="4335989"/>
            <a:chExt cx="563238" cy="575842"/>
          </a:xfrm>
        </p:grpSpPr>
        <p:pic>
          <p:nvPicPr>
            <p:cNvPr id="4" name="Google Shape;307;p51" descr="Une image contenant Dessin animé, clipart, Animation, illustration&#10;&#10;Description générée automatiquement">
              <a:extLst>
                <a:ext uri="{FF2B5EF4-FFF2-40B4-BE49-F238E27FC236}">
                  <a16:creationId xmlns:a16="http://schemas.microsoft.com/office/drawing/2014/main" id="{193E2B8D-BDF5-25D3-1B58-39C44909413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1D593028-1C91-CC7F-81FB-EBF515BB1AD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1219170">
                <a:buClr>
                  <a:srgbClr val="000000"/>
                </a:buClr>
              </a:pPr>
              <a:endParaRPr lang="fr-FR" sz="1867" kern="0">
                <a:solidFill>
                  <a:srgbClr val="FFFFFF"/>
                </a:solidFill>
                <a:latin typeface="Arial"/>
                <a:sym typeface="Arial"/>
              </a:endParaRPr>
            </a:p>
          </p:txBody>
        </p:sp>
      </p:grpSp>
      <p:sp>
        <p:nvSpPr>
          <p:cNvPr id="31" name="Rectangle : coins arrondis 1">
            <a:extLst>
              <a:ext uri="{FF2B5EF4-FFF2-40B4-BE49-F238E27FC236}">
                <a16:creationId xmlns:a16="http://schemas.microsoft.com/office/drawing/2014/main" id="{250356F5-39E6-5A9D-C033-D2C3C31799F5}"/>
              </a:ext>
            </a:extLst>
          </p:cNvPr>
          <p:cNvSpPr/>
          <p:nvPr/>
        </p:nvSpPr>
        <p:spPr>
          <a:xfrm>
            <a:off x="2531552" y="5342227"/>
            <a:ext cx="227228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2400" kern="0" dirty="0">
                <a:solidFill>
                  <a:prstClr val="black"/>
                </a:solidFill>
              </a:rPr>
              <a:t>193 g</a:t>
            </a:r>
            <a:endParaRPr lang="en-US" sz="2400" kern="0" baseline="30000" dirty="0">
              <a:solidFill>
                <a:prstClr val="black"/>
              </a:solidFill>
            </a:endParaRPr>
          </a:p>
        </p:txBody>
      </p:sp>
      <p:sp>
        <p:nvSpPr>
          <p:cNvPr id="32" name="Rectangle : coins arrondis 2">
            <a:extLst>
              <a:ext uri="{FF2B5EF4-FFF2-40B4-BE49-F238E27FC236}">
                <a16:creationId xmlns:a16="http://schemas.microsoft.com/office/drawing/2014/main" id="{1AFFD752-71EF-5E76-D55F-A37D806F5D0E}"/>
              </a:ext>
            </a:extLst>
          </p:cNvPr>
          <p:cNvSpPr/>
          <p:nvPr/>
        </p:nvSpPr>
        <p:spPr>
          <a:xfrm>
            <a:off x="2099552" y="534222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endParaRPr lang="fr-FR" sz="2400" b="1" noProof="0" dirty="0">
              <a:solidFill>
                <a:schemeClr val="tx1"/>
              </a:solidFill>
            </a:endParaRPr>
          </a:p>
        </p:txBody>
      </p:sp>
      <p:pic>
        <p:nvPicPr>
          <p:cNvPr id="9" name="Graphique 8" descr="Coche avec un remplissage uni">
            <a:extLst>
              <a:ext uri="{FF2B5EF4-FFF2-40B4-BE49-F238E27FC236}">
                <a16:creationId xmlns:a16="http://schemas.microsoft.com/office/drawing/2014/main" id="{D07E0295-1C99-E137-3CA5-995C96A1AA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8722" y="3165200"/>
            <a:ext cx="684830" cy="684830"/>
          </a:xfrm>
          <a:prstGeom prst="rect">
            <a:avLst/>
          </a:prstGeom>
        </p:spPr>
      </p:pic>
      <p:sp>
        <p:nvSpPr>
          <p:cNvPr id="25" name="ZoneTexte 20">
            <a:extLst>
              <a:ext uri="{FF2B5EF4-FFF2-40B4-BE49-F238E27FC236}">
                <a16:creationId xmlns:a16="http://schemas.microsoft.com/office/drawing/2014/main" id="{FDAE5EEB-BA06-3F66-B044-45E066A14011}"/>
              </a:ext>
            </a:extLst>
          </p:cNvPr>
          <p:cNvSpPr txBox="1"/>
          <p:nvPr/>
        </p:nvSpPr>
        <p:spPr>
          <a:xfrm>
            <a:off x="572655" y="2017053"/>
            <a:ext cx="10647795" cy="523220"/>
          </a:xfrm>
          <a:prstGeom prst="rect">
            <a:avLst/>
          </a:prstGeom>
          <a:solidFill>
            <a:schemeClr val="accent3">
              <a:lumMod val="20000"/>
              <a:lumOff val="80000"/>
            </a:schemeClr>
          </a:solidFill>
        </p:spPr>
        <p:txBody>
          <a:bodyPr wrap="square" rtlCol="0">
            <a:spAutoFit/>
          </a:bodyPr>
          <a:lstStyle/>
          <a:p>
            <a:pPr algn="ctr"/>
            <a:r>
              <a:rPr lang="fr-FR" sz="2800" dirty="0"/>
              <a:t>L</a:t>
            </a:r>
            <a:r>
              <a:rPr lang="fr-FR" sz="2800" noProof="0" dirty="0"/>
              <a:t>a masse de ce cube est :   </a:t>
            </a:r>
          </a:p>
        </p:txBody>
      </p:sp>
      <p:grpSp>
        <p:nvGrpSpPr>
          <p:cNvPr id="33" name="Group 32"/>
          <p:cNvGrpSpPr/>
          <p:nvPr/>
        </p:nvGrpSpPr>
        <p:grpSpPr>
          <a:xfrm>
            <a:off x="7508070" y="3571875"/>
            <a:ext cx="2940855" cy="2086507"/>
            <a:chOff x="6096740" y="2842503"/>
            <a:chExt cx="4272706" cy="3300255"/>
          </a:xfrm>
        </p:grpSpPr>
        <p:sp>
          <p:nvSpPr>
            <p:cNvPr id="34" name="Cube 33"/>
            <p:cNvSpPr/>
            <p:nvPr/>
          </p:nvSpPr>
          <p:spPr>
            <a:xfrm rot="10800000" flipH="1" flipV="1">
              <a:off x="6169776" y="2842503"/>
              <a:ext cx="3326649" cy="3238406"/>
            </a:xfrm>
            <a:prstGeom prst="cube">
              <a:avLst/>
            </a:prstGeom>
            <a:solidFill>
              <a:schemeClr val="accent2">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TextBox 34"/>
            <p:cNvSpPr txBox="1"/>
            <p:nvPr/>
          </p:nvSpPr>
          <p:spPr>
            <a:xfrm>
              <a:off x="7058161" y="3012956"/>
              <a:ext cx="1318517" cy="827584"/>
            </a:xfrm>
            <a:prstGeom prst="rect">
              <a:avLst/>
            </a:prstGeom>
            <a:noFill/>
          </p:spPr>
          <p:txBody>
            <a:bodyPr wrap="square" rtlCol="0">
              <a:spAutoFit/>
            </a:bodyPr>
            <a:lstStyle/>
            <a:p>
              <a:r>
                <a:rPr lang="fr-FR" sz="2800" dirty="0"/>
                <a:t>1 cm</a:t>
              </a:r>
            </a:p>
          </p:txBody>
        </p:sp>
        <p:sp>
          <p:nvSpPr>
            <p:cNvPr id="36" name="TextBox 35"/>
            <p:cNvSpPr txBox="1"/>
            <p:nvPr/>
          </p:nvSpPr>
          <p:spPr>
            <a:xfrm>
              <a:off x="6096740" y="4488547"/>
              <a:ext cx="1279710" cy="827584"/>
            </a:xfrm>
            <a:prstGeom prst="rect">
              <a:avLst/>
            </a:prstGeom>
            <a:noFill/>
          </p:spPr>
          <p:txBody>
            <a:bodyPr wrap="square" rtlCol="0">
              <a:spAutoFit/>
            </a:bodyPr>
            <a:lstStyle/>
            <a:p>
              <a:r>
                <a:rPr lang="fr-FR" sz="2800" dirty="0"/>
                <a:t>1 cm</a:t>
              </a:r>
            </a:p>
          </p:txBody>
        </p:sp>
        <p:sp>
          <p:nvSpPr>
            <p:cNvPr id="37" name="TextBox 36"/>
            <p:cNvSpPr txBox="1"/>
            <p:nvPr/>
          </p:nvSpPr>
          <p:spPr>
            <a:xfrm>
              <a:off x="9065901" y="5315174"/>
              <a:ext cx="1303545" cy="827584"/>
            </a:xfrm>
            <a:prstGeom prst="rect">
              <a:avLst/>
            </a:prstGeom>
            <a:noFill/>
          </p:spPr>
          <p:txBody>
            <a:bodyPr wrap="square" rtlCol="0">
              <a:spAutoFit/>
            </a:bodyPr>
            <a:lstStyle/>
            <a:p>
              <a:r>
                <a:rPr lang="fr-FR" sz="2800" dirty="0"/>
                <a:t>1 cm</a:t>
              </a:r>
            </a:p>
          </p:txBody>
        </p:sp>
      </p:grpSp>
    </p:spTree>
    <p:extLst>
      <p:ext uri="{BB962C8B-B14F-4D97-AF65-F5344CB8AC3E}">
        <p14:creationId xmlns:p14="http://schemas.microsoft.com/office/powerpoint/2010/main" val="122132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25"/>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7F7F7F"/>
              </a:buClr>
              <a:buSzPts val="2000"/>
              <a:buNone/>
            </a:pPr>
            <a:r>
              <a:rPr lang="fr-FR"/>
              <a:t>2 min</a:t>
            </a:r>
            <a:endParaRPr/>
          </a:p>
        </p:txBody>
      </p:sp>
    </p:spTree>
    <p:extLst>
      <p:ext uri="{BB962C8B-B14F-4D97-AF65-F5344CB8AC3E}">
        <p14:creationId xmlns:p14="http://schemas.microsoft.com/office/powerpoint/2010/main" val="1530276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89791" y="2482209"/>
            <a:ext cx="5588529" cy="165962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D_A_01"/>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Pour commencer, lisons cette situation :</a:t>
            </a:r>
          </a:p>
        </p:txBody>
      </p:sp>
      <p:sp>
        <p:nvSpPr>
          <p:cNvPr id="27" name="D_A_02"/>
          <p:cNvSpPr txBox="1"/>
          <p:nvPr/>
        </p:nvSpPr>
        <p:spPr>
          <a:xfrm>
            <a:off x="525417" y="668998"/>
            <a:ext cx="8792754"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participer les élèves pour deviner la méthode de permettant la mesure du volume d’un corps solide.</a:t>
            </a:r>
          </a:p>
        </p:txBody>
      </p:sp>
      <p:pic>
        <p:nvPicPr>
          <p:cNvPr id="6" name="Image 5"/>
          <p:cNvPicPr>
            <a:picLocks noChangeAspect="1"/>
          </p:cNvPicPr>
          <p:nvPr/>
        </p:nvPicPr>
        <p:blipFill>
          <a:blip r:embed="rId2"/>
          <a:stretch>
            <a:fillRect/>
          </a:stretch>
        </p:blipFill>
        <p:spPr>
          <a:xfrm>
            <a:off x="774698" y="1124057"/>
            <a:ext cx="1407669" cy="1213984"/>
          </a:xfrm>
          <a:prstGeom prst="rect">
            <a:avLst/>
          </a:prstGeom>
        </p:spPr>
      </p:pic>
      <p:grpSp>
        <p:nvGrpSpPr>
          <p:cNvPr id="11" name="Groupe 10"/>
          <p:cNvGrpSpPr/>
          <p:nvPr/>
        </p:nvGrpSpPr>
        <p:grpSpPr>
          <a:xfrm>
            <a:off x="11803806" y="34503"/>
            <a:ext cx="232364" cy="304873"/>
            <a:chOff x="3292012" y="1302714"/>
            <a:chExt cx="867138" cy="384316"/>
          </a:xfrm>
          <a:solidFill>
            <a:srgbClr val="F7C475"/>
          </a:solidFill>
        </p:grpSpPr>
        <p:sp>
          <p:nvSpPr>
            <p:cNvPr id="12" name="Rectangle 21"/>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panose="020B0604020202020204"/>
                <a:ea typeface="+mn-ea"/>
                <a:cs typeface="+mn-cs"/>
              </a:endParaRPr>
            </a:p>
          </p:txBody>
        </p:sp>
        <p:sp>
          <p:nvSpPr>
            <p:cNvPr id="13" name="Rectangle 23"/>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O</a:t>
              </a:r>
              <a:endParaRPr kumimoji="0" lang="fr-FR"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endParaRPr>
            </a:p>
          </p:txBody>
        </p:sp>
      </p:grpSp>
      <p:pic>
        <p:nvPicPr>
          <p:cNvPr id="14" name="Image 8"/>
          <p:cNvPicPr>
            <a:picLocks noChangeAspect="1"/>
          </p:cNvPicPr>
          <p:nvPr/>
        </p:nvPicPr>
        <p:blipFill>
          <a:blip r:embed="rId3"/>
          <a:stretch>
            <a:fillRect/>
          </a:stretch>
        </p:blipFill>
        <p:spPr>
          <a:xfrm>
            <a:off x="11231930" y="234317"/>
            <a:ext cx="583170" cy="583170"/>
          </a:xfrm>
          <a:prstGeom prst="rect">
            <a:avLst/>
          </a:prstGeom>
        </p:spPr>
      </p:pic>
      <p:sp>
        <p:nvSpPr>
          <p:cNvPr id="18" name="Rectangle 17"/>
          <p:cNvSpPr/>
          <p:nvPr/>
        </p:nvSpPr>
        <p:spPr>
          <a:xfrm>
            <a:off x="1289791" y="4275946"/>
            <a:ext cx="10170689" cy="83099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1346451" y="4393556"/>
            <a:ext cx="9981948" cy="461665"/>
          </a:xfrm>
          <a:prstGeom prst="rect">
            <a:avLst/>
          </a:prstGeom>
          <a:noFill/>
        </p:spPr>
        <p:txBody>
          <a:bodyPr wrap="square">
            <a:spAutoFit/>
          </a:bodyPr>
          <a:lstStyle/>
          <a:p>
            <a:r>
              <a:rPr lang="fr-FR" sz="2400" b="1" dirty="0">
                <a:solidFill>
                  <a:srgbClr val="C00000"/>
                </a:solidFill>
              </a:rPr>
              <a:t>Pourquoi certains objets flottent sur l’eau alors que d’autres s’y coulent?</a:t>
            </a:r>
          </a:p>
        </p:txBody>
      </p:sp>
      <p:pic>
        <p:nvPicPr>
          <p:cNvPr id="5" name="Image 4">
            <a:extLst>
              <a:ext uri="{FF2B5EF4-FFF2-40B4-BE49-F238E27FC236}">
                <a16:creationId xmlns:a16="http://schemas.microsoft.com/office/drawing/2014/main" id="{621412B3-6FAF-B239-38B3-2921D72E77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8948" y="1328597"/>
            <a:ext cx="4762500" cy="3171825"/>
          </a:xfrm>
          <a:prstGeom prst="rect">
            <a:avLst/>
          </a:prstGeom>
        </p:spPr>
      </p:pic>
      <p:sp>
        <p:nvSpPr>
          <p:cNvPr id="10" name="Google Shape;754;p26">
            <a:extLst>
              <a:ext uri="{FF2B5EF4-FFF2-40B4-BE49-F238E27FC236}">
                <a16:creationId xmlns:a16="http://schemas.microsoft.com/office/drawing/2014/main" id="{E54AB86B-F5A9-11F8-F58C-302507ABB77B}"/>
              </a:ext>
            </a:extLst>
          </p:cNvPr>
          <p:cNvSpPr txBox="1">
            <a:spLocks/>
          </p:cNvSpPr>
          <p:nvPr/>
        </p:nvSpPr>
        <p:spPr>
          <a:xfrm>
            <a:off x="1289791" y="2704710"/>
            <a:ext cx="5466609" cy="765175"/>
          </a:xfrm>
          <a:prstGeom prst="rect">
            <a:avLst/>
          </a:prstGeom>
          <a:noFill/>
          <a:ln>
            <a:noFill/>
          </a:ln>
        </p:spPr>
        <p:txBody>
          <a:bodyPr spcFirstLastPara="1" wrap="square" lIns="91425" tIns="45700" rIns="91425" bIns="45700" anchor="t" anchorCtr="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chemeClr val="dk1"/>
              </a:buClr>
              <a:buSzPct val="100000"/>
              <a:buFont typeface="Arial" panose="020B0604020202020204" pitchFamily="34" charset="0"/>
              <a:buNone/>
            </a:pPr>
            <a:r>
              <a:rPr lang="fr-FR" dirty="0"/>
              <a:t>La figure ci-contre montre deux objets</a:t>
            </a:r>
          </a:p>
          <a:p>
            <a:pPr>
              <a:spcBef>
                <a:spcPts val="0"/>
              </a:spcBef>
              <a:buClr>
                <a:schemeClr val="dk1"/>
              </a:buClr>
              <a:buSzPct val="100000"/>
              <a:buFont typeface="Arial" panose="020B0604020202020204" pitchFamily="34" charset="0"/>
              <a:buNone/>
            </a:pPr>
            <a:r>
              <a:rPr lang="fr-FR" dirty="0"/>
              <a:t>plongés dans l’eau. </a:t>
            </a:r>
          </a:p>
        </p:txBody>
      </p:sp>
      <p:sp>
        <p:nvSpPr>
          <p:cNvPr id="2" name="ZoneTexte 1">
            <a:extLst>
              <a:ext uri="{FF2B5EF4-FFF2-40B4-BE49-F238E27FC236}">
                <a16:creationId xmlns:a16="http://schemas.microsoft.com/office/drawing/2014/main" id="{167E1215-187D-5ECE-35F3-A27B3FC9A799}"/>
              </a:ext>
            </a:extLst>
          </p:cNvPr>
          <p:cNvSpPr txBox="1"/>
          <p:nvPr/>
        </p:nvSpPr>
        <p:spPr>
          <a:xfrm>
            <a:off x="2468880" y="5588000"/>
            <a:ext cx="1880066" cy="523220"/>
          </a:xfrm>
          <a:prstGeom prst="rect">
            <a:avLst/>
          </a:prstGeom>
          <a:solidFill>
            <a:srgbClr val="CCFF99"/>
          </a:solidFill>
        </p:spPr>
        <p:txBody>
          <a:bodyPr wrap="none" rtlCol="0">
            <a:spAutoFit/>
          </a:bodyPr>
          <a:lstStyle/>
          <a:p>
            <a:r>
              <a:rPr lang="fr-FR" sz="2800" b="1" dirty="0"/>
              <a:t>Flotte : </a:t>
            </a:r>
            <a:r>
              <a:rPr lang="ar-MA" sz="2800" b="1" dirty="0"/>
              <a:t>تطفو</a:t>
            </a:r>
            <a:endParaRPr lang="fr-FR" sz="2800" b="1" dirty="0"/>
          </a:p>
        </p:txBody>
      </p:sp>
      <p:sp>
        <p:nvSpPr>
          <p:cNvPr id="4" name="ZoneTexte 3">
            <a:extLst>
              <a:ext uri="{FF2B5EF4-FFF2-40B4-BE49-F238E27FC236}">
                <a16:creationId xmlns:a16="http://schemas.microsoft.com/office/drawing/2014/main" id="{F3DD5F00-7AA7-9C86-2D1A-3598FB3044F8}"/>
              </a:ext>
            </a:extLst>
          </p:cNvPr>
          <p:cNvSpPr txBox="1"/>
          <p:nvPr/>
        </p:nvSpPr>
        <p:spPr>
          <a:xfrm>
            <a:off x="7843056" y="5489643"/>
            <a:ext cx="2021579" cy="523220"/>
          </a:xfrm>
          <a:prstGeom prst="rect">
            <a:avLst/>
          </a:prstGeom>
          <a:solidFill>
            <a:srgbClr val="CCFF99"/>
          </a:solidFill>
        </p:spPr>
        <p:txBody>
          <a:bodyPr wrap="none" rtlCol="0">
            <a:spAutoFit/>
          </a:bodyPr>
          <a:lstStyle/>
          <a:p>
            <a:r>
              <a:rPr lang="fr-FR" sz="2800" b="1" dirty="0"/>
              <a:t>coule : </a:t>
            </a:r>
            <a:r>
              <a:rPr lang="ar-MA" sz="2800" b="1" dirty="0"/>
              <a:t>تغوص</a:t>
            </a:r>
            <a:endParaRPr lang="fr-FR" sz="28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27"/>
          <p:cNvSpPr txBox="1">
            <a:spLocks noGrp="1"/>
          </p:cNvSpPr>
          <p:nvPr>
            <p:ph type="title"/>
          </p:nvPr>
        </p:nvSpPr>
        <p:spPr>
          <a:xfrm>
            <a:off x="778058" y="243841"/>
            <a:ext cx="10529279" cy="424498"/>
          </a:xfrm>
          <a:prstGeom prst="rect">
            <a:avLst/>
          </a:prstGeom>
          <a:noFill/>
          <a:ln>
            <a:noFill/>
          </a:ln>
        </p:spPr>
        <p:txBody>
          <a:bodyPr spcFirstLastPara="1" wrap="square" lIns="91425" tIns="45700" rIns="91425" bIns="45700" anchor="ctr" anchorCtr="0">
            <a:noAutofit/>
          </a:bodyPr>
          <a:lstStyle/>
          <a:p>
            <a:pPr lvl="0"/>
            <a:r>
              <a:rPr lang="fr-FR" dirty="0"/>
              <a:t>On pourrait penser qu’un corps volumineux coule dans l’eau. Pourtant, le liège, quelle que soit sa masse ou son volume, flotte sur l’eau.</a:t>
            </a:r>
            <a:endParaRPr dirty="0"/>
          </a:p>
        </p:txBody>
      </p:sp>
      <p:sp>
        <p:nvSpPr>
          <p:cNvPr id="762" name="Google Shape;762;p27"/>
          <p:cNvSpPr txBox="1">
            <a:spLocks noGrp="1"/>
          </p:cNvSpPr>
          <p:nvPr>
            <p:ph type="body" idx="2"/>
          </p:nvPr>
        </p:nvSpPr>
        <p:spPr>
          <a:xfrm>
            <a:off x="778058" y="668338"/>
            <a:ext cx="10529705" cy="26828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50"/>
              <a:buNone/>
            </a:pPr>
            <a:endParaRPr/>
          </a:p>
        </p:txBody>
      </p:sp>
      <p:sp>
        <p:nvSpPr>
          <p:cNvPr id="763" name="Google Shape;763;p27"/>
          <p:cNvSpPr/>
          <p:nvPr/>
        </p:nvSpPr>
        <p:spPr>
          <a:xfrm>
            <a:off x="778058" y="4697157"/>
            <a:ext cx="10721215" cy="1200288"/>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lvl="0" algn="just"/>
            <a:r>
              <a:rPr lang="fr-FR" sz="2400" b="1" dirty="0"/>
              <a:t>La masse seule ou le volume seul ne suffisent pas pour prévoir si un corps flottera ou s’enfoncera dans l’eau. </a:t>
            </a:r>
          </a:p>
          <a:p>
            <a:pPr lvl="0" algn="just"/>
            <a:r>
              <a:rPr lang="fr-FR" sz="2400" b="1" i="1" dirty="0">
                <a:solidFill>
                  <a:srgbClr val="FF0000"/>
                </a:solidFill>
              </a:rPr>
              <a:t>On doit penser à la masse volumique.</a:t>
            </a:r>
            <a:endParaRPr b="1" i="1" dirty="0">
              <a:solidFill>
                <a:srgbClr val="FF0000"/>
              </a:solidFill>
            </a:endParaRPr>
          </a:p>
        </p:txBody>
      </p:sp>
      <p:pic>
        <p:nvPicPr>
          <p:cNvPr id="766" name="Google Shape;766;p27"/>
          <p:cNvPicPr preferRelativeResize="0"/>
          <p:nvPr/>
        </p:nvPicPr>
        <p:blipFill rotWithShape="1">
          <a:blip r:embed="rId3">
            <a:alphaModFix/>
          </a:blip>
          <a:srcRect/>
          <a:stretch/>
        </p:blipFill>
        <p:spPr>
          <a:xfrm>
            <a:off x="11645716" y="505406"/>
            <a:ext cx="325863" cy="325863"/>
          </a:xfrm>
          <a:prstGeom prst="rect">
            <a:avLst/>
          </a:prstGeom>
          <a:noFill/>
          <a:ln>
            <a:noFill/>
          </a:ln>
        </p:spPr>
      </p:pic>
      <p:pic>
        <p:nvPicPr>
          <p:cNvPr id="7" name="Image 6">
            <a:extLst>
              <a:ext uri="{FF2B5EF4-FFF2-40B4-BE49-F238E27FC236}">
                <a16:creationId xmlns:a16="http://schemas.microsoft.com/office/drawing/2014/main" id="{1CE9C4F3-5D03-E3DA-3F46-3C60CC421E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0750" y="1220269"/>
            <a:ext cx="4762500" cy="3171825"/>
          </a:xfrm>
          <a:prstGeom prst="rect">
            <a:avLst/>
          </a:prstGeom>
        </p:spPr>
      </p:pic>
    </p:spTree>
    <p:extLst>
      <p:ext uri="{BB962C8B-B14F-4D97-AF65-F5344CB8AC3E}">
        <p14:creationId xmlns:p14="http://schemas.microsoft.com/office/powerpoint/2010/main" val="3018824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28"/>
          <p:cNvSpPr txBox="1">
            <a:spLocks noGrp="1"/>
          </p:cNvSpPr>
          <p:nvPr>
            <p:ph type="title"/>
          </p:nvPr>
        </p:nvSpPr>
        <p:spPr>
          <a:xfrm>
            <a:off x="778058" y="388034"/>
            <a:ext cx="10529279" cy="267549"/>
          </a:xfrm>
          <a:prstGeom prst="rect">
            <a:avLst/>
          </a:prstGeom>
          <a:noFill/>
          <a:ln>
            <a:noFill/>
          </a:ln>
        </p:spPr>
        <p:txBody>
          <a:bodyPr spcFirstLastPara="1" wrap="square" lIns="91425" tIns="45700" rIns="91425" bIns="45700" anchor="ctr" anchorCtr="0">
            <a:noAutofit/>
          </a:bodyPr>
          <a:lstStyle/>
          <a:p>
            <a:pPr lvl="0"/>
            <a:r>
              <a:rPr lang="fr-FR" dirty="0"/>
              <a:t>À l’issue de cette séance, vous serez capables d’interpréter pourquoi un corps flotte ou coule en vous appuyant sur la masse volumique.</a:t>
            </a:r>
            <a:endParaRPr dirty="0"/>
          </a:p>
        </p:txBody>
      </p:sp>
      <p:pic>
        <p:nvPicPr>
          <p:cNvPr id="776" name="Google Shape;776;p28"/>
          <p:cNvPicPr preferRelativeResize="0"/>
          <p:nvPr/>
        </p:nvPicPr>
        <p:blipFill rotWithShape="1">
          <a:blip r:embed="rId3">
            <a:alphaModFix/>
          </a:blip>
          <a:srcRect/>
          <a:stretch/>
        </p:blipFill>
        <p:spPr>
          <a:xfrm>
            <a:off x="11645716" y="505406"/>
            <a:ext cx="325863" cy="325863"/>
          </a:xfrm>
          <a:prstGeom prst="rect">
            <a:avLst/>
          </a:prstGeom>
          <a:noFill/>
          <a:ln>
            <a:noFill/>
          </a:ln>
        </p:spPr>
      </p:pic>
      <p:sp>
        <p:nvSpPr>
          <p:cNvPr id="8" name="Google Shape;2054;p38"/>
          <p:cNvSpPr/>
          <p:nvPr/>
        </p:nvSpPr>
        <p:spPr>
          <a:xfrm>
            <a:off x="778058" y="3362064"/>
            <a:ext cx="10743046" cy="794299"/>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p>
        </p:txBody>
      </p:sp>
      <p:sp>
        <p:nvSpPr>
          <p:cNvPr id="9" name="ZoneTexte 3"/>
          <p:cNvSpPr txBox="1"/>
          <p:nvPr/>
        </p:nvSpPr>
        <p:spPr>
          <a:xfrm>
            <a:off x="1381606" y="3528380"/>
            <a:ext cx="9738978"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just"/>
            <a:r>
              <a:rPr lang="fr-FR" altLang="fr-FR" b="1" dirty="0">
                <a:solidFill>
                  <a:srgbClr val="FF0000"/>
                </a:solidFill>
                <a:ea typeface="Calibri"/>
                <a:cs typeface="Calibri"/>
              </a:rPr>
              <a:t>Interpréter</a:t>
            </a:r>
            <a:r>
              <a:rPr lang="fr-FR" altLang="fr-FR" b="1" dirty="0">
                <a:solidFill>
                  <a:srgbClr val="106585"/>
                </a:solidFill>
              </a:rPr>
              <a:t> </a:t>
            </a:r>
            <a:r>
              <a:rPr lang="fr-FR" altLang="fr-FR" b="1" dirty="0">
                <a:solidFill>
                  <a:srgbClr val="0040C0"/>
                </a:solidFill>
                <a:latin typeface="Calibri"/>
                <a:ea typeface="Calibri"/>
                <a:cs typeface="Calibri"/>
              </a:rPr>
              <a:t>le fait de flotter et/ou de couler en termes de différence de </a:t>
            </a:r>
            <a:r>
              <a:rPr lang="fr-FR" altLang="fr-FR" b="1" dirty="0">
                <a:solidFill>
                  <a:srgbClr val="FF0000"/>
                </a:solidFill>
                <a:latin typeface="Calibri"/>
                <a:ea typeface="Calibri"/>
                <a:cs typeface="Calibri"/>
              </a:rPr>
              <a:t>masse volumique</a:t>
            </a:r>
            <a:r>
              <a:rPr lang="fr-FR" altLang="fr-FR" b="1" dirty="0">
                <a:solidFill>
                  <a:srgbClr val="106585"/>
                </a:solidFill>
              </a:rPr>
              <a:t>.</a:t>
            </a:r>
          </a:p>
        </p:txBody>
      </p:sp>
      <p:pic>
        <p:nvPicPr>
          <p:cNvPr id="10" name="Imag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18" y="3078788"/>
            <a:ext cx="805544" cy="805544"/>
          </a:xfrm>
          <a:prstGeom prst="rect">
            <a:avLst/>
          </a:prstGeom>
        </p:spPr>
      </p:pic>
    </p:spTree>
    <p:extLst>
      <p:ext uri="{BB962C8B-B14F-4D97-AF65-F5344CB8AC3E}">
        <p14:creationId xmlns:p14="http://schemas.microsoft.com/office/powerpoint/2010/main" val="14368495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en-US" sz="2400" b="1" dirty="0">
                <a:solidFill>
                  <a:srgbClr val="FFFFFF"/>
                </a:solidFill>
                <a:latin typeface="Arial" panose="020B0604020202020204"/>
                <a:cs typeface="Arial" panose="020B0604020202020204"/>
                <a:sym typeface="Arial" panose="020B0604020202020204"/>
              </a:rPr>
              <a:t>O</a:t>
            </a:r>
            <a:endParaRPr lang="fr-FR" sz="2400" b="1" dirty="0">
              <a:solidFill>
                <a:srgbClr val="FFFFFF"/>
              </a:solidFill>
              <a:latin typeface="Arial" panose="020B0604020202020204"/>
              <a:cs typeface="Arial" panose="020B0604020202020204"/>
              <a:sym typeface="Arial" panose="020B0604020202020204"/>
            </a:endParaRPr>
          </a:p>
        </p:txBody>
      </p:sp>
      <p:sp>
        <p:nvSpPr>
          <p:cNvPr id="10" name="TextBox 6"/>
          <p:cNvSpPr txBox="1"/>
          <p:nvPr/>
        </p:nvSpPr>
        <p:spPr>
          <a:xfrm>
            <a:off x="5065761" y="2259363"/>
            <a:ext cx="5869201" cy="1629933"/>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265" b="1" kern="0" dirty="0">
                <a:solidFill>
                  <a:srgbClr val="FFC000"/>
                </a:solidFill>
                <a:latin typeface="Arial" panose="020B0604020202020204"/>
                <a:cs typeface="Arial" panose="020B0604020202020204"/>
                <a:sym typeface="Arial" panose="020B0604020202020204"/>
              </a:rPr>
              <a:t>Introduction </a:t>
            </a:r>
          </a:p>
          <a:p>
            <a:pPr algn="ctr" defTabSz="1219200">
              <a:lnSpc>
                <a:spcPct val="131000"/>
              </a:lnSpc>
              <a:defRPr sz="1800" b="0" i="0" u="none" strike="noStrike" kern="0" cap="none" spc="0" baseline="0">
                <a:solidFill>
                  <a:srgbClr val="000000"/>
                </a:solidFill>
                <a:uFillTx/>
              </a:defRPr>
            </a:pPr>
            <a:r>
              <a:rPr lang="fr-FR" sz="4265" b="1" kern="0" dirty="0">
                <a:solidFill>
                  <a:srgbClr val="FFC000"/>
                </a:solidFill>
                <a:latin typeface="Arial" panose="020B0604020202020204"/>
                <a:cs typeface="Arial" panose="020B0604020202020204"/>
                <a:sym typeface="Arial" panose="020B0604020202020204"/>
              </a:rPr>
              <a:t>à la tache</a:t>
            </a:r>
          </a:p>
        </p:txBody>
      </p:sp>
      <p:grpSp>
        <p:nvGrpSpPr>
          <p:cNvPr id="8" name="Groupe 7"/>
          <p:cNvGrpSpPr/>
          <p:nvPr/>
        </p:nvGrpSpPr>
        <p:grpSpPr>
          <a:xfrm>
            <a:off x="1110808" y="1793796"/>
            <a:ext cx="2675209" cy="2958054"/>
            <a:chOff x="1169970" y="1521517"/>
            <a:chExt cx="2675209" cy="2958054"/>
          </a:xfrm>
        </p:grpSpPr>
        <p:pic>
          <p:nvPicPr>
            <p:cNvPr id="1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p:cNvPicPr preferRelativeResize="0"/>
            <p:nvPr/>
          </p:nvPicPr>
          <p:blipFill rotWithShape="1">
            <a:blip r:embed="rId4"/>
            <a:srcRect/>
            <a:stretch>
              <a:fillRect/>
            </a:stretch>
          </p:blipFill>
          <p:spPr>
            <a:xfrm>
              <a:off x="2671488" y="1521517"/>
              <a:ext cx="1173691" cy="1173691"/>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_A_01"/>
          <p:cNvSpPr txBox="1"/>
          <p:nvPr/>
        </p:nvSpPr>
        <p:spPr>
          <a:xfrm>
            <a:off x="847089" y="233993"/>
            <a:ext cx="10328911" cy="525244"/>
          </a:xfrm>
          <a:prstGeom prst="rect">
            <a:avLst/>
          </a:prstGeom>
          <a:noFill/>
        </p:spPr>
        <p:txBody>
          <a:bodyPr wrap="square" rtlCol="0" anchor="ctr">
            <a:noAutofit/>
          </a:bodyPr>
          <a:lstStyle/>
          <a:p>
            <a:r>
              <a:rPr lang="fr-FR" sz="1600" b="1" dirty="0">
                <a:solidFill>
                  <a:schemeClr val="bg1">
                    <a:lumMod val="65000"/>
                  </a:schemeClr>
                </a:solidFill>
              </a:rPr>
              <a:t>Je plonge deux objets, l’un de masse volumique supérieure à celle de l’eau, et l’autre de masse volumique inferieure.  </a:t>
            </a:r>
          </a:p>
        </p:txBody>
      </p:sp>
      <p:sp>
        <p:nvSpPr>
          <p:cNvPr id="8" name="Oval 7"/>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5" b="1" dirty="0">
                <a:latin typeface="Dosis Bold" pitchFamily="2" charset="0"/>
              </a:rPr>
              <a:t>M</a:t>
            </a:r>
            <a:endParaRPr lang="fr-FR" sz="1200" b="1" dirty="0">
              <a:latin typeface="Dosis Bold" pitchFamily="2" charset="0"/>
            </a:endParaRPr>
          </a:p>
        </p:txBody>
      </p:sp>
      <p:pic>
        <p:nvPicPr>
          <p:cNvPr id="9" name="Image 9"/>
          <p:cNvPicPr>
            <a:picLocks noChangeAspect="1"/>
          </p:cNvPicPr>
          <p:nvPr/>
        </p:nvPicPr>
        <p:blipFill>
          <a:blip r:embed="rId2"/>
          <a:stretch>
            <a:fillRect/>
          </a:stretch>
        </p:blipFill>
        <p:spPr>
          <a:xfrm>
            <a:off x="11309209" y="924848"/>
            <a:ext cx="583170" cy="583170"/>
          </a:xfrm>
          <a:prstGeom prst="rect">
            <a:avLst/>
          </a:prstGeom>
        </p:spPr>
      </p:pic>
      <p:sp>
        <p:nvSpPr>
          <p:cNvPr id="2" name="D_A_02"/>
          <p:cNvSpPr txBox="1"/>
          <p:nvPr/>
        </p:nvSpPr>
        <p:spPr>
          <a:xfrm>
            <a:off x="182880" y="673100"/>
            <a:ext cx="7651237"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peut réaliser, qualitativement, l’expérience devant  ses élèves .</a:t>
            </a:r>
          </a:p>
        </p:txBody>
      </p:sp>
      <p:graphicFrame>
        <p:nvGraphicFramePr>
          <p:cNvPr id="3" name="Tableau 2">
            <a:extLst>
              <a:ext uri="{FF2B5EF4-FFF2-40B4-BE49-F238E27FC236}">
                <a16:creationId xmlns:a16="http://schemas.microsoft.com/office/drawing/2014/main" id="{E13C7315-5DB8-16AA-37A1-2007AE3C4333}"/>
              </a:ext>
            </a:extLst>
          </p:cNvPr>
          <p:cNvGraphicFramePr>
            <a:graphicFrameLocks noGrp="1"/>
          </p:cNvGraphicFramePr>
          <p:nvPr>
            <p:extLst>
              <p:ext uri="{D42A27DB-BD31-4B8C-83A1-F6EECF244321}">
                <p14:modId xmlns:p14="http://schemas.microsoft.com/office/powerpoint/2010/main" val="209668567"/>
              </p:ext>
            </p:extLst>
          </p:nvPr>
        </p:nvGraphicFramePr>
        <p:xfrm>
          <a:off x="2032000" y="1826372"/>
          <a:ext cx="8128000" cy="4053023"/>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39628971"/>
                    </a:ext>
                  </a:extLst>
                </a:gridCol>
                <a:gridCol w="4064000">
                  <a:extLst>
                    <a:ext uri="{9D8B030D-6E8A-4147-A177-3AD203B41FA5}">
                      <a16:colId xmlns:a16="http://schemas.microsoft.com/office/drawing/2014/main" val="415675405"/>
                    </a:ext>
                  </a:extLst>
                </a:gridCol>
              </a:tblGrid>
              <a:tr h="0">
                <a:tc>
                  <a:txBody>
                    <a:bodyPr/>
                    <a:lstStyle/>
                    <a:p>
                      <a:pPr algn="ctr"/>
                      <a:r>
                        <a:rPr lang="fr-FR" sz="2400" b="1" dirty="0">
                          <a:solidFill>
                            <a:schemeClr val="tx1"/>
                          </a:solidFill>
                        </a:rPr>
                        <a:t>Objet flottant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solidFill>
                            <a:schemeClr val="tx1"/>
                          </a:solidFill>
                        </a:rPr>
                        <a:t>Objet coulé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6373882"/>
                  </a:ext>
                </a:extLst>
              </a:tr>
              <a:tr h="2691018">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6653028"/>
                  </a:ext>
                </a:extLst>
              </a:tr>
              <a:tr h="904805">
                <a:tc>
                  <a:txBody>
                    <a:bodyPr/>
                    <a:lstStyle/>
                    <a:p>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6504589"/>
                  </a:ext>
                </a:extLst>
              </a:tr>
            </a:tbl>
          </a:graphicData>
        </a:graphic>
      </p:graphicFrame>
      <p:pic>
        <p:nvPicPr>
          <p:cNvPr id="5" name="Image 4">
            <a:extLst>
              <a:ext uri="{FF2B5EF4-FFF2-40B4-BE49-F238E27FC236}">
                <a16:creationId xmlns:a16="http://schemas.microsoft.com/office/drawing/2014/main" id="{34F5FD98-2D77-447F-B7EF-9A535EF856D1}"/>
              </a:ext>
            </a:extLst>
          </p:cNvPr>
          <p:cNvPicPr>
            <a:picLocks noChangeAspect="1"/>
          </p:cNvPicPr>
          <p:nvPr/>
        </p:nvPicPr>
        <p:blipFill>
          <a:blip r:embed="rId3"/>
          <a:stretch>
            <a:fillRect/>
          </a:stretch>
        </p:blipFill>
        <p:spPr>
          <a:xfrm>
            <a:off x="7238203" y="2424551"/>
            <a:ext cx="1724247" cy="2420669"/>
          </a:xfrm>
          <a:prstGeom prst="rect">
            <a:avLst/>
          </a:prstGeom>
        </p:spPr>
      </p:pic>
      <p:pic>
        <p:nvPicPr>
          <p:cNvPr id="6" name="Picture 12573">
            <a:extLst>
              <a:ext uri="{FF2B5EF4-FFF2-40B4-BE49-F238E27FC236}">
                <a16:creationId xmlns:a16="http://schemas.microsoft.com/office/drawing/2014/main" id="{AB0D87E1-7191-10F8-39C6-ABAE9469377A}"/>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034" y="2415771"/>
            <a:ext cx="1685328" cy="2546354"/>
          </a:xfrm>
          <a:prstGeom prst="rect">
            <a:avLst/>
          </a:prstGeom>
          <a:noFill/>
        </p:spPr>
      </p:pic>
      <p:cxnSp>
        <p:nvCxnSpPr>
          <p:cNvPr id="12" name="Connecteur droit avec flèche 11">
            <a:extLst>
              <a:ext uri="{FF2B5EF4-FFF2-40B4-BE49-F238E27FC236}">
                <a16:creationId xmlns:a16="http://schemas.microsoft.com/office/drawing/2014/main" id="{FBB2F1A3-51B5-E1AA-AFE5-7DA32DBB055B}"/>
              </a:ext>
            </a:extLst>
          </p:cNvPr>
          <p:cNvCxnSpPr/>
          <p:nvPr/>
        </p:nvCxnSpPr>
        <p:spPr>
          <a:xfrm>
            <a:off x="2976880" y="3429000"/>
            <a:ext cx="11480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C7BC3366-0D74-3944-B7FC-06BC378A52A1}"/>
              </a:ext>
            </a:extLst>
          </p:cNvPr>
          <p:cNvSpPr txBox="1"/>
          <p:nvPr/>
        </p:nvSpPr>
        <p:spPr>
          <a:xfrm>
            <a:off x="2451461" y="3124200"/>
            <a:ext cx="452368"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1</a:t>
            </a:r>
          </a:p>
        </p:txBody>
      </p:sp>
      <p:cxnSp>
        <p:nvCxnSpPr>
          <p:cNvPr id="14" name="Connecteur droit avec flèche 13">
            <a:extLst>
              <a:ext uri="{FF2B5EF4-FFF2-40B4-BE49-F238E27FC236}">
                <a16:creationId xmlns:a16="http://schemas.microsoft.com/office/drawing/2014/main" id="{A9D24DC5-54F5-0536-B154-0AF84B831BCD}"/>
              </a:ext>
            </a:extLst>
          </p:cNvPr>
          <p:cNvCxnSpPr/>
          <p:nvPr/>
        </p:nvCxnSpPr>
        <p:spPr>
          <a:xfrm>
            <a:off x="2976880" y="4224787"/>
            <a:ext cx="11480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7A27E6F8-C050-915F-54D8-9A8666FE1684}"/>
              </a:ext>
            </a:extLst>
          </p:cNvPr>
          <p:cNvSpPr txBox="1"/>
          <p:nvPr/>
        </p:nvSpPr>
        <p:spPr>
          <a:xfrm>
            <a:off x="2328156" y="3909788"/>
            <a:ext cx="662361"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eau</a:t>
            </a:r>
          </a:p>
        </p:txBody>
      </p:sp>
      <p:sp>
        <p:nvSpPr>
          <p:cNvPr id="19" name="ZoneTexte 18">
            <a:extLst>
              <a:ext uri="{FF2B5EF4-FFF2-40B4-BE49-F238E27FC236}">
                <a16:creationId xmlns:a16="http://schemas.microsoft.com/office/drawing/2014/main" id="{5BA2B086-691D-5F48-0262-88251CD73F96}"/>
              </a:ext>
            </a:extLst>
          </p:cNvPr>
          <p:cNvSpPr txBox="1"/>
          <p:nvPr/>
        </p:nvSpPr>
        <p:spPr>
          <a:xfrm>
            <a:off x="9409358" y="3489345"/>
            <a:ext cx="662361"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eau</a:t>
            </a:r>
          </a:p>
        </p:txBody>
      </p:sp>
      <p:cxnSp>
        <p:nvCxnSpPr>
          <p:cNvPr id="20" name="Connecteur droit avec flèche 19">
            <a:extLst>
              <a:ext uri="{FF2B5EF4-FFF2-40B4-BE49-F238E27FC236}">
                <a16:creationId xmlns:a16="http://schemas.microsoft.com/office/drawing/2014/main" id="{89C88D0A-74B1-78E7-A95D-52874ECB9108}"/>
              </a:ext>
            </a:extLst>
          </p:cNvPr>
          <p:cNvCxnSpPr>
            <a:cxnSpLocks/>
          </p:cNvCxnSpPr>
          <p:nvPr/>
        </p:nvCxnSpPr>
        <p:spPr>
          <a:xfrm flipH="1">
            <a:off x="8402320" y="3799039"/>
            <a:ext cx="9746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A61D41A7-D9A6-857E-ED3B-3057AE46F4E5}"/>
              </a:ext>
            </a:extLst>
          </p:cNvPr>
          <p:cNvSpPr txBox="1"/>
          <p:nvPr/>
        </p:nvSpPr>
        <p:spPr>
          <a:xfrm>
            <a:off x="9328065" y="4203852"/>
            <a:ext cx="452368"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2</a:t>
            </a:r>
          </a:p>
        </p:txBody>
      </p:sp>
      <p:cxnSp>
        <p:nvCxnSpPr>
          <p:cNvPr id="25" name="Connecteur droit avec flèche 24">
            <a:extLst>
              <a:ext uri="{FF2B5EF4-FFF2-40B4-BE49-F238E27FC236}">
                <a16:creationId xmlns:a16="http://schemas.microsoft.com/office/drawing/2014/main" id="{9BC5513A-2EFC-449B-3A8B-838742D6E8F8}"/>
              </a:ext>
            </a:extLst>
          </p:cNvPr>
          <p:cNvCxnSpPr>
            <a:cxnSpLocks/>
          </p:cNvCxnSpPr>
          <p:nvPr/>
        </p:nvCxnSpPr>
        <p:spPr>
          <a:xfrm flipH="1">
            <a:off x="8321027" y="4513546"/>
            <a:ext cx="9746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1C48F406-947C-2FF5-2652-EFFC3CC80253}"/>
              </a:ext>
            </a:extLst>
          </p:cNvPr>
          <p:cNvSpPr txBox="1"/>
          <p:nvPr/>
        </p:nvSpPr>
        <p:spPr>
          <a:xfrm>
            <a:off x="3324736" y="5173136"/>
            <a:ext cx="2435984" cy="584775"/>
          </a:xfrm>
          <a:prstGeom prst="rect">
            <a:avLst/>
          </a:prstGeom>
          <a:noFill/>
        </p:spPr>
        <p:txBody>
          <a:bodyPr wrap="square" rtlCol="0">
            <a:spAutoFit/>
          </a:bodyPr>
          <a:lstStyle/>
          <a:p>
            <a:r>
              <a:rPr lang="el-GR" sz="3200" b="1" dirty="0">
                <a:solidFill>
                  <a:srgbClr val="FF0000"/>
                </a:solidFill>
              </a:rPr>
              <a:t>ρ</a:t>
            </a:r>
            <a:r>
              <a:rPr lang="fr-FR" sz="3200" b="1" baseline="-25000" dirty="0">
                <a:solidFill>
                  <a:srgbClr val="FF0000"/>
                </a:solidFill>
              </a:rPr>
              <a:t>1     </a:t>
            </a:r>
            <a:r>
              <a:rPr lang="fr-FR" sz="3200" b="1" dirty="0">
                <a:solidFill>
                  <a:srgbClr val="FF0000"/>
                </a:solidFill>
              </a:rPr>
              <a:t>&lt;   </a:t>
            </a:r>
            <a:r>
              <a:rPr lang="el-GR" sz="3200" b="1" dirty="0">
                <a:solidFill>
                  <a:srgbClr val="FF0000"/>
                </a:solidFill>
              </a:rPr>
              <a:t>ρ</a:t>
            </a:r>
            <a:r>
              <a:rPr lang="fr-FR" sz="3200" b="1" baseline="-25000" dirty="0">
                <a:solidFill>
                  <a:srgbClr val="FF0000"/>
                </a:solidFill>
              </a:rPr>
              <a:t>eau</a:t>
            </a:r>
            <a:r>
              <a:rPr lang="fr-FR" sz="3200" b="1" dirty="0">
                <a:solidFill>
                  <a:srgbClr val="FF0000"/>
                </a:solidFill>
              </a:rPr>
              <a:t> </a:t>
            </a:r>
            <a:endParaRPr lang="fr-FR" sz="2400" b="1" dirty="0">
              <a:solidFill>
                <a:srgbClr val="FF0000"/>
              </a:solidFill>
            </a:endParaRPr>
          </a:p>
        </p:txBody>
      </p:sp>
      <p:sp>
        <p:nvSpPr>
          <p:cNvPr id="27" name="ZoneTexte 26">
            <a:extLst>
              <a:ext uri="{FF2B5EF4-FFF2-40B4-BE49-F238E27FC236}">
                <a16:creationId xmlns:a16="http://schemas.microsoft.com/office/drawing/2014/main" id="{CE6BB16E-B3C3-348E-4D3A-E534FC919028}"/>
              </a:ext>
            </a:extLst>
          </p:cNvPr>
          <p:cNvSpPr txBox="1"/>
          <p:nvPr/>
        </p:nvSpPr>
        <p:spPr>
          <a:xfrm>
            <a:off x="7053456" y="5176894"/>
            <a:ext cx="2435984" cy="584775"/>
          </a:xfrm>
          <a:prstGeom prst="rect">
            <a:avLst/>
          </a:prstGeom>
          <a:noFill/>
        </p:spPr>
        <p:txBody>
          <a:bodyPr wrap="square" rtlCol="0">
            <a:spAutoFit/>
          </a:bodyPr>
          <a:lstStyle/>
          <a:p>
            <a:r>
              <a:rPr lang="el-GR" sz="3200" b="1" dirty="0">
                <a:solidFill>
                  <a:srgbClr val="FF0000"/>
                </a:solidFill>
              </a:rPr>
              <a:t>ρ</a:t>
            </a:r>
            <a:r>
              <a:rPr lang="fr-FR" sz="3200" b="1" baseline="-25000" dirty="0">
                <a:solidFill>
                  <a:srgbClr val="FF0000"/>
                </a:solidFill>
              </a:rPr>
              <a:t>2     </a:t>
            </a:r>
            <a:r>
              <a:rPr lang="fr-FR" sz="3200" b="1" dirty="0">
                <a:solidFill>
                  <a:srgbClr val="FF0000"/>
                </a:solidFill>
              </a:rPr>
              <a:t>&gt;   </a:t>
            </a:r>
            <a:r>
              <a:rPr lang="el-GR" sz="3200" b="1" dirty="0">
                <a:solidFill>
                  <a:srgbClr val="FF0000"/>
                </a:solidFill>
              </a:rPr>
              <a:t>ρ</a:t>
            </a:r>
            <a:r>
              <a:rPr lang="fr-FR" sz="3200" b="1" baseline="-25000" dirty="0">
                <a:solidFill>
                  <a:srgbClr val="FF0000"/>
                </a:solidFill>
              </a:rPr>
              <a:t>eau</a:t>
            </a:r>
            <a:r>
              <a:rPr lang="fr-FR" sz="3200" b="1" dirty="0">
                <a:solidFill>
                  <a:srgbClr val="FF0000"/>
                </a:solidFill>
              </a:rPr>
              <a:t> </a:t>
            </a:r>
            <a:endParaRPr lang="fr-FR" sz="2400" b="1"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1369605" y="268896"/>
            <a:ext cx="517596" cy="5175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5" b="1" dirty="0">
                <a:latin typeface="Dosis Bold" pitchFamily="2" charset="0"/>
              </a:rPr>
              <a:t>M</a:t>
            </a:r>
            <a:endParaRPr lang="fr-FR" sz="1200" b="1" dirty="0">
              <a:latin typeface="Dosis Bold" pitchFamily="2" charset="0"/>
            </a:endParaRPr>
          </a:p>
        </p:txBody>
      </p:sp>
      <p:pic>
        <p:nvPicPr>
          <p:cNvPr id="9" name="Image 9"/>
          <p:cNvPicPr>
            <a:picLocks noChangeAspect="1"/>
          </p:cNvPicPr>
          <p:nvPr/>
        </p:nvPicPr>
        <p:blipFill>
          <a:blip r:embed="rId2"/>
          <a:stretch>
            <a:fillRect/>
          </a:stretch>
        </p:blipFill>
        <p:spPr>
          <a:xfrm>
            <a:off x="11309209" y="924848"/>
            <a:ext cx="583170" cy="583170"/>
          </a:xfrm>
          <a:prstGeom prst="rect">
            <a:avLst/>
          </a:prstGeom>
        </p:spPr>
      </p:pic>
      <p:sp>
        <p:nvSpPr>
          <p:cNvPr id="2" name="D_A_02"/>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incite les élèves à suivre.</a:t>
            </a:r>
          </a:p>
        </p:txBody>
      </p:sp>
      <p:graphicFrame>
        <p:nvGraphicFramePr>
          <p:cNvPr id="3" name="Tableau 2">
            <a:extLst>
              <a:ext uri="{FF2B5EF4-FFF2-40B4-BE49-F238E27FC236}">
                <a16:creationId xmlns:a16="http://schemas.microsoft.com/office/drawing/2014/main" id="{E4FC8BFF-DF4C-2053-AB97-A566FBC3C47E}"/>
              </a:ext>
            </a:extLst>
          </p:cNvPr>
          <p:cNvGraphicFramePr>
            <a:graphicFrameLocks noGrp="1"/>
          </p:cNvGraphicFramePr>
          <p:nvPr>
            <p:extLst>
              <p:ext uri="{D42A27DB-BD31-4B8C-83A1-F6EECF244321}">
                <p14:modId xmlns:p14="http://schemas.microsoft.com/office/powerpoint/2010/main" val="1540567455"/>
              </p:ext>
            </p:extLst>
          </p:nvPr>
        </p:nvGraphicFramePr>
        <p:xfrm>
          <a:off x="1402080" y="1501874"/>
          <a:ext cx="9387840" cy="4584531"/>
        </p:xfrm>
        <a:graphic>
          <a:graphicData uri="http://schemas.openxmlformats.org/drawingml/2006/table">
            <a:tbl>
              <a:tblPr firstRow="1" bandRow="1">
                <a:tableStyleId>{5C22544A-7EE6-4342-B048-85BDC9FD1C3A}</a:tableStyleId>
              </a:tblPr>
              <a:tblGrid>
                <a:gridCol w="3813939">
                  <a:extLst>
                    <a:ext uri="{9D8B030D-6E8A-4147-A177-3AD203B41FA5}">
                      <a16:colId xmlns:a16="http://schemas.microsoft.com/office/drawing/2014/main" val="1339628971"/>
                    </a:ext>
                  </a:extLst>
                </a:gridCol>
                <a:gridCol w="879981">
                  <a:extLst>
                    <a:ext uri="{9D8B030D-6E8A-4147-A177-3AD203B41FA5}">
                      <a16:colId xmlns:a16="http://schemas.microsoft.com/office/drawing/2014/main" val="541280094"/>
                    </a:ext>
                  </a:extLst>
                </a:gridCol>
                <a:gridCol w="664339">
                  <a:extLst>
                    <a:ext uri="{9D8B030D-6E8A-4147-A177-3AD203B41FA5}">
                      <a16:colId xmlns:a16="http://schemas.microsoft.com/office/drawing/2014/main" val="415675405"/>
                    </a:ext>
                  </a:extLst>
                </a:gridCol>
                <a:gridCol w="4029581">
                  <a:extLst>
                    <a:ext uri="{9D8B030D-6E8A-4147-A177-3AD203B41FA5}">
                      <a16:colId xmlns:a16="http://schemas.microsoft.com/office/drawing/2014/main" val="2738058786"/>
                    </a:ext>
                  </a:extLst>
                </a:gridCol>
              </a:tblGrid>
              <a:tr h="0">
                <a:tc>
                  <a:txBody>
                    <a:bodyPr/>
                    <a:lstStyle/>
                    <a:p>
                      <a:pPr algn="ctr"/>
                      <a:r>
                        <a:rPr lang="fr-FR" sz="2400" b="1" dirty="0">
                          <a:solidFill>
                            <a:schemeClr val="tx1"/>
                          </a:solidFill>
                        </a:rPr>
                        <a:t>           Objet flottant: </a:t>
                      </a:r>
                      <a:r>
                        <a:rPr lang="el-GR" sz="2400" b="1" dirty="0">
                          <a:solidFill>
                            <a:schemeClr val="tx1"/>
                          </a:solidFill>
                        </a:rPr>
                        <a:t>ρ</a:t>
                      </a:r>
                      <a:r>
                        <a:rPr lang="fr-FR" sz="2400" b="1" baseline="-25000" dirty="0">
                          <a:solidFill>
                            <a:schemeClr val="tx1"/>
                          </a:solidFill>
                        </a:rPr>
                        <a:t>1</a:t>
                      </a:r>
                    </a:p>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solidFill>
                            <a:schemeClr val="tx1"/>
                          </a:solidFill>
                        </a:rPr>
                        <a:t>    Objet flottant: </a:t>
                      </a:r>
                      <a:r>
                        <a:rPr lang="el-GR" sz="2400" b="1" dirty="0">
                          <a:solidFill>
                            <a:schemeClr val="tx1"/>
                          </a:solidFill>
                        </a:rPr>
                        <a:t>ρ</a:t>
                      </a:r>
                      <a:r>
                        <a:rPr lang="fr-FR" sz="2400" b="1" baseline="-25000" dirty="0">
                          <a:solidFill>
                            <a:schemeClr val="tx1"/>
                          </a:solidFill>
                        </a:rPr>
                        <a:t>2</a:t>
                      </a:r>
                    </a:p>
                    <a:p>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6373882"/>
                  </a:ext>
                </a:extLst>
              </a:tr>
              <a:tr h="2856766">
                <a:tc gridSpan="2">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gridSpan="2">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extLst>
                  <a:ext uri="{0D108BD9-81ED-4DB2-BD59-A6C34878D82A}">
                    <a16:rowId xmlns:a16="http://schemas.microsoft.com/office/drawing/2014/main" val="2006653028"/>
                  </a:ext>
                </a:extLst>
              </a:tr>
              <a:tr h="9048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800" b="1" dirty="0"/>
                        <a:t>Partie immergée plus </a:t>
                      </a:r>
                      <a:r>
                        <a:rPr lang="fr-FR" sz="2800" b="1" dirty="0">
                          <a:solidFill>
                            <a:srgbClr val="FF0000"/>
                          </a:solidFill>
                        </a:rPr>
                        <a:t>grande</a:t>
                      </a:r>
                      <a:endParaRPr lang="fr-F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gridSpan="2">
                  <a:txBody>
                    <a:bodyPr/>
                    <a:lstStyle/>
                    <a:p>
                      <a:r>
                        <a:rPr lang="fr-FR" sz="2800" b="1" dirty="0"/>
                        <a:t>Partie immergée plus </a:t>
                      </a:r>
                      <a:r>
                        <a:rPr lang="fr-FR" sz="2800" b="1" dirty="0">
                          <a:solidFill>
                            <a:srgbClr val="FF0000"/>
                          </a:solidFill>
                        </a:rPr>
                        <a:t>petite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extLst>
                  <a:ext uri="{0D108BD9-81ED-4DB2-BD59-A6C34878D82A}">
                    <a16:rowId xmlns:a16="http://schemas.microsoft.com/office/drawing/2014/main" val="3196504589"/>
                  </a:ext>
                </a:extLst>
              </a:tr>
            </a:tbl>
          </a:graphicData>
        </a:graphic>
      </p:graphicFrame>
      <p:grpSp>
        <p:nvGrpSpPr>
          <p:cNvPr id="5" name="Group 39">
            <a:extLst>
              <a:ext uri="{FF2B5EF4-FFF2-40B4-BE49-F238E27FC236}">
                <a16:creationId xmlns:a16="http://schemas.microsoft.com/office/drawing/2014/main" id="{0CC4973B-8AA4-239C-660D-745E81B9821A}"/>
              </a:ext>
            </a:extLst>
          </p:cNvPr>
          <p:cNvGrpSpPr/>
          <p:nvPr/>
        </p:nvGrpSpPr>
        <p:grpSpPr>
          <a:xfrm>
            <a:off x="1489581" y="2360140"/>
            <a:ext cx="4030259" cy="2614671"/>
            <a:chOff x="1489581" y="2554104"/>
            <a:chExt cx="4030259" cy="2614671"/>
          </a:xfrm>
        </p:grpSpPr>
        <p:sp>
          <p:nvSpPr>
            <p:cNvPr id="6" name="Rectangle 12608">
              <a:extLst>
                <a:ext uri="{FF2B5EF4-FFF2-40B4-BE49-F238E27FC236}">
                  <a16:creationId xmlns:a16="http://schemas.microsoft.com/office/drawing/2014/main" id="{FE39A016-E10F-F2A6-B1E5-0999BC0DB960}"/>
                </a:ext>
              </a:extLst>
            </p:cNvPr>
            <p:cNvSpPr/>
            <p:nvPr/>
          </p:nvSpPr>
          <p:spPr>
            <a:xfrm>
              <a:off x="3810659" y="4737888"/>
              <a:ext cx="1489512"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077085" algn="l"/>
                </a:tabLst>
                <a:defRPr/>
              </a:pPr>
              <a:r>
                <a:rPr kumimoji="0" lang="en-US" sz="2800" b="1" i="0" u="none" strike="noStrike" kern="0" cap="none" spc="-52" normalizeH="0" baseline="0" noProof="0" dirty="0">
                  <a:ln>
                    <a:noFill/>
                  </a:ln>
                  <a:solidFill>
                    <a:srgbClr val="FF0000"/>
                  </a:solidFill>
                  <a:effectLst/>
                  <a:uLnTx/>
                  <a:uFillTx/>
                </a:rPr>
                <a:t>ρ</a:t>
              </a:r>
              <a:r>
                <a:rPr kumimoji="0" lang="en-US" sz="2800" b="1" i="0" u="none" strike="noStrike" kern="0" cap="none" spc="-30" normalizeH="0" baseline="-25000" noProof="0" dirty="0">
                  <a:ln>
                    <a:noFill/>
                  </a:ln>
                  <a:solidFill>
                    <a:srgbClr val="FF0000"/>
                  </a:solidFill>
                  <a:effectLst/>
                  <a:uLnTx/>
                  <a:uFillTx/>
                </a:rPr>
                <a:t>1</a:t>
              </a:r>
              <a:r>
                <a:rPr kumimoji="0" lang="en-US" sz="2800" b="1" i="0" u="none" strike="noStrike" kern="0" cap="none" spc="-13" normalizeH="0" baseline="-57000" noProof="0" dirty="0">
                  <a:ln>
                    <a:noFill/>
                  </a:ln>
                  <a:solidFill>
                    <a:srgbClr val="FF0000"/>
                  </a:solidFill>
                  <a:effectLst/>
                  <a:uLnTx/>
                  <a:uFillTx/>
                </a:rPr>
                <a:t> </a:t>
              </a:r>
              <a:r>
                <a:rPr kumimoji="0" lang="en-US" sz="2800" b="1" i="0" u="none" strike="noStrike" kern="0" cap="none" spc="-50" normalizeH="0" baseline="0" noProof="0" dirty="0">
                  <a:ln>
                    <a:noFill/>
                  </a:ln>
                  <a:solidFill>
                    <a:srgbClr val="FF0000"/>
                  </a:solidFill>
                  <a:effectLst/>
                  <a:uLnTx/>
                  <a:uFillTx/>
                </a:rPr>
                <a:t>&lt;</a:t>
              </a:r>
              <a:r>
                <a:rPr kumimoji="0" lang="en-US" sz="2800" b="1" i="0" u="none" strike="noStrike" kern="0" cap="none" spc="289" normalizeH="0" baseline="0" noProof="0" dirty="0">
                  <a:ln>
                    <a:noFill/>
                  </a:ln>
                  <a:solidFill>
                    <a:srgbClr val="FF0000"/>
                  </a:solidFill>
                  <a:effectLst/>
                  <a:uLnTx/>
                  <a:uFillTx/>
                </a:rPr>
                <a:t> </a:t>
              </a:r>
              <a:r>
                <a:rPr kumimoji="0" lang="en-US" sz="2800" b="1" i="0" u="none" strike="noStrike" kern="0" cap="none" spc="-52" normalizeH="0" baseline="0" noProof="0" dirty="0" err="1">
                  <a:ln>
                    <a:noFill/>
                  </a:ln>
                  <a:solidFill>
                    <a:srgbClr val="FF0000"/>
                  </a:solidFill>
                  <a:effectLst/>
                  <a:uLnTx/>
                  <a:uFillTx/>
                </a:rPr>
                <a:t>ρ</a:t>
              </a:r>
              <a:r>
                <a:rPr kumimoji="0" lang="en-US" sz="2800" b="1" i="0" u="none" strike="noStrike" kern="0" cap="none" spc="-29" normalizeH="0" baseline="-25000" noProof="0" dirty="0" err="1">
                  <a:ln>
                    <a:noFill/>
                  </a:ln>
                  <a:solidFill>
                    <a:srgbClr val="FF0000"/>
                  </a:solidFill>
                  <a:effectLst/>
                  <a:uLnTx/>
                  <a:uFillTx/>
                </a:rPr>
                <a:t>e</a:t>
              </a:r>
              <a:r>
                <a:rPr kumimoji="0" lang="en-US" sz="2800" b="1" i="0" u="none" strike="noStrike" kern="0" cap="none" spc="-28" normalizeH="0" baseline="-25000" noProof="0" dirty="0" err="1">
                  <a:ln>
                    <a:noFill/>
                  </a:ln>
                  <a:solidFill>
                    <a:srgbClr val="FF0000"/>
                  </a:solidFill>
                  <a:effectLst/>
                  <a:uLnTx/>
                  <a:uFillTx/>
                </a:rPr>
                <a:t>a</a:t>
              </a:r>
              <a:r>
                <a:rPr kumimoji="0" lang="en-US" sz="2800" b="1" i="0" u="none" strike="noStrike" kern="0" cap="none" spc="0" normalizeH="0" baseline="-25000" noProof="0" dirty="0" err="1">
                  <a:ln>
                    <a:noFill/>
                  </a:ln>
                  <a:solidFill>
                    <a:srgbClr val="FF0000"/>
                  </a:solidFill>
                  <a:effectLst/>
                  <a:uLnTx/>
                  <a:uFillTx/>
                </a:rPr>
                <a:t>u</a:t>
              </a:r>
              <a:endParaRPr kumimoji="0" lang="en-US" sz="2800" b="1" i="0" u="none" strike="noStrike" kern="0" cap="none" spc="-31" normalizeH="0" noProof="0" dirty="0">
                <a:ln>
                  <a:noFill/>
                </a:ln>
                <a:solidFill>
                  <a:srgbClr val="FF0000"/>
                </a:solidFill>
                <a:effectLst/>
                <a:uLnTx/>
                <a:uFillTx/>
              </a:endParaRPr>
            </a:p>
          </p:txBody>
        </p:sp>
        <p:grpSp>
          <p:nvGrpSpPr>
            <p:cNvPr id="7" name="Group 37">
              <a:extLst>
                <a:ext uri="{FF2B5EF4-FFF2-40B4-BE49-F238E27FC236}">
                  <a16:creationId xmlns:a16="http://schemas.microsoft.com/office/drawing/2014/main" id="{1B3B9ED2-12AC-C3E4-3ABB-67AFBD6F360E}"/>
                </a:ext>
              </a:extLst>
            </p:cNvPr>
            <p:cNvGrpSpPr/>
            <p:nvPr/>
          </p:nvGrpSpPr>
          <p:grpSpPr>
            <a:xfrm>
              <a:off x="1489581" y="2554104"/>
              <a:ext cx="4030259" cy="2548746"/>
              <a:chOff x="1489581" y="2554104"/>
              <a:chExt cx="4030259" cy="2548746"/>
            </a:xfrm>
          </p:grpSpPr>
          <p:pic>
            <p:nvPicPr>
              <p:cNvPr id="10" name="Picture 12494">
                <a:extLst>
                  <a:ext uri="{FF2B5EF4-FFF2-40B4-BE49-F238E27FC236}">
                    <a16:creationId xmlns:a16="http://schemas.microsoft.com/office/drawing/2014/main" id="{501D2A7F-F6F6-D527-9F3C-E4E284214C5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rot="10800000" flipV="1">
                <a:off x="3406099" y="2554104"/>
                <a:ext cx="2113741" cy="2548746"/>
              </a:xfrm>
              <a:prstGeom prst="rect">
                <a:avLst/>
              </a:prstGeom>
              <a:noFill/>
            </p:spPr>
          </p:pic>
          <p:sp>
            <p:nvSpPr>
              <p:cNvPr id="11" name="Rectangle 12610">
                <a:extLst>
                  <a:ext uri="{FF2B5EF4-FFF2-40B4-BE49-F238E27FC236}">
                    <a16:creationId xmlns:a16="http://schemas.microsoft.com/office/drawing/2014/main" id="{25223FBD-1E08-D60B-B0F4-9C3D4C5D9454}"/>
                  </a:ext>
                </a:extLst>
              </p:cNvPr>
              <p:cNvSpPr/>
              <p:nvPr/>
            </p:nvSpPr>
            <p:spPr>
              <a:xfrm>
                <a:off x="4065516" y="3776685"/>
                <a:ext cx="604291" cy="369331"/>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400" b="0" i="0" u="none" strike="noStrike" kern="0" cap="none" spc="0" normalizeH="0" baseline="0" noProof="0" dirty="0">
                    <a:ln>
                      <a:noFill/>
                    </a:ln>
                    <a:solidFill>
                      <a:srgbClr val="231F20"/>
                    </a:solidFill>
                    <a:effectLst/>
                    <a:uLnTx/>
                    <a:uFillTx/>
                  </a:rPr>
                  <a:t>Eau</a:t>
                </a:r>
              </a:p>
            </p:txBody>
          </p:sp>
          <p:sp>
            <p:nvSpPr>
              <p:cNvPr id="12" name="Rectangle 12611">
                <a:extLst>
                  <a:ext uri="{FF2B5EF4-FFF2-40B4-BE49-F238E27FC236}">
                    <a16:creationId xmlns:a16="http://schemas.microsoft.com/office/drawing/2014/main" id="{4BB1D756-89EB-68E1-AAA6-55DD1B304718}"/>
                  </a:ext>
                </a:extLst>
              </p:cNvPr>
              <p:cNvSpPr/>
              <p:nvPr/>
            </p:nvSpPr>
            <p:spPr>
              <a:xfrm>
                <a:off x="1489581" y="3204448"/>
                <a:ext cx="2249859" cy="307777"/>
              </a:xfrm>
              <a:prstGeom prst="rect">
                <a:avLst/>
              </a:prstGeom>
            </p:spPr>
            <p:txBody>
              <a:bodyPr wrap="square" lIns="0" tIns="0" rIns="0" bIns="0">
                <a:spAutoFit/>
              </a:bodyPr>
              <a:lstStyle/>
              <a:p>
                <a:pPr marL="0" marR="0" lvl="0" indent="0" defTabSz="914400" eaLnBrk="1" fontAlgn="auto" latinLnBrk="0" hangingPunct="1">
                  <a:spcBef>
                    <a:spcPts val="0"/>
                  </a:spcBef>
                  <a:spcAft>
                    <a:spcPts val="0"/>
                  </a:spcAft>
                  <a:buClrTx/>
                  <a:buSzTx/>
                  <a:buFontTx/>
                  <a:buNone/>
                  <a:defRPr/>
                </a:pPr>
                <a:r>
                  <a:rPr kumimoji="0" lang="en-US" sz="2000" b="1" i="0" u="none" strike="noStrike" kern="0" cap="none" spc="0" normalizeH="0" baseline="0" noProof="0" dirty="0" err="1">
                    <a:ln>
                      <a:noFill/>
                    </a:ln>
                    <a:solidFill>
                      <a:srgbClr val="231F20"/>
                    </a:solidFill>
                    <a:effectLst/>
                    <a:uLnTx/>
                    <a:uFillTx/>
                  </a:rPr>
                  <a:t>Partie</a:t>
                </a:r>
                <a:r>
                  <a:rPr kumimoji="0" lang="en-US" sz="2000" b="1" i="0" u="none" strike="noStrike" kern="0" cap="none" spc="0" normalizeH="0" baseline="0" noProof="0" dirty="0">
                    <a:ln>
                      <a:noFill/>
                    </a:ln>
                    <a:solidFill>
                      <a:srgbClr val="231F20"/>
                    </a:solidFill>
                    <a:effectLst/>
                    <a:uLnTx/>
                    <a:uFillTx/>
                  </a:rPr>
                  <a:t> </a:t>
                </a:r>
                <a:r>
                  <a:rPr kumimoji="0" lang="en-US" sz="2000" b="1" i="0" u="none" strike="noStrike" kern="0" cap="none" spc="0" normalizeH="0" baseline="0" noProof="0" dirty="0" err="1">
                    <a:ln>
                      <a:noFill/>
                    </a:ln>
                    <a:solidFill>
                      <a:srgbClr val="231F20"/>
                    </a:solidFill>
                    <a:effectLst/>
                    <a:uLnTx/>
                    <a:uFillTx/>
                  </a:rPr>
                  <a:t>immergée</a:t>
                </a:r>
                <a:endParaRPr kumimoji="0" lang="en-US" sz="2000" b="1" i="0" u="none" strike="noStrike" kern="0" cap="none" spc="0" normalizeH="0" baseline="0" noProof="0" dirty="0">
                  <a:ln>
                    <a:noFill/>
                  </a:ln>
                  <a:solidFill>
                    <a:srgbClr val="231F20"/>
                  </a:solidFill>
                  <a:effectLst/>
                  <a:uLnTx/>
                  <a:uFillTx/>
                </a:endParaRPr>
              </a:p>
            </p:txBody>
          </p:sp>
          <p:cxnSp>
            <p:nvCxnSpPr>
              <p:cNvPr id="16" name="Straight Arrow Connector 33">
                <a:extLst>
                  <a:ext uri="{FF2B5EF4-FFF2-40B4-BE49-F238E27FC236}">
                    <a16:creationId xmlns:a16="http://schemas.microsoft.com/office/drawing/2014/main" id="{7CC64788-3319-3DF6-2162-33F4D3C381A8}"/>
                  </a:ext>
                </a:extLst>
              </p:cNvPr>
              <p:cNvCxnSpPr>
                <a:cxnSpLocks/>
              </p:cNvCxnSpPr>
              <p:nvPr/>
            </p:nvCxnSpPr>
            <p:spPr>
              <a:xfrm>
                <a:off x="3371497" y="3443075"/>
                <a:ext cx="878324" cy="0"/>
              </a:xfrm>
              <a:prstGeom prst="straightConnector1">
                <a:avLst/>
              </a:prstGeom>
              <a:ln w="38100">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grpSp>
        <p:nvGrpSpPr>
          <p:cNvPr id="17" name="Group 40">
            <a:extLst>
              <a:ext uri="{FF2B5EF4-FFF2-40B4-BE49-F238E27FC236}">
                <a16:creationId xmlns:a16="http://schemas.microsoft.com/office/drawing/2014/main" id="{C4184CCF-EF16-353A-CBE0-CAF3B2DFEE07}"/>
              </a:ext>
            </a:extLst>
          </p:cNvPr>
          <p:cNvGrpSpPr/>
          <p:nvPr/>
        </p:nvGrpSpPr>
        <p:grpSpPr>
          <a:xfrm>
            <a:off x="5519840" y="1697085"/>
            <a:ext cx="5182579" cy="3165966"/>
            <a:chOff x="5172673" y="1843443"/>
            <a:chExt cx="5182579" cy="3165966"/>
          </a:xfrm>
        </p:grpSpPr>
        <p:pic>
          <p:nvPicPr>
            <p:cNvPr id="18" name="Picture 12495">
              <a:extLst>
                <a:ext uri="{FF2B5EF4-FFF2-40B4-BE49-F238E27FC236}">
                  <a16:creationId xmlns:a16="http://schemas.microsoft.com/office/drawing/2014/main" id="{74B005B9-5EDA-3F40-1C1A-E9F826707D8F}"/>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rot="10800000" flipV="1">
              <a:off x="6349576" y="2460663"/>
              <a:ext cx="2133257" cy="2548746"/>
            </a:xfrm>
            <a:prstGeom prst="rect">
              <a:avLst/>
            </a:prstGeom>
            <a:noFill/>
          </p:spPr>
        </p:pic>
        <p:sp>
          <p:nvSpPr>
            <p:cNvPr id="19" name="Rectangle 12619">
              <a:extLst>
                <a:ext uri="{FF2B5EF4-FFF2-40B4-BE49-F238E27FC236}">
                  <a16:creationId xmlns:a16="http://schemas.microsoft.com/office/drawing/2014/main" id="{DD2C4467-84AB-E770-E8E1-5691599490A4}"/>
                </a:ext>
              </a:extLst>
            </p:cNvPr>
            <p:cNvSpPr/>
            <p:nvPr/>
          </p:nvSpPr>
          <p:spPr>
            <a:xfrm>
              <a:off x="7270724" y="3780871"/>
              <a:ext cx="460063" cy="369331"/>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400" b="0" i="0" u="none" strike="noStrike" kern="0" cap="none" spc="0" normalizeH="0" baseline="0" noProof="0" dirty="0">
                  <a:ln>
                    <a:noFill/>
                  </a:ln>
                  <a:solidFill>
                    <a:srgbClr val="231F20"/>
                  </a:solidFill>
                  <a:effectLst/>
                  <a:uLnTx/>
                  <a:uFillTx/>
                </a:rPr>
                <a:t>Eau</a:t>
              </a:r>
            </a:p>
          </p:txBody>
        </p:sp>
        <p:sp>
          <p:nvSpPr>
            <p:cNvPr id="22" name="Rectangle 12623">
              <a:extLst>
                <a:ext uri="{FF2B5EF4-FFF2-40B4-BE49-F238E27FC236}">
                  <a16:creationId xmlns:a16="http://schemas.microsoft.com/office/drawing/2014/main" id="{36DD0A32-A2A9-5039-9551-3C66E713C120}"/>
                </a:ext>
              </a:extLst>
            </p:cNvPr>
            <p:cNvSpPr/>
            <p:nvPr/>
          </p:nvSpPr>
          <p:spPr>
            <a:xfrm>
              <a:off x="8580727" y="3099340"/>
              <a:ext cx="1774525" cy="307777"/>
            </a:xfrm>
            <a:prstGeom prst="rect">
              <a:avLst/>
            </a:prstGeom>
          </p:spPr>
          <p:txBody>
            <a:bodyPr wrap="none" lIns="0" tIns="0" rIns="0" bIns="0">
              <a:spAutoFit/>
            </a:bodyPr>
            <a:lstStyle/>
            <a:p>
              <a:pPr marL="0" marR="0" lvl="0" indent="0" defTabSz="914400" eaLnBrk="1" fontAlgn="auto" latinLnBrk="0" hangingPunct="1">
                <a:spcBef>
                  <a:spcPts val="0"/>
                </a:spcBef>
                <a:spcAft>
                  <a:spcPts val="0"/>
                </a:spcAft>
                <a:buClrTx/>
                <a:buSzTx/>
                <a:buFontTx/>
                <a:buNone/>
                <a:defRPr/>
              </a:pPr>
              <a:r>
                <a:rPr kumimoji="0" lang="en-US" sz="2000" b="1" i="0" u="none" strike="noStrike" kern="0" cap="none" spc="0" normalizeH="0" baseline="0" noProof="0" dirty="0" err="1">
                  <a:ln>
                    <a:noFill/>
                  </a:ln>
                  <a:solidFill>
                    <a:srgbClr val="231F20"/>
                  </a:solidFill>
                  <a:effectLst/>
                  <a:uLnTx/>
                  <a:uFillTx/>
                </a:rPr>
                <a:t>Partie</a:t>
              </a:r>
              <a:r>
                <a:rPr kumimoji="0" lang="en-US" sz="2000" b="1" i="0" u="none" strike="noStrike" kern="0" cap="none" spc="0" normalizeH="0" baseline="0" noProof="0" dirty="0">
                  <a:ln>
                    <a:noFill/>
                  </a:ln>
                  <a:solidFill>
                    <a:srgbClr val="231F20"/>
                  </a:solidFill>
                  <a:effectLst/>
                  <a:uLnTx/>
                  <a:uFillTx/>
                </a:rPr>
                <a:t> </a:t>
              </a:r>
              <a:r>
                <a:rPr kumimoji="0" lang="en-US" sz="2000" b="1" i="0" u="none" strike="noStrike" kern="0" cap="none" spc="0" normalizeH="0" baseline="0" noProof="0" dirty="0" err="1">
                  <a:ln>
                    <a:noFill/>
                  </a:ln>
                  <a:solidFill>
                    <a:srgbClr val="231F20"/>
                  </a:solidFill>
                  <a:effectLst/>
                  <a:uLnTx/>
                  <a:uFillTx/>
                </a:rPr>
                <a:t>immergée</a:t>
              </a:r>
              <a:endParaRPr kumimoji="0" lang="en-US" sz="2000" b="1" i="0" u="none" strike="noStrike" kern="0" cap="none" spc="0" normalizeH="0" baseline="0" noProof="0" dirty="0">
                <a:ln>
                  <a:noFill/>
                </a:ln>
                <a:solidFill>
                  <a:srgbClr val="231F20"/>
                </a:solidFill>
                <a:effectLst/>
                <a:uLnTx/>
                <a:uFillTx/>
              </a:endParaRPr>
            </a:p>
          </p:txBody>
        </p:sp>
        <p:cxnSp>
          <p:nvCxnSpPr>
            <p:cNvPr id="28" name="Straight Arrow Connector 30">
              <a:extLst>
                <a:ext uri="{FF2B5EF4-FFF2-40B4-BE49-F238E27FC236}">
                  <a16:creationId xmlns:a16="http://schemas.microsoft.com/office/drawing/2014/main" id="{5E35F888-8426-5B74-4A63-2D30BC47EB0E}"/>
                </a:ext>
              </a:extLst>
            </p:cNvPr>
            <p:cNvCxnSpPr/>
            <p:nvPr/>
          </p:nvCxnSpPr>
          <p:spPr>
            <a:xfrm flipH="1">
              <a:off x="7619595" y="3259039"/>
              <a:ext cx="863238" cy="0"/>
            </a:xfrm>
            <a:prstGeom prst="straightConnector1">
              <a:avLst/>
            </a:prstGeom>
            <a:ln w="38100">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2" name="Rectangle 12608">
              <a:extLst>
                <a:ext uri="{FF2B5EF4-FFF2-40B4-BE49-F238E27FC236}">
                  <a16:creationId xmlns:a16="http://schemas.microsoft.com/office/drawing/2014/main" id="{97D0C7A4-80E9-93DD-7F5A-D176E4C5E3D7}"/>
                </a:ext>
              </a:extLst>
            </p:cNvPr>
            <p:cNvSpPr/>
            <p:nvPr/>
          </p:nvSpPr>
          <p:spPr>
            <a:xfrm>
              <a:off x="5172673" y="1843443"/>
              <a:ext cx="1333157"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077085" algn="l"/>
                </a:tabLst>
                <a:defRPr/>
              </a:pPr>
              <a:r>
                <a:rPr kumimoji="0" lang="en-US" sz="2800" b="1" i="0" u="none" strike="noStrike" kern="0" cap="none" spc="-52" normalizeH="0" baseline="0" noProof="0" dirty="0">
                  <a:ln>
                    <a:noFill/>
                  </a:ln>
                  <a:solidFill>
                    <a:srgbClr val="FF0000"/>
                  </a:solidFill>
                  <a:effectLst/>
                  <a:uLnTx/>
                  <a:uFillTx/>
                </a:rPr>
                <a:t>ρ</a:t>
              </a:r>
              <a:r>
                <a:rPr kumimoji="0" lang="en-US" sz="2800" b="1" i="0" u="none" strike="noStrike" kern="0" cap="none" spc="289" normalizeH="0" baseline="-25000" noProof="0" dirty="0">
                  <a:ln>
                    <a:noFill/>
                  </a:ln>
                  <a:solidFill>
                    <a:srgbClr val="FF0000"/>
                  </a:solidFill>
                  <a:effectLst/>
                  <a:uLnTx/>
                  <a:uFillTx/>
                </a:rPr>
                <a:t>2</a:t>
              </a:r>
              <a:r>
                <a:rPr kumimoji="0" lang="en-US" sz="2800" b="1" i="0" u="none" strike="noStrike" kern="0" cap="none" spc="785" normalizeH="0" baseline="0" noProof="0" dirty="0">
                  <a:ln>
                    <a:noFill/>
                  </a:ln>
                  <a:solidFill>
                    <a:srgbClr val="FF0000"/>
                  </a:solidFill>
                  <a:effectLst/>
                  <a:uLnTx/>
                  <a:uFillTx/>
                </a:rPr>
                <a:t>&lt;</a:t>
              </a:r>
              <a:r>
                <a:rPr kumimoji="0" lang="en-US" sz="2800" b="1" i="0" u="none" strike="noStrike" kern="0" cap="none" spc="-52" normalizeH="0" baseline="0" noProof="0" dirty="0">
                  <a:ln>
                    <a:noFill/>
                  </a:ln>
                  <a:solidFill>
                    <a:srgbClr val="FF0000"/>
                  </a:solidFill>
                  <a:effectLst/>
                  <a:uLnTx/>
                  <a:uFillTx/>
                </a:rPr>
                <a:t>ρ</a:t>
              </a:r>
              <a:r>
                <a:rPr lang="en-US" sz="2800" b="1" kern="0" spc="-29" baseline="-25000" dirty="0">
                  <a:solidFill>
                    <a:srgbClr val="FF0000"/>
                  </a:solidFill>
                </a:rPr>
                <a:t>1</a:t>
              </a:r>
              <a:r>
                <a:rPr kumimoji="0" lang="en-US" sz="2800" b="1" i="0" u="none" strike="noStrike" kern="0" cap="none" spc="-31" normalizeH="0" baseline="0" noProof="0" dirty="0">
                  <a:ln>
                    <a:noFill/>
                  </a:ln>
                  <a:solidFill>
                    <a:srgbClr val="FF0000"/>
                  </a:solidFill>
                  <a:effectLst/>
                  <a:uLnTx/>
                  <a:uFillTx/>
                </a:rPr>
                <a:t> </a:t>
              </a:r>
            </a:p>
          </p:txBody>
        </p:sp>
      </p:grpSp>
      <p:sp>
        <p:nvSpPr>
          <p:cNvPr id="36" name="Rectangle 12608">
            <a:extLst>
              <a:ext uri="{FF2B5EF4-FFF2-40B4-BE49-F238E27FC236}">
                <a16:creationId xmlns:a16="http://schemas.microsoft.com/office/drawing/2014/main" id="{3EC78033-C6D2-1597-F187-190D296FC6AD}"/>
              </a:ext>
            </a:extLst>
          </p:cNvPr>
          <p:cNvSpPr/>
          <p:nvPr/>
        </p:nvSpPr>
        <p:spPr>
          <a:xfrm>
            <a:off x="7411375" y="4543924"/>
            <a:ext cx="1333157"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077085" algn="l"/>
              </a:tabLst>
              <a:defRPr/>
            </a:pPr>
            <a:r>
              <a:rPr kumimoji="0" lang="en-US" sz="2800" b="1" i="0" u="none" strike="noStrike" kern="0" cap="none" spc="-52" normalizeH="0" baseline="0" noProof="0" dirty="0">
                <a:ln>
                  <a:noFill/>
                </a:ln>
                <a:solidFill>
                  <a:srgbClr val="FF0000"/>
                </a:solidFill>
                <a:effectLst/>
                <a:uLnTx/>
                <a:uFillTx/>
              </a:rPr>
              <a:t>ρ</a:t>
            </a:r>
            <a:r>
              <a:rPr kumimoji="0" lang="en-US" sz="2800" b="1" i="0" u="none" strike="noStrike" kern="0" cap="none" spc="289" normalizeH="0" baseline="-25000" noProof="0" dirty="0">
                <a:ln>
                  <a:noFill/>
                </a:ln>
                <a:solidFill>
                  <a:srgbClr val="FF0000"/>
                </a:solidFill>
                <a:effectLst/>
                <a:uLnTx/>
                <a:uFillTx/>
              </a:rPr>
              <a:t>2</a:t>
            </a:r>
            <a:r>
              <a:rPr kumimoji="0" lang="en-US" sz="2800" b="1" i="0" u="none" strike="noStrike" kern="0" cap="none" spc="785" normalizeH="0" baseline="0" noProof="0" dirty="0">
                <a:ln>
                  <a:noFill/>
                </a:ln>
                <a:solidFill>
                  <a:srgbClr val="FF0000"/>
                </a:solidFill>
                <a:effectLst/>
                <a:uLnTx/>
                <a:uFillTx/>
              </a:rPr>
              <a:t>&lt;</a:t>
            </a:r>
            <a:r>
              <a:rPr kumimoji="0" lang="en-US" sz="2800" b="1" i="0" u="none" strike="noStrike" kern="0" cap="none" spc="-52" normalizeH="0" baseline="0" noProof="0" dirty="0" err="1">
                <a:ln>
                  <a:noFill/>
                </a:ln>
                <a:solidFill>
                  <a:srgbClr val="FF0000"/>
                </a:solidFill>
                <a:effectLst/>
                <a:uLnTx/>
                <a:uFillTx/>
              </a:rPr>
              <a:t>ρ</a:t>
            </a:r>
            <a:r>
              <a:rPr kumimoji="0" lang="en-US" sz="2800" b="1" i="0" u="none" strike="noStrike" kern="0" cap="none" spc="-29" normalizeH="0" baseline="-25000" noProof="0" dirty="0" err="1">
                <a:ln>
                  <a:noFill/>
                </a:ln>
                <a:solidFill>
                  <a:srgbClr val="FF0000"/>
                </a:solidFill>
                <a:effectLst/>
                <a:uLnTx/>
                <a:uFillTx/>
              </a:rPr>
              <a:t>e</a:t>
            </a:r>
            <a:r>
              <a:rPr kumimoji="0" lang="en-US" sz="2800" b="1" i="0" u="none" strike="noStrike" kern="0" cap="none" spc="-28" normalizeH="0" baseline="-25000" noProof="0" dirty="0" err="1">
                <a:ln>
                  <a:noFill/>
                </a:ln>
                <a:solidFill>
                  <a:srgbClr val="FF0000"/>
                </a:solidFill>
                <a:effectLst/>
                <a:uLnTx/>
                <a:uFillTx/>
              </a:rPr>
              <a:t>a</a:t>
            </a:r>
            <a:r>
              <a:rPr kumimoji="0" lang="en-US" sz="2800" b="1" i="0" u="none" strike="noStrike" kern="0" cap="none" spc="-31" normalizeH="0" baseline="-25000" noProof="0" dirty="0" err="1">
                <a:ln>
                  <a:noFill/>
                </a:ln>
                <a:solidFill>
                  <a:srgbClr val="FF0000"/>
                </a:solidFill>
                <a:effectLst/>
                <a:uLnTx/>
                <a:uFillTx/>
              </a:rPr>
              <a:t>u</a:t>
            </a:r>
            <a:r>
              <a:rPr kumimoji="0" lang="en-US" sz="2800" b="1" i="0" u="none" strike="noStrike" kern="0" cap="none" spc="-31" normalizeH="0" baseline="0" noProof="0" dirty="0">
                <a:ln>
                  <a:noFill/>
                </a:ln>
                <a:solidFill>
                  <a:srgbClr val="FF0000"/>
                </a:solidFill>
                <a:effectLst/>
                <a:uLnTx/>
                <a:uFillTx/>
              </a:rPr>
              <a:t> </a:t>
            </a:r>
          </a:p>
        </p:txBody>
      </p:sp>
      <p:sp>
        <p:nvSpPr>
          <p:cNvPr id="37" name="D_A_01">
            <a:extLst>
              <a:ext uri="{FF2B5EF4-FFF2-40B4-BE49-F238E27FC236}">
                <a16:creationId xmlns:a16="http://schemas.microsoft.com/office/drawing/2014/main" id="{34B4C263-7BE6-E740-7F4B-FA734375657A}"/>
              </a:ext>
            </a:extLst>
          </p:cNvPr>
          <p:cNvSpPr txBox="1"/>
          <p:nvPr/>
        </p:nvSpPr>
        <p:spPr>
          <a:xfrm>
            <a:off x="816609" y="193258"/>
            <a:ext cx="10328911" cy="525244"/>
          </a:xfrm>
          <a:prstGeom prst="rect">
            <a:avLst/>
          </a:prstGeom>
          <a:noFill/>
        </p:spPr>
        <p:txBody>
          <a:bodyPr wrap="square" rtlCol="0" anchor="ctr">
            <a:noAutofit/>
          </a:bodyPr>
          <a:lstStyle/>
          <a:p>
            <a:r>
              <a:rPr lang="fr-FR" sz="1600" b="1" dirty="0">
                <a:solidFill>
                  <a:schemeClr val="bg1">
                    <a:lumMod val="65000"/>
                  </a:schemeClr>
                </a:solidFill>
              </a:rPr>
              <a:t>Maintenant, je plonge deux objets flottants, de masses volumiques inférieures à celle de l’eau.  </a:t>
            </a:r>
          </a:p>
        </p:txBody>
      </p:sp>
    </p:spTree>
    <p:extLst>
      <p:ext uri="{BB962C8B-B14F-4D97-AF65-F5344CB8AC3E}">
        <p14:creationId xmlns:p14="http://schemas.microsoft.com/office/powerpoint/2010/main" val="3528966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33"/>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7F7F7F"/>
              </a:buClr>
              <a:buSzPts val="2000"/>
              <a:buNone/>
            </a:pPr>
            <a:endParaRPr/>
          </a:p>
        </p:txBody>
      </p:sp>
    </p:spTree>
    <p:extLst>
      <p:ext uri="{BB962C8B-B14F-4D97-AF65-F5344CB8AC3E}">
        <p14:creationId xmlns:p14="http://schemas.microsoft.com/office/powerpoint/2010/main" val="3019505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561"/>
        <p:cNvGrpSpPr/>
        <p:nvPr/>
      </p:nvGrpSpPr>
      <p:grpSpPr>
        <a:xfrm>
          <a:off x="0" y="0"/>
          <a:ext cx="0" cy="0"/>
          <a:chOff x="0" y="0"/>
          <a:chExt cx="0" cy="0"/>
        </a:xfrm>
      </p:grpSpPr>
    </p:spTree>
    <p:extLst>
      <p:ext uri="{BB962C8B-B14F-4D97-AF65-F5344CB8AC3E}">
        <p14:creationId xmlns:p14="http://schemas.microsoft.com/office/powerpoint/2010/main" val="2125881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DE38E-5D99-705F-3191-34EF0A21E3E2}"/>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58377856-DD63-DDE6-F244-15254452A170}"/>
              </a:ext>
            </a:extLst>
          </p:cNvPr>
          <p:cNvPicPr>
            <a:picLocks noChangeAspect="1"/>
          </p:cNvPicPr>
          <p:nvPr/>
        </p:nvPicPr>
        <p:blipFill>
          <a:blip r:embed="rId2"/>
          <a:stretch>
            <a:fillRect/>
          </a:stretch>
        </p:blipFill>
        <p:spPr>
          <a:xfrm>
            <a:off x="11216900" y="336343"/>
            <a:ext cx="583170" cy="583170"/>
          </a:xfrm>
          <a:prstGeom prst="rect">
            <a:avLst/>
          </a:prstGeom>
        </p:spPr>
      </p:pic>
      <p:sp>
        <p:nvSpPr>
          <p:cNvPr id="6" name="Rectangle à coins arrondis 5">
            <a:extLst>
              <a:ext uri="{FF2B5EF4-FFF2-40B4-BE49-F238E27FC236}">
                <a16:creationId xmlns:a16="http://schemas.microsoft.com/office/drawing/2014/main" id="{17BF1CAA-5515-977E-3BEB-AB53EEA56887}"/>
              </a:ext>
            </a:extLst>
          </p:cNvPr>
          <p:cNvSpPr/>
          <p:nvPr/>
        </p:nvSpPr>
        <p:spPr>
          <a:xfrm>
            <a:off x="325900" y="1267806"/>
            <a:ext cx="2219337"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1" i="1" u="none" strike="noStrike" kern="1200" cap="none" spc="0" normalizeH="0" baseline="0" noProof="0" dirty="0">
                <a:ln>
                  <a:noFill/>
                </a:ln>
                <a:solidFill>
                  <a:prstClr val="black"/>
                </a:solidFill>
                <a:effectLst/>
                <a:uLnTx/>
                <a:uFillTx/>
                <a:latin typeface="Calibri" panose="020F0502020204030204"/>
                <a:ea typeface="+mn-ea"/>
                <a:cs typeface="+mn-cs"/>
              </a:rPr>
              <a:t>Tâche principale</a:t>
            </a:r>
          </a:p>
        </p:txBody>
      </p:sp>
      <p:sp>
        <p:nvSpPr>
          <p:cNvPr id="14" name="Rectangle 13">
            <a:extLst>
              <a:ext uri="{FF2B5EF4-FFF2-40B4-BE49-F238E27FC236}">
                <a16:creationId xmlns:a16="http://schemas.microsoft.com/office/drawing/2014/main" id="{E38D6E79-47DE-3E65-1007-5ABBB9F8A393}"/>
              </a:ext>
            </a:extLst>
          </p:cNvPr>
          <p:cNvSpPr/>
          <p:nvPr/>
        </p:nvSpPr>
        <p:spPr>
          <a:xfrm>
            <a:off x="825863" y="196357"/>
            <a:ext cx="10667559" cy="502892"/>
          </a:xfrm>
          <a:prstGeom prst="rect">
            <a:avLst/>
          </a:prstGeom>
          <a:noFill/>
        </p:spPr>
        <p:txBody>
          <a:bodyPr wrap="square" rtlCol="0" anchor="ctr">
            <a:noAutofit/>
          </a:bodyPr>
          <a:lstStyle/>
          <a:p>
            <a:pPr lvl="0">
              <a:defRPr/>
            </a:pPr>
            <a:r>
              <a:rPr lang="fr-FR" sz="1600" b="1" dirty="0">
                <a:solidFill>
                  <a:prstClr val="white">
                    <a:lumMod val="65000"/>
                  </a:prstClr>
                </a:solidFill>
                <a:latin typeface="Calibri" panose="020F0502020204030204"/>
              </a:rPr>
              <a:t>Dans notre</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tâche, on me demande d’</a:t>
            </a:r>
            <a:r>
              <a:rPr lang="fr-FR" sz="1600" b="1" dirty="0">
                <a:solidFill>
                  <a:prstClr val="white">
                    <a:lumMod val="65000"/>
                  </a:prstClr>
                </a:solidFill>
              </a:rPr>
              <a:t>interpréter l fait de flotter et/ou de couler de deux objets dans l’eau.</a:t>
            </a: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a:t>
            </a:r>
          </a:p>
        </p:txBody>
      </p:sp>
      <p:sp>
        <p:nvSpPr>
          <p:cNvPr id="15" name="Rectangle 14">
            <a:extLst>
              <a:ext uri="{FF2B5EF4-FFF2-40B4-BE49-F238E27FC236}">
                <a16:creationId xmlns:a16="http://schemas.microsoft.com/office/drawing/2014/main" id="{53E41355-309F-BAF7-2821-3CB3F24CE40D}"/>
              </a:ext>
            </a:extLst>
          </p:cNvPr>
          <p:cNvSpPr/>
          <p:nvPr/>
        </p:nvSpPr>
        <p:spPr>
          <a:xfrm>
            <a:off x="325900" y="550784"/>
            <a:ext cx="10307830" cy="409673"/>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a:t>
            </a:r>
            <a:r>
              <a:rPr kumimoji="0" lang="fr-FR" sz="1400" b="0" i="1" u="none" strike="noStrike" kern="1200" cap="none" spc="0" normalizeH="0" baseline="0" noProof="0" dirty="0" err="1">
                <a:ln>
                  <a:noFill/>
                </a:ln>
                <a:solidFill>
                  <a:prstClr val="white">
                    <a:lumMod val="65000"/>
                  </a:prstClr>
                </a:solidFill>
                <a:effectLst/>
                <a:uLnTx/>
                <a:uFillTx/>
                <a:latin typeface="Calibri" panose="020F0502020204030204"/>
                <a:ea typeface="+mn-ea"/>
                <a:cs typeface="+mn-cs"/>
              </a:rPr>
              <a:t>enseignant.e</a:t>
            </a: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lit la consigne et présente les supports. Il explique ce qui est demandé.</a:t>
            </a:r>
          </a:p>
        </p:txBody>
      </p:sp>
      <p:sp>
        <p:nvSpPr>
          <p:cNvPr id="3" name="ZoneTexte 2">
            <a:extLst>
              <a:ext uri="{FF2B5EF4-FFF2-40B4-BE49-F238E27FC236}">
                <a16:creationId xmlns:a16="http://schemas.microsoft.com/office/drawing/2014/main" id="{C54EA5AE-4E42-225D-B1C3-3BB3119B6C00}"/>
              </a:ext>
            </a:extLst>
          </p:cNvPr>
          <p:cNvSpPr txBox="1"/>
          <p:nvPr/>
        </p:nvSpPr>
        <p:spPr>
          <a:xfrm>
            <a:off x="11716863" y="76676"/>
            <a:ext cx="306648" cy="369332"/>
          </a:xfrm>
          <a:prstGeom prst="rect">
            <a:avLst/>
          </a:prstGeom>
          <a:solidFill>
            <a:srgbClr val="FF6565"/>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M</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2651568-0A3C-FC48-0560-5D6353FFF049}"/>
              </a:ext>
            </a:extLst>
          </p:cNvPr>
          <p:cNvSpPr/>
          <p:nvPr/>
        </p:nvSpPr>
        <p:spPr>
          <a:xfrm>
            <a:off x="825863" y="4805397"/>
            <a:ext cx="10391037" cy="12492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b="1" dirty="0">
                <a:solidFill>
                  <a:schemeClr val="tx1"/>
                </a:solidFill>
              </a:rPr>
              <a:t>Je dispose d’un cristallisoir rempli d’</a:t>
            </a:r>
            <a:r>
              <a:rPr lang="fr-FR" sz="2000" b="1" dirty="0">
                <a:solidFill>
                  <a:srgbClr val="0040C0"/>
                </a:solidFill>
              </a:rPr>
              <a:t>eau</a:t>
            </a:r>
            <a:r>
              <a:rPr lang="fr-FR" sz="2000" b="1" dirty="0">
                <a:solidFill>
                  <a:schemeClr val="tx1"/>
                </a:solidFill>
              </a:rPr>
              <a:t>, d’un morceau de </a:t>
            </a:r>
            <a:r>
              <a:rPr lang="fr-FR" sz="2000" b="1" dirty="0">
                <a:solidFill>
                  <a:srgbClr val="0040C0"/>
                </a:solidFill>
              </a:rPr>
              <a:t>bois</a:t>
            </a:r>
            <a:r>
              <a:rPr lang="fr-FR" sz="2000" b="1" dirty="0">
                <a:solidFill>
                  <a:schemeClr val="tx1"/>
                </a:solidFill>
              </a:rPr>
              <a:t> qui </a:t>
            </a:r>
            <a:r>
              <a:rPr lang="fr-FR" sz="2000" b="1" dirty="0">
                <a:solidFill>
                  <a:srgbClr val="0040C0"/>
                </a:solidFill>
              </a:rPr>
              <a:t>flotte </a:t>
            </a:r>
            <a:r>
              <a:rPr lang="fr-FR" sz="2000" b="1" dirty="0">
                <a:solidFill>
                  <a:schemeClr val="tx1"/>
                </a:solidFill>
              </a:rPr>
              <a:t>à la surface et d’un </a:t>
            </a:r>
            <a:r>
              <a:rPr lang="fr-FR" sz="2000" b="1" dirty="0">
                <a:solidFill>
                  <a:srgbClr val="0040C0"/>
                </a:solidFill>
              </a:rPr>
              <a:t>clou</a:t>
            </a:r>
            <a:r>
              <a:rPr lang="fr-FR" sz="2000" b="1" dirty="0">
                <a:solidFill>
                  <a:schemeClr val="tx1"/>
                </a:solidFill>
              </a:rPr>
              <a:t> qui c</a:t>
            </a:r>
            <a:r>
              <a:rPr lang="fr-FR" sz="2000" b="1" dirty="0">
                <a:solidFill>
                  <a:srgbClr val="0040C0"/>
                </a:solidFill>
              </a:rPr>
              <a:t>oule</a:t>
            </a:r>
            <a:r>
              <a:rPr lang="fr-FR" sz="2000" b="1" dirty="0">
                <a:solidFill>
                  <a:schemeClr val="tx1"/>
                </a:solidFill>
              </a:rPr>
              <a:t> dans l’eau.</a:t>
            </a:r>
          </a:p>
          <a:p>
            <a:pPr algn="just"/>
            <a:r>
              <a:rPr lang="fr-FR" sz="2000" b="1" dirty="0">
                <a:solidFill>
                  <a:prstClr val="black"/>
                </a:solidFill>
                <a:latin typeface="Calibri" panose="020F0502020204030204"/>
              </a:rPr>
              <a:t>On me demande </a:t>
            </a:r>
            <a:r>
              <a:rPr lang="fr-FR" sz="2000" b="1" dirty="0">
                <a:solidFill>
                  <a:prstClr val="black"/>
                </a:solidFill>
              </a:rPr>
              <a:t>d’</a:t>
            </a:r>
            <a:r>
              <a:rPr lang="fr-FR" sz="2000" b="1" dirty="0">
                <a:solidFill>
                  <a:srgbClr val="0040C0"/>
                </a:solidFill>
                <a:latin typeface="Calibri" panose="020F0502020204030204"/>
              </a:rPr>
              <a:t>interpréter </a:t>
            </a:r>
            <a:r>
              <a:rPr lang="fr-FR" sz="2000" b="1" dirty="0">
                <a:solidFill>
                  <a:prstClr val="black"/>
                </a:solidFill>
                <a:latin typeface="Calibri" panose="020F0502020204030204"/>
              </a:rPr>
              <a:t>ce phénomène à partir des valeurs de</a:t>
            </a:r>
            <a:r>
              <a:rPr lang="fr-FR" sz="2000" b="1" dirty="0">
                <a:solidFill>
                  <a:srgbClr val="0040C0"/>
                </a:solidFill>
                <a:latin typeface="Calibri" panose="020F0502020204030204"/>
              </a:rPr>
              <a:t> la masse volumique</a:t>
            </a:r>
            <a:r>
              <a:rPr lang="fr-FR" sz="2000" b="1" dirty="0">
                <a:solidFill>
                  <a:schemeClr val="tx1"/>
                </a:solidFill>
                <a:latin typeface="Calibri" panose="020F0502020204030204"/>
              </a:rPr>
              <a:t>.</a:t>
            </a:r>
          </a:p>
        </p:txBody>
      </p:sp>
      <p:pic>
        <p:nvPicPr>
          <p:cNvPr id="5" name="Picture 4"/>
          <p:cNvPicPr>
            <a:picLocks noChangeAspect="1"/>
          </p:cNvPicPr>
          <p:nvPr/>
        </p:nvPicPr>
        <p:blipFill>
          <a:blip r:embed="rId3"/>
          <a:stretch>
            <a:fillRect/>
          </a:stretch>
        </p:blipFill>
        <p:spPr>
          <a:xfrm>
            <a:off x="702160" y="1893067"/>
            <a:ext cx="10638442" cy="2536156"/>
          </a:xfrm>
          <a:prstGeom prst="rect">
            <a:avLst/>
          </a:prstGeom>
        </p:spPr>
      </p:pic>
    </p:spTree>
    <p:extLst>
      <p:ext uri="{BB962C8B-B14F-4D97-AF65-F5344CB8AC3E}">
        <p14:creationId xmlns:p14="http://schemas.microsoft.com/office/powerpoint/2010/main" val="1834188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DE38E-5D99-705F-3191-34EF0A21E3E2}"/>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58377856-DD63-DDE6-F244-15254452A170}"/>
              </a:ext>
            </a:extLst>
          </p:cNvPr>
          <p:cNvPicPr>
            <a:picLocks noChangeAspect="1"/>
          </p:cNvPicPr>
          <p:nvPr/>
        </p:nvPicPr>
        <p:blipFill>
          <a:blip r:embed="rId3"/>
          <a:stretch>
            <a:fillRect/>
          </a:stretch>
        </p:blipFill>
        <p:spPr>
          <a:xfrm>
            <a:off x="11216900" y="336343"/>
            <a:ext cx="583170" cy="583170"/>
          </a:xfrm>
          <a:prstGeom prst="rect">
            <a:avLst/>
          </a:prstGeom>
        </p:spPr>
      </p:pic>
      <p:sp>
        <p:nvSpPr>
          <p:cNvPr id="3" name="ZoneTexte 2">
            <a:extLst>
              <a:ext uri="{FF2B5EF4-FFF2-40B4-BE49-F238E27FC236}">
                <a16:creationId xmlns:a16="http://schemas.microsoft.com/office/drawing/2014/main" id="{C54EA5AE-4E42-225D-B1C3-3BB3119B6C00}"/>
              </a:ext>
            </a:extLst>
          </p:cNvPr>
          <p:cNvSpPr txBox="1"/>
          <p:nvPr/>
        </p:nvSpPr>
        <p:spPr>
          <a:xfrm>
            <a:off x="11716863" y="76676"/>
            <a:ext cx="306648" cy="369332"/>
          </a:xfrm>
          <a:prstGeom prst="rect">
            <a:avLst/>
          </a:prstGeom>
          <a:solidFill>
            <a:srgbClr val="FF6565"/>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M</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12491"/>
          <p:cNvSpPr/>
          <p:nvPr/>
        </p:nvSpPr>
        <p:spPr>
          <a:xfrm>
            <a:off x="933560" y="3502196"/>
            <a:ext cx="9725948" cy="345916"/>
          </a:xfrm>
          <a:custGeom>
            <a:avLst/>
            <a:gdLst/>
            <a:ahLst/>
            <a:cxnLst/>
            <a:rect l="0" t="0" r="0" b="0"/>
            <a:pathLst>
              <a:path w="6101600" h="204470">
                <a:moveTo>
                  <a:pt x="0" y="0"/>
                </a:moveTo>
                <a:lnTo>
                  <a:pt x="0" y="204470"/>
                </a:lnTo>
                <a:lnTo>
                  <a:pt x="6065799" y="204470"/>
                </a:lnTo>
                <a:cubicBezTo>
                  <a:pt x="6085573" y="204470"/>
                  <a:pt x="6101600" y="175082"/>
                  <a:pt x="6101600" y="156845"/>
                </a:cubicBezTo>
                <a:lnTo>
                  <a:pt x="6101600" y="33045"/>
                </a:lnTo>
                <a:cubicBezTo>
                  <a:pt x="6101600" y="14795"/>
                  <a:pt x="6085573" y="0"/>
                  <a:pt x="6065799" y="0"/>
                </a:cubicBezTo>
                <a:close/>
                <a:moveTo>
                  <a:pt x="0" y="0"/>
                </a:moveTo>
              </a:path>
            </a:pathLst>
          </a:custGeom>
          <a:solidFill>
            <a:srgbClr val="FFEFE2">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a:ln>
                <a:noFill/>
              </a:ln>
              <a:solidFill>
                <a:prstClr val="white"/>
              </a:solidFill>
              <a:effectLst/>
              <a:uLnTx/>
              <a:uFillTx/>
              <a:latin typeface="Calibri"/>
              <a:ea typeface="+mn-ea"/>
              <a:cs typeface="+mn-cs"/>
            </a:endParaRPr>
          </a:p>
        </p:txBody>
      </p:sp>
      <p:sp>
        <p:nvSpPr>
          <p:cNvPr id="11" name="Rectangle 12592"/>
          <p:cNvSpPr/>
          <p:nvPr/>
        </p:nvSpPr>
        <p:spPr>
          <a:xfrm>
            <a:off x="780008" y="3489979"/>
            <a:ext cx="6330259" cy="369332"/>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5821F"/>
                </a:solidFill>
                <a:effectLst/>
                <a:uLnTx/>
                <a:uFillTx/>
              </a:rPr>
              <a:t>1. </a:t>
            </a:r>
            <a:r>
              <a:rPr kumimoji="0" lang="en-US" sz="2400" b="0" i="0" u="none" strike="noStrike" kern="0" cap="none" spc="0" normalizeH="0" baseline="0" noProof="0" dirty="0">
                <a:ln>
                  <a:noFill/>
                </a:ln>
                <a:solidFill>
                  <a:srgbClr val="231F20"/>
                </a:solidFill>
                <a:effectLst/>
                <a:uLnTx/>
                <a:uFillTx/>
              </a:rPr>
              <a:t>Indiquer le corps qui flotte et/ou celui qui coule.</a:t>
            </a:r>
          </a:p>
        </p:txBody>
      </p:sp>
      <p:grpSp>
        <p:nvGrpSpPr>
          <p:cNvPr id="12" name="Group 11"/>
          <p:cNvGrpSpPr/>
          <p:nvPr/>
        </p:nvGrpSpPr>
        <p:grpSpPr>
          <a:xfrm>
            <a:off x="822856" y="5189268"/>
            <a:ext cx="5214569" cy="479187"/>
            <a:chOff x="63858" y="3529945"/>
            <a:chExt cx="5214569" cy="479187"/>
          </a:xfrm>
        </p:grpSpPr>
        <p:sp>
          <p:nvSpPr>
            <p:cNvPr id="13" name="Rectangle 12602"/>
            <p:cNvSpPr/>
            <p:nvPr/>
          </p:nvSpPr>
          <p:spPr>
            <a:xfrm>
              <a:off x="63858" y="3683530"/>
              <a:ext cx="5214569" cy="325602"/>
            </a:xfrm>
            <a:prstGeom prst="rect">
              <a:avLst/>
            </a:prstGeom>
          </p:spPr>
          <p:txBody>
            <a:bodyPr wrap="none" lIns="0" tIns="0" rIns="0" bIns="0">
              <a:spAutoFit/>
            </a:bodyPr>
            <a:lstStyle/>
            <a:p>
              <a:pPr marL="0" marR="0" lvl="0" indent="0" defTabSz="914400" eaLnBrk="1" fontAlgn="auto" latinLnBrk="0" hangingPunct="1">
                <a:lnSpc>
                  <a:spcPts val="2443"/>
                </a:lnSpc>
                <a:spcBef>
                  <a:spcPts val="0"/>
                </a:spcBef>
                <a:spcAft>
                  <a:spcPts val="0"/>
                </a:spcAft>
                <a:buClrTx/>
                <a:buSzTx/>
                <a:buFontTx/>
                <a:buNone/>
                <a:tabLst>
                  <a:tab pos="2296643" algn="l"/>
                </a:tabLst>
                <a:defRPr/>
              </a:pPr>
              <a:r>
                <a:rPr kumimoji="0" lang="en-US" sz="2000" b="0" i="0" u="none" strike="noStrike" kern="0" cap="none" spc="0" normalizeH="0" baseline="0" noProof="0" dirty="0">
                  <a:ln>
                    <a:noFill/>
                  </a:ln>
                  <a:solidFill>
                    <a:srgbClr val="F5821F"/>
                  </a:solidFill>
                  <a:effectLst/>
                  <a:uLnTx/>
                  <a:uFillTx/>
                </a:rPr>
                <a:t>• </a:t>
              </a:r>
              <a:r>
                <a:rPr lang="en-US" sz="2800" b="1" kern="0" dirty="0">
                  <a:solidFill>
                    <a:srgbClr val="002060"/>
                  </a:solidFill>
                </a:rPr>
                <a:t>Le clou </a:t>
              </a:r>
              <a:r>
                <a:rPr lang="en-US" sz="2800" b="1" kern="0" dirty="0" err="1">
                  <a:solidFill>
                    <a:srgbClr val="002060"/>
                  </a:solidFill>
                </a:rPr>
                <a:t>en</a:t>
              </a:r>
              <a:r>
                <a:rPr lang="en-US" sz="2800" b="1" kern="0" dirty="0">
                  <a:solidFill>
                    <a:srgbClr val="002060"/>
                  </a:solidFill>
                </a:rPr>
                <a:t> fer ............. dans l’eau.</a:t>
              </a:r>
            </a:p>
          </p:txBody>
        </p:sp>
        <p:sp>
          <p:nvSpPr>
            <p:cNvPr id="17" name="Rectangle 12606"/>
            <p:cNvSpPr/>
            <p:nvPr/>
          </p:nvSpPr>
          <p:spPr>
            <a:xfrm>
              <a:off x="2556707" y="3529945"/>
              <a:ext cx="1383757" cy="430887"/>
            </a:xfrm>
            <a:prstGeom prst="rect">
              <a:avLst/>
            </a:prstGeom>
          </p:spPr>
          <p:txBody>
            <a:bodyPr wrap="square" lIns="0" tIns="0" rIns="0" bIns="0">
              <a:spAutoFit/>
            </a:bodyPr>
            <a:lstStyle/>
            <a:p>
              <a:pPr defTabSz="914400"/>
              <a:r>
                <a:rPr lang="en-US" sz="2800" b="1" kern="0" dirty="0">
                  <a:solidFill>
                    <a:srgbClr val="1D9A78"/>
                  </a:solidFill>
                  <a:latin typeface="Ink Free" panose="03080402000500000000" pitchFamily="66" charset="0"/>
                </a:rPr>
                <a:t>coule</a:t>
              </a:r>
              <a:endParaRPr lang="en-US" b="1" kern="0" dirty="0">
                <a:solidFill>
                  <a:srgbClr val="1D9A78"/>
                </a:solidFill>
                <a:latin typeface="Ink Free" panose="03080402000500000000" pitchFamily="66" charset="0"/>
              </a:endParaRPr>
            </a:p>
          </p:txBody>
        </p:sp>
      </p:grpSp>
      <p:grpSp>
        <p:nvGrpSpPr>
          <p:cNvPr id="18" name="Group 17"/>
          <p:cNvGrpSpPr/>
          <p:nvPr/>
        </p:nvGrpSpPr>
        <p:grpSpPr>
          <a:xfrm>
            <a:off x="7880346" y="3775572"/>
            <a:ext cx="2796508" cy="1851657"/>
            <a:chOff x="5295447" y="3687542"/>
            <a:chExt cx="2796508" cy="1851657"/>
          </a:xfrm>
        </p:grpSpPr>
        <p:sp>
          <p:nvSpPr>
            <p:cNvPr id="19" name="Freeform 12566"/>
            <p:cNvSpPr/>
            <p:nvPr/>
          </p:nvSpPr>
          <p:spPr>
            <a:xfrm>
              <a:off x="5310124" y="4275408"/>
              <a:ext cx="2771158" cy="1216200"/>
            </a:xfrm>
            <a:custGeom>
              <a:avLst/>
              <a:gdLst/>
              <a:ahLst/>
              <a:cxnLst/>
              <a:rect l="0" t="0" r="0" b="0"/>
              <a:pathLst>
                <a:path w="2370811" h="1047572">
                  <a:moveTo>
                    <a:pt x="0" y="1047572"/>
                  </a:moveTo>
                  <a:lnTo>
                    <a:pt x="2370811" y="1047572"/>
                  </a:lnTo>
                  <a:lnTo>
                    <a:pt x="2370811" y="0"/>
                  </a:lnTo>
                  <a:lnTo>
                    <a:pt x="0" y="0"/>
                  </a:lnTo>
                  <a:lnTo>
                    <a:pt x="0" y="1047572"/>
                  </a:lnTo>
                  <a:close/>
                </a:path>
              </a:pathLst>
            </a:custGeom>
            <a:solidFill>
              <a:srgbClr val="B3E3FA">
                <a:alpha val="100000"/>
              </a:srgbClr>
            </a:solidFill>
            <a:ln w="2374"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20" name="Picture 1256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295447" y="4265350"/>
              <a:ext cx="2796508" cy="1245690"/>
            </a:xfrm>
            <a:prstGeom prst="rect">
              <a:avLst/>
            </a:prstGeom>
            <a:noFill/>
          </p:spPr>
        </p:pic>
        <p:sp>
          <p:nvSpPr>
            <p:cNvPr id="21" name="Freeform 12568"/>
            <p:cNvSpPr/>
            <p:nvPr/>
          </p:nvSpPr>
          <p:spPr>
            <a:xfrm>
              <a:off x="5303453" y="3963691"/>
              <a:ext cx="2771156" cy="1529664"/>
            </a:xfrm>
            <a:custGeom>
              <a:avLst/>
              <a:gdLst/>
              <a:ahLst/>
              <a:cxnLst/>
              <a:rect l="0" t="0" r="0" b="0"/>
              <a:pathLst>
                <a:path w="2370810" h="1317574">
                  <a:moveTo>
                    <a:pt x="0" y="0"/>
                  </a:moveTo>
                  <a:lnTo>
                    <a:pt x="0" y="1317574"/>
                  </a:lnTo>
                  <a:lnTo>
                    <a:pt x="2370810" y="1317574"/>
                  </a:lnTo>
                  <a:lnTo>
                    <a:pt x="2370810" y="0"/>
                  </a:lnTo>
                </a:path>
              </a:pathLst>
            </a:custGeom>
            <a:noFill/>
            <a:ln w="46062" cap="flat" cmpd="sng" algn="ctr">
              <a:solidFill>
                <a:srgbClr val="38499B">
                  <a:alpha val="100000"/>
                </a:srgbClr>
              </a:solidFill>
              <a:prstDash val="solid"/>
              <a:miter lim="50800"/>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22" name="Picture 1256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5526442" y="3687542"/>
              <a:ext cx="2341130" cy="1266355"/>
            </a:xfrm>
            <a:prstGeom prst="rect">
              <a:avLst/>
            </a:prstGeom>
            <a:noFill/>
          </p:spPr>
        </p:pic>
        <p:grpSp>
          <p:nvGrpSpPr>
            <p:cNvPr id="23" name="Group 22"/>
            <p:cNvGrpSpPr/>
            <p:nvPr/>
          </p:nvGrpSpPr>
          <p:grpSpPr>
            <a:xfrm>
              <a:off x="5453216" y="5219473"/>
              <a:ext cx="947584" cy="319726"/>
              <a:chOff x="7490078" y="3159774"/>
              <a:chExt cx="556109" cy="138676"/>
            </a:xfrm>
          </p:grpSpPr>
          <p:sp>
            <p:nvSpPr>
              <p:cNvPr id="24" name="Freeform 12578"/>
              <p:cNvSpPr/>
              <p:nvPr/>
            </p:nvSpPr>
            <p:spPr>
              <a:xfrm>
                <a:off x="7912966" y="3162023"/>
                <a:ext cx="45719" cy="133359"/>
              </a:xfrm>
              <a:custGeom>
                <a:avLst/>
                <a:gdLst/>
                <a:ahLst/>
                <a:cxnLst/>
                <a:rect l="0" t="0" r="0" b="0"/>
                <a:pathLst>
                  <a:path w="12573" h="90956">
                    <a:moveTo>
                      <a:pt x="0" y="28663"/>
                    </a:moveTo>
                    <a:lnTo>
                      <a:pt x="2425" y="63461"/>
                    </a:lnTo>
                    <a:lnTo>
                      <a:pt x="12573" y="90956"/>
                    </a:lnTo>
                    <a:lnTo>
                      <a:pt x="6210" y="0"/>
                    </a:lnTo>
                    <a:close/>
                    <a:moveTo>
                      <a:pt x="0" y="28663"/>
                    </a:moveTo>
                  </a:path>
                </a:pathLst>
              </a:custGeom>
              <a:solidFill>
                <a:srgbClr val="50545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5" name="Freeform 12579"/>
              <p:cNvSpPr/>
              <p:nvPr/>
            </p:nvSpPr>
            <p:spPr>
              <a:xfrm>
                <a:off x="7919171" y="3161145"/>
                <a:ext cx="45719" cy="134644"/>
              </a:xfrm>
              <a:custGeom>
                <a:avLst/>
                <a:gdLst/>
                <a:ahLst/>
                <a:cxnLst/>
                <a:rect l="0" t="0" r="0" b="0"/>
                <a:pathLst>
                  <a:path w="18910" h="91833">
                    <a:moveTo>
                      <a:pt x="0" y="876"/>
                    </a:moveTo>
                    <a:lnTo>
                      <a:pt x="6362" y="91833"/>
                    </a:lnTo>
                    <a:lnTo>
                      <a:pt x="18910" y="90957"/>
                    </a:lnTo>
                    <a:lnTo>
                      <a:pt x="12547" y="0"/>
                    </a:lnTo>
                    <a:close/>
                    <a:moveTo>
                      <a:pt x="0" y="876"/>
                    </a:moveTo>
                  </a:path>
                </a:pathLst>
              </a:custGeom>
              <a:solidFill>
                <a:srgbClr val="A9AFB1">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6" name="Freeform 12580"/>
              <p:cNvSpPr/>
              <p:nvPr/>
            </p:nvSpPr>
            <p:spPr>
              <a:xfrm>
                <a:off x="7923013" y="3216055"/>
                <a:ext cx="45719" cy="46178"/>
              </a:xfrm>
              <a:custGeom>
                <a:avLst/>
                <a:gdLst/>
                <a:ahLst/>
                <a:cxnLst/>
                <a:rect l="0" t="0" r="0" b="0"/>
                <a:pathLst>
                  <a:path w="14681" h="31495">
                    <a:moveTo>
                      <a:pt x="0" y="876"/>
                    </a:moveTo>
                    <a:lnTo>
                      <a:pt x="2133" y="31495"/>
                    </a:lnTo>
                    <a:lnTo>
                      <a:pt x="14681" y="30619"/>
                    </a:lnTo>
                    <a:lnTo>
                      <a:pt x="12547" y="0"/>
                    </a:lnTo>
                    <a:close/>
                    <a:moveTo>
                      <a:pt x="0" y="876"/>
                    </a:moveTo>
                  </a:path>
                </a:pathLst>
              </a:custGeom>
              <a:solidFill>
                <a:srgbClr val="5C6162">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7" name="Freeform 12581"/>
              <p:cNvSpPr/>
              <p:nvPr/>
            </p:nvSpPr>
            <p:spPr>
              <a:xfrm>
                <a:off x="7919731" y="3169123"/>
                <a:ext cx="45719" cy="45719"/>
              </a:xfrm>
              <a:custGeom>
                <a:avLst/>
                <a:gdLst/>
                <a:ahLst/>
                <a:cxnLst/>
                <a:rect l="0" t="0" r="0" b="0"/>
                <a:pathLst>
                  <a:path w="13512" h="14655">
                    <a:moveTo>
                      <a:pt x="0" y="876"/>
                    </a:moveTo>
                    <a:lnTo>
                      <a:pt x="965" y="14655"/>
                    </a:lnTo>
                    <a:lnTo>
                      <a:pt x="13512" y="13766"/>
                    </a:lnTo>
                    <a:lnTo>
                      <a:pt x="12534" y="0"/>
                    </a:lnTo>
                    <a:close/>
                    <a:moveTo>
                      <a:pt x="0" y="876"/>
                    </a:moveTo>
                  </a:path>
                </a:pathLst>
              </a:custGeom>
              <a:solidFill>
                <a:srgbClr val="E8E8E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8" name="Freeform 12582"/>
              <p:cNvSpPr/>
              <p:nvPr/>
            </p:nvSpPr>
            <p:spPr>
              <a:xfrm>
                <a:off x="7539959" y="3190685"/>
                <a:ext cx="506228" cy="89266"/>
              </a:xfrm>
              <a:custGeom>
                <a:avLst/>
                <a:gdLst/>
                <a:ahLst/>
                <a:cxnLst/>
                <a:rect l="0" t="0" r="0" b="0"/>
                <a:pathLst>
                  <a:path w="375424" h="60883">
                    <a:moveTo>
                      <a:pt x="0" y="26085"/>
                    </a:moveTo>
                    <a:lnTo>
                      <a:pt x="2438" y="60883"/>
                    </a:lnTo>
                    <a:lnTo>
                      <a:pt x="375424" y="34797"/>
                    </a:lnTo>
                    <a:lnTo>
                      <a:pt x="373011" y="0"/>
                    </a:lnTo>
                    <a:close/>
                    <a:moveTo>
                      <a:pt x="0" y="26085"/>
                    </a:moveTo>
                  </a:path>
                </a:pathLst>
              </a:custGeom>
              <a:solidFill>
                <a:srgbClr val="A9AFB1">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9" name="Freeform 12583"/>
              <p:cNvSpPr/>
              <p:nvPr/>
            </p:nvSpPr>
            <p:spPr>
              <a:xfrm>
                <a:off x="7541616" y="3214413"/>
                <a:ext cx="504002" cy="54463"/>
              </a:xfrm>
              <a:custGeom>
                <a:avLst/>
                <a:gdLst/>
                <a:ahLst/>
                <a:cxnLst/>
                <a:rect l="0" t="0" r="0" b="0"/>
                <a:pathLst>
                  <a:path w="373773" h="37146">
                    <a:moveTo>
                      <a:pt x="0" y="26085"/>
                    </a:moveTo>
                    <a:lnTo>
                      <a:pt x="774" y="37146"/>
                    </a:lnTo>
                    <a:lnTo>
                      <a:pt x="373773" y="11061"/>
                    </a:lnTo>
                    <a:lnTo>
                      <a:pt x="373011" y="0"/>
                    </a:lnTo>
                    <a:close/>
                    <a:moveTo>
                      <a:pt x="0" y="26085"/>
                    </a:moveTo>
                  </a:path>
                </a:pathLst>
              </a:custGeom>
              <a:solidFill>
                <a:srgbClr val="5C6162">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30" name="Freeform 12584"/>
              <p:cNvSpPr/>
              <p:nvPr/>
            </p:nvSpPr>
            <p:spPr>
              <a:xfrm>
                <a:off x="7540485" y="3198182"/>
                <a:ext cx="503557" cy="47537"/>
              </a:xfrm>
              <a:custGeom>
                <a:avLst/>
                <a:gdLst/>
                <a:ahLst/>
                <a:cxnLst/>
                <a:rect l="0" t="0" r="0" b="0"/>
                <a:pathLst>
                  <a:path w="373443" h="32422">
                    <a:moveTo>
                      <a:pt x="0" y="26085"/>
                    </a:moveTo>
                    <a:lnTo>
                      <a:pt x="431" y="32422"/>
                    </a:lnTo>
                    <a:lnTo>
                      <a:pt x="373443" y="6337"/>
                    </a:lnTo>
                    <a:lnTo>
                      <a:pt x="373011" y="0"/>
                    </a:lnTo>
                    <a:close/>
                    <a:moveTo>
                      <a:pt x="0" y="26085"/>
                    </a:moveTo>
                  </a:path>
                </a:pathLst>
              </a:custGeom>
              <a:solidFill>
                <a:srgbClr val="E8E8E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31" name="Freeform 12585"/>
              <p:cNvSpPr/>
              <p:nvPr/>
            </p:nvSpPr>
            <p:spPr>
              <a:xfrm>
                <a:off x="7490078" y="3216766"/>
                <a:ext cx="85949" cy="45719"/>
              </a:xfrm>
              <a:custGeom>
                <a:avLst/>
                <a:gdLst/>
                <a:ahLst/>
                <a:cxnLst/>
                <a:rect l="0" t="0" r="0" b="0"/>
                <a:pathLst>
                  <a:path w="63741" h="20967">
                    <a:moveTo>
                      <a:pt x="0" y="20967"/>
                    </a:moveTo>
                    <a:lnTo>
                      <a:pt x="51092" y="17386"/>
                    </a:lnTo>
                    <a:lnTo>
                      <a:pt x="63741" y="5588"/>
                    </a:lnTo>
                    <a:lnTo>
                      <a:pt x="49885" y="0"/>
                    </a:lnTo>
                    <a:close/>
                    <a:moveTo>
                      <a:pt x="0" y="20967"/>
                    </a:moveTo>
                  </a:path>
                </a:pathLst>
              </a:custGeom>
              <a:solidFill>
                <a:srgbClr val="C0C6C7">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32" name="Freeform 12586"/>
              <p:cNvSpPr/>
              <p:nvPr/>
            </p:nvSpPr>
            <p:spPr>
              <a:xfrm>
                <a:off x="7490078" y="3234151"/>
                <a:ext cx="88004" cy="45719"/>
              </a:xfrm>
              <a:custGeom>
                <a:avLst/>
                <a:gdLst/>
                <a:ahLst/>
                <a:cxnLst/>
                <a:rect l="0" t="0" r="0" b="0"/>
                <a:pathLst>
                  <a:path w="65265" h="17398">
                    <a:moveTo>
                      <a:pt x="0" y="3581"/>
                    </a:moveTo>
                    <a:lnTo>
                      <a:pt x="52311" y="17398"/>
                    </a:lnTo>
                    <a:lnTo>
                      <a:pt x="65265" y="9931"/>
                    </a:lnTo>
                    <a:lnTo>
                      <a:pt x="51092" y="0"/>
                    </a:lnTo>
                    <a:close/>
                    <a:moveTo>
                      <a:pt x="0" y="3581"/>
                    </a:moveTo>
                  </a:path>
                </a:pathLst>
              </a:custGeom>
              <a:solidFill>
                <a:srgbClr val="81888B">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33" name="Picture 1258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911589" y="3159774"/>
                <a:ext cx="45719" cy="138676"/>
              </a:xfrm>
              <a:prstGeom prst="rect">
                <a:avLst/>
              </a:prstGeom>
              <a:noFill/>
            </p:spPr>
          </p:pic>
        </p:grpSp>
      </p:grpSp>
      <p:grpSp>
        <p:nvGrpSpPr>
          <p:cNvPr id="34" name="Group 33"/>
          <p:cNvGrpSpPr/>
          <p:nvPr/>
        </p:nvGrpSpPr>
        <p:grpSpPr>
          <a:xfrm>
            <a:off x="780008" y="4167187"/>
            <a:ext cx="5863218" cy="461738"/>
            <a:chOff x="666397" y="5113021"/>
            <a:chExt cx="3205018" cy="461738"/>
          </a:xfrm>
        </p:grpSpPr>
        <p:sp>
          <p:nvSpPr>
            <p:cNvPr id="35" name="Rectangle 12605"/>
            <p:cNvSpPr/>
            <p:nvPr/>
          </p:nvSpPr>
          <p:spPr>
            <a:xfrm>
              <a:off x="2430691" y="5205427"/>
              <a:ext cx="598260" cy="369332"/>
            </a:xfrm>
            <a:prstGeom prst="rect">
              <a:avLst/>
            </a:prstGeom>
          </p:spPr>
          <p:txBody>
            <a:bodyPr wrap="square" lIns="0" tIns="0" rIns="0" bIns="0">
              <a:spAutoFit/>
            </a:bodyPr>
            <a:lstStyle/>
            <a:p>
              <a:pPr defTabSz="914400"/>
              <a:r>
                <a:rPr lang="en-US" sz="2400" b="1" kern="0" dirty="0">
                  <a:solidFill>
                    <a:srgbClr val="002060"/>
                  </a:solidFill>
                  <a:latin typeface="Ink Free" panose="03080402000500000000" pitchFamily="66" charset="0"/>
                </a:rPr>
                <a:t>flotte</a:t>
              </a:r>
            </a:p>
          </p:txBody>
        </p:sp>
        <p:sp>
          <p:nvSpPr>
            <p:cNvPr id="36" name="Rectangle 12602"/>
            <p:cNvSpPr/>
            <p:nvPr/>
          </p:nvSpPr>
          <p:spPr>
            <a:xfrm>
              <a:off x="666397" y="5113021"/>
              <a:ext cx="3205018"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666481" algn="l"/>
                </a:tabLst>
                <a:defRPr/>
              </a:pPr>
              <a:r>
                <a:rPr kumimoji="0" lang="en-US" sz="2800" b="0" i="0" u="none" strike="noStrike" kern="0" cap="none" spc="0" normalizeH="0" baseline="0" noProof="0" dirty="0">
                  <a:ln>
                    <a:noFill/>
                  </a:ln>
                  <a:solidFill>
                    <a:srgbClr val="F5821F"/>
                  </a:solidFill>
                  <a:effectLst/>
                  <a:uLnTx/>
                  <a:uFillTx/>
                </a:rPr>
                <a:t>• </a:t>
              </a:r>
              <a:r>
                <a:rPr kumimoji="0" lang="en-US" sz="2800" b="0" i="0" u="none" strike="noStrike" kern="0" cap="none" spc="0" normalizeH="0" baseline="0" noProof="0" dirty="0">
                  <a:ln>
                    <a:noFill/>
                  </a:ln>
                  <a:solidFill>
                    <a:srgbClr val="231F20"/>
                  </a:solidFill>
                  <a:effectLst/>
                  <a:uLnTx/>
                  <a:uFillTx/>
                </a:rPr>
                <a:t>Le </a:t>
              </a:r>
              <a:r>
                <a:rPr kumimoji="0" lang="en-US" sz="2800" b="1" i="0" u="none" strike="noStrike" kern="0" cap="none" spc="0" normalizeH="0" baseline="0" noProof="0" dirty="0">
                  <a:ln>
                    <a:noFill/>
                  </a:ln>
                  <a:solidFill>
                    <a:srgbClr val="002060"/>
                  </a:solidFill>
                  <a:effectLst/>
                  <a:uLnTx/>
                  <a:uFillTx/>
                </a:rPr>
                <a:t>morceau de bois </a:t>
              </a:r>
              <a:r>
                <a:rPr kumimoji="0" lang="en-US"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r>
                <a:rPr kumimoji="0" lang="en-US" sz="2800" b="0" i="0" u="none" strike="noStrike" kern="0" cap="none" spc="0" normalizeH="0" baseline="0" noProof="0" dirty="0">
                  <a:ln>
                    <a:noFill/>
                  </a:ln>
                  <a:solidFill>
                    <a:srgbClr val="231F20"/>
                  </a:solidFill>
                  <a:effectLst/>
                  <a:uLnTx/>
                  <a:uFillTx/>
                  <a:latin typeface="ArialMT-Light"/>
                </a:rPr>
                <a:t> </a:t>
              </a:r>
              <a:r>
                <a:rPr kumimoji="0" lang="en-US" sz="2800" b="0" i="0" u="none" strike="noStrike" kern="0" cap="none" spc="0" normalizeH="0" baseline="0" noProof="0" dirty="0">
                  <a:ln>
                    <a:noFill/>
                  </a:ln>
                  <a:solidFill>
                    <a:srgbClr val="231F20"/>
                  </a:solidFill>
                  <a:effectLst/>
                  <a:uLnTx/>
                  <a:uFillTx/>
                </a:rPr>
                <a:t>sur </a:t>
              </a:r>
              <a:r>
                <a:rPr kumimoji="0" lang="en-US" sz="2800" b="0" i="0" u="none" strike="noStrike" kern="0" cap="none" spc="0" normalizeH="0" baseline="0" noProof="0" dirty="0" err="1">
                  <a:ln>
                    <a:noFill/>
                  </a:ln>
                  <a:solidFill>
                    <a:srgbClr val="231F20"/>
                  </a:solidFill>
                  <a:effectLst/>
                  <a:uLnTx/>
                  <a:uFillTx/>
                </a:rPr>
                <a:t>l’eau</a:t>
              </a:r>
              <a:r>
                <a:rPr kumimoji="0" lang="en-US" sz="2800" b="0" i="0" u="none" strike="noStrike" kern="0" cap="none" spc="0" normalizeH="0" baseline="0" noProof="0" dirty="0">
                  <a:ln>
                    <a:noFill/>
                  </a:ln>
                  <a:solidFill>
                    <a:srgbClr val="231F20"/>
                  </a:solidFill>
                  <a:effectLst/>
                  <a:uLnTx/>
                  <a:uFillTx/>
                </a:rPr>
                <a:t>.</a:t>
              </a:r>
            </a:p>
          </p:txBody>
        </p:sp>
      </p:grpSp>
      <p:cxnSp>
        <p:nvCxnSpPr>
          <p:cNvPr id="37" name="Straight Arrow Connector 36"/>
          <p:cNvCxnSpPr>
            <a:cxnSpLocks/>
          </p:cNvCxnSpPr>
          <p:nvPr/>
        </p:nvCxnSpPr>
        <p:spPr>
          <a:xfrm flipV="1">
            <a:off x="6541004" y="5524100"/>
            <a:ext cx="1564760" cy="2653"/>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9" name="Freeform 12492"/>
          <p:cNvSpPr/>
          <p:nvPr/>
        </p:nvSpPr>
        <p:spPr>
          <a:xfrm>
            <a:off x="822856" y="1078574"/>
            <a:ext cx="10528635" cy="2367676"/>
          </a:xfrm>
          <a:custGeom>
            <a:avLst/>
            <a:gdLst/>
            <a:ahLst/>
            <a:cxnLst/>
            <a:rect l="0" t="0" r="0" b="0"/>
            <a:pathLst>
              <a:path w="6192011" h="2152319">
                <a:moveTo>
                  <a:pt x="91071" y="0"/>
                </a:moveTo>
                <a:cubicBezTo>
                  <a:pt x="40779" y="0"/>
                  <a:pt x="0" y="40767"/>
                  <a:pt x="0" y="91059"/>
                </a:cubicBezTo>
                <a:lnTo>
                  <a:pt x="0" y="2061260"/>
                </a:lnTo>
                <a:cubicBezTo>
                  <a:pt x="0" y="2111552"/>
                  <a:pt x="40779" y="2152319"/>
                  <a:pt x="91071" y="2152319"/>
                </a:cubicBezTo>
                <a:lnTo>
                  <a:pt x="6100939" y="2152319"/>
                </a:lnTo>
                <a:cubicBezTo>
                  <a:pt x="6151231" y="2152319"/>
                  <a:pt x="6192011" y="2111552"/>
                  <a:pt x="6192011" y="2061260"/>
                </a:cubicBezTo>
                <a:lnTo>
                  <a:pt x="6192011" y="91059"/>
                </a:lnTo>
                <a:cubicBezTo>
                  <a:pt x="6192011" y="40767"/>
                  <a:pt x="6151231" y="0"/>
                  <a:pt x="6100939" y="0"/>
                </a:cubicBezTo>
                <a:close/>
                <a:moveTo>
                  <a:pt x="91071" y="0"/>
                </a:moveTo>
              </a:path>
            </a:pathLst>
          </a:custGeom>
          <a:solidFill>
            <a:srgbClr val="FFE9D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40" name="Freeform 12493"/>
          <p:cNvSpPr/>
          <p:nvPr/>
        </p:nvSpPr>
        <p:spPr>
          <a:xfrm>
            <a:off x="780009" y="1078574"/>
            <a:ext cx="10571482" cy="2364572"/>
          </a:xfrm>
          <a:custGeom>
            <a:avLst/>
            <a:gdLst/>
            <a:ahLst/>
            <a:cxnLst/>
            <a:rect l="0" t="0" r="0" b="0"/>
            <a:pathLst>
              <a:path w="6192011" h="2152319">
                <a:moveTo>
                  <a:pt x="91071" y="0"/>
                </a:moveTo>
                <a:cubicBezTo>
                  <a:pt x="40779" y="0"/>
                  <a:pt x="0" y="40767"/>
                  <a:pt x="0" y="91059"/>
                </a:cubicBezTo>
                <a:lnTo>
                  <a:pt x="0" y="2061260"/>
                </a:lnTo>
                <a:cubicBezTo>
                  <a:pt x="0" y="2111552"/>
                  <a:pt x="40779" y="2152319"/>
                  <a:pt x="91071" y="2152319"/>
                </a:cubicBezTo>
                <a:lnTo>
                  <a:pt x="6100939" y="2152319"/>
                </a:lnTo>
                <a:cubicBezTo>
                  <a:pt x="6151231" y="2152319"/>
                  <a:pt x="6192011" y="2111552"/>
                  <a:pt x="6192011" y="2061260"/>
                </a:cubicBezTo>
                <a:lnTo>
                  <a:pt x="6192011" y="91059"/>
                </a:lnTo>
                <a:cubicBezTo>
                  <a:pt x="6192011" y="40767"/>
                  <a:pt x="6151231" y="0"/>
                  <a:pt x="6100939" y="0"/>
                </a:cubicBezTo>
                <a:lnTo>
                  <a:pt x="91071" y="0"/>
                </a:lnTo>
                <a:close/>
                <a:moveTo>
                  <a:pt x="91071" y="0"/>
                </a:moveTo>
              </a:path>
            </a:pathLst>
          </a:custGeom>
          <a:noFill/>
          <a:ln w="6350" cap="flat" cmpd="sng" algn="ctr">
            <a:solidFill>
              <a:srgbClr val="F58735">
                <a:alpha val="100000"/>
              </a:srgbClr>
            </a:solidFill>
            <a:prstDash val="solid"/>
            <a:miter lim="50800"/>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41" name="Rectangle 12595"/>
          <p:cNvSpPr/>
          <p:nvPr/>
        </p:nvSpPr>
        <p:spPr>
          <a:xfrm>
            <a:off x="950906" y="1150818"/>
            <a:ext cx="10265994" cy="2280111"/>
          </a:xfrm>
          <a:prstGeom prst="rect">
            <a:avLst/>
          </a:prstGeom>
        </p:spPr>
        <p:txBody>
          <a:bodyPr wrap="square" lIns="0" tIns="0" rIns="0" bIns="0">
            <a:spAutoFit/>
          </a:bodyPr>
          <a:lstStyle/>
          <a:p>
            <a:pPr marL="0" marR="0" lvl="0" indent="0" algn="just" defTabSz="914400" eaLnBrk="1" fontAlgn="auto" latinLnBrk="0" hangingPunct="1">
              <a:spcBef>
                <a:spcPts val="0"/>
              </a:spcBef>
              <a:spcAft>
                <a:spcPts val="0"/>
              </a:spcAft>
              <a:buClrTx/>
              <a:buSzTx/>
              <a:buFontTx/>
              <a:buNone/>
              <a:tabLst/>
              <a:defRPr/>
            </a:pPr>
            <a:r>
              <a:rPr kumimoji="0" lang="fr-FR" sz="2400" b="0" i="0" u="none" strike="noStrike" kern="0" cap="none" spc="0" normalizeH="0" baseline="0" dirty="0">
                <a:ln>
                  <a:noFill/>
                </a:ln>
                <a:solidFill>
                  <a:srgbClr val="231F20"/>
                </a:solidFill>
                <a:effectLst/>
                <a:uLnTx/>
                <a:uFillTx/>
              </a:rPr>
              <a:t>La</a:t>
            </a:r>
            <a:r>
              <a:rPr kumimoji="0" lang="fr-FR" sz="2400" b="0" i="0" u="none" strike="noStrike" kern="0" cap="none" spc="143"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figure</a:t>
            </a:r>
            <a:r>
              <a:rPr kumimoji="0" lang="fr-FR" sz="2400" b="0" i="0" u="none" strike="noStrike" kern="0" cap="none" spc="142"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ci-contre</a:t>
            </a:r>
            <a:r>
              <a:rPr kumimoji="0" lang="fr-FR" sz="2400" b="0" i="0" u="none" strike="noStrike" kern="0" cap="none" spc="142"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représente</a:t>
            </a:r>
            <a:r>
              <a:rPr kumimoji="0" lang="fr-FR" sz="2400" b="0" i="0" u="none" strike="noStrike" kern="0" cap="none" spc="142"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un</a:t>
            </a:r>
            <a:r>
              <a:rPr kumimoji="0" lang="fr-FR" sz="2400" b="0" i="0" u="none" strike="noStrike" kern="0" cap="none" spc="143"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cristallisoir</a:t>
            </a:r>
            <a:r>
              <a:rPr kumimoji="0" lang="fr-FR" sz="2400" b="0" i="0" u="none" strike="noStrike" kern="0" cap="none" spc="145"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contenant de l’eau, un morceau de bois et un clou en fer.</a:t>
            </a:r>
          </a:p>
          <a:p>
            <a:pPr marL="288041" marR="0" lvl="0" indent="0" defTabSz="914400" eaLnBrk="1" fontAlgn="auto" latinLnBrk="0" hangingPunct="1">
              <a:spcBef>
                <a:spcPts val="0"/>
              </a:spcBef>
              <a:spcAft>
                <a:spcPts val="0"/>
              </a:spcAft>
              <a:buClrTx/>
              <a:buSzTx/>
              <a:buFontTx/>
              <a:buNone/>
              <a:tabLst/>
              <a:defRPr/>
            </a:pPr>
            <a:r>
              <a:rPr kumimoji="0" lang="en-US" sz="2400" b="0" i="0" u="none" strike="noStrike" kern="0" cap="none" spc="0" normalizeH="0" baseline="0" noProof="0" dirty="0">
                <a:ln>
                  <a:noFill/>
                </a:ln>
                <a:solidFill>
                  <a:srgbClr val="F5821F"/>
                </a:solidFill>
                <a:effectLst/>
                <a:uLnTx/>
                <a:uFillTx/>
              </a:rPr>
              <a:t>•</a:t>
            </a:r>
            <a:r>
              <a:rPr kumimoji="0" lang="en-US" sz="2400" b="0" i="0" u="none" strike="noStrike" kern="0" cap="none" spc="0" normalizeH="0" baseline="0" noProof="0" dirty="0">
                <a:ln>
                  <a:noFill/>
                </a:ln>
                <a:solidFill>
                  <a:srgbClr val="231F20"/>
                </a:solidFill>
                <a:effectLst/>
                <a:uLnTx/>
                <a:uFillTx/>
              </a:rPr>
              <a:t> La masse volumique du bois : 0,6 g/cm</a:t>
            </a:r>
            <a:r>
              <a:rPr kumimoji="0" lang="en-US" sz="2400" b="0" i="0" u="none" strike="noStrike" kern="0" cap="none" spc="0" normalizeH="0" baseline="25000" noProof="0" dirty="0">
                <a:ln>
                  <a:noFill/>
                </a:ln>
                <a:solidFill>
                  <a:srgbClr val="231F20"/>
                </a:solidFill>
                <a:effectLst/>
                <a:uLnTx/>
                <a:uFillTx/>
              </a:rPr>
              <a:t>3</a:t>
            </a:r>
            <a:r>
              <a:rPr kumimoji="0" lang="en-US" sz="2400" b="0" i="0" u="none" strike="noStrike" kern="0" cap="none" spc="0" normalizeH="0" baseline="0" noProof="0" dirty="0">
                <a:ln>
                  <a:noFill/>
                </a:ln>
                <a:solidFill>
                  <a:srgbClr val="231F20"/>
                </a:solidFill>
                <a:effectLst/>
                <a:uLnTx/>
                <a:uFillTx/>
              </a:rPr>
              <a:t>;</a:t>
            </a:r>
          </a:p>
          <a:p>
            <a:pPr marL="288041" defTabSz="914400"/>
            <a:r>
              <a:rPr lang="en-US" sz="2400" kern="0" dirty="0">
                <a:solidFill>
                  <a:srgbClr val="F5821F"/>
                </a:solidFill>
              </a:rPr>
              <a:t>•</a:t>
            </a:r>
            <a:r>
              <a:rPr lang="en-US" sz="2400" kern="0" dirty="0">
                <a:solidFill>
                  <a:srgbClr val="231F20"/>
                </a:solidFill>
              </a:rPr>
              <a:t> La masse </a:t>
            </a:r>
            <a:r>
              <a:rPr lang="en-US" sz="2400" kern="0" dirty="0" err="1">
                <a:solidFill>
                  <a:srgbClr val="231F20"/>
                </a:solidFill>
              </a:rPr>
              <a:t>volumique</a:t>
            </a:r>
            <a:r>
              <a:rPr lang="en-US" sz="2400" kern="0" dirty="0">
                <a:solidFill>
                  <a:srgbClr val="231F20"/>
                </a:solidFill>
              </a:rPr>
              <a:t> de </a:t>
            </a:r>
            <a:r>
              <a:rPr lang="en-US" sz="2400" kern="0" dirty="0" err="1">
                <a:solidFill>
                  <a:srgbClr val="231F20"/>
                </a:solidFill>
              </a:rPr>
              <a:t>l’eau</a:t>
            </a:r>
            <a:r>
              <a:rPr lang="en-US" sz="2400" kern="0" dirty="0">
                <a:solidFill>
                  <a:srgbClr val="231F20"/>
                </a:solidFill>
              </a:rPr>
              <a:t> : </a:t>
            </a:r>
            <a:r>
              <a:rPr lang="en-US" sz="2400" i="1" kern="0" dirty="0" err="1">
                <a:solidFill>
                  <a:srgbClr val="231F20"/>
                </a:solidFill>
              </a:rPr>
              <a:t>ρ</a:t>
            </a:r>
            <a:r>
              <a:rPr lang="en-US" sz="2400" kern="0" baseline="-25000" dirty="0" err="1">
                <a:solidFill>
                  <a:srgbClr val="231F20"/>
                </a:solidFill>
              </a:rPr>
              <a:t>eau</a:t>
            </a:r>
            <a:r>
              <a:rPr lang="en-US" sz="2400" kern="0" dirty="0">
                <a:solidFill>
                  <a:srgbClr val="231F20"/>
                </a:solidFill>
              </a:rPr>
              <a:t> = 1,0 g/cm</a:t>
            </a:r>
            <a:r>
              <a:rPr lang="en-US" sz="2400" kern="0" baseline="25000" dirty="0">
                <a:solidFill>
                  <a:srgbClr val="231F20"/>
                </a:solidFill>
              </a:rPr>
              <a:t>3</a:t>
            </a:r>
            <a:r>
              <a:rPr lang="en-US" sz="2400" kern="0" dirty="0">
                <a:solidFill>
                  <a:srgbClr val="231F20"/>
                </a:solidFill>
              </a:rPr>
              <a:t>;</a:t>
            </a:r>
          </a:p>
          <a:p>
            <a:pPr marL="288041" defTabSz="914400">
              <a:spcBef>
                <a:spcPts val="200"/>
              </a:spcBef>
            </a:pPr>
            <a:r>
              <a:rPr lang="en-US" sz="2400" kern="0" dirty="0">
                <a:solidFill>
                  <a:srgbClr val="F5821F"/>
                </a:solidFill>
              </a:rPr>
              <a:t>•</a:t>
            </a:r>
            <a:r>
              <a:rPr lang="en-US" sz="2400" kern="0" dirty="0">
                <a:solidFill>
                  <a:srgbClr val="231F20"/>
                </a:solidFill>
              </a:rPr>
              <a:t> La masse </a:t>
            </a:r>
            <a:r>
              <a:rPr lang="en-US" sz="2400" kern="0" dirty="0" err="1">
                <a:solidFill>
                  <a:srgbClr val="231F20"/>
                </a:solidFill>
              </a:rPr>
              <a:t>volumique</a:t>
            </a:r>
            <a:r>
              <a:rPr lang="en-US" sz="2400" kern="0" dirty="0">
                <a:solidFill>
                  <a:srgbClr val="231F20"/>
                </a:solidFill>
              </a:rPr>
              <a:t> du </a:t>
            </a:r>
            <a:r>
              <a:rPr lang="en-US" sz="2400" kern="0" dirty="0" err="1">
                <a:solidFill>
                  <a:srgbClr val="231F20"/>
                </a:solidFill>
              </a:rPr>
              <a:t>fer</a:t>
            </a:r>
            <a:r>
              <a:rPr lang="en-US" sz="2400" kern="0" dirty="0">
                <a:solidFill>
                  <a:srgbClr val="231F20"/>
                </a:solidFill>
              </a:rPr>
              <a:t> : </a:t>
            </a:r>
            <a:r>
              <a:rPr lang="en-US" sz="2400" i="1" kern="0" dirty="0" err="1">
                <a:solidFill>
                  <a:srgbClr val="231F20"/>
                </a:solidFill>
              </a:rPr>
              <a:t>ρ</a:t>
            </a:r>
            <a:r>
              <a:rPr lang="en-US" sz="2400" kern="0" baseline="-25000" dirty="0" err="1">
                <a:solidFill>
                  <a:srgbClr val="231F20"/>
                </a:solidFill>
              </a:rPr>
              <a:t>fer</a:t>
            </a:r>
            <a:r>
              <a:rPr lang="en-US" sz="2400" kern="0" dirty="0">
                <a:solidFill>
                  <a:srgbClr val="231F20"/>
                </a:solidFill>
              </a:rPr>
              <a:t>= 7,86 g/cm</a:t>
            </a:r>
            <a:r>
              <a:rPr lang="en-US" sz="2400" kern="0" baseline="25000" dirty="0">
                <a:solidFill>
                  <a:srgbClr val="231F20"/>
                </a:solidFill>
              </a:rPr>
              <a:t>3</a:t>
            </a:r>
            <a:r>
              <a:rPr lang="en-US" sz="2400" kern="0" dirty="0">
                <a:solidFill>
                  <a:srgbClr val="231F20"/>
                </a:solidFill>
              </a:rPr>
              <a:t>.</a:t>
            </a:r>
          </a:p>
          <a:p>
            <a:pPr defTabSz="914400">
              <a:spcBef>
                <a:spcPts val="300"/>
              </a:spcBef>
            </a:pPr>
            <a:r>
              <a:rPr lang="fr-FR" sz="2400" kern="0" dirty="0">
                <a:solidFill>
                  <a:srgbClr val="231F20"/>
                </a:solidFill>
              </a:rPr>
              <a:t>On veut interpréter ce phénomène en termes de différence de masse volumique.</a:t>
            </a:r>
          </a:p>
        </p:txBody>
      </p:sp>
      <p:grpSp>
        <p:nvGrpSpPr>
          <p:cNvPr id="42" name="Group 41"/>
          <p:cNvGrpSpPr/>
          <p:nvPr/>
        </p:nvGrpSpPr>
        <p:grpSpPr>
          <a:xfrm>
            <a:off x="8123110" y="1251513"/>
            <a:ext cx="2571709" cy="1860497"/>
            <a:chOff x="5295447" y="3644860"/>
            <a:chExt cx="2796508" cy="1894339"/>
          </a:xfrm>
        </p:grpSpPr>
        <p:sp>
          <p:nvSpPr>
            <p:cNvPr id="43" name="Freeform 12566"/>
            <p:cNvSpPr/>
            <p:nvPr/>
          </p:nvSpPr>
          <p:spPr>
            <a:xfrm>
              <a:off x="5310124" y="4275408"/>
              <a:ext cx="2771158" cy="1216200"/>
            </a:xfrm>
            <a:custGeom>
              <a:avLst/>
              <a:gdLst/>
              <a:ahLst/>
              <a:cxnLst/>
              <a:rect l="0" t="0" r="0" b="0"/>
              <a:pathLst>
                <a:path w="2370811" h="1047572">
                  <a:moveTo>
                    <a:pt x="0" y="1047572"/>
                  </a:moveTo>
                  <a:lnTo>
                    <a:pt x="2370811" y="1047572"/>
                  </a:lnTo>
                  <a:lnTo>
                    <a:pt x="2370811" y="0"/>
                  </a:lnTo>
                  <a:lnTo>
                    <a:pt x="0" y="0"/>
                  </a:lnTo>
                  <a:lnTo>
                    <a:pt x="0" y="1047572"/>
                  </a:lnTo>
                  <a:close/>
                </a:path>
              </a:pathLst>
            </a:custGeom>
            <a:solidFill>
              <a:srgbClr val="B3E3FA">
                <a:alpha val="100000"/>
              </a:srgbClr>
            </a:solidFill>
            <a:ln w="2374"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44" name="Picture 1256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295447" y="4265350"/>
              <a:ext cx="2796508" cy="1245690"/>
            </a:xfrm>
            <a:prstGeom prst="rect">
              <a:avLst/>
            </a:prstGeom>
            <a:noFill/>
          </p:spPr>
        </p:pic>
        <p:sp>
          <p:nvSpPr>
            <p:cNvPr id="45" name="Freeform 12568"/>
            <p:cNvSpPr/>
            <p:nvPr/>
          </p:nvSpPr>
          <p:spPr>
            <a:xfrm>
              <a:off x="5303453" y="3963691"/>
              <a:ext cx="2771156" cy="1529664"/>
            </a:xfrm>
            <a:custGeom>
              <a:avLst/>
              <a:gdLst/>
              <a:ahLst/>
              <a:cxnLst/>
              <a:rect l="0" t="0" r="0" b="0"/>
              <a:pathLst>
                <a:path w="2370810" h="1317574">
                  <a:moveTo>
                    <a:pt x="0" y="0"/>
                  </a:moveTo>
                  <a:lnTo>
                    <a:pt x="0" y="1317574"/>
                  </a:lnTo>
                  <a:lnTo>
                    <a:pt x="2370810" y="1317574"/>
                  </a:lnTo>
                  <a:lnTo>
                    <a:pt x="2370810" y="0"/>
                  </a:lnTo>
                </a:path>
              </a:pathLst>
            </a:custGeom>
            <a:noFill/>
            <a:ln w="46062" cap="flat" cmpd="sng" algn="ctr">
              <a:solidFill>
                <a:srgbClr val="38499B">
                  <a:alpha val="100000"/>
                </a:srgbClr>
              </a:solidFill>
              <a:prstDash val="solid"/>
              <a:miter lim="50800"/>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46" name="Picture 1256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5500654" y="3644860"/>
              <a:ext cx="2341130" cy="1266355"/>
            </a:xfrm>
            <a:prstGeom prst="rect">
              <a:avLst/>
            </a:prstGeom>
            <a:noFill/>
          </p:spPr>
        </p:pic>
        <p:grpSp>
          <p:nvGrpSpPr>
            <p:cNvPr id="47" name="Group 46"/>
            <p:cNvGrpSpPr/>
            <p:nvPr/>
          </p:nvGrpSpPr>
          <p:grpSpPr>
            <a:xfrm>
              <a:off x="5453216" y="5219473"/>
              <a:ext cx="947584" cy="319726"/>
              <a:chOff x="7490078" y="3159774"/>
              <a:chExt cx="556109" cy="138676"/>
            </a:xfrm>
          </p:grpSpPr>
          <p:sp>
            <p:nvSpPr>
              <p:cNvPr id="48" name="Freeform 12578"/>
              <p:cNvSpPr/>
              <p:nvPr/>
            </p:nvSpPr>
            <p:spPr>
              <a:xfrm>
                <a:off x="7912966" y="3162023"/>
                <a:ext cx="45719" cy="133359"/>
              </a:xfrm>
              <a:custGeom>
                <a:avLst/>
                <a:gdLst/>
                <a:ahLst/>
                <a:cxnLst/>
                <a:rect l="0" t="0" r="0" b="0"/>
                <a:pathLst>
                  <a:path w="12573" h="90956">
                    <a:moveTo>
                      <a:pt x="0" y="28663"/>
                    </a:moveTo>
                    <a:lnTo>
                      <a:pt x="2425" y="63461"/>
                    </a:lnTo>
                    <a:lnTo>
                      <a:pt x="12573" y="90956"/>
                    </a:lnTo>
                    <a:lnTo>
                      <a:pt x="6210" y="0"/>
                    </a:lnTo>
                    <a:close/>
                    <a:moveTo>
                      <a:pt x="0" y="28663"/>
                    </a:moveTo>
                  </a:path>
                </a:pathLst>
              </a:custGeom>
              <a:solidFill>
                <a:srgbClr val="50545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49" name="Freeform 12579"/>
              <p:cNvSpPr/>
              <p:nvPr/>
            </p:nvSpPr>
            <p:spPr>
              <a:xfrm>
                <a:off x="7919171" y="3161145"/>
                <a:ext cx="45719" cy="134644"/>
              </a:xfrm>
              <a:custGeom>
                <a:avLst/>
                <a:gdLst/>
                <a:ahLst/>
                <a:cxnLst/>
                <a:rect l="0" t="0" r="0" b="0"/>
                <a:pathLst>
                  <a:path w="18910" h="91833">
                    <a:moveTo>
                      <a:pt x="0" y="876"/>
                    </a:moveTo>
                    <a:lnTo>
                      <a:pt x="6362" y="91833"/>
                    </a:lnTo>
                    <a:lnTo>
                      <a:pt x="18910" y="90957"/>
                    </a:lnTo>
                    <a:lnTo>
                      <a:pt x="12547" y="0"/>
                    </a:lnTo>
                    <a:close/>
                    <a:moveTo>
                      <a:pt x="0" y="876"/>
                    </a:moveTo>
                  </a:path>
                </a:pathLst>
              </a:custGeom>
              <a:solidFill>
                <a:srgbClr val="A9AFB1">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0" name="Freeform 12580"/>
              <p:cNvSpPr/>
              <p:nvPr/>
            </p:nvSpPr>
            <p:spPr>
              <a:xfrm>
                <a:off x="7923013" y="3216055"/>
                <a:ext cx="45719" cy="46178"/>
              </a:xfrm>
              <a:custGeom>
                <a:avLst/>
                <a:gdLst/>
                <a:ahLst/>
                <a:cxnLst/>
                <a:rect l="0" t="0" r="0" b="0"/>
                <a:pathLst>
                  <a:path w="14681" h="31495">
                    <a:moveTo>
                      <a:pt x="0" y="876"/>
                    </a:moveTo>
                    <a:lnTo>
                      <a:pt x="2133" y="31495"/>
                    </a:lnTo>
                    <a:lnTo>
                      <a:pt x="14681" y="30619"/>
                    </a:lnTo>
                    <a:lnTo>
                      <a:pt x="12547" y="0"/>
                    </a:lnTo>
                    <a:close/>
                    <a:moveTo>
                      <a:pt x="0" y="876"/>
                    </a:moveTo>
                  </a:path>
                </a:pathLst>
              </a:custGeom>
              <a:solidFill>
                <a:srgbClr val="5C6162">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1" name="Freeform 12581"/>
              <p:cNvSpPr/>
              <p:nvPr/>
            </p:nvSpPr>
            <p:spPr>
              <a:xfrm>
                <a:off x="7919731" y="3169123"/>
                <a:ext cx="45719" cy="45719"/>
              </a:xfrm>
              <a:custGeom>
                <a:avLst/>
                <a:gdLst/>
                <a:ahLst/>
                <a:cxnLst/>
                <a:rect l="0" t="0" r="0" b="0"/>
                <a:pathLst>
                  <a:path w="13512" h="14655">
                    <a:moveTo>
                      <a:pt x="0" y="876"/>
                    </a:moveTo>
                    <a:lnTo>
                      <a:pt x="965" y="14655"/>
                    </a:lnTo>
                    <a:lnTo>
                      <a:pt x="13512" y="13766"/>
                    </a:lnTo>
                    <a:lnTo>
                      <a:pt x="12534" y="0"/>
                    </a:lnTo>
                    <a:close/>
                    <a:moveTo>
                      <a:pt x="0" y="876"/>
                    </a:moveTo>
                  </a:path>
                </a:pathLst>
              </a:custGeom>
              <a:solidFill>
                <a:srgbClr val="E8E8E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2" name="Freeform 12582"/>
              <p:cNvSpPr/>
              <p:nvPr/>
            </p:nvSpPr>
            <p:spPr>
              <a:xfrm>
                <a:off x="7539959" y="3190685"/>
                <a:ext cx="506228" cy="89266"/>
              </a:xfrm>
              <a:custGeom>
                <a:avLst/>
                <a:gdLst/>
                <a:ahLst/>
                <a:cxnLst/>
                <a:rect l="0" t="0" r="0" b="0"/>
                <a:pathLst>
                  <a:path w="375424" h="60883">
                    <a:moveTo>
                      <a:pt x="0" y="26085"/>
                    </a:moveTo>
                    <a:lnTo>
                      <a:pt x="2438" y="60883"/>
                    </a:lnTo>
                    <a:lnTo>
                      <a:pt x="375424" y="34797"/>
                    </a:lnTo>
                    <a:lnTo>
                      <a:pt x="373011" y="0"/>
                    </a:lnTo>
                    <a:close/>
                    <a:moveTo>
                      <a:pt x="0" y="26085"/>
                    </a:moveTo>
                  </a:path>
                </a:pathLst>
              </a:custGeom>
              <a:solidFill>
                <a:srgbClr val="A9AFB1">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3" name="Freeform 12583"/>
              <p:cNvSpPr/>
              <p:nvPr/>
            </p:nvSpPr>
            <p:spPr>
              <a:xfrm>
                <a:off x="7541616" y="3214413"/>
                <a:ext cx="504002" cy="54463"/>
              </a:xfrm>
              <a:custGeom>
                <a:avLst/>
                <a:gdLst/>
                <a:ahLst/>
                <a:cxnLst/>
                <a:rect l="0" t="0" r="0" b="0"/>
                <a:pathLst>
                  <a:path w="373773" h="37146">
                    <a:moveTo>
                      <a:pt x="0" y="26085"/>
                    </a:moveTo>
                    <a:lnTo>
                      <a:pt x="774" y="37146"/>
                    </a:lnTo>
                    <a:lnTo>
                      <a:pt x="373773" y="11061"/>
                    </a:lnTo>
                    <a:lnTo>
                      <a:pt x="373011" y="0"/>
                    </a:lnTo>
                    <a:close/>
                    <a:moveTo>
                      <a:pt x="0" y="26085"/>
                    </a:moveTo>
                  </a:path>
                </a:pathLst>
              </a:custGeom>
              <a:solidFill>
                <a:srgbClr val="5C6162">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4" name="Freeform 12584"/>
              <p:cNvSpPr/>
              <p:nvPr/>
            </p:nvSpPr>
            <p:spPr>
              <a:xfrm>
                <a:off x="7540485" y="3198182"/>
                <a:ext cx="503557" cy="47537"/>
              </a:xfrm>
              <a:custGeom>
                <a:avLst/>
                <a:gdLst/>
                <a:ahLst/>
                <a:cxnLst/>
                <a:rect l="0" t="0" r="0" b="0"/>
                <a:pathLst>
                  <a:path w="373443" h="32422">
                    <a:moveTo>
                      <a:pt x="0" y="26085"/>
                    </a:moveTo>
                    <a:lnTo>
                      <a:pt x="431" y="32422"/>
                    </a:lnTo>
                    <a:lnTo>
                      <a:pt x="373443" y="6337"/>
                    </a:lnTo>
                    <a:lnTo>
                      <a:pt x="373011" y="0"/>
                    </a:lnTo>
                    <a:close/>
                    <a:moveTo>
                      <a:pt x="0" y="26085"/>
                    </a:moveTo>
                  </a:path>
                </a:pathLst>
              </a:custGeom>
              <a:solidFill>
                <a:srgbClr val="E8E8E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5" name="Freeform 12585"/>
              <p:cNvSpPr/>
              <p:nvPr/>
            </p:nvSpPr>
            <p:spPr>
              <a:xfrm>
                <a:off x="7490078" y="3216766"/>
                <a:ext cx="85949" cy="45719"/>
              </a:xfrm>
              <a:custGeom>
                <a:avLst/>
                <a:gdLst/>
                <a:ahLst/>
                <a:cxnLst/>
                <a:rect l="0" t="0" r="0" b="0"/>
                <a:pathLst>
                  <a:path w="63741" h="20967">
                    <a:moveTo>
                      <a:pt x="0" y="20967"/>
                    </a:moveTo>
                    <a:lnTo>
                      <a:pt x="51092" y="17386"/>
                    </a:lnTo>
                    <a:lnTo>
                      <a:pt x="63741" y="5588"/>
                    </a:lnTo>
                    <a:lnTo>
                      <a:pt x="49885" y="0"/>
                    </a:lnTo>
                    <a:close/>
                    <a:moveTo>
                      <a:pt x="0" y="20967"/>
                    </a:moveTo>
                  </a:path>
                </a:pathLst>
              </a:custGeom>
              <a:solidFill>
                <a:srgbClr val="C0C6C7">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6" name="Freeform 12586"/>
              <p:cNvSpPr/>
              <p:nvPr/>
            </p:nvSpPr>
            <p:spPr>
              <a:xfrm>
                <a:off x="7490078" y="3234151"/>
                <a:ext cx="88004" cy="45719"/>
              </a:xfrm>
              <a:custGeom>
                <a:avLst/>
                <a:gdLst/>
                <a:ahLst/>
                <a:cxnLst/>
                <a:rect l="0" t="0" r="0" b="0"/>
                <a:pathLst>
                  <a:path w="65265" h="17398">
                    <a:moveTo>
                      <a:pt x="0" y="3581"/>
                    </a:moveTo>
                    <a:lnTo>
                      <a:pt x="52311" y="17398"/>
                    </a:lnTo>
                    <a:lnTo>
                      <a:pt x="65265" y="9931"/>
                    </a:lnTo>
                    <a:lnTo>
                      <a:pt x="51092" y="0"/>
                    </a:lnTo>
                    <a:close/>
                    <a:moveTo>
                      <a:pt x="0" y="3581"/>
                    </a:moveTo>
                  </a:path>
                </a:pathLst>
              </a:custGeom>
              <a:solidFill>
                <a:srgbClr val="81888B">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57" name="Picture 1258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7911589" y="3159774"/>
                <a:ext cx="45719" cy="138676"/>
              </a:xfrm>
              <a:prstGeom prst="rect">
                <a:avLst/>
              </a:prstGeom>
              <a:noFill/>
            </p:spPr>
          </p:pic>
        </p:grpSp>
      </p:grpSp>
      <p:sp>
        <p:nvSpPr>
          <p:cNvPr id="58" name="D_A_01"/>
          <p:cNvSpPr txBox="1"/>
          <p:nvPr/>
        </p:nvSpPr>
        <p:spPr>
          <a:xfrm>
            <a:off x="783771" y="149126"/>
            <a:ext cx="9646769" cy="525244"/>
          </a:xfrm>
          <a:prstGeom prst="rect">
            <a:avLst/>
          </a:prstGeom>
          <a:noFill/>
        </p:spPr>
        <p:txBody>
          <a:bodyPr wrap="square" rtlCol="0" anchor="ctr">
            <a:noAutofit/>
          </a:bodyPr>
          <a:lstStyle/>
          <a:p>
            <a:r>
              <a:rPr lang="fr-FR" sz="1600" b="1" dirty="0">
                <a:solidFill>
                  <a:schemeClr val="bg1">
                    <a:lumMod val="65000"/>
                  </a:schemeClr>
                </a:solidFill>
              </a:rPr>
              <a:t>Je vais maintenant montrer les étapes à suivre pour réaliser la tâche. Je vais commencer par la première étape: </a:t>
            </a:r>
          </a:p>
        </p:txBody>
      </p:sp>
      <p:sp>
        <p:nvSpPr>
          <p:cNvPr id="59" name="D_A_02"/>
          <p:cNvSpPr txBox="1"/>
          <p:nvPr/>
        </p:nvSpPr>
        <p:spPr>
          <a:xfrm>
            <a:off x="370554" y="642484"/>
            <a:ext cx="8942867"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incite les élèves à suivre.</a:t>
            </a:r>
          </a:p>
        </p:txBody>
      </p:sp>
      <p:cxnSp>
        <p:nvCxnSpPr>
          <p:cNvPr id="7" name="Straight Arrow Connector 36">
            <a:extLst>
              <a:ext uri="{FF2B5EF4-FFF2-40B4-BE49-F238E27FC236}">
                <a16:creationId xmlns:a16="http://schemas.microsoft.com/office/drawing/2014/main" id="{8C72DFE1-A072-B72F-A086-2269F8ABE361}"/>
              </a:ext>
            </a:extLst>
          </p:cNvPr>
          <p:cNvCxnSpPr>
            <a:cxnSpLocks/>
          </p:cNvCxnSpPr>
          <p:nvPr/>
        </p:nvCxnSpPr>
        <p:spPr>
          <a:xfrm flipV="1">
            <a:off x="6529876" y="4476156"/>
            <a:ext cx="1797098" cy="14036"/>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8304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DE38E-5D99-705F-3191-34EF0A21E3E2}"/>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58377856-DD63-DDE6-F244-15254452A170}"/>
              </a:ext>
            </a:extLst>
          </p:cNvPr>
          <p:cNvPicPr>
            <a:picLocks noChangeAspect="1"/>
          </p:cNvPicPr>
          <p:nvPr/>
        </p:nvPicPr>
        <p:blipFill>
          <a:blip r:embed="rId2"/>
          <a:stretch>
            <a:fillRect/>
          </a:stretch>
        </p:blipFill>
        <p:spPr>
          <a:xfrm>
            <a:off x="11216900" y="336343"/>
            <a:ext cx="583170" cy="583170"/>
          </a:xfrm>
          <a:prstGeom prst="rect">
            <a:avLst/>
          </a:prstGeom>
        </p:spPr>
      </p:pic>
      <p:sp>
        <p:nvSpPr>
          <p:cNvPr id="3" name="ZoneTexte 2">
            <a:extLst>
              <a:ext uri="{FF2B5EF4-FFF2-40B4-BE49-F238E27FC236}">
                <a16:creationId xmlns:a16="http://schemas.microsoft.com/office/drawing/2014/main" id="{C54EA5AE-4E42-225D-B1C3-3BB3119B6C00}"/>
              </a:ext>
            </a:extLst>
          </p:cNvPr>
          <p:cNvSpPr txBox="1"/>
          <p:nvPr/>
        </p:nvSpPr>
        <p:spPr>
          <a:xfrm>
            <a:off x="11716863" y="76676"/>
            <a:ext cx="306648" cy="369332"/>
          </a:xfrm>
          <a:prstGeom prst="rect">
            <a:avLst/>
          </a:prstGeom>
          <a:solidFill>
            <a:srgbClr val="FF6565"/>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M</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Freeform 12489"/>
          <p:cNvSpPr/>
          <p:nvPr/>
        </p:nvSpPr>
        <p:spPr>
          <a:xfrm>
            <a:off x="1000545" y="3531786"/>
            <a:ext cx="9725948" cy="326141"/>
          </a:xfrm>
          <a:custGeom>
            <a:avLst/>
            <a:gdLst/>
            <a:ahLst/>
            <a:cxnLst/>
            <a:rect l="0" t="0" r="0" b="0"/>
            <a:pathLst>
              <a:path w="6101600" h="205752">
                <a:moveTo>
                  <a:pt x="0" y="0"/>
                </a:moveTo>
                <a:lnTo>
                  <a:pt x="0" y="205752"/>
                </a:lnTo>
                <a:lnTo>
                  <a:pt x="6065799" y="205752"/>
                </a:lnTo>
                <a:cubicBezTo>
                  <a:pt x="6085573" y="205752"/>
                  <a:pt x="6101600" y="189725"/>
                  <a:pt x="6101600" y="169951"/>
                </a:cubicBezTo>
                <a:lnTo>
                  <a:pt x="6101600" y="35801"/>
                </a:lnTo>
                <a:cubicBezTo>
                  <a:pt x="6101600" y="16027"/>
                  <a:pt x="6085573" y="0"/>
                  <a:pt x="6065799" y="0"/>
                </a:cubicBezTo>
                <a:close/>
                <a:moveTo>
                  <a:pt x="0" y="0"/>
                </a:moveTo>
              </a:path>
            </a:pathLst>
          </a:custGeom>
          <a:solidFill>
            <a:srgbClr val="FFEFE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1" name="Rectangle 12593"/>
          <p:cNvSpPr/>
          <p:nvPr/>
        </p:nvSpPr>
        <p:spPr>
          <a:xfrm>
            <a:off x="843850" y="3502095"/>
            <a:ext cx="4602222" cy="369332"/>
          </a:xfrm>
          <a:prstGeom prst="rect">
            <a:avLst/>
          </a:prstGeom>
        </p:spPr>
        <p:txBody>
          <a:bodyPr wrap="none" lIns="0" tIns="0" rIns="0" bIns="0">
            <a:spAutoFit/>
          </a:bodyPr>
          <a:lstStyle/>
          <a:p>
            <a:pPr defTabSz="914400"/>
            <a:r>
              <a:rPr lang="en-US" sz="2400" kern="0" dirty="0">
                <a:solidFill>
                  <a:srgbClr val="F5821F"/>
                </a:solidFill>
              </a:rPr>
              <a:t>2. </a:t>
            </a:r>
            <a:r>
              <a:rPr lang="en-US" sz="2400" kern="0" dirty="0">
                <a:solidFill>
                  <a:srgbClr val="231F20"/>
                </a:solidFill>
              </a:rPr>
              <a:t>Comparer les masses volumiques. </a:t>
            </a:r>
          </a:p>
        </p:txBody>
      </p:sp>
      <p:sp>
        <p:nvSpPr>
          <p:cNvPr id="81" name="Rectangle 12607"/>
          <p:cNvSpPr/>
          <p:nvPr/>
        </p:nvSpPr>
        <p:spPr>
          <a:xfrm>
            <a:off x="2897597" y="4236455"/>
            <a:ext cx="3095765" cy="369332"/>
          </a:xfrm>
          <a:prstGeom prst="rect">
            <a:avLst/>
          </a:prstGeom>
        </p:spPr>
        <p:txBody>
          <a:bodyPr wrap="square" lIns="0" tIns="0" rIns="0" bIns="0">
            <a:spAutoFit/>
          </a:bodyPr>
          <a:lstStyle/>
          <a:p>
            <a:pPr algn="ctr">
              <a:tabLst>
                <a:tab pos="1321756" algn="l"/>
              </a:tabLst>
            </a:pPr>
            <a:r>
              <a:rPr lang="en-US" sz="2400" b="1" kern="0" dirty="0">
                <a:solidFill>
                  <a:srgbClr val="FF0000"/>
                </a:solidFill>
              </a:rPr>
              <a:t>0,6 g/cm</a:t>
            </a:r>
            <a:r>
              <a:rPr lang="en-US" sz="2400" b="1" kern="0" baseline="25000" dirty="0">
                <a:solidFill>
                  <a:srgbClr val="FF0000"/>
                </a:solidFill>
              </a:rPr>
              <a:t>3</a:t>
            </a:r>
            <a:r>
              <a:rPr lang="en-US" sz="2400" b="1" i="0" spc="0" baseline="0" dirty="0">
                <a:solidFill>
                  <a:srgbClr val="FF0000"/>
                </a:solidFill>
                <a:latin typeface="Ink Free" panose="03080402000500000000" pitchFamily="66" charset="0"/>
              </a:rPr>
              <a:t> &lt; </a:t>
            </a:r>
            <a:r>
              <a:rPr lang="en-US" sz="2400" b="1" kern="0" dirty="0">
                <a:solidFill>
                  <a:srgbClr val="FF0000"/>
                </a:solidFill>
              </a:rPr>
              <a:t>1 g/cm</a:t>
            </a:r>
            <a:r>
              <a:rPr lang="en-US" sz="2400" b="1" kern="0" baseline="25000" dirty="0">
                <a:solidFill>
                  <a:srgbClr val="FF0000"/>
                </a:solidFill>
              </a:rPr>
              <a:t>3</a:t>
            </a:r>
            <a:endParaRPr lang="en-US" sz="2400" b="1" i="0" spc="0" baseline="-25000" dirty="0">
              <a:solidFill>
                <a:srgbClr val="FF0000"/>
              </a:solidFill>
              <a:latin typeface="Ink Free" panose="03080402000500000000" pitchFamily="66" charset="0"/>
            </a:endParaRPr>
          </a:p>
        </p:txBody>
      </p:sp>
      <p:sp>
        <p:nvSpPr>
          <p:cNvPr id="82" name="Rectangle 12607"/>
          <p:cNvSpPr/>
          <p:nvPr/>
        </p:nvSpPr>
        <p:spPr>
          <a:xfrm>
            <a:off x="7820312" y="4174900"/>
            <a:ext cx="1509757" cy="430887"/>
          </a:xfrm>
          <a:prstGeom prst="rect">
            <a:avLst/>
          </a:prstGeom>
        </p:spPr>
        <p:txBody>
          <a:bodyPr wrap="square" lIns="0" tIns="0" rIns="0" bIns="0">
            <a:spAutoFit/>
          </a:bodyPr>
          <a:lstStyle/>
          <a:p>
            <a:pPr marL="0" algn="ctr">
              <a:tabLst>
                <a:tab pos="1321756" algn="l"/>
              </a:tabLst>
            </a:pPr>
            <a:r>
              <a:rPr lang="en-US" sz="2800" b="1" i="0" spc="-66" baseline="0" dirty="0">
                <a:solidFill>
                  <a:srgbClr val="002060"/>
                </a:solidFill>
                <a:latin typeface="Ink Free" panose="03080402000500000000" pitchFamily="66" charset="0"/>
              </a:rPr>
              <a:t>ρ</a:t>
            </a:r>
            <a:r>
              <a:rPr lang="en-US" sz="2800" b="1" i="0" spc="0" baseline="-25000" dirty="0">
                <a:solidFill>
                  <a:srgbClr val="002060"/>
                </a:solidFill>
                <a:latin typeface="Ink Free" panose="03080402000500000000" pitchFamily="66" charset="0"/>
              </a:rPr>
              <a:t>bois</a:t>
            </a:r>
            <a:r>
              <a:rPr lang="en-US" sz="2800" b="1" i="0" spc="0" baseline="0" dirty="0">
                <a:solidFill>
                  <a:srgbClr val="002060"/>
                </a:solidFill>
                <a:latin typeface="Ink Free" panose="03080402000500000000" pitchFamily="66" charset="0"/>
              </a:rPr>
              <a:t> &lt; </a:t>
            </a:r>
            <a:r>
              <a:rPr lang="en-US" sz="2800" b="1" i="0" spc="-66" baseline="0" dirty="0" err="1">
                <a:solidFill>
                  <a:srgbClr val="002060"/>
                </a:solidFill>
                <a:latin typeface="Ink Free" panose="03080402000500000000" pitchFamily="66" charset="0"/>
              </a:rPr>
              <a:t>ρ</a:t>
            </a:r>
            <a:r>
              <a:rPr lang="en-US" sz="2800" b="1" i="0" spc="0" baseline="-25000" dirty="0" err="1">
                <a:solidFill>
                  <a:srgbClr val="002060"/>
                </a:solidFill>
                <a:latin typeface="Ink Free" panose="03080402000500000000" pitchFamily="66" charset="0"/>
              </a:rPr>
              <a:t>eau</a:t>
            </a:r>
            <a:endParaRPr lang="en-US" sz="2800" b="1" i="0" spc="0" baseline="-25000" dirty="0">
              <a:solidFill>
                <a:srgbClr val="002060"/>
              </a:solidFill>
              <a:latin typeface="Ink Free" panose="03080402000500000000" pitchFamily="66" charset="0"/>
            </a:endParaRPr>
          </a:p>
        </p:txBody>
      </p:sp>
      <p:sp>
        <p:nvSpPr>
          <p:cNvPr id="83" name="Right Arrow 82"/>
          <p:cNvSpPr/>
          <p:nvPr/>
        </p:nvSpPr>
        <p:spPr>
          <a:xfrm>
            <a:off x="6075795" y="4314426"/>
            <a:ext cx="1509757" cy="32614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Rectangle 12607"/>
          <p:cNvSpPr/>
          <p:nvPr/>
        </p:nvSpPr>
        <p:spPr>
          <a:xfrm>
            <a:off x="3000235" y="5320641"/>
            <a:ext cx="3095765" cy="369332"/>
          </a:xfrm>
          <a:prstGeom prst="rect">
            <a:avLst/>
          </a:prstGeom>
        </p:spPr>
        <p:txBody>
          <a:bodyPr wrap="square" lIns="0" tIns="0" rIns="0" bIns="0">
            <a:spAutoFit/>
          </a:bodyPr>
          <a:lstStyle/>
          <a:p>
            <a:pPr algn="ctr">
              <a:tabLst>
                <a:tab pos="1321756" algn="l"/>
              </a:tabLst>
            </a:pPr>
            <a:r>
              <a:rPr lang="en-US" sz="2400" b="1" kern="0" dirty="0">
                <a:solidFill>
                  <a:srgbClr val="FF0000"/>
                </a:solidFill>
              </a:rPr>
              <a:t>7,86 g/cm</a:t>
            </a:r>
            <a:r>
              <a:rPr lang="en-US" sz="2400" b="1" kern="0" baseline="25000" dirty="0">
                <a:solidFill>
                  <a:srgbClr val="FF0000"/>
                </a:solidFill>
              </a:rPr>
              <a:t>3</a:t>
            </a:r>
            <a:r>
              <a:rPr lang="en-US" sz="2400" b="1" i="0" spc="0" baseline="0" dirty="0">
                <a:solidFill>
                  <a:srgbClr val="FF0000"/>
                </a:solidFill>
                <a:latin typeface="Ink Free" panose="03080402000500000000" pitchFamily="66" charset="0"/>
              </a:rPr>
              <a:t> &gt; </a:t>
            </a:r>
            <a:r>
              <a:rPr lang="en-US" sz="2400" b="1" kern="0" dirty="0">
                <a:solidFill>
                  <a:srgbClr val="FF0000"/>
                </a:solidFill>
              </a:rPr>
              <a:t>1 g/cm</a:t>
            </a:r>
            <a:r>
              <a:rPr lang="en-US" sz="2400" b="1" kern="0" baseline="25000" dirty="0">
                <a:solidFill>
                  <a:srgbClr val="FF0000"/>
                </a:solidFill>
              </a:rPr>
              <a:t>3</a:t>
            </a:r>
            <a:endParaRPr lang="en-US" sz="2400" b="1" i="0" spc="0" baseline="-25000" dirty="0">
              <a:solidFill>
                <a:srgbClr val="FF0000"/>
              </a:solidFill>
              <a:latin typeface="Ink Free" panose="03080402000500000000" pitchFamily="66" charset="0"/>
            </a:endParaRPr>
          </a:p>
        </p:txBody>
      </p:sp>
      <p:sp>
        <p:nvSpPr>
          <p:cNvPr id="85" name="Rectangle 12607"/>
          <p:cNvSpPr/>
          <p:nvPr/>
        </p:nvSpPr>
        <p:spPr>
          <a:xfrm>
            <a:off x="7795553" y="5166753"/>
            <a:ext cx="1509757" cy="430887"/>
          </a:xfrm>
          <a:prstGeom prst="rect">
            <a:avLst/>
          </a:prstGeom>
        </p:spPr>
        <p:txBody>
          <a:bodyPr wrap="square" lIns="0" tIns="0" rIns="0" bIns="0">
            <a:spAutoFit/>
          </a:bodyPr>
          <a:lstStyle/>
          <a:p>
            <a:pPr algn="ctr">
              <a:tabLst>
                <a:tab pos="1321756" algn="l"/>
              </a:tabLst>
            </a:pPr>
            <a:r>
              <a:rPr lang="en-US" sz="2800" b="1" spc="-66" dirty="0" err="1">
                <a:solidFill>
                  <a:schemeClr val="accent4">
                    <a:lumMod val="50000"/>
                  </a:schemeClr>
                </a:solidFill>
                <a:latin typeface="Ink Free" panose="03080402000500000000" pitchFamily="66" charset="0"/>
              </a:rPr>
              <a:t>ρ</a:t>
            </a:r>
            <a:r>
              <a:rPr lang="en-US" sz="2800" b="1" baseline="-25000" dirty="0" err="1">
                <a:solidFill>
                  <a:schemeClr val="accent4">
                    <a:lumMod val="50000"/>
                  </a:schemeClr>
                </a:solidFill>
                <a:latin typeface="Ink Free" panose="03080402000500000000" pitchFamily="66" charset="0"/>
              </a:rPr>
              <a:t>fer</a:t>
            </a:r>
            <a:r>
              <a:rPr lang="en-US" sz="2800" b="1" baseline="-25000" dirty="0">
                <a:solidFill>
                  <a:schemeClr val="accent4">
                    <a:lumMod val="50000"/>
                  </a:schemeClr>
                </a:solidFill>
                <a:latin typeface="Ink Free" panose="03080402000500000000" pitchFamily="66" charset="0"/>
              </a:rPr>
              <a:t> </a:t>
            </a:r>
            <a:r>
              <a:rPr lang="en-US" sz="2800" b="1" dirty="0">
                <a:solidFill>
                  <a:schemeClr val="accent4">
                    <a:lumMod val="50000"/>
                  </a:schemeClr>
                </a:solidFill>
                <a:latin typeface="Ink Free" panose="03080402000500000000" pitchFamily="66" charset="0"/>
              </a:rPr>
              <a:t>&gt; </a:t>
            </a:r>
            <a:r>
              <a:rPr lang="en-US" sz="2800" b="1" spc="-66" dirty="0" err="1">
                <a:solidFill>
                  <a:schemeClr val="accent4">
                    <a:lumMod val="50000"/>
                  </a:schemeClr>
                </a:solidFill>
                <a:latin typeface="Ink Free" panose="03080402000500000000" pitchFamily="66" charset="0"/>
              </a:rPr>
              <a:t>ρ</a:t>
            </a:r>
            <a:r>
              <a:rPr lang="en-US" sz="2800" b="1" baseline="-25000" dirty="0" err="1">
                <a:solidFill>
                  <a:schemeClr val="accent4">
                    <a:lumMod val="50000"/>
                  </a:schemeClr>
                </a:solidFill>
                <a:latin typeface="Ink Free" panose="03080402000500000000" pitchFamily="66" charset="0"/>
              </a:rPr>
              <a:t>eau</a:t>
            </a:r>
            <a:endParaRPr lang="en-US" sz="2800" b="1" i="0" spc="0" baseline="-25000" dirty="0">
              <a:solidFill>
                <a:schemeClr val="accent4">
                  <a:lumMod val="50000"/>
                </a:schemeClr>
              </a:solidFill>
              <a:latin typeface="Ink Free" panose="03080402000500000000" pitchFamily="66" charset="0"/>
            </a:endParaRPr>
          </a:p>
        </p:txBody>
      </p:sp>
      <p:sp>
        <p:nvSpPr>
          <p:cNvPr id="89" name="D_A_01"/>
          <p:cNvSpPr txBox="1"/>
          <p:nvPr/>
        </p:nvSpPr>
        <p:spPr>
          <a:xfrm>
            <a:off x="783771" y="149126"/>
            <a:ext cx="9646769" cy="525244"/>
          </a:xfrm>
          <a:prstGeom prst="rect">
            <a:avLst/>
          </a:prstGeom>
          <a:noFill/>
        </p:spPr>
        <p:txBody>
          <a:bodyPr wrap="square" rtlCol="0" anchor="ctr">
            <a:noAutofit/>
          </a:bodyPr>
          <a:lstStyle/>
          <a:p>
            <a:r>
              <a:rPr lang="fr-FR" sz="1600" b="1" dirty="0">
                <a:solidFill>
                  <a:schemeClr val="bg1">
                    <a:lumMod val="65000"/>
                  </a:schemeClr>
                </a:solidFill>
              </a:rPr>
              <a:t>Dans la deuxième étape, je compare les masses volumiques.</a:t>
            </a:r>
          </a:p>
        </p:txBody>
      </p:sp>
      <p:sp>
        <p:nvSpPr>
          <p:cNvPr id="90" name="D_A_02"/>
          <p:cNvSpPr txBox="1"/>
          <p:nvPr/>
        </p:nvSpPr>
        <p:spPr>
          <a:xfrm>
            <a:off x="370554" y="642484"/>
            <a:ext cx="8942867"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incite les élèves à suivre.</a:t>
            </a:r>
          </a:p>
        </p:txBody>
      </p:sp>
      <p:sp>
        <p:nvSpPr>
          <p:cNvPr id="2" name="Rectangle 12602">
            <a:extLst>
              <a:ext uri="{FF2B5EF4-FFF2-40B4-BE49-F238E27FC236}">
                <a16:creationId xmlns:a16="http://schemas.microsoft.com/office/drawing/2014/main" id="{27A837E2-CAC1-8C36-78E8-CD2F8A5259B0}"/>
              </a:ext>
            </a:extLst>
          </p:cNvPr>
          <p:cNvSpPr/>
          <p:nvPr/>
        </p:nvSpPr>
        <p:spPr>
          <a:xfrm>
            <a:off x="1009291" y="4205677"/>
            <a:ext cx="2150469"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666481" algn="l"/>
              </a:tabLst>
              <a:defRPr/>
            </a:pPr>
            <a:r>
              <a:rPr kumimoji="0" lang="en-US" sz="2800" b="0" i="0" u="none" strike="noStrike" kern="0" cap="none" spc="0" normalizeH="0" baseline="0" noProof="0" dirty="0">
                <a:ln>
                  <a:noFill/>
                </a:ln>
                <a:solidFill>
                  <a:srgbClr val="F5821F"/>
                </a:solidFill>
                <a:effectLst/>
                <a:uLnTx/>
                <a:uFillTx/>
              </a:rPr>
              <a:t>• </a:t>
            </a:r>
            <a:r>
              <a:rPr kumimoji="0" lang="en-US" sz="2800" b="0" i="0" u="none" strike="noStrike" kern="0" cap="none" spc="0" normalizeH="0" baseline="0" noProof="0" dirty="0">
                <a:ln>
                  <a:noFill/>
                </a:ln>
                <a:solidFill>
                  <a:srgbClr val="231F20"/>
                </a:solidFill>
                <a:effectLst/>
                <a:uLnTx/>
                <a:uFillTx/>
              </a:rPr>
              <a:t>Pour le </a:t>
            </a:r>
            <a:r>
              <a:rPr kumimoji="0" lang="en-US" sz="2800" b="1" i="0" u="none" strike="noStrike" kern="0" cap="none" spc="0" normalizeH="0" baseline="0" noProof="0" dirty="0" err="1">
                <a:ln>
                  <a:noFill/>
                </a:ln>
                <a:solidFill>
                  <a:srgbClr val="002060"/>
                </a:solidFill>
                <a:effectLst/>
                <a:uLnTx/>
                <a:uFillTx/>
              </a:rPr>
              <a:t>bois</a:t>
            </a:r>
            <a:r>
              <a:rPr kumimoji="0" lang="en-US" sz="2800" b="1" i="0" u="none" strike="noStrike" kern="0" cap="none" spc="0" normalizeH="0" baseline="0" noProof="0" dirty="0">
                <a:ln>
                  <a:noFill/>
                </a:ln>
                <a:solidFill>
                  <a:srgbClr val="002060"/>
                </a:solidFill>
                <a:effectLst/>
                <a:uLnTx/>
                <a:uFillTx/>
              </a:rPr>
              <a:t>:</a:t>
            </a:r>
            <a:endParaRPr kumimoji="0" lang="en-US" sz="2800" b="0" i="0" u="none" strike="noStrike" kern="0" cap="none" spc="0" normalizeH="0" baseline="0" noProof="0" dirty="0">
              <a:ln>
                <a:noFill/>
              </a:ln>
              <a:solidFill>
                <a:srgbClr val="231F20"/>
              </a:solidFill>
              <a:effectLst/>
              <a:uLnTx/>
              <a:uFillTx/>
            </a:endParaRPr>
          </a:p>
        </p:txBody>
      </p:sp>
      <p:sp>
        <p:nvSpPr>
          <p:cNvPr id="4" name="Rectangle 12602">
            <a:extLst>
              <a:ext uri="{FF2B5EF4-FFF2-40B4-BE49-F238E27FC236}">
                <a16:creationId xmlns:a16="http://schemas.microsoft.com/office/drawing/2014/main" id="{B335EF4A-EFC5-E4CD-2CF3-FDFB6689711F}"/>
              </a:ext>
            </a:extLst>
          </p:cNvPr>
          <p:cNvSpPr/>
          <p:nvPr/>
        </p:nvSpPr>
        <p:spPr>
          <a:xfrm>
            <a:off x="1009291" y="5228308"/>
            <a:ext cx="2150469"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666481" algn="l"/>
              </a:tabLst>
              <a:defRPr/>
            </a:pPr>
            <a:r>
              <a:rPr kumimoji="0" lang="en-US" sz="2800" b="0" i="0" u="none" strike="noStrike" kern="0" cap="none" spc="0" normalizeH="0" baseline="0" noProof="0" dirty="0">
                <a:ln>
                  <a:noFill/>
                </a:ln>
                <a:solidFill>
                  <a:srgbClr val="F5821F"/>
                </a:solidFill>
                <a:effectLst/>
                <a:uLnTx/>
                <a:uFillTx/>
              </a:rPr>
              <a:t>• </a:t>
            </a:r>
            <a:r>
              <a:rPr kumimoji="0" lang="en-US" sz="2800" b="0" i="0" u="none" strike="noStrike" kern="0" cap="none" spc="0" normalizeH="0" baseline="0" noProof="0" dirty="0">
                <a:ln>
                  <a:noFill/>
                </a:ln>
                <a:solidFill>
                  <a:srgbClr val="231F20"/>
                </a:solidFill>
                <a:effectLst/>
                <a:uLnTx/>
                <a:uFillTx/>
              </a:rPr>
              <a:t>Pour le </a:t>
            </a:r>
            <a:r>
              <a:rPr lang="en-US" sz="2800" b="1" kern="0" dirty="0">
                <a:solidFill>
                  <a:srgbClr val="002060"/>
                </a:solidFill>
              </a:rPr>
              <a:t>fer</a:t>
            </a:r>
            <a:r>
              <a:rPr kumimoji="0" lang="en-US" sz="2800" b="1" i="0" u="none" strike="noStrike" kern="0" cap="none" spc="0" normalizeH="0" baseline="0" noProof="0" dirty="0">
                <a:ln>
                  <a:noFill/>
                </a:ln>
                <a:solidFill>
                  <a:srgbClr val="002060"/>
                </a:solidFill>
                <a:effectLst/>
                <a:uLnTx/>
                <a:uFillTx/>
              </a:rPr>
              <a:t>:</a:t>
            </a:r>
            <a:endParaRPr kumimoji="0" lang="en-US" sz="2800" b="0" i="0" u="none" strike="noStrike" kern="0" cap="none" spc="0" normalizeH="0" baseline="0" noProof="0" dirty="0">
              <a:ln>
                <a:noFill/>
              </a:ln>
              <a:solidFill>
                <a:srgbClr val="231F20"/>
              </a:solidFill>
              <a:effectLst/>
              <a:uLnTx/>
              <a:uFillTx/>
            </a:endParaRPr>
          </a:p>
        </p:txBody>
      </p:sp>
      <p:sp>
        <p:nvSpPr>
          <p:cNvPr id="5" name="Right Arrow 82">
            <a:extLst>
              <a:ext uri="{FF2B5EF4-FFF2-40B4-BE49-F238E27FC236}">
                <a16:creationId xmlns:a16="http://schemas.microsoft.com/office/drawing/2014/main" id="{91CB1087-15F9-6545-C575-14E60973DA76}"/>
              </a:ext>
            </a:extLst>
          </p:cNvPr>
          <p:cNvSpPr/>
          <p:nvPr/>
        </p:nvSpPr>
        <p:spPr>
          <a:xfrm>
            <a:off x="6085076" y="5320641"/>
            <a:ext cx="1509757" cy="32614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Freeform 12492"/>
          <p:cNvSpPr/>
          <p:nvPr/>
        </p:nvSpPr>
        <p:spPr>
          <a:xfrm>
            <a:off x="822856" y="1078574"/>
            <a:ext cx="10528635" cy="2367676"/>
          </a:xfrm>
          <a:custGeom>
            <a:avLst/>
            <a:gdLst/>
            <a:ahLst/>
            <a:cxnLst/>
            <a:rect l="0" t="0" r="0" b="0"/>
            <a:pathLst>
              <a:path w="6192011" h="2152319">
                <a:moveTo>
                  <a:pt x="91071" y="0"/>
                </a:moveTo>
                <a:cubicBezTo>
                  <a:pt x="40779" y="0"/>
                  <a:pt x="0" y="40767"/>
                  <a:pt x="0" y="91059"/>
                </a:cubicBezTo>
                <a:lnTo>
                  <a:pt x="0" y="2061260"/>
                </a:lnTo>
                <a:cubicBezTo>
                  <a:pt x="0" y="2111552"/>
                  <a:pt x="40779" y="2152319"/>
                  <a:pt x="91071" y="2152319"/>
                </a:cubicBezTo>
                <a:lnTo>
                  <a:pt x="6100939" y="2152319"/>
                </a:lnTo>
                <a:cubicBezTo>
                  <a:pt x="6151231" y="2152319"/>
                  <a:pt x="6192011" y="2111552"/>
                  <a:pt x="6192011" y="2061260"/>
                </a:cubicBezTo>
                <a:lnTo>
                  <a:pt x="6192011" y="91059"/>
                </a:lnTo>
                <a:cubicBezTo>
                  <a:pt x="6192011" y="40767"/>
                  <a:pt x="6151231" y="0"/>
                  <a:pt x="6100939" y="0"/>
                </a:cubicBezTo>
                <a:close/>
                <a:moveTo>
                  <a:pt x="91071" y="0"/>
                </a:moveTo>
              </a:path>
            </a:pathLst>
          </a:custGeom>
          <a:solidFill>
            <a:srgbClr val="FFE9D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5" name="Freeform 12493"/>
          <p:cNvSpPr/>
          <p:nvPr/>
        </p:nvSpPr>
        <p:spPr>
          <a:xfrm>
            <a:off x="780009" y="1078574"/>
            <a:ext cx="10571482" cy="2364572"/>
          </a:xfrm>
          <a:custGeom>
            <a:avLst/>
            <a:gdLst/>
            <a:ahLst/>
            <a:cxnLst/>
            <a:rect l="0" t="0" r="0" b="0"/>
            <a:pathLst>
              <a:path w="6192011" h="2152319">
                <a:moveTo>
                  <a:pt x="91071" y="0"/>
                </a:moveTo>
                <a:cubicBezTo>
                  <a:pt x="40779" y="0"/>
                  <a:pt x="0" y="40767"/>
                  <a:pt x="0" y="91059"/>
                </a:cubicBezTo>
                <a:lnTo>
                  <a:pt x="0" y="2061260"/>
                </a:lnTo>
                <a:cubicBezTo>
                  <a:pt x="0" y="2111552"/>
                  <a:pt x="40779" y="2152319"/>
                  <a:pt x="91071" y="2152319"/>
                </a:cubicBezTo>
                <a:lnTo>
                  <a:pt x="6100939" y="2152319"/>
                </a:lnTo>
                <a:cubicBezTo>
                  <a:pt x="6151231" y="2152319"/>
                  <a:pt x="6192011" y="2111552"/>
                  <a:pt x="6192011" y="2061260"/>
                </a:cubicBezTo>
                <a:lnTo>
                  <a:pt x="6192011" y="91059"/>
                </a:lnTo>
                <a:cubicBezTo>
                  <a:pt x="6192011" y="40767"/>
                  <a:pt x="6151231" y="0"/>
                  <a:pt x="6100939" y="0"/>
                </a:cubicBezTo>
                <a:lnTo>
                  <a:pt x="91071" y="0"/>
                </a:lnTo>
                <a:close/>
                <a:moveTo>
                  <a:pt x="91071" y="0"/>
                </a:moveTo>
              </a:path>
            </a:pathLst>
          </a:custGeom>
          <a:noFill/>
          <a:ln w="6350" cap="flat" cmpd="sng" algn="ctr">
            <a:solidFill>
              <a:srgbClr val="F58735">
                <a:alpha val="100000"/>
              </a:srgbClr>
            </a:solidFill>
            <a:prstDash val="solid"/>
            <a:miter lim="50800"/>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56" name="Rectangle 12595"/>
          <p:cNvSpPr/>
          <p:nvPr/>
        </p:nvSpPr>
        <p:spPr>
          <a:xfrm>
            <a:off x="950906" y="1150818"/>
            <a:ext cx="10265994" cy="2280111"/>
          </a:xfrm>
          <a:prstGeom prst="rect">
            <a:avLst/>
          </a:prstGeom>
        </p:spPr>
        <p:txBody>
          <a:bodyPr wrap="square" lIns="0" tIns="0" rIns="0" bIns="0">
            <a:spAutoFit/>
          </a:bodyPr>
          <a:lstStyle/>
          <a:p>
            <a:pPr marL="0" marR="0" lvl="0" indent="0" algn="just" defTabSz="914400" eaLnBrk="1" fontAlgn="auto" latinLnBrk="0" hangingPunct="1">
              <a:spcBef>
                <a:spcPts val="0"/>
              </a:spcBef>
              <a:spcAft>
                <a:spcPts val="0"/>
              </a:spcAft>
              <a:buClrTx/>
              <a:buSzTx/>
              <a:buFontTx/>
              <a:buNone/>
              <a:tabLst/>
              <a:defRPr/>
            </a:pPr>
            <a:r>
              <a:rPr kumimoji="0" lang="fr-FR" sz="2400" b="0" i="0" u="none" strike="noStrike" kern="0" cap="none" spc="0" normalizeH="0" baseline="0" dirty="0">
                <a:ln>
                  <a:noFill/>
                </a:ln>
                <a:solidFill>
                  <a:srgbClr val="231F20"/>
                </a:solidFill>
                <a:effectLst/>
                <a:uLnTx/>
                <a:uFillTx/>
              </a:rPr>
              <a:t>La</a:t>
            </a:r>
            <a:r>
              <a:rPr kumimoji="0" lang="fr-FR" sz="2400" b="0" i="0" u="none" strike="noStrike" kern="0" cap="none" spc="143"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figure</a:t>
            </a:r>
            <a:r>
              <a:rPr kumimoji="0" lang="fr-FR" sz="2400" b="0" i="0" u="none" strike="noStrike" kern="0" cap="none" spc="142"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ci-contre</a:t>
            </a:r>
            <a:r>
              <a:rPr kumimoji="0" lang="fr-FR" sz="2400" b="0" i="0" u="none" strike="noStrike" kern="0" cap="none" spc="142"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représente</a:t>
            </a:r>
            <a:r>
              <a:rPr kumimoji="0" lang="fr-FR" sz="2400" b="0" i="0" u="none" strike="noStrike" kern="0" cap="none" spc="142"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un</a:t>
            </a:r>
            <a:r>
              <a:rPr kumimoji="0" lang="fr-FR" sz="2400" b="0" i="0" u="none" strike="noStrike" kern="0" cap="none" spc="143"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cristallisoir</a:t>
            </a:r>
            <a:r>
              <a:rPr kumimoji="0" lang="fr-FR" sz="2400" b="0" i="0" u="none" strike="noStrike" kern="0" cap="none" spc="145" normalizeH="0" baseline="0" dirty="0">
                <a:ln>
                  <a:noFill/>
                </a:ln>
                <a:solidFill>
                  <a:srgbClr val="231F20"/>
                </a:solidFill>
                <a:effectLst/>
                <a:uLnTx/>
                <a:uFillTx/>
              </a:rPr>
              <a:t> </a:t>
            </a:r>
            <a:r>
              <a:rPr kumimoji="0" lang="fr-FR" sz="2400" b="0" i="0" u="none" strike="noStrike" kern="0" cap="none" spc="0" normalizeH="0" baseline="0" dirty="0">
                <a:ln>
                  <a:noFill/>
                </a:ln>
                <a:solidFill>
                  <a:srgbClr val="231F20"/>
                </a:solidFill>
                <a:effectLst/>
                <a:uLnTx/>
                <a:uFillTx/>
              </a:rPr>
              <a:t>contenant de l’eau, un morceau de bois et un clou en fer.</a:t>
            </a:r>
          </a:p>
          <a:p>
            <a:pPr marL="288041" marR="0" lvl="0" indent="0" defTabSz="914400" eaLnBrk="1" fontAlgn="auto" latinLnBrk="0" hangingPunct="1">
              <a:spcBef>
                <a:spcPts val="0"/>
              </a:spcBef>
              <a:spcAft>
                <a:spcPts val="0"/>
              </a:spcAft>
              <a:buClrTx/>
              <a:buSzTx/>
              <a:buFontTx/>
              <a:buNone/>
              <a:tabLst/>
              <a:defRPr/>
            </a:pPr>
            <a:r>
              <a:rPr kumimoji="0" lang="en-US" sz="2400" b="0" i="0" u="none" strike="noStrike" kern="0" cap="none" spc="0" normalizeH="0" baseline="0" noProof="0" dirty="0">
                <a:ln>
                  <a:noFill/>
                </a:ln>
                <a:solidFill>
                  <a:srgbClr val="F5821F"/>
                </a:solidFill>
                <a:effectLst/>
                <a:uLnTx/>
                <a:uFillTx/>
              </a:rPr>
              <a:t>•</a:t>
            </a:r>
            <a:r>
              <a:rPr kumimoji="0" lang="en-US" sz="2400" b="0" i="0" u="none" strike="noStrike" kern="0" cap="none" spc="0" normalizeH="0" baseline="0" noProof="0" dirty="0">
                <a:ln>
                  <a:noFill/>
                </a:ln>
                <a:solidFill>
                  <a:srgbClr val="231F20"/>
                </a:solidFill>
                <a:effectLst/>
                <a:uLnTx/>
                <a:uFillTx/>
              </a:rPr>
              <a:t> La masse volumique du bois : 0,6 g/cm</a:t>
            </a:r>
            <a:r>
              <a:rPr kumimoji="0" lang="en-US" sz="2400" b="0" i="0" u="none" strike="noStrike" kern="0" cap="none" spc="0" normalizeH="0" baseline="25000" noProof="0" dirty="0">
                <a:ln>
                  <a:noFill/>
                </a:ln>
                <a:solidFill>
                  <a:srgbClr val="231F20"/>
                </a:solidFill>
                <a:effectLst/>
                <a:uLnTx/>
                <a:uFillTx/>
              </a:rPr>
              <a:t>3</a:t>
            </a:r>
            <a:r>
              <a:rPr kumimoji="0" lang="en-US" sz="2400" b="0" i="0" u="none" strike="noStrike" kern="0" cap="none" spc="0" normalizeH="0" baseline="0" noProof="0" dirty="0">
                <a:ln>
                  <a:noFill/>
                </a:ln>
                <a:solidFill>
                  <a:srgbClr val="231F20"/>
                </a:solidFill>
                <a:effectLst/>
                <a:uLnTx/>
                <a:uFillTx/>
              </a:rPr>
              <a:t>;</a:t>
            </a:r>
          </a:p>
          <a:p>
            <a:pPr marL="288041" defTabSz="914400"/>
            <a:r>
              <a:rPr lang="en-US" sz="2400" kern="0" dirty="0">
                <a:solidFill>
                  <a:srgbClr val="F5821F"/>
                </a:solidFill>
              </a:rPr>
              <a:t>•</a:t>
            </a:r>
            <a:r>
              <a:rPr lang="en-US" sz="2400" kern="0" dirty="0">
                <a:solidFill>
                  <a:srgbClr val="231F20"/>
                </a:solidFill>
              </a:rPr>
              <a:t> La masse </a:t>
            </a:r>
            <a:r>
              <a:rPr lang="en-US" sz="2400" kern="0" dirty="0" err="1">
                <a:solidFill>
                  <a:srgbClr val="231F20"/>
                </a:solidFill>
              </a:rPr>
              <a:t>volumique</a:t>
            </a:r>
            <a:r>
              <a:rPr lang="en-US" sz="2400" kern="0" dirty="0">
                <a:solidFill>
                  <a:srgbClr val="231F20"/>
                </a:solidFill>
              </a:rPr>
              <a:t> de </a:t>
            </a:r>
            <a:r>
              <a:rPr lang="en-US" sz="2400" kern="0" dirty="0" err="1">
                <a:solidFill>
                  <a:srgbClr val="231F20"/>
                </a:solidFill>
              </a:rPr>
              <a:t>l’eau</a:t>
            </a:r>
            <a:r>
              <a:rPr lang="en-US" sz="2400" kern="0" dirty="0">
                <a:solidFill>
                  <a:srgbClr val="231F20"/>
                </a:solidFill>
              </a:rPr>
              <a:t> : </a:t>
            </a:r>
            <a:r>
              <a:rPr lang="en-US" sz="2400" i="1" kern="0" dirty="0" err="1">
                <a:solidFill>
                  <a:srgbClr val="231F20"/>
                </a:solidFill>
              </a:rPr>
              <a:t>ρ</a:t>
            </a:r>
            <a:r>
              <a:rPr lang="en-US" sz="2400" kern="0" baseline="-25000" dirty="0" err="1">
                <a:solidFill>
                  <a:srgbClr val="231F20"/>
                </a:solidFill>
              </a:rPr>
              <a:t>eau</a:t>
            </a:r>
            <a:r>
              <a:rPr lang="en-US" sz="2400" kern="0" dirty="0">
                <a:solidFill>
                  <a:srgbClr val="231F20"/>
                </a:solidFill>
              </a:rPr>
              <a:t> = 1,0 g/cm</a:t>
            </a:r>
            <a:r>
              <a:rPr lang="en-US" sz="2400" kern="0" baseline="25000" dirty="0">
                <a:solidFill>
                  <a:srgbClr val="231F20"/>
                </a:solidFill>
              </a:rPr>
              <a:t>3</a:t>
            </a:r>
            <a:r>
              <a:rPr lang="en-US" sz="2400" kern="0" dirty="0">
                <a:solidFill>
                  <a:srgbClr val="231F20"/>
                </a:solidFill>
              </a:rPr>
              <a:t>;</a:t>
            </a:r>
          </a:p>
          <a:p>
            <a:pPr marL="288041" defTabSz="914400">
              <a:spcBef>
                <a:spcPts val="200"/>
              </a:spcBef>
            </a:pPr>
            <a:r>
              <a:rPr lang="en-US" sz="2400" kern="0" dirty="0">
                <a:solidFill>
                  <a:srgbClr val="F5821F"/>
                </a:solidFill>
              </a:rPr>
              <a:t>•</a:t>
            </a:r>
            <a:r>
              <a:rPr lang="en-US" sz="2400" kern="0" dirty="0">
                <a:solidFill>
                  <a:srgbClr val="231F20"/>
                </a:solidFill>
              </a:rPr>
              <a:t> La masse </a:t>
            </a:r>
            <a:r>
              <a:rPr lang="en-US" sz="2400" kern="0" dirty="0" err="1">
                <a:solidFill>
                  <a:srgbClr val="231F20"/>
                </a:solidFill>
              </a:rPr>
              <a:t>volumique</a:t>
            </a:r>
            <a:r>
              <a:rPr lang="en-US" sz="2400" kern="0" dirty="0">
                <a:solidFill>
                  <a:srgbClr val="231F20"/>
                </a:solidFill>
              </a:rPr>
              <a:t> du </a:t>
            </a:r>
            <a:r>
              <a:rPr lang="en-US" sz="2400" kern="0" dirty="0" err="1">
                <a:solidFill>
                  <a:srgbClr val="231F20"/>
                </a:solidFill>
              </a:rPr>
              <a:t>fer</a:t>
            </a:r>
            <a:r>
              <a:rPr lang="en-US" sz="2400" kern="0" dirty="0">
                <a:solidFill>
                  <a:srgbClr val="231F20"/>
                </a:solidFill>
              </a:rPr>
              <a:t> : </a:t>
            </a:r>
            <a:r>
              <a:rPr lang="en-US" sz="2400" i="1" kern="0" dirty="0" err="1">
                <a:solidFill>
                  <a:srgbClr val="231F20"/>
                </a:solidFill>
              </a:rPr>
              <a:t>ρ</a:t>
            </a:r>
            <a:r>
              <a:rPr lang="en-US" sz="2400" kern="0" baseline="-25000" dirty="0" err="1">
                <a:solidFill>
                  <a:srgbClr val="231F20"/>
                </a:solidFill>
              </a:rPr>
              <a:t>fer</a:t>
            </a:r>
            <a:r>
              <a:rPr lang="en-US" sz="2400" kern="0" dirty="0">
                <a:solidFill>
                  <a:srgbClr val="231F20"/>
                </a:solidFill>
              </a:rPr>
              <a:t>= 7,86 g/cm</a:t>
            </a:r>
            <a:r>
              <a:rPr lang="en-US" sz="2400" kern="0" baseline="25000" dirty="0">
                <a:solidFill>
                  <a:srgbClr val="231F20"/>
                </a:solidFill>
              </a:rPr>
              <a:t>3</a:t>
            </a:r>
            <a:r>
              <a:rPr lang="en-US" sz="2400" kern="0" dirty="0">
                <a:solidFill>
                  <a:srgbClr val="231F20"/>
                </a:solidFill>
              </a:rPr>
              <a:t>.</a:t>
            </a:r>
          </a:p>
          <a:p>
            <a:pPr defTabSz="914400">
              <a:spcBef>
                <a:spcPts val="300"/>
              </a:spcBef>
            </a:pPr>
            <a:r>
              <a:rPr lang="fr-FR" sz="2400" kern="0" dirty="0">
                <a:solidFill>
                  <a:srgbClr val="231F20"/>
                </a:solidFill>
              </a:rPr>
              <a:t>On veut interpréter ce phénomène en termes de différence de masse volumique.</a:t>
            </a:r>
          </a:p>
        </p:txBody>
      </p:sp>
      <p:grpSp>
        <p:nvGrpSpPr>
          <p:cNvPr id="57" name="Group 56"/>
          <p:cNvGrpSpPr/>
          <p:nvPr/>
        </p:nvGrpSpPr>
        <p:grpSpPr>
          <a:xfrm>
            <a:off x="8123110" y="1251513"/>
            <a:ext cx="2571709" cy="1860497"/>
            <a:chOff x="5295447" y="3644860"/>
            <a:chExt cx="2796508" cy="1894339"/>
          </a:xfrm>
        </p:grpSpPr>
        <p:sp>
          <p:nvSpPr>
            <p:cNvPr id="58" name="Freeform 12566"/>
            <p:cNvSpPr/>
            <p:nvPr/>
          </p:nvSpPr>
          <p:spPr>
            <a:xfrm>
              <a:off x="5310124" y="4275408"/>
              <a:ext cx="2771158" cy="1216200"/>
            </a:xfrm>
            <a:custGeom>
              <a:avLst/>
              <a:gdLst/>
              <a:ahLst/>
              <a:cxnLst/>
              <a:rect l="0" t="0" r="0" b="0"/>
              <a:pathLst>
                <a:path w="2370811" h="1047572">
                  <a:moveTo>
                    <a:pt x="0" y="1047572"/>
                  </a:moveTo>
                  <a:lnTo>
                    <a:pt x="2370811" y="1047572"/>
                  </a:lnTo>
                  <a:lnTo>
                    <a:pt x="2370811" y="0"/>
                  </a:lnTo>
                  <a:lnTo>
                    <a:pt x="0" y="0"/>
                  </a:lnTo>
                  <a:lnTo>
                    <a:pt x="0" y="1047572"/>
                  </a:lnTo>
                  <a:close/>
                </a:path>
              </a:pathLst>
            </a:custGeom>
            <a:solidFill>
              <a:srgbClr val="B3E3FA">
                <a:alpha val="100000"/>
              </a:srgbClr>
            </a:solidFill>
            <a:ln w="2374"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59" name="Picture 125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295447" y="4265350"/>
              <a:ext cx="2796508" cy="1245690"/>
            </a:xfrm>
            <a:prstGeom prst="rect">
              <a:avLst/>
            </a:prstGeom>
            <a:noFill/>
          </p:spPr>
        </p:pic>
        <p:sp>
          <p:nvSpPr>
            <p:cNvPr id="86" name="Freeform 12568"/>
            <p:cNvSpPr/>
            <p:nvPr/>
          </p:nvSpPr>
          <p:spPr>
            <a:xfrm>
              <a:off x="5303453" y="3963691"/>
              <a:ext cx="2771156" cy="1529664"/>
            </a:xfrm>
            <a:custGeom>
              <a:avLst/>
              <a:gdLst/>
              <a:ahLst/>
              <a:cxnLst/>
              <a:rect l="0" t="0" r="0" b="0"/>
              <a:pathLst>
                <a:path w="2370810" h="1317574">
                  <a:moveTo>
                    <a:pt x="0" y="0"/>
                  </a:moveTo>
                  <a:lnTo>
                    <a:pt x="0" y="1317574"/>
                  </a:lnTo>
                  <a:lnTo>
                    <a:pt x="2370810" y="1317574"/>
                  </a:lnTo>
                  <a:lnTo>
                    <a:pt x="2370810" y="0"/>
                  </a:lnTo>
                </a:path>
              </a:pathLst>
            </a:custGeom>
            <a:noFill/>
            <a:ln w="46062" cap="flat" cmpd="sng" algn="ctr">
              <a:solidFill>
                <a:srgbClr val="38499B">
                  <a:alpha val="100000"/>
                </a:srgbClr>
              </a:solidFill>
              <a:prstDash val="solid"/>
              <a:miter lim="50800"/>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87" name="Picture 1256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500654" y="3644860"/>
              <a:ext cx="2341130" cy="1266355"/>
            </a:xfrm>
            <a:prstGeom prst="rect">
              <a:avLst/>
            </a:prstGeom>
            <a:noFill/>
          </p:spPr>
        </p:pic>
        <p:grpSp>
          <p:nvGrpSpPr>
            <p:cNvPr id="88" name="Group 87"/>
            <p:cNvGrpSpPr/>
            <p:nvPr/>
          </p:nvGrpSpPr>
          <p:grpSpPr>
            <a:xfrm>
              <a:off x="5453216" y="5219473"/>
              <a:ext cx="947584" cy="319726"/>
              <a:chOff x="7490078" y="3159774"/>
              <a:chExt cx="556109" cy="138676"/>
            </a:xfrm>
          </p:grpSpPr>
          <p:sp>
            <p:nvSpPr>
              <p:cNvPr id="91" name="Freeform 12578"/>
              <p:cNvSpPr/>
              <p:nvPr/>
            </p:nvSpPr>
            <p:spPr>
              <a:xfrm>
                <a:off x="7912966" y="3162023"/>
                <a:ext cx="45719" cy="133359"/>
              </a:xfrm>
              <a:custGeom>
                <a:avLst/>
                <a:gdLst/>
                <a:ahLst/>
                <a:cxnLst/>
                <a:rect l="0" t="0" r="0" b="0"/>
                <a:pathLst>
                  <a:path w="12573" h="90956">
                    <a:moveTo>
                      <a:pt x="0" y="28663"/>
                    </a:moveTo>
                    <a:lnTo>
                      <a:pt x="2425" y="63461"/>
                    </a:lnTo>
                    <a:lnTo>
                      <a:pt x="12573" y="90956"/>
                    </a:lnTo>
                    <a:lnTo>
                      <a:pt x="6210" y="0"/>
                    </a:lnTo>
                    <a:close/>
                    <a:moveTo>
                      <a:pt x="0" y="28663"/>
                    </a:moveTo>
                  </a:path>
                </a:pathLst>
              </a:custGeom>
              <a:solidFill>
                <a:srgbClr val="50545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2" name="Freeform 12579"/>
              <p:cNvSpPr/>
              <p:nvPr/>
            </p:nvSpPr>
            <p:spPr>
              <a:xfrm>
                <a:off x="7919171" y="3161145"/>
                <a:ext cx="45719" cy="134644"/>
              </a:xfrm>
              <a:custGeom>
                <a:avLst/>
                <a:gdLst/>
                <a:ahLst/>
                <a:cxnLst/>
                <a:rect l="0" t="0" r="0" b="0"/>
                <a:pathLst>
                  <a:path w="18910" h="91833">
                    <a:moveTo>
                      <a:pt x="0" y="876"/>
                    </a:moveTo>
                    <a:lnTo>
                      <a:pt x="6362" y="91833"/>
                    </a:lnTo>
                    <a:lnTo>
                      <a:pt x="18910" y="90957"/>
                    </a:lnTo>
                    <a:lnTo>
                      <a:pt x="12547" y="0"/>
                    </a:lnTo>
                    <a:close/>
                    <a:moveTo>
                      <a:pt x="0" y="876"/>
                    </a:moveTo>
                  </a:path>
                </a:pathLst>
              </a:custGeom>
              <a:solidFill>
                <a:srgbClr val="A9AFB1">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3" name="Freeform 12580"/>
              <p:cNvSpPr/>
              <p:nvPr/>
            </p:nvSpPr>
            <p:spPr>
              <a:xfrm>
                <a:off x="7923013" y="3216055"/>
                <a:ext cx="45719" cy="46178"/>
              </a:xfrm>
              <a:custGeom>
                <a:avLst/>
                <a:gdLst/>
                <a:ahLst/>
                <a:cxnLst/>
                <a:rect l="0" t="0" r="0" b="0"/>
                <a:pathLst>
                  <a:path w="14681" h="31495">
                    <a:moveTo>
                      <a:pt x="0" y="876"/>
                    </a:moveTo>
                    <a:lnTo>
                      <a:pt x="2133" y="31495"/>
                    </a:lnTo>
                    <a:lnTo>
                      <a:pt x="14681" y="30619"/>
                    </a:lnTo>
                    <a:lnTo>
                      <a:pt x="12547" y="0"/>
                    </a:lnTo>
                    <a:close/>
                    <a:moveTo>
                      <a:pt x="0" y="876"/>
                    </a:moveTo>
                  </a:path>
                </a:pathLst>
              </a:custGeom>
              <a:solidFill>
                <a:srgbClr val="5C6162">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4" name="Freeform 12581"/>
              <p:cNvSpPr/>
              <p:nvPr/>
            </p:nvSpPr>
            <p:spPr>
              <a:xfrm>
                <a:off x="7919731" y="3169123"/>
                <a:ext cx="45719" cy="45719"/>
              </a:xfrm>
              <a:custGeom>
                <a:avLst/>
                <a:gdLst/>
                <a:ahLst/>
                <a:cxnLst/>
                <a:rect l="0" t="0" r="0" b="0"/>
                <a:pathLst>
                  <a:path w="13512" h="14655">
                    <a:moveTo>
                      <a:pt x="0" y="876"/>
                    </a:moveTo>
                    <a:lnTo>
                      <a:pt x="965" y="14655"/>
                    </a:lnTo>
                    <a:lnTo>
                      <a:pt x="13512" y="13766"/>
                    </a:lnTo>
                    <a:lnTo>
                      <a:pt x="12534" y="0"/>
                    </a:lnTo>
                    <a:close/>
                    <a:moveTo>
                      <a:pt x="0" y="876"/>
                    </a:moveTo>
                  </a:path>
                </a:pathLst>
              </a:custGeom>
              <a:solidFill>
                <a:srgbClr val="E8E8E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5" name="Freeform 12582"/>
              <p:cNvSpPr/>
              <p:nvPr/>
            </p:nvSpPr>
            <p:spPr>
              <a:xfrm>
                <a:off x="7539959" y="3190685"/>
                <a:ext cx="506228" cy="89266"/>
              </a:xfrm>
              <a:custGeom>
                <a:avLst/>
                <a:gdLst/>
                <a:ahLst/>
                <a:cxnLst/>
                <a:rect l="0" t="0" r="0" b="0"/>
                <a:pathLst>
                  <a:path w="375424" h="60883">
                    <a:moveTo>
                      <a:pt x="0" y="26085"/>
                    </a:moveTo>
                    <a:lnTo>
                      <a:pt x="2438" y="60883"/>
                    </a:lnTo>
                    <a:lnTo>
                      <a:pt x="375424" y="34797"/>
                    </a:lnTo>
                    <a:lnTo>
                      <a:pt x="373011" y="0"/>
                    </a:lnTo>
                    <a:close/>
                    <a:moveTo>
                      <a:pt x="0" y="26085"/>
                    </a:moveTo>
                  </a:path>
                </a:pathLst>
              </a:custGeom>
              <a:solidFill>
                <a:srgbClr val="A9AFB1">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6" name="Freeform 12583"/>
              <p:cNvSpPr/>
              <p:nvPr/>
            </p:nvSpPr>
            <p:spPr>
              <a:xfrm>
                <a:off x="7541616" y="3214413"/>
                <a:ext cx="504002" cy="54463"/>
              </a:xfrm>
              <a:custGeom>
                <a:avLst/>
                <a:gdLst/>
                <a:ahLst/>
                <a:cxnLst/>
                <a:rect l="0" t="0" r="0" b="0"/>
                <a:pathLst>
                  <a:path w="373773" h="37146">
                    <a:moveTo>
                      <a:pt x="0" y="26085"/>
                    </a:moveTo>
                    <a:lnTo>
                      <a:pt x="774" y="37146"/>
                    </a:lnTo>
                    <a:lnTo>
                      <a:pt x="373773" y="11061"/>
                    </a:lnTo>
                    <a:lnTo>
                      <a:pt x="373011" y="0"/>
                    </a:lnTo>
                    <a:close/>
                    <a:moveTo>
                      <a:pt x="0" y="26085"/>
                    </a:moveTo>
                  </a:path>
                </a:pathLst>
              </a:custGeom>
              <a:solidFill>
                <a:srgbClr val="5C6162">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7" name="Freeform 12584"/>
              <p:cNvSpPr/>
              <p:nvPr/>
            </p:nvSpPr>
            <p:spPr>
              <a:xfrm>
                <a:off x="7540485" y="3198182"/>
                <a:ext cx="503557" cy="47537"/>
              </a:xfrm>
              <a:custGeom>
                <a:avLst/>
                <a:gdLst/>
                <a:ahLst/>
                <a:cxnLst/>
                <a:rect l="0" t="0" r="0" b="0"/>
                <a:pathLst>
                  <a:path w="373443" h="32422">
                    <a:moveTo>
                      <a:pt x="0" y="26085"/>
                    </a:moveTo>
                    <a:lnTo>
                      <a:pt x="431" y="32422"/>
                    </a:lnTo>
                    <a:lnTo>
                      <a:pt x="373443" y="6337"/>
                    </a:lnTo>
                    <a:lnTo>
                      <a:pt x="373011" y="0"/>
                    </a:lnTo>
                    <a:close/>
                    <a:moveTo>
                      <a:pt x="0" y="26085"/>
                    </a:moveTo>
                  </a:path>
                </a:pathLst>
              </a:custGeom>
              <a:solidFill>
                <a:srgbClr val="E8E8E6">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8" name="Freeform 12585"/>
              <p:cNvSpPr/>
              <p:nvPr/>
            </p:nvSpPr>
            <p:spPr>
              <a:xfrm>
                <a:off x="7490078" y="3216766"/>
                <a:ext cx="85949" cy="45719"/>
              </a:xfrm>
              <a:custGeom>
                <a:avLst/>
                <a:gdLst/>
                <a:ahLst/>
                <a:cxnLst/>
                <a:rect l="0" t="0" r="0" b="0"/>
                <a:pathLst>
                  <a:path w="63741" h="20967">
                    <a:moveTo>
                      <a:pt x="0" y="20967"/>
                    </a:moveTo>
                    <a:lnTo>
                      <a:pt x="51092" y="17386"/>
                    </a:lnTo>
                    <a:lnTo>
                      <a:pt x="63741" y="5588"/>
                    </a:lnTo>
                    <a:lnTo>
                      <a:pt x="49885" y="0"/>
                    </a:lnTo>
                    <a:close/>
                    <a:moveTo>
                      <a:pt x="0" y="20967"/>
                    </a:moveTo>
                  </a:path>
                </a:pathLst>
              </a:custGeom>
              <a:solidFill>
                <a:srgbClr val="C0C6C7">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99" name="Freeform 12586"/>
              <p:cNvSpPr/>
              <p:nvPr/>
            </p:nvSpPr>
            <p:spPr>
              <a:xfrm>
                <a:off x="7490078" y="3234151"/>
                <a:ext cx="88004" cy="45719"/>
              </a:xfrm>
              <a:custGeom>
                <a:avLst/>
                <a:gdLst/>
                <a:ahLst/>
                <a:cxnLst/>
                <a:rect l="0" t="0" r="0" b="0"/>
                <a:pathLst>
                  <a:path w="65265" h="17398">
                    <a:moveTo>
                      <a:pt x="0" y="3581"/>
                    </a:moveTo>
                    <a:lnTo>
                      <a:pt x="52311" y="17398"/>
                    </a:lnTo>
                    <a:lnTo>
                      <a:pt x="65265" y="9931"/>
                    </a:lnTo>
                    <a:lnTo>
                      <a:pt x="51092" y="0"/>
                    </a:lnTo>
                    <a:close/>
                    <a:moveTo>
                      <a:pt x="0" y="3581"/>
                    </a:moveTo>
                  </a:path>
                </a:pathLst>
              </a:custGeom>
              <a:solidFill>
                <a:srgbClr val="81888B">
                  <a:alpha val="100000"/>
                </a:srgbClr>
              </a:solidFill>
              <a:ln w="12700" cap="flat" cmpd="sng" algn="ctr">
                <a:noFill/>
                <a:prstDash val="solid"/>
              </a:ln>
              <a:effectLst/>
            </p:spPr>
            <p:txBody>
              <a:bodyPr/>
              <a:lstStyle/>
              <a:p>
                <a:pPr marL="0" marR="0" lvl="0" indent="0" defTabSz="914400" eaLnBrk="1" fontAlgn="auto" latinLnBrk="0" hangingPunct="1">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100" name="Picture 1258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7911589" y="3159774"/>
                <a:ext cx="45719" cy="138676"/>
              </a:xfrm>
              <a:prstGeom prst="rect">
                <a:avLst/>
              </a:prstGeom>
              <a:noFill/>
            </p:spPr>
          </p:pic>
        </p:grpSp>
      </p:grpSp>
    </p:spTree>
    <p:extLst>
      <p:ext uri="{BB962C8B-B14F-4D97-AF65-F5344CB8AC3E}">
        <p14:creationId xmlns:p14="http://schemas.microsoft.com/office/powerpoint/2010/main" val="392736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B91C9-004E-DDD4-854C-0CB713C181DF}"/>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C927357D-C0D8-BF93-F2ED-921BF9E011D7}"/>
              </a:ext>
            </a:extLst>
          </p:cNvPr>
          <p:cNvPicPr>
            <a:picLocks noChangeAspect="1"/>
          </p:cNvPicPr>
          <p:nvPr/>
        </p:nvPicPr>
        <p:blipFill>
          <a:blip r:embed="rId2"/>
          <a:stretch>
            <a:fillRect/>
          </a:stretch>
        </p:blipFill>
        <p:spPr>
          <a:xfrm>
            <a:off x="11216900" y="336343"/>
            <a:ext cx="583170" cy="583170"/>
          </a:xfrm>
          <a:prstGeom prst="rect">
            <a:avLst/>
          </a:prstGeom>
        </p:spPr>
      </p:pic>
      <p:sp>
        <p:nvSpPr>
          <p:cNvPr id="3" name="ZoneTexte 2">
            <a:extLst>
              <a:ext uri="{FF2B5EF4-FFF2-40B4-BE49-F238E27FC236}">
                <a16:creationId xmlns:a16="http://schemas.microsoft.com/office/drawing/2014/main" id="{F52EB896-9868-B6C7-5285-254EA2675728}"/>
              </a:ext>
            </a:extLst>
          </p:cNvPr>
          <p:cNvSpPr txBox="1"/>
          <p:nvPr/>
        </p:nvSpPr>
        <p:spPr>
          <a:xfrm>
            <a:off x="11716863" y="76676"/>
            <a:ext cx="306648" cy="369332"/>
          </a:xfrm>
          <a:prstGeom prst="rect">
            <a:avLst/>
          </a:prstGeom>
          <a:solidFill>
            <a:srgbClr val="FF6565"/>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M</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Freeform 12489">
            <a:extLst>
              <a:ext uri="{FF2B5EF4-FFF2-40B4-BE49-F238E27FC236}">
                <a16:creationId xmlns:a16="http://schemas.microsoft.com/office/drawing/2014/main" id="{D15EB0E1-8D47-C252-EAA3-C6DCE23BBEC3}"/>
              </a:ext>
            </a:extLst>
          </p:cNvPr>
          <p:cNvSpPr/>
          <p:nvPr/>
        </p:nvSpPr>
        <p:spPr>
          <a:xfrm>
            <a:off x="940466" y="1363146"/>
            <a:ext cx="9725948" cy="326141"/>
          </a:xfrm>
          <a:custGeom>
            <a:avLst/>
            <a:gdLst/>
            <a:ahLst/>
            <a:cxnLst/>
            <a:rect l="0" t="0" r="0" b="0"/>
            <a:pathLst>
              <a:path w="6101600" h="205752">
                <a:moveTo>
                  <a:pt x="0" y="0"/>
                </a:moveTo>
                <a:lnTo>
                  <a:pt x="0" y="205752"/>
                </a:lnTo>
                <a:lnTo>
                  <a:pt x="6065799" y="205752"/>
                </a:lnTo>
                <a:cubicBezTo>
                  <a:pt x="6085573" y="205752"/>
                  <a:pt x="6101600" y="189725"/>
                  <a:pt x="6101600" y="169951"/>
                </a:cubicBezTo>
                <a:lnTo>
                  <a:pt x="6101600" y="35801"/>
                </a:lnTo>
                <a:cubicBezTo>
                  <a:pt x="6101600" y="16027"/>
                  <a:pt x="6085573" y="0"/>
                  <a:pt x="6065799" y="0"/>
                </a:cubicBezTo>
                <a:close/>
                <a:moveTo>
                  <a:pt x="0" y="0"/>
                </a:moveTo>
              </a:path>
            </a:pathLst>
          </a:custGeom>
          <a:solidFill>
            <a:srgbClr val="FFEFE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1" name="Rectangle 12593">
            <a:extLst>
              <a:ext uri="{FF2B5EF4-FFF2-40B4-BE49-F238E27FC236}">
                <a16:creationId xmlns:a16="http://schemas.microsoft.com/office/drawing/2014/main" id="{ABB94CA2-C27C-E14D-CF2A-42750B641B2B}"/>
              </a:ext>
            </a:extLst>
          </p:cNvPr>
          <p:cNvSpPr/>
          <p:nvPr/>
        </p:nvSpPr>
        <p:spPr>
          <a:xfrm>
            <a:off x="783771" y="1333455"/>
            <a:ext cx="4602222" cy="369332"/>
          </a:xfrm>
          <a:prstGeom prst="rect">
            <a:avLst/>
          </a:prstGeom>
        </p:spPr>
        <p:txBody>
          <a:bodyPr wrap="none" lIns="0" tIns="0" rIns="0" bIns="0">
            <a:spAutoFit/>
          </a:bodyPr>
          <a:lstStyle/>
          <a:p>
            <a:pPr defTabSz="914400"/>
            <a:r>
              <a:rPr lang="en-US" sz="2400" kern="0" dirty="0">
                <a:solidFill>
                  <a:srgbClr val="F5821F"/>
                </a:solidFill>
              </a:rPr>
              <a:t>2. </a:t>
            </a:r>
            <a:r>
              <a:rPr lang="en-US" sz="2400" kern="0" dirty="0">
                <a:solidFill>
                  <a:srgbClr val="231F20"/>
                </a:solidFill>
              </a:rPr>
              <a:t>Comparer les masses volumiques. </a:t>
            </a:r>
          </a:p>
        </p:txBody>
      </p:sp>
      <p:sp>
        <p:nvSpPr>
          <p:cNvPr id="81" name="Rectangle 12607">
            <a:extLst>
              <a:ext uri="{FF2B5EF4-FFF2-40B4-BE49-F238E27FC236}">
                <a16:creationId xmlns:a16="http://schemas.microsoft.com/office/drawing/2014/main" id="{09DE6EC0-46BF-8931-F280-25EC5369F3A0}"/>
              </a:ext>
            </a:extLst>
          </p:cNvPr>
          <p:cNvSpPr/>
          <p:nvPr/>
        </p:nvSpPr>
        <p:spPr>
          <a:xfrm>
            <a:off x="2837518" y="2067815"/>
            <a:ext cx="3095765" cy="369332"/>
          </a:xfrm>
          <a:prstGeom prst="rect">
            <a:avLst/>
          </a:prstGeom>
        </p:spPr>
        <p:txBody>
          <a:bodyPr wrap="square" lIns="0" tIns="0" rIns="0" bIns="0">
            <a:spAutoFit/>
          </a:bodyPr>
          <a:lstStyle/>
          <a:p>
            <a:pPr algn="ctr">
              <a:tabLst>
                <a:tab pos="1321756" algn="l"/>
              </a:tabLst>
            </a:pPr>
            <a:r>
              <a:rPr lang="en-US" sz="2400" b="1" kern="0" dirty="0">
                <a:solidFill>
                  <a:srgbClr val="FF0000"/>
                </a:solidFill>
              </a:rPr>
              <a:t>0,6 g/cm</a:t>
            </a:r>
            <a:r>
              <a:rPr lang="en-US" sz="2400" b="1" kern="0" baseline="25000" dirty="0">
                <a:solidFill>
                  <a:srgbClr val="FF0000"/>
                </a:solidFill>
              </a:rPr>
              <a:t>3</a:t>
            </a:r>
            <a:r>
              <a:rPr lang="en-US" sz="2400" b="1" i="0" spc="0" baseline="0" dirty="0">
                <a:solidFill>
                  <a:srgbClr val="FF0000"/>
                </a:solidFill>
                <a:latin typeface="Ink Free" panose="03080402000500000000" pitchFamily="66" charset="0"/>
              </a:rPr>
              <a:t> &lt; </a:t>
            </a:r>
            <a:r>
              <a:rPr lang="en-US" sz="2400" b="1" kern="0" dirty="0">
                <a:solidFill>
                  <a:srgbClr val="FF0000"/>
                </a:solidFill>
              </a:rPr>
              <a:t>1 g/cm</a:t>
            </a:r>
            <a:r>
              <a:rPr lang="en-US" sz="2400" b="1" kern="0" baseline="25000" dirty="0">
                <a:solidFill>
                  <a:srgbClr val="FF0000"/>
                </a:solidFill>
              </a:rPr>
              <a:t>3</a:t>
            </a:r>
            <a:endParaRPr lang="en-US" sz="2400" b="1" i="0" spc="0" baseline="-25000" dirty="0">
              <a:solidFill>
                <a:srgbClr val="FF0000"/>
              </a:solidFill>
              <a:latin typeface="Ink Free" panose="03080402000500000000" pitchFamily="66" charset="0"/>
            </a:endParaRPr>
          </a:p>
        </p:txBody>
      </p:sp>
      <p:sp>
        <p:nvSpPr>
          <p:cNvPr id="82" name="Rectangle 12607">
            <a:extLst>
              <a:ext uri="{FF2B5EF4-FFF2-40B4-BE49-F238E27FC236}">
                <a16:creationId xmlns:a16="http://schemas.microsoft.com/office/drawing/2014/main" id="{0D39C77E-D757-BBE7-0207-EFA702CE5EAD}"/>
              </a:ext>
            </a:extLst>
          </p:cNvPr>
          <p:cNvSpPr/>
          <p:nvPr/>
        </p:nvSpPr>
        <p:spPr>
          <a:xfrm>
            <a:off x="7760234" y="2006260"/>
            <a:ext cx="1808640" cy="430887"/>
          </a:xfrm>
          <a:prstGeom prst="rect">
            <a:avLst/>
          </a:prstGeom>
        </p:spPr>
        <p:txBody>
          <a:bodyPr wrap="square" lIns="0" tIns="0" rIns="0" bIns="0">
            <a:spAutoFit/>
          </a:bodyPr>
          <a:lstStyle/>
          <a:p>
            <a:pPr marL="0" algn="ctr">
              <a:tabLst>
                <a:tab pos="1321756" algn="l"/>
              </a:tabLst>
            </a:pPr>
            <a:r>
              <a:rPr lang="en-US" sz="2800" b="1" i="0" spc="-66" baseline="0" dirty="0">
                <a:solidFill>
                  <a:srgbClr val="002060"/>
                </a:solidFill>
                <a:latin typeface="Ink Free" panose="03080402000500000000" pitchFamily="66" charset="0"/>
              </a:rPr>
              <a:t>ρ</a:t>
            </a:r>
            <a:r>
              <a:rPr lang="en-US" sz="2800" b="1" i="0" spc="0" baseline="-25000" dirty="0">
                <a:solidFill>
                  <a:srgbClr val="002060"/>
                </a:solidFill>
                <a:latin typeface="Ink Free" panose="03080402000500000000" pitchFamily="66" charset="0"/>
              </a:rPr>
              <a:t>bois</a:t>
            </a:r>
            <a:r>
              <a:rPr lang="en-US" sz="2800" b="1" i="0" spc="0" baseline="0" dirty="0">
                <a:solidFill>
                  <a:srgbClr val="002060"/>
                </a:solidFill>
                <a:latin typeface="Ink Free" panose="03080402000500000000" pitchFamily="66" charset="0"/>
              </a:rPr>
              <a:t> &lt; </a:t>
            </a:r>
            <a:r>
              <a:rPr lang="en-US" sz="2800" b="1" i="0" spc="-66" baseline="0" dirty="0" err="1">
                <a:solidFill>
                  <a:srgbClr val="002060"/>
                </a:solidFill>
                <a:latin typeface="Ink Free" panose="03080402000500000000" pitchFamily="66" charset="0"/>
              </a:rPr>
              <a:t>ρ</a:t>
            </a:r>
            <a:r>
              <a:rPr lang="en-US" sz="2800" b="1" i="0" spc="0" baseline="-25000" dirty="0" err="1">
                <a:solidFill>
                  <a:srgbClr val="002060"/>
                </a:solidFill>
                <a:latin typeface="Ink Free" panose="03080402000500000000" pitchFamily="66" charset="0"/>
              </a:rPr>
              <a:t>eau</a:t>
            </a:r>
            <a:endParaRPr lang="en-US" sz="2800" b="1" i="0" spc="0" baseline="-25000" dirty="0">
              <a:solidFill>
                <a:srgbClr val="002060"/>
              </a:solidFill>
              <a:latin typeface="Ink Free" panose="03080402000500000000" pitchFamily="66" charset="0"/>
            </a:endParaRPr>
          </a:p>
        </p:txBody>
      </p:sp>
      <p:sp>
        <p:nvSpPr>
          <p:cNvPr id="83" name="Right Arrow 82">
            <a:extLst>
              <a:ext uri="{FF2B5EF4-FFF2-40B4-BE49-F238E27FC236}">
                <a16:creationId xmlns:a16="http://schemas.microsoft.com/office/drawing/2014/main" id="{7FCDA835-181E-1F98-061E-56089986F163}"/>
              </a:ext>
            </a:extLst>
          </p:cNvPr>
          <p:cNvSpPr/>
          <p:nvPr/>
        </p:nvSpPr>
        <p:spPr>
          <a:xfrm>
            <a:off x="6015716" y="2145786"/>
            <a:ext cx="1509757" cy="32614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Rectangle 12607">
            <a:extLst>
              <a:ext uri="{FF2B5EF4-FFF2-40B4-BE49-F238E27FC236}">
                <a16:creationId xmlns:a16="http://schemas.microsoft.com/office/drawing/2014/main" id="{4A0AF505-783A-4C87-BC33-7F5F7E7F9F9E}"/>
              </a:ext>
            </a:extLst>
          </p:cNvPr>
          <p:cNvSpPr/>
          <p:nvPr/>
        </p:nvSpPr>
        <p:spPr>
          <a:xfrm>
            <a:off x="2940156" y="3152001"/>
            <a:ext cx="3095765" cy="369332"/>
          </a:xfrm>
          <a:prstGeom prst="rect">
            <a:avLst/>
          </a:prstGeom>
        </p:spPr>
        <p:txBody>
          <a:bodyPr wrap="square" lIns="0" tIns="0" rIns="0" bIns="0">
            <a:spAutoFit/>
          </a:bodyPr>
          <a:lstStyle/>
          <a:p>
            <a:pPr algn="ctr">
              <a:tabLst>
                <a:tab pos="1321756" algn="l"/>
              </a:tabLst>
            </a:pPr>
            <a:r>
              <a:rPr lang="en-US" sz="2400" b="1" kern="0" dirty="0">
                <a:solidFill>
                  <a:srgbClr val="FF0000"/>
                </a:solidFill>
              </a:rPr>
              <a:t>7,86 g/cm</a:t>
            </a:r>
            <a:r>
              <a:rPr lang="en-US" sz="2400" b="1" kern="0" baseline="25000" dirty="0">
                <a:solidFill>
                  <a:srgbClr val="FF0000"/>
                </a:solidFill>
              </a:rPr>
              <a:t>3</a:t>
            </a:r>
            <a:r>
              <a:rPr lang="en-US" sz="2400" b="1" i="0" spc="0" baseline="0" dirty="0">
                <a:solidFill>
                  <a:srgbClr val="FF0000"/>
                </a:solidFill>
                <a:latin typeface="Ink Free" panose="03080402000500000000" pitchFamily="66" charset="0"/>
              </a:rPr>
              <a:t> &gt; </a:t>
            </a:r>
            <a:r>
              <a:rPr lang="en-US" sz="2400" b="1" kern="0" dirty="0">
                <a:solidFill>
                  <a:srgbClr val="FF0000"/>
                </a:solidFill>
              </a:rPr>
              <a:t>1 g/cm</a:t>
            </a:r>
            <a:r>
              <a:rPr lang="en-US" sz="2400" b="1" kern="0" baseline="25000" dirty="0">
                <a:solidFill>
                  <a:srgbClr val="FF0000"/>
                </a:solidFill>
              </a:rPr>
              <a:t>3</a:t>
            </a:r>
            <a:endParaRPr lang="en-US" sz="2400" b="1" i="0" spc="0" baseline="-25000" dirty="0">
              <a:solidFill>
                <a:srgbClr val="FF0000"/>
              </a:solidFill>
              <a:latin typeface="Ink Free" panose="03080402000500000000" pitchFamily="66" charset="0"/>
            </a:endParaRPr>
          </a:p>
        </p:txBody>
      </p:sp>
      <p:sp>
        <p:nvSpPr>
          <p:cNvPr id="85" name="Rectangle 12607">
            <a:extLst>
              <a:ext uri="{FF2B5EF4-FFF2-40B4-BE49-F238E27FC236}">
                <a16:creationId xmlns:a16="http://schemas.microsoft.com/office/drawing/2014/main" id="{E03253F9-BAC3-6639-78B1-589E9A6FFD2A}"/>
              </a:ext>
            </a:extLst>
          </p:cNvPr>
          <p:cNvSpPr/>
          <p:nvPr/>
        </p:nvSpPr>
        <p:spPr>
          <a:xfrm>
            <a:off x="7735474" y="2998113"/>
            <a:ext cx="1509757" cy="430887"/>
          </a:xfrm>
          <a:prstGeom prst="rect">
            <a:avLst/>
          </a:prstGeom>
        </p:spPr>
        <p:txBody>
          <a:bodyPr wrap="square" lIns="0" tIns="0" rIns="0" bIns="0">
            <a:spAutoFit/>
          </a:bodyPr>
          <a:lstStyle/>
          <a:p>
            <a:pPr algn="ctr">
              <a:tabLst>
                <a:tab pos="1321756" algn="l"/>
              </a:tabLst>
            </a:pPr>
            <a:r>
              <a:rPr lang="en-US" sz="2800" b="1" spc="-66" dirty="0" err="1">
                <a:solidFill>
                  <a:schemeClr val="accent4">
                    <a:lumMod val="50000"/>
                  </a:schemeClr>
                </a:solidFill>
                <a:latin typeface="Ink Free" panose="03080402000500000000" pitchFamily="66" charset="0"/>
              </a:rPr>
              <a:t>ρ</a:t>
            </a:r>
            <a:r>
              <a:rPr lang="en-US" sz="2800" b="1" baseline="-25000" dirty="0" err="1">
                <a:solidFill>
                  <a:schemeClr val="accent4">
                    <a:lumMod val="50000"/>
                  </a:schemeClr>
                </a:solidFill>
                <a:latin typeface="Ink Free" panose="03080402000500000000" pitchFamily="66" charset="0"/>
              </a:rPr>
              <a:t>fer</a:t>
            </a:r>
            <a:r>
              <a:rPr lang="en-US" sz="2800" b="1" baseline="-25000" dirty="0">
                <a:solidFill>
                  <a:schemeClr val="accent4">
                    <a:lumMod val="50000"/>
                  </a:schemeClr>
                </a:solidFill>
                <a:latin typeface="Ink Free" panose="03080402000500000000" pitchFamily="66" charset="0"/>
              </a:rPr>
              <a:t> </a:t>
            </a:r>
            <a:r>
              <a:rPr lang="en-US" sz="2800" b="1" dirty="0">
                <a:solidFill>
                  <a:schemeClr val="accent4">
                    <a:lumMod val="50000"/>
                  </a:schemeClr>
                </a:solidFill>
                <a:latin typeface="Ink Free" panose="03080402000500000000" pitchFamily="66" charset="0"/>
              </a:rPr>
              <a:t>&gt; </a:t>
            </a:r>
            <a:r>
              <a:rPr lang="en-US" sz="2800" b="1" spc="-66" dirty="0" err="1">
                <a:solidFill>
                  <a:schemeClr val="accent4">
                    <a:lumMod val="50000"/>
                  </a:schemeClr>
                </a:solidFill>
                <a:latin typeface="Ink Free" panose="03080402000500000000" pitchFamily="66" charset="0"/>
              </a:rPr>
              <a:t>ρ</a:t>
            </a:r>
            <a:r>
              <a:rPr lang="en-US" sz="2800" b="1" baseline="-25000" dirty="0" err="1">
                <a:solidFill>
                  <a:schemeClr val="accent4">
                    <a:lumMod val="50000"/>
                  </a:schemeClr>
                </a:solidFill>
                <a:latin typeface="Ink Free" panose="03080402000500000000" pitchFamily="66" charset="0"/>
              </a:rPr>
              <a:t>eau</a:t>
            </a:r>
            <a:endParaRPr lang="en-US" sz="2800" b="1" i="0" spc="0" baseline="-25000" dirty="0">
              <a:solidFill>
                <a:schemeClr val="accent4">
                  <a:lumMod val="50000"/>
                </a:schemeClr>
              </a:solidFill>
              <a:latin typeface="Ink Free" panose="03080402000500000000" pitchFamily="66" charset="0"/>
            </a:endParaRPr>
          </a:p>
        </p:txBody>
      </p:sp>
      <p:sp>
        <p:nvSpPr>
          <p:cNvPr id="89" name="D_A_01">
            <a:extLst>
              <a:ext uri="{FF2B5EF4-FFF2-40B4-BE49-F238E27FC236}">
                <a16:creationId xmlns:a16="http://schemas.microsoft.com/office/drawing/2014/main" id="{64ECAFB7-4C9E-1E78-DD40-65BB07ED22DE}"/>
              </a:ext>
            </a:extLst>
          </p:cNvPr>
          <p:cNvSpPr txBox="1"/>
          <p:nvPr/>
        </p:nvSpPr>
        <p:spPr>
          <a:xfrm>
            <a:off x="783771" y="149126"/>
            <a:ext cx="9646769" cy="525244"/>
          </a:xfrm>
          <a:prstGeom prst="rect">
            <a:avLst/>
          </a:prstGeom>
          <a:noFill/>
        </p:spPr>
        <p:txBody>
          <a:bodyPr wrap="square" rtlCol="0" anchor="ctr">
            <a:noAutofit/>
          </a:bodyPr>
          <a:lstStyle/>
          <a:p>
            <a:r>
              <a:rPr lang="fr-FR" sz="1600" b="1" dirty="0">
                <a:solidFill>
                  <a:schemeClr val="bg1">
                    <a:lumMod val="65000"/>
                  </a:schemeClr>
                </a:solidFill>
              </a:rPr>
              <a:t>Dans la deuxième étape, je compare les masses volumiques.</a:t>
            </a:r>
          </a:p>
        </p:txBody>
      </p:sp>
      <p:sp>
        <p:nvSpPr>
          <p:cNvPr id="90" name="D_A_02">
            <a:extLst>
              <a:ext uri="{FF2B5EF4-FFF2-40B4-BE49-F238E27FC236}">
                <a16:creationId xmlns:a16="http://schemas.microsoft.com/office/drawing/2014/main" id="{09BB2144-6A3E-1352-EFFB-C7959DCFD473}"/>
              </a:ext>
            </a:extLst>
          </p:cNvPr>
          <p:cNvSpPr txBox="1"/>
          <p:nvPr/>
        </p:nvSpPr>
        <p:spPr>
          <a:xfrm>
            <a:off x="370554" y="642484"/>
            <a:ext cx="8942867"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incite les élèves à suivre.</a:t>
            </a:r>
          </a:p>
        </p:txBody>
      </p:sp>
      <p:sp>
        <p:nvSpPr>
          <p:cNvPr id="2" name="Rectangle 12602">
            <a:extLst>
              <a:ext uri="{FF2B5EF4-FFF2-40B4-BE49-F238E27FC236}">
                <a16:creationId xmlns:a16="http://schemas.microsoft.com/office/drawing/2014/main" id="{DEA8260B-1CFD-20D7-3974-6206B264B696}"/>
              </a:ext>
            </a:extLst>
          </p:cNvPr>
          <p:cNvSpPr/>
          <p:nvPr/>
        </p:nvSpPr>
        <p:spPr>
          <a:xfrm>
            <a:off x="949212" y="2037037"/>
            <a:ext cx="2150469"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666481" algn="l"/>
              </a:tabLst>
              <a:defRPr/>
            </a:pPr>
            <a:r>
              <a:rPr kumimoji="0" lang="en-US" sz="2800" b="0" i="0" u="none" strike="noStrike" kern="0" cap="none" spc="0" normalizeH="0" baseline="0" noProof="0" dirty="0">
                <a:ln>
                  <a:noFill/>
                </a:ln>
                <a:solidFill>
                  <a:srgbClr val="F5821F"/>
                </a:solidFill>
                <a:effectLst/>
                <a:uLnTx/>
                <a:uFillTx/>
              </a:rPr>
              <a:t>• </a:t>
            </a:r>
            <a:r>
              <a:rPr kumimoji="0" lang="en-US" sz="2800" b="0" i="0" u="none" strike="noStrike" kern="0" cap="none" spc="0" normalizeH="0" baseline="0" noProof="0" dirty="0">
                <a:ln>
                  <a:noFill/>
                </a:ln>
                <a:solidFill>
                  <a:srgbClr val="231F20"/>
                </a:solidFill>
                <a:effectLst/>
                <a:uLnTx/>
                <a:uFillTx/>
              </a:rPr>
              <a:t>Pour le </a:t>
            </a:r>
            <a:r>
              <a:rPr kumimoji="0" lang="en-US" sz="2800" b="1" i="0" u="none" strike="noStrike" kern="0" cap="none" spc="0" normalizeH="0" baseline="0" noProof="0" dirty="0" err="1">
                <a:ln>
                  <a:noFill/>
                </a:ln>
                <a:solidFill>
                  <a:srgbClr val="002060"/>
                </a:solidFill>
                <a:effectLst/>
                <a:uLnTx/>
                <a:uFillTx/>
              </a:rPr>
              <a:t>bois</a:t>
            </a:r>
            <a:r>
              <a:rPr kumimoji="0" lang="en-US" sz="2800" b="1" i="0" u="none" strike="noStrike" kern="0" cap="none" spc="0" normalizeH="0" baseline="0" noProof="0" dirty="0">
                <a:ln>
                  <a:noFill/>
                </a:ln>
                <a:solidFill>
                  <a:srgbClr val="002060"/>
                </a:solidFill>
                <a:effectLst/>
                <a:uLnTx/>
                <a:uFillTx/>
              </a:rPr>
              <a:t>:</a:t>
            </a:r>
            <a:endParaRPr kumimoji="0" lang="en-US" sz="2800" b="0" i="0" u="none" strike="noStrike" kern="0" cap="none" spc="0" normalizeH="0" baseline="0" noProof="0" dirty="0">
              <a:ln>
                <a:noFill/>
              </a:ln>
              <a:solidFill>
                <a:srgbClr val="231F20"/>
              </a:solidFill>
              <a:effectLst/>
              <a:uLnTx/>
              <a:uFillTx/>
            </a:endParaRPr>
          </a:p>
        </p:txBody>
      </p:sp>
      <p:sp>
        <p:nvSpPr>
          <p:cNvPr id="4" name="Rectangle 12602">
            <a:extLst>
              <a:ext uri="{FF2B5EF4-FFF2-40B4-BE49-F238E27FC236}">
                <a16:creationId xmlns:a16="http://schemas.microsoft.com/office/drawing/2014/main" id="{7525AA5C-C14C-E6A3-1357-B0019AF5B0E0}"/>
              </a:ext>
            </a:extLst>
          </p:cNvPr>
          <p:cNvSpPr/>
          <p:nvPr/>
        </p:nvSpPr>
        <p:spPr>
          <a:xfrm>
            <a:off x="949212" y="3059668"/>
            <a:ext cx="2150469"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666481" algn="l"/>
              </a:tabLst>
              <a:defRPr/>
            </a:pPr>
            <a:r>
              <a:rPr kumimoji="0" lang="en-US" sz="2800" b="0" i="0" u="none" strike="noStrike" kern="0" cap="none" spc="0" normalizeH="0" baseline="0" noProof="0" dirty="0">
                <a:ln>
                  <a:noFill/>
                </a:ln>
                <a:solidFill>
                  <a:srgbClr val="F5821F"/>
                </a:solidFill>
                <a:effectLst/>
                <a:uLnTx/>
                <a:uFillTx/>
              </a:rPr>
              <a:t>• </a:t>
            </a:r>
            <a:r>
              <a:rPr kumimoji="0" lang="en-US" sz="2800" b="0" i="0" u="none" strike="noStrike" kern="0" cap="none" spc="0" normalizeH="0" baseline="0" noProof="0" dirty="0">
                <a:ln>
                  <a:noFill/>
                </a:ln>
                <a:solidFill>
                  <a:srgbClr val="231F20"/>
                </a:solidFill>
                <a:effectLst/>
                <a:uLnTx/>
                <a:uFillTx/>
              </a:rPr>
              <a:t>Pour le </a:t>
            </a:r>
            <a:r>
              <a:rPr lang="en-US" sz="2800" b="1" kern="0" dirty="0">
                <a:solidFill>
                  <a:srgbClr val="002060"/>
                </a:solidFill>
              </a:rPr>
              <a:t>fer</a:t>
            </a:r>
            <a:r>
              <a:rPr kumimoji="0" lang="en-US" sz="2800" b="1" i="0" u="none" strike="noStrike" kern="0" cap="none" spc="0" normalizeH="0" baseline="0" noProof="0" dirty="0">
                <a:ln>
                  <a:noFill/>
                </a:ln>
                <a:solidFill>
                  <a:srgbClr val="002060"/>
                </a:solidFill>
                <a:effectLst/>
                <a:uLnTx/>
                <a:uFillTx/>
              </a:rPr>
              <a:t>:</a:t>
            </a:r>
            <a:endParaRPr kumimoji="0" lang="en-US" sz="2800" b="0" i="0" u="none" strike="noStrike" kern="0" cap="none" spc="0" normalizeH="0" baseline="0" noProof="0" dirty="0">
              <a:ln>
                <a:noFill/>
              </a:ln>
              <a:solidFill>
                <a:srgbClr val="231F20"/>
              </a:solidFill>
              <a:effectLst/>
              <a:uLnTx/>
              <a:uFillTx/>
            </a:endParaRPr>
          </a:p>
        </p:txBody>
      </p:sp>
      <p:sp>
        <p:nvSpPr>
          <p:cNvPr id="5" name="Right Arrow 82">
            <a:extLst>
              <a:ext uri="{FF2B5EF4-FFF2-40B4-BE49-F238E27FC236}">
                <a16:creationId xmlns:a16="http://schemas.microsoft.com/office/drawing/2014/main" id="{E4C6A4F6-F052-C27D-9DE5-C621D174D021}"/>
              </a:ext>
            </a:extLst>
          </p:cNvPr>
          <p:cNvSpPr/>
          <p:nvPr/>
        </p:nvSpPr>
        <p:spPr>
          <a:xfrm>
            <a:off x="6024997" y="3152001"/>
            <a:ext cx="1509757" cy="326140"/>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13">
            <a:extLst>
              <a:ext uri="{FF2B5EF4-FFF2-40B4-BE49-F238E27FC236}">
                <a16:creationId xmlns:a16="http://schemas.microsoft.com/office/drawing/2014/main" id="{39A3350D-71C6-05E9-22A7-752B09CCC7F5}"/>
              </a:ext>
            </a:extLst>
          </p:cNvPr>
          <p:cNvSpPr/>
          <p:nvPr/>
        </p:nvSpPr>
        <p:spPr>
          <a:xfrm>
            <a:off x="7525474" y="4109074"/>
            <a:ext cx="3416846" cy="2271405"/>
          </a:xfrm>
          <a:prstGeom prst="roundRect">
            <a:avLst>
              <a:gd name="adj" fmla="val 89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t>Attention!</a:t>
            </a:r>
          </a:p>
          <a:p>
            <a:pPr algn="ctr"/>
            <a:endParaRPr lang="fr-FR" dirty="0"/>
          </a:p>
          <a:p>
            <a:pPr algn="ctr"/>
            <a:r>
              <a:rPr lang="fr-FR" dirty="0"/>
              <a:t>Si les deux masses volumiques sont inférieures à celle de l’eau, les deux objets flottent, mais de manières différentes</a:t>
            </a:r>
          </a:p>
        </p:txBody>
      </p:sp>
      <p:sp>
        <p:nvSpPr>
          <p:cNvPr id="7" name="Triangle isocèle 6">
            <a:extLst>
              <a:ext uri="{FF2B5EF4-FFF2-40B4-BE49-F238E27FC236}">
                <a16:creationId xmlns:a16="http://schemas.microsoft.com/office/drawing/2014/main" id="{AF6AA075-EA0D-82D2-81F7-B3E09DAE8399}"/>
              </a:ext>
            </a:extLst>
          </p:cNvPr>
          <p:cNvSpPr/>
          <p:nvPr/>
        </p:nvSpPr>
        <p:spPr>
          <a:xfrm>
            <a:off x="7307518" y="3950721"/>
            <a:ext cx="1045796" cy="1049447"/>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a:t>
            </a:r>
          </a:p>
        </p:txBody>
      </p:sp>
    </p:spTree>
    <p:extLst>
      <p:ext uri="{BB962C8B-B14F-4D97-AF65-F5344CB8AC3E}">
        <p14:creationId xmlns:p14="http://schemas.microsoft.com/office/powerpoint/2010/main" val="177820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478BE-16DF-C389-6EEB-6D9B370629D3}"/>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49B2946B-4183-7EF8-1E7F-A7F238202EB9}"/>
              </a:ext>
            </a:extLst>
          </p:cNvPr>
          <p:cNvPicPr>
            <a:picLocks noChangeAspect="1"/>
          </p:cNvPicPr>
          <p:nvPr/>
        </p:nvPicPr>
        <p:blipFill>
          <a:blip r:embed="rId2"/>
          <a:stretch>
            <a:fillRect/>
          </a:stretch>
        </p:blipFill>
        <p:spPr>
          <a:xfrm>
            <a:off x="11216900" y="336343"/>
            <a:ext cx="583170" cy="583170"/>
          </a:xfrm>
          <a:prstGeom prst="rect">
            <a:avLst/>
          </a:prstGeom>
        </p:spPr>
      </p:pic>
      <p:sp>
        <p:nvSpPr>
          <p:cNvPr id="3" name="ZoneTexte 2">
            <a:extLst>
              <a:ext uri="{FF2B5EF4-FFF2-40B4-BE49-F238E27FC236}">
                <a16:creationId xmlns:a16="http://schemas.microsoft.com/office/drawing/2014/main" id="{18590F83-E5DC-6212-5B01-427E247FD423}"/>
              </a:ext>
            </a:extLst>
          </p:cNvPr>
          <p:cNvSpPr txBox="1"/>
          <p:nvPr/>
        </p:nvSpPr>
        <p:spPr>
          <a:xfrm>
            <a:off x="11716863" y="76676"/>
            <a:ext cx="306648" cy="369332"/>
          </a:xfrm>
          <a:prstGeom prst="rect">
            <a:avLst/>
          </a:prstGeom>
          <a:solidFill>
            <a:srgbClr val="FF6565"/>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M</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9" name="D_A_01">
            <a:extLst>
              <a:ext uri="{FF2B5EF4-FFF2-40B4-BE49-F238E27FC236}">
                <a16:creationId xmlns:a16="http://schemas.microsoft.com/office/drawing/2014/main" id="{71E76DE0-365D-5871-3E84-D99B9AD8CA5E}"/>
              </a:ext>
            </a:extLst>
          </p:cNvPr>
          <p:cNvSpPr txBox="1"/>
          <p:nvPr/>
        </p:nvSpPr>
        <p:spPr>
          <a:xfrm>
            <a:off x="783771" y="149126"/>
            <a:ext cx="10128069" cy="525244"/>
          </a:xfrm>
          <a:prstGeom prst="rect">
            <a:avLst/>
          </a:prstGeom>
          <a:noFill/>
        </p:spPr>
        <p:txBody>
          <a:bodyPr wrap="square" rtlCol="0" anchor="ctr">
            <a:noAutofit/>
          </a:bodyPr>
          <a:lstStyle/>
          <a:p>
            <a:r>
              <a:rPr lang="fr-FR" sz="1600" b="1" dirty="0">
                <a:solidFill>
                  <a:schemeClr val="bg1">
                    <a:lumMod val="65000"/>
                  </a:schemeClr>
                </a:solidFill>
              </a:rPr>
              <a:t>Dans la troisième étape, j’explique pourquoi le morceau du bois flotte et pourquoi le clou en fer coule dans l’eau.</a:t>
            </a:r>
          </a:p>
        </p:txBody>
      </p:sp>
      <p:sp>
        <p:nvSpPr>
          <p:cNvPr id="90" name="D_A_02">
            <a:extLst>
              <a:ext uri="{FF2B5EF4-FFF2-40B4-BE49-F238E27FC236}">
                <a16:creationId xmlns:a16="http://schemas.microsoft.com/office/drawing/2014/main" id="{7BF6AE22-8424-8FE5-28DB-5654A6BDF01B}"/>
              </a:ext>
            </a:extLst>
          </p:cNvPr>
          <p:cNvSpPr txBox="1"/>
          <p:nvPr/>
        </p:nvSpPr>
        <p:spPr>
          <a:xfrm>
            <a:off x="370554" y="642484"/>
            <a:ext cx="8942867"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incite les élèves à suivre.</a:t>
            </a:r>
          </a:p>
        </p:txBody>
      </p:sp>
      <p:sp>
        <p:nvSpPr>
          <p:cNvPr id="35" name="Freeform 12490">
            <a:extLst>
              <a:ext uri="{FF2B5EF4-FFF2-40B4-BE49-F238E27FC236}">
                <a16:creationId xmlns:a16="http://schemas.microsoft.com/office/drawing/2014/main" id="{FEC5548E-6446-73B3-49BE-7E6750342D65}"/>
              </a:ext>
            </a:extLst>
          </p:cNvPr>
          <p:cNvSpPr/>
          <p:nvPr/>
        </p:nvSpPr>
        <p:spPr>
          <a:xfrm>
            <a:off x="744452" y="1524522"/>
            <a:ext cx="9725949" cy="334216"/>
          </a:xfrm>
          <a:custGeom>
            <a:avLst/>
            <a:gdLst/>
            <a:ahLst/>
            <a:cxnLst/>
            <a:rect l="0" t="0" r="0" b="0"/>
            <a:pathLst>
              <a:path w="6101600" h="205752">
                <a:moveTo>
                  <a:pt x="0" y="0"/>
                </a:moveTo>
                <a:lnTo>
                  <a:pt x="0" y="205752"/>
                </a:lnTo>
                <a:lnTo>
                  <a:pt x="6065799" y="205752"/>
                </a:lnTo>
                <a:cubicBezTo>
                  <a:pt x="6085573" y="205752"/>
                  <a:pt x="6101600" y="189725"/>
                  <a:pt x="6101600" y="169951"/>
                </a:cubicBezTo>
                <a:lnTo>
                  <a:pt x="6101600" y="35801"/>
                </a:lnTo>
                <a:cubicBezTo>
                  <a:pt x="6101600" y="16027"/>
                  <a:pt x="6085573" y="0"/>
                  <a:pt x="6065799" y="0"/>
                </a:cubicBezTo>
                <a:close/>
                <a:moveTo>
                  <a:pt x="0" y="0"/>
                </a:moveTo>
              </a:path>
            </a:pathLst>
          </a:custGeom>
          <a:solidFill>
            <a:srgbClr val="FFEFE2">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36" name="Rectangle 12594">
            <a:extLst>
              <a:ext uri="{FF2B5EF4-FFF2-40B4-BE49-F238E27FC236}">
                <a16:creationId xmlns:a16="http://schemas.microsoft.com/office/drawing/2014/main" id="{A6BE1173-83AB-F382-2261-F24BC9EDD363}"/>
              </a:ext>
            </a:extLst>
          </p:cNvPr>
          <p:cNvSpPr/>
          <p:nvPr/>
        </p:nvSpPr>
        <p:spPr>
          <a:xfrm>
            <a:off x="611051" y="1491360"/>
            <a:ext cx="5334794" cy="369332"/>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kern="0" dirty="0">
                <a:solidFill>
                  <a:srgbClr val="F5821F"/>
                </a:solidFill>
              </a:rPr>
              <a:t>3. </a:t>
            </a:r>
            <a:r>
              <a:rPr lang="en-US" sz="2400" kern="0" dirty="0">
                <a:solidFill>
                  <a:srgbClr val="231F20"/>
                </a:solidFill>
              </a:rPr>
              <a:t>Expliquer la flottabilité du bois et du fer.</a:t>
            </a:r>
          </a:p>
        </p:txBody>
      </p:sp>
      <p:sp>
        <p:nvSpPr>
          <p:cNvPr id="37" name="Rectangle 12602">
            <a:extLst>
              <a:ext uri="{FF2B5EF4-FFF2-40B4-BE49-F238E27FC236}">
                <a16:creationId xmlns:a16="http://schemas.microsoft.com/office/drawing/2014/main" id="{B35987C7-E6BD-2BCC-ED37-E2751BFF9151}"/>
              </a:ext>
            </a:extLst>
          </p:cNvPr>
          <p:cNvSpPr/>
          <p:nvPr/>
        </p:nvSpPr>
        <p:spPr>
          <a:xfrm>
            <a:off x="761983" y="2677693"/>
            <a:ext cx="7090211" cy="357790"/>
          </a:xfrm>
          <a:prstGeom prst="rect">
            <a:avLst/>
          </a:prstGeom>
        </p:spPr>
        <p:txBody>
          <a:bodyPr wrap="none" lIns="0" tIns="0" rIns="0" bIns="0">
            <a:spAutoFit/>
          </a:bodyPr>
          <a:lstStyle/>
          <a:p>
            <a:pPr lvl="0" defTabSz="914400">
              <a:lnSpc>
                <a:spcPts val="2551"/>
              </a:lnSpc>
              <a:defRPr/>
            </a:pPr>
            <a:r>
              <a:rPr lang="en-US" sz="2800" kern="0" dirty="0">
                <a:solidFill>
                  <a:srgbClr val="F5821F"/>
                </a:solidFill>
              </a:rPr>
              <a:t>• </a:t>
            </a:r>
            <a:r>
              <a:rPr lang="en-US" sz="2800" kern="0" dirty="0">
                <a:solidFill>
                  <a:srgbClr val="231F20"/>
                </a:solidFill>
              </a:rPr>
              <a:t>Le clou </a:t>
            </a:r>
            <a:r>
              <a:rPr lang="en-US" sz="2800" kern="0" dirty="0" err="1">
                <a:solidFill>
                  <a:srgbClr val="231F20"/>
                </a:solidFill>
              </a:rPr>
              <a:t>en</a:t>
            </a:r>
            <a:r>
              <a:rPr lang="en-US" sz="2800" kern="0" dirty="0">
                <a:solidFill>
                  <a:srgbClr val="231F20"/>
                </a:solidFill>
              </a:rPr>
              <a:t> fer </a:t>
            </a:r>
            <a:r>
              <a:rPr lang="en-US" sz="2800" b="1" kern="0" dirty="0" err="1">
                <a:solidFill>
                  <a:srgbClr val="1D9A78"/>
                </a:solidFill>
              </a:rPr>
              <a:t>coule</a:t>
            </a:r>
            <a:r>
              <a:rPr lang="en-US" sz="2800" kern="0" dirty="0">
                <a:solidFill>
                  <a:srgbClr val="231F20"/>
                </a:solidFill>
              </a:rPr>
              <a:t> dans </a:t>
            </a:r>
            <a:r>
              <a:rPr lang="en-US" sz="2800" kern="0" dirty="0" err="1">
                <a:solidFill>
                  <a:srgbClr val="231F20"/>
                </a:solidFill>
              </a:rPr>
              <a:t>l’eau</a:t>
            </a:r>
            <a:r>
              <a:rPr lang="en-US" sz="2800" kern="0" dirty="0">
                <a:solidFill>
                  <a:srgbClr val="231F20"/>
                </a:solidFill>
              </a:rPr>
              <a:t> ca</a:t>
            </a:r>
            <a:r>
              <a:rPr lang="en-US" sz="2800" kern="0" spc="542" dirty="0">
                <a:solidFill>
                  <a:srgbClr val="231F20"/>
                </a:solidFill>
              </a:rPr>
              <a:t>r: </a:t>
            </a:r>
            <a:r>
              <a:rPr lang="en-US" sz="2800" b="1" kern="0" dirty="0" err="1">
                <a:solidFill>
                  <a:schemeClr val="accent4">
                    <a:lumMod val="50000"/>
                  </a:schemeClr>
                </a:solidFill>
                <a:latin typeface="Ink Free" panose="03080402000500000000" pitchFamily="66" charset="0"/>
              </a:rPr>
              <a:t>ρ</a:t>
            </a:r>
            <a:r>
              <a:rPr lang="en-US" sz="2800" b="1" kern="0" baseline="-25000" dirty="0" err="1">
                <a:solidFill>
                  <a:schemeClr val="accent4">
                    <a:lumMod val="50000"/>
                  </a:schemeClr>
                </a:solidFill>
                <a:latin typeface="Ink Free" panose="03080402000500000000" pitchFamily="66" charset="0"/>
              </a:rPr>
              <a:t>fer</a:t>
            </a:r>
            <a:r>
              <a:rPr lang="en-US" sz="2800" b="1" kern="0" dirty="0">
                <a:solidFill>
                  <a:schemeClr val="accent4">
                    <a:lumMod val="50000"/>
                  </a:schemeClr>
                </a:solidFill>
                <a:latin typeface="Ink Free" panose="03080402000500000000" pitchFamily="66" charset="0"/>
              </a:rPr>
              <a:t> &gt; </a:t>
            </a:r>
            <a:r>
              <a:rPr lang="en-US" sz="2800" b="1" kern="0" dirty="0" err="1">
                <a:solidFill>
                  <a:schemeClr val="accent4">
                    <a:lumMod val="50000"/>
                  </a:schemeClr>
                </a:solidFill>
                <a:latin typeface="Ink Free" panose="03080402000500000000" pitchFamily="66" charset="0"/>
              </a:rPr>
              <a:t>ρ</a:t>
            </a:r>
            <a:r>
              <a:rPr lang="en-US" sz="2800" b="1" kern="0" baseline="-25000" dirty="0" err="1">
                <a:solidFill>
                  <a:schemeClr val="accent4">
                    <a:lumMod val="50000"/>
                  </a:schemeClr>
                </a:solidFill>
                <a:latin typeface="Ink Free" panose="03080402000500000000" pitchFamily="66" charset="0"/>
              </a:rPr>
              <a:t>eau</a:t>
            </a:r>
            <a:r>
              <a:rPr lang="en-US" sz="2800" kern="0" dirty="0">
                <a:solidFill>
                  <a:srgbClr val="231F20"/>
                </a:solidFill>
              </a:rPr>
              <a:t>.</a:t>
            </a:r>
          </a:p>
        </p:txBody>
      </p:sp>
      <p:sp>
        <p:nvSpPr>
          <p:cNvPr id="54" name="Rectangle 12602">
            <a:extLst>
              <a:ext uri="{FF2B5EF4-FFF2-40B4-BE49-F238E27FC236}">
                <a16:creationId xmlns:a16="http://schemas.microsoft.com/office/drawing/2014/main" id="{13C07A6E-D44B-51A5-075A-A9BEFD781011}"/>
              </a:ext>
            </a:extLst>
          </p:cNvPr>
          <p:cNvSpPr/>
          <p:nvPr/>
        </p:nvSpPr>
        <p:spPr>
          <a:xfrm>
            <a:off x="767745" y="2052772"/>
            <a:ext cx="8510644" cy="430887"/>
          </a:xfrm>
          <a:prstGeom prst="rect">
            <a:avLst/>
          </a:prstGeom>
        </p:spPr>
        <p:txBody>
          <a:bodyPr wrap="square" lIns="0" tIns="0" rIns="0" bIns="0">
            <a:spAutoFit/>
          </a:bodyPr>
          <a:lstStyle/>
          <a:p>
            <a:pPr lvl="0" defTabSz="914400">
              <a:defRPr/>
            </a:pPr>
            <a:r>
              <a:rPr kumimoji="0" lang="en-US" sz="2800" b="0" i="0" u="none" strike="noStrike" kern="0" cap="none" spc="0" normalizeH="0" baseline="0" noProof="0" dirty="0">
                <a:ln>
                  <a:noFill/>
                </a:ln>
                <a:solidFill>
                  <a:srgbClr val="F5821F"/>
                </a:solidFill>
                <a:effectLst/>
                <a:uLnTx/>
                <a:uFillTx/>
              </a:rPr>
              <a:t>• </a:t>
            </a:r>
            <a:r>
              <a:rPr lang="en-US" sz="2800" kern="0" dirty="0">
                <a:solidFill>
                  <a:srgbClr val="231F20"/>
                </a:solidFill>
              </a:rPr>
              <a:t>Le morceau du bois </a:t>
            </a:r>
            <a:r>
              <a:rPr lang="en-US" sz="2800" b="1" kern="0" dirty="0" err="1">
                <a:solidFill>
                  <a:srgbClr val="231F20"/>
                </a:solidFill>
              </a:rPr>
              <a:t>flotte</a:t>
            </a:r>
            <a:r>
              <a:rPr lang="en-US" sz="2800" kern="0" dirty="0">
                <a:solidFill>
                  <a:srgbClr val="231F20"/>
                </a:solidFill>
              </a:rPr>
              <a:t> sur </a:t>
            </a:r>
            <a:r>
              <a:rPr lang="en-US" sz="2800" kern="0" dirty="0" err="1">
                <a:solidFill>
                  <a:srgbClr val="231F20"/>
                </a:solidFill>
              </a:rPr>
              <a:t>l’eau</a:t>
            </a:r>
            <a:r>
              <a:rPr lang="en-US" sz="2800" kern="0" dirty="0">
                <a:solidFill>
                  <a:srgbClr val="231F20"/>
                </a:solidFill>
              </a:rPr>
              <a:t> ca</a:t>
            </a:r>
            <a:r>
              <a:rPr lang="en-US" sz="2800" kern="0" spc="542" dirty="0">
                <a:solidFill>
                  <a:srgbClr val="231F20"/>
                </a:solidFill>
              </a:rPr>
              <a:t>r: </a:t>
            </a:r>
            <a:r>
              <a:rPr lang="en-US" sz="2800" b="1" i="1" kern="0" dirty="0" err="1">
                <a:solidFill>
                  <a:srgbClr val="002060"/>
                </a:solidFill>
                <a:latin typeface="Ink Free" panose="03080402000500000000" pitchFamily="66" charset="0"/>
              </a:rPr>
              <a:t>ρ</a:t>
            </a:r>
            <a:r>
              <a:rPr lang="en-US" sz="2800" b="1" kern="0" baseline="-25000" dirty="0" err="1">
                <a:solidFill>
                  <a:srgbClr val="002060"/>
                </a:solidFill>
                <a:latin typeface="Ink Free" panose="03080402000500000000" pitchFamily="66" charset="0"/>
              </a:rPr>
              <a:t>bois</a:t>
            </a:r>
            <a:r>
              <a:rPr lang="en-US" sz="2800" b="1" kern="0" dirty="0">
                <a:solidFill>
                  <a:srgbClr val="002060"/>
                </a:solidFill>
                <a:latin typeface="Ink Free" panose="03080402000500000000" pitchFamily="66" charset="0"/>
              </a:rPr>
              <a:t> &lt; </a:t>
            </a:r>
            <a:r>
              <a:rPr lang="en-US" sz="2800" b="1" i="1" kern="0" dirty="0" err="1">
                <a:solidFill>
                  <a:srgbClr val="002060"/>
                </a:solidFill>
                <a:latin typeface="Ink Free" panose="03080402000500000000" pitchFamily="66" charset="0"/>
              </a:rPr>
              <a:t>ρ</a:t>
            </a:r>
            <a:r>
              <a:rPr lang="en-US" sz="2800" b="1" kern="0" baseline="-25000" dirty="0" err="1">
                <a:solidFill>
                  <a:srgbClr val="002060"/>
                </a:solidFill>
                <a:latin typeface="Ink Free" panose="03080402000500000000" pitchFamily="66" charset="0"/>
              </a:rPr>
              <a:t>eau</a:t>
            </a:r>
            <a:r>
              <a:rPr lang="en-US" sz="2800" kern="0" dirty="0">
                <a:solidFill>
                  <a:srgbClr val="231F20"/>
                </a:solidFill>
              </a:rPr>
              <a:t>.</a:t>
            </a:r>
          </a:p>
        </p:txBody>
      </p:sp>
      <p:sp>
        <p:nvSpPr>
          <p:cNvPr id="2" name="Rectangle à coins arrondis 13">
            <a:extLst>
              <a:ext uri="{FF2B5EF4-FFF2-40B4-BE49-F238E27FC236}">
                <a16:creationId xmlns:a16="http://schemas.microsoft.com/office/drawing/2014/main" id="{6ABB7E5E-1043-2B29-B363-3B29046DFD4B}"/>
              </a:ext>
            </a:extLst>
          </p:cNvPr>
          <p:cNvSpPr/>
          <p:nvPr/>
        </p:nvSpPr>
        <p:spPr>
          <a:xfrm>
            <a:off x="7525474" y="4109074"/>
            <a:ext cx="3416846" cy="2271405"/>
          </a:xfrm>
          <a:prstGeom prst="roundRect">
            <a:avLst>
              <a:gd name="adj" fmla="val 89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i="1" dirty="0"/>
              <a:t>Attention!</a:t>
            </a:r>
          </a:p>
          <a:p>
            <a:pPr algn="ctr"/>
            <a:endParaRPr lang="fr-FR" sz="2000" dirty="0"/>
          </a:p>
          <a:p>
            <a:pPr algn="ctr"/>
            <a:r>
              <a:rPr lang="fr-FR" dirty="0"/>
              <a:t>Si les deux objets flottent sur l’eau, celui qui a la masse volumique la plus grande est plus immergé que l’autre.</a:t>
            </a:r>
          </a:p>
        </p:txBody>
      </p:sp>
      <p:sp>
        <p:nvSpPr>
          <p:cNvPr id="4" name="Triangle isocèle 3">
            <a:extLst>
              <a:ext uri="{FF2B5EF4-FFF2-40B4-BE49-F238E27FC236}">
                <a16:creationId xmlns:a16="http://schemas.microsoft.com/office/drawing/2014/main" id="{EFB40D50-188E-C304-738C-F05D4CEA3052}"/>
              </a:ext>
            </a:extLst>
          </p:cNvPr>
          <p:cNvSpPr/>
          <p:nvPr/>
        </p:nvSpPr>
        <p:spPr>
          <a:xfrm>
            <a:off x="7307518" y="3950721"/>
            <a:ext cx="1045796" cy="1049447"/>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a:t>
            </a:r>
          </a:p>
        </p:txBody>
      </p:sp>
    </p:spTree>
    <p:extLst>
      <p:ext uri="{BB962C8B-B14F-4D97-AF65-F5344CB8AC3E}">
        <p14:creationId xmlns:p14="http://schemas.microsoft.com/office/powerpoint/2010/main" val="391174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41"/>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dirty="0"/>
              <a:t>10 min</a:t>
            </a:r>
            <a:endParaRPr dirty="0"/>
          </a:p>
        </p:txBody>
      </p:sp>
    </p:spTree>
    <p:extLst>
      <p:ext uri="{BB962C8B-B14F-4D97-AF65-F5344CB8AC3E}">
        <p14:creationId xmlns:p14="http://schemas.microsoft.com/office/powerpoint/2010/main" val="1971099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454CD-89A9-1AC9-1A8C-02A8683E8A1B}"/>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C3858795-93DF-90AD-5F48-31E8F968E1FC}"/>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Fermez vos livrets, prenez vos ardoises et écrivez-y votre réponse. Choisissez la proposition correcte.</a:t>
            </a:r>
          </a:p>
        </p:txBody>
      </p:sp>
      <p:sp>
        <p:nvSpPr>
          <p:cNvPr id="2" name="D_A_02">
            <a:extLst>
              <a:ext uri="{FF2B5EF4-FFF2-40B4-BE49-F238E27FC236}">
                <a16:creationId xmlns:a16="http://schemas.microsoft.com/office/drawing/2014/main" id="{F5DEFBC1-30FF-CCDE-F1EF-C12473CD8F57}"/>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3" name="ZoneTexte 2">
            <a:extLst>
              <a:ext uri="{FF2B5EF4-FFF2-40B4-BE49-F238E27FC236}">
                <a16:creationId xmlns:a16="http://schemas.microsoft.com/office/drawing/2014/main" id="{FAF2E188-D78C-BF5C-A5B9-E144D030F2C8}"/>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2A8E171B-C097-E3EF-F836-229F92ED419A}"/>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2CFA02AB-806C-5831-8D68-9CC61E23E31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4A916C6C-05B0-7A36-5C9F-D8D72ED11E3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4" name="ZoneTexte 1">
            <a:extLst>
              <a:ext uri="{FF2B5EF4-FFF2-40B4-BE49-F238E27FC236}">
                <a16:creationId xmlns:a16="http://schemas.microsoft.com/office/drawing/2014/main" id="{1348B7A6-1C24-1A86-243B-372B459ABA1F}"/>
              </a:ext>
            </a:extLst>
          </p:cNvPr>
          <p:cNvSpPr txBox="1"/>
          <p:nvPr/>
        </p:nvSpPr>
        <p:spPr>
          <a:xfrm>
            <a:off x="567915" y="1519222"/>
            <a:ext cx="10744407" cy="523220"/>
          </a:xfrm>
          <a:prstGeom prst="rect">
            <a:avLst/>
          </a:prstGeom>
          <a:solidFill>
            <a:schemeClr val="accent3">
              <a:lumMod val="20000"/>
              <a:lumOff val="80000"/>
            </a:schemeClr>
          </a:solidFill>
        </p:spPr>
        <p:txBody>
          <a:bodyPr wrap="square" rtlCol="0">
            <a:spAutoFit/>
          </a:bodyPr>
          <a:lstStyle/>
          <a:p>
            <a:r>
              <a:rPr lang="fr-FR" sz="2800" dirty="0"/>
              <a:t>L’objet dans l’image ci-dessous:</a:t>
            </a:r>
          </a:p>
        </p:txBody>
      </p:sp>
      <p:sp>
        <p:nvSpPr>
          <p:cNvPr id="15" name="Rectangle : coins arrondis 5">
            <a:extLst>
              <a:ext uri="{FF2B5EF4-FFF2-40B4-BE49-F238E27FC236}">
                <a16:creationId xmlns:a16="http://schemas.microsoft.com/office/drawing/2014/main" id="{63253837-AC3B-4594-9C87-2930C5A9472A}"/>
              </a:ext>
            </a:extLst>
          </p:cNvPr>
          <p:cNvSpPr/>
          <p:nvPr/>
        </p:nvSpPr>
        <p:spPr>
          <a:xfrm>
            <a:off x="2263735" y="5200126"/>
            <a:ext cx="2539174"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flotte sur l’eau. </a:t>
            </a:r>
          </a:p>
        </p:txBody>
      </p:sp>
      <p:sp>
        <p:nvSpPr>
          <p:cNvPr id="16" name="Rectangle : coins arrondis 6">
            <a:extLst>
              <a:ext uri="{FF2B5EF4-FFF2-40B4-BE49-F238E27FC236}">
                <a16:creationId xmlns:a16="http://schemas.microsoft.com/office/drawing/2014/main" id="{4F359E51-584D-A488-35D2-31E73EB03D6A}"/>
              </a:ext>
            </a:extLst>
          </p:cNvPr>
          <p:cNvSpPr/>
          <p:nvPr/>
        </p:nvSpPr>
        <p:spPr>
          <a:xfrm>
            <a:off x="1831735" y="520012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mc:AlternateContent xmlns:mc="http://schemas.openxmlformats.org/markup-compatibility/2006" xmlns:a14="http://schemas.microsoft.com/office/drawing/2010/main">
        <mc:Choice Requires="a14">
          <p:sp>
            <p:nvSpPr>
              <p:cNvPr id="17" name="Rectangle : coins arrondis 5">
                <a:extLst>
                  <a:ext uri="{FF2B5EF4-FFF2-40B4-BE49-F238E27FC236}">
                    <a16:creationId xmlns:a16="http://schemas.microsoft.com/office/drawing/2014/main" id="{EC032BAB-49DF-4119-AF6B-6EF7D977D549}"/>
                  </a:ext>
                </a:extLst>
              </p:cNvPr>
              <p:cNvSpPr/>
              <p:nvPr/>
            </p:nvSpPr>
            <p:spPr>
              <a:xfrm>
                <a:off x="7984145" y="5123588"/>
                <a:ext cx="2351345"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m:rPr>
                        <m:nor/>
                      </m:rPr>
                      <a:rPr lang="fr-FR" sz="2400" dirty="0">
                        <a:solidFill>
                          <a:schemeClr val="tx1"/>
                        </a:solidFill>
                      </a:rPr>
                      <m:t>coule</m:t>
                    </m:r>
                    <m:r>
                      <m:rPr>
                        <m:nor/>
                      </m:rPr>
                      <a:rPr lang="fr-FR" sz="2400" dirty="0">
                        <a:solidFill>
                          <a:schemeClr val="tx1"/>
                        </a:solidFill>
                      </a:rPr>
                      <m:t> </m:t>
                    </m:r>
                    <m:r>
                      <m:rPr>
                        <m:nor/>
                      </m:rPr>
                      <a:rPr lang="fr-FR" sz="2400" dirty="0">
                        <a:solidFill>
                          <a:schemeClr val="tx1"/>
                        </a:solidFill>
                      </a:rPr>
                      <m:t>dans</m:t>
                    </m:r>
                    <m:r>
                      <m:rPr>
                        <m:nor/>
                      </m:rPr>
                      <a:rPr lang="fr-FR" sz="2400" dirty="0">
                        <a:solidFill>
                          <a:schemeClr val="tx1"/>
                        </a:solidFill>
                      </a:rPr>
                      <m:t> </m:t>
                    </m:r>
                    <m:r>
                      <m:rPr>
                        <m:nor/>
                      </m:rPr>
                      <a:rPr lang="fr-FR" sz="2400" dirty="0">
                        <a:solidFill>
                          <a:schemeClr val="tx1"/>
                        </a:solidFill>
                      </a:rPr>
                      <m:t>l</m:t>
                    </m:r>
                    <m:r>
                      <m:rPr>
                        <m:nor/>
                      </m:rPr>
                      <a:rPr lang="fr-FR" sz="2400" dirty="0">
                        <a:solidFill>
                          <a:schemeClr val="tx1"/>
                        </a:solidFill>
                      </a:rPr>
                      <m:t>′</m:t>
                    </m:r>
                    <m:r>
                      <m:rPr>
                        <m:nor/>
                      </m:rPr>
                      <a:rPr lang="fr-FR" sz="2400" dirty="0">
                        <a:solidFill>
                          <a:schemeClr val="tx1"/>
                        </a:solidFill>
                      </a:rPr>
                      <m:t>eau</m:t>
                    </m:r>
                  </m:oMath>
                </a14:m>
                <a:r>
                  <a:rPr lang="fr-FR" sz="2400" dirty="0">
                    <a:solidFill>
                      <a:schemeClr val="tx1"/>
                    </a:solidFill>
                  </a:rPr>
                  <a:t>.</a:t>
                </a:r>
              </a:p>
            </p:txBody>
          </p:sp>
        </mc:Choice>
        <mc:Fallback xmlns="">
          <p:sp>
            <p:nvSpPr>
              <p:cNvPr id="17" name="Rectangle : coins arrondis 5">
                <a:extLst>
                  <a:ext uri="{FF2B5EF4-FFF2-40B4-BE49-F238E27FC236}">
                    <a16:creationId xmlns:a16="http://schemas.microsoft.com/office/drawing/2014/main" id="{EC032BAB-49DF-4119-AF6B-6EF7D977D549}"/>
                  </a:ext>
                </a:extLst>
              </p:cNvPr>
              <p:cNvSpPr>
                <a:spLocks noRot="1" noChangeAspect="1" noMove="1" noResize="1" noEditPoints="1" noAdjustHandles="1" noChangeArrowheads="1" noChangeShapeType="1" noTextEdit="1"/>
              </p:cNvSpPr>
              <p:nvPr/>
            </p:nvSpPr>
            <p:spPr>
              <a:xfrm>
                <a:off x="7984145" y="5123588"/>
                <a:ext cx="2351345" cy="430924"/>
              </a:xfrm>
              <a:prstGeom prst="roundRect">
                <a:avLst/>
              </a:prstGeom>
              <a:blipFill>
                <a:blip r:embed="rId3"/>
                <a:stretch>
                  <a:fillRect t="-14085" r="-2078" b="-35211"/>
                </a:stretch>
              </a:blipFill>
              <a:ln>
                <a:noFill/>
              </a:ln>
            </p:spPr>
            <p:txBody>
              <a:bodyPr/>
              <a:lstStyle/>
              <a:p>
                <a:r>
                  <a:rPr lang="fr-FR">
                    <a:noFill/>
                  </a:rPr>
                  <a:t> </a:t>
                </a:r>
              </a:p>
            </p:txBody>
          </p:sp>
        </mc:Fallback>
      </mc:AlternateContent>
      <p:sp>
        <p:nvSpPr>
          <p:cNvPr id="23" name="Rectangle : coins arrondis 6">
            <a:extLst>
              <a:ext uri="{FF2B5EF4-FFF2-40B4-BE49-F238E27FC236}">
                <a16:creationId xmlns:a16="http://schemas.microsoft.com/office/drawing/2014/main" id="{E8265B90-7072-2D80-3D3A-45C808DC9AF2}"/>
              </a:ext>
            </a:extLst>
          </p:cNvPr>
          <p:cNvSpPr/>
          <p:nvPr/>
        </p:nvSpPr>
        <p:spPr>
          <a:xfrm>
            <a:off x="7552146" y="512358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pic>
        <p:nvPicPr>
          <p:cNvPr id="24" name="Image 6">
            <a:extLst>
              <a:ext uri="{FF2B5EF4-FFF2-40B4-BE49-F238E27FC236}">
                <a16:creationId xmlns:a16="http://schemas.microsoft.com/office/drawing/2014/main" id="{CEDA571E-D9AC-8219-AAE2-DE58DB33942C}"/>
              </a:ext>
            </a:extLst>
          </p:cNvPr>
          <p:cNvPicPr>
            <a:picLocks noChangeAspect="1"/>
          </p:cNvPicPr>
          <p:nvPr/>
        </p:nvPicPr>
        <p:blipFill>
          <a:blip r:embed="rId4"/>
          <a:stretch>
            <a:fillRect/>
          </a:stretch>
        </p:blipFill>
        <p:spPr>
          <a:xfrm>
            <a:off x="4490821" y="2236010"/>
            <a:ext cx="2676958" cy="2694009"/>
          </a:xfrm>
          <a:prstGeom prst="rect">
            <a:avLst/>
          </a:prstGeom>
        </p:spPr>
      </p:pic>
    </p:spTree>
    <p:extLst>
      <p:ext uri="{BB962C8B-B14F-4D97-AF65-F5344CB8AC3E}">
        <p14:creationId xmlns:p14="http://schemas.microsoft.com/office/powerpoint/2010/main" val="3466981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6C378-2ABA-C519-1430-8EEFA1047C41}"/>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FF4FDF59-FE53-FC23-EC1D-7022ACEF2D0D}"/>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L’objet, dans l’image ci-dessous, flotte ( </a:t>
            </a:r>
            <a:r>
              <a:rPr lang="ar-MA" sz="1600" b="1" noProof="0" dirty="0">
                <a:solidFill>
                  <a:schemeClr val="bg1">
                    <a:lumMod val="65000"/>
                  </a:schemeClr>
                </a:solidFill>
              </a:rPr>
              <a:t>يطفو</a:t>
            </a:r>
            <a:r>
              <a:rPr lang="fr-FR" sz="1600" b="1" noProof="0" dirty="0">
                <a:solidFill>
                  <a:schemeClr val="bg1">
                    <a:lumMod val="65000"/>
                  </a:schemeClr>
                </a:solidFill>
              </a:rPr>
              <a:t>) sur l’eau.</a:t>
            </a:r>
          </a:p>
        </p:txBody>
      </p:sp>
      <p:sp>
        <p:nvSpPr>
          <p:cNvPr id="2" name="D_A_02">
            <a:extLst>
              <a:ext uri="{FF2B5EF4-FFF2-40B4-BE49-F238E27FC236}">
                <a16:creationId xmlns:a16="http://schemas.microsoft.com/office/drawing/2014/main" id="{000EC5B7-2A41-CC3C-9F77-C7F532698E04}"/>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3" name="ZoneTexte 2">
            <a:extLst>
              <a:ext uri="{FF2B5EF4-FFF2-40B4-BE49-F238E27FC236}">
                <a16:creationId xmlns:a16="http://schemas.microsoft.com/office/drawing/2014/main" id="{E5C334B3-66EA-303E-71E8-3BE301671F36}"/>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8D7BA7D6-0344-D376-B25A-22680B6D6B74}"/>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ACDC28F7-85F4-EB36-B15D-0E58928D332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4A5C5FF1-25AA-7BCD-FA2F-B7077E675A9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8" name="ZoneTexte 1">
            <a:extLst>
              <a:ext uri="{FF2B5EF4-FFF2-40B4-BE49-F238E27FC236}">
                <a16:creationId xmlns:a16="http://schemas.microsoft.com/office/drawing/2014/main" id="{1348B7A6-1C24-1A86-243B-372B459ABA1F}"/>
              </a:ext>
            </a:extLst>
          </p:cNvPr>
          <p:cNvSpPr txBox="1"/>
          <p:nvPr/>
        </p:nvSpPr>
        <p:spPr>
          <a:xfrm>
            <a:off x="567915" y="1519222"/>
            <a:ext cx="10744407" cy="523220"/>
          </a:xfrm>
          <a:prstGeom prst="rect">
            <a:avLst/>
          </a:prstGeom>
          <a:solidFill>
            <a:schemeClr val="accent3">
              <a:lumMod val="20000"/>
              <a:lumOff val="80000"/>
            </a:schemeClr>
          </a:solidFill>
        </p:spPr>
        <p:txBody>
          <a:bodyPr wrap="square" rtlCol="0">
            <a:spAutoFit/>
          </a:bodyPr>
          <a:lstStyle/>
          <a:p>
            <a:r>
              <a:rPr lang="fr-FR" sz="2800" dirty="0"/>
              <a:t>L’objet dans l’image ci-dessous:</a:t>
            </a:r>
          </a:p>
        </p:txBody>
      </p:sp>
      <p:sp>
        <p:nvSpPr>
          <p:cNvPr id="19" name="Rectangle : coins arrondis 5">
            <a:extLst>
              <a:ext uri="{FF2B5EF4-FFF2-40B4-BE49-F238E27FC236}">
                <a16:creationId xmlns:a16="http://schemas.microsoft.com/office/drawing/2014/main" id="{63253837-AC3B-4594-9C87-2930C5A9472A}"/>
              </a:ext>
            </a:extLst>
          </p:cNvPr>
          <p:cNvSpPr/>
          <p:nvPr/>
        </p:nvSpPr>
        <p:spPr>
          <a:xfrm>
            <a:off x="2263735" y="5200126"/>
            <a:ext cx="2539174"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flotte sur l’eau. </a:t>
            </a:r>
          </a:p>
        </p:txBody>
      </p:sp>
      <p:sp>
        <p:nvSpPr>
          <p:cNvPr id="20" name="Rectangle : coins arrondis 6">
            <a:extLst>
              <a:ext uri="{FF2B5EF4-FFF2-40B4-BE49-F238E27FC236}">
                <a16:creationId xmlns:a16="http://schemas.microsoft.com/office/drawing/2014/main" id="{4F359E51-584D-A488-35D2-31E73EB03D6A}"/>
              </a:ext>
            </a:extLst>
          </p:cNvPr>
          <p:cNvSpPr/>
          <p:nvPr/>
        </p:nvSpPr>
        <p:spPr>
          <a:xfrm>
            <a:off x="1831735" y="520012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mc:AlternateContent xmlns:mc="http://schemas.openxmlformats.org/markup-compatibility/2006" xmlns:a14="http://schemas.microsoft.com/office/drawing/2010/main">
        <mc:Choice Requires="a14">
          <p:sp>
            <p:nvSpPr>
              <p:cNvPr id="21" name="Rectangle : coins arrondis 5">
                <a:extLst>
                  <a:ext uri="{FF2B5EF4-FFF2-40B4-BE49-F238E27FC236}">
                    <a16:creationId xmlns:a16="http://schemas.microsoft.com/office/drawing/2014/main" id="{EC032BAB-49DF-4119-AF6B-6EF7D977D549}"/>
                  </a:ext>
                </a:extLst>
              </p:cNvPr>
              <p:cNvSpPr/>
              <p:nvPr/>
            </p:nvSpPr>
            <p:spPr>
              <a:xfrm>
                <a:off x="7984145" y="5123588"/>
                <a:ext cx="2351345"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m:rPr>
                        <m:nor/>
                      </m:rPr>
                      <a:rPr lang="fr-FR" sz="2400" dirty="0">
                        <a:solidFill>
                          <a:schemeClr val="tx1"/>
                        </a:solidFill>
                      </a:rPr>
                      <m:t>coule</m:t>
                    </m:r>
                    <m:r>
                      <m:rPr>
                        <m:nor/>
                      </m:rPr>
                      <a:rPr lang="fr-FR" sz="2400" dirty="0">
                        <a:solidFill>
                          <a:schemeClr val="tx1"/>
                        </a:solidFill>
                      </a:rPr>
                      <m:t> </m:t>
                    </m:r>
                    <m:r>
                      <m:rPr>
                        <m:nor/>
                      </m:rPr>
                      <a:rPr lang="fr-FR" sz="2400" dirty="0">
                        <a:solidFill>
                          <a:schemeClr val="tx1"/>
                        </a:solidFill>
                      </a:rPr>
                      <m:t>dans</m:t>
                    </m:r>
                    <m:r>
                      <m:rPr>
                        <m:nor/>
                      </m:rPr>
                      <a:rPr lang="fr-FR" sz="2400" dirty="0">
                        <a:solidFill>
                          <a:schemeClr val="tx1"/>
                        </a:solidFill>
                      </a:rPr>
                      <m:t> </m:t>
                    </m:r>
                    <m:r>
                      <m:rPr>
                        <m:nor/>
                      </m:rPr>
                      <a:rPr lang="fr-FR" sz="2400" dirty="0">
                        <a:solidFill>
                          <a:schemeClr val="tx1"/>
                        </a:solidFill>
                      </a:rPr>
                      <m:t>l</m:t>
                    </m:r>
                    <m:r>
                      <m:rPr>
                        <m:nor/>
                      </m:rPr>
                      <a:rPr lang="fr-FR" sz="2400" dirty="0">
                        <a:solidFill>
                          <a:schemeClr val="tx1"/>
                        </a:solidFill>
                      </a:rPr>
                      <m:t>′</m:t>
                    </m:r>
                    <m:r>
                      <m:rPr>
                        <m:nor/>
                      </m:rPr>
                      <a:rPr lang="fr-FR" sz="2400" dirty="0">
                        <a:solidFill>
                          <a:schemeClr val="tx1"/>
                        </a:solidFill>
                      </a:rPr>
                      <m:t>eau</m:t>
                    </m:r>
                  </m:oMath>
                </a14:m>
                <a:r>
                  <a:rPr lang="fr-FR" sz="2400" dirty="0">
                    <a:solidFill>
                      <a:schemeClr val="tx1"/>
                    </a:solidFill>
                  </a:rPr>
                  <a:t>.</a:t>
                </a:r>
              </a:p>
            </p:txBody>
          </p:sp>
        </mc:Choice>
        <mc:Fallback xmlns="">
          <p:sp>
            <p:nvSpPr>
              <p:cNvPr id="21" name="Rectangle : coins arrondis 5">
                <a:extLst>
                  <a:ext uri="{FF2B5EF4-FFF2-40B4-BE49-F238E27FC236}">
                    <a16:creationId xmlns:a16="http://schemas.microsoft.com/office/drawing/2014/main" id="{EC032BAB-49DF-4119-AF6B-6EF7D977D549}"/>
                  </a:ext>
                </a:extLst>
              </p:cNvPr>
              <p:cNvSpPr>
                <a:spLocks noRot="1" noChangeAspect="1" noMove="1" noResize="1" noEditPoints="1" noAdjustHandles="1" noChangeArrowheads="1" noChangeShapeType="1" noTextEdit="1"/>
              </p:cNvSpPr>
              <p:nvPr/>
            </p:nvSpPr>
            <p:spPr>
              <a:xfrm>
                <a:off x="7984145" y="5123588"/>
                <a:ext cx="2351345" cy="430924"/>
              </a:xfrm>
              <a:prstGeom prst="roundRect">
                <a:avLst/>
              </a:prstGeom>
              <a:blipFill>
                <a:blip r:embed="rId3"/>
                <a:stretch>
                  <a:fillRect t="-14085" r="-2078" b="-35211"/>
                </a:stretch>
              </a:blipFill>
              <a:ln>
                <a:noFill/>
              </a:ln>
            </p:spPr>
            <p:txBody>
              <a:bodyPr/>
              <a:lstStyle/>
              <a:p>
                <a:r>
                  <a:rPr lang="fr-FR">
                    <a:noFill/>
                  </a:rPr>
                  <a:t> </a:t>
                </a:r>
              </a:p>
            </p:txBody>
          </p:sp>
        </mc:Fallback>
      </mc:AlternateContent>
      <p:sp>
        <p:nvSpPr>
          <p:cNvPr id="22" name="Rectangle : coins arrondis 6">
            <a:extLst>
              <a:ext uri="{FF2B5EF4-FFF2-40B4-BE49-F238E27FC236}">
                <a16:creationId xmlns:a16="http://schemas.microsoft.com/office/drawing/2014/main" id="{E8265B90-7072-2D80-3D3A-45C808DC9AF2}"/>
              </a:ext>
            </a:extLst>
          </p:cNvPr>
          <p:cNvSpPr/>
          <p:nvPr/>
        </p:nvSpPr>
        <p:spPr>
          <a:xfrm>
            <a:off x="7552146" y="512358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pic>
        <p:nvPicPr>
          <p:cNvPr id="7" name="Image 6">
            <a:extLst>
              <a:ext uri="{FF2B5EF4-FFF2-40B4-BE49-F238E27FC236}">
                <a16:creationId xmlns:a16="http://schemas.microsoft.com/office/drawing/2014/main" id="{CEDA571E-D9AC-8219-AAE2-DE58DB33942C}"/>
              </a:ext>
            </a:extLst>
          </p:cNvPr>
          <p:cNvPicPr>
            <a:picLocks noChangeAspect="1"/>
          </p:cNvPicPr>
          <p:nvPr/>
        </p:nvPicPr>
        <p:blipFill>
          <a:blip r:embed="rId4"/>
          <a:stretch>
            <a:fillRect/>
          </a:stretch>
        </p:blipFill>
        <p:spPr>
          <a:xfrm>
            <a:off x="4490821" y="2236010"/>
            <a:ext cx="2676958" cy="2694009"/>
          </a:xfrm>
          <a:prstGeom prst="rect">
            <a:avLst/>
          </a:prstGeom>
        </p:spPr>
      </p:pic>
      <p:pic>
        <p:nvPicPr>
          <p:cNvPr id="8" name="Graphique 11" descr="Coche avec un remplissage uni">
            <a:extLst>
              <a:ext uri="{FF2B5EF4-FFF2-40B4-BE49-F238E27FC236}">
                <a16:creationId xmlns:a16="http://schemas.microsoft.com/office/drawing/2014/main" id="{610C476A-C924-5C1F-4897-0561088A3F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9025" y="5047051"/>
            <a:ext cx="684830" cy="684830"/>
          </a:xfrm>
          <a:prstGeom prst="rect">
            <a:avLst/>
          </a:prstGeom>
        </p:spPr>
      </p:pic>
    </p:spTree>
    <p:extLst>
      <p:ext uri="{BB962C8B-B14F-4D97-AF65-F5344CB8AC3E}">
        <p14:creationId xmlns:p14="http://schemas.microsoft.com/office/powerpoint/2010/main" val="15722433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C16E7-C299-2A7C-AC80-A2088432A74D}"/>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457F42EF-31E6-8717-21AE-808172EF7710}"/>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 Choisissez la proposition correcte.</a:t>
            </a:r>
          </a:p>
        </p:txBody>
      </p:sp>
      <p:sp>
        <p:nvSpPr>
          <p:cNvPr id="2" name="D_A_02">
            <a:extLst>
              <a:ext uri="{FF2B5EF4-FFF2-40B4-BE49-F238E27FC236}">
                <a16:creationId xmlns:a16="http://schemas.microsoft.com/office/drawing/2014/main" id="{EC5CC14C-7810-963F-54F9-8F29D68F8F48}"/>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3" name="ZoneTexte 2">
            <a:extLst>
              <a:ext uri="{FF2B5EF4-FFF2-40B4-BE49-F238E27FC236}">
                <a16:creationId xmlns:a16="http://schemas.microsoft.com/office/drawing/2014/main" id="{C1258039-F458-FD45-4173-FBC225091B8E}"/>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19A21249-29D3-368C-F0DA-F1471D6A4680}"/>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4BAEC3E2-567B-3543-FE14-7248A2D44FA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5A2EC5E7-694F-7839-5989-0C378554699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3" name="ZoneTexte 1"/>
          <p:cNvSpPr txBox="1"/>
          <p:nvPr/>
        </p:nvSpPr>
        <p:spPr>
          <a:xfrm>
            <a:off x="765809" y="2593570"/>
            <a:ext cx="10453515" cy="523220"/>
          </a:xfrm>
          <a:prstGeom prst="rect">
            <a:avLst/>
          </a:prstGeom>
          <a:solidFill>
            <a:schemeClr val="accent3">
              <a:lumMod val="20000"/>
              <a:lumOff val="80000"/>
            </a:schemeClr>
          </a:solidFill>
        </p:spPr>
        <p:txBody>
          <a:bodyPr wrap="square" rtlCol="0">
            <a:spAutoFit/>
          </a:bodyPr>
          <a:lstStyle/>
          <a:p>
            <a:pPr marL="176213"/>
            <a:r>
              <a:rPr lang="fr-FR" sz="2800" dirty="0"/>
              <a:t>Un objet flotte sur l’eau si sa masse volumique est :</a:t>
            </a:r>
          </a:p>
        </p:txBody>
      </p:sp>
      <p:sp>
        <p:nvSpPr>
          <p:cNvPr id="14" name="Rectangle : coins arrondis 5"/>
          <p:cNvSpPr/>
          <p:nvPr/>
        </p:nvSpPr>
        <p:spPr>
          <a:xfrm>
            <a:off x="1634847" y="4587418"/>
            <a:ext cx="3580673"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supérieure à celle de l’eau.</a:t>
            </a:r>
          </a:p>
        </p:txBody>
      </p:sp>
      <p:sp>
        <p:nvSpPr>
          <p:cNvPr id="15" name="Rectangle : coins arrondis 6"/>
          <p:cNvSpPr/>
          <p:nvPr/>
        </p:nvSpPr>
        <p:spPr>
          <a:xfrm>
            <a:off x="1202847" y="458741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mc:AlternateContent xmlns:mc="http://schemas.openxmlformats.org/markup-compatibility/2006" xmlns:a14="http://schemas.microsoft.com/office/drawing/2010/main">
        <mc:Choice Requires="a14">
          <p:sp>
            <p:nvSpPr>
              <p:cNvPr id="16" name="Rectangle : coins arrondis 5"/>
              <p:cNvSpPr/>
              <p:nvPr/>
            </p:nvSpPr>
            <p:spPr>
              <a:xfrm>
                <a:off x="7193882" y="4576010"/>
                <a:ext cx="3627079"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m:rPr>
                          <m:nor/>
                        </m:rPr>
                        <a:rPr lang="fr-FR" sz="2400" dirty="0">
                          <a:solidFill>
                            <a:schemeClr val="tx1"/>
                          </a:solidFill>
                        </a:rPr>
                        <m:t>inf</m:t>
                      </m:r>
                      <m:r>
                        <m:rPr>
                          <m:nor/>
                        </m:rPr>
                        <a:rPr lang="fr-FR" sz="2400" dirty="0">
                          <a:solidFill>
                            <a:schemeClr val="tx1"/>
                          </a:solidFill>
                        </a:rPr>
                        <m:t>é</m:t>
                      </m:r>
                      <m:r>
                        <m:rPr>
                          <m:nor/>
                        </m:rPr>
                        <a:rPr lang="fr-FR" sz="2400" dirty="0">
                          <a:solidFill>
                            <a:schemeClr val="tx1"/>
                          </a:solidFill>
                        </a:rPr>
                        <m:t>rieure</m:t>
                      </m:r>
                      <m:r>
                        <m:rPr>
                          <m:nor/>
                        </m:rPr>
                        <a:rPr lang="fr-FR" sz="2400" dirty="0">
                          <a:solidFill>
                            <a:schemeClr val="tx1"/>
                          </a:solidFill>
                        </a:rPr>
                        <m:t> à </m:t>
                      </m:r>
                      <m:r>
                        <m:rPr>
                          <m:nor/>
                        </m:rPr>
                        <a:rPr lang="fr-FR" sz="2400" dirty="0">
                          <a:solidFill>
                            <a:schemeClr val="tx1"/>
                          </a:solidFill>
                        </a:rPr>
                        <m:t>celle</m:t>
                      </m:r>
                      <m:r>
                        <m:rPr>
                          <m:nor/>
                        </m:rPr>
                        <a:rPr lang="fr-FR" sz="2400" dirty="0">
                          <a:solidFill>
                            <a:schemeClr val="tx1"/>
                          </a:solidFill>
                        </a:rPr>
                        <m:t> </m:t>
                      </m:r>
                      <m:r>
                        <m:rPr>
                          <m:nor/>
                        </m:rPr>
                        <a:rPr lang="fr-FR" sz="2400" dirty="0">
                          <a:solidFill>
                            <a:schemeClr val="tx1"/>
                          </a:solidFill>
                        </a:rPr>
                        <m:t>de</m:t>
                      </m:r>
                      <m:r>
                        <m:rPr>
                          <m:nor/>
                        </m:rPr>
                        <a:rPr lang="fr-FR" sz="2400" dirty="0">
                          <a:solidFill>
                            <a:schemeClr val="tx1"/>
                          </a:solidFill>
                        </a:rPr>
                        <m:t> </m:t>
                      </m:r>
                      <m:r>
                        <m:rPr>
                          <m:nor/>
                        </m:rPr>
                        <a:rPr lang="fr-FR" sz="2400" dirty="0">
                          <a:solidFill>
                            <a:schemeClr val="tx1"/>
                          </a:solidFill>
                        </a:rPr>
                        <m:t>l</m:t>
                      </m:r>
                      <m:r>
                        <m:rPr>
                          <m:nor/>
                        </m:rPr>
                        <a:rPr lang="fr-FR" sz="2400" dirty="0">
                          <a:solidFill>
                            <a:schemeClr val="tx1"/>
                          </a:solidFill>
                        </a:rPr>
                        <m:t>’</m:t>
                      </m:r>
                      <m:r>
                        <m:rPr>
                          <m:nor/>
                        </m:rPr>
                        <a:rPr lang="fr-FR" sz="2400" dirty="0">
                          <a:solidFill>
                            <a:schemeClr val="tx1"/>
                          </a:solidFill>
                        </a:rPr>
                        <m:t>eau</m:t>
                      </m:r>
                      <m:r>
                        <m:rPr>
                          <m:nor/>
                        </m:rPr>
                        <a:rPr lang="fr-FR" sz="2400" dirty="0">
                          <a:solidFill>
                            <a:schemeClr val="tx1"/>
                          </a:solidFill>
                        </a:rPr>
                        <m:t>.</m:t>
                      </m:r>
                    </m:oMath>
                  </m:oMathPara>
                </a14:m>
                <a:endParaRPr lang="fr-FR" sz="2400" dirty="0">
                  <a:solidFill>
                    <a:schemeClr val="tx1"/>
                  </a:solidFill>
                </a:endParaRPr>
              </a:p>
            </p:txBody>
          </p:sp>
        </mc:Choice>
        <mc:Fallback xmlns="">
          <p:sp>
            <p:nvSpPr>
              <p:cNvPr id="16" name="Rectangle : coins arrondis 5"/>
              <p:cNvSpPr>
                <a:spLocks noRot="1" noChangeAspect="1" noMove="1" noResize="1" noEditPoints="1" noAdjustHandles="1" noChangeArrowheads="1" noChangeShapeType="1" noTextEdit="1"/>
              </p:cNvSpPr>
              <p:nvPr/>
            </p:nvSpPr>
            <p:spPr>
              <a:xfrm>
                <a:off x="7193882" y="4576010"/>
                <a:ext cx="3627079" cy="430924"/>
              </a:xfrm>
              <a:prstGeom prst="roundRect">
                <a:avLst/>
              </a:prstGeom>
              <a:blipFill>
                <a:blip r:embed="rId3"/>
                <a:stretch>
                  <a:fillRect b="-2857"/>
                </a:stretch>
              </a:blipFill>
              <a:ln>
                <a:noFill/>
              </a:ln>
            </p:spPr>
            <p:txBody>
              <a:bodyPr/>
              <a:lstStyle/>
              <a:p>
                <a:r>
                  <a:rPr lang="fr-FR">
                    <a:noFill/>
                  </a:rPr>
                  <a:t> </a:t>
                </a:r>
              </a:p>
            </p:txBody>
          </p:sp>
        </mc:Fallback>
      </mc:AlternateContent>
      <p:sp>
        <p:nvSpPr>
          <p:cNvPr id="17" name="Rectangle : coins arrondis 6"/>
          <p:cNvSpPr/>
          <p:nvPr/>
        </p:nvSpPr>
        <p:spPr>
          <a:xfrm>
            <a:off x="6761882" y="45760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Tree>
    <p:extLst>
      <p:ext uri="{BB962C8B-B14F-4D97-AF65-F5344CB8AC3E}">
        <p14:creationId xmlns:p14="http://schemas.microsoft.com/office/powerpoint/2010/main" val="2545859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12D6D-1B7E-0DE0-EEF0-F54947517D82}"/>
            </a:ext>
          </a:extLst>
        </p:cNvPr>
        <p:cNvGrpSpPr/>
        <p:nvPr/>
      </p:nvGrpSpPr>
      <p:grpSpPr>
        <a:xfrm>
          <a:off x="0" y="0"/>
          <a:ext cx="0" cy="0"/>
          <a:chOff x="0" y="0"/>
          <a:chExt cx="0" cy="0"/>
        </a:xfrm>
      </p:grpSpPr>
      <p:pic>
        <p:nvPicPr>
          <p:cNvPr id="21" name="Image 20">
            <a:extLst>
              <a:ext uri="{FF2B5EF4-FFF2-40B4-BE49-F238E27FC236}">
                <a16:creationId xmlns:a16="http://schemas.microsoft.com/office/drawing/2014/main" id="{B067B24F-126B-687F-2317-097CD819CE3B}"/>
              </a:ext>
            </a:extLst>
          </p:cNvPr>
          <p:cNvPicPr>
            <a:picLocks noChangeAspect="1"/>
          </p:cNvPicPr>
          <p:nvPr/>
        </p:nvPicPr>
        <p:blipFill>
          <a:blip r:embed="rId2"/>
          <a:stretch>
            <a:fillRect/>
          </a:stretch>
        </p:blipFill>
        <p:spPr>
          <a:xfrm>
            <a:off x="11324203" y="318127"/>
            <a:ext cx="583170" cy="583170"/>
          </a:xfrm>
          <a:prstGeom prst="rect">
            <a:avLst/>
          </a:prstGeom>
        </p:spPr>
      </p:pic>
      <p:sp>
        <p:nvSpPr>
          <p:cNvPr id="16" name="ZoneTexte 1"/>
          <p:cNvSpPr txBox="1"/>
          <p:nvPr/>
        </p:nvSpPr>
        <p:spPr>
          <a:xfrm>
            <a:off x="765809" y="2593570"/>
            <a:ext cx="10453515" cy="523220"/>
          </a:xfrm>
          <a:prstGeom prst="rect">
            <a:avLst/>
          </a:prstGeom>
          <a:solidFill>
            <a:schemeClr val="accent3">
              <a:lumMod val="20000"/>
              <a:lumOff val="80000"/>
            </a:schemeClr>
          </a:solidFill>
        </p:spPr>
        <p:txBody>
          <a:bodyPr wrap="square" rtlCol="0">
            <a:spAutoFit/>
          </a:bodyPr>
          <a:lstStyle/>
          <a:p>
            <a:pPr marL="176213"/>
            <a:r>
              <a:rPr lang="fr-FR" sz="2800" dirty="0"/>
              <a:t>Un objet flotte sur l’eau si sa masse volumique est :</a:t>
            </a:r>
          </a:p>
        </p:txBody>
      </p:sp>
      <p:sp>
        <p:nvSpPr>
          <p:cNvPr id="17" name="Rectangle : coins arrondis 5"/>
          <p:cNvSpPr/>
          <p:nvPr/>
        </p:nvSpPr>
        <p:spPr>
          <a:xfrm>
            <a:off x="1634847" y="4587418"/>
            <a:ext cx="3580673"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supérieure à celle de l’eau.</a:t>
            </a:r>
          </a:p>
        </p:txBody>
      </p:sp>
      <p:sp>
        <p:nvSpPr>
          <p:cNvPr id="20" name="Rectangle : coins arrondis 6"/>
          <p:cNvSpPr/>
          <p:nvPr/>
        </p:nvSpPr>
        <p:spPr>
          <a:xfrm>
            <a:off x="1202847" y="458741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mc:AlternateContent xmlns:mc="http://schemas.openxmlformats.org/markup-compatibility/2006" xmlns:a14="http://schemas.microsoft.com/office/drawing/2010/main">
        <mc:Choice Requires="a14">
          <p:sp>
            <p:nvSpPr>
              <p:cNvPr id="30" name="Rectangle : coins arrondis 5"/>
              <p:cNvSpPr/>
              <p:nvPr/>
            </p:nvSpPr>
            <p:spPr>
              <a:xfrm>
                <a:off x="7193882" y="4576010"/>
                <a:ext cx="3627079"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m:rPr>
                          <m:nor/>
                        </m:rPr>
                        <a:rPr lang="fr-FR" sz="2400" dirty="0">
                          <a:solidFill>
                            <a:schemeClr val="tx1"/>
                          </a:solidFill>
                        </a:rPr>
                        <m:t>inf</m:t>
                      </m:r>
                      <m:r>
                        <m:rPr>
                          <m:nor/>
                        </m:rPr>
                        <a:rPr lang="fr-FR" sz="2400" dirty="0">
                          <a:solidFill>
                            <a:schemeClr val="tx1"/>
                          </a:solidFill>
                        </a:rPr>
                        <m:t>é</m:t>
                      </m:r>
                      <m:r>
                        <m:rPr>
                          <m:nor/>
                        </m:rPr>
                        <a:rPr lang="fr-FR" sz="2400" dirty="0">
                          <a:solidFill>
                            <a:schemeClr val="tx1"/>
                          </a:solidFill>
                        </a:rPr>
                        <m:t>rieure</m:t>
                      </m:r>
                      <m:r>
                        <m:rPr>
                          <m:nor/>
                        </m:rPr>
                        <a:rPr lang="fr-FR" sz="2400" dirty="0">
                          <a:solidFill>
                            <a:schemeClr val="tx1"/>
                          </a:solidFill>
                        </a:rPr>
                        <m:t> à </m:t>
                      </m:r>
                      <m:r>
                        <m:rPr>
                          <m:nor/>
                        </m:rPr>
                        <a:rPr lang="fr-FR" sz="2400" dirty="0">
                          <a:solidFill>
                            <a:schemeClr val="tx1"/>
                          </a:solidFill>
                        </a:rPr>
                        <m:t>celle</m:t>
                      </m:r>
                      <m:r>
                        <m:rPr>
                          <m:nor/>
                        </m:rPr>
                        <a:rPr lang="fr-FR" sz="2400" dirty="0">
                          <a:solidFill>
                            <a:schemeClr val="tx1"/>
                          </a:solidFill>
                        </a:rPr>
                        <m:t> </m:t>
                      </m:r>
                      <m:r>
                        <m:rPr>
                          <m:nor/>
                        </m:rPr>
                        <a:rPr lang="fr-FR" sz="2400" dirty="0">
                          <a:solidFill>
                            <a:schemeClr val="tx1"/>
                          </a:solidFill>
                        </a:rPr>
                        <m:t>de</m:t>
                      </m:r>
                      <m:r>
                        <m:rPr>
                          <m:nor/>
                        </m:rPr>
                        <a:rPr lang="fr-FR" sz="2400" dirty="0">
                          <a:solidFill>
                            <a:schemeClr val="tx1"/>
                          </a:solidFill>
                        </a:rPr>
                        <m:t> </m:t>
                      </m:r>
                      <m:r>
                        <m:rPr>
                          <m:nor/>
                        </m:rPr>
                        <a:rPr lang="fr-FR" sz="2400" dirty="0">
                          <a:solidFill>
                            <a:schemeClr val="tx1"/>
                          </a:solidFill>
                        </a:rPr>
                        <m:t>l</m:t>
                      </m:r>
                      <m:r>
                        <m:rPr>
                          <m:nor/>
                        </m:rPr>
                        <a:rPr lang="fr-FR" sz="2400" dirty="0">
                          <a:solidFill>
                            <a:schemeClr val="tx1"/>
                          </a:solidFill>
                        </a:rPr>
                        <m:t>’</m:t>
                      </m:r>
                      <m:r>
                        <m:rPr>
                          <m:nor/>
                        </m:rPr>
                        <a:rPr lang="fr-FR" sz="2400" dirty="0">
                          <a:solidFill>
                            <a:schemeClr val="tx1"/>
                          </a:solidFill>
                        </a:rPr>
                        <m:t>eau</m:t>
                      </m:r>
                      <m:r>
                        <m:rPr>
                          <m:nor/>
                        </m:rPr>
                        <a:rPr lang="fr-FR" sz="2400" dirty="0">
                          <a:solidFill>
                            <a:schemeClr val="tx1"/>
                          </a:solidFill>
                        </a:rPr>
                        <m:t>.</m:t>
                      </m:r>
                    </m:oMath>
                  </m:oMathPara>
                </a14:m>
                <a:endParaRPr lang="fr-FR" sz="2400" dirty="0">
                  <a:solidFill>
                    <a:schemeClr val="tx1"/>
                  </a:solidFill>
                </a:endParaRPr>
              </a:p>
            </p:txBody>
          </p:sp>
        </mc:Choice>
        <mc:Fallback xmlns="">
          <p:sp>
            <p:nvSpPr>
              <p:cNvPr id="30" name="Rectangle : coins arrondis 5"/>
              <p:cNvSpPr>
                <a:spLocks noRot="1" noChangeAspect="1" noMove="1" noResize="1" noEditPoints="1" noAdjustHandles="1" noChangeArrowheads="1" noChangeShapeType="1" noTextEdit="1"/>
              </p:cNvSpPr>
              <p:nvPr/>
            </p:nvSpPr>
            <p:spPr>
              <a:xfrm>
                <a:off x="7193882" y="4576010"/>
                <a:ext cx="3627079" cy="430924"/>
              </a:xfrm>
              <a:prstGeom prst="roundRect">
                <a:avLst/>
              </a:prstGeom>
              <a:blipFill>
                <a:blip r:embed="rId3"/>
                <a:stretch>
                  <a:fillRect b="-2857"/>
                </a:stretch>
              </a:blipFill>
              <a:ln>
                <a:noFill/>
              </a:ln>
            </p:spPr>
            <p:txBody>
              <a:bodyPr/>
              <a:lstStyle/>
              <a:p>
                <a:r>
                  <a:rPr lang="fr-FR">
                    <a:noFill/>
                  </a:rPr>
                  <a:t> </a:t>
                </a:r>
              </a:p>
            </p:txBody>
          </p:sp>
        </mc:Fallback>
      </mc:AlternateContent>
      <p:sp>
        <p:nvSpPr>
          <p:cNvPr id="31" name="Rectangle : coins arrondis 6"/>
          <p:cNvSpPr/>
          <p:nvPr/>
        </p:nvSpPr>
        <p:spPr>
          <a:xfrm>
            <a:off x="6761882" y="457601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32" name="D_A_01"/>
          <p:cNvSpPr txBox="1"/>
          <p:nvPr/>
        </p:nvSpPr>
        <p:spPr>
          <a:xfrm>
            <a:off x="765809" y="149126"/>
            <a:ext cx="8027317" cy="525244"/>
          </a:xfrm>
          <a:prstGeom prst="rect">
            <a:avLst/>
          </a:prstGeom>
          <a:noFill/>
        </p:spPr>
        <p:txBody>
          <a:bodyPr wrap="square" rtlCol="0" anchor="ctr">
            <a:noAutofit/>
          </a:bodyPr>
          <a:lstStyle/>
          <a:p>
            <a:r>
              <a:rPr lang="fr-FR" sz="1600" b="1" dirty="0">
                <a:solidFill>
                  <a:schemeClr val="bg1">
                    <a:lumMod val="65000"/>
                  </a:schemeClr>
                </a:solidFill>
              </a:rPr>
              <a:t>Très bien c’est B. L’objet qui flotte a une masse volumique inférieurs à celle de l’eau. </a:t>
            </a:r>
          </a:p>
        </p:txBody>
      </p:sp>
      <p:sp>
        <p:nvSpPr>
          <p:cNvPr id="33" name="D_A_02"/>
          <p:cNvSpPr txBox="1"/>
          <p:nvPr/>
        </p:nvSpPr>
        <p:spPr>
          <a:xfrm>
            <a:off x="318091" y="587966"/>
            <a:ext cx="6284728"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davantage.</a:t>
            </a:r>
          </a:p>
        </p:txBody>
      </p:sp>
      <p:pic>
        <p:nvPicPr>
          <p:cNvPr id="34" name="Graphique 11" descr="Coche avec un remplissage uni"/>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76909" y="4475179"/>
            <a:ext cx="684830" cy="684830"/>
          </a:xfrm>
          <a:prstGeom prst="rect">
            <a:avLst/>
          </a:prstGeom>
        </p:spPr>
      </p:pic>
    </p:spTree>
    <p:extLst>
      <p:ext uri="{BB962C8B-B14F-4D97-AF65-F5344CB8AC3E}">
        <p14:creationId xmlns:p14="http://schemas.microsoft.com/office/powerpoint/2010/main" val="3029354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3"/>
          <p:cNvSpPr/>
          <p:nvPr/>
        </p:nvSpPr>
        <p:spPr>
          <a:xfrm>
            <a:off x="1437847" y="1118690"/>
            <a:ext cx="9309992" cy="5232726"/>
          </a:xfrm>
          <a:prstGeom prst="rect">
            <a:avLst/>
          </a:prstGeom>
          <a:solidFill>
            <a:srgbClr val="E3EEF2"/>
          </a:solidFill>
          <a:ln>
            <a:noFill/>
          </a:ln>
        </p:spPr>
        <p:txBody>
          <a:bodyPr spcFirstLastPara="1" wrap="square" lIns="91425" tIns="45675" rIns="91425" bIns="45675" anchor="ctr" anchorCtr="1">
            <a:noAutofit/>
          </a:bodyPr>
          <a:lstStyle/>
          <a:p>
            <a:pPr marL="0" marR="0" lvl="0" indent="0" algn="ctr" defTabSz="4572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778" name="Google Shape;778;p3"/>
          <p:cNvSpPr/>
          <p:nvPr/>
        </p:nvSpPr>
        <p:spPr>
          <a:xfrm>
            <a:off x="948074" y="181481"/>
            <a:ext cx="3947196" cy="584801"/>
          </a:xfrm>
          <a:prstGeom prst="rect">
            <a:avLst/>
          </a:prstGeom>
          <a:noFill/>
          <a:ln>
            <a:noFill/>
          </a:ln>
        </p:spPr>
        <p:txBody>
          <a:bodyPr spcFirstLastPara="1" wrap="square" lIns="91425" tIns="45675" rIns="91425" bIns="45675" anchor="t" anchorCtr="0">
            <a:noAutofit/>
          </a:bodyPr>
          <a:lstStyle/>
          <a:p>
            <a:pPr marL="0" marR="0" lvl="0" indent="0" algn="l" defTabSz="457200" rtl="0" eaLnBrk="1" fontAlgn="auto" latinLnBrk="0" hangingPunct="1">
              <a:lnSpc>
                <a:spcPct val="90000"/>
              </a:lnSpc>
              <a:spcBef>
                <a:spcPts val="0"/>
              </a:spcBef>
              <a:spcAft>
                <a:spcPts val="0"/>
              </a:spcAft>
              <a:buClr>
                <a:srgbClr val="44546A"/>
              </a:buClr>
              <a:buSzPts val="3200"/>
              <a:buFont typeface="Calibri"/>
              <a:buNone/>
              <a:tabLst/>
              <a:defRPr/>
            </a:pPr>
            <a:r>
              <a:rPr kumimoji="0" lang="fr-FR" sz="3200" b="1" i="0" u="none" strike="noStrike" kern="1200" cap="none" spc="0" normalizeH="0" baseline="0" noProof="0">
                <a:ln>
                  <a:noFill/>
                </a:ln>
                <a:solidFill>
                  <a:srgbClr val="44546A"/>
                </a:solidFill>
                <a:effectLst/>
                <a:uLnTx/>
                <a:uFillTx/>
                <a:latin typeface="Calibri"/>
                <a:ea typeface="Calibri"/>
                <a:cs typeface="Calibri"/>
                <a:sym typeface="Calibri"/>
              </a:rPr>
              <a:t>Matériel nécessaire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79" name="Google Shape;779;p3"/>
          <p:cNvSpPr txBox="1"/>
          <p:nvPr/>
        </p:nvSpPr>
        <p:spPr>
          <a:xfrm>
            <a:off x="1939237" y="1416788"/>
            <a:ext cx="3341675" cy="650167"/>
          </a:xfrm>
          <a:prstGeom prst="rect">
            <a:avLst/>
          </a:prstGeom>
          <a:solidFill>
            <a:schemeClr val="accent1"/>
          </a:solidFill>
          <a:ln>
            <a:noFill/>
          </a:ln>
        </p:spPr>
        <p:txBody>
          <a:bodyPr spcFirstLastPara="1" wrap="square" lIns="60950" tIns="59975" rIns="60950" bIns="60950" anchor="ctr" anchorCtr="1">
            <a:noAutofit/>
          </a:bodyPr>
          <a:lstStyle/>
          <a:p>
            <a:pPr marL="0" marR="0" lvl="0" indent="0" algn="ctr" defTabSz="457200" rtl="0" eaLnBrk="1" fontAlgn="auto" latinLnBrk="0" hangingPunct="1">
              <a:lnSpc>
                <a:spcPct val="130000"/>
              </a:lnSpc>
              <a:spcBef>
                <a:spcPts val="0"/>
              </a:spcBef>
              <a:spcAft>
                <a:spcPts val="0"/>
              </a:spcAft>
              <a:buClr>
                <a:srgbClr val="FFFFFF"/>
              </a:buClr>
              <a:buSzPts val="1865"/>
              <a:buFont typeface="Calibri"/>
              <a:buNone/>
              <a:tabLst/>
              <a:defRPr/>
            </a:pPr>
            <a:r>
              <a:rPr kumimoji="0" lang="fr-FR" sz="1865" b="1" i="0" u="none" strike="noStrike" kern="1200" cap="none" spc="0" normalizeH="0" baseline="0" noProof="0">
                <a:ln>
                  <a:noFill/>
                </a:ln>
                <a:solidFill>
                  <a:srgbClr val="FFFFFF"/>
                </a:solidFill>
                <a:effectLst/>
                <a:uLnTx/>
                <a:uFillTx/>
                <a:latin typeface="Calibri"/>
                <a:ea typeface="Calibri"/>
                <a:cs typeface="Calibri"/>
                <a:sym typeface="Calibri"/>
              </a:rPr>
              <a:t>Matériel didactique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80" name="Google Shape;780;p3"/>
          <p:cNvSpPr txBox="1"/>
          <p:nvPr/>
        </p:nvSpPr>
        <p:spPr>
          <a:xfrm>
            <a:off x="5991497" y="1416788"/>
            <a:ext cx="4360944" cy="650168"/>
          </a:xfrm>
          <a:prstGeom prst="rect">
            <a:avLst/>
          </a:prstGeom>
          <a:solidFill>
            <a:schemeClr val="accent1"/>
          </a:solidFill>
          <a:ln>
            <a:noFill/>
          </a:ln>
        </p:spPr>
        <p:txBody>
          <a:bodyPr spcFirstLastPara="1" wrap="square" lIns="60950" tIns="59975" rIns="60950" bIns="60950" anchor="ctr" anchorCtr="1">
            <a:noAutofit/>
          </a:bodyPr>
          <a:lstStyle/>
          <a:p>
            <a:pPr marL="0" marR="0" lvl="0" indent="0" algn="ctr" defTabSz="457200" rtl="0" eaLnBrk="1" fontAlgn="auto" latinLnBrk="0" hangingPunct="1">
              <a:lnSpc>
                <a:spcPct val="100000"/>
              </a:lnSpc>
              <a:spcBef>
                <a:spcPts val="0"/>
              </a:spcBef>
              <a:spcAft>
                <a:spcPts val="0"/>
              </a:spcAft>
              <a:buClr>
                <a:srgbClr val="FFFFFF"/>
              </a:buClr>
              <a:buSzPts val="1865"/>
              <a:buFont typeface="Calibri"/>
              <a:buNone/>
              <a:tabLst/>
              <a:defRPr/>
            </a:pPr>
            <a:r>
              <a:rPr kumimoji="0" lang="fr-FR" sz="1865" b="1" i="0" u="none" strike="noStrike" kern="1200" cap="none" spc="0" normalizeH="0" baseline="0" noProof="0">
                <a:ln>
                  <a:noFill/>
                </a:ln>
                <a:solidFill>
                  <a:srgbClr val="FFFFFF"/>
                </a:solidFill>
                <a:effectLst/>
                <a:uLnTx/>
                <a:uFillTx/>
                <a:latin typeface="Calibri"/>
                <a:ea typeface="Calibri"/>
                <a:cs typeface="Calibri"/>
                <a:sym typeface="Calibri"/>
              </a:rPr>
              <a:t>Matériel de l’élève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pic>
        <p:nvPicPr>
          <p:cNvPr id="781" name="Google Shape;781;p3" descr="Image générée"/>
          <p:cNvPicPr preferRelativeResize="0"/>
          <p:nvPr/>
        </p:nvPicPr>
        <p:blipFill rotWithShape="1">
          <a:blip r:embed="rId3">
            <a:alphaModFix/>
          </a:blip>
          <a:srcRect t="11064" b="10678"/>
          <a:stretch/>
        </p:blipFill>
        <p:spPr>
          <a:xfrm>
            <a:off x="220259" y="46702"/>
            <a:ext cx="727815" cy="854359"/>
          </a:xfrm>
          <a:prstGeom prst="rect">
            <a:avLst/>
          </a:prstGeom>
          <a:noFill/>
          <a:ln>
            <a:noFill/>
          </a:ln>
        </p:spPr>
      </p:pic>
      <p:pic>
        <p:nvPicPr>
          <p:cNvPr id="782" name="Google Shape;782;p3"/>
          <p:cNvPicPr preferRelativeResize="0"/>
          <p:nvPr/>
        </p:nvPicPr>
        <p:blipFill rotWithShape="1">
          <a:blip r:embed="rId4">
            <a:alphaModFix/>
          </a:blip>
          <a:srcRect/>
          <a:stretch/>
        </p:blipFill>
        <p:spPr>
          <a:xfrm rot="-1924716">
            <a:off x="5611880" y="4304891"/>
            <a:ext cx="1755136" cy="298988"/>
          </a:xfrm>
          <a:prstGeom prst="rect">
            <a:avLst/>
          </a:prstGeom>
          <a:noFill/>
          <a:ln>
            <a:noFill/>
          </a:ln>
        </p:spPr>
      </p:pic>
      <p:pic>
        <p:nvPicPr>
          <p:cNvPr id="783" name="Google Shape;783;p3"/>
          <p:cNvPicPr preferRelativeResize="0"/>
          <p:nvPr/>
        </p:nvPicPr>
        <p:blipFill rotWithShape="1">
          <a:blip r:embed="rId5">
            <a:alphaModFix/>
          </a:blip>
          <a:srcRect/>
          <a:stretch/>
        </p:blipFill>
        <p:spPr>
          <a:xfrm>
            <a:off x="8397604" y="4609330"/>
            <a:ext cx="1632389" cy="1164080"/>
          </a:xfrm>
          <a:prstGeom prst="rect">
            <a:avLst/>
          </a:prstGeom>
          <a:noFill/>
          <a:ln>
            <a:noFill/>
          </a:ln>
        </p:spPr>
      </p:pic>
      <p:pic>
        <p:nvPicPr>
          <p:cNvPr id="784" name="Google Shape;784;p3"/>
          <p:cNvPicPr preferRelativeResize="0"/>
          <p:nvPr/>
        </p:nvPicPr>
        <p:blipFill rotWithShape="1">
          <a:blip r:embed="rId6">
            <a:alphaModFix/>
          </a:blip>
          <a:srcRect l="11665" t="23325" r="26245" b="30054"/>
          <a:stretch/>
        </p:blipFill>
        <p:spPr>
          <a:xfrm>
            <a:off x="6389365" y="2258376"/>
            <a:ext cx="1227204" cy="921459"/>
          </a:xfrm>
          <a:prstGeom prst="rect">
            <a:avLst/>
          </a:prstGeom>
          <a:noFill/>
          <a:ln>
            <a:noFill/>
          </a:ln>
        </p:spPr>
      </p:pic>
      <p:pic>
        <p:nvPicPr>
          <p:cNvPr id="785" name="Google Shape;785;p3"/>
          <p:cNvPicPr preferRelativeResize="0"/>
          <p:nvPr/>
        </p:nvPicPr>
        <p:blipFill rotWithShape="1">
          <a:blip r:embed="rId7">
            <a:alphaModFix/>
          </a:blip>
          <a:srcRect/>
          <a:stretch/>
        </p:blipFill>
        <p:spPr>
          <a:xfrm flipH="1">
            <a:off x="6528566" y="4507985"/>
            <a:ext cx="815443" cy="784030"/>
          </a:xfrm>
          <a:prstGeom prst="rect">
            <a:avLst/>
          </a:prstGeom>
          <a:noFill/>
          <a:ln>
            <a:noFill/>
          </a:ln>
        </p:spPr>
      </p:pic>
      <p:pic>
        <p:nvPicPr>
          <p:cNvPr id="786" name="Google Shape;786;p3"/>
          <p:cNvPicPr preferRelativeResize="0"/>
          <p:nvPr/>
        </p:nvPicPr>
        <p:blipFill rotWithShape="1">
          <a:blip r:embed="rId8">
            <a:alphaModFix/>
          </a:blip>
          <a:srcRect/>
          <a:stretch/>
        </p:blipFill>
        <p:spPr>
          <a:xfrm>
            <a:off x="8566179" y="2146086"/>
            <a:ext cx="1427929" cy="1885238"/>
          </a:xfrm>
          <a:prstGeom prst="rect">
            <a:avLst/>
          </a:prstGeom>
          <a:noFill/>
          <a:ln>
            <a:noFill/>
          </a:ln>
        </p:spPr>
      </p:pic>
      <p:sp>
        <p:nvSpPr>
          <p:cNvPr id="787" name="Google Shape;787;p3"/>
          <p:cNvSpPr txBox="1"/>
          <p:nvPr/>
        </p:nvSpPr>
        <p:spPr>
          <a:xfrm>
            <a:off x="5987692" y="3162474"/>
            <a:ext cx="2030549" cy="369332"/>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a:ln>
                  <a:noFill/>
                </a:ln>
                <a:solidFill>
                  <a:srgbClr val="000000"/>
                </a:solidFill>
                <a:effectLst/>
                <a:uLnTx/>
                <a:uFillTx/>
                <a:latin typeface="Calibri"/>
                <a:ea typeface="Calibri"/>
                <a:cs typeface="Calibri"/>
                <a:sym typeface="Calibri"/>
              </a:rPr>
              <a:t>Le cahier de l’élève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88" name="Google Shape;788;p3"/>
          <p:cNvSpPr txBox="1"/>
          <p:nvPr/>
        </p:nvSpPr>
        <p:spPr>
          <a:xfrm>
            <a:off x="8308920" y="4007251"/>
            <a:ext cx="2011382" cy="369332"/>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a:ln>
                  <a:noFill/>
                </a:ln>
                <a:solidFill>
                  <a:srgbClr val="000000"/>
                </a:solidFill>
                <a:effectLst/>
                <a:uLnTx/>
                <a:uFillTx/>
                <a:latin typeface="Calibri"/>
                <a:ea typeface="Calibri"/>
                <a:cs typeface="Calibri"/>
                <a:sym typeface="Calibri"/>
              </a:rPr>
              <a:t>Le livret de l’élève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89" name="Google Shape;789;p3"/>
          <p:cNvSpPr txBox="1"/>
          <p:nvPr/>
        </p:nvSpPr>
        <p:spPr>
          <a:xfrm>
            <a:off x="6293796" y="5220587"/>
            <a:ext cx="1322773" cy="923330"/>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a:ln>
                  <a:noFill/>
                </a:ln>
                <a:solidFill>
                  <a:srgbClr val="000000"/>
                </a:solidFill>
                <a:effectLst/>
                <a:uLnTx/>
                <a:uFillTx/>
                <a:latin typeface="Calibri"/>
                <a:ea typeface="Calibri"/>
                <a:cs typeface="Calibri"/>
                <a:sym typeface="Calibri"/>
              </a:rPr>
              <a:t>Crayon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a:ln>
                  <a:noFill/>
                </a:ln>
                <a:solidFill>
                  <a:srgbClr val="000000"/>
                </a:solidFill>
                <a:effectLst/>
                <a:uLnTx/>
                <a:uFillTx/>
                <a:latin typeface="Calibri"/>
                <a:ea typeface="Calibri"/>
                <a:cs typeface="Calibri"/>
                <a:sym typeface="Calibri"/>
              </a:rPr>
              <a:t>Gomme</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a:ln>
                  <a:noFill/>
                </a:ln>
                <a:solidFill>
                  <a:srgbClr val="000000"/>
                </a:solidFill>
                <a:effectLst/>
                <a:uLnTx/>
                <a:uFillTx/>
                <a:latin typeface="Calibri"/>
                <a:ea typeface="Calibri"/>
                <a:cs typeface="Calibri"/>
                <a:sym typeface="Calibri"/>
              </a:rPr>
              <a:t>Stylo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90" name="Google Shape;790;p3"/>
          <p:cNvSpPr txBox="1"/>
          <p:nvPr/>
        </p:nvSpPr>
        <p:spPr>
          <a:xfrm>
            <a:off x="8766951" y="5749337"/>
            <a:ext cx="1097723" cy="369332"/>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a:ln>
                  <a:noFill/>
                </a:ln>
                <a:solidFill>
                  <a:srgbClr val="000000"/>
                </a:solidFill>
                <a:effectLst/>
                <a:uLnTx/>
                <a:uFillTx/>
                <a:latin typeface="Calibri"/>
                <a:ea typeface="Calibri"/>
                <a:cs typeface="Calibri"/>
                <a:sym typeface="Calibri"/>
              </a:rPr>
              <a:t>Ardoise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91" name="Google Shape;791;p3" descr="data:image/png;base64,iVBORw0KGgoAAAANSUhEUgAAAZgAAAGaCAYAAAAy81VeAAAQAElEQVR4Aez9WbAkV5rfiX3fOceXCI/1LrkACSALnc1Wg9McWUPUkCOZBGqkMTWtZTKNqfigNo5kapF80RONkh672kx6kmQ2xrd50jvL9KY32YiY0Zj1kGz0dE91ZVV1oVCJQiK3u8Qevp1l/scTQFcRWUAuNzPvvfF5+kmP8C3cf+5xf/Z9n7uHIumEgBAQAkJACLwEAiKYlwBVVikEhIAQEAJEIhg5C4TA8xKQ5YSAEPhGAiKYb8QjE4WAEBACQuB5CYhgnpecLCcEhIAQEALfSOAbBPONy8lEISAEhIAQEALfSEAE8414ZKIQEAJCQAg8LwERzPOSk+WEwDcQkElCQAjIVWRyDggBISAEhMBLIiARzEsCK6sVAkJACOw6gecTzK5Tk/0XAkJACAiBbyUggvlWRDKDEBACQkAIPA8BEczzUJNlhMDzE5AlhcDOEBDB7Myhlh0VAkJACLxaAiKYV8tbPk0ICAEhsDMEzlwwO0NOdlQICAEhIAS+kYAI5hvxyEQhIASEgBB4XgIimOclJ8sJgTMnICsUApeLgAjmch3PS783IQSO7dLvqOygELgEBEQwl+AgXsJd4O9973vqe9/7l+af//N/nv3Df/Z/L7773f/L+D/4X/3H+3//7//vD/7n/+D/MI3j/tP/9E+TON8l3H/ZJSFwKQi8SsFcCmCyEy+fAKTBv//7v6/ffbfJ1uvBqLD20JvqndSmv7lx9W+3Jd0ahfqAprP+9eu/r1/+FsknCAEh8DwERDDPQ02WeWkEYvrr5GQv+ef/r//36P/7X/z/r/zlT37+9v17x781X1Z/a7Fufne9cr+7nG1+587HD3/z33z4X71x585/NfoX/+KH6fe+F+RcfmlHRVYsBJ6PgHwpn4+bLPUSCES5fPjhh/rB9ufFZx/fu/bpp/d+8+7n9/7d46P5v7dc1v+jzab9H6/Wzf9guaj/zqPj+d/+7LPj96qqudbvu+K9926bl7BJ52eVsiVC4AISEMFcwIN2WTf5+9//fjwfjfZcrLf2WlW17wZvfjtw8jveJ3/L+Tg071mn3ttW7t9Zrcr/znzd3PjFL34xXa0+zqKgLisb2S8hcBEJxC/0Rdxu2eZLSGA2e1d9XvZS12TDqrXXWs/v6KT/m0kyvGV0/y3F/Te0Kq4R5zeahn9zU9rfmi823/n080fXHjzY9D/8kLRI5hKeGLJLF5bAORHMheUnG36GBKbTHk+G1zWZXo+8nqJdIc6uKNU7YO5PWPWHzL0RhWxqrb5a1/6to5PlrU/u3L15tNjsJclPelEyZ7hJsiohIARegIAI5gXgyaJnS+Bv/s33KE+1SpMs0SrrE6dFCGkWKE1Y5wqiYeIMUUqWOGeKqqLD09PVb969+/C3NmX5Juo04yy7m5ztVsnahIAQeF4CIpjnJSfLnTmBTz/9mJu6VF5pE1hnPiQZ6i1pcMYwQzC6xxiiZfF97hHlbLbNDdRivrM4XXznBz/+5I2/+Pj28E//9E936v6YMz8QskIhcEYERDBnBFJWcwYEfpNoMBgQO1IhGO0cJ21LCdJhWnHGWuXEnKGlOjG9DO8HbRv2y6q+sVxu/8Znn92/tTheHY7H3+nF+2jOYItkFUJACLwAARHMC8CTRc+eQFlumIyBRDSTV+xaUg7CIcI4tOAVhaCZVWq0TnPFych5dWW+XL179/P77x6fzg5v//zTwSdNY85+62SNQkAIPAsB9Swzv5Z55UN3ikCvV4RUpSHROrBCIBM8e+85OM/OeWqtI+sCmGjSJtNZb5AbnU7n89Vbn9998Pb9zx9e/cXnn4+aT+aJXFEGTNILgddIQL3Gz5aPFgK/SuCnRH1fBMWIURLl4BfvXBOsrTHGEYVA3j9uFJgUG2VMliqVIVVG++tt/cYpRPOTH955486j9fD2bYqSkXOcpBMCr4eAfPleD3f51CcQeOedW2HuloE4OFjDMlnbNqW3bRmILEE4xISXEA2iE7xi1ow5dZ4ETgsXzOFyXd/6/P7pb6xmq4Myn/U++oj0Ez5qV0bJfgqB10pABPNa8cuH/zKBH/7wNmXNwGvDVpsQiyhNCEiIBRsUSi9GM8WmGJpBJBM8luaEWSUJU9L3Xu+t1/U7s9PVOxDN4en9R8UnzZ9ILQaYpBcCr4OACOZ1UJfPfCKBd999L/R60IR3NtFcKU2V5mDhFZ9oRWmi0RIyRpMPnmJNhoiJSGtWCZZUk+22uTZfrN/cbreHnz84Ha2OvAgGhKQXAq+DwIUWzOsAJp/58gisVhSqyvmUkzbVBnKhmry3hHyYRgSjjaY0jYIxcRQE4zAkYoZfUI0hVv22sXt1VV+dzZc3fvajn1w7uXuv+Jf/8l8arIJJOiEgBF4pARHMK8UtH/ZNBD74gEKet445tNqoiokrZ611znoIAkV9RUmSUGIgGKTInHOECcTMpLUmrbTG+35r7eF6uXj3zqd3vzM7Wu/t7f12Fp/STNIJASHwSgmoV/pp8mFC4JsJhPH4umtU3SqlqxCobhprbWM9ZILqPlGSGDKQDDFRvKIs+FiIIYqCMcZgoHuo/k9X6+2No6Pjt1bzxfQXp3d7ZVnqb/7oXZsq+ysEXj4B9fI/Qj5BCDw1gXDrFrmq9q0xSe2dr5umdnWDEW0bPOouRhtIJkE089gXHoKJ0Y3uxqcqy7JUaTXcrDdXjo9mV0/ms72H9x4Wnzn3eIGn3hSZUQgIgRclIIJ5UYKy/FkT8K2tLCsIhqhuW0Qwtg34n2AYMkiPpYhgomgIYYz7JcGkaarSJEMYY3pN66aIWq6s1surn/z05/snn572/kUIGjJikk4ICIFXQuCyCuaVwJMPOVsCjOIL1hiSdmiTVNfMqvY+WO+Cd9YFQs4siiVNUjKJIaUU0mQeLRByY4hsUkrTjI1ODTEVzvv9clO9/fnnxze2s2b0t4mS7xMpfIb0QkAIvAIC8mV7BZDlI56eQJSMc2uPKKVRTDWkYoP3AQ1FF4gEUomSia0TjIuCcZ1sIBfq9QrK855WbHre0XS93rx1cnz01rpcT+/+4Ac9un1bUmVPfzhkTiHwQgREMC+ETxZ+GQSKYuILlTXac8NMFp+BYASSQQ2GmRGtKDRNCq89BOOsJyKmJE1pOBzRYDDSJomP+veT9Wb71ny+fHs7Xx88urstaLHQJN03E5CpQuCMCKgzWo+sRgicGYGR095oZUlzixPUEcIXb21w1saXUAkRppNWighpM486jINolNKQy5BGoxFnWS9Rygzaxl6JzyhbrjZv3Pn4zv7y9rIXQohP0eQz22BZkRAQAk8kgG/oE8fLSCHw2ghssyKo3DhNkAxzZ5W2bahtanIuBjSBtFakjSGGZLwP1LaYLRAVxYDG4yn3+wOdmDSHd8Ztba+uV9U7v7jz4K2jo9kIO5agiWAAQXoh8DIJqJe58vO5btmq806g16tDnicuKO+YnI//bNuGpmmoi2IQtWitKd5wGYd4S3Vdd5JJ0hSSKXg4GKk876fkVVHX7cFytXr74cMHN+bbxfjjj0+zjz76SJ93DrJ9QuCiExDBXPQjeEm3XzsfOIYmAbUX56iFXNq2Jeta7LFHBAPBJPGu/qRLmVVVTVVZEwWmLOshTTZBPWasAuu8rprJYrZ889HR8Y3Zycnep5/e661WKxEMSEovBF4mAfUyVy7rFgLPS8BoA8GQD857Z9sAuQRrWwqQTVxnjF7iXf0xgonv26btopgGElLK0Hg8pel0X+VZL/XEg822vDKbLa+ultu9n/3s0eD2bTJxOWnPRkDmFgLPQkAE8yy0ZN5XQqDfH4buqWLBedRW4BTrUXsJwdmADrV/1aXHUpOQVjiFA3Wps6ZuaLspKRb8o2D2D67yYDhBLSbPy7IeL+ar/dWy3Hv48NFoudzEHyNjkk4ICIGXRgDfzpe2blmxEHhuAkhzeSIO6D2F4IN3AbWY4JwL3juKlygryEXx41PY+0AxeinLiqz1NByNaW9/n4fDkUrSXuI8F03t9rfb6k0I5npVnQyJ5BcvwUB6IfDSCKiXtuaLuGLZ5nNBoCjGITFJSBPjjNaOWUEy0Iq1oW1qatDsF1eTKcUURRNQ6betoygY53x3ufJ0uofhiJAm00anOetkr67tb5zMZrewzoM7d6hPRBpNeiEgBF4CARHMS4Aqq3xRAg8pz5VnFTwE4pRC8ILe2jY0TQnBNORRi2FmMsZ0jYkRuVjabjEdqbI0SWk0HMc6TCz4qyTpZRTUuKrrN5fr9Y1N1Rzcv3+3+JM/uWtedGtleSEgBJ5MQATzZC4y9jUSGI2mSIWlQSkNwRBSZQHZMfRtE+qqDm1dk/ceaTKF6CSjPM26KMZZCGa9QR1mS+SZit6Arl65RoeH11SW5Yl3odhum/3VfHMFItpbLDaDo6ONeY27epk+WvZFCHyNgAjma0hkxHkgkBgIhskrChCMDwF2gEBCGy9Xtg3F0RrpMYMIJkkSStEoEG02W1qt1lQjitE6ob3pAR3sH3K/V2hmnbeNHW+39cFmubn2k5/81eHi3qe9f/Ev5CnL5+GYyzZcPgIimMt3TC/FHiVJCl3AIxQC4hf0KPI7S61tCaKBSwIxBKOVoiQxSKnlpLWh7XZL8/mik4yzjgbDIe3t7VPRH1JiMu1sQLG/OVgtNm/fv/voxnFZjf7236bk+98n+S6QdELgbAnIl+opecpsr5pARc77QFBLCHgRQvDBBQvJxBa8wwYFIiZSSlOSpqS1prZpaYM02ex0RjGaydKcYi0mPkImTTKNxXp13U6Wq9WbR8fHb6xn67H3s+zdd0UwJJ0QOGMCIpgzBiqre3EC0+l+cGlMkcEpgTwk4pi61/CKCw6Sic3DFhhNzERaKYgmns5MVVXT0dExnUIyijX1iwH1UY9J0hwzqKSp/XCxWF07enhyfb5ZTY6O2ny1uqNffMtlDUJACPwyAXzhfvmtvBYC54DAXaKBSjwRI0zxlhDGKMXxqrLg8LZtW2rahizSZYQO0yAZ7prSGmk0S8fHJ11zzlOe9ZAqG9GgGLJWicG43nZdTuer5f5msx4/evSg3zRLEQxYvpxe1rqrBEQwu3rkz/F+b6Z10Cr1Oj7skpVVsRkOiFS66KVp6u5+lwYFf2ammBoLAekyItRZDIKaQCcnp51gasyTphlNxns0mewxXrP3ISnLqlgvt6NqU45PTh4NFotHButgrEJ6ISAEzoiAOqP1yGqEwJkRuHr1RjDjtotgII9WJ9omSeKU1iH4EGIEU9cVNai3RK0opeirpnWs3dB6vabFYoHhhiAUmk6ntL9/QHmvByWxaVvbq5t6XFbllXv37h0cHc162AEVQhDJAIT0QuAsCIhgXpyirOHMCfyUpknmtU6cNsqmaYKWemNMIPz5d85BLg3FNJn/4n4YCIhii5sSp0cJbbclxWJ/VVWdYK5du0b9fhFlpLwPqW/dpC7Lt08eHb+1WJQjrUsLPwAAEABJREFULGvQ8An4X3ohIARemIAI5oURygrOmsB6/U6ok57nJMTIpU0eCwZ1/yQoxRSCJ+csWdRi4jBQIMinazGSCSGQhYSqsqTFfEHltoRY+kiRTbphkhiFbU6t96PNZvvm6cn8RrNp9n7wg0X/9u3bUTKYLL0QEAIvSiB+0V50HbK8EDhTAu++W4aybDyzsUlqmjRLmixLvEl00FoFxlkbIBnvHSTTdLLB+C6CMUiRKSTBPART1zWtVsvu3pgonl6vR320NMuV1jrFPKPVanPt5HT2ZmvdoV1tR2U5FcGc6dH8lpXJ5EtNAF/VS71/snMXkMBq9X44POw5rVRrEtUYSEYb7RClhCTVpDWjruKobWOarO1eY1onGGZGhBPQCNNbWi6WtEE9xmhFRdGn0WhAg0GfsT7jvO9tt/V0tayurNbl1U9+8fnegwfHWQhSh7mAp41s8jkkoM7hNskm7TiBDz6gkOcjpzhYyKUyWtcqUc4kHBDNEORA1lqqEKHEK8o86jCpSSi24ALFO/hjFBOHi8Wc1ohiDLJi43FBe/tTGo9HbBKjnAtJVdnBdmshmebq3c8fHZx8dtQHfi2SAQXphcALElAvuLws/o0EZOLzEPj+97+P1FbtvUEEo02tEwhGKau0DhBD0JCFD0iP2bYTjXeemJkSYx43bQjRD3mkyTbrDa03K7KupSin6XRMk+mEsjSNxXzTWt+DZKaL1erNzz6/+8ZsuR7cvUsJtlu+G4AgvRB4EQLyJXoRerLsSyFw+/Z3w3B40zln2yTPyiRJKqWjYNhrpLqUwmnLgcIXdRgHkcQoJo7v9/tU9AuKKTOkwCheQYZCfleHifOMRiPa25tSjloMs4pRTFq3drxYbt569PDkrfnydGrtPMOO4UPwv/RCQAg8NwH5Ej03OlnwZRH4oz+i8Mkn5K1VbZqaKklMxRwsgpSgYxSjNTHHWosna2MkY8lCMkRMWZZTnuekEcVEoVR1RfGemPl8AdnUNBwNaX9/j/r9HpkkUUrrxPswQKRzeDqbXdlWdhjWSXbnQ3l0DL3mTj7+4hNQF38XZA8uGwGGTb77XfJKBQuh1KxVjX20aF4jDRajE4UoJoRA1tqumN+2lhzeG5NQkmaklKbgAzV1Q6vVio6OjjrRDAYD2j84oH5RYL6U0yQzzCrbbDaD2Ww5RLQzmC+X+ckwk+8GgEsvBF6EgHyJXoSeLPvSCETJENUuz7PaKF1BJi0xOUQzIUmSTiAURzjXPXusgWCs9RjFpLUmpTURM3mk0bZlSY8gmNlsBqkkNJ6MaTAcUq/f5yRN4/UASVU3/c12M0TEM/rF0YPik0/uJfjMWKch6YSAEHg+Aur5FpOlXpiArOBbCRTF1A2HvdoYVfvgWmZ2iUkCpACJGCwPgSBKsS0k07ZdJOOQMvOIZBQrzKOJIZoG0x49OqKj4xMIJ3TRy3g87tJlOjHkfFC2tZm17aCuq8nR0YPRev0ojR8QglyyDA7SC4HnIiCCeS5sstCrINDvjzxSWrVJkxJ/6BukvJwx2iOCCQapsi4Nhg1xzkMulixEE+VCxIT6PSnUYbROyGL6fLGg2XxGdVPH2gtNUOifTKfdayyjEOgkaIOqaq58/vmjK4tFXRDRY4vhhfRCQAg8OwH17IvIEkLg1RA4OCjc3t5eZVRSOhcaCsFCKh5yiYIJ2iBCIdVFJVEuFumyALkorQnzkYZgUMjHxjKt4y9dLpe0Wm8o4F+swxxeuUIGNRvvPGMBZOLUsKy2b9+//+Cd7XY7Of4JZUT4APwn/bkiIBtzQQioC7Kdspk7SGBv75pHayCLJjjXOufjlWQONZYoGDKITlgpQuRBFsV+C8HE90oZRDCQDyti1hAQUXzy8mZb0mK5olivme7t0eHhFcqznBQ6oxWK/TxAvebaYja/Xq6Wk3snP+t9/PHHegfRyy4LgTMhoM5kLbISIfASCAwGozAYZI4Z2a+2sTY6xnlU8kNIkCJLEkOx1hJCQKHfkUORXylDMSqJYgmkCJPQAnnUauq6ofl8TmVZ0Xg0pisQTDEYUJKkjJYwcb/clnuz2fywrKrJ6XLV/+STrXkJuyarFAI7QUAEcw4Ps2zSYwLD4V5I0x4EE6wL3nqPQbABGa4v7oeBYBQK/bCI7a4isxQgEoJYGJENwUwe0xzGeawyFvvn8dlkmy1leY/GkwnF+2Li1WTaaO29z7fbcrxer/eXy/Xhzz6/Pz0+/iyFwBiLSy8EhMAzEhDBPCMwmf3VEZhO2zAeF44NITUW4n0wkIyHMxzFyAWZLWL8CwhqXEyRNS1CHUcO75kUMStELoT30UncRTmLWIdZrYmYqFf0aTwe02BQQEWsEeGkVVX1y7KZbDfb6w8/f3Dl9HTVIyIlkgEF6YXAMxJQzzi/zC4EXhmBsrwaiLRLVNImiW60VpZCgGBCYA4EKxAxESIa8qi/2NZRrLXEIUMuShlMYizSzUKxRrPZlLRBwd85T2ma0giCGQ5HmF0pa61pGpthHaM1BHP86PTa6qQZ4BMMGqNJf+4JyAaeJwIimPN0NGRbfoXA4aENe3sjm+d5k2dpk2SmYYWSfnAwBgTT6ePxIghayFpHdVVTi0iGUdyPtZgY6XRzeu5qNHVdUxXnQUpNKU3j0YjG4xEprWKEo7wLiXV+uN5srj88OXmzrOrx6SllH31EUux/jFr+FwJPTUAE89SoZMZXTaAsLWotuTNGtVmWVIlWDRGKMCHqBIUVbNBXYUUISId5pMgsOUQyTEwaAtHaUBzG91FAG0QwK6TI1ustxSgmPvxyMhmTMYbQsVIKYQ/3t9vqYLFcHGy2q9Hduw/z8ZjkuwJA0guBZyEgX5pnofX6592pLXjnnVthf7/v0lQ1WqkKJ2uFWotFhzQZohhEMBEI478QGyTjkCrzX/gnRi9pklKaZKQgmxbiWS5XdHI6o9PZnOqmoeFwSPGS5RTpMqU1p2mmjTYZopzBYrYalWVdzOfr7Mc//kgiGDCWXgg8CwF8Z59ldplXCLw6AmX5+IfHEtKIYNISkim9a62zbWDioBWTQiGGGe8IsQ0EExDYeNRXPIbkCdN1JxdmhYglEFJe1Enm5JTW6w1leY4U2Zh6/T6lScIaeiHitCqbYlvWw6puRkefPyr0wpoQ8LEknRAQAk9LQD3tjDKfEHjVBN5/n0LbHvtYgxkWvTLNTGmtg2Far3DmGq0pNgV5MDOUEyVDSJUFctaTc4FQsSHqvBADECZnAyH91T1deYZIRitFg8GAhmi9Xo8VOmtd0tg2b5pmUJfV5OjBw9F8c5Ri/1kkAwoXtZftfuUE8DV95Z8pHygEnpZAGI0OXGJ00x8M1tokG+uaBhGMh0+C1ooYa8JffSJELF9GLxapsKaxFBtkQfGagE4ynslDOuW2gmCOkSabYWmiYlDQdDrtrihDBMPOBw05Zc760WZbXfvF3bvXHp6uBx9/3P3SZfzIbjn5TwgIgW8moL55skwVAq+VQLi+IWf6/RpRxhLF/mXTVE3T1ijAhBDTYzFE8d5h4Mmh/mLbKJa2u1IMdRRqIRqL8QFiidFMbHVZ08nRCc2QJnMYURR9Orx6SPv7+2SShJBeUxRUgjYpt/V37j86/c6iLvf29uRqMpJOCDwDARHMM8A637Neyq0LdAuCMUk9GhVLZMSWtmnqGMEQhfD4XpiAKCY2epwi84GcdRBLi2bJoR4Dh1DsGHNyYLJIn8WryJardXdZs8aKp5MpRYMkCTJhnpkJgiE1QB3m+nK+fKNau8m9e5veanVHk3RCQAg8FQERzFNhkpleBwGOBiFyeW4hmGylmZfO2zp4GALWUEykcAYbpMoSo8gYTQoSicV9h1k85MJ4rziO1cSsSSlDRIps66lCJBOfroyQqKvDTMYTFPpzYmVQ7E81BdWrymq6WK4OqrqcPHx4r2iansYKpBcCQuApCKinmEdmEQKvjQBDMsOhacfj6Ya12lDwDVOwzB5xRiANy5gv5BJFw4xNDQGzeSJEM1EuWhlSrIkpNmS/PCOKcUijNbRarqiuG+r3C5ogionDJMkYy2gsnldVM0KabK8um4Pj+yeTxeKTTAr9dOk62aGXQ0AE83K4ylrPkMB0euj29qZVonSpNdesgqVYVEGoohDCxBSXQfSitSJmGAaCITQmJqMSSnRCmg3ePZaLRz0mps7quqZ4yXJZVp1gptM9Go3GFK8mY9YaUVDaNK7ftG5Slc21h/e7HyLrY9e0SAYUpBcC30JAfct0mSwEXjuBXu+3/GRy2CR5WqWprhKtGvLonCXmQHAMIpSoE2wqxII//kQIP+IYjchFQzJaaVL4R4HgJk/OOqqrmhbzBW23W8rzFBHMGIIZUb9XMCIehRhJe0eZa8Nos95cv//g4bXF0cng7t3uajKFT5NeCAiBbyAgX5JvgHNpJl3wHdnfd2E8HrT9flYVRb9Ms6T2wTlrmxBggBit4AV5SMU7Rx61l4DXUSbMinRsSJNFySDowfRArnVUbavu92E2mxWlmaLRuKDRcIgIpiCF+SmwUmySEHi0XC7fuHfv8zcWq+XY2nkGpPLdAQTphcA3EZAvyTfRkWnngsDh4Q1/9eq0LfK8Gg/H617e20AvjW0bH2AVjlsZ8F+I/xF177v/mRDgELMio03XNIbxffBEsfYyn827KKZtLZkkoaIYog3ImISIoSadGiLVX6/L/dnp/LCtqmFYJ9mdD+VqMpJOCHwLARHMtwCSya+fwK1b5I0ZtMPBsDw8PFggilnapq2R4kI1JQSEGQSHoDHpmArTmpRSxIR0GBrjVQJhZGlOaZpRfK0wX5TKDII5OjqFZLbU1KGLXobDEaVJhnUlnJhUM+l0s96OZrPluKq3o6PT4/5SriajHelkN1+AgHqBZWVRIfCqCISiILs3HW3298bHeZ4dt21TNk3lOPhOMIqZuqaREotyYcglBLLWkkMajTHOGNPJJUYqCoKJhf7NZos02YJOTxdUlg2K/QOKlytnWU5aK9ZK4TsS0rqpi+12M9mu671PH34+/snjq8lUCAGfRNIJASHwBAL48jxhrIwSAueLQDg8JJsPe5v9g+k9Y/S9pq7WbdO4qBGtmNQXguleK/zND4GQRqOmqdEaCpCMwjxYtkuVKXgDbqK2aWmz3tDR0QmtV+vufpi9/X0U/fMYBTFybMp7m9i27bVtO97Um6v3fvHpYdPM+0Rk0BhNeiEgBJ5AQD1hnIzaIQIXZFcDttPt7e1vDw/3T4xWJ87bMnjr8Mc/BO+jZwj+QGM0ghyYGAvFor+1LSKZhqxrMSZgGqFx9zqmyWIUc3ICwWzWVAxyOjiY0GhUUJYlmMex9Y32oU0DuVFVrq/fu//gjdMHp6Pbt4/SDz8khZmkFwJC4AkE5MvxBCgy6twR6ASDP/j1eDReJ0my0oYrUsFCGqG1DcEy2Og4m6coGqS3YoqLGGe495aqqkTbkhXl5AkAABAASURBVLUtBfKEAAbzMaIcR9ttSacnpxSvJhsMUrpyZUz7B2MaDHsEsVDbVkxMWulQbMvNW8dHj94+mS32ykezvCw/1iSdEBACTySAr98Tx8tIIXBuCDBzQPN5vteO9ifbtJdsszStk9TEkMQ/lgvEAnUgpUWxYRFiFYggkyiY1tYQRQ2hPJYR48xnxlREP1Vd02KxQC1mjjrMluLyBeQyRDMJE7MjyAUvKG2aerDeLEd1vc2P61XS6xkm6XaUgOz2txHA1+zbZpHpQuB8EOj1xv7gYL/u9/JyOOqXRdFr0lR7hbM4yiJKRUEojAZ1IKpxiEDQEME4Z1Hsb9EsReFEK8RlCFKybUtrpMeOj0/o7t37dHR8StpoGo4LFP0zSrME7znOGeq69OV267blNmTOw2B3zgcc2QohcA4J4Kt5DrdKNkkIPIHAcGj9lSsQTD/fDotik2dp6YNzzreIcDwpRCwhuE4gqNE8lgnqLh4FfoJ0lGJKEtPVVtLMQByGktQQcUCabEOnsxO6/+ABxXqMh5SSVEMsCo1DkiqPZbZ5L3vU6/cf5lm+ob6yZVkGkk4ICIEnElBPHCsjhQDRuWOwv3/dI23V9PJ0ixTWCnLYtE3ZIqqIgglRMFEMbVt36bA4tFEwwRLjTE+zhIYo3o8nIxoMEJ0UPSrQkkRTVW+QIjuh4+OHNJsdde9dtyyycOxDlibtaDQ4fffmzdv//t/9O7f/7n//v3f071x/p/693/s9d+5AyQYJgXNCAF+7c7IlshlC4FsI3LxJqMNQmw/y7WQ6Pu3381PnbNXayhN7UjomvnyXGguQSkA0043HWa41kUG5JI2RCyIThfcxpcaKuvF5nlKvl1KKaQlanieU9xK8N4TXoRj23XQy3r7znXce/s/+g//Jw//u7/zO5qA4sETInOE/6YWAEPg6AfX1UTJGCJxPAh99RMFasvv7k83bb914OJ4MH7Fy64CxWgUfJaIhkSgShTNbQziJVhCIovg6Fv2DbxHdVFRVGxT0N91QI0t27fohvfsb79DN77xFb731Bl29doX29qc0HA9ogKhnb39M0/1JGA4HdjDotXnac3QDeTcRDEn3BAIyqiOAr2E3lP+EwLkn8P775Pf2yB4eXl2/+cbVB6NB/75JzSpJVKMMdYKJcuka5AK3dGL5MnXWNFV3KfJqtcBwCcGsqGm2ZBJF169foXfeeYuuXTukfYhlb29MXYNYolwmk5EajwYm72X5pq0yHhKfe2CygULgNRMQwbzmAyAf/0wEAua2Vwaj9eHV8f1e0ft8UPSW/SJvEKF4Vh5FfIXCvSaNSEZrIqUDeaTL6qakKJbj40ddnWWxmKGwv+oEk6aK3njjahe5jMdD6vUzivfATKdDunr1gK5c2Vd4nyBVVmDe/c1msbdeLzOiTjJM0gkBIfBEAuqJY2WkEPhGAq9tYhSMbww3aZKtSdk1RFIbQyi024BUGRE7ihGLNoTIhDvZGMgmFv+btqK62XYpMiJLzKjXxEXRoog05tMJP14OUU2OmswEkhlPhgo1mkQZHjhXX1nO5oez2XH/4cOH+sMPPxTBkHRC4MkE1JNHy1ghcG4JhM8//5wenj5Q6/Va2TbenV8FFPopNusaRCxtJ5k01SjcZyjSZ12qLKbM0tQgQslpOCqoGPTIGAXplPTo6AHafSrrDQorlhxqNcwBy+fU7/eUNjoNFIZlXV6DXK6tZ6thlmXJBx98IIIh6YTAkwmIYJ7MRcaeXwJhs3no1+uNC76xSlPD7Brnav9YMDXFSAbjKcsTGo0HNJ2OaTwaEgr0SH0VnVxiKmww6JOGYGJtBtKg09kxVXUJQTliRZRARpALFUWfUesxrEK/aZuD1XZzUNqmMMYkwKTQpBcCT01gl2aUL8cuHe0Lvq8cQwqikGUDi8ijQjSyiTWYLEs3iDhsTIHZGMHElBfO7F4vp4P9fbp+/Rq9+eZ1DK+igL9HKNjTZDqCbCAYTRSXW6Lwv1jOqa5KCMp3lyf3+zminH6MeBgpMqW1zqxvR3VTjYnavlIquXv3rrrgWGXzhcBLIyBfjpeGVlb8MghEySwWtdVabfq93vHewfRTRCJ3EV2sAmIYCrEW48h7S0pxF7UcHh5ALtfoCoYFpJGlCfUhn36/h/RX3s232axpuVgggqk6wWijKc1SyvKUcsyb5xknaWKCc0VdV6OqbQcnJye9LMs0ij+SJiPphMDXCaivj5IxQuAFCLyCRZfLw7YoxvObt97+xd/6nb/159ffuPbfZIl5pBVXWiF8CY4gge7JyVEmk/Hoi/ta9kgxd+OVUl19ZTKdEFJgVJZb6iKYuiKP5QnKUFqRMaYTTb/fpzxPtfehhzTZoK7r0WKxKB48eJAQEYcQsARJJwSEwC8REMH8Egx5eTEI/NEffeD+4T/8D8vf/d2/c/rv/53f/cWVw/1fJKmZG8M1K9TogyfvLETSdE0pphFqMJPJmGI0YhCdIAKiFJFMrMvEVFpT17RerWi7XVPTNMTMkEtCJjHdfHG5LMs1CGW2bYe2bqaLxXZcVVWGcfI9AgTphcC/TUC+GP82EXl/7gkwc7xcOdzoHTST8WSllVqmqdkkia4xzVF8egsT5NISogxar1cUI5HhcAjRoPZSDMggOomSiamyLM3IWUubzQbzL7sh1kMxRZYkCaVpSnmeU5amihVnPtCgtfZgtVocOOdyAFNo+ET8L70QeH4Cl27J+MW4dDslO3T5CTAkk7+51149GK5MqubDQX/ZL3pbVqiSxKcnI4qJ0thuN4QooxNMURQ0GAwo1l46cSA6iePi+0isripaLZcQ0oY8LKK1ptiMNpBLRiZNFbqEiQsLway32/3Npu1jWYPGaNILASHwSwTUL72Wl0LgQhG48ZBsX/EqMcnp1WtXTyfT8Yop4G9/A0E4chBNTHdF0WAe6iEKiRFLTHelX0Qlo+Gok06McNrW0gppshjxYCVgEZ3BpJSmJEljJMNKGxNY9du23a+25X7tqy8FI98lkk4I/CoB+VL8Kg959xIJnPmq3yc3fXda9UfF8vDq4UPUWR4prTaBvCWYJniPekqNhppKCJQi3RXrLVE0CaKXKI1+0UeRv6Ber0fMREsIZjaLj5HZIsVmsclM2iSUQU5ZlrMxiWHinrV+XNft2JZtH1JKiIhJOiEgBH6FgAjmV3DImwtIILzxxsHmjeuHd4eD4hfa6LnWqkaNxRFKNTWK91VVUmvbzgBRLn3IJDGGjNaUof4S02Sj0YjSLKMlUmRHR0ddLaaqapRzGGJKIaB+bFEwmhWnzvt+62wRQuidntbpnTukSDohIAR+hYB8KX4Fh7y5YARisT/+jPL2zTeu3SuGw7u9LJtnWVorrbx3DvWXkuLPIa9Wa4qySZDq6vVy0kpDONwN8yynyWRKRb+gsizp9HRG8/m8K/bHNJvW+qsUWZblnJjEEFHPOlfYoHpluc6Wy4ca46QXAi+JwMVcrQjmYh432eq/JuD398fl1SvXHhV5/gBpsnnR75fM5GL9ZRuvDJsv6PiLqERrRVEozIw6je+aQepsb7pHo9GYbOtoMV9CMqfdjZeoteCTmBTmR3qM8jzjPM81scqDC/1g26Jtm7wsVxrRDJN0QkAIfEVABPMVCnlx0QgwIwdGFMbjw+baW2/MB8XwZG88no8Gg41WbBHCkLX2i6jkFAX8JdJiBqmuHiIX1d2x71GnidHMYDikohgQIa6JUcwcUpovltTULSEdRtZ5IkzL8x5leV8jTZa5YAvr3XC5nA+YT7s6jEiGpBMCXxEQwXyFQl68RgLP/dFRMv3+od3LknJQFMvDw8PT8Xi00No0cE9QSpFHqizWVtbrNRnUXuJd+XEYP9RBMHGYof7Si7UZRDMOMllCLlEyFWo4trVUlRVZ6xDB9KlfFIpJZa11g6qp97ZNPW7bJCMi+T4BgvRC4EsC8oX4koQMLyyBmzfJpVzU09F4cXi4f38wGDwwRm+1Ug7DEKOUeJf+BoKJO5mkCQr6KWltOvlEycTXUTJ5nhMCFVqg2B+vJmvqphNL/cUwgYAwn1JGpxR46F043Kw3V6rQDu7fv5+SSAYIpBcCjwmIYB5zkP8vMIEPP6RQ96gtxuPl4ZUrd4pB706amHmWJk2SGOS2AsUbLmMEg3oJKcQfeUx1IWqJcmmbFumygOgmQfqsT1obWiwWNDs9pbppujpN27bkkG5jpVDwNypNksSkZmi9fbMq6zdd20y9H/SISKNJLwReHYFz/EkimHN8cGTTno7ABx+QX63I7k/G6+tvXnnQ6xX30zRdJknSKMXIkNlOMKvVkrqbKJHy6vVyiqkymKW7hNl/ced+vGQ5Xrq83W5pDsmU5RbTLfkQL1gjQkqOtNacZlmSZukAYw/rprzqXTspadn76KP7hqQTAkKgIyCC6TDIfxecQLh1i9pskm8no8k8TZNZmiRrbUztrHdVVUEsG5rP53SKqCQ+c6yHekt8NlmMSBxqK967KA4aDIadeGLEsoK14uXNVV2R0ooM0mOEjrEQ5GT6/SJnCpPGNntV04znJ+tiMFhqKfQDkvRCAAREMIAg/Xkm8O3bhqgioPnx+EZz+Oa1dZKkq7yXr9PUlCj0O+dsiDdalhDNfL6gzWaLNFdG8aoxoxNCFEIxglFK0XBYdD8yhuUo3qC5WMX5N8RIqyVZ0g211pRlmcqzPMXCA2vdxCJFVlfb4XrNGREpkQwoSL/zBNTOExAAl4bAdEo+z7MmLcw2L7J11ku2JlEtAo6gFAfnPK1WGwimQrSSUpYXhDwXaWUIQiClVCeXKJk0Tci6FrWYGS1Xc0wjwrrJGIPXirM04yTBG+LcOz+0rd+vq3LPZ00PQA0ao0kvBHaagAhmpw//5dr5uiY/GFCdG70ejPLTXpHNWIeSOT6bjEMUzGZToR6DGYOGLDJKkxxDRDGxxsJEPdRmBoM+himCGEez2QnSakfUtBXFR88w5lGIZiAjeAuhDCmkydTQe3/Q1NW+reuCiAyaQpNeCLxWAq/7w+VL8LqPgHz+mRGIlysnG6qyQs/390YPin72EHJZeW+bELyPgim3DW03ltoGHxsSStMeWkYBggnkKUkN9fo5FYMeKR3odPaIHj66h8hnTk1TkkNUE+el2AWllTIZsxk5F67UdXPoSlvM5/MEk6Ei/C+9ENhhAiKYHT74l3DX/cRQ3e/ni729yb1eP7unDS2Upu6XLh1SZFXVUpRMVVrIgihJsq7FOkwInuIDMPMsRX2mRyZRSKet6PT0mOaLGV6vsYwlZiaNFRuTsNGYS5u+d36vrOxe7Wy/qqrk448/ViSdENhxAvIl2PET4ELv/tc33tMNaiZJf3l4de9ur+h9luXZPMnSWrFySGNRXVvalg1ttzUiEkdaJ5SkaSeNgCiG8Y1IUkP9okc5avjWNrRar5AqO6XlckHWtqSNjkV+tB5DUFqzym3jR3XiuOiTAAAQAElEQVTZjKuy6bdtm+R5jjWRdEJgpwnIl2CnD//l2nlmjoGIn94Ylm+9de142O89ynv5Ik+TUim2zrkQb5zcbkukvNbd41+U0pSYhLwPiE5clyozEMhgUFC/3+/el2Wcf0XrzRqCsV9AY8I6EcFodCb1IQyw/qG1ob/dbrPT01P5bpF0u05AvgS7fgZcsv2Pkrly5YY9PDzc5EWxKIpimfWyDStqYhWmaeqw2W5osZjTZr0mxj+jE3LWUVu33dOUlTI0Go5piBYF1DYtbbclUmtld9NlnLeua0KkwiZJOEnSBBh7ztnC2Xaw2bQ5pKQxTnohcF4JvJLtEsG8EszyIa+SwGhUusPDg228m38w6M/yXn+ulKp88Nba1lflFoKZdakvCImSJKbIFDnnIQ2LqIWo1+t3EQyz7sZBGFSWFTnru2inbS3F+bU2nKaJ1kpnFHiAT5gglTZumjRDyk3uh3mVB14+69wREMGcu0MiG/SiBE5ObrrxuCjTNFvs708ejQb9Y6XVmsi3IVikyUqaz+dIk60oCibLMoppsvg6RisW8jDGUJpkmK7IIroptxVSanUnHyKGXBxE40lrQ0anShuD//TABX/QNO2Bc3VBRAkao0kvBHaSgNrJvZadvtQE3n+f3N4e1cPhYHFwsH+/KPr3teYVdroN0ELTNohelhSfSxbTXVpryrOcEgglRiUWUYrWCWUYl6UZdMKYdwMhbchhmlKaGDk3xZo0BAO5KHQpEw9sY6+sVpsrTeMHx8fHKT5ToUkvBHaSgJz8O3nYL/1OB+xhOxoNVm++ef1u3s/vaq26y5UDxTxZg5rKhjYo2sfHxwSPlFh/QAUas8YcRBqCybMeDYohJSal1WJN89M50mWOtDIUZZQkafdaa81IkcVoZVjXzbXNZnPN+xavsxTbId8xQJB+NwnIyb+bx/1S7zVSXd2zyW7ceLt8++2bJ/1+/8gkaqkNV4QYxNomNE2FmsoWktlAGpZ6eQ81lwExa8Q4RIxhmuY0Hk0wrU/bzZbmswWWqci5QEYbShHxGKTSVNQLXrBSfWvtHiSzX1XNcL2eZ3/yJ3c1SScELhSBs9tYEczZsZQ1nTMCxgxjLWaLv/0r1Fk2idGV97Z1rnVRMnVdIe21pLIqKUO0UhQDUioKJsY5AVFKSpPJtHvCclXVNIt1m+WK4us4X5qmlJiEjElYa2OUUlkIIT78chRCM4DE8qJI5Dt2zs4L2ZxXR0BO/lfHWj7pFRO4devQ7e/vl1lm1qNBsczzbI1NqCAY65z1TVOjtgJhlBVFWfR7fUKqCxGM76IaQqJtUCB1hkbEiF5Kms3mFH9+2fsQxUJaG9IxRaaN1sqkgbggCsMQeLTdrgbelwmkwySdENhBAiKYHTzou7LLVUV+OOzV42K4Pjzcn40no5kxtEWaDMV+F1rbIPW1oRjJGGMoy3PIwpCDPGpELPFS5CRNkTrrU45p3ns6OjqiR4+OOgEpyAVpMWJWbHSitDaJMTrHcBCCm1ZVOW7boxy85TdiAEH63SMggtm9Y74ze3zrFrkkobo37C32DvbuDQa9e8rQMlBovHeubRuKd+dvt1tixBhpgpRXklCMYhxkEoWSYBxqODQcDLvxJycn9PDhQ0QzFQWIKDYiJoZkdNeZTGs1hJwOVqvNflmGHhFpNEaTXgjsFAERzE4d7p3bWX9wQFWS5CcHB9OP8zz52LA6URyq4B1SZFWIlypvNhvCW+qimCynNEsJ9RSK0UkC4fR7BU2mU8ow7fR0Rg8ePKD1ek3xcmeIBEV/RyEgOQbLKKVTZj201l4ty+2VpqkGiHoSkJfvGiBIf8EJPOPmy0n/jMBk9otDgJk9ttYiTbZ+55037yHN9XmamlmaqC2rUCOGcZBAqMqykwTkQFmWUYaopQs3AkE6CcW7+kfDMdJkPdpuS4qSmaPgv16tqUYdxzmHjyFSrNAhV6a4aK07QOrtAFFSkaZpcvv2bdXNJP8JgR0iICf9Dh3sXdxVSCb8zu/8VnP9+pVlv5+f9Its1utni8RQScG1tq1jJEPOWopfhiiXNEkpdOkvTyjdQywZDQYFhnk3fouI5+TomGK6rCqr7qKAyJYVMwxjAnHPejsp22ZaO1uc1nWKNFtcfZxNmhDYGQJy0u/Mod7dHe31rts33rix7vWy0+Fw8KDfz46UopV3trFt65u6phJ1mKZpKDGasjQhpoC0maPYxdRZr9ejHNENIRVWIoo5OTml+SzeeNkSpEJaa7SENWZWxmQo4Qx9CKMQ/GBxetpbLpc6rkuaENglAmqXdlb2dTcJvPceIRW2qSCB2bVr+78YjQafMYel823rnPVIZdFiuUBdZQVZMMUaDAyDyMSR+yL91aXOIJgA8cSHXs5mM1osFoQIieK0NE0xTBivVZIkqVK6x4EHwblRu1oVZVmKYHbz9NvpvVY7vfey87tCwK9W15vhsLe8du3qPaTK7jH7pfeudq6xdVNh+jJU8YbL/HE6DIEI+eDJ2hZBS+jqMIPBEFFMjve+uxcmCsbG1BrCIa0VIT/GWmuFf0Ypzpi4sM6P1uv1AIJJQwi8K8BlP3ePwJP2WD1ppIwTApeJADOHDz4gd+PGePvGG1cf9XrpAyK/DKGtWts0Zbm1m80y4DUhuqHp3gT1lvgYsUBt20AogZBao729KY3HY4rRSrzyLAqmquKjYxx51GwQ3ERs+DhCNYbiCvq2bcershx57zNMlPthAEH63SEggtmdY73Te4q/+mE0OmzefvvNeZaZU2PUUmveQjSVtU272ax921Qhy9JOJkXRR8oLxX6KF6L57vVgMICAhnidUY26DSITioJpW9tJiBV3KTN8llasU1aqcMHv1W2755zr3717NyEi+c4BgvS7QUBO9t04zrKXHYHMFUX36JgVCv3LXi9bJYkqiV1T1Vu7LTeBVQh5nnYiiVGLQdGfOZDSTGmW0GA4oH6/h4jFUVmWXwim7cRitCGlFJpmY5LEGDMgDlcQxVyxzIN+v5989NFHqtsU+U8I7AABOdl34CDLLj4m8Df/5ti9+WZR9Xr9xWA0fNQf9B9po1Y+WAQiZVs3tUWkEaCGTjCj0ZCSRBMxerQ4PkonRjdIeXWCeRzFlBQ7DRlprUlrpXQSryczPQq8h1LOHhYvjus6RYpNxXmlCYFdICAn+y4cZdnHjsCjR4+8tUndmwwW169f+2w8Hn6mFM+ddWXTVFVTV61zrce4TjCYTkmSYNnQpcCiQKJ0YhRDFCCYLcU6zGq17qYjYoFc9OMIRmsU+nVOxINANAxB9cvVKjvKc0XSCYEdIfDFyb4jeyu7udMEPvjgA2/M1fZwdG3xxo3rnxXF4BeoiJxAKuu6rrZ1U1ZNW7eA5IpBP0SRGKMgD9+lxBCZ0HD0uA4TxdO2LcXLlWNrmiY6h5gZglGslNJKqRStz4GHnv1AN00+lvthSLrdISCC2Z1jLXsKBbz3HtmimK5vvHPzrs7MpwhpjlvbLOt6u6qrctO2NQr/oc6z3Pd6OUETnVycs6RQxI8psslkTMWgD54Bgjmlo6NHFFNl8ZLlEEKUDEfFMHOCQCfOOOAQRpBQgWYwDzJmWFx6IXDJCYhgLvkBlt37awL4gx/Q/FtvtdVvv/vmST9PPk9y8ymSWXcRjcy25XaJwv2pC3ae97ISgnFJYrAMURRMQDElXqIcHxszGY8pzzOKD8uMj4yJw7quEe0E0lqT0kpprRKlVY8Ujaz1+5u6nuJzcmyRCiGIZABC+stNQF3u3ZO9EwJfJ4Bow2ZZsxnkg4dvv/X2j6aT8Y+dt4/W6+Vss15/7qy9l2bpstfr13maeqNVJxiLlBiCIIglp4ODg+6eGEQkNJ/PablcUfxlTIgjCoaTJI1XkhmtdU8rPQ7OXd1uqquIcgZ3795NsVUKTXohcKkJyEl+qQ+v7NyTCHz3u9/1f/fv/t36O9+5Pvsbv/Fbdw73D36qme8gSvl501Q/Ze//ymj9M9RfPk+SZJmmSauV8oh+SCtN8Zlkk+mE4n0xiEhotVp1LT6jLF5dpiGkJDGM5bTRJlNKDV0Ih42tD+oQ5HLlJx0UGXcpCXy7YC7lbstO7TIBiCJg/0NRXK1++7e/8wjRyCeorfywl6V/YYz6C6PVn6VG/QkH/+eQxYM87217ee5iSixJE8qQGhsOCur18y6y2W43Xapsu93ivSMIhdLu2WSZwvwpLFN4H/Zaa/dQ8+kjDZe8//77kiLDQZD+chMQwVzu4yt792sIRMn843/8+83v/d6/t3jnncm94bD/k+Fw9Jf9vPeTpKd/bBL+gVL8436e3yt6/VWaZhbRCGlWlJgE0UtBg6JPkBHZtkEEs6T1aknOthTNERtEwylCmTRJc6N4xIHHIegCabL0zp078t0j6S47ATnJL/sRlv37JgLu8PCw0nrv5ObN6z97++03/uqN71y/0yt6n7HiO0apTyfT6b3JeHKamqSBICh4FPGZqej3aTQYUL/fo3in/3q5oMViRm3TYB4P6Vjy1nOiE52ZNEtNWiTaDLRSRVVV+XK51N+0YTJNCFwGAiKYy3AUZR+eiwDDDGj2n/2zf7j9T/6T/9vJH/7h//rhb928frx3ZfqIbHigtbk7Ho5+XhTF3TRNV0Zri8gkaK0fC2Y0ovFoSBnSZpvNCoKZk0UEEzcmeE8UAiOKUQk6o00fy40UopjNph360SgJmB7nlSYELisBEcxlPbKyX09NAJIJmNnduHGjuXnz5uawKJZ5zrM8T+/lefaTLEl/mmf5cZZmiHaUM0ZTH+mxeD/M/v4exSgm1mEWi8c/QIb1YXVdj0AIimGFrFrSy5J8aL073G7Xe+7kpIc5tEgGFKS/tAReSDCXlors2M4RgBQCmkNrsfP1cDjc9PujWa9XfJ71ep/3er05ZFNqrRzCEkJQQgUks7+/T5iX6qYmpL0IBXyKV5ZBHKSUQvpMYXbEQkmSaWMGHGjaNPW0LEMnGHwWgiL8L70QuIQE1CXcJ9klIfCiBJDfIlvXtlLKLFE7WfR7vVWWZ3iv3JcrT9OU9vb2aDIZk3ee1us10mQL2mw2yI4F0kilQVhRMgrrSBD59JhpBPmMkkTnR0dHCdYl30FAkP5yEpCT+3IeV9mrFyDAqM1gcZdlbZOmeqsTs06zfJ0m2RbCQZRD5L0jpVUnl8lkQsaY7jdiYppsiYK/Rw1GIYLBeiAYYrxOjNZ9Zp4QqUmaJn0IKrl9+7Z8ByMkaZeSgJzcl/Kwyk69KAGIIDjn4AnfIhKpjFYbrVWpDQr9ENCXabDBYAjJTFGH6XdRS3zw5enpKYr9FmJhwjpig1+UMYnuIYqZJkk6dY4Gs1mT9ft9+Q6+6MGS5c8tATm5z+2hkQ173QQODw+dMa6BTzZK6RnaHJKpIJ9onoDqChWDgsbjEQ2GA9Ja02KxoCiYtm26ze8E4z0rHf+ZXCk1UoonSvkhkctR25HL2X+KSgAAEABJREFUlUm6y0rgZQnmsvKS/dotAr5tUwhGr4j8I+LwSGuzMsbUkIkziUHk0qPhaAjJjCnLUop1mPl8RlVVx8ila97Fy5WxpNYpK1UA4YiIR9Y2Beo1BjUZJumEwCUkIIK5hAdVdunMCPgss421fh2YjrRSEAwvtVY1s/Ja6+5qsniZcqzDIBqh7XZDs9kcwy21bUvIsREiIIZEYqSSIvoplFEQDE0gmFjwz7C18nRlQJD+8hEQwVy+Yyp7dHYEfFlOGqSz1krxMbM60qyWeF2hodjP3SfFS5an0wkNkSarqormiGDW6xWK/hUxZlGa2XunrXWp1jo3Jhli/B4ENFVKxcuVDVaEOfF/7KUJgUtCQARzSQ6k7MZLIRCuX6d2bPJNL8lOWKtj1noGSUThtPhEBCaejDFdimw4HHaF/s1m29Vi1usNBfzD/DGSgWRi0KPyRGvUX8IBpLPvnC6Oj49TrEu+i4Ag/eUiICf15TqesjdnS6C7w38dkirVGcSSHGmtTph5AbPUIXjU8F1ANEOjL+owMZppUeCPV5PN53MK3pNGKg0zRskovE4hJAiGDxHRHDZNPcwyFG+I5Lt4tsdO1nYOCLyGk/oc7LVsghB4CgIQSUDzabpp0mF/BTmcpmn6EGmtE0hlSxQsWgxLUOzv06B7+GW/W/N8vuhSZdZapMm4G4d58X3jlJXq+xD2IJ19ZjtcLBb53bt39RczyUAIXBoCOOEvzb7IjgiBl0JgubzhqspWWZbMEaHcN0Y/4K4WoxtIxyMioSzLOsnESCZDQLJaLen0dEbxFy8hqS6KgZgUNtA473qQy9hTmDrHoyzLemgiGMCR/nIRiCf85doj2RshcMYE3nuP/I0bo5o5WSWJOYJQHkEsMaKpidgjmunqMPFqsljs7/f73TPJFos5VXUdU2MUO0iJQyATfMiRXhsiwTbx3k4Xi8Worus0hPCtV5PF9UgTAheFgAjmohwp2c7XScDjw22WqS2il1MI5iTLDGSjKmYfb7okhW9SnmcUH345Ho+7yGW1WlFVld3lypAHVkEMMcU6TALR9DFuhAhnH22KiXI1GSBIf7kI4GtxuXZI9kYIvAQCAeu0StWVMYw0GZ8miV5orbaQRMtMsQ4T8jyn6XSKgv+IYrctS1qv1l/dExPH8ePOKMU5Xg699wdt2+6v103x8OHD5MMPP5TvZAQl7VIQOF8n86VAKjtx2QhABFEwPkmSWutk5TjMtYmXK6slpiFNRk5r3Qkm3nA5Go0IUQ61TUOz+ZziFWVIgRFk0jVELyjHmFSxHiIrdtBW7rBtmyEElV65ckW+k5ftBNrh/ZGTeYcPvuz60xOASEKFSj+R2iasFkabeCXZjJm+vJosJGlCjx8bMyIU7bsHXs5OT+nk5ASpsuoLuQRidFqbBBIqKNC+82GfmYZt2+bvvfeefCef/rDInOecgJzM5/wAyeadHwIQjNc6rY3pLbWON12q4xD8JlBo0LwxiobDgkbjEfX7Ofng6PjkmB49etQV/Z1zFBC+wDAK0ZBJszRnRRMf/J61flyWZf/27dvmOfdYFhMC546ACObcHRLZoPNKYLFY+PgbMZyZtcmSI836iJjigzAbj1o/MxPSXDQYFBSfrmyM6e7oPz4+7uowXwpGK8Wo4RhEQbEOMyIOKPKHCQQ2xL6nkJBCY7yWXghcaAIimAt9+GTjXyWB999/32/39lqT0sZwckyKjxSrJZGqfEC4go2JUokPvYy1mCibzWbT1WC2222XMoM4CAUYCCZBlkznWqmBUnocgt2vazcZDod5XA0ao0kvBC40gQsjmAtNWTb+UhD4Y6LwkMgGpUqtaWaUOlFaLZXiLXbQogVmplh/iZcqxzv7GxT6l8slRdHEQv9jwXDslIZi8F9PM49C4D3n7BTz97GemCYTwQCE9BebgLrYmy9bLwReHYHvQTD/HyIXkqTiTC9Z8xySWKBtFKsG1ohPWMbkhL68XDkKJUYv8Z6YOIxXkmE+QscoyGitdKoTUzDTHqZBMq7AtARNvpuAIP3FJiAn8cU+frL1r5IAc/ges+9VVZtSvlFklky8QFsp5oqZLYTitdYo9g+7Fl+3bUsxioktviZ0mI8CIVumdYJlC8hmCsGgqf6DBw/Sjz/+WGG2M+plNULg9RCQk/j1cJdPvcAErl+/7obDpAqBUeCnGWQxJ6YSQ+uc69JksQ4TU2RxGHd1sVjQ6elpd4e/94G894T54SRKlNI9Ih4jQBpjfB91nAT1G/luknQXnYCcxBf9CMr2vw4C3tpBgwBkTcQnSvEJE21C8C0E4QldmqZUFAXFWkx8HaOXKJiyLCk+YTm2AEMppTQrnSGaGRKpkXN2gFRajvk1ViO9ELjQBC6DYC70AZCNv3gEPvyQQl1Tq5Tb6Hg/DNOxJ7+CXGqIAwPf3ckfBXNwcEAxkolF/ni58nq9pljsb5qWnHOowxBWwalSVBC5ETJw8YbLPjoTBXTx6MgWC4G/JiCC+WsW8koIPBWBDz6ATVYfW2P8Nk31CSopx8h3LWGWCtJwWElAmquLYKJg4qNjqqqi+XxOUTDxdds25KxDioyVYpUwcR9vhsiwTdq2RSTj4q9capEMaEp/YQmIYC7soZMNf40Ewq1bt1rUSba93uDEGH0EESxQQ9mgtUQctNYh1l++fLoypNEV+pH+6h4b0zQNWWeZiBRFwSidMasB3u9ZG6ZY/svLlRXGvbxe1iwEXiIBOXlfIlxZ9eUkwMyxkO+TJKmLIlklWs+MSU60MXOlVIWQxGmtQpalNJmMKUYwWusuNRajmNiiYBDxECIeDsFrpThT2hQuhL22bSAZ+6Vg+HJSlL3aBQIimF04yrKPL4VA27a+rlWVJP1F0R8+7OW9ozTN1sboBh/oo1RiHSb+ymVRRF8EOjp6RA8fPuiimOAD1UiVtbZF8KISCKrPxBPUcyZV5fqLxSK5ffu2fEcBU/qLSeCSn7wX86DIVl8MAjdu3HCTSVanqV5nWXaaJump1mqDaARpMgqIZrpnkxVF0dVj4vv46P5Y7I91GOcdWWvJOqdgGINle4EoXqo8CSEUs1mTodgv39GLcTrIVj6BgJy8T4Aio4TAUxIIEIQNgZAW88sQfFfoR+oL47xnZkIa7SvJGGO6In9MkUXBYFlCiowwP+PzDBPnFMLIexojC4d6jMuXy57GNOmFwIUkIIK5kIdNNvo8EPjwww8DaimWqKmwPSvUT1aIQLYQRAPpdIKJUonF/liHQZTTPZMsCubL+2EgFyxKjOhGM6MOo+LDL9UYhhqX5WbgfZmEEDjO9KqbfJ4QeFECIpgXJSjL7yyBDz74wK9WK7ggxMuT402XiGJC/H2YGlKI1yB3zyVDmovis8liqiyKJQqmqqoueonwtI5uIaOUzrTRhdbJiChMnWtHw2F3ubI8vj+CknbhCIhgLtwhkw0+RwTCrVu3LMRRQQpLfJnmiEKWitUG2xjrMLHQ/9VPKccbLq11iGK2tN2WVNcNMmJEWCZGKDoEnyrWPaPVMHiatsGPESH1iEiergwI0l88AuribfIZbbGsRgi8IAGIARkx6i5XTop0wUadJtqcGq0XRFwSEdJn1EUx4/GYhsMRKaUglhqS2VCMZkKIq2D2PqARghmVGpP0FfPEOzfVutc7OjpKsC75rgKC9BeLgJy0F+t4ydaeMwJRMkh32STPN1mezHRijiGRU7QNpnXPJsPr7nEx8XLlWIeJUkFqjZbLJVkbHUQYOnbOaiyDKEYVPtCUXJjUvirSNJXLlc/ZcZfNeToCIpin4yRzCYFfSyBerjxO00oHs0yS9KFO9CNIZUXEtUcHaVAs9A+HQ0QxwximdI+NiQ+/RAoMabIAwVjUZDxTUIlS3EfObIqYZkptKOq6TlHHOU/fVZJOCDwNATlpn4aSzCMEvpmAhwSaNM1XkMux1uZIabVipiiY+GwyipHLYDCkyWTSXbYcI5iTk1OqqjqKpWtwETJjlDDrHl6MmNTEMQ23Ww8/9eRyZZLuohEQwVy0Iybbex4J+MPDQ6TDaAu5nCilj7VSS2auII3u8f3xfpjBoKD4bLLBYIAi/7b7fZhY7LetpeADMcUMmUZBX+VEakjEYwrcXa58/75crkzSXTgC6sJt8SvYYPkIIfCMBALmt70elazDnFU41UbP0dZKcUPE3dVkCEM6wcR7Ytq2pdVqSSvUYaJknOs8xKj5a9RoMixTQFDxqcqTyrZDNXTphx9+GKcxSScELggBdUG2UzZTCJxbAhBBwMb59XrdZMyrJDWzLElmRuulUqrEdIsW0jSjvb297p4YrXV3FVl8dEy8LyYKB+tg55z23iVEoQeTDNm7iW2bsWua3s2bN833v/99+c4ClPQXg4CcrBfjOMlWnnMCUSBFUdg0TbepShdJYk4QwZwSqS0zSvUheGM0xeglNmMMNU1Ls9kcbUao4aDQ7xiiUW3rDCIZRDE0cCHsBe+miXN9pNaS7373u3y+UcjWCYG/JiCC+WsW8koIvBCBqqogEdMkSbpCLeYoNla0xkobj46Zu6vJICJKEc046yGXOcVif1lW1KIWU9cthq3C7CkRF+TDftco6S5XJiL5zgKC9BeDgJysF+M4yVZeAAKLxcJnWdYYE7ZszAw+mSnmeD9MgwDGMzPleUb9Xp96eQ97xLRYLCGZBaIZC48EyMXidRsfDZPAJX1mPUGbIvoZNE0ToxqFBaUXAheCgJysz3aYZG4h8GsJvP/++76u92zTcN1W1cZau2HFpVLcMCuPegwhuoFkcur3C0IKjZarNc0hGRevImNN1jmy1jGR1kijZUrroTJ6jNHd5coPHz7Uv3YDZIIQOGcERDDn7IDI5lxoAuH6dbLec4UayooDL5k0JKNqBC9Oax1Qm6Fev0fx0TE9RDJlVdEiXklWloheWnLWkfeBGQtiHTkzDznQtG2b/XVTjtu2zUIICo1JOiFwzgmIYM75AZLNu1AEwve/T+5LwQTFC+KwhgkqIo5XkvkkSUKMXg4O9jvJWGspPjJmsVjQer2J0QsxOu+98T5EmQwhmj0X3NV2Ux7Oa1V8TIT0GWG1dLE62dqdI6B2bo9lh4XASyIAL4Tvfpf8wUHWpCmvtaYF0mJLIo6FfkQx7JhVyLKU4uP7x6MRxS7eBxNrMav1OkYvxKwYktKBKMHrHrEatY0/3NbVQXDrYkhkPiQp9kd20s43AXW+N0+2TghcLALMHJDGcsPhcJuodKm1mkMyCwpUBh9ajw7VFRpCLqPRmBKTdKmx5XJFK9RjIBXSxjApVj5QEkhlgWnQ2ma/LLf723VdZETJB0RM0gmBc05AnfPtu0CbJ5sqBB4T2Gw2TilVoUi/UlqfKqVngcM2BN865wJDDfFKMkiI+kVBmN7JJUrGIx8GwWBFcS7SEE1KzH2MHlPwY6bQr9frFDMoNOmFwLkmICfpuT48snEXkcCtW7d8ljX6A2QAABAASURBVGUNpQppMnPMik6YeBNCaK2NQQxCkzSlYjBEqmyPYk1muylpuVh1NZgoHGYmiIURyBjNKlOKB8xqaCCYpGlEMCTdRSAggrkIR0m28aIR8KixtMYnW631DMI41Uqtkf5qvA8+7kyapDQoBrS/t0/xxsvNdkvxsTFVWRGiHIqdYmatlcZ/GbMaaKVGAW2xWBQff/xxAmHBQnHOi99kDy4nARHM5TyuslevlwBc8vhy5UTpuWY1gyAQzahKKba6u1w5QQRT0P7BAQ0QyWwhmJOTk+6S5XhXP+RBShkoRhnFnJnEFEi5jYP3e6jxjIkIpRiSy5UBQvrzS0Cd302TLRMCF5ZAFIwrCkYdJlmS1nOTGhT79Vop1cAaPkomz3Pam067HyFrm5bm80UXxaxXqy6KUVphVtaQU8pK9ZU23T0xZdlMqqrKQUejMZr0QuBcEhDBvIrDIp+xUwRghSiYrg6jlF6n2sw1Cv2IQOJlyxWEYQEkJMZQvOEyFvvjApvNlk6OTyGZObWtJawn9hrzplqpXDENrXV7ZVlOsa4exhs0EQwgSH8+CYhgzudxka264ARghlBVBzbL+qXWZqWNmTOrJZGqsGs2INcF+aD+MugimFiTsdbS6emMjpEqQ4RCzjpGU5jVMKmMWRceKTJHYVrXvpjP51LsJ+nOMwERzHk+OrJtF5rAjRvkjUmREgtbjnJhWhGFCnKBS1yIUUtMkw2KYScZpTTN5zM6enRE6/WamqZGa8m5+JxMNkiZ9Ylp6rzfd0yDWdNkd+7ciRHOheb0LRsvky8wARHMBT54sunnm8Dt27dDnrsWlinxRVspxUtmKrHVbQjBM14kSUK9fh+F/gEliekeG3Nyckzr1ZpisT/+TkzbtooZglG6R0pPlDJ7ENXEVlWx3W5NCIGxKumFwLkjoM7dFskGCYFLQuC9997zkINNAsW6C9JjvIQptkpRjGo849untaIsTTrBpFlGm+0GNZgZrdYrCKakmCpDPYaJWetEZ8Yko8QkU2Leb5smXk0W02QskrkkJ80l2w2c4pdsjy7Y7sjmXmoCAYJBRosqSGWJL9sCkQjSZdxACJ6ZgjYKEUyP9vf3aDwakrMtrTdriKWkGL00TUyROXbOGQqUIU02YKWmIfiDetvstcb0iEijMZr0QuBcEcA5f662RzZGCFwmAuH69es2z6nSWi+1Ngut1YaZ60DBMoeAtFgYDgu6/sY1unL1kJTWqLs0hCINQSpdw2tGFGPa1mXBU6FYTZz1V5qmPuQqDB4+fJh++OGH8l2+TGfOJdkXOSkvyYGU3TiXBGId32k9rdM0W2nNUTBLpeKvXIYGW+yYKaRIkU2nY9rbm1Cvl5H3vns22RppMu8dZiO2rVWttQkR51jpEO8PbesOLIdBnufplStXdvC7TNKdcwJyUp7zAySbd3EJMDNcQD7L6kbrdG0MzyGXuWJaIQqpkNOy3tqAIcSS03A4QBsSRETHx0f06NEj8sERohwMPTlrVQghpRAGrbMHddscMLWD2pi03+/Ld5mkO28E5KQ8b0dEtudSEYiSOTw8tPj7XxKZFT9+bMwCO1mhpmIRrQSGYbI07Z5NNpmMKcXr+Fyy45NjimkybTScEuJrRRQSrAM2UROt9NQFPQ5r2y+KQq4mI+nOGwGcsOdtk2R7viAgg8tDAFFM1iilNkQ8R+kFUYza4rUlIs/E9FgwBU2nU0QzPaTIVt3VZM5ZRDQasxExOo3OGJOlSTIwiZmk2ky2dj1qmjwjIo0IhzGUXgicCwLqXGyFbIQQuMQEPvroo9CiU8pstaZ4R/+cFXeXK0MInqEEgwm9Xo/is8kGg0FX6F8tl7TdbrvXmK8TDBFpZk6VNoXRyaRp22uL2fLKsjke3L17FzUaku80IEl/PgjIyXg+joNsxSUm8P777/u9vT2bZVyFoJbKmLlBNMNK1dhtx0RIkzFlWdZFMOPxOMqEtmWJKGZOi8UipsfiOAQ/QSOtliql+lh+r67bt8tN9Va13U7sYBCjGIV1Si8EzgUBORnPxWGQjbjkBAL2zyLyqJTSS6XUQmm91oorfAGRJgteKRWyLKVYg5mMR5QYTXVVUbyr//T0tLtsmYgJgRA3TWOstblt3bipq2ubcnN9U7ZTXtjenTv0OJ9G0gmB108A5/fr3wjZAiFwyQlEwbgomDzvPb4fRuk1syoxoSVGHUZxd7lyjF4miGBiTQYioYcPH6E9pHjTZQie4p39m81GVVWZllU52Gw3+9tteeiqcrrdLgfb7ZG55Cxl9y4QARHMBTpYf72p8uoiEYBY4BHyZVm2zvmNehzFrDB+C7l098MEdKjfU/HFc8n6/R4mES2RHotXlCFyIaTGIJom1mTYWpcE73rBhZH3bhICj0NwBdFRilXFy5mRebtIlGRbLyMBEcxlPKqyT+eOAGQSiqKwxmRbTbzyFFawzgYWaEIgRxS6OkwSH36JYn+8JybPM6qbmrZfFPohFaTKWjRk25RSKPInJjE9o81AKzUIwRf9fj/Fzms0rBr/Sy8EXiMBEcxrhC8fvVsErl+/7opCVUxuEwKtgvebQKHGl9DiNV4GgjcoiiWmygaDgrxzVEIwMUVm27aLYjAPG4Q7aZYkaZL00jQrVGJGlsLA+ywKBqvcLbbPsrcy76sjICfiq2Mtn7TjBB4/vj9v20BVcG7tg18zcRWgEe9d8B6BDAXK4Ii9vT2aTqakmKmuaqq2G0JBn5iZEOVwnucqy/Ikz3tZr5f3M52MmHnok/g4GWKgjg0D6YXA6yMggnl97OWTd4zAl4/vV0qXnsKSfFh676vgfYv0lifIhdEgEHocwQyiehDBbGi72VCMYqJw4nSlFCOIUUlMkhnTh1Imzvox1SE/IoqFfhHMjp1f53F31XncKNmmFyAgi55nAuHg4MA6F0qkyOaQzMwHt0Hs0jKThzO+qMMYik9YRmSCgn5Nq9USbUV1VRGz6u7sh5hQi2kV6jiGmHvOh4n1btp4VyBHltwmUucZhGzbbhCQk3A3jrPs5fkgAB+QTRJXpqmZac2nEMWKgodwQhfFBAoBkQkNigEkM6AsTcihDrNcPpZMjHJQ1CdEPeSsY+yWRlSTheBGrm3HbdsUzdFR1r9zR77bgCP96yUgJ+Hr5S+fvlsEomDgC1f1++nMmOSYmWfMtGL2NZF33tmgoI1Y4I+PjYm1mCzLurv5T05OKDhPidYQTMDcDvEMaQ6UudYObGuHIfi+MSbFMvLdfvZzS5Y4YwJyEp4xUFmdEPh1BJg5psD8/v5+nWXjZcL6FLI4YVZzLIMohrooBvN1T1QuioImXzz8cr1eU7wfJtZhEPVAMJ7gIVZKaaVUysQFajpD5WlYVb4PwcjTlQFV+tdLQL3ej5dPFwK7R6AsS5fntDF5MsvS9ChNzIlitYExWqIACREpfDNTpMdisT+KJt7BH59JFkUTXzukzSAixnLGaJVBMn2k1hDBhHFZboenp033XLKA1e0eYdnj80IAp/F52RTZjpdNQNZ/PgjcvHnTJUlS9XrJMuvnRyZFqkypNQWCYLh7unLc0iiY+GyymC6Lj41ZLOZdqmyz2aDAb6GiwMQhFvoTyKYHOQ2tddO6bsdELgpGYz2MJr0QeC0ERDCvBbt86I4T8NPptEWtZJMn6bFR+hgWWDP5Blk0D1FEeRAkRHvTCY1GQwil6eQSH3y5WCwoCiemylB3iY+N0Yh+MiTLihD8tG3bSdsGCEcuV97x8+y1774I5rUfAtmAHSQQi/0W+11qZeaG1SmMsibmipni+BCCJ+S+IJcRjYZD0kpRXVc0n8870UAi5H2gpm0hnxbf45Awqz7WOfHeTpxqe6enZD76iDANY6V/QQKy+PMQkJPveajJMkLgxQh0gmEIRbFeBQ5L1FBWeF9itUiTxWeTUdDaUPzxsdFoRP1+dAfRcrnoJGOthWA8xXtj0DgEQilG56R4HJjHiinfbpem1yMER1ir9ELgNRBQr+Ez5SOFwE4TgEjgAPaopbRGhQ0kA8HwSjFvmLhGNOMACIJRlOf5V5LJ0ozW681XEQxRIItiv3WeKbCGpDJmNcSyI+W5n2V12u/L/TDgIf1rIiCCeU3gz9nHyua8BgKj9chx4FLpsNJGLWGIFRNViEYshl4p1dVh4lVk+/v7NESqLF5BFm+6jBEMEeOfQmNG/QV+4lQRFcG5EZEfOOfyXq+nSToh8JoI4Hx8TZ8sHysEdpzA9fevOz3QNRtea1YzRDZzlFW2RCGmyWKUQ0oxZVlG8YbLmCpzSI0h8ul+eAwCIa11lBBDRpoVp6jLDDzRyHs/blseYNkkhKDQeMdxy+6/BgLqNXymfKQQEAIg8OXTlTOVbZQ2xxh1DDFsIIMGDZ6AahDOxKvJptMpTSZjzEJUliVFycQryYwxUUBwi9Leh8wHXwTIxfpmv7Tb6cLaHhYyaCIYQHgpvaz01xIQwfxaNDJBCLxcAvHpyuPxuPXab1WiT4jpmDisoJWambs6jPehi1Ji9DIajckkhuIVZDFNtlqtUK6J06M/SHnnE8zfg2RGrnX7tmymvN1GwcQ0mQjm5R5OWfsTCIhgngBFRgmBV0Sgu5oMaaxtbvhEKz5WTCtirmCDNsAU3vuglKJYh4k1GNRUOqnE+2GOj48pRjGIduK9MAzxxMfD5ORDvOFyv6qaPUQ68fKzaCCs8hXtlXyMEPiCgAjmCxAy+HUEZPxLJOCxbguBVGTMAsMZaipLrdSWmBpEMh7y6GoxUSzxjv5+L/qCaD6fU3z4ZUyXxYI/RMPOedRaKCXmPuozU2vbKZbvI9pJ8DnyXQcE6V8tATnpXi1v+TQh8BUBpMFiBONQY6kTn2wSkyy1Nktt9FopronJBoQxEE/38Mse5BIjGUio+32YGMWs1+uu4A/BEESDAIgNk+oh8Bm3zk28V/261umdOyTfdZLuVROQk+5VE5fPEwK/RCBKpqoqSxmVZMw6yZI5BLKEXCrkwiCY0EUwaZp2N1uOxqPu3hikvigKZrlc0XZbdqkyCIa990iTUS8QjZlpYq0fLxan8NIRxgdJk/0S+1fxctc/QwSz62eA7P9rJwDB+LEe10mSrNHm2qg5MW89hRbCiGkyMsagDtPvLleOd/fH1Njp6YyWyyVtNttOMEiRMSRjnLM9RD0jzXrPBr+/besx0mkZdpRDEMmAg/SviIB6RZ8jHyMEhMCvIXDr1i1vc9tqHbZEPGNWM+/DFq2FEDwzIyCheL8LjUfj7s5+QgcxQS4bRDBRMPGZZBaCcdp7n2K5IjCPvbMHTVXuQTg5FtFojCa9EHglBNQr+RT5kMtJQPbqrAh0T1eGGLaQyalz7tR7t4FXasjGYVzAuE4y/aJPo9HjNBnGU1033X0xcYjohUPwaEH74LPg3bBt3aFr7IH3psDGxmK/CAYgpH81BEQwr4azfIoQ+CYCUR4WdRYIxs9CCCdEYYkJU+LzAAAQAElEQVQFSq1Vg6FHR8wKabKie2RMfPil1hpy2XZRDAREAWuJaTK81gFRDF4PYKY95+xeXftiPp+nWJd85wFB+ldDQE62V8NZPkUIfBMBqIEsxFJCMqdEDMHwHEJZK1aIYjhO80o/Fsx4PO6imCQxFK8ii3UYLEtROFFE1iGK8SE+IqbvvJ84FyZETVHXRgRD56bbiQ0RwezEYZadPM8EkOpCuYQ9IoxGKbVKksfPJWPiFStVQTQ2zhMFkmV5F8VEycTX8WqyKJi4f1E4iHzIO6d8CAmTyolpxJrGXtHQ+1Xv4cOHcjUZSfeqCIhgXhVp+Rwh8C0EUFtxSH2VkMwyTc0pIpY5IpMK0nAYF4w23dVkvV6PomD6/V5X4I9RDKZTmmYEERGWYSal8SY3Sg+0NmPER+PZbDMoy7Krw8R5SDoh8JIJiGBeMuBdXb3s97MTuHnzprty5UqV5/lSKXMCaZwSh4338enKHK8mIwV1JEnSCaYoiu65ZNvtphuG4OEUJqU0E5HBf5nSulCKx861+01TT7bbbY5pCk16IfDSCciJ9tIRywcIgacm4O/fv98qpdZ5nj5SSj9C/WQNcTRoyHp58pCIMaarwcRnk8U1P75ceU1VVXaCMaYTjA4hpIpVoUhNsZ6rjWsPvU+Lu0QxilFxWWlC4GUSkJPsZdKVdQuBZyMQrl+/3qZpujUmP4VgUOz3KxTqa+cdBtCL84hQVFeHiYLJspScszSfz9DmBKmQ1pq998o5B5GEHoKeIdJs+8GGvWBs/waRwWYhwMH/0p9DApdnk9Tl2RXZEyFw4QkE7EGst9S9XrLUmlCDobX3rrRt62xrAxQTlFKEWk13uXKUDDPTo0ePCAX8LlUGwXSisdYrWCn1PhQ+hIkLfqK96i2XS4iH5LsP2NK/XAJykr1cvrJ2IfDUBJi7O/ZDlmUN0mBrZrVEmLGCLUpIorE+xjGOWDFliFxiDWY8HnV3+M9ms04yKOIjonFd897GKCaFXPoUaKy1GiPCKZqmybBRCk16IfBSCchJ9lLxysqfQEBGfQMBhmRaRCso9G8RqaxQQ1kx6zVTqCl464PzBFvEHx4rih5Np1OK0Uz88bGjo6PuKcuxJmOtJe89UmUu8c72leIRajETrGu43fp4ubL+hs2QSULgTAiIYM4Eo6xECJwdAdRhXNumdQi0VkrPtOY5K7WFfOLDL0MIHnUWRVmed8X+eNlyXdeE1FcnmBjFRMGEEBSCHuMDIWLhISKYEaQzLsvN4NGjOsV0PrutljUJga8TEMF8nYmMEQKvm4DPMos0WbpOjDo2Wh8niVkjNdZ4Hzw6gmwoTRLqFwVFwUAWFCOXGMnEmy9R4CcIin0IOgSfYv4+FhpZ2+zVdTseDj2kQ5gWRDJ0gboLtqkimAt2wGRzLz+BDz/8MCAiaZWyG5XoY2X0ERGjFsM1kXcB5iB02pjuarKYIoNACLWV7rlk2+02pseImMi2LTdNa1C/6UE2I2TfDqp2u79q2/7du3el2E/SvUwCIpiXSVfWLQSeg8AHH3zgr1692qKIvx4Mho8SrR8GH+aB/BblF4tVhhjFKKVogAgG85HWuruCLMolRjKdhAIhqqmp3JbaNi1iIhcFc8W2/rCt/aDf7ycfffSR/A0AUOlfDgE5uV4OV1nrcxGQhb4gADVQfEx/1ev1Z6zNCSmeE/EGUUkDeSAYQe4LgonpscFgQJBF9xiZWH+JKTJCFwVkrUNk07K1PvHeFRDTnrduX9kwqJMkHY/H8jcArKR/OQTk5Ho5XGWtQuC5CSDdFQWDOkzWOEdrjSK/MWaujV4SPX66cpxHQTBpmnU/QLa/v98NYwQTi/2QEGEZ1GFCvGQ5Xq6cOOd7yK6NiNSYmQZ+2eZ5fkv+Bjz3kZIFv42AnFzfRkimC4HXQICZAyIR2++rUim9StNkprReMlMFSThEIgFFf0pS09VhDg72aTgcUF1X3ZVk1sZM2lcbzpjfIILJMRxhHRPUciZtWw+a5hO5muwrTBf7xXncehHMeTwqsk1CAARu3rzpEWK0aaq2xqi5ZjWHHEqiYDH0aJR0hf4e7UMwo/GImrbtBBPrMFEyzEzMrCAXY62LD7oc4u3Ue963tpkyD+I4uZqMpHsZBNTLWKmsUwgIgTMhECw6Y/qlZrPUWi2giyiY1qMKEz8hRjFpltJkMkYEEx85FijWYeIj/OMwpsowHzvnNCSDaMUXENTEe3vYtm6P2fcw3aDJ3wJAkP5sCchJdbY8ZW0vi8BurjdMp1ObEdda6TUHXgemkplaNB+RRIForbv6yxDFfo2Ipmma7sGXi8WC4CdiZtRhPOM10mS+570b++CvWNscohXHx8cJ1sVo0guBMyUggjlTnLIyIXCGBL5Pge6Qa+qmViosWas5vrAbpq7Q74g4eO9JKdVdRVZAMFmaQiaO4rPJTk9Pu0uXMV83rmliFOMzLDJordtvbLvXNFWRpmkUDFZN0gmBMyUgJ9WZ4pSVCYEzJHAbgjkh10/7ZZZk8ZExp8xqBaGUTIwqfoiCCczc3c0/GBTU6/e7DYhyQWSCon/TXUnWthaSsUiVhSSE0Mf7SVM1SJX5PiKg5M6dO/K3oCN3Kf97bTslJ9VrQy8fLAS+hcAfQTDvkyt12ahMrZh5qbRas+KSkCbrriaDLQhdkiSQTJ9imswgTTafz+nk5KSLYDAfhpaaplVYh4Ggcm/9CO8niGqGR0erHjqN1UgvBM6UgAjmTHHKyoTA2RGADALWFvDHv82yrNRar1FjWTOrklCXCcG7GJ5gvu5O/jzPaDyZQDQ9ikX+2WzeiSXAMG3bIoJxDLkYrU2OcUNr3dg5O7a2KTab1GAck3RC4AwJiGDOEKas6vUQuMyfCnmEsrzq6trUiEw2aDGKWRGFGvttmalLkeE1pUlKUwhmOBx2xf1402XbNlEsXfPeMzoFkaRYvoB3Js75PVe3E+Z5jnVoTBPJAIT0Z0NABHM2HGUtQuClEbh5k/zeXtYw6y0imLlBsZ+YSsggPk4mRjkxkCHIhyaTKU2nU0pR7PcIcKqqRh0muogIconiYYyHSKinFI/x+mrZNoebjRvIwy9JujMmIII5Y6CyOiHwEggERCWtUnqbKD1TrGcUKP4+TEPEMSzpBIMUGg2HAxqPx91VZcyKynKLVlKUi1IKdZgG7ysIJmQYNyQfDtu2PmSu5eGXtIvdy91nEczL5StrFwJnQSDe82KNSbZK6VOl+AR5rDWhDgNJOKLol0BKq67+MkSKbDQaUZalXS0mPptMKUVRQJvNhlarZfdsMqV04X04cI09JDKDpmkyyElhfdILgTMhICfTmWCUlQiBl0ogpsGsc1TmeQrB6BPW3D2XjJksPjlORy1GQSpZ92wyiILSLKPNZkurNUo2mCkKqK5rKquanQ/x7v2+J7/ng9/33o+zLOtBTlLsByvpz4aAOpvVyFqEwLkkcFk2KgrE5vlwq3UyV0qdMukFhhtmhdoMOdRjIBimWHuJvw8DURCEQRukyJarNdngiViR9YFgKoZUDMbkRGqkjJo6Z6er1WqIZRIiYqyPSToh8IIE1AsuL4sLASHwkgkwc5SHz7KqKYpkpbWZIxpZ4GORJvN18MHFJJlippgGgyS+qsPEiCVGMHHovI+zoRG31mlrbRbIDxC9TJWKD7+007ZtIR3SRCSCIelelIAI5kUJyvJC4BURwB9/j6il0prXidYLpfXSWVcj+nDQQZQQ5BG+uJpsgoL/kLAMai4ripcsN028mgzeYGbnHGNafMJy34cwQTRzJQR1UFVVgd0xaJgR/0u/uwTOYM9FMGcAUVYhBF4FgRs3bjhEJ/GHKNcmTWdGqTnkUCICsSF2FAjvuyhmhCL/cBAvEvNUlmVX7N9uS3IewQ4imaauuaorY1375U2XhyjyH8A9feyLCAYQpH9xAiKYF2coaxACr4pAQFrLam22JtGniGBOEdHEn1FuIRmPqIRiw7ju6crFoCCtdHdpcryzf41iPySCqMai0F9RVVXKti511g+89XvWOjTqL5eUYIfkbwMgSP9iBOQkejF+svSFJXDxNvzDDz8MEIQNKZVpms+U5plSvCVSDQKY6BikyDxprSjP8+5emLyXE6KSLk0WH98fazHWtt3Nl1gXe+8SF3y/dXbSNO0E0wutNynoyN8GQJD+xQjISfRi/GRpIfDKCHzwwQd+tVrZrNcrs9wsTJLMjTFrrXUd7QJZQCbQDQRjjO4kMxk/fjZZvP/l9HQWoxay1iKKaci2rULhPz5dObetHTW2GVkbirbVGXZK/jYAgvQvRkBOohfjJ0sLgVdJINy6dcuO07RKVbbQSs+0Nkut1JaZWiKOFwEEDcFoCKaH6GU6nVBR9KncbmkZf4CsxWwhkLMuiiZejqyC9ylSa4Vt3aj1zcg52z89JbkfhqT7dQSedrwI5mlJyXxC4DUTYOaATfBVNayNSReJ1idGm1Ol1VKxrrXWDg2C0WS0ph7SZPt7ezRGsb+uStqgBkPBk9aKYBa89ITCDXvvDaKaPtrIuzApy82orlcxTYbZAuMzpRcCz0VAPddSspAQEAKvhUCUzGZzxxKZjdZmzlqdKqXjfTGlUtxdTRY3jBVTlsWnK49pNBpStARSYt1QMROk0kUxMZJB0xBNjjZyrd3fbqu97XbVw3rkfhhAkP75CajnX1SWFAKXlMA5362bN2+6JGkqSniJKOZYx0gGtRhmbiEOeMJ1e5CkaXcvzJd39WM+0loR5usE07aWUNinpkUtxvncE428d1cw7sA5jvfDxKvJoptIOiHwPATU8ywkywgBIfBaCfjpdNooZzZIlZ2g3nKilNoQcQNBdIIJqLNopMmKokAEM+ouW44RjXOOmqYhiAjNUV3X1NRYlfcJ+VCg6L9nfbunVNOfzSgKRv5GkHTPS0BOnuclJ8sJgddHIOCjbZ5z9/DLJNEnrNQaJRoIJnSCiSKJqbC81+sEs4daTL/fp3iz5Wq1Iu89wUHdVWVlWTLSZCZQyIP3Y2vbSdPUfWNWBp8jEQwgSP/UBH5lRhHMr+CQN0LgQhCIgolXjFVJwnPkvGZMAYLhrg6DFBg8gYQXM+owWRe9xKcrx3tjNps1xcf3x72MEU5dNxQF44NTGJe5EIbeO6TKfB/RTXb37t1Yh8Ek6YXAsxOIJ9WzLyVLCAEh8NoIMEIVfLjfbrcNJLEk8hAMLVDk3xqjW60V7EJRQpQmSXfDZazDJHgd5bJYLFCL0ZBPSohWkCZrEMF4zcQJB+qHwAOso0CUk2MZ+RtB0j0vATl5npecLLeTBM7LTjMk0+u924aQbxKVQC60UKxWzLpWSltsZycYpVQnktFo2N14CSl1EUxMoTEzxWHbtqjLtNw0bWK97wUXBjDUsGlCkWVZEoJcqgye0j8HARHMc0CTRYTAeSCA+rw3JqmZ1SZJ0pkyZk4USgghCgaOCOTjfS9GoQ4zOVNbFgAAEABJREFU7G64bNqa4jPJqmoLqTwu9rdtyzFNttludVPXPaTIBsx6lKbJoGmSDPuqsU7GUHoh8EwERDDPhEtmFgLnh8DNm+SbxreQyxrtxJh4T4zaMHOrFAc0bGzo0mHxwZf9ok+IciCWmmKhP9ZjYgQDeXR1mHJbQjBN5pwt2raZNs6N07TNsRKDJn8rAEH6ZyPwqyfNsy0rcwsBIfAaCXz0EYVeb9giitki2jhJdBrviYnPJkNtxnitNTHijpgmiwX+ot+n+PiYuMnz+ZxOT09Rg4nBDkE6DVVVqeq2Tuu2HbSt3WvKeq8sXf/4mBIsgzXhf+mFwDMQEME8AyyZVQicJwLvv08eaTKbZbzN8x4iGHOsmFcwQY3mKFDwPkAy/NVPKY/HE6TKik4sNRZmZjLGdPNg3xD0qEQpQqE/TOu6nW63TT9JyNy+TQrTpRcCz0RATppnwiUzC4FfS+B1TAjXr5NlHmyJ3CwEfwKhLL3zpbeutdYGZy0k4zuJDAYDunLlCh0eHiKS6XXjUMTviv9fDBkRjsmzrAdBTVrXTBy3vVKvTfoeYdTr2EX5zItMQARzkY+ebPuuEwgA4FAniQ+6XDL7OaIPDGmD4n7jvXcBVX9mppgu6xcFXbt2ld544w06ODigyWSC4v+oe5xMlE+/31e9Xs+kaZ4bo0dYLLaeres0v3tX/laQdM9KQE6aZyUm8wuBc0KAmeGPmCar2zzPN5DIEmJYaq3W2MSaQnBxnliDwbCLWq4j5PnOd75D77zzDt24caOLZqbTKcU2Ho+53+ubLMuzJEkLY5IBlusnxqRyPwyISv/MBJ5aMM+8ZllACAiBl04AAghXr161EECF1yjwm5nRaq7147v6IZugtSbUZgiWoBi1XEGK7MqVQ9rbm1IxKCjLUkrShCAi9iEo52wCc/Wx8SOt1KitqkGWZfF+GBXknhhgkf5pCainnVHmEwJC4HwSuH37dnDOtWmarrPMHCdZcmwSs4E0mtQYb9Tjr7lSTHmeUVH0aYB0Wa+XQypMzrvuFy7LqqTlcsHL5dLUVY1Cvx8F7/a0UmPUc3rYe40mtRhAkP7pCKinm03mEgJC4PkJvNwl33vvPY/0VgvBoNivT7U2J0li1saYBlGJQwuKmSAKSowmTOtafB+CJ5RqkE3z5JyleGVZ0zTae5sH74fBhf3Q+qlzCcowdw2RFPtJuqcmIIJ5alQyoxA4twTC3bt344/AlEmiTrGVUTIrrVUFuVhGrQay6VJlBD+EECAVD6E4sq3thpgH0czjPwch+PgiZaKBC24fwtmv67KPmo1EMCTdsxCIJ9KzzC/zCgEhcP4IBPzxt5BJCZHMjEmOtTYzrZMVkaohD2eMCcYkpGM9RqlOJvG1ScxX98gMh0Okz4p4MYBK0yzBtL5mNfXeTZmpf/fuMpX7Yc7fwT/PW3QWgjnP+yfbJgR2gQBq8uSSJKnyPEeBH3WYJDkyWp8qxVuIpzUQTJomnUyyLENhP4sioeFg0F1BFi9bjvfIXL16hfb393k4HJg0TXtaqzEkNYFkUOjXab9P8jdjF86oM9pHOVnOCKSsRgi8LgKMFBia3263LYabLNOIYvSR0uoE5kFdhtsQgsc0Ml0N5gvRoODfgzEKFPzjfTBDRDCx4TUimBROSnJmPYZkppATROMGo9FpGkKQq8le18G+YJ8rgrlgB0w295IROMPdQZrMoUhfe6+RGuMjrPoY1fu1c65F82gYxV2aDNHO42gmTVHwTzrxQCQYmtgYUU8CIfWUoniz5R6kcoDXU0Q/PSIyaIwmvRD4RgLqG6fKRCEgBC4SAf/mm2/W/X6yShJ1jA0/ZhVWCHAgHe9D8ITXqL8QJMNoCk0TUmkYp7oWJaNgFqIYpfgUEdCQFUMw/mrbbg+ttQVR9/BLhaH0QuAbCchJ8o14ZKIQuFAEPLa2S5Mhv3ViDB8rpVfaqEppdkpxCPEJmBBNHEIimB0KwThGw2SCXLpxzlqytjUY3YdvpiGE6977q4iQhovFAsX+2/K3A6Sk/2YCL/kk+eYPl6lCQAicKYFoC1uhU0rNIYUZ5LBEKyGXlmARRsOQMCTuPjou8mWLIx6/DpAQ0mv4+xByzDf2Plz1nq4gzTZqmiaLzy2Lc0sTAt9EACfQN02WaUJACFwUAhzzX0Q+TdMa24w6jJ5DNBCM2hBxQ0SIYlTAOIqNFXeSCTGuQfMwCObpeqyLMI/CEEV9GmKeQ7QrzMko3nTZ6/V0N6P8JwS+gYD6hmkySQgIgddI4Hk+GkIIh4eH3T0xqMOg/kJLRC9rjO/uh8HwK8FAIBQNExCtRLkESCY2QhenYV4MVCzox8L+xDm/j7TZBA4rIDGDeRmzSi8Efi0BEcyvRSMThMDFJPDxxx+HLMvivS9IjXVXlHWCgS0s8+MIRmtNeN/tIESBbBiqMl8IBmLppmE6XrLGfylRGGDmMeadMLfDpkkyvNd4L5IBCOmfTEA9ebSMFQJC4KISuHXrlrcINdqWIJgQ02QzCKLE/lgMA4RBXzaM63qIont8TBzGEZALfSGhKJD4JOU+opwRlp96z6jJtDnmi2myOB0vpRcCXyfw+gTz9W2RMUJACJwNAT+dThHBhA2zOUaK7JhZxSimgVh8/AgMKbb4OjbI46soJo6Pcoktigbvu1oMhgMEOfuQ0F4ILqbNRDARnrRfS0AE82vRyAQhcGEJxEvBEK3QNk31CcQQ74lBsZ+/iGIoTu92DtO6IaTx6yKYGMlgNk6Uoj4zTWMUkySmhwVjfUb+hgCE9E8mICfHk7nIWCFwngl827ZFgdjhcLhl5lO0Y605psnWWLBGFBKfvPy1VFmUzJcNy3R1mDjEMghkFGTCkEqYYB60Jv4gWYJpkiIDBOmfTEAE82QuMlYIXFgCkEKUh6/rujHGLJWKD73UJ9ihhfehQgQSo5tfSZVBGl2KzHvfDTEvYT1dU0pFiRi8R90l1l8cohgalGWJ9yRXk0VY0p5IQATzRCwyUghcfAKPL1cebCGZOeSAWoyCZPzWOWchkhjldAL5ck8xrvttmDj8chyWiy8Z9RiN11EoI2Y1wTwTa228sixGMfLwy0hJ2tcInEvBfG0rZYQQEALPTOD27ds+SdrKubDU2hwhNXaCAGWDFbVoX4tgII1OMM65rh6Deb7s4RZGIKNSjBiG4PcwPEAEs7fZbJA2Iyn2A4j0Xycggvk6ExkjBC4FgUePHvmqqhqtkxXscARLHCE9tgohdFeT4T3FFnf2l+XypWDiOMz75TyYlWM6bABJ7betexMeurbdbmMUg/oMxTRaXJU0IfAVARHMVyjkhRC4DAT+eh8++OADf/Xq1TbPGVELnyilYxSzRCQTryZzMEas1XQLRJHEFqXypWDi+9jiDJiX0KJIELGECUR1zXt3FdOG8/k8RjbytwQwpP9VAnJS/CoPeScELhOBgJ2xZZmUzCpeRRZrMAvIYYvxMU0Wp8eGt9SlxaJgvmxRLl82yCXOozCETMIQ81wNwV2FjEZJkmR37tyJabI4jzQh8BUBEcxXKOSFELhcBCCDGKH4LKubJKEVFBKL/WjxdWggCR8F8uVeY/7uCjKMJxTwuxanxfFfDGMaLBb1CyLeRyR04D2P2rbN48Mvsa44naQTAl8SuGiC+XK7ZSgEhMBTEqjrGumwIl5NtlCKZ1prRDFUYfGv7odRSnX3vcQhREFN03Qtvo7jYoNoGMtqvM7xegTBTOMQQuoefon1MeYXyQCE9I8JiGAec5D/hcClJRB/SjnLXB2CWRtjTkPgeQhUonX3w0ASnVziMEKAMLroJUYx8XUcFxumxx5pMpVg2VjcRy3G7WO+SZqm8RJm+XsSQUn7ioCcEF+hkBdC4HIS+OijjwLSWC0RofYSazE0gyDwOrQwRkyjEYbdziMCoS9blMuXrZv4xX+YrvEyx3DsPV1FVHMIySBtRjF9Jn9TAEf6xwTkZHjMQf4XApeWwPvvv+/39vbaNGVIhWMNZua9w+vHlysj5dUJ5pskE+HE6Y+bQhRDKPbzkDlcgVyuQEQxohHBRFDSviIggvkKhbwQApeWQLxSrPsRMiKeQwZRMmtEIF/dD4MopEuT0b/VYd4uookS+nIeY3S86zKBZgpEQlewSGxDDCEdkr8pACH9YwKX6GR4vEPyvxAQAl8jEAXjUOyvmdUCUcgpUlvLEGJEQ12aLC4RJYJp8eVXDRLqBBNHxOmxYR6FFqMVpMVCrMHEFNl4Npv1Hz58GG/G5Di/NCEggpFzQAhccgKQQRRMWK+zRimzMCY5QfRxirbErtdo7ot5CMOvGsZ3comS+XJ8FAwaoxlm6nkfUOinPcwzTZJkkOd5F8XgvUgmAtzxJoLZ8RNAdn83CDCKJb/1WwdtnvOG2XdRDBGj2B9K770lou7ZZBh+JRhI4lduvozv43QMGS3+7UiZaYDXUTCHbdvuQTLxarJ4EYAIJsLa8RZPkh1HILsvBHaGgE/TtEb00T2bDGI4cc5t0FoU6vE2/AoIjOgefolp3RAi6oQTx3/RNFJtPWaeoF3Heq9iXqTNSATzKyR3940IZnePvez57hHwTdO03puNMerEGD6GKDYQR3xsTBfBQBRdBBPRYFonFAioE0wcxnFxWmwhEP5++O5yZbyPcomXLBenp6fJRx99hGkYK/1OE9iNk2CnD7HsvBD4ikA4ODhoR6N8o3V6ApmgUfyVywZzeLTuSjJEIvFlV3+BfDrJIDLpJBPfR8nExhwFw0iT8QDjr0BAV5qmGSJNlo7HY/nbQtLJSSDngBDYHQJRIhYCKJNEzSCSU2a1YuaKiONjYwivu0ZfdFEkkEcnmTiM7+OkOB+GWAXHJyz3IZd9TD/AcGyM6d26dUtjXsY80u8wARHMDh982fXdIgApxCKLOzpqa+/NQqnkVCkdf1J5y0xOKRXQfkUwzNxBgiy6iIaZv4pymFUUiIZYYmF/jOEe2iT+RsxsNkuIKF4MEOch6XaTgAhmN4+77PWOEmDmcPPmpMlztYZMFlqrudY6RjE1pnm07tExEU+0URzGFgUTh5hOWO6rFiWDcYn3AWkymmK+Q0zfS9O0h/k1mggGEHa1F8Hs6pGX/d5ZAnfu3PFt29aQQZTMDCC6pyv74GOarPNK/A/TKQ4x/ase8vhKLvE1BIPIhpEOo1jsnzgX3rQ2vIFUWbyzv4tivlpYXuwcgZ0XzM4dcdnhnSdw8+ZNn2VZo3WyIaXnCFkWgakMxBbDEJD54i/bF/GH9x5Ffkux2B9fR7mg1kJxqJRWxJyFwCNmdZUoXIWcomC6my53HvgOA1A7vO+y60JgVwn40WjUcqZKz37hyC9soMoTWTRPikkZQ51A4I7AgaxrqW4aquuKEP10YonTtTbEEAzEkjDzwDl/xVp3pW3DcL2OD8Qk+RtDu9vJwd/dYy97vrsEAnbdKmtLVmoOOcx8oK0nbgIzBgyBMGEaESMeCYruVDYAAA6ASURBVB6CsdTahpq2JWttd1UZESYyE3edMkQU6y4xTRZrMYXWZYpxCk36HSUgB39HD7zs9k4T6ARTK1Vq5hkTnQYK6xB8Q0we71F7wRjyqK8EiimxKBXbQizOfpUqi+M8zBSQG0NTeJmGQAPmMMT7XtMoEcxOn2ZEIpgdPwFk93eSQBSMG6dplel8zkqfeu+XaKW3zkEOIaDm8mXzzpFF5NK2TRe9WEgmRjMxbYYZiRkMGQNFhhhRjFIFadXXus1ms5k8XZl2txPB/PpjL1OEwKUkwAgxsGOhrusmTXnpfDsL1s9969bBhca3NgTng4dYPGTikBKzkEsUTBRL1/Deoi5D5IhVQCM0VqxVppTqKcV9hyHqNAkR6RACYyj9jhEQwezYAZfdFQKRAEMyVVVZCGBDjhch+FNUW+bkXRV8vFz5sREUK4IsCPNjMaTLUI+Jk31wSKN5ovgXRDGxUmgcZ08xdhCIprb1k9aYHAtqNEaTfscIqB3bX9ldISAEviBw48YN51y/TpRaJayPDasTJt4o5lYjLElMQmkaW0pplpJJkseiYaxAMYSCPx9KYxgbEyF0gVwyZhpa664H76/6jZWnKwPXrvY4Q3Z112W/hcDOE/DDIcUfIVulxjw0ih+iqr8ClXhXv9NKkYFkkjSlJE2714EYRf4YyRB5vA6MPyGYj6JomBUFTpwLQ090pbX+Sgi6f3pK5qOPCDOSdDtGQA76jh1w2V0h8EsEAl4ji+VXaZ7dh0w+Jw4zRB4lB3JETAriMNpQkqSkMLTOU91aNEetCxQwDyYgetEE2Si0xAUunA0H3vn9Nrj+drs0vV6ckaTbMQIimOc64LKQELgUBBBokB0MBptRr38EmSCC4dMQaO19aDFEZV7BHwkEk5OBZAJrckGRjw1BSXwf4gOVlYFkEsZrzcpkpMzIsZo48kWW6bTfx8yXApnsxLMQEME8Cy2ZVwhcIgLMHLA7rkaHfNdCKzrB8BT1+yXSXDVK/S6QCkqnSJHllGR90kkO4WTEGk2liFoSIkZTeI9xcAtzkhti02fSA6PTwiU67/UeapJu5wiIYHbukMsOC4G/JsCQTPwRMlOYDVteMPEpMc+D5yqwsqwSr1RC2kSx5ESckg2ampaprAJttpZWm4ZW65qWGK63LW2rVlWNS2vr+3g9bCpbbNL0q/thSLqdISCC2ZlDLTsqBH4tAV+4otFZvk5MdmJ0csoawuGkRaoLQUxKxBkFSsk6Q1VNtFg3dDzb0oPjFd17MKe790/p7r0T+hzD+w/n6mS2ThbrKt827RCiGfQqgzCH5PdhaLc6EcxuHW/ZWyHwJAKeRtRyUFtmfUoqOQmk16jnN21Lvqo9xchkvqzo+HQNoczokzsP6aeffE4/++Qehvfox3/1C/rRT+7Qj/7qDv30Z79Qn959mN57cNqfna6G5bYcLK1OP/qI9B//MfGTNkDGXU4CIpizPq6yPiFw8QjEWozlTG1Vlh4T6yPraNW0vt6UrZsvtvTwaEGf3T2ijyGVH/7o5/Snf/ZD+jd/+kP68x/8lP4C7U//6x/Rv/7Tv0T7Af3Xf35b/egnP8/ufHq///BkOVhVrqi3q2x/n/R774lgLt7p8fxbLIJ5fnaypBC4LASiYBxqLSWzngfWJ9bTfLWtN/cfHLuff3oPYvkMkclnXcQSJfPTjz+nT37+gO4/WNLR6RaRDSSEdNlnnx/RJ794qH7+i/vpp58/HNx7cHLw4MHpwaPTzcCOKH33XZK/OZflrHmK/ZCD/RSQZBYhcMkJRMHYbdJWnKULH9Sp9XR6crpaIhJp/+wvfkR/9uc/ph/88GddOuyzu6f04NGSFitLLuSU5VMajK9SXuxT4w0tlqV68GhuPr93NHx4dPLm/UfHbx0dL/aqxaa32r/zTVeTXXLMu7d7IpjdO+ayx0LgVwgwc0DzvaZpUzKbprEIXuzqdL4q7z04tp/dfRR+8dnDroA/m1eoxzjabANtSrStp6rBnxHuEeseWQhmU3s+mW/Mg6NZ/7O7Dw8//cW9q/dOjqaffn6vaJY9Ecyv0L/cb3BmXO4dlL0TAkLg6QjU9aFrUXdZoSq/XK7q9aZqNqjBlFUbNts21A1K/6ZHaToibQpqW4XU2IYeHS1ptW6obpicT6i1ilfr2hyfzHs///Sz8U8+/njv7mf39mbz2fDeJz+KV5M93QbJXBeegAjmFR5C+SghcJ4JVBX5qnINhFLWld1Utd1a6+vWelu3LrRtoBASYpWRUjlkYmizaWg+33Ztva4hnYDxiq0jVVY2mS+WfYhmPF8u9u/ffzg5fjBLQwhyJdl5PhHOcNtEMGcIU1YlBC4ygVu3yO/vDxrfhhIOWIZAy0C8DUE3wbH3jgniiAKhQAZNI1ph2m4bOj1domizpLK0FLwiYzLSSaac57SxtlitNocPHh0dHC9WOZHcD0M70olgduRAy24KgW8j8OGHFGoEIUrrrQ+0QElmWZVtWddNi943jaW2ceRswKrwpyNosq2nqmppvS4hmooQ8XTTmDUpVohU2ITAeQg0qJt6wKlKP/roI/3Hf/zHmIZZn7qXGS8iAXURN1q2WQgIgbMn8MEH5E9OqF1t7NZ5v9hsq8V8Ma8Wi6VdrzehLCtq6gaCccT4F7fAthbjWojGknOeqMt+MXkYymM2pQx8ZYxSKtFGJyZLkv39ff3ee+9xXF7a5SYggrncx1f2Tgg8C4Hw3ntwhV9VisO8aZpZXdWbFiGMbVukyCzBHIQcGNaJKCZ4vHTde8VMiTGUpyllSUoa7xX+umitKTWJR7NZ0rNDTD/JMvXd736XpLv8BHAKXP6dvAB7KJsoBF47AWaGNSj0R3k97PfmTOGUQ1gxU6WJnIF1kkRBJAg+goVcLETiu/e9PKFBP6fRsKBh0aMsNZRoFTJjHIKWutfvL/Ymw9X+eNqSdDtDQASzM4dadlQIfDsBhmQKq9usP1wyBGMUzROmNdxSozkN4ySGqJcZCCWj4aDfCSVPEyp6Ge1Px3S4P6XpeITxRejlqU0TXSdKl9qYMpByjXPh+yTdLhBQu7CTso9CQAg8PYEbN95rDwbpitp2lhg+RdQy52A35NuGQ4t0FxOiEbp25YCuXz2kg+mkE04/S+nq4T699eYb9OYb1+jK4b4v+rk1itumrdv1Yuk2s4U7rG54JMhitPT0G/VNc8q0c0tABHNuD41smBB4PQTu3kU6zKhtwuFkNOh9iijlzmg0eDgY9BdpimgkUb6XpWHQz2g0yKnop4TMGSWaaFDkNB4VfjjoNf1euk2NRiTkF9bWy7qqNo2tmlu3yBEqN2jSX3ICIphLfoBl94TAsxL44ANyjx4dVns33nx06zdu/vA33v3On/+NW9/52dtvXXs0HvU3uWGruQ0cGlJkSaMxtVBGS4h00Jwl71betafeto9sax+Exj4MwZ/4FZXYHhdTcRhKf8kJiGDO/QGWDRQCr5ZA/OP/9/4e2/duXl/+u3/ztz/9zrs3f3zjxhs/unqw/7NR0XuYpbxUZLfelrVtNk3TrFrXbtumWtXL+XE5nx2tNqvZSV1u7nHwnyBF9gkx3zcqnyOIqeP6X+0eyae9LgIimNdFXj5XCJxzAvv7bZNdK07yLLszGhb/zaDI/mI8zH826Cf3FDenbbVcLRcPN+v5o01dzjZ4vbrzs9unP/3JXzy6//kn99bL459p4/9iOhn85dW9/c/fnNxYEd20JN3OEBDB7Myhlh0VAs9G4P3337f/0/ff3Qyz9Hg8Sn7e75sf93P1o0S7vyK3vWOb5d2mmt1r28U9puou+e2nm/XJT1fL49tVtfoBueYHvVT98I2r408O3hqfvvfeB9Uf/dEH7tm24sXmlqVfLwERzOvlL58uBM4tgS9SWW44pG3ST48S0yLVVf6F9+s/te3iL5xb/lDR5keprn806oe/PJxkf3bj+vRPfuPm9f/it/7G2//5rb/xnX91sLf3V7YYPJzSbBtrO1+s89zus2zY2RIQwZwtT1mbELhUBKIQBoNVM9TtkpLmfvD1T8iVf0Gh/khx9W8gnX/T79O/Ho7Mv9rf7/+rG28M//Vv3rz+Z3/nd3/3B/+L3/8f/uz3Pvi9o//H/+k/3vyTf/JP2riuSwVHduZbCYhgvhXROZ5BNk0IvAICH3zwgTs8pKpPvVMTxp/mw+FfHh7u/au33jz8z9+++cZ/9sabb/xnN9568/93eDD8L9PcfMTW/ljbzX1aD5e/93u32lewifIR55SACOacHhjZLCFwXgjEyOPv/b2/Z//pP/1uNR7/4fwP/qP/84N//L/7Dz/93/5v/uDjf/QHf/BX/+gP/sFf/eE//YOP/4//6D+68//8v/7Tz7/3vX9y/Id/+L9c/f2//5vxijF/XvZDtuPVExDBvHrm8olC4IIS4PC971GItZS7d+82RI+qtv2tMrb3r1+vb93qopVwQXZONvMVEBDBvALI8hFC4PIQ4BAjmn/wD/6Bi1FNvF8mNoyLN096DEUwl+dgv/CeiGBeGKGsQAgIASEgBJ5EQATzJCqXYJzsghAQAkLgdRMQwbzuIyCfLwSEgBC4pAREMJf0wMpuCQEh8LwEZLmzIiCCOSuSsh4hIASEgBD4FQIimF/BIW+EgBAQAkLgrAiIYM6K5MVZj2ypEBACQuCVEBDBvBLM8iFCQAgIgd0jIILZvWMueywEhMDzEpDlnomACOaZcMnMQkAICAEh8LQERDBPS0rmEwJCQAgIgWciIIJ5JlyXfWbZPyEgBITA2REQwZwdS1mTEBACQkAI/BIBEcwvwZCXQkAICIHnJSDLfZ2ACObrTGSMEBACQkAInAEBEcwZQJRVCAEhIASEwNcJiGC+zkTGPImAjBMCQkAIPCMBEcwzApPZhYAQEAJC4OkIiGCejpPMJQSEgBB4XgI7u5wIZmcPvey4EBACQuDlEvhvAQAA//+5PbWCAAAABklEQVQDANPF0gShhEo2AAAAAElFTkSuQmCC"/>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792" name="Google Shape;792;p3"/>
          <p:cNvPicPr preferRelativeResize="0"/>
          <p:nvPr/>
        </p:nvPicPr>
        <p:blipFill rotWithShape="1">
          <a:blip r:embed="rId9">
            <a:alphaModFix/>
          </a:blip>
          <a:srcRect/>
          <a:stretch/>
        </p:blipFill>
        <p:spPr>
          <a:xfrm>
            <a:off x="6805005" y="3943096"/>
            <a:ext cx="1484735" cy="1492013"/>
          </a:xfrm>
          <a:prstGeom prst="rect">
            <a:avLst/>
          </a:prstGeom>
          <a:noFill/>
          <a:ln>
            <a:noFill/>
          </a:ln>
        </p:spPr>
      </p:pic>
      <p:sp>
        <p:nvSpPr>
          <p:cNvPr id="793" name="Google Shape;793;p3"/>
          <p:cNvSpPr txBox="1"/>
          <p:nvPr/>
        </p:nvSpPr>
        <p:spPr>
          <a:xfrm>
            <a:off x="2772896" y="4614398"/>
            <a:ext cx="1246051" cy="369332"/>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dirty="0">
                <a:ln>
                  <a:noFill/>
                </a:ln>
                <a:solidFill>
                  <a:srgbClr val="000000"/>
                </a:solidFill>
                <a:effectLst/>
                <a:uLnTx/>
                <a:uFillTx/>
                <a:latin typeface="Calibri"/>
                <a:ea typeface="Calibri"/>
                <a:cs typeface="Calibri"/>
                <a:sym typeface="Calibri"/>
              </a:rPr>
              <a:t>Cristallisoir</a:t>
            </a:r>
            <a:endParaRPr kumimoji="0" sz="18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
        <p:nvSpPr>
          <p:cNvPr id="20" name="Google Shape;793;p3"/>
          <p:cNvSpPr txBox="1"/>
          <p:nvPr/>
        </p:nvSpPr>
        <p:spPr>
          <a:xfrm>
            <a:off x="2028657" y="5844607"/>
            <a:ext cx="796866" cy="369332"/>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dirty="0">
                <a:ln>
                  <a:noFill/>
                </a:ln>
                <a:solidFill>
                  <a:srgbClr val="000000"/>
                </a:solidFill>
                <a:effectLst/>
                <a:uLnTx/>
                <a:uFillTx/>
                <a:latin typeface="Calibri"/>
                <a:ea typeface="Calibri"/>
                <a:cs typeface="Calibri"/>
                <a:sym typeface="Calibri"/>
              </a:rPr>
              <a:t>Clou</a:t>
            </a:r>
            <a:endParaRPr kumimoji="0" sz="18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
        <p:nvSpPr>
          <p:cNvPr id="23" name="Google Shape;793;p3"/>
          <p:cNvSpPr txBox="1"/>
          <p:nvPr/>
        </p:nvSpPr>
        <p:spPr>
          <a:xfrm>
            <a:off x="3523296" y="5844607"/>
            <a:ext cx="792206" cy="369332"/>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800"/>
              <a:buFont typeface="Calibri"/>
              <a:buNone/>
              <a:tabLst/>
              <a:defRPr/>
            </a:pPr>
            <a:r>
              <a:rPr kumimoji="0" lang="fr-FR" sz="1800" b="0" i="0" u="none" strike="noStrike" kern="1200" cap="none" spc="0" normalizeH="0" baseline="0" noProof="0" dirty="0">
                <a:ln>
                  <a:noFill/>
                </a:ln>
                <a:solidFill>
                  <a:srgbClr val="000000"/>
                </a:solidFill>
                <a:effectLst/>
                <a:uLnTx/>
                <a:uFillTx/>
                <a:latin typeface="Calibri"/>
                <a:ea typeface="Calibri"/>
                <a:cs typeface="Calibri"/>
                <a:sym typeface="Calibri"/>
              </a:rPr>
              <a:t>Bois</a:t>
            </a:r>
            <a:endParaRPr kumimoji="0" sz="18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pic>
        <p:nvPicPr>
          <p:cNvPr id="2" name="Picture 1"/>
          <p:cNvPicPr>
            <a:picLocks noChangeAspect="1"/>
          </p:cNvPicPr>
          <p:nvPr/>
        </p:nvPicPr>
        <p:blipFill>
          <a:blip r:embed="rId10"/>
          <a:stretch>
            <a:fillRect/>
          </a:stretch>
        </p:blipFill>
        <p:spPr>
          <a:xfrm>
            <a:off x="2018726" y="2260858"/>
            <a:ext cx="3188079" cy="2348471"/>
          </a:xfrm>
          <a:prstGeom prst="rect">
            <a:avLst/>
          </a:prstGeom>
        </p:spPr>
      </p:pic>
      <p:pic>
        <p:nvPicPr>
          <p:cNvPr id="3" name="Picture 2"/>
          <p:cNvPicPr>
            <a:picLocks noChangeAspect="1"/>
          </p:cNvPicPr>
          <p:nvPr/>
        </p:nvPicPr>
        <p:blipFill rotWithShape="1">
          <a:blip r:embed="rId11"/>
          <a:srcRect l="12246" t="29786" r="12650" b="29797"/>
          <a:stretch/>
        </p:blipFill>
        <p:spPr>
          <a:xfrm>
            <a:off x="1949168" y="5087152"/>
            <a:ext cx="1170315" cy="673332"/>
          </a:xfrm>
          <a:prstGeom prst="rect">
            <a:avLst/>
          </a:prstGeom>
        </p:spPr>
      </p:pic>
      <p:pic>
        <p:nvPicPr>
          <p:cNvPr id="4" name="Picture 3"/>
          <p:cNvPicPr>
            <a:picLocks noChangeAspect="1"/>
          </p:cNvPicPr>
          <p:nvPr/>
        </p:nvPicPr>
        <p:blipFill rotWithShape="1">
          <a:blip r:embed="rId12"/>
          <a:srcRect l="10005" t="43827" r="12032" b="23178"/>
          <a:stretch/>
        </p:blipFill>
        <p:spPr>
          <a:xfrm>
            <a:off x="3395922" y="5292015"/>
            <a:ext cx="1594884" cy="449170"/>
          </a:xfrm>
          <a:prstGeom prst="rect">
            <a:avLst/>
          </a:prstGeom>
        </p:spPr>
      </p:pic>
      <p:sp>
        <p:nvSpPr>
          <p:cNvPr id="5" name="AutoShape 2" descr="Un morceau de bois sur un fond transparent | PSD Premium généré à base d'I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7866737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19E68-6D20-400F-92A1-CC282C1FF79C}"/>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85F84943-F0DA-918E-A8BF-94207AC3C17D}"/>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On ajoute de l’huile à l’eau, comparez la masse volumique de l’huile à celle de l’eau.</a:t>
            </a:r>
          </a:p>
        </p:txBody>
      </p:sp>
      <p:sp>
        <p:nvSpPr>
          <p:cNvPr id="2" name="D_A_02">
            <a:extLst>
              <a:ext uri="{FF2B5EF4-FFF2-40B4-BE49-F238E27FC236}">
                <a16:creationId xmlns:a16="http://schemas.microsoft.com/office/drawing/2014/main" id="{FE8DCEAC-6741-162B-08FF-CE0CEC45E215}"/>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3" name="ZoneTexte 2">
            <a:extLst>
              <a:ext uri="{FF2B5EF4-FFF2-40B4-BE49-F238E27FC236}">
                <a16:creationId xmlns:a16="http://schemas.microsoft.com/office/drawing/2014/main" id="{A01F9342-7136-2CDB-8FBB-A0F6E7C82C6B}"/>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FC75255D-CCF0-B0C1-5766-B00D713D9424}"/>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85A45725-EF82-C616-66B5-4E42819E847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021C1C93-E8E4-678B-C392-BF1202032B3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8" name="ZoneTexte 1">
            <a:extLst>
              <a:ext uri="{FF2B5EF4-FFF2-40B4-BE49-F238E27FC236}">
                <a16:creationId xmlns:a16="http://schemas.microsoft.com/office/drawing/2014/main" id="{71AAF6D1-1F47-65DB-C56A-114880C45AB7}"/>
              </a:ext>
            </a:extLst>
          </p:cNvPr>
          <p:cNvSpPr txBox="1"/>
          <p:nvPr/>
        </p:nvSpPr>
        <p:spPr>
          <a:xfrm>
            <a:off x="500539" y="1595759"/>
            <a:ext cx="11102022" cy="523220"/>
          </a:xfrm>
          <a:prstGeom prst="rect">
            <a:avLst/>
          </a:prstGeom>
          <a:solidFill>
            <a:schemeClr val="accent3">
              <a:lumMod val="20000"/>
              <a:lumOff val="80000"/>
            </a:schemeClr>
          </a:solidFill>
        </p:spPr>
        <p:txBody>
          <a:bodyPr wrap="square" rtlCol="0">
            <a:spAutoFit/>
          </a:bodyPr>
          <a:lstStyle/>
          <a:p>
            <a:r>
              <a:rPr lang="fr-FR" sz="2800" dirty="0"/>
              <a:t>La masse volumique de l’huile est:</a:t>
            </a:r>
          </a:p>
        </p:txBody>
      </p:sp>
      <p:sp>
        <p:nvSpPr>
          <p:cNvPr id="19" name="Rectangle : coins arrondis 5">
            <a:extLst>
              <a:ext uri="{FF2B5EF4-FFF2-40B4-BE49-F238E27FC236}">
                <a16:creationId xmlns:a16="http://schemas.microsoft.com/office/drawing/2014/main" id="{5D0FA947-A861-BFAA-432D-3082BC64617F}"/>
              </a:ext>
            </a:extLst>
          </p:cNvPr>
          <p:cNvSpPr/>
          <p:nvPr/>
        </p:nvSpPr>
        <p:spPr>
          <a:xfrm>
            <a:off x="1344137" y="5440275"/>
            <a:ext cx="3580673"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supérieure à celle de l’eau.</a:t>
            </a:r>
          </a:p>
        </p:txBody>
      </p:sp>
      <p:sp>
        <p:nvSpPr>
          <p:cNvPr id="20" name="Rectangle : coins arrondis 6">
            <a:extLst>
              <a:ext uri="{FF2B5EF4-FFF2-40B4-BE49-F238E27FC236}">
                <a16:creationId xmlns:a16="http://schemas.microsoft.com/office/drawing/2014/main" id="{C1039AD5-7186-505F-4762-444ABFC0D512}"/>
              </a:ext>
            </a:extLst>
          </p:cNvPr>
          <p:cNvSpPr/>
          <p:nvPr/>
        </p:nvSpPr>
        <p:spPr>
          <a:xfrm>
            <a:off x="912137" y="544027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mc:AlternateContent xmlns:mc="http://schemas.openxmlformats.org/markup-compatibility/2006" xmlns:a14="http://schemas.microsoft.com/office/drawing/2010/main">
        <mc:Choice Requires="a14">
          <p:sp>
            <p:nvSpPr>
              <p:cNvPr id="21" name="Rectangle : coins arrondis 5">
                <a:extLst>
                  <a:ext uri="{FF2B5EF4-FFF2-40B4-BE49-F238E27FC236}">
                    <a16:creationId xmlns:a16="http://schemas.microsoft.com/office/drawing/2014/main" id="{FC58AF28-A8E6-B7D8-AEF7-284D149490AB}"/>
                  </a:ext>
                </a:extLst>
              </p:cNvPr>
              <p:cNvSpPr/>
              <p:nvPr/>
            </p:nvSpPr>
            <p:spPr>
              <a:xfrm>
                <a:off x="7218240" y="5440275"/>
                <a:ext cx="3627079"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m:rPr>
                          <m:nor/>
                        </m:rPr>
                        <a:rPr lang="fr-FR" sz="2400" dirty="0">
                          <a:solidFill>
                            <a:schemeClr val="tx1"/>
                          </a:solidFill>
                        </a:rPr>
                        <m:t>inf</m:t>
                      </m:r>
                      <m:r>
                        <m:rPr>
                          <m:nor/>
                        </m:rPr>
                        <a:rPr lang="fr-FR" sz="2400" dirty="0">
                          <a:solidFill>
                            <a:schemeClr val="tx1"/>
                          </a:solidFill>
                        </a:rPr>
                        <m:t>é</m:t>
                      </m:r>
                      <m:r>
                        <m:rPr>
                          <m:nor/>
                        </m:rPr>
                        <a:rPr lang="fr-FR" sz="2400" dirty="0">
                          <a:solidFill>
                            <a:schemeClr val="tx1"/>
                          </a:solidFill>
                        </a:rPr>
                        <m:t>rieure</m:t>
                      </m:r>
                      <m:r>
                        <m:rPr>
                          <m:nor/>
                        </m:rPr>
                        <a:rPr lang="fr-FR" sz="2400" dirty="0">
                          <a:solidFill>
                            <a:schemeClr val="tx1"/>
                          </a:solidFill>
                        </a:rPr>
                        <m:t> à </m:t>
                      </m:r>
                      <m:r>
                        <m:rPr>
                          <m:nor/>
                        </m:rPr>
                        <a:rPr lang="fr-FR" sz="2400" dirty="0">
                          <a:solidFill>
                            <a:schemeClr val="tx1"/>
                          </a:solidFill>
                        </a:rPr>
                        <m:t>celle</m:t>
                      </m:r>
                      <m:r>
                        <m:rPr>
                          <m:nor/>
                        </m:rPr>
                        <a:rPr lang="fr-FR" sz="2400" dirty="0">
                          <a:solidFill>
                            <a:schemeClr val="tx1"/>
                          </a:solidFill>
                        </a:rPr>
                        <m:t> </m:t>
                      </m:r>
                      <m:r>
                        <m:rPr>
                          <m:nor/>
                        </m:rPr>
                        <a:rPr lang="fr-FR" sz="2400" dirty="0">
                          <a:solidFill>
                            <a:schemeClr val="tx1"/>
                          </a:solidFill>
                        </a:rPr>
                        <m:t>de</m:t>
                      </m:r>
                      <m:r>
                        <m:rPr>
                          <m:nor/>
                        </m:rPr>
                        <a:rPr lang="fr-FR" sz="2400" dirty="0">
                          <a:solidFill>
                            <a:schemeClr val="tx1"/>
                          </a:solidFill>
                        </a:rPr>
                        <m:t> </m:t>
                      </m:r>
                      <m:r>
                        <m:rPr>
                          <m:nor/>
                        </m:rPr>
                        <a:rPr lang="fr-FR" sz="2400" dirty="0">
                          <a:solidFill>
                            <a:schemeClr val="tx1"/>
                          </a:solidFill>
                        </a:rPr>
                        <m:t>l</m:t>
                      </m:r>
                      <m:r>
                        <m:rPr>
                          <m:nor/>
                        </m:rPr>
                        <a:rPr lang="fr-FR" sz="2400" dirty="0">
                          <a:solidFill>
                            <a:schemeClr val="tx1"/>
                          </a:solidFill>
                        </a:rPr>
                        <m:t>’</m:t>
                      </m:r>
                      <m:r>
                        <m:rPr>
                          <m:nor/>
                        </m:rPr>
                        <a:rPr lang="fr-FR" sz="2400" dirty="0">
                          <a:solidFill>
                            <a:schemeClr val="tx1"/>
                          </a:solidFill>
                        </a:rPr>
                        <m:t>eau</m:t>
                      </m:r>
                      <m:r>
                        <m:rPr>
                          <m:nor/>
                        </m:rPr>
                        <a:rPr lang="fr-FR" sz="2400" dirty="0">
                          <a:solidFill>
                            <a:schemeClr val="tx1"/>
                          </a:solidFill>
                        </a:rPr>
                        <m:t>.</m:t>
                      </m:r>
                    </m:oMath>
                  </m:oMathPara>
                </a14:m>
                <a:endParaRPr lang="fr-FR" sz="2400" dirty="0">
                  <a:solidFill>
                    <a:schemeClr val="tx1"/>
                  </a:solidFill>
                </a:endParaRPr>
              </a:p>
            </p:txBody>
          </p:sp>
        </mc:Choice>
        <mc:Fallback xmlns="">
          <p:sp>
            <p:nvSpPr>
              <p:cNvPr id="21" name="Rectangle : coins arrondis 5">
                <a:extLst>
                  <a:ext uri="{FF2B5EF4-FFF2-40B4-BE49-F238E27FC236}">
                    <a16:creationId xmlns:a16="http://schemas.microsoft.com/office/drawing/2014/main" id="{FC58AF28-A8E6-B7D8-AEF7-284D149490AB}"/>
                  </a:ext>
                </a:extLst>
              </p:cNvPr>
              <p:cNvSpPr>
                <a:spLocks noRot="1" noChangeAspect="1" noMove="1" noResize="1" noEditPoints="1" noAdjustHandles="1" noChangeArrowheads="1" noChangeShapeType="1" noTextEdit="1"/>
              </p:cNvSpPr>
              <p:nvPr/>
            </p:nvSpPr>
            <p:spPr>
              <a:xfrm>
                <a:off x="7218240" y="5440275"/>
                <a:ext cx="3627079" cy="430924"/>
              </a:xfrm>
              <a:prstGeom prst="roundRect">
                <a:avLst/>
              </a:prstGeom>
              <a:blipFill>
                <a:blip r:embed="rId3"/>
                <a:stretch>
                  <a:fillRect b="-1408"/>
                </a:stretch>
              </a:blipFill>
              <a:ln>
                <a:noFill/>
              </a:ln>
            </p:spPr>
            <p:txBody>
              <a:bodyPr/>
              <a:lstStyle/>
              <a:p>
                <a:r>
                  <a:rPr lang="fr-FR">
                    <a:noFill/>
                  </a:rPr>
                  <a:t> </a:t>
                </a:r>
              </a:p>
            </p:txBody>
          </p:sp>
        </mc:Fallback>
      </mc:AlternateContent>
      <p:sp>
        <p:nvSpPr>
          <p:cNvPr id="22" name="Rectangle : coins arrondis 6">
            <a:extLst>
              <a:ext uri="{FF2B5EF4-FFF2-40B4-BE49-F238E27FC236}">
                <a16:creationId xmlns:a16="http://schemas.microsoft.com/office/drawing/2014/main" id="{789E937E-1AE9-1904-9E62-C079CB26DC79}"/>
              </a:ext>
            </a:extLst>
          </p:cNvPr>
          <p:cNvSpPr/>
          <p:nvPr/>
        </p:nvSpPr>
        <p:spPr>
          <a:xfrm>
            <a:off x="6786240" y="544027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nvGrpSpPr>
          <p:cNvPr id="16" name="Group 15"/>
          <p:cNvGrpSpPr/>
          <p:nvPr/>
        </p:nvGrpSpPr>
        <p:grpSpPr>
          <a:xfrm>
            <a:off x="4176137" y="2462700"/>
            <a:ext cx="2748538" cy="2376000"/>
            <a:chOff x="1128137" y="2357925"/>
            <a:chExt cx="2748538" cy="2376000"/>
          </a:xfrm>
        </p:grpSpPr>
        <p:sp>
          <p:nvSpPr>
            <p:cNvPr id="24" name="Rectangle 23"/>
            <p:cNvSpPr/>
            <p:nvPr/>
          </p:nvSpPr>
          <p:spPr>
            <a:xfrm>
              <a:off x="1155562" y="3005782"/>
              <a:ext cx="2683014" cy="632768"/>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1155562" y="3638550"/>
              <a:ext cx="2683014" cy="107632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 12"/>
            <p:cNvGrpSpPr/>
            <p:nvPr/>
          </p:nvGrpSpPr>
          <p:grpSpPr>
            <a:xfrm>
              <a:off x="1128137" y="2357925"/>
              <a:ext cx="2748538" cy="2376000"/>
              <a:chOff x="1128137" y="2357925"/>
              <a:chExt cx="2748538" cy="2376000"/>
            </a:xfrm>
          </p:grpSpPr>
          <p:cxnSp>
            <p:nvCxnSpPr>
              <p:cNvPr id="9" name="Straight Connector 8"/>
              <p:cNvCxnSpPr/>
              <p:nvPr/>
            </p:nvCxnSpPr>
            <p:spPr>
              <a:xfrm>
                <a:off x="1128137" y="4714876"/>
                <a:ext cx="2748538" cy="1904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132324" y="2357925"/>
                <a:ext cx="0" cy="2376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3848100" y="2357925"/>
                <a:ext cx="0" cy="2376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1961862" y="3110062"/>
              <a:ext cx="1056700" cy="461665"/>
            </a:xfrm>
            <a:prstGeom prst="rect">
              <a:avLst/>
            </a:prstGeom>
            <a:noFill/>
          </p:spPr>
          <p:txBody>
            <a:bodyPr wrap="none" rtlCol="0">
              <a:spAutoFit/>
            </a:bodyPr>
            <a:lstStyle/>
            <a:p>
              <a:r>
                <a:rPr lang="fr-FR" sz="2400" dirty="0">
                  <a:latin typeface="Arial Black" panose="020B0A04020102020204" pitchFamily="34" charset="0"/>
                </a:rPr>
                <a:t>Huile</a:t>
              </a:r>
            </a:p>
          </p:txBody>
        </p:sp>
        <p:sp>
          <p:nvSpPr>
            <p:cNvPr id="25" name="TextBox 24"/>
            <p:cNvSpPr txBox="1"/>
            <p:nvPr/>
          </p:nvSpPr>
          <p:spPr>
            <a:xfrm>
              <a:off x="2081286" y="3973662"/>
              <a:ext cx="817853" cy="461665"/>
            </a:xfrm>
            <a:prstGeom prst="rect">
              <a:avLst/>
            </a:prstGeom>
            <a:noFill/>
          </p:spPr>
          <p:txBody>
            <a:bodyPr wrap="none" rtlCol="0">
              <a:spAutoFit/>
            </a:bodyPr>
            <a:lstStyle/>
            <a:p>
              <a:r>
                <a:rPr lang="fr-FR" sz="2400" dirty="0">
                  <a:latin typeface="Arial Black" panose="020B0A04020102020204" pitchFamily="34" charset="0"/>
                </a:rPr>
                <a:t>Eau</a:t>
              </a:r>
            </a:p>
          </p:txBody>
        </p:sp>
      </p:grpSp>
    </p:spTree>
    <p:extLst>
      <p:ext uri="{BB962C8B-B14F-4D97-AF65-F5344CB8AC3E}">
        <p14:creationId xmlns:p14="http://schemas.microsoft.com/office/powerpoint/2010/main" val="4195919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97945-3730-63E2-C558-6816BB3E60BE}"/>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737F7457-2EAB-E69D-EA20-5984A64A6D50}"/>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a:t>
            </a:r>
            <a:r>
              <a:rPr lang="fr-FR" sz="1600" b="1" noProof="0" dirty="0">
                <a:solidFill>
                  <a:schemeClr val="bg1">
                    <a:lumMod val="65000"/>
                  </a:schemeClr>
                </a:solidFill>
              </a:rPr>
              <a:t>a masse volumique de l’huile </a:t>
            </a:r>
            <a:r>
              <a:rPr lang="fr-FR" sz="1600" b="1" dirty="0">
                <a:solidFill>
                  <a:schemeClr val="bg1">
                    <a:lumMod val="65000"/>
                  </a:schemeClr>
                </a:solidFill>
              </a:rPr>
              <a:t>est inferieure à </a:t>
            </a:r>
            <a:r>
              <a:rPr lang="fr-FR" sz="1600" b="1" noProof="0" dirty="0">
                <a:solidFill>
                  <a:schemeClr val="bg1">
                    <a:lumMod val="65000"/>
                  </a:schemeClr>
                </a:solidFill>
              </a:rPr>
              <a:t>celle de l’eau.</a:t>
            </a:r>
          </a:p>
        </p:txBody>
      </p:sp>
      <p:sp>
        <p:nvSpPr>
          <p:cNvPr id="2" name="D_A_02">
            <a:extLst>
              <a:ext uri="{FF2B5EF4-FFF2-40B4-BE49-F238E27FC236}">
                <a16:creationId xmlns:a16="http://schemas.microsoft.com/office/drawing/2014/main" id="{C1992633-6562-04FA-E7CA-0DA39097CC97}"/>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réponse et peut utiliser l’alternance linguistique si besoin.</a:t>
            </a:r>
          </a:p>
        </p:txBody>
      </p:sp>
      <p:sp>
        <p:nvSpPr>
          <p:cNvPr id="3" name="ZoneTexte 2">
            <a:extLst>
              <a:ext uri="{FF2B5EF4-FFF2-40B4-BE49-F238E27FC236}">
                <a16:creationId xmlns:a16="http://schemas.microsoft.com/office/drawing/2014/main" id="{F00BCD4A-2FDA-2692-C01E-C39A71177D7F}"/>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E8114BCE-B3C4-C65A-6496-907698757C09}"/>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9A183FCD-7E7E-A0E3-F2BE-8D0253FF83B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C50E561D-204B-0688-3C6F-AF497A5D221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8" name="Graphique 11" descr="Coche avec un remplissage uni">
            <a:extLst>
              <a:ext uri="{FF2B5EF4-FFF2-40B4-BE49-F238E27FC236}">
                <a16:creationId xmlns:a16="http://schemas.microsoft.com/office/drawing/2014/main" id="{B2732A3C-BB74-D00F-8B37-2133855E2F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17731" y="5313322"/>
            <a:ext cx="684830" cy="684830"/>
          </a:xfrm>
          <a:prstGeom prst="rect">
            <a:avLst/>
          </a:prstGeom>
        </p:spPr>
      </p:pic>
      <p:sp>
        <p:nvSpPr>
          <p:cNvPr id="15" name="ZoneTexte 1">
            <a:extLst>
              <a:ext uri="{FF2B5EF4-FFF2-40B4-BE49-F238E27FC236}">
                <a16:creationId xmlns:a16="http://schemas.microsoft.com/office/drawing/2014/main" id="{71AAF6D1-1F47-65DB-C56A-114880C45AB7}"/>
              </a:ext>
            </a:extLst>
          </p:cNvPr>
          <p:cNvSpPr txBox="1"/>
          <p:nvPr/>
        </p:nvSpPr>
        <p:spPr>
          <a:xfrm>
            <a:off x="500539" y="1595759"/>
            <a:ext cx="11102022" cy="523220"/>
          </a:xfrm>
          <a:prstGeom prst="rect">
            <a:avLst/>
          </a:prstGeom>
          <a:solidFill>
            <a:schemeClr val="accent3">
              <a:lumMod val="20000"/>
              <a:lumOff val="80000"/>
            </a:schemeClr>
          </a:solidFill>
        </p:spPr>
        <p:txBody>
          <a:bodyPr wrap="square" rtlCol="0">
            <a:spAutoFit/>
          </a:bodyPr>
          <a:lstStyle/>
          <a:p>
            <a:r>
              <a:rPr lang="fr-FR" sz="2800" dirty="0"/>
              <a:t>La masse volumique de l’huile est:</a:t>
            </a:r>
          </a:p>
        </p:txBody>
      </p:sp>
      <p:sp>
        <p:nvSpPr>
          <p:cNvPr id="16" name="Rectangle : coins arrondis 5">
            <a:extLst>
              <a:ext uri="{FF2B5EF4-FFF2-40B4-BE49-F238E27FC236}">
                <a16:creationId xmlns:a16="http://schemas.microsoft.com/office/drawing/2014/main" id="{5D0FA947-A861-BFAA-432D-3082BC64617F}"/>
              </a:ext>
            </a:extLst>
          </p:cNvPr>
          <p:cNvSpPr/>
          <p:nvPr/>
        </p:nvSpPr>
        <p:spPr>
          <a:xfrm>
            <a:off x="1344137" y="5440275"/>
            <a:ext cx="3580673"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supérieure à celle de l’eau.</a:t>
            </a:r>
          </a:p>
        </p:txBody>
      </p:sp>
      <p:sp>
        <p:nvSpPr>
          <p:cNvPr id="17" name="Rectangle : coins arrondis 6">
            <a:extLst>
              <a:ext uri="{FF2B5EF4-FFF2-40B4-BE49-F238E27FC236}">
                <a16:creationId xmlns:a16="http://schemas.microsoft.com/office/drawing/2014/main" id="{C1039AD5-7186-505F-4762-444ABFC0D512}"/>
              </a:ext>
            </a:extLst>
          </p:cNvPr>
          <p:cNvSpPr/>
          <p:nvPr/>
        </p:nvSpPr>
        <p:spPr>
          <a:xfrm>
            <a:off x="912137" y="544027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mc:AlternateContent xmlns:mc="http://schemas.openxmlformats.org/markup-compatibility/2006" xmlns:a14="http://schemas.microsoft.com/office/drawing/2010/main">
        <mc:Choice Requires="a14">
          <p:sp>
            <p:nvSpPr>
              <p:cNvPr id="23" name="Rectangle : coins arrondis 5">
                <a:extLst>
                  <a:ext uri="{FF2B5EF4-FFF2-40B4-BE49-F238E27FC236}">
                    <a16:creationId xmlns:a16="http://schemas.microsoft.com/office/drawing/2014/main" id="{FC58AF28-A8E6-B7D8-AEF7-284D149490AB}"/>
                  </a:ext>
                </a:extLst>
              </p:cNvPr>
              <p:cNvSpPr/>
              <p:nvPr/>
            </p:nvSpPr>
            <p:spPr>
              <a:xfrm>
                <a:off x="7218240" y="5440275"/>
                <a:ext cx="3627079"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m:rPr>
                          <m:nor/>
                        </m:rPr>
                        <a:rPr lang="fr-FR" sz="2400" dirty="0">
                          <a:solidFill>
                            <a:schemeClr val="tx1"/>
                          </a:solidFill>
                        </a:rPr>
                        <m:t>inf</m:t>
                      </m:r>
                      <m:r>
                        <m:rPr>
                          <m:nor/>
                        </m:rPr>
                        <a:rPr lang="fr-FR" sz="2400" dirty="0">
                          <a:solidFill>
                            <a:schemeClr val="tx1"/>
                          </a:solidFill>
                        </a:rPr>
                        <m:t>é</m:t>
                      </m:r>
                      <m:r>
                        <m:rPr>
                          <m:nor/>
                        </m:rPr>
                        <a:rPr lang="fr-FR" sz="2400" dirty="0">
                          <a:solidFill>
                            <a:schemeClr val="tx1"/>
                          </a:solidFill>
                        </a:rPr>
                        <m:t>rieure</m:t>
                      </m:r>
                      <m:r>
                        <m:rPr>
                          <m:nor/>
                        </m:rPr>
                        <a:rPr lang="fr-FR" sz="2400" dirty="0">
                          <a:solidFill>
                            <a:schemeClr val="tx1"/>
                          </a:solidFill>
                        </a:rPr>
                        <m:t> à </m:t>
                      </m:r>
                      <m:r>
                        <m:rPr>
                          <m:nor/>
                        </m:rPr>
                        <a:rPr lang="fr-FR" sz="2400" dirty="0">
                          <a:solidFill>
                            <a:schemeClr val="tx1"/>
                          </a:solidFill>
                        </a:rPr>
                        <m:t>celle</m:t>
                      </m:r>
                      <m:r>
                        <m:rPr>
                          <m:nor/>
                        </m:rPr>
                        <a:rPr lang="fr-FR" sz="2400" dirty="0">
                          <a:solidFill>
                            <a:schemeClr val="tx1"/>
                          </a:solidFill>
                        </a:rPr>
                        <m:t> </m:t>
                      </m:r>
                      <m:r>
                        <m:rPr>
                          <m:nor/>
                        </m:rPr>
                        <a:rPr lang="fr-FR" sz="2400" dirty="0">
                          <a:solidFill>
                            <a:schemeClr val="tx1"/>
                          </a:solidFill>
                        </a:rPr>
                        <m:t>de</m:t>
                      </m:r>
                      <m:r>
                        <m:rPr>
                          <m:nor/>
                        </m:rPr>
                        <a:rPr lang="fr-FR" sz="2400" dirty="0">
                          <a:solidFill>
                            <a:schemeClr val="tx1"/>
                          </a:solidFill>
                        </a:rPr>
                        <m:t> </m:t>
                      </m:r>
                      <m:r>
                        <m:rPr>
                          <m:nor/>
                        </m:rPr>
                        <a:rPr lang="fr-FR" sz="2400" dirty="0">
                          <a:solidFill>
                            <a:schemeClr val="tx1"/>
                          </a:solidFill>
                        </a:rPr>
                        <m:t>l</m:t>
                      </m:r>
                      <m:r>
                        <m:rPr>
                          <m:nor/>
                        </m:rPr>
                        <a:rPr lang="fr-FR" sz="2400" dirty="0">
                          <a:solidFill>
                            <a:schemeClr val="tx1"/>
                          </a:solidFill>
                        </a:rPr>
                        <m:t>’</m:t>
                      </m:r>
                      <m:r>
                        <m:rPr>
                          <m:nor/>
                        </m:rPr>
                        <a:rPr lang="fr-FR" sz="2400" dirty="0">
                          <a:solidFill>
                            <a:schemeClr val="tx1"/>
                          </a:solidFill>
                        </a:rPr>
                        <m:t>eau</m:t>
                      </m:r>
                      <m:r>
                        <m:rPr>
                          <m:nor/>
                        </m:rPr>
                        <a:rPr lang="fr-FR" sz="2400" dirty="0">
                          <a:solidFill>
                            <a:schemeClr val="tx1"/>
                          </a:solidFill>
                        </a:rPr>
                        <m:t>.</m:t>
                      </m:r>
                    </m:oMath>
                  </m:oMathPara>
                </a14:m>
                <a:endParaRPr lang="fr-FR" sz="2400" dirty="0">
                  <a:solidFill>
                    <a:schemeClr val="tx1"/>
                  </a:solidFill>
                </a:endParaRPr>
              </a:p>
            </p:txBody>
          </p:sp>
        </mc:Choice>
        <mc:Fallback xmlns="">
          <p:sp>
            <p:nvSpPr>
              <p:cNvPr id="23" name="Rectangle : coins arrondis 5">
                <a:extLst>
                  <a:ext uri="{FF2B5EF4-FFF2-40B4-BE49-F238E27FC236}">
                    <a16:creationId xmlns:a16="http://schemas.microsoft.com/office/drawing/2014/main" id="{FC58AF28-A8E6-B7D8-AEF7-284D149490AB}"/>
                  </a:ext>
                </a:extLst>
              </p:cNvPr>
              <p:cNvSpPr>
                <a:spLocks noRot="1" noChangeAspect="1" noMove="1" noResize="1" noEditPoints="1" noAdjustHandles="1" noChangeArrowheads="1" noChangeShapeType="1" noTextEdit="1"/>
              </p:cNvSpPr>
              <p:nvPr/>
            </p:nvSpPr>
            <p:spPr>
              <a:xfrm>
                <a:off x="7218240" y="5440275"/>
                <a:ext cx="3627079" cy="430924"/>
              </a:xfrm>
              <a:prstGeom prst="roundRect">
                <a:avLst/>
              </a:prstGeom>
              <a:blipFill>
                <a:blip r:embed="rId7"/>
                <a:stretch>
                  <a:fillRect b="-1408"/>
                </a:stretch>
              </a:blipFill>
              <a:ln>
                <a:noFill/>
              </a:ln>
            </p:spPr>
            <p:txBody>
              <a:bodyPr/>
              <a:lstStyle/>
              <a:p>
                <a:r>
                  <a:rPr lang="fr-FR">
                    <a:noFill/>
                  </a:rPr>
                  <a:t> </a:t>
                </a:r>
              </a:p>
            </p:txBody>
          </p:sp>
        </mc:Fallback>
      </mc:AlternateContent>
      <p:sp>
        <p:nvSpPr>
          <p:cNvPr id="24" name="Rectangle : coins arrondis 6">
            <a:extLst>
              <a:ext uri="{FF2B5EF4-FFF2-40B4-BE49-F238E27FC236}">
                <a16:creationId xmlns:a16="http://schemas.microsoft.com/office/drawing/2014/main" id="{789E937E-1AE9-1904-9E62-C079CB26DC79}"/>
              </a:ext>
            </a:extLst>
          </p:cNvPr>
          <p:cNvSpPr/>
          <p:nvPr/>
        </p:nvSpPr>
        <p:spPr>
          <a:xfrm>
            <a:off x="6786240" y="544027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grpSp>
        <p:nvGrpSpPr>
          <p:cNvPr id="26" name="Group 25"/>
          <p:cNvGrpSpPr/>
          <p:nvPr/>
        </p:nvGrpSpPr>
        <p:grpSpPr>
          <a:xfrm>
            <a:off x="4176137" y="2462700"/>
            <a:ext cx="2748538" cy="2376000"/>
            <a:chOff x="1128137" y="2357925"/>
            <a:chExt cx="2748538" cy="2376000"/>
          </a:xfrm>
        </p:grpSpPr>
        <p:sp>
          <p:nvSpPr>
            <p:cNvPr id="27" name="Rectangle 26"/>
            <p:cNvSpPr/>
            <p:nvPr/>
          </p:nvSpPr>
          <p:spPr>
            <a:xfrm>
              <a:off x="1155562" y="3005782"/>
              <a:ext cx="2683014" cy="632768"/>
            </a:xfrm>
            <a:prstGeom prst="rect">
              <a:avLst/>
            </a:prstGeom>
            <a:solidFill>
              <a:srgbClr val="CC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1155562" y="3638550"/>
              <a:ext cx="2683014" cy="107632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 28"/>
            <p:cNvGrpSpPr/>
            <p:nvPr/>
          </p:nvGrpSpPr>
          <p:grpSpPr>
            <a:xfrm>
              <a:off x="1128137" y="2357925"/>
              <a:ext cx="2748538" cy="2376000"/>
              <a:chOff x="1128137" y="2357925"/>
              <a:chExt cx="2748538" cy="2376000"/>
            </a:xfrm>
          </p:grpSpPr>
          <p:cxnSp>
            <p:nvCxnSpPr>
              <p:cNvPr id="32" name="Straight Connector 31"/>
              <p:cNvCxnSpPr/>
              <p:nvPr/>
            </p:nvCxnSpPr>
            <p:spPr>
              <a:xfrm>
                <a:off x="1128137" y="4714876"/>
                <a:ext cx="2748538" cy="1904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1132324" y="2357925"/>
                <a:ext cx="0" cy="2376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848100" y="2357925"/>
                <a:ext cx="0" cy="2376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1961862" y="3110062"/>
              <a:ext cx="1056700" cy="461665"/>
            </a:xfrm>
            <a:prstGeom prst="rect">
              <a:avLst/>
            </a:prstGeom>
            <a:noFill/>
          </p:spPr>
          <p:txBody>
            <a:bodyPr wrap="none" rtlCol="0">
              <a:spAutoFit/>
            </a:bodyPr>
            <a:lstStyle/>
            <a:p>
              <a:r>
                <a:rPr lang="fr-FR" sz="2400" dirty="0">
                  <a:latin typeface="Arial Black" panose="020B0A04020102020204" pitchFamily="34" charset="0"/>
                </a:rPr>
                <a:t>Huile</a:t>
              </a:r>
            </a:p>
          </p:txBody>
        </p:sp>
        <p:sp>
          <p:nvSpPr>
            <p:cNvPr id="31" name="TextBox 30"/>
            <p:cNvSpPr txBox="1"/>
            <p:nvPr/>
          </p:nvSpPr>
          <p:spPr>
            <a:xfrm>
              <a:off x="2081286" y="3973662"/>
              <a:ext cx="817853" cy="461665"/>
            </a:xfrm>
            <a:prstGeom prst="rect">
              <a:avLst/>
            </a:prstGeom>
            <a:noFill/>
          </p:spPr>
          <p:txBody>
            <a:bodyPr wrap="none" rtlCol="0">
              <a:spAutoFit/>
            </a:bodyPr>
            <a:lstStyle/>
            <a:p>
              <a:r>
                <a:rPr lang="fr-FR" sz="2400" dirty="0">
                  <a:latin typeface="Arial Black" panose="020B0A04020102020204" pitchFamily="34" charset="0"/>
                </a:rPr>
                <a:t>Eau</a:t>
              </a:r>
            </a:p>
          </p:txBody>
        </p:sp>
      </p:grpSp>
    </p:spTree>
    <p:extLst>
      <p:ext uri="{BB962C8B-B14F-4D97-AF65-F5344CB8AC3E}">
        <p14:creationId xmlns:p14="http://schemas.microsoft.com/office/powerpoint/2010/main" val="756198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767EF-926F-EE36-2E49-6FE6AE911F12}"/>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6BB53B8E-B96A-5428-5A93-584289C2B0DA}"/>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On plonge deux objets A et B dans l’eau. Choisissez la bonne réponse.</a:t>
            </a:r>
          </a:p>
        </p:txBody>
      </p:sp>
      <p:sp>
        <p:nvSpPr>
          <p:cNvPr id="2" name="D_A_02">
            <a:extLst>
              <a:ext uri="{FF2B5EF4-FFF2-40B4-BE49-F238E27FC236}">
                <a16:creationId xmlns:a16="http://schemas.microsoft.com/office/drawing/2014/main" id="{249D2B8E-4AF3-D0FF-37E5-D23A32FDBDB4}"/>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3" name="ZoneTexte 2">
            <a:extLst>
              <a:ext uri="{FF2B5EF4-FFF2-40B4-BE49-F238E27FC236}">
                <a16:creationId xmlns:a16="http://schemas.microsoft.com/office/drawing/2014/main" id="{A022BDA7-3F1F-C1DB-7EB1-2AEBA2D500A8}"/>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33158E0D-79DC-CC4F-77D8-DB6E3CB26D37}"/>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0705241B-6055-2D50-BEDE-D70E7EA4459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CCF4E31D-AA2F-8DDA-992D-103A3ECF6EC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6" name="Rectangle : coins arrondis 5">
            <a:extLst>
              <a:ext uri="{FF2B5EF4-FFF2-40B4-BE49-F238E27FC236}">
                <a16:creationId xmlns:a16="http://schemas.microsoft.com/office/drawing/2014/main" id="{0C3AE578-1DC6-198D-770F-388E719F4E13}"/>
              </a:ext>
            </a:extLst>
          </p:cNvPr>
          <p:cNvSpPr/>
          <p:nvPr/>
        </p:nvSpPr>
        <p:spPr>
          <a:xfrm>
            <a:off x="2227532" y="3062514"/>
            <a:ext cx="3564000"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flottent. </a:t>
            </a:r>
          </a:p>
        </p:txBody>
      </p:sp>
      <p:sp>
        <p:nvSpPr>
          <p:cNvPr id="17" name="Rectangle : coins arrondis 6">
            <a:extLst>
              <a:ext uri="{FF2B5EF4-FFF2-40B4-BE49-F238E27FC236}">
                <a16:creationId xmlns:a16="http://schemas.microsoft.com/office/drawing/2014/main" id="{1C4B3FD9-98B9-3F45-68B3-44D760317F99}"/>
              </a:ext>
            </a:extLst>
          </p:cNvPr>
          <p:cNvSpPr/>
          <p:nvPr/>
        </p:nvSpPr>
        <p:spPr>
          <a:xfrm>
            <a:off x="1795532" y="30625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23" name="Rectangle : coins arrondis 5">
            <a:extLst>
              <a:ext uri="{FF2B5EF4-FFF2-40B4-BE49-F238E27FC236}">
                <a16:creationId xmlns:a16="http://schemas.microsoft.com/office/drawing/2014/main" id="{8605ED53-BF2E-8C96-6B44-9A5BFB4C4FA1}"/>
              </a:ext>
            </a:extLst>
          </p:cNvPr>
          <p:cNvSpPr/>
          <p:nvPr/>
        </p:nvSpPr>
        <p:spPr>
          <a:xfrm>
            <a:off x="2227532" y="4234131"/>
            <a:ext cx="3564000"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400" dirty="0">
                <a:solidFill>
                  <a:schemeClr val="tx1"/>
                </a:solidFill>
              </a:rPr>
              <a:t>coulent.</a:t>
            </a:r>
          </a:p>
        </p:txBody>
      </p:sp>
      <p:sp>
        <p:nvSpPr>
          <p:cNvPr id="24" name="Rectangle : coins arrondis 6">
            <a:extLst>
              <a:ext uri="{FF2B5EF4-FFF2-40B4-BE49-F238E27FC236}">
                <a16:creationId xmlns:a16="http://schemas.microsoft.com/office/drawing/2014/main" id="{85C21274-93A4-C97A-7165-C56BA816B1F2}"/>
              </a:ext>
            </a:extLst>
          </p:cNvPr>
          <p:cNvSpPr/>
          <p:nvPr/>
        </p:nvSpPr>
        <p:spPr>
          <a:xfrm>
            <a:off x="1795532" y="42341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25" name="Rectangle : coins arrondis 5">
            <a:extLst>
              <a:ext uri="{FF2B5EF4-FFF2-40B4-BE49-F238E27FC236}">
                <a16:creationId xmlns:a16="http://schemas.microsoft.com/office/drawing/2014/main" id="{CF403994-225B-20F0-9B53-2499B285802B}"/>
              </a:ext>
            </a:extLst>
          </p:cNvPr>
          <p:cNvSpPr/>
          <p:nvPr/>
        </p:nvSpPr>
        <p:spPr>
          <a:xfrm>
            <a:off x="2228756" y="5405748"/>
            <a:ext cx="3562776"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l’un flotte et l’autre coule. </a:t>
            </a:r>
          </a:p>
        </p:txBody>
      </p:sp>
      <p:sp>
        <p:nvSpPr>
          <p:cNvPr id="26" name="Rectangle : coins arrondis 6">
            <a:extLst>
              <a:ext uri="{FF2B5EF4-FFF2-40B4-BE49-F238E27FC236}">
                <a16:creationId xmlns:a16="http://schemas.microsoft.com/office/drawing/2014/main" id="{B61F3D8B-300B-0473-C7A2-05687CCFD6B9}"/>
              </a:ext>
            </a:extLst>
          </p:cNvPr>
          <p:cNvSpPr/>
          <p:nvPr/>
        </p:nvSpPr>
        <p:spPr>
          <a:xfrm>
            <a:off x="1796755" y="540574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sp>
        <p:nvSpPr>
          <p:cNvPr id="27" name="ZoneTexte 1">
            <a:extLst>
              <a:ext uri="{FF2B5EF4-FFF2-40B4-BE49-F238E27FC236}">
                <a16:creationId xmlns:a16="http://schemas.microsoft.com/office/drawing/2014/main" id="{B1FEE6FC-7594-DA86-4228-61C00DDF20E2}"/>
              </a:ext>
            </a:extLst>
          </p:cNvPr>
          <p:cNvSpPr txBox="1"/>
          <p:nvPr/>
        </p:nvSpPr>
        <p:spPr>
          <a:xfrm>
            <a:off x="774701" y="1547925"/>
            <a:ext cx="10434558" cy="523220"/>
          </a:xfrm>
          <a:prstGeom prst="rect">
            <a:avLst/>
          </a:prstGeom>
          <a:solidFill>
            <a:schemeClr val="accent3">
              <a:lumMod val="20000"/>
              <a:lumOff val="80000"/>
            </a:schemeClr>
          </a:solidFill>
        </p:spPr>
        <p:txBody>
          <a:bodyPr wrap="square" rtlCol="0">
            <a:spAutoFit/>
          </a:bodyPr>
          <a:lstStyle/>
          <a:p>
            <a:r>
              <a:rPr lang="fr-FR" sz="2800" dirty="0"/>
              <a:t>Les deux objets A et B :</a:t>
            </a:r>
          </a:p>
        </p:txBody>
      </p:sp>
      <p:pic>
        <p:nvPicPr>
          <p:cNvPr id="28" name="Picture 27"/>
          <p:cNvPicPr>
            <a:picLocks noChangeAspect="1"/>
          </p:cNvPicPr>
          <p:nvPr/>
        </p:nvPicPr>
        <p:blipFill>
          <a:blip r:embed="rId3"/>
          <a:stretch>
            <a:fillRect/>
          </a:stretch>
        </p:blipFill>
        <p:spPr>
          <a:xfrm>
            <a:off x="7136195" y="2721070"/>
            <a:ext cx="4279191" cy="2852794"/>
          </a:xfrm>
          <a:prstGeom prst="rect">
            <a:avLst/>
          </a:prstGeom>
        </p:spPr>
      </p:pic>
    </p:spTree>
    <p:extLst>
      <p:ext uri="{BB962C8B-B14F-4D97-AF65-F5344CB8AC3E}">
        <p14:creationId xmlns:p14="http://schemas.microsoft.com/office/powerpoint/2010/main" val="1479401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04659-9DF1-2000-3D40-4272081B555A}"/>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9F1ECE0E-9277-95C3-B396-B173BC622A5B}"/>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Les </a:t>
            </a:r>
            <a:r>
              <a:rPr lang="fr-FR" sz="1600" b="1" noProof="0" dirty="0">
                <a:solidFill>
                  <a:schemeClr val="bg1">
                    <a:lumMod val="65000"/>
                  </a:schemeClr>
                </a:solidFill>
              </a:rPr>
              <a:t>deux objets A et B flottent.</a:t>
            </a:r>
          </a:p>
        </p:txBody>
      </p:sp>
      <p:sp>
        <p:nvSpPr>
          <p:cNvPr id="2" name="D_A_02">
            <a:extLst>
              <a:ext uri="{FF2B5EF4-FFF2-40B4-BE49-F238E27FC236}">
                <a16:creationId xmlns:a16="http://schemas.microsoft.com/office/drawing/2014/main" id="{13818E4B-BA17-C769-59A9-C147F421EDB1}"/>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réponse et peut utiliser l’alternance linguistique si besoin.</a:t>
            </a:r>
          </a:p>
        </p:txBody>
      </p:sp>
      <p:sp>
        <p:nvSpPr>
          <p:cNvPr id="3" name="ZoneTexte 2">
            <a:extLst>
              <a:ext uri="{FF2B5EF4-FFF2-40B4-BE49-F238E27FC236}">
                <a16:creationId xmlns:a16="http://schemas.microsoft.com/office/drawing/2014/main" id="{F87BE614-499B-F38C-F717-0AB7B645F5B8}"/>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E8BFD818-B3C4-FC3D-EBC0-65688C1AFD60}"/>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6190888A-E298-383F-9D7C-D0CE6F08ABF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673C116A-6A90-F1EA-3BF9-D739C9F6202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8" name="ZoneTexte 1">
            <a:extLst>
              <a:ext uri="{FF2B5EF4-FFF2-40B4-BE49-F238E27FC236}">
                <a16:creationId xmlns:a16="http://schemas.microsoft.com/office/drawing/2014/main" id="{B1FEE6FC-7594-DA86-4228-61C00DDF20E2}"/>
              </a:ext>
            </a:extLst>
          </p:cNvPr>
          <p:cNvSpPr txBox="1"/>
          <p:nvPr/>
        </p:nvSpPr>
        <p:spPr>
          <a:xfrm>
            <a:off x="774701" y="1547925"/>
            <a:ext cx="10434558" cy="523220"/>
          </a:xfrm>
          <a:prstGeom prst="rect">
            <a:avLst/>
          </a:prstGeom>
          <a:solidFill>
            <a:schemeClr val="accent3">
              <a:lumMod val="20000"/>
              <a:lumOff val="80000"/>
            </a:schemeClr>
          </a:solidFill>
        </p:spPr>
        <p:txBody>
          <a:bodyPr wrap="square" rtlCol="0">
            <a:spAutoFit/>
          </a:bodyPr>
          <a:lstStyle/>
          <a:p>
            <a:r>
              <a:rPr lang="fr-FR" sz="2800" dirty="0"/>
              <a:t>Les deux objets A et B :</a:t>
            </a:r>
          </a:p>
        </p:txBody>
      </p:sp>
      <p:pic>
        <p:nvPicPr>
          <p:cNvPr id="7" name="Graphique 11" descr="Coche avec un remplissage uni">
            <a:extLst>
              <a:ext uri="{FF2B5EF4-FFF2-40B4-BE49-F238E27FC236}">
                <a16:creationId xmlns:a16="http://schemas.microsoft.com/office/drawing/2014/main" id="{5B586804-A800-394C-BAD1-4DDDC96C8D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4287" y="2935561"/>
            <a:ext cx="684830" cy="684830"/>
          </a:xfrm>
          <a:prstGeom prst="rect">
            <a:avLst/>
          </a:prstGeom>
        </p:spPr>
      </p:pic>
      <p:sp>
        <p:nvSpPr>
          <p:cNvPr id="17" name="Rectangle : coins arrondis 5">
            <a:extLst>
              <a:ext uri="{FF2B5EF4-FFF2-40B4-BE49-F238E27FC236}">
                <a16:creationId xmlns:a16="http://schemas.microsoft.com/office/drawing/2014/main" id="{0C3AE578-1DC6-198D-770F-388E719F4E13}"/>
              </a:ext>
            </a:extLst>
          </p:cNvPr>
          <p:cNvSpPr/>
          <p:nvPr/>
        </p:nvSpPr>
        <p:spPr>
          <a:xfrm>
            <a:off x="2227532" y="3062514"/>
            <a:ext cx="3564000"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flottent. </a:t>
            </a:r>
          </a:p>
        </p:txBody>
      </p:sp>
      <p:sp>
        <p:nvSpPr>
          <p:cNvPr id="23" name="Rectangle : coins arrondis 6">
            <a:extLst>
              <a:ext uri="{FF2B5EF4-FFF2-40B4-BE49-F238E27FC236}">
                <a16:creationId xmlns:a16="http://schemas.microsoft.com/office/drawing/2014/main" id="{1C4B3FD9-98B9-3F45-68B3-44D760317F99}"/>
              </a:ext>
            </a:extLst>
          </p:cNvPr>
          <p:cNvSpPr/>
          <p:nvPr/>
        </p:nvSpPr>
        <p:spPr>
          <a:xfrm>
            <a:off x="1795532" y="30625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24" name="Rectangle : coins arrondis 5">
            <a:extLst>
              <a:ext uri="{FF2B5EF4-FFF2-40B4-BE49-F238E27FC236}">
                <a16:creationId xmlns:a16="http://schemas.microsoft.com/office/drawing/2014/main" id="{8605ED53-BF2E-8C96-6B44-9A5BFB4C4FA1}"/>
              </a:ext>
            </a:extLst>
          </p:cNvPr>
          <p:cNvSpPr/>
          <p:nvPr/>
        </p:nvSpPr>
        <p:spPr>
          <a:xfrm>
            <a:off x="2227532" y="4234131"/>
            <a:ext cx="3564000"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400" dirty="0">
                <a:solidFill>
                  <a:schemeClr val="tx1"/>
                </a:solidFill>
              </a:rPr>
              <a:t>coulent.</a:t>
            </a:r>
          </a:p>
        </p:txBody>
      </p:sp>
      <p:sp>
        <p:nvSpPr>
          <p:cNvPr id="25" name="Rectangle : coins arrondis 6">
            <a:extLst>
              <a:ext uri="{FF2B5EF4-FFF2-40B4-BE49-F238E27FC236}">
                <a16:creationId xmlns:a16="http://schemas.microsoft.com/office/drawing/2014/main" id="{85C21274-93A4-C97A-7165-C56BA816B1F2}"/>
              </a:ext>
            </a:extLst>
          </p:cNvPr>
          <p:cNvSpPr/>
          <p:nvPr/>
        </p:nvSpPr>
        <p:spPr>
          <a:xfrm>
            <a:off x="1795532" y="42341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26" name="Rectangle : coins arrondis 5">
            <a:extLst>
              <a:ext uri="{FF2B5EF4-FFF2-40B4-BE49-F238E27FC236}">
                <a16:creationId xmlns:a16="http://schemas.microsoft.com/office/drawing/2014/main" id="{CF403994-225B-20F0-9B53-2499B285802B}"/>
              </a:ext>
            </a:extLst>
          </p:cNvPr>
          <p:cNvSpPr/>
          <p:nvPr/>
        </p:nvSpPr>
        <p:spPr>
          <a:xfrm>
            <a:off x="2228756" y="5405748"/>
            <a:ext cx="3562776"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l’un flotte et l’autre coule. </a:t>
            </a:r>
          </a:p>
        </p:txBody>
      </p:sp>
      <p:sp>
        <p:nvSpPr>
          <p:cNvPr id="27" name="Rectangle : coins arrondis 6">
            <a:extLst>
              <a:ext uri="{FF2B5EF4-FFF2-40B4-BE49-F238E27FC236}">
                <a16:creationId xmlns:a16="http://schemas.microsoft.com/office/drawing/2014/main" id="{B61F3D8B-300B-0473-C7A2-05687CCFD6B9}"/>
              </a:ext>
            </a:extLst>
          </p:cNvPr>
          <p:cNvSpPr/>
          <p:nvPr/>
        </p:nvSpPr>
        <p:spPr>
          <a:xfrm>
            <a:off x="1796755" y="540574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pic>
        <p:nvPicPr>
          <p:cNvPr id="28" name="Picture 27"/>
          <p:cNvPicPr>
            <a:picLocks noChangeAspect="1"/>
          </p:cNvPicPr>
          <p:nvPr/>
        </p:nvPicPr>
        <p:blipFill>
          <a:blip r:embed="rId5"/>
          <a:stretch>
            <a:fillRect/>
          </a:stretch>
        </p:blipFill>
        <p:spPr>
          <a:xfrm>
            <a:off x="7136195" y="2721070"/>
            <a:ext cx="4279191" cy="2852794"/>
          </a:xfrm>
          <a:prstGeom prst="rect">
            <a:avLst/>
          </a:prstGeom>
        </p:spPr>
      </p:pic>
    </p:spTree>
    <p:extLst>
      <p:ext uri="{BB962C8B-B14F-4D97-AF65-F5344CB8AC3E}">
        <p14:creationId xmlns:p14="http://schemas.microsoft.com/office/powerpoint/2010/main" val="10204921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3AFBB-3C87-9162-1534-0DA3FF4597DE}"/>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E0B2E35D-EE8C-4506-14E2-05ABE5B5CD86}"/>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On compare les masses volumiques des deux objets A et B. Choisissez la bonne réponse.</a:t>
            </a:r>
          </a:p>
        </p:txBody>
      </p:sp>
      <p:sp>
        <p:nvSpPr>
          <p:cNvPr id="2" name="D_A_02">
            <a:extLst>
              <a:ext uri="{FF2B5EF4-FFF2-40B4-BE49-F238E27FC236}">
                <a16:creationId xmlns:a16="http://schemas.microsoft.com/office/drawing/2014/main" id="{9DD130A9-EC30-AC0C-B883-916BC344680C}"/>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3" name="ZoneTexte 2">
            <a:extLst>
              <a:ext uri="{FF2B5EF4-FFF2-40B4-BE49-F238E27FC236}">
                <a16:creationId xmlns:a16="http://schemas.microsoft.com/office/drawing/2014/main" id="{8656B699-FA1A-17AE-7DE8-2C1E29F1D6AE}"/>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7E8DA6D1-75A8-3289-2A55-1F49264345A3}"/>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A5B8CE4A-3F17-E2AD-9DE8-C2F2A17B116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FEE8757B-B813-F8A0-084D-E7BC7218ECD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8" name="ZoneTexte 1">
            <a:extLst>
              <a:ext uri="{FF2B5EF4-FFF2-40B4-BE49-F238E27FC236}">
                <a16:creationId xmlns:a16="http://schemas.microsoft.com/office/drawing/2014/main" id="{80A68C86-D41E-35D0-8DC8-36F69FDD182D}"/>
              </a:ext>
            </a:extLst>
          </p:cNvPr>
          <p:cNvSpPr txBox="1"/>
          <p:nvPr/>
        </p:nvSpPr>
        <p:spPr>
          <a:xfrm>
            <a:off x="563418" y="1547925"/>
            <a:ext cx="10645839" cy="523220"/>
          </a:xfrm>
          <a:prstGeom prst="rect">
            <a:avLst/>
          </a:prstGeom>
          <a:solidFill>
            <a:schemeClr val="accent3">
              <a:lumMod val="20000"/>
              <a:lumOff val="80000"/>
            </a:schemeClr>
          </a:solidFill>
        </p:spPr>
        <p:txBody>
          <a:bodyPr wrap="square" rtlCol="0">
            <a:spAutoFit/>
          </a:bodyPr>
          <a:lstStyle/>
          <a:p>
            <a:pPr marL="176213"/>
            <a:r>
              <a:rPr lang="fr-FR" sz="2800" dirty="0"/>
              <a:t>L’objet B a :</a:t>
            </a:r>
          </a:p>
        </p:txBody>
      </p:sp>
      <p:sp>
        <p:nvSpPr>
          <p:cNvPr id="16" name="Rectangle : coins arrondis 5">
            <a:extLst>
              <a:ext uri="{FF2B5EF4-FFF2-40B4-BE49-F238E27FC236}">
                <a16:creationId xmlns:a16="http://schemas.microsoft.com/office/drawing/2014/main" id="{D35C26E3-3521-4D31-8B2B-DB415BAEEF9A}"/>
              </a:ext>
            </a:extLst>
          </p:cNvPr>
          <p:cNvSpPr/>
          <p:nvPr/>
        </p:nvSpPr>
        <p:spPr>
          <a:xfrm>
            <a:off x="1860965" y="2912711"/>
            <a:ext cx="4440941"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plus grande masse volumique. </a:t>
            </a:r>
          </a:p>
        </p:txBody>
      </p:sp>
      <p:sp>
        <p:nvSpPr>
          <p:cNvPr id="17" name="Rectangle : coins arrondis 6">
            <a:extLst>
              <a:ext uri="{FF2B5EF4-FFF2-40B4-BE49-F238E27FC236}">
                <a16:creationId xmlns:a16="http://schemas.microsoft.com/office/drawing/2014/main" id="{12F8C0BE-935E-4CD9-32AC-BC6F466ED280}"/>
              </a:ext>
            </a:extLst>
          </p:cNvPr>
          <p:cNvSpPr/>
          <p:nvPr/>
        </p:nvSpPr>
        <p:spPr>
          <a:xfrm>
            <a:off x="1428965" y="291271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23" name="Rectangle : coins arrondis 5">
            <a:extLst>
              <a:ext uri="{FF2B5EF4-FFF2-40B4-BE49-F238E27FC236}">
                <a16:creationId xmlns:a16="http://schemas.microsoft.com/office/drawing/2014/main" id="{8BFCEABB-6F04-6E6C-F8FC-F7CB47EE5D54}"/>
              </a:ext>
            </a:extLst>
          </p:cNvPr>
          <p:cNvSpPr/>
          <p:nvPr/>
        </p:nvSpPr>
        <p:spPr>
          <a:xfrm>
            <a:off x="1860965" y="4055825"/>
            <a:ext cx="4439456"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400" dirty="0">
                <a:solidFill>
                  <a:schemeClr val="tx1"/>
                </a:solidFill>
              </a:rPr>
              <a:t>la plus petite masse volumique.</a:t>
            </a:r>
          </a:p>
        </p:txBody>
      </p:sp>
      <p:sp>
        <p:nvSpPr>
          <p:cNvPr id="24" name="Rectangle : coins arrondis 6">
            <a:extLst>
              <a:ext uri="{FF2B5EF4-FFF2-40B4-BE49-F238E27FC236}">
                <a16:creationId xmlns:a16="http://schemas.microsoft.com/office/drawing/2014/main" id="{68B15B12-D26F-DF04-51C5-B50EDECD69FF}"/>
              </a:ext>
            </a:extLst>
          </p:cNvPr>
          <p:cNvSpPr/>
          <p:nvPr/>
        </p:nvSpPr>
        <p:spPr>
          <a:xfrm>
            <a:off x="1428965" y="405582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25" name="Rectangle : coins arrondis 5">
            <a:extLst>
              <a:ext uri="{FF2B5EF4-FFF2-40B4-BE49-F238E27FC236}">
                <a16:creationId xmlns:a16="http://schemas.microsoft.com/office/drawing/2014/main" id="{16C57555-7FAC-8698-13B5-65A98B1919FF}"/>
              </a:ext>
            </a:extLst>
          </p:cNvPr>
          <p:cNvSpPr/>
          <p:nvPr/>
        </p:nvSpPr>
        <p:spPr>
          <a:xfrm>
            <a:off x="1860965" y="5106643"/>
            <a:ext cx="4487336"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même masse volumique que A.</a:t>
            </a:r>
          </a:p>
        </p:txBody>
      </p:sp>
      <p:sp>
        <p:nvSpPr>
          <p:cNvPr id="26" name="Rectangle : coins arrondis 6">
            <a:extLst>
              <a:ext uri="{FF2B5EF4-FFF2-40B4-BE49-F238E27FC236}">
                <a16:creationId xmlns:a16="http://schemas.microsoft.com/office/drawing/2014/main" id="{05BBF86D-41BD-CA5E-ED49-251D5AC7A0E5}"/>
              </a:ext>
            </a:extLst>
          </p:cNvPr>
          <p:cNvSpPr/>
          <p:nvPr/>
        </p:nvSpPr>
        <p:spPr>
          <a:xfrm>
            <a:off x="1428965" y="510664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pic>
        <p:nvPicPr>
          <p:cNvPr id="27" name="Picture 26"/>
          <p:cNvPicPr>
            <a:picLocks noChangeAspect="1"/>
          </p:cNvPicPr>
          <p:nvPr/>
        </p:nvPicPr>
        <p:blipFill>
          <a:blip r:embed="rId3"/>
          <a:stretch>
            <a:fillRect/>
          </a:stretch>
        </p:blipFill>
        <p:spPr>
          <a:xfrm>
            <a:off x="7136195" y="2721070"/>
            <a:ext cx="4279191" cy="2852794"/>
          </a:xfrm>
          <a:prstGeom prst="rect">
            <a:avLst/>
          </a:prstGeom>
        </p:spPr>
      </p:pic>
    </p:spTree>
    <p:extLst>
      <p:ext uri="{BB962C8B-B14F-4D97-AF65-F5344CB8AC3E}">
        <p14:creationId xmlns:p14="http://schemas.microsoft.com/office/powerpoint/2010/main" val="35833823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31F0F-6D25-3C68-E958-70C36C7CA007}"/>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0AC38925-1118-D3E9-3139-EDFBC4564909}"/>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a:t>
            </a:r>
            <a:r>
              <a:rPr lang="fr-FR" sz="1600" b="1" noProof="0" dirty="0">
                <a:solidFill>
                  <a:schemeClr val="bg1">
                    <a:lumMod val="65000"/>
                  </a:schemeClr>
                </a:solidFill>
              </a:rPr>
              <a:t>objet  B immerge plus que l’objet A alors il a la plus grande masse volumique.</a:t>
            </a:r>
          </a:p>
        </p:txBody>
      </p:sp>
      <p:sp>
        <p:nvSpPr>
          <p:cNvPr id="2" name="D_A_02">
            <a:extLst>
              <a:ext uri="{FF2B5EF4-FFF2-40B4-BE49-F238E27FC236}">
                <a16:creationId xmlns:a16="http://schemas.microsoft.com/office/drawing/2014/main" id="{4F2418F7-422C-6112-B80C-5CCF78B5BBA8}"/>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réponse et peut utiliser l’alternance linguistique si besoin.</a:t>
            </a:r>
          </a:p>
        </p:txBody>
      </p:sp>
      <p:sp>
        <p:nvSpPr>
          <p:cNvPr id="3" name="ZoneTexte 2">
            <a:extLst>
              <a:ext uri="{FF2B5EF4-FFF2-40B4-BE49-F238E27FC236}">
                <a16:creationId xmlns:a16="http://schemas.microsoft.com/office/drawing/2014/main" id="{1C2A8FBA-13FA-7A91-ADEE-A4508D0BECFC}"/>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6583F52F-48A3-5CCE-98D5-3825C195B333}"/>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E8FB89B9-F0EB-FE20-BAE4-44D9B56FA5A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D0916440-1B15-EF94-1C4F-CA76AE757DD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7" name="Graphique 11" descr="Coche avec un remplissage uni">
            <a:extLst>
              <a:ext uri="{FF2B5EF4-FFF2-40B4-BE49-F238E27FC236}">
                <a16:creationId xmlns:a16="http://schemas.microsoft.com/office/drawing/2014/main" id="{189EEAD7-D1AF-0584-FD74-E19B988A1D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8663" y="2721070"/>
            <a:ext cx="684830" cy="684830"/>
          </a:xfrm>
          <a:prstGeom prst="rect">
            <a:avLst/>
          </a:prstGeom>
        </p:spPr>
      </p:pic>
      <p:sp>
        <p:nvSpPr>
          <p:cNvPr id="28" name="ZoneTexte 1">
            <a:extLst>
              <a:ext uri="{FF2B5EF4-FFF2-40B4-BE49-F238E27FC236}">
                <a16:creationId xmlns:a16="http://schemas.microsoft.com/office/drawing/2014/main" id="{80A68C86-D41E-35D0-8DC8-36F69FDD182D}"/>
              </a:ext>
            </a:extLst>
          </p:cNvPr>
          <p:cNvSpPr txBox="1"/>
          <p:nvPr/>
        </p:nvSpPr>
        <p:spPr>
          <a:xfrm>
            <a:off x="563418" y="1547925"/>
            <a:ext cx="10645839" cy="523220"/>
          </a:xfrm>
          <a:prstGeom prst="rect">
            <a:avLst/>
          </a:prstGeom>
          <a:solidFill>
            <a:schemeClr val="accent3">
              <a:lumMod val="20000"/>
              <a:lumOff val="80000"/>
            </a:schemeClr>
          </a:solidFill>
        </p:spPr>
        <p:txBody>
          <a:bodyPr wrap="square" rtlCol="0">
            <a:spAutoFit/>
          </a:bodyPr>
          <a:lstStyle/>
          <a:p>
            <a:pPr marL="176213"/>
            <a:r>
              <a:rPr lang="fr-FR" sz="2800" dirty="0"/>
              <a:t>L’objet B a :</a:t>
            </a:r>
          </a:p>
        </p:txBody>
      </p:sp>
      <p:sp>
        <p:nvSpPr>
          <p:cNvPr id="29" name="Rectangle : coins arrondis 5">
            <a:extLst>
              <a:ext uri="{FF2B5EF4-FFF2-40B4-BE49-F238E27FC236}">
                <a16:creationId xmlns:a16="http://schemas.microsoft.com/office/drawing/2014/main" id="{D35C26E3-3521-4D31-8B2B-DB415BAEEF9A}"/>
              </a:ext>
            </a:extLst>
          </p:cNvPr>
          <p:cNvSpPr/>
          <p:nvPr/>
        </p:nvSpPr>
        <p:spPr>
          <a:xfrm>
            <a:off x="1860965" y="2912711"/>
            <a:ext cx="4440941"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plus grande masse volumique. </a:t>
            </a:r>
          </a:p>
        </p:txBody>
      </p:sp>
      <p:sp>
        <p:nvSpPr>
          <p:cNvPr id="30" name="Rectangle : coins arrondis 6">
            <a:extLst>
              <a:ext uri="{FF2B5EF4-FFF2-40B4-BE49-F238E27FC236}">
                <a16:creationId xmlns:a16="http://schemas.microsoft.com/office/drawing/2014/main" id="{12F8C0BE-935E-4CD9-32AC-BC6F466ED280}"/>
              </a:ext>
            </a:extLst>
          </p:cNvPr>
          <p:cNvSpPr/>
          <p:nvPr/>
        </p:nvSpPr>
        <p:spPr>
          <a:xfrm>
            <a:off x="1428965" y="291271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31" name="Rectangle : coins arrondis 5">
            <a:extLst>
              <a:ext uri="{FF2B5EF4-FFF2-40B4-BE49-F238E27FC236}">
                <a16:creationId xmlns:a16="http://schemas.microsoft.com/office/drawing/2014/main" id="{8BFCEABB-6F04-6E6C-F8FC-F7CB47EE5D54}"/>
              </a:ext>
            </a:extLst>
          </p:cNvPr>
          <p:cNvSpPr/>
          <p:nvPr/>
        </p:nvSpPr>
        <p:spPr>
          <a:xfrm>
            <a:off x="1860965" y="4055825"/>
            <a:ext cx="4439456"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fr-FR" sz="2400" dirty="0">
                <a:solidFill>
                  <a:schemeClr val="tx1"/>
                </a:solidFill>
              </a:rPr>
              <a:t>la plus petite masse volumique.</a:t>
            </a:r>
          </a:p>
        </p:txBody>
      </p:sp>
      <p:sp>
        <p:nvSpPr>
          <p:cNvPr id="32" name="Rectangle : coins arrondis 6">
            <a:extLst>
              <a:ext uri="{FF2B5EF4-FFF2-40B4-BE49-F238E27FC236}">
                <a16:creationId xmlns:a16="http://schemas.microsoft.com/office/drawing/2014/main" id="{68B15B12-D26F-DF04-51C5-B50EDECD69FF}"/>
              </a:ext>
            </a:extLst>
          </p:cNvPr>
          <p:cNvSpPr/>
          <p:nvPr/>
        </p:nvSpPr>
        <p:spPr>
          <a:xfrm>
            <a:off x="1428965" y="405582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33" name="Rectangle : coins arrondis 5">
            <a:extLst>
              <a:ext uri="{FF2B5EF4-FFF2-40B4-BE49-F238E27FC236}">
                <a16:creationId xmlns:a16="http://schemas.microsoft.com/office/drawing/2014/main" id="{16C57555-7FAC-8698-13B5-65A98B1919FF}"/>
              </a:ext>
            </a:extLst>
          </p:cNvPr>
          <p:cNvSpPr/>
          <p:nvPr/>
        </p:nvSpPr>
        <p:spPr>
          <a:xfrm>
            <a:off x="1860965" y="5106643"/>
            <a:ext cx="4487336" cy="430924"/>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rPr>
              <a:t>la même masse volumique que A.</a:t>
            </a:r>
          </a:p>
        </p:txBody>
      </p:sp>
      <p:sp>
        <p:nvSpPr>
          <p:cNvPr id="34" name="Rectangle : coins arrondis 6">
            <a:extLst>
              <a:ext uri="{FF2B5EF4-FFF2-40B4-BE49-F238E27FC236}">
                <a16:creationId xmlns:a16="http://schemas.microsoft.com/office/drawing/2014/main" id="{05BBF86D-41BD-CA5E-ED49-251D5AC7A0E5}"/>
              </a:ext>
            </a:extLst>
          </p:cNvPr>
          <p:cNvSpPr/>
          <p:nvPr/>
        </p:nvSpPr>
        <p:spPr>
          <a:xfrm>
            <a:off x="1428965" y="510664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sp>
        <p:nvSpPr>
          <p:cNvPr id="12" name="AutoShape 2" descr="https://chatgpt.com/backend-api/estuary/content?id=file_00000000cf4871f4bb12dc57435f6bb6&amp;ts=490607&amp;p=fs&amp;cid=1&amp;sig=8fe26a620d1255146c448e541f14c27e7cb50f072f5f88087f45230afeb69323&amp;v=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Picture 12"/>
          <p:cNvPicPr>
            <a:picLocks noChangeAspect="1"/>
          </p:cNvPicPr>
          <p:nvPr/>
        </p:nvPicPr>
        <p:blipFill>
          <a:blip r:embed="rId5"/>
          <a:stretch>
            <a:fillRect/>
          </a:stretch>
        </p:blipFill>
        <p:spPr>
          <a:xfrm>
            <a:off x="7136195" y="2721070"/>
            <a:ext cx="4279191" cy="2852794"/>
          </a:xfrm>
          <a:prstGeom prst="rect">
            <a:avLst/>
          </a:prstGeom>
        </p:spPr>
      </p:pic>
    </p:spTree>
    <p:extLst>
      <p:ext uri="{BB962C8B-B14F-4D97-AF65-F5344CB8AC3E}">
        <p14:creationId xmlns:p14="http://schemas.microsoft.com/office/powerpoint/2010/main" val="4700000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p:cNvGrpSpPr/>
        <p:nvPr/>
      </p:nvGrpSpPr>
      <p:grpSpPr>
        <a:xfrm>
          <a:off x="0" y="0"/>
          <a:ext cx="0" cy="0"/>
          <a:chOff x="0" y="0"/>
          <a:chExt cx="0" cy="0"/>
        </a:xfrm>
      </p:grpSpPr>
      <p:grpSp>
        <p:nvGrpSpPr>
          <p:cNvPr id="39" name="Group 38"/>
          <p:cNvGrpSpPr/>
          <p:nvPr/>
        </p:nvGrpSpPr>
        <p:grpSpPr>
          <a:xfrm>
            <a:off x="812158" y="829916"/>
            <a:ext cx="10567685" cy="5198169"/>
            <a:chOff x="2184400" y="1402025"/>
            <a:chExt cx="7823200" cy="4942038"/>
          </a:xfrm>
        </p:grpSpPr>
        <p:sp>
          <p:nvSpPr>
            <p:cNvPr id="3" name="Rectangle : coins arrondis 10"/>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en binôme</a:t>
              </a:r>
            </a:p>
          </p:txBody>
        </p:sp>
      </p:grpSp>
      <p:grpSp>
        <p:nvGrpSpPr>
          <p:cNvPr id="44" name="Group 43"/>
          <p:cNvGrpSpPr/>
          <p:nvPr/>
        </p:nvGrpSpPr>
        <p:grpSpPr>
          <a:xfrm>
            <a:off x="8796759" y="4917801"/>
            <a:ext cx="2425142" cy="936370"/>
            <a:chOff x="8796759" y="4917801"/>
            <a:chExt cx="2425142" cy="936370"/>
          </a:xfrm>
        </p:grpSpPr>
        <p:sp>
          <p:nvSpPr>
            <p:cNvPr id="42" name="Oval 41"/>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10 min</a:t>
              </a:r>
            </a:p>
          </p:txBody>
        </p:sp>
      </p:grpSp>
      <p:pic>
        <p:nvPicPr>
          <p:cNvPr id="5"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21" y="1471892"/>
            <a:ext cx="1319419" cy="1231797"/>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
        <p:nvSpPr>
          <p:cNvPr id="1145" name="D_A_01"/>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Prenez vos livrets page 35 et travaillez individuellement puis discutez en binômes vos réponses. </a:t>
            </a: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2 min au travail individuel puis une minute de discussion. Il circule pour contrôler et donner des indications en cas de blocage.</a:t>
            </a:r>
          </a:p>
        </p:txBody>
      </p:sp>
      <p:pic>
        <p:nvPicPr>
          <p:cNvPr id="10" name="Google Shape;228;p39"/>
          <p:cNvPicPr preferRelativeResize="0">
            <a:picLocks noChangeAspect="1"/>
          </p:cNvPicPr>
          <p:nvPr/>
        </p:nvPicPr>
        <p:blipFill rotWithShape="1">
          <a:blip r:embed="rId3"/>
          <a:srcRect l="2318" t="72303" r="2289" b="454"/>
          <a:stretch>
            <a:fillRect/>
          </a:stretch>
        </p:blipFill>
        <p:spPr>
          <a:xfrm>
            <a:off x="10838371" y="243581"/>
            <a:ext cx="518400" cy="518400"/>
          </a:xfrm>
          <a:prstGeom prst="rect">
            <a:avLst/>
          </a:prstGeom>
          <a:noFill/>
          <a:ln>
            <a:noFill/>
          </a:ln>
        </p:spPr>
      </p:pic>
      <p:grpSp>
        <p:nvGrpSpPr>
          <p:cNvPr id="5" name="Group 4"/>
          <p:cNvGrpSpPr/>
          <p:nvPr/>
        </p:nvGrpSpPr>
        <p:grpSpPr>
          <a:xfrm>
            <a:off x="555179" y="1365449"/>
            <a:ext cx="11223438" cy="4970696"/>
            <a:chOff x="483288" y="1365449"/>
            <a:chExt cx="11223438" cy="4970696"/>
          </a:xfrm>
        </p:grpSpPr>
        <p:sp>
          <p:nvSpPr>
            <p:cNvPr id="33" name="Freeform 32"/>
            <p:cNvSpPr/>
            <p:nvPr/>
          </p:nvSpPr>
          <p:spPr>
            <a:xfrm>
              <a:off x="509333" y="1399419"/>
              <a:ext cx="11197393" cy="4936726"/>
            </a:xfrm>
            <a:custGeom>
              <a:avLst/>
              <a:gdLst/>
              <a:ahLst/>
              <a:cxnLst/>
              <a:rect l="0" t="0" r="0" b="0"/>
              <a:pathLst>
                <a:path w="6611302" h="3984371">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w="12700" cap="flat" cmpd="sng" algn="ctr">
              <a:solidFill>
                <a:srgbClr val="62B8C6">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4" name="Freeform 33"/>
            <p:cNvSpPr/>
            <p:nvPr/>
          </p:nvSpPr>
          <p:spPr>
            <a:xfrm>
              <a:off x="9453837" y="1365449"/>
              <a:ext cx="65074" cy="62357"/>
            </a:xfrm>
            <a:custGeom>
              <a:avLst/>
              <a:gdLst/>
              <a:ahLst/>
              <a:cxnLst/>
              <a:rect l="0" t="0" r="0" b="0"/>
              <a:pathLst>
                <a:path w="50800" h="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4" name="Freeform 43"/>
            <p:cNvSpPr/>
            <p:nvPr/>
          </p:nvSpPr>
          <p:spPr>
            <a:xfrm>
              <a:off x="860998" y="4025479"/>
              <a:ext cx="7797107" cy="252562"/>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5" name="Freeform 44"/>
            <p:cNvSpPr/>
            <p:nvPr/>
          </p:nvSpPr>
          <p:spPr>
            <a:xfrm>
              <a:off x="850691" y="4922642"/>
              <a:ext cx="7797107" cy="252562"/>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6" name="Freeform 45"/>
            <p:cNvSpPr/>
            <p:nvPr/>
          </p:nvSpPr>
          <p:spPr>
            <a:xfrm>
              <a:off x="850691" y="5585497"/>
              <a:ext cx="7797107" cy="252562"/>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9" name="Rectangle 48"/>
            <p:cNvSpPr/>
            <p:nvPr/>
          </p:nvSpPr>
          <p:spPr>
            <a:xfrm>
              <a:off x="483288" y="1676019"/>
              <a:ext cx="65" cy="276999"/>
            </a:xfrm>
            <a:prstGeom prst="rect">
              <a:avLst/>
            </a:prstGeom>
          </p:spPr>
          <p:txBody>
            <a:bodyPr wrap="none" lIns="0" tIns="0" rIns="0" bIns="0">
              <a:spAutoFit/>
            </a:bodyPr>
            <a:lstStyle/>
            <a:p>
              <a:pPr marL="0"/>
              <a:endParaRPr lang="en-US" b="1" i="0" spc="0" baseline="0" dirty="0">
                <a:solidFill>
                  <a:srgbClr val="FFFFFF"/>
                </a:solidFill>
                <a:latin typeface="Calibri-Bold"/>
              </a:endParaRPr>
            </a:p>
          </p:txBody>
        </p:sp>
        <p:sp>
          <p:nvSpPr>
            <p:cNvPr id="51" name="Rectangle 50"/>
            <p:cNvSpPr/>
            <p:nvPr/>
          </p:nvSpPr>
          <p:spPr>
            <a:xfrm>
              <a:off x="839161" y="5920530"/>
              <a:ext cx="10180992" cy="276999"/>
            </a:xfrm>
            <a:prstGeom prst="rect">
              <a:avLst/>
            </a:prstGeom>
          </p:spPr>
          <p:txBody>
            <a:bodyPr wrap="none" lIns="0" tIns="0" rIns="0" bIns="0">
              <a:spAutoFit/>
            </a:bodyPr>
            <a:lstStyle/>
            <a:p>
              <a:pPr marL="0"/>
              <a:r>
                <a:rPr lang="en-US" b="0" i="0" spc="0" baseline="0" dirty="0">
                  <a:solidFill>
                    <a:srgbClr val="F5821F"/>
                  </a:solidFill>
                  <a:latin typeface="Calibri" panose="020F0502020204030204"/>
                </a:rPr>
                <a:t>• </a:t>
              </a:r>
              <a:r>
                <a:rPr lang="en-US" b="0" i="0" spc="0" baseline="0" dirty="0">
                  <a:solidFill>
                    <a:srgbClr val="231F20"/>
                  </a:solidFill>
                  <a:latin typeface="Calibri" panose="020F0502020204030204"/>
                </a:rPr>
                <a:t>Le bois </a:t>
              </a:r>
              <a:r>
                <a:rPr lang="en-US" b="0" i="0" spc="0" baseline="0" dirty="0">
                  <a:solidFill>
                    <a:srgbClr val="231F20"/>
                  </a:solidFill>
                  <a:latin typeface="ArialMT-Light"/>
                </a:rPr>
                <a:t>.......................... </a:t>
              </a:r>
              <a:r>
                <a:rPr lang="en-US" b="0" i="0" spc="0" baseline="0" dirty="0">
                  <a:solidFill>
                    <a:srgbClr val="231F20"/>
                  </a:solidFill>
                  <a:latin typeface="Calibri" panose="020F0502020204030204"/>
                </a:rPr>
                <a:t>que le plastique </a:t>
              </a:r>
              <a:r>
                <a:rPr lang="en-US" b="0" i="0" spc="0" baseline="0" dirty="0">
                  <a:solidFill>
                    <a:srgbClr val="231F20"/>
                  </a:solidFill>
                  <a:latin typeface="ArialMT-Light"/>
                </a:rPr>
                <a:t>..........................</a:t>
              </a:r>
              <a:r>
                <a:rPr lang="en-US" b="0" i="0" spc="0" baseline="0" dirty="0">
                  <a:solidFill>
                    <a:srgbClr val="231F20"/>
                  </a:solidFill>
                  <a:latin typeface="Calibri" panose="020F0502020204030204"/>
                </a:rPr>
                <a:t> car </a:t>
              </a:r>
              <a:r>
                <a:rPr lang="en-US" b="0" i="0" spc="0" baseline="0" dirty="0">
                  <a:solidFill>
                    <a:srgbClr val="231F20"/>
                  </a:solidFill>
                  <a:latin typeface="ArialMT-Light"/>
                </a:rPr>
                <a:t>.............................................................</a:t>
              </a:r>
              <a:r>
                <a:rPr lang="en-US" b="0" i="0" spc="0" baseline="0" dirty="0">
                  <a:solidFill>
                    <a:srgbClr val="231F20"/>
                  </a:solidFill>
                  <a:latin typeface="Calibri" panose="020F0502020204030204"/>
                </a:rPr>
                <a:t>.</a:t>
              </a:r>
            </a:p>
          </p:txBody>
        </p:sp>
        <p:sp>
          <p:nvSpPr>
            <p:cNvPr id="55" name="Rectangle 54"/>
            <p:cNvSpPr/>
            <p:nvPr/>
          </p:nvSpPr>
          <p:spPr>
            <a:xfrm>
              <a:off x="669911" y="3989800"/>
              <a:ext cx="4766369" cy="276999"/>
            </a:xfrm>
            <a:prstGeom prst="rect">
              <a:avLst/>
            </a:prstGeom>
          </p:spPr>
          <p:txBody>
            <a:bodyPr wrap="none" lIns="0" tIns="0" rIns="0" bIns="0">
              <a:spAutoFit/>
            </a:bodyPr>
            <a:lstStyle/>
            <a:p>
              <a:pPr marL="0"/>
              <a:r>
                <a:rPr lang="en-US" b="0" i="0" spc="0" baseline="0" dirty="0">
                  <a:solidFill>
                    <a:srgbClr val="0FA9B9"/>
                  </a:solidFill>
                  <a:latin typeface="Calibri" panose="020F0502020204030204"/>
                </a:rPr>
                <a:t>1</a:t>
              </a:r>
              <a:r>
                <a:rPr lang="en-US" b="0" i="0" spc="542" baseline="0" dirty="0">
                  <a:solidFill>
                    <a:srgbClr val="0FA9B9"/>
                  </a:solidFill>
                  <a:latin typeface="Calibri" panose="020F0502020204030204"/>
                </a:rPr>
                <a:t>.</a:t>
              </a:r>
              <a:r>
                <a:rPr lang="en-US" b="0" i="0" spc="0" baseline="0" dirty="0">
                  <a:solidFill>
                    <a:srgbClr val="231F20"/>
                  </a:solidFill>
                  <a:latin typeface="Calibri" panose="020F0502020204030204"/>
                </a:rPr>
                <a:t>Indiquer le corps qui flotte et/ou celui qui coule.</a:t>
              </a:r>
            </a:p>
          </p:txBody>
        </p:sp>
        <p:sp>
          <p:nvSpPr>
            <p:cNvPr id="56" name="Rectangle 55"/>
            <p:cNvSpPr/>
            <p:nvPr/>
          </p:nvSpPr>
          <p:spPr>
            <a:xfrm>
              <a:off x="677759" y="4915026"/>
              <a:ext cx="6354881" cy="276999"/>
            </a:xfrm>
            <a:prstGeom prst="rect">
              <a:avLst/>
            </a:prstGeom>
          </p:spPr>
          <p:txBody>
            <a:bodyPr wrap="none" lIns="0" tIns="0" rIns="0" bIns="0">
              <a:spAutoFit/>
            </a:bodyPr>
            <a:lstStyle/>
            <a:p>
              <a:pPr marL="0"/>
              <a:r>
                <a:rPr lang="en-US" b="0" i="0" spc="0" baseline="0" dirty="0">
                  <a:solidFill>
                    <a:srgbClr val="0FA9B9"/>
                  </a:solidFill>
                  <a:latin typeface="Calibri" panose="020F0502020204030204"/>
                </a:rPr>
                <a:t>2</a:t>
              </a:r>
              <a:r>
                <a:rPr lang="en-US" b="0" i="0" spc="542" baseline="0" dirty="0">
                  <a:solidFill>
                    <a:srgbClr val="0FA9B9"/>
                  </a:solidFill>
                  <a:latin typeface="Calibri" panose="020F0502020204030204"/>
                </a:rPr>
                <a:t>.</a:t>
              </a:r>
              <a:r>
                <a:rPr lang="en-US" b="0" i="0" spc="0" baseline="0" dirty="0">
                  <a:solidFill>
                    <a:srgbClr val="231F20"/>
                  </a:solidFill>
                  <a:latin typeface="Calibri" panose="020F0502020204030204"/>
                </a:rPr>
                <a:t>Comparer les masses volumiques des deux corps à celle de l’eau. </a:t>
              </a:r>
            </a:p>
          </p:txBody>
        </p:sp>
        <p:sp>
          <p:nvSpPr>
            <p:cNvPr id="57" name="Rectangle 56"/>
            <p:cNvSpPr/>
            <p:nvPr/>
          </p:nvSpPr>
          <p:spPr>
            <a:xfrm>
              <a:off x="677759" y="5577823"/>
              <a:ext cx="4868128" cy="276999"/>
            </a:xfrm>
            <a:prstGeom prst="rect">
              <a:avLst/>
            </a:prstGeom>
          </p:spPr>
          <p:txBody>
            <a:bodyPr wrap="none" lIns="0" tIns="0" rIns="0" bIns="0">
              <a:spAutoFit/>
            </a:bodyPr>
            <a:lstStyle/>
            <a:p>
              <a:pPr marL="0"/>
              <a:r>
                <a:rPr lang="en-US" b="0" i="0" spc="0" baseline="0" dirty="0">
                  <a:solidFill>
                    <a:srgbClr val="0FA9B9"/>
                  </a:solidFill>
                  <a:latin typeface="Calibri" panose="020F0502020204030204"/>
                </a:rPr>
                <a:t>3</a:t>
              </a:r>
              <a:r>
                <a:rPr lang="en-US" b="0" i="0" spc="542" baseline="0" dirty="0">
                  <a:solidFill>
                    <a:srgbClr val="0FA9B9"/>
                  </a:solidFill>
                  <a:latin typeface="Calibri" panose="020F0502020204030204"/>
                </a:rPr>
                <a:t>.</a:t>
              </a:r>
              <a:r>
                <a:rPr lang="en-US" b="0" i="0" spc="0" baseline="0" dirty="0">
                  <a:solidFill>
                    <a:srgbClr val="231F20"/>
                  </a:solidFill>
                  <a:latin typeface="Calibri" panose="020F0502020204030204"/>
                </a:rPr>
                <a:t>Expliquer la flottabilité des deux corps dans l’eau.</a:t>
              </a:r>
            </a:p>
          </p:txBody>
        </p:sp>
        <p:sp>
          <p:nvSpPr>
            <p:cNvPr id="58" name="Rectangle 57"/>
            <p:cNvSpPr/>
            <p:nvPr/>
          </p:nvSpPr>
          <p:spPr>
            <a:xfrm>
              <a:off x="861086" y="4312159"/>
              <a:ext cx="8092408" cy="584775"/>
            </a:xfrm>
            <a:prstGeom prst="rect">
              <a:avLst/>
            </a:prstGeom>
          </p:spPr>
          <p:txBody>
            <a:bodyPr wrap="none" lIns="0" tIns="0" rIns="0" bIns="0">
              <a:spAutoFit/>
            </a:bodyPr>
            <a:lstStyle/>
            <a:p>
              <a:pPr marL="0"/>
              <a:r>
                <a:rPr lang="en-US" b="0" i="0" spc="0" baseline="0" dirty="0">
                  <a:solidFill>
                    <a:srgbClr val="F5821F"/>
                  </a:solidFill>
                  <a:latin typeface="Calibri" panose="020F0502020204030204"/>
                </a:rPr>
                <a:t>•</a:t>
              </a:r>
              <a:r>
                <a:rPr lang="en-US" b="0" i="0" spc="0" baseline="0" dirty="0">
                  <a:solidFill>
                    <a:srgbClr val="231F20"/>
                  </a:solidFill>
                  <a:latin typeface="Calibri" panose="020F0502020204030204"/>
                </a:rPr>
                <a:t> Le morceau de boi</a:t>
              </a:r>
              <a:r>
                <a:rPr lang="en-US" b="0" i="0" spc="436" baseline="0" dirty="0">
                  <a:solidFill>
                    <a:srgbClr val="231F20"/>
                  </a:solidFill>
                  <a:latin typeface="Calibri" panose="020F0502020204030204"/>
                </a:rPr>
                <a:t>s</a:t>
              </a:r>
              <a:r>
                <a:rPr lang="en-US" b="0" i="0" spc="0" baseline="0" dirty="0">
                  <a:solidFill>
                    <a:srgbClr val="231F20"/>
                  </a:solidFill>
                  <a:latin typeface="ArialMT-Light"/>
                </a:rPr>
                <a:t>............................................................................................</a:t>
              </a:r>
              <a:r>
                <a:rPr lang="en-US" b="0" i="0" spc="0" baseline="0" dirty="0">
                  <a:solidFill>
                    <a:srgbClr val="231F20"/>
                  </a:solidFill>
                  <a:latin typeface="Calibri" panose="020F0502020204030204"/>
                </a:rPr>
                <a:t>.</a:t>
              </a:r>
            </a:p>
            <a:p>
              <a:pPr marL="0">
                <a:lnSpc>
                  <a:spcPts val="2375"/>
                </a:lnSpc>
              </a:pPr>
              <a:r>
                <a:rPr lang="en-US" b="0" i="0" spc="0" baseline="0" dirty="0">
                  <a:solidFill>
                    <a:srgbClr val="F5821F"/>
                  </a:solidFill>
                  <a:latin typeface="Calibri" panose="020F0502020204030204"/>
                </a:rPr>
                <a:t>•</a:t>
              </a:r>
              <a:r>
                <a:rPr lang="en-US" b="0" i="0" spc="0" baseline="0" dirty="0">
                  <a:solidFill>
                    <a:srgbClr val="231F20"/>
                  </a:solidFill>
                  <a:latin typeface="Calibri" panose="020F0502020204030204"/>
                </a:rPr>
                <a:t> Le morceau de plastique </a:t>
              </a:r>
              <a:r>
                <a:rPr lang="en-US" b="0" i="0" spc="0" baseline="0" dirty="0">
                  <a:solidFill>
                    <a:srgbClr val="231F20"/>
                  </a:solidFill>
                  <a:latin typeface="ArialMT-Light"/>
                </a:rPr>
                <a:t>......................................................................................</a:t>
              </a:r>
              <a:r>
                <a:rPr lang="en-US" b="0" i="0" spc="0" baseline="0" dirty="0">
                  <a:solidFill>
                    <a:srgbClr val="231F20"/>
                  </a:solidFill>
                  <a:latin typeface="Calibri" panose="020F0502020204030204"/>
                </a:rPr>
                <a:t>.</a:t>
              </a:r>
            </a:p>
          </p:txBody>
        </p:sp>
        <p:sp>
          <p:nvSpPr>
            <p:cNvPr id="59" name="Rectangle 58"/>
            <p:cNvSpPr/>
            <p:nvPr/>
          </p:nvSpPr>
          <p:spPr>
            <a:xfrm>
              <a:off x="850691" y="5243441"/>
              <a:ext cx="10111742" cy="276999"/>
            </a:xfrm>
            <a:prstGeom prst="rect">
              <a:avLst/>
            </a:prstGeom>
          </p:spPr>
          <p:txBody>
            <a:bodyPr wrap="none" lIns="0" tIns="0" rIns="0" bIns="0">
              <a:spAutoFit/>
            </a:bodyPr>
            <a:lstStyle/>
            <a:p>
              <a:pPr marL="0"/>
              <a:r>
                <a:rPr lang="en-US" b="0" i="0" spc="0" baseline="0" dirty="0">
                  <a:solidFill>
                    <a:srgbClr val="F5821F"/>
                  </a:solidFill>
                  <a:latin typeface="Calibri" panose="020F0502020204030204"/>
                </a:rPr>
                <a:t>•</a:t>
              </a:r>
              <a:r>
                <a:rPr lang="en-US" b="0" i="0" spc="0" baseline="0" dirty="0">
                  <a:solidFill>
                    <a:srgbClr val="231F20"/>
                  </a:solidFill>
                  <a:latin typeface="ArialMT-Light"/>
                </a:rPr>
                <a:t>...........................................................................................................................................................</a:t>
              </a:r>
              <a:r>
                <a:rPr lang="en-US" b="0" i="0" spc="0" baseline="0" dirty="0">
                  <a:solidFill>
                    <a:srgbClr val="231F20"/>
                  </a:solidFill>
                  <a:latin typeface="Calibri" panose="020F0502020204030204"/>
                </a:rPr>
                <a:t>.</a:t>
              </a:r>
            </a:p>
          </p:txBody>
        </p:sp>
      </p:grpSp>
      <p:grpSp>
        <p:nvGrpSpPr>
          <p:cNvPr id="68" name="Group 67"/>
          <p:cNvGrpSpPr/>
          <p:nvPr/>
        </p:nvGrpSpPr>
        <p:grpSpPr>
          <a:xfrm>
            <a:off x="413383" y="1117662"/>
            <a:ext cx="11196792" cy="3608007"/>
            <a:chOff x="341492" y="1117662"/>
            <a:chExt cx="11196792" cy="3608007"/>
          </a:xfrm>
        </p:grpSpPr>
        <p:sp>
          <p:nvSpPr>
            <p:cNvPr id="69" name="Freeform 68"/>
            <p:cNvSpPr/>
            <p:nvPr/>
          </p:nvSpPr>
          <p:spPr>
            <a:xfrm>
              <a:off x="670295" y="1659332"/>
              <a:ext cx="10867989" cy="2269090"/>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0" name="Freeform 69"/>
            <p:cNvSpPr/>
            <p:nvPr/>
          </p:nvSpPr>
          <p:spPr>
            <a:xfrm>
              <a:off x="670296" y="1659332"/>
              <a:ext cx="10867988" cy="2259656"/>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w="6350" cap="flat" cmpd="sng" algn="ctr">
              <a:solidFill>
                <a:srgbClr val="21ACBB">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1" name="Freeform 70"/>
            <p:cNvSpPr/>
            <p:nvPr/>
          </p:nvSpPr>
          <p:spPr>
            <a:xfrm>
              <a:off x="354172" y="1681708"/>
              <a:ext cx="303030" cy="25256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2" name="Freeform 71"/>
            <p:cNvSpPr/>
            <p:nvPr/>
          </p:nvSpPr>
          <p:spPr>
            <a:xfrm>
              <a:off x="341492" y="1655445"/>
              <a:ext cx="334753" cy="25256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3" name="Freeform 72"/>
            <p:cNvSpPr/>
            <p:nvPr/>
          </p:nvSpPr>
          <p:spPr>
            <a:xfrm>
              <a:off x="481774" y="1248173"/>
              <a:ext cx="3195499" cy="309340"/>
            </a:xfrm>
            <a:custGeom>
              <a:avLst/>
              <a:gdLst/>
              <a:ahLst/>
              <a:cxnLst/>
              <a:rect l="0" t="0" r="0" b="0"/>
              <a:pathLst>
                <a:path w="2494584" h="252006">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74" name="Picture 7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09333" y="1213873"/>
              <a:ext cx="351753" cy="267489"/>
            </a:xfrm>
            <a:prstGeom prst="rect">
              <a:avLst/>
            </a:prstGeom>
            <a:noFill/>
          </p:spPr>
        </p:pic>
        <p:sp>
          <p:nvSpPr>
            <p:cNvPr id="75" name="Freeform 74"/>
            <p:cNvSpPr/>
            <p:nvPr/>
          </p:nvSpPr>
          <p:spPr>
            <a:xfrm>
              <a:off x="445774" y="1117662"/>
              <a:ext cx="491356" cy="490120"/>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6" name="Freeform 75"/>
            <p:cNvSpPr/>
            <p:nvPr/>
          </p:nvSpPr>
          <p:spPr>
            <a:xfrm>
              <a:off x="445774" y="1129813"/>
              <a:ext cx="491356" cy="458707"/>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w="12700" cap="flat" cmpd="sng" algn="ctr">
              <a:solidFill>
                <a:srgbClr val="21ACBB">
                  <a:alpha val="100000"/>
                </a:srgbClr>
              </a:solidFill>
              <a:prstDash val="solid"/>
              <a:miter lim="127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7" name="Rectangle 76"/>
            <p:cNvSpPr/>
            <p:nvPr/>
          </p:nvSpPr>
          <p:spPr>
            <a:xfrm>
              <a:off x="483288" y="1676019"/>
              <a:ext cx="118119" cy="285094"/>
            </a:xfrm>
            <a:prstGeom prst="rect">
              <a:avLst/>
            </a:prstGeom>
          </p:spPr>
          <p:txBody>
            <a:bodyPr wrap="none" lIns="0" tIns="0" rIns="0" bIns="0">
              <a:spAutoFit/>
            </a:bodyPr>
            <a:lstStyle/>
            <a:p>
              <a:pPr marL="0"/>
              <a:r>
                <a:rPr lang="en-US" sz="1430" b="1" i="0" spc="0" baseline="0" dirty="0">
                  <a:solidFill>
                    <a:srgbClr val="FFFFFF"/>
                  </a:solidFill>
                  <a:latin typeface="Calibri-Bold"/>
                </a:rPr>
                <a:t>1</a:t>
              </a:r>
            </a:p>
          </p:txBody>
        </p:sp>
        <p:sp>
          <p:nvSpPr>
            <p:cNvPr id="78" name="Rectangle 77"/>
            <p:cNvSpPr/>
            <p:nvPr/>
          </p:nvSpPr>
          <p:spPr>
            <a:xfrm>
              <a:off x="748529" y="1235792"/>
              <a:ext cx="2862900" cy="307777"/>
            </a:xfrm>
            <a:prstGeom prst="rect">
              <a:avLst/>
            </a:prstGeom>
          </p:spPr>
          <p:txBody>
            <a:bodyPr wrap="none" lIns="0" tIns="0" rIns="0" bIns="0">
              <a:spAutoFit/>
            </a:bodyPr>
            <a:lstStyle/>
            <a:p>
              <a:pPr marL="237490"/>
              <a:r>
                <a:rPr lang="en-US" sz="2000" b="1" i="0" spc="0" baseline="0" dirty="0">
                  <a:solidFill>
                    <a:srgbClr val="FFFFFF"/>
                  </a:solidFill>
                  <a:latin typeface="Calibri" panose="020F0502020204030204"/>
                </a:rPr>
                <a:t>Je m’entraîne </a:t>
              </a:r>
              <a:r>
                <a:rPr lang="en-US" sz="2000" b="1" i="0" spc="0" baseline="0" dirty="0" err="1">
                  <a:solidFill>
                    <a:srgbClr val="FFFFFF"/>
                  </a:solidFill>
                  <a:latin typeface="Calibri" panose="020F0502020204030204"/>
                </a:rPr>
                <a:t>en</a:t>
              </a:r>
              <a:r>
                <a:rPr lang="en-US" sz="2000" b="1" i="0" spc="0" baseline="0" dirty="0">
                  <a:solidFill>
                    <a:srgbClr val="FFFFFF"/>
                  </a:solidFill>
                  <a:latin typeface="Calibri" panose="020F0502020204030204"/>
                </a:rPr>
                <a:t> </a:t>
              </a:r>
              <a:r>
                <a:rPr lang="en-US" sz="2000" b="1" i="0" spc="0" baseline="0" dirty="0" err="1">
                  <a:solidFill>
                    <a:srgbClr val="FFFFFF"/>
                  </a:solidFill>
                  <a:latin typeface="Calibri" panose="020F0502020204030204"/>
                </a:rPr>
                <a:t>binôme</a:t>
              </a:r>
              <a:endParaRPr lang="en-US" sz="2000" b="1" i="0" spc="0" baseline="0" dirty="0">
                <a:solidFill>
                  <a:srgbClr val="FFFFFF"/>
                </a:solidFill>
                <a:latin typeface="Calibri" panose="020F0502020204030204"/>
              </a:endParaRPr>
            </a:p>
          </p:txBody>
        </p:sp>
        <p:sp>
          <p:nvSpPr>
            <p:cNvPr id="79" name="Rectangle 78"/>
            <p:cNvSpPr/>
            <p:nvPr/>
          </p:nvSpPr>
          <p:spPr>
            <a:xfrm>
              <a:off x="850691" y="4356337"/>
              <a:ext cx="65" cy="369332"/>
            </a:xfrm>
            <a:prstGeom prst="rect">
              <a:avLst/>
            </a:prstGeom>
          </p:spPr>
          <p:txBody>
            <a:bodyPr wrap="none" lIns="0" tIns="0" rIns="0" bIns="0">
              <a:spAutoFit/>
            </a:bodyPr>
            <a:lstStyle/>
            <a:p>
              <a:pPr marL="0"/>
              <a:endParaRPr lang="en-US" sz="2400" b="0" i="0" spc="0" baseline="0" dirty="0">
                <a:solidFill>
                  <a:srgbClr val="231F20"/>
                </a:solidFill>
                <a:latin typeface="Calibri" panose="020F0502020204030204"/>
              </a:endParaRPr>
            </a:p>
          </p:txBody>
        </p:sp>
      </p:grpSp>
      <p:sp>
        <p:nvSpPr>
          <p:cNvPr id="80" name="Rectangle 79"/>
          <p:cNvSpPr/>
          <p:nvPr/>
        </p:nvSpPr>
        <p:spPr>
          <a:xfrm>
            <a:off x="875917" y="1674245"/>
            <a:ext cx="10611233" cy="2339102"/>
          </a:xfrm>
          <a:prstGeom prst="rect">
            <a:avLst/>
          </a:prstGeom>
        </p:spPr>
        <p:txBody>
          <a:bodyPr wrap="square" lIns="0" tIns="0" rIns="0" bIns="0">
            <a:spAutoFit/>
          </a:bodyPr>
          <a:lstStyle/>
          <a:p>
            <a:pPr marL="0" algn="just"/>
            <a:r>
              <a:rPr lang="en-US" sz="2000" b="0" i="0" spc="0" baseline="0" dirty="0" err="1">
                <a:solidFill>
                  <a:srgbClr val="231F20"/>
                </a:solidFill>
                <a:latin typeface="Calibri" panose="020F0502020204030204"/>
              </a:rPr>
              <a:t>Deux</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morceaux,</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un</a:t>
            </a:r>
            <a:r>
              <a:rPr lang="en-US" sz="2000" b="0" i="0" spc="156"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plastique</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et</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l’autre</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bois,</a:t>
            </a:r>
            <a:r>
              <a:rPr lang="en-US" sz="2000" b="0" i="0" spc="156" baseline="0" dirty="0">
                <a:solidFill>
                  <a:srgbClr val="231F20"/>
                </a:solidFill>
                <a:latin typeface="Calibri" panose="020F0502020204030204"/>
              </a:rPr>
              <a:t> </a:t>
            </a:r>
            <a:r>
              <a:rPr lang="en-US" sz="2000" b="0" i="0" spc="0" baseline="0" dirty="0" err="1">
                <a:solidFill>
                  <a:srgbClr val="231F20"/>
                </a:solidFill>
                <a:latin typeface="Calibri" panose="020F0502020204030204"/>
              </a:rPr>
              <a:t>sont</a:t>
            </a:r>
            <a:r>
              <a:rPr lang="en-US" sz="2000" b="0" i="0" spc="0" baseline="0" dirty="0">
                <a:solidFill>
                  <a:srgbClr val="231F20"/>
                </a:solidFill>
                <a:latin typeface="Calibri" panose="020F0502020204030204"/>
              </a:rPr>
              <a:t> </a:t>
            </a:r>
            <a:r>
              <a:rPr lang="en-US" sz="2000" b="0" i="0" spc="0" baseline="0" dirty="0" err="1">
                <a:solidFill>
                  <a:srgbClr val="231F20"/>
                </a:solidFill>
                <a:latin typeface="Calibri" panose="020F0502020204030204"/>
              </a:rPr>
              <a:t>mis</a:t>
            </a:r>
            <a:r>
              <a:rPr lang="en-US" sz="2000" b="0" i="0" spc="0" baseline="0" dirty="0">
                <a:solidFill>
                  <a:srgbClr val="231F20"/>
                </a:solidFill>
                <a:latin typeface="Calibri" panose="020F0502020204030204"/>
              </a:rPr>
              <a:t> dans l’eau (voir figure ci-contre).</a:t>
            </a:r>
          </a:p>
          <a:p>
            <a:pPr marL="0" algn="just"/>
            <a:r>
              <a:rPr lang="en-US" sz="2000" b="0" i="0" spc="0" baseline="0" dirty="0">
                <a:solidFill>
                  <a:srgbClr val="231F20"/>
                </a:solidFill>
                <a:latin typeface="Calibri" panose="020F0502020204030204"/>
              </a:rPr>
              <a:t>On donne les masses volumiques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eau</a:t>
            </a:r>
            <a:r>
              <a:rPr lang="en-US" sz="2000" dirty="0">
                <a:solidFill>
                  <a:srgbClr val="231F20"/>
                </a:solidFill>
              </a:rPr>
              <a:t> ≈ 1,0 g/cm³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plastique</a:t>
            </a:r>
            <a:r>
              <a:rPr lang="en-US" sz="2000" dirty="0">
                <a:solidFill>
                  <a:srgbClr val="231F20"/>
                </a:solidFill>
              </a:rPr>
              <a:t> ≈ 0,95 g/cm³  ;</a:t>
            </a:r>
          </a:p>
          <a:p>
            <a:pPr algn="just">
              <a:lnSpc>
                <a:spcPct val="120000"/>
              </a:lnSpc>
            </a:pPr>
            <a:r>
              <a:rPr lang="en-US" sz="2000" dirty="0">
                <a:solidFill>
                  <a:srgbClr val="231F20"/>
                </a:solidFill>
              </a:rPr>
              <a:t> </a:t>
            </a:r>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bois</a:t>
            </a:r>
            <a:r>
              <a:rPr lang="en-US" sz="2000" dirty="0">
                <a:solidFill>
                  <a:srgbClr val="231F20"/>
                </a:solidFill>
              </a:rPr>
              <a:t> ≈ 0,6 g/cm³</a:t>
            </a:r>
          </a:p>
          <a:p>
            <a:pPr algn="just">
              <a:lnSpc>
                <a:spcPct val="120000"/>
              </a:lnSpc>
            </a:pPr>
            <a:endParaRPr lang="fr-FR" dirty="0">
              <a:solidFill>
                <a:srgbClr val="231F20"/>
              </a:solidFill>
            </a:endParaRPr>
          </a:p>
          <a:p>
            <a:pPr algn="just">
              <a:lnSpc>
                <a:spcPct val="120000"/>
              </a:lnSpc>
            </a:pPr>
            <a:r>
              <a:rPr lang="fr-FR" sz="2000" dirty="0">
                <a:solidFill>
                  <a:srgbClr val="231F20"/>
                </a:solidFill>
              </a:rPr>
              <a:t>Interpréter ce phénomène en termes de différence de masse </a:t>
            </a:r>
            <a:r>
              <a:rPr lang="en-US" sz="2000" dirty="0">
                <a:solidFill>
                  <a:srgbClr val="231F20"/>
                </a:solidFill>
              </a:rPr>
              <a:t>volumique.</a:t>
            </a:r>
          </a:p>
        </p:txBody>
      </p:sp>
      <p:grpSp>
        <p:nvGrpSpPr>
          <p:cNvPr id="81" name="Group 80"/>
          <p:cNvGrpSpPr/>
          <p:nvPr/>
        </p:nvGrpSpPr>
        <p:grpSpPr>
          <a:xfrm>
            <a:off x="8463390" y="2029356"/>
            <a:ext cx="2723375" cy="1482052"/>
            <a:chOff x="7995724" y="2000664"/>
            <a:chExt cx="2723375" cy="1482052"/>
          </a:xfrm>
        </p:grpSpPr>
        <p:sp>
          <p:nvSpPr>
            <p:cNvPr id="82" name="Freeform 81"/>
            <p:cNvSpPr/>
            <p:nvPr/>
          </p:nvSpPr>
          <p:spPr>
            <a:xfrm>
              <a:off x="8051883" y="2314789"/>
              <a:ext cx="2631784" cy="1112177"/>
            </a:xfrm>
            <a:custGeom>
              <a:avLst/>
              <a:gdLst/>
              <a:ahLst/>
              <a:cxnLst/>
              <a:rect l="0" t="0" r="0" b="0"/>
              <a:pathLst>
                <a:path w="2054517" h="906044">
                  <a:moveTo>
                    <a:pt x="0" y="0"/>
                  </a:moveTo>
                  <a:lnTo>
                    <a:pt x="2054517" y="0"/>
                  </a:lnTo>
                  <a:lnTo>
                    <a:pt x="2054517" y="906044"/>
                  </a:lnTo>
                  <a:lnTo>
                    <a:pt x="0" y="906044"/>
                  </a:lnTo>
                  <a:lnTo>
                    <a:pt x="0" y="0"/>
                  </a:lnTo>
                  <a:close/>
                </a:path>
              </a:pathLst>
            </a:custGeom>
            <a:solidFill>
              <a:srgbClr val="C8EBF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3" name="Freeform 82"/>
            <p:cNvSpPr/>
            <p:nvPr/>
          </p:nvSpPr>
          <p:spPr>
            <a:xfrm>
              <a:off x="7995724" y="2120705"/>
              <a:ext cx="2723375" cy="1362011"/>
            </a:xfrm>
            <a:custGeom>
              <a:avLst/>
              <a:gdLst/>
              <a:ahLst/>
              <a:cxnLst/>
              <a:rect l="0" t="0" r="0" b="0"/>
              <a:pathLst>
                <a:path w="2126018" h="1109573">
                  <a:moveTo>
                    <a:pt x="0" y="4864"/>
                  </a:moveTo>
                  <a:lnTo>
                    <a:pt x="10109" y="1109573"/>
                  </a:lnTo>
                  <a:lnTo>
                    <a:pt x="2126018" y="1090841"/>
                  </a:lnTo>
                  <a:lnTo>
                    <a:pt x="2126018" y="0"/>
                  </a:lnTo>
                </a:path>
              </a:pathLst>
            </a:custGeom>
            <a:noFill/>
            <a:ln w="94208" cap="flat" cmpd="sng" algn="ctr">
              <a:solidFill>
                <a:srgbClr val="5C9CD4">
                  <a:alpha val="100000"/>
                </a:srgbClr>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4" name="Freeform 83"/>
            <p:cNvSpPr/>
            <p:nvPr/>
          </p:nvSpPr>
          <p:spPr>
            <a:xfrm>
              <a:off x="9582379" y="2122183"/>
              <a:ext cx="881957" cy="464001"/>
            </a:xfrm>
            <a:custGeom>
              <a:avLst/>
              <a:gdLst/>
              <a:ahLst/>
              <a:cxnLst/>
              <a:rect l="0" t="0" r="0" b="0"/>
              <a:pathLst>
                <a:path w="688505" h="378002">
                  <a:moveTo>
                    <a:pt x="0" y="378002"/>
                  </a:moveTo>
                  <a:lnTo>
                    <a:pt x="688505" y="378002"/>
                  </a:lnTo>
                  <a:lnTo>
                    <a:pt x="688505" y="0"/>
                  </a:lnTo>
                  <a:lnTo>
                    <a:pt x="0" y="0"/>
                  </a:lnTo>
                  <a:lnTo>
                    <a:pt x="0" y="378002"/>
                  </a:lnTo>
                  <a:close/>
                </a:path>
              </a:pathLst>
            </a:custGeom>
            <a:solidFill>
              <a:srgbClr val="5FCBED">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5" name="Freeform 84"/>
            <p:cNvSpPr/>
            <p:nvPr/>
          </p:nvSpPr>
          <p:spPr>
            <a:xfrm>
              <a:off x="8262330" y="2000664"/>
              <a:ext cx="881957" cy="464002"/>
            </a:xfrm>
            <a:custGeom>
              <a:avLst/>
              <a:gdLst/>
              <a:ahLst/>
              <a:cxnLst/>
              <a:rect l="0" t="0" r="0" b="0"/>
              <a:pathLst>
                <a:path w="688505" h="378003">
                  <a:moveTo>
                    <a:pt x="0" y="378003"/>
                  </a:moveTo>
                  <a:lnTo>
                    <a:pt x="688505" y="378003"/>
                  </a:lnTo>
                  <a:lnTo>
                    <a:pt x="688505" y="0"/>
                  </a:lnTo>
                  <a:lnTo>
                    <a:pt x="0" y="0"/>
                  </a:lnTo>
                  <a:lnTo>
                    <a:pt x="0" y="378003"/>
                  </a:lnTo>
                  <a:close/>
                </a:path>
              </a:pathLst>
            </a:custGeom>
            <a:solidFill>
              <a:srgbClr val="E4AA8A">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6" name="Rectangle 85"/>
            <p:cNvSpPr/>
            <p:nvPr/>
          </p:nvSpPr>
          <p:spPr>
            <a:xfrm>
              <a:off x="9631776" y="2243936"/>
              <a:ext cx="783163" cy="246221"/>
            </a:xfrm>
            <a:prstGeom prst="rect">
              <a:avLst/>
            </a:prstGeom>
          </p:spPr>
          <p:txBody>
            <a:bodyPr wrap="none" lIns="0" tIns="0" rIns="0" bIns="0">
              <a:spAutoFit/>
            </a:bodyPr>
            <a:lstStyle/>
            <a:p>
              <a:pPr marL="0" algn="ctr"/>
              <a:r>
                <a:rPr lang="en-US" sz="1600" b="1" i="0" spc="0" baseline="0" dirty="0">
                  <a:solidFill>
                    <a:srgbClr val="231F20"/>
                  </a:solidFill>
                </a:rPr>
                <a:t>Plastique</a:t>
              </a:r>
            </a:p>
          </p:txBody>
        </p:sp>
        <p:sp>
          <p:nvSpPr>
            <p:cNvPr id="87" name="Rectangle 86"/>
            <p:cNvSpPr/>
            <p:nvPr/>
          </p:nvSpPr>
          <p:spPr>
            <a:xfrm>
              <a:off x="9220767" y="2870877"/>
              <a:ext cx="308290" cy="246221"/>
            </a:xfrm>
            <a:prstGeom prst="rect">
              <a:avLst/>
            </a:prstGeom>
          </p:spPr>
          <p:txBody>
            <a:bodyPr wrap="none" lIns="0" tIns="0" rIns="0" bIns="0">
              <a:spAutoFit/>
            </a:bodyPr>
            <a:lstStyle/>
            <a:p>
              <a:pPr marL="0"/>
              <a:r>
                <a:rPr lang="en-US" sz="1600" b="1" i="0" spc="0" baseline="0" dirty="0">
                  <a:solidFill>
                    <a:srgbClr val="231F20"/>
                  </a:solidFill>
                </a:rPr>
                <a:t>Eau</a:t>
              </a:r>
            </a:p>
          </p:txBody>
        </p:sp>
        <p:sp>
          <p:nvSpPr>
            <p:cNvPr id="88" name="Rectangle 87"/>
            <p:cNvSpPr/>
            <p:nvPr/>
          </p:nvSpPr>
          <p:spPr>
            <a:xfrm>
              <a:off x="8485637" y="2086137"/>
              <a:ext cx="357470" cy="246221"/>
            </a:xfrm>
            <a:prstGeom prst="rect">
              <a:avLst/>
            </a:prstGeom>
          </p:spPr>
          <p:txBody>
            <a:bodyPr wrap="none" lIns="0" tIns="0" rIns="0" bIns="0">
              <a:spAutoFit/>
            </a:bodyPr>
            <a:lstStyle/>
            <a:p>
              <a:pPr marL="0"/>
              <a:r>
                <a:rPr lang="en-US" sz="1600" b="1" i="0" spc="0" baseline="0" dirty="0">
                  <a:solidFill>
                    <a:srgbClr val="231F20"/>
                  </a:solidFill>
                </a:rPr>
                <a:t>Bois</a:t>
              </a: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
        <p:nvSpPr>
          <p:cNvPr id="1145" name="D_A_01"/>
          <p:cNvSpPr txBox="1"/>
          <p:nvPr/>
        </p:nvSpPr>
        <p:spPr>
          <a:xfrm>
            <a:off x="820420" y="178195"/>
            <a:ext cx="10551160" cy="490671"/>
          </a:xfrm>
          <a:prstGeom prst="rect">
            <a:avLst/>
          </a:prstGeom>
          <a:noFill/>
        </p:spPr>
        <p:txBody>
          <a:bodyPr wrap="square" rtlCol="0" anchor="ctr">
            <a:noAutofit/>
          </a:bodyPr>
          <a:lstStyle/>
          <a:p>
            <a:endParaRPr lang="fr-FR" sz="1600" b="1" dirty="0">
              <a:solidFill>
                <a:schemeClr val="bg1">
                  <a:lumMod val="65000"/>
                </a:schemeClr>
              </a:solidFill>
            </a:endParaRPr>
          </a:p>
        </p:txBody>
      </p:sp>
      <p:sp>
        <p:nvSpPr>
          <p:cNvPr id="7" name="D_A_02"/>
          <p:cNvSpPr txBox="1"/>
          <p:nvPr/>
        </p:nvSpPr>
        <p:spPr>
          <a:xfrm>
            <a:off x="199736" y="685800"/>
            <a:ext cx="8401339"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passer un représentant d’un binôme pour présenter la réponse et la justification.</a:t>
            </a:r>
          </a:p>
        </p:txBody>
      </p:sp>
      <p:pic>
        <p:nvPicPr>
          <p:cNvPr id="10" name="Google Shape;228;p39"/>
          <p:cNvPicPr preferRelativeResize="0">
            <a:picLocks noChangeAspect="1"/>
          </p:cNvPicPr>
          <p:nvPr/>
        </p:nvPicPr>
        <p:blipFill rotWithShape="1">
          <a:blip r:embed="rId3"/>
          <a:srcRect l="2318" t="72303" r="2289" b="454"/>
          <a:stretch>
            <a:fillRect/>
          </a:stretch>
        </p:blipFill>
        <p:spPr>
          <a:xfrm>
            <a:off x="10838371" y="243581"/>
            <a:ext cx="518400" cy="518400"/>
          </a:xfrm>
          <a:prstGeom prst="rect">
            <a:avLst/>
          </a:prstGeom>
          <a:noFill/>
          <a:ln>
            <a:noFill/>
          </a:ln>
        </p:spPr>
      </p:pic>
      <p:grpSp>
        <p:nvGrpSpPr>
          <p:cNvPr id="31" name="Group 30"/>
          <p:cNvGrpSpPr/>
          <p:nvPr/>
        </p:nvGrpSpPr>
        <p:grpSpPr>
          <a:xfrm>
            <a:off x="413383" y="1117662"/>
            <a:ext cx="11196792" cy="3608007"/>
            <a:chOff x="341492" y="1117662"/>
            <a:chExt cx="11196792" cy="3608007"/>
          </a:xfrm>
        </p:grpSpPr>
        <p:sp>
          <p:nvSpPr>
            <p:cNvPr id="32" name="Freeform 31"/>
            <p:cNvSpPr/>
            <p:nvPr/>
          </p:nvSpPr>
          <p:spPr>
            <a:xfrm>
              <a:off x="670295" y="1659332"/>
              <a:ext cx="10867989" cy="2269090"/>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3" name="Freeform 32"/>
            <p:cNvSpPr/>
            <p:nvPr/>
          </p:nvSpPr>
          <p:spPr>
            <a:xfrm>
              <a:off x="670296" y="1659332"/>
              <a:ext cx="10867988" cy="2259656"/>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w="6350" cap="flat" cmpd="sng" algn="ctr">
              <a:solidFill>
                <a:srgbClr val="21ACBB">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6" name="Freeform 35"/>
            <p:cNvSpPr/>
            <p:nvPr/>
          </p:nvSpPr>
          <p:spPr>
            <a:xfrm>
              <a:off x="354172" y="1681708"/>
              <a:ext cx="303030" cy="25256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7" name="Freeform 36"/>
            <p:cNvSpPr/>
            <p:nvPr/>
          </p:nvSpPr>
          <p:spPr>
            <a:xfrm>
              <a:off x="341492" y="1655445"/>
              <a:ext cx="334753" cy="25256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8" name="Freeform 37"/>
            <p:cNvSpPr/>
            <p:nvPr/>
          </p:nvSpPr>
          <p:spPr>
            <a:xfrm>
              <a:off x="481774" y="1248173"/>
              <a:ext cx="3195499" cy="309340"/>
            </a:xfrm>
            <a:custGeom>
              <a:avLst/>
              <a:gdLst/>
              <a:ahLst/>
              <a:cxnLst/>
              <a:rect l="0" t="0" r="0" b="0"/>
              <a:pathLst>
                <a:path w="2494584" h="252006">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39" name="Picture 3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09333" y="1213873"/>
              <a:ext cx="351753" cy="267489"/>
            </a:xfrm>
            <a:prstGeom prst="rect">
              <a:avLst/>
            </a:prstGeom>
            <a:noFill/>
          </p:spPr>
        </p:pic>
        <p:sp>
          <p:nvSpPr>
            <p:cNvPr id="40" name="Freeform 39"/>
            <p:cNvSpPr/>
            <p:nvPr/>
          </p:nvSpPr>
          <p:spPr>
            <a:xfrm>
              <a:off x="445774" y="1117662"/>
              <a:ext cx="491356" cy="490120"/>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1" name="Freeform 40"/>
            <p:cNvSpPr/>
            <p:nvPr/>
          </p:nvSpPr>
          <p:spPr>
            <a:xfrm>
              <a:off x="445774" y="1129813"/>
              <a:ext cx="491356" cy="458707"/>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w="12700" cap="flat" cmpd="sng" algn="ctr">
              <a:solidFill>
                <a:srgbClr val="21ACBB">
                  <a:alpha val="100000"/>
                </a:srgbClr>
              </a:solidFill>
              <a:prstDash val="solid"/>
              <a:miter lim="127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5" name="Rectangle 44"/>
            <p:cNvSpPr/>
            <p:nvPr/>
          </p:nvSpPr>
          <p:spPr>
            <a:xfrm>
              <a:off x="483288" y="1676019"/>
              <a:ext cx="118119" cy="285094"/>
            </a:xfrm>
            <a:prstGeom prst="rect">
              <a:avLst/>
            </a:prstGeom>
          </p:spPr>
          <p:txBody>
            <a:bodyPr wrap="none" lIns="0" tIns="0" rIns="0" bIns="0">
              <a:spAutoFit/>
            </a:bodyPr>
            <a:lstStyle/>
            <a:p>
              <a:pPr marL="0"/>
              <a:r>
                <a:rPr lang="en-US" sz="1430" b="1" i="0" spc="0" baseline="0" dirty="0">
                  <a:solidFill>
                    <a:srgbClr val="FFFFFF"/>
                  </a:solidFill>
                  <a:latin typeface="Calibri-Bold"/>
                </a:rPr>
                <a:t>1</a:t>
              </a:r>
            </a:p>
          </p:txBody>
        </p:sp>
        <p:sp>
          <p:nvSpPr>
            <p:cNvPr id="46" name="Rectangle 45"/>
            <p:cNvSpPr/>
            <p:nvPr/>
          </p:nvSpPr>
          <p:spPr>
            <a:xfrm>
              <a:off x="748529" y="1235792"/>
              <a:ext cx="2862900" cy="307777"/>
            </a:xfrm>
            <a:prstGeom prst="rect">
              <a:avLst/>
            </a:prstGeom>
          </p:spPr>
          <p:txBody>
            <a:bodyPr wrap="none" lIns="0" tIns="0" rIns="0" bIns="0">
              <a:spAutoFit/>
            </a:bodyPr>
            <a:lstStyle/>
            <a:p>
              <a:pPr marL="237490"/>
              <a:r>
                <a:rPr lang="en-US" sz="2000" b="1" i="0" spc="0" baseline="0" dirty="0">
                  <a:solidFill>
                    <a:srgbClr val="FFFFFF"/>
                  </a:solidFill>
                  <a:latin typeface="Calibri" panose="020F0502020204030204"/>
                </a:rPr>
                <a:t>Je m’entraîne </a:t>
              </a:r>
              <a:r>
                <a:rPr lang="en-US" sz="2000" b="1" i="0" spc="0" baseline="0" dirty="0" err="1">
                  <a:solidFill>
                    <a:srgbClr val="FFFFFF"/>
                  </a:solidFill>
                  <a:latin typeface="Calibri" panose="020F0502020204030204"/>
                </a:rPr>
                <a:t>en</a:t>
              </a:r>
              <a:r>
                <a:rPr lang="en-US" sz="2000" b="1" i="0" spc="0" baseline="0" dirty="0">
                  <a:solidFill>
                    <a:srgbClr val="FFFFFF"/>
                  </a:solidFill>
                  <a:latin typeface="Calibri" panose="020F0502020204030204"/>
                </a:rPr>
                <a:t> </a:t>
              </a:r>
              <a:r>
                <a:rPr lang="en-US" sz="2000" b="1" i="0" spc="0" baseline="0" dirty="0" err="1">
                  <a:solidFill>
                    <a:srgbClr val="FFFFFF"/>
                  </a:solidFill>
                  <a:latin typeface="Calibri" panose="020F0502020204030204"/>
                </a:rPr>
                <a:t>binôme</a:t>
              </a:r>
              <a:endParaRPr lang="en-US" sz="2000" b="1" i="0" spc="0" baseline="0" dirty="0">
                <a:solidFill>
                  <a:srgbClr val="FFFFFF"/>
                </a:solidFill>
                <a:latin typeface="Calibri" panose="020F0502020204030204"/>
              </a:endParaRPr>
            </a:p>
          </p:txBody>
        </p:sp>
        <p:sp>
          <p:nvSpPr>
            <p:cNvPr id="51" name="Rectangle 50"/>
            <p:cNvSpPr/>
            <p:nvPr/>
          </p:nvSpPr>
          <p:spPr>
            <a:xfrm>
              <a:off x="850691" y="4356337"/>
              <a:ext cx="65" cy="369332"/>
            </a:xfrm>
            <a:prstGeom prst="rect">
              <a:avLst/>
            </a:prstGeom>
          </p:spPr>
          <p:txBody>
            <a:bodyPr wrap="none" lIns="0" tIns="0" rIns="0" bIns="0">
              <a:spAutoFit/>
            </a:bodyPr>
            <a:lstStyle/>
            <a:p>
              <a:pPr marL="0"/>
              <a:endParaRPr lang="en-US" sz="2400" b="0" i="0" spc="0" baseline="0" dirty="0">
                <a:solidFill>
                  <a:srgbClr val="231F20"/>
                </a:solidFill>
                <a:latin typeface="Calibri" panose="020F0502020204030204"/>
              </a:endParaRPr>
            </a:p>
          </p:txBody>
        </p:sp>
      </p:grpSp>
      <p:sp>
        <p:nvSpPr>
          <p:cNvPr id="43" name="Rectangle 42"/>
          <p:cNvSpPr/>
          <p:nvPr/>
        </p:nvSpPr>
        <p:spPr>
          <a:xfrm>
            <a:off x="875917" y="1674245"/>
            <a:ext cx="10611233" cy="2339102"/>
          </a:xfrm>
          <a:prstGeom prst="rect">
            <a:avLst/>
          </a:prstGeom>
        </p:spPr>
        <p:txBody>
          <a:bodyPr wrap="square" lIns="0" tIns="0" rIns="0" bIns="0">
            <a:spAutoFit/>
          </a:bodyPr>
          <a:lstStyle/>
          <a:p>
            <a:pPr marL="0" algn="just"/>
            <a:r>
              <a:rPr lang="en-US" sz="2000" b="0" i="0" spc="0" baseline="0" dirty="0" err="1">
                <a:solidFill>
                  <a:srgbClr val="231F20"/>
                </a:solidFill>
                <a:latin typeface="Calibri" panose="020F0502020204030204"/>
              </a:rPr>
              <a:t>Deux</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morceaux,</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un</a:t>
            </a:r>
            <a:r>
              <a:rPr lang="en-US" sz="2000" b="0" i="0" spc="156"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plastique</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et</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l’autre</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bois,</a:t>
            </a:r>
            <a:r>
              <a:rPr lang="en-US" sz="2000" b="0" i="0" spc="156" baseline="0" dirty="0">
                <a:solidFill>
                  <a:srgbClr val="231F20"/>
                </a:solidFill>
                <a:latin typeface="Calibri" panose="020F0502020204030204"/>
              </a:rPr>
              <a:t> </a:t>
            </a:r>
            <a:r>
              <a:rPr lang="en-US" sz="2000" b="0" i="0" spc="0" baseline="0" dirty="0" err="1">
                <a:solidFill>
                  <a:srgbClr val="231F20"/>
                </a:solidFill>
                <a:latin typeface="Calibri" panose="020F0502020204030204"/>
              </a:rPr>
              <a:t>sont</a:t>
            </a:r>
            <a:r>
              <a:rPr lang="en-US" sz="2000" b="0" i="0" spc="0" baseline="0" dirty="0">
                <a:solidFill>
                  <a:srgbClr val="231F20"/>
                </a:solidFill>
                <a:latin typeface="Calibri" panose="020F0502020204030204"/>
              </a:rPr>
              <a:t> </a:t>
            </a:r>
            <a:r>
              <a:rPr lang="en-US" sz="2000" b="0" i="0" spc="0" baseline="0" dirty="0" err="1">
                <a:solidFill>
                  <a:srgbClr val="231F20"/>
                </a:solidFill>
                <a:latin typeface="Calibri" panose="020F0502020204030204"/>
              </a:rPr>
              <a:t>mis</a:t>
            </a:r>
            <a:r>
              <a:rPr lang="en-US" sz="2000" b="0" i="0" spc="0" baseline="0" dirty="0">
                <a:solidFill>
                  <a:srgbClr val="231F20"/>
                </a:solidFill>
                <a:latin typeface="Calibri" panose="020F0502020204030204"/>
              </a:rPr>
              <a:t> dans l’eau (voir figure ci-contre).</a:t>
            </a:r>
          </a:p>
          <a:p>
            <a:pPr marL="0" algn="just"/>
            <a:r>
              <a:rPr lang="en-US" sz="2000" b="0" i="0" spc="0" baseline="0" dirty="0">
                <a:solidFill>
                  <a:srgbClr val="231F20"/>
                </a:solidFill>
                <a:latin typeface="Calibri" panose="020F0502020204030204"/>
              </a:rPr>
              <a:t>On donne les masses volumiques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eau</a:t>
            </a:r>
            <a:r>
              <a:rPr lang="en-US" sz="2000" dirty="0">
                <a:solidFill>
                  <a:srgbClr val="231F20"/>
                </a:solidFill>
              </a:rPr>
              <a:t> ≈ 1,0 g/cm³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plastique</a:t>
            </a:r>
            <a:r>
              <a:rPr lang="en-US" sz="2000" dirty="0">
                <a:solidFill>
                  <a:srgbClr val="231F20"/>
                </a:solidFill>
              </a:rPr>
              <a:t> ≈ 0,95 g/cm³  ;</a:t>
            </a:r>
          </a:p>
          <a:p>
            <a:pPr algn="just">
              <a:lnSpc>
                <a:spcPct val="120000"/>
              </a:lnSpc>
            </a:pPr>
            <a:r>
              <a:rPr lang="en-US" sz="2000" dirty="0">
                <a:solidFill>
                  <a:srgbClr val="231F20"/>
                </a:solidFill>
              </a:rPr>
              <a:t> </a:t>
            </a:r>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bois</a:t>
            </a:r>
            <a:r>
              <a:rPr lang="en-US" sz="2000" dirty="0">
                <a:solidFill>
                  <a:srgbClr val="231F20"/>
                </a:solidFill>
              </a:rPr>
              <a:t> ≈ 0,6 g/cm³</a:t>
            </a:r>
          </a:p>
          <a:p>
            <a:pPr algn="just">
              <a:lnSpc>
                <a:spcPct val="120000"/>
              </a:lnSpc>
            </a:pPr>
            <a:endParaRPr lang="fr-FR" dirty="0">
              <a:solidFill>
                <a:srgbClr val="231F20"/>
              </a:solidFill>
            </a:endParaRPr>
          </a:p>
          <a:p>
            <a:pPr algn="just">
              <a:lnSpc>
                <a:spcPct val="120000"/>
              </a:lnSpc>
            </a:pPr>
            <a:r>
              <a:rPr lang="fr-FR" sz="2000" dirty="0">
                <a:solidFill>
                  <a:srgbClr val="231F20"/>
                </a:solidFill>
              </a:rPr>
              <a:t>Interpréter ce phénomène en termes de différence de masse </a:t>
            </a:r>
            <a:r>
              <a:rPr lang="en-US" sz="2000" dirty="0">
                <a:solidFill>
                  <a:srgbClr val="231F20"/>
                </a:solidFill>
              </a:rPr>
              <a:t>volumique.</a:t>
            </a:r>
          </a:p>
        </p:txBody>
      </p:sp>
      <p:grpSp>
        <p:nvGrpSpPr>
          <p:cNvPr id="67" name="Group 66"/>
          <p:cNvGrpSpPr/>
          <p:nvPr/>
        </p:nvGrpSpPr>
        <p:grpSpPr>
          <a:xfrm>
            <a:off x="8463390" y="2029356"/>
            <a:ext cx="2723375" cy="1482052"/>
            <a:chOff x="7995724" y="2000664"/>
            <a:chExt cx="2723375" cy="1482052"/>
          </a:xfrm>
        </p:grpSpPr>
        <p:sp>
          <p:nvSpPr>
            <p:cNvPr id="68" name="Freeform 67"/>
            <p:cNvSpPr/>
            <p:nvPr/>
          </p:nvSpPr>
          <p:spPr>
            <a:xfrm>
              <a:off x="8051883" y="2314789"/>
              <a:ext cx="2631784" cy="1112177"/>
            </a:xfrm>
            <a:custGeom>
              <a:avLst/>
              <a:gdLst/>
              <a:ahLst/>
              <a:cxnLst/>
              <a:rect l="0" t="0" r="0" b="0"/>
              <a:pathLst>
                <a:path w="2054517" h="906044">
                  <a:moveTo>
                    <a:pt x="0" y="0"/>
                  </a:moveTo>
                  <a:lnTo>
                    <a:pt x="2054517" y="0"/>
                  </a:lnTo>
                  <a:lnTo>
                    <a:pt x="2054517" y="906044"/>
                  </a:lnTo>
                  <a:lnTo>
                    <a:pt x="0" y="906044"/>
                  </a:lnTo>
                  <a:lnTo>
                    <a:pt x="0" y="0"/>
                  </a:lnTo>
                  <a:close/>
                </a:path>
              </a:pathLst>
            </a:custGeom>
            <a:solidFill>
              <a:srgbClr val="C8EBF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9" name="Freeform 68"/>
            <p:cNvSpPr/>
            <p:nvPr/>
          </p:nvSpPr>
          <p:spPr>
            <a:xfrm>
              <a:off x="7995724" y="2120705"/>
              <a:ext cx="2723375" cy="1362011"/>
            </a:xfrm>
            <a:custGeom>
              <a:avLst/>
              <a:gdLst/>
              <a:ahLst/>
              <a:cxnLst/>
              <a:rect l="0" t="0" r="0" b="0"/>
              <a:pathLst>
                <a:path w="2126018" h="1109573">
                  <a:moveTo>
                    <a:pt x="0" y="4864"/>
                  </a:moveTo>
                  <a:lnTo>
                    <a:pt x="10109" y="1109573"/>
                  </a:lnTo>
                  <a:lnTo>
                    <a:pt x="2126018" y="1090841"/>
                  </a:lnTo>
                  <a:lnTo>
                    <a:pt x="2126018" y="0"/>
                  </a:lnTo>
                </a:path>
              </a:pathLst>
            </a:custGeom>
            <a:noFill/>
            <a:ln w="94208" cap="flat" cmpd="sng" algn="ctr">
              <a:solidFill>
                <a:srgbClr val="5C9CD4">
                  <a:alpha val="100000"/>
                </a:srgbClr>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0" name="Freeform 69"/>
            <p:cNvSpPr/>
            <p:nvPr/>
          </p:nvSpPr>
          <p:spPr>
            <a:xfrm>
              <a:off x="9582379" y="2122183"/>
              <a:ext cx="881957" cy="464001"/>
            </a:xfrm>
            <a:custGeom>
              <a:avLst/>
              <a:gdLst/>
              <a:ahLst/>
              <a:cxnLst/>
              <a:rect l="0" t="0" r="0" b="0"/>
              <a:pathLst>
                <a:path w="688505" h="378002">
                  <a:moveTo>
                    <a:pt x="0" y="378002"/>
                  </a:moveTo>
                  <a:lnTo>
                    <a:pt x="688505" y="378002"/>
                  </a:lnTo>
                  <a:lnTo>
                    <a:pt x="688505" y="0"/>
                  </a:lnTo>
                  <a:lnTo>
                    <a:pt x="0" y="0"/>
                  </a:lnTo>
                  <a:lnTo>
                    <a:pt x="0" y="378002"/>
                  </a:lnTo>
                  <a:close/>
                </a:path>
              </a:pathLst>
            </a:custGeom>
            <a:solidFill>
              <a:srgbClr val="5FCBED">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1" name="Freeform 70"/>
            <p:cNvSpPr/>
            <p:nvPr/>
          </p:nvSpPr>
          <p:spPr>
            <a:xfrm>
              <a:off x="8262330" y="2000664"/>
              <a:ext cx="881957" cy="464002"/>
            </a:xfrm>
            <a:custGeom>
              <a:avLst/>
              <a:gdLst/>
              <a:ahLst/>
              <a:cxnLst/>
              <a:rect l="0" t="0" r="0" b="0"/>
              <a:pathLst>
                <a:path w="688505" h="378003">
                  <a:moveTo>
                    <a:pt x="0" y="378003"/>
                  </a:moveTo>
                  <a:lnTo>
                    <a:pt x="688505" y="378003"/>
                  </a:lnTo>
                  <a:lnTo>
                    <a:pt x="688505" y="0"/>
                  </a:lnTo>
                  <a:lnTo>
                    <a:pt x="0" y="0"/>
                  </a:lnTo>
                  <a:lnTo>
                    <a:pt x="0" y="378003"/>
                  </a:lnTo>
                  <a:close/>
                </a:path>
              </a:pathLst>
            </a:custGeom>
            <a:solidFill>
              <a:srgbClr val="E4AA8A">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2" name="Rectangle 71"/>
            <p:cNvSpPr/>
            <p:nvPr/>
          </p:nvSpPr>
          <p:spPr>
            <a:xfrm>
              <a:off x="9631776" y="2243936"/>
              <a:ext cx="783163" cy="246221"/>
            </a:xfrm>
            <a:prstGeom prst="rect">
              <a:avLst/>
            </a:prstGeom>
          </p:spPr>
          <p:txBody>
            <a:bodyPr wrap="none" lIns="0" tIns="0" rIns="0" bIns="0">
              <a:spAutoFit/>
            </a:bodyPr>
            <a:lstStyle/>
            <a:p>
              <a:pPr marL="0" algn="ctr"/>
              <a:r>
                <a:rPr lang="en-US" sz="1600" b="1" i="0" spc="0" baseline="0" dirty="0">
                  <a:solidFill>
                    <a:srgbClr val="231F20"/>
                  </a:solidFill>
                </a:rPr>
                <a:t>Plastique</a:t>
              </a:r>
            </a:p>
          </p:txBody>
        </p:sp>
        <p:sp>
          <p:nvSpPr>
            <p:cNvPr id="73" name="Rectangle 72"/>
            <p:cNvSpPr/>
            <p:nvPr/>
          </p:nvSpPr>
          <p:spPr>
            <a:xfrm>
              <a:off x="9220767" y="2870877"/>
              <a:ext cx="308290" cy="246221"/>
            </a:xfrm>
            <a:prstGeom prst="rect">
              <a:avLst/>
            </a:prstGeom>
          </p:spPr>
          <p:txBody>
            <a:bodyPr wrap="none" lIns="0" tIns="0" rIns="0" bIns="0">
              <a:spAutoFit/>
            </a:bodyPr>
            <a:lstStyle/>
            <a:p>
              <a:pPr marL="0"/>
              <a:r>
                <a:rPr lang="en-US" sz="1600" b="1" i="0" spc="0" baseline="0" dirty="0">
                  <a:solidFill>
                    <a:srgbClr val="231F20"/>
                  </a:solidFill>
                </a:rPr>
                <a:t>Eau</a:t>
              </a:r>
            </a:p>
          </p:txBody>
        </p:sp>
        <p:sp>
          <p:nvSpPr>
            <p:cNvPr id="74" name="Rectangle 73"/>
            <p:cNvSpPr/>
            <p:nvPr/>
          </p:nvSpPr>
          <p:spPr>
            <a:xfrm>
              <a:off x="8485637" y="2086137"/>
              <a:ext cx="357470" cy="246221"/>
            </a:xfrm>
            <a:prstGeom prst="rect">
              <a:avLst/>
            </a:prstGeom>
          </p:spPr>
          <p:txBody>
            <a:bodyPr wrap="none" lIns="0" tIns="0" rIns="0" bIns="0">
              <a:spAutoFit/>
            </a:bodyPr>
            <a:lstStyle/>
            <a:p>
              <a:pPr marL="0"/>
              <a:r>
                <a:rPr lang="en-US" sz="1600" b="1" i="0" spc="0" baseline="0" dirty="0">
                  <a:solidFill>
                    <a:srgbClr val="231F20"/>
                  </a:solidFill>
                </a:rPr>
                <a:t>Bois</a:t>
              </a:r>
            </a:p>
          </p:txBody>
        </p:sp>
      </p:grpSp>
    </p:spTree>
    <p:extLst>
      <p:ext uri="{BB962C8B-B14F-4D97-AF65-F5344CB8AC3E}">
        <p14:creationId xmlns:p14="http://schemas.microsoft.com/office/powerpoint/2010/main" val="19227314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
        <p:nvSpPr>
          <p:cNvPr id="1145" name="D_A_01"/>
          <p:cNvSpPr txBox="1"/>
          <p:nvPr/>
        </p:nvSpPr>
        <p:spPr>
          <a:xfrm>
            <a:off x="820420" y="178195"/>
            <a:ext cx="10551160" cy="490671"/>
          </a:xfrm>
          <a:prstGeom prst="rect">
            <a:avLst/>
          </a:prstGeom>
          <a:noFill/>
        </p:spPr>
        <p:txBody>
          <a:bodyPr wrap="square" rtlCol="0" anchor="ctr">
            <a:noAutofit/>
          </a:bodyPr>
          <a:lstStyle/>
          <a:p>
            <a:endParaRPr lang="fr-FR" sz="1600" b="1" dirty="0">
              <a:solidFill>
                <a:schemeClr val="bg1">
                  <a:lumMod val="65000"/>
                </a:schemeClr>
              </a:solidFill>
            </a:endParaRP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endParaRPr lang="fr-FR" sz="1400" i="1" dirty="0">
              <a:solidFill>
                <a:schemeClr val="bg1">
                  <a:lumMod val="65000"/>
                </a:schemeClr>
              </a:solidFill>
            </a:endParaRPr>
          </a:p>
        </p:txBody>
      </p:sp>
      <p:pic>
        <p:nvPicPr>
          <p:cNvPr id="10" name="Google Shape;228;p39"/>
          <p:cNvPicPr preferRelativeResize="0">
            <a:picLocks noChangeAspect="1"/>
          </p:cNvPicPr>
          <p:nvPr/>
        </p:nvPicPr>
        <p:blipFill rotWithShape="1">
          <a:blip r:embed="rId3"/>
          <a:srcRect l="2318" t="72303" r="2289" b="454"/>
          <a:stretch>
            <a:fillRect/>
          </a:stretch>
        </p:blipFill>
        <p:spPr>
          <a:xfrm>
            <a:off x="10838371" y="243581"/>
            <a:ext cx="518400" cy="518400"/>
          </a:xfrm>
          <a:prstGeom prst="rect">
            <a:avLst/>
          </a:prstGeom>
          <a:noFill/>
          <a:ln>
            <a:noFill/>
          </a:ln>
        </p:spPr>
      </p:pic>
      <p:grpSp>
        <p:nvGrpSpPr>
          <p:cNvPr id="31" name="Group 30"/>
          <p:cNvGrpSpPr/>
          <p:nvPr/>
        </p:nvGrpSpPr>
        <p:grpSpPr>
          <a:xfrm>
            <a:off x="517665" y="1117662"/>
            <a:ext cx="11260952" cy="3953102"/>
            <a:chOff x="445774" y="1117662"/>
            <a:chExt cx="11260952" cy="3953102"/>
          </a:xfrm>
        </p:grpSpPr>
        <p:sp>
          <p:nvSpPr>
            <p:cNvPr id="34" name="Freeform 33"/>
            <p:cNvSpPr/>
            <p:nvPr/>
          </p:nvSpPr>
          <p:spPr>
            <a:xfrm>
              <a:off x="509333" y="1399419"/>
              <a:ext cx="11197393" cy="3671345"/>
            </a:xfrm>
            <a:custGeom>
              <a:avLst/>
              <a:gdLst/>
              <a:ahLst/>
              <a:cxnLst/>
              <a:rect l="0" t="0" r="0" b="0"/>
              <a:pathLst>
                <a:path w="6611302" h="3984371">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w="12700" cap="flat" cmpd="sng" algn="ctr">
              <a:solidFill>
                <a:srgbClr val="62B8C6">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5" name="Freeform 34"/>
            <p:cNvSpPr/>
            <p:nvPr/>
          </p:nvSpPr>
          <p:spPr>
            <a:xfrm>
              <a:off x="9453837" y="1365449"/>
              <a:ext cx="65074" cy="62357"/>
            </a:xfrm>
            <a:custGeom>
              <a:avLst/>
              <a:gdLst/>
              <a:ahLst/>
              <a:cxnLst/>
              <a:rect l="0" t="0" r="0" b="0"/>
              <a:pathLst>
                <a:path w="50800" h="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39" name="Picture 3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09333" y="1213873"/>
              <a:ext cx="351753" cy="267489"/>
            </a:xfrm>
            <a:prstGeom prst="rect">
              <a:avLst/>
            </a:prstGeom>
            <a:noFill/>
          </p:spPr>
        </p:pic>
        <p:sp>
          <p:nvSpPr>
            <p:cNvPr id="40" name="Freeform 39"/>
            <p:cNvSpPr/>
            <p:nvPr/>
          </p:nvSpPr>
          <p:spPr>
            <a:xfrm>
              <a:off x="445774" y="1117662"/>
              <a:ext cx="491356" cy="490120"/>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Freeform 41"/>
            <p:cNvSpPr/>
            <p:nvPr/>
          </p:nvSpPr>
          <p:spPr>
            <a:xfrm>
              <a:off x="850691" y="4060080"/>
              <a:ext cx="7797107" cy="324000"/>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8" name="Rectangle 47"/>
            <p:cNvSpPr/>
            <p:nvPr/>
          </p:nvSpPr>
          <p:spPr>
            <a:xfrm>
              <a:off x="601407" y="4024182"/>
              <a:ext cx="6309612" cy="369332"/>
            </a:xfrm>
            <a:prstGeom prst="rect">
              <a:avLst/>
            </a:prstGeom>
          </p:spPr>
          <p:txBody>
            <a:bodyPr wrap="none" lIns="0" tIns="0" rIns="0" bIns="0">
              <a:spAutoFit/>
            </a:bodyPr>
            <a:lstStyle/>
            <a:p>
              <a:pPr marL="0"/>
              <a:r>
                <a:rPr lang="en-US" sz="2400" b="0" i="0" spc="0" baseline="0" dirty="0">
                  <a:solidFill>
                    <a:srgbClr val="0FA9B9"/>
                  </a:solidFill>
                  <a:latin typeface="Calibri" panose="020F0502020204030204"/>
                </a:rPr>
                <a:t>1</a:t>
              </a:r>
              <a:r>
                <a:rPr lang="en-US" sz="2400" b="0" i="0" spc="542" baseline="0" dirty="0">
                  <a:solidFill>
                    <a:srgbClr val="0FA9B9"/>
                  </a:solidFill>
                  <a:latin typeface="Calibri" panose="020F0502020204030204"/>
                </a:rPr>
                <a:t>.</a:t>
              </a:r>
              <a:r>
                <a:rPr lang="en-US" sz="2400" b="0" i="0" spc="0" baseline="0" dirty="0">
                  <a:solidFill>
                    <a:srgbClr val="231F20"/>
                  </a:solidFill>
                  <a:latin typeface="Calibri" panose="020F0502020204030204"/>
                </a:rPr>
                <a:t>Indiquer le corps qui flotte et/ou celui qui coule.</a:t>
              </a:r>
            </a:p>
          </p:txBody>
        </p:sp>
        <p:sp>
          <p:nvSpPr>
            <p:cNvPr id="51" name="Rectangle 50"/>
            <p:cNvSpPr/>
            <p:nvPr/>
          </p:nvSpPr>
          <p:spPr>
            <a:xfrm>
              <a:off x="850691" y="4356337"/>
              <a:ext cx="10732169" cy="677108"/>
            </a:xfrm>
            <a:prstGeom prst="rect">
              <a:avLst/>
            </a:prstGeom>
          </p:spPr>
          <p:txBody>
            <a:bodyPr wrap="none" lIns="0" tIns="0" rIns="0" bIns="0">
              <a:spAutoFit/>
            </a:bodyPr>
            <a:lstStyle/>
            <a:p>
              <a:pPr marL="0"/>
              <a:r>
                <a:rPr lang="en-US" sz="2400" b="0" i="0" spc="0" baseline="0" dirty="0">
                  <a:solidFill>
                    <a:srgbClr val="F5821F"/>
                  </a:solidFill>
                  <a:latin typeface="Calibri" panose="020F0502020204030204"/>
                </a:rPr>
                <a:t>•</a:t>
              </a:r>
              <a:r>
                <a:rPr lang="en-US" sz="2400" b="0" i="0" spc="0" baseline="0" dirty="0">
                  <a:solidFill>
                    <a:srgbClr val="231F20"/>
                  </a:solidFill>
                  <a:latin typeface="Calibri" panose="020F0502020204030204"/>
                </a:rPr>
                <a:t> Le morceau de boi</a:t>
              </a:r>
              <a:r>
                <a:rPr lang="en-US" sz="2400" b="0" i="0" spc="436" baseline="0" dirty="0">
                  <a:solidFill>
                    <a:srgbClr val="231F20"/>
                  </a:solidFill>
                  <a:latin typeface="Calibri" panose="020F0502020204030204"/>
                </a:rPr>
                <a:t>s</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a:t>
              </a:r>
            </a:p>
            <a:p>
              <a:pPr marL="0">
                <a:lnSpc>
                  <a:spcPts val="2375"/>
                </a:lnSpc>
              </a:pPr>
              <a:r>
                <a:rPr lang="en-US" sz="2400" b="0" i="0" spc="0" baseline="0" dirty="0">
                  <a:solidFill>
                    <a:srgbClr val="F5821F"/>
                  </a:solidFill>
                  <a:latin typeface="Calibri" panose="020F0502020204030204"/>
                </a:rPr>
                <a:t>•</a:t>
              </a:r>
              <a:r>
                <a:rPr lang="en-US" sz="2400" b="0" i="0" spc="0" baseline="0" dirty="0">
                  <a:solidFill>
                    <a:srgbClr val="231F20"/>
                  </a:solidFill>
                  <a:latin typeface="Calibri" panose="020F0502020204030204"/>
                </a:rPr>
                <a:t> Le morceau de plastique </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a:t>
              </a:r>
            </a:p>
          </p:txBody>
        </p:sp>
      </p:grpSp>
      <mc:AlternateContent xmlns:mc="http://schemas.openxmlformats.org/markup-compatibility/2006" xmlns:a14="http://schemas.microsoft.com/office/drawing/2010/main">
        <mc:Choice Requires="a14">
          <p:sp>
            <p:nvSpPr>
              <p:cNvPr id="62" name="ZoneTexte 3"/>
              <p:cNvSpPr txBox="1"/>
              <p:nvPr/>
            </p:nvSpPr>
            <p:spPr>
              <a:xfrm>
                <a:off x="3519131" y="4298538"/>
                <a:ext cx="1955933" cy="430887"/>
              </a:xfrm>
              <a:prstGeom prst="rect">
                <a:avLst/>
              </a:prstGeom>
              <a:noFill/>
            </p:spPr>
            <p:txBody>
              <a:bodyPr wrap="square" rtlCol="0">
                <a:spAutoFit/>
              </a:bodyPr>
              <a:lstStyle/>
              <a:p>
                <a:pPr algn="ctr"/>
                <a14:m>
                  <m:oMath xmlns:m="http://schemas.openxmlformats.org/officeDocument/2006/math">
                    <m:r>
                      <m:rPr>
                        <m:sty m:val="p"/>
                      </m:rPr>
                      <a:rPr lang="fr-FR" sz="2200" b="0" i="0" dirty="0" smtClean="0">
                        <a:solidFill>
                          <a:srgbClr val="FF0000"/>
                        </a:solidFill>
                        <a:latin typeface="Cambria Math" panose="02040503050406030204" pitchFamily="18" charset="0"/>
                      </a:rPr>
                      <m:t>flotte</m:t>
                    </m:r>
                  </m:oMath>
                </a14:m>
                <a:r>
                  <a:rPr lang="fr-FR" sz="2200" dirty="0">
                    <a:solidFill>
                      <a:srgbClr val="FF0000"/>
                    </a:solidFill>
                  </a:rPr>
                  <a:t> sur l’eau</a:t>
                </a:r>
              </a:p>
            </p:txBody>
          </p:sp>
        </mc:Choice>
        <mc:Fallback xmlns="">
          <p:sp>
            <p:nvSpPr>
              <p:cNvPr id="62" name="ZoneTexte 3"/>
              <p:cNvSpPr txBox="1">
                <a:spLocks noRot="1" noChangeAspect="1" noMove="1" noResize="1" noEditPoints="1" noAdjustHandles="1" noChangeArrowheads="1" noChangeShapeType="1" noTextEdit="1"/>
              </p:cNvSpPr>
              <p:nvPr/>
            </p:nvSpPr>
            <p:spPr>
              <a:xfrm>
                <a:off x="3519131" y="4298538"/>
                <a:ext cx="1955933" cy="430887"/>
              </a:xfrm>
              <a:prstGeom prst="rect">
                <a:avLst/>
              </a:prstGeom>
              <a:blipFill>
                <a:blip r:embed="rId5"/>
                <a:stretch>
                  <a:fillRect t="-9859" r="-935" b="-281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3" name="ZoneTexte 3"/>
              <p:cNvSpPr txBox="1"/>
              <p:nvPr/>
            </p:nvSpPr>
            <p:spPr>
              <a:xfrm>
                <a:off x="4138916" y="4489274"/>
                <a:ext cx="5198246" cy="600164"/>
              </a:xfrm>
              <a:prstGeom prst="rect">
                <a:avLst/>
              </a:prstGeom>
              <a:noFill/>
            </p:spPr>
            <p:txBody>
              <a:bodyPr wrap="square" rtlCol="0">
                <a:spAutoFit/>
              </a:bodyPr>
              <a:lstStyle/>
              <a:p>
                <a:pPr algn="ctr">
                  <a:lnSpc>
                    <a:spcPct val="150000"/>
                  </a:lnSpc>
                </a:pPr>
                <a14:m>
                  <m:oMath xmlns:m="http://schemas.openxmlformats.org/officeDocument/2006/math">
                    <m:r>
                      <m:rPr>
                        <m:sty m:val="p"/>
                      </m:rPr>
                      <a:rPr lang="fr-FR" sz="2200" b="0" i="0" dirty="0" smtClean="0">
                        <a:solidFill>
                          <a:srgbClr val="FF0000"/>
                        </a:solidFill>
                        <a:latin typeface="Cambria Math" panose="02040503050406030204" pitchFamily="18" charset="0"/>
                      </a:rPr>
                      <m:t>flotte</m:t>
                    </m:r>
                  </m:oMath>
                </a14:m>
                <a:r>
                  <a:rPr lang="fr-FR" sz="2200" dirty="0">
                    <a:solidFill>
                      <a:srgbClr val="FF0000"/>
                    </a:solidFill>
                  </a:rPr>
                  <a:t> sur l’eau plus que le morceau du bois</a:t>
                </a:r>
              </a:p>
            </p:txBody>
          </p:sp>
        </mc:Choice>
        <mc:Fallback xmlns="">
          <p:sp>
            <p:nvSpPr>
              <p:cNvPr id="63" name="ZoneTexte 3"/>
              <p:cNvSpPr txBox="1">
                <a:spLocks noRot="1" noChangeAspect="1" noMove="1" noResize="1" noEditPoints="1" noAdjustHandles="1" noChangeArrowheads="1" noChangeShapeType="1" noTextEdit="1"/>
              </p:cNvSpPr>
              <p:nvPr/>
            </p:nvSpPr>
            <p:spPr>
              <a:xfrm>
                <a:off x="4138916" y="4489274"/>
                <a:ext cx="5198246" cy="600164"/>
              </a:xfrm>
              <a:prstGeom prst="rect">
                <a:avLst/>
              </a:prstGeom>
              <a:blipFill>
                <a:blip r:embed="rId6"/>
                <a:stretch>
                  <a:fillRect r="-234" b="-11111"/>
                </a:stretch>
              </a:blipFill>
            </p:spPr>
            <p:txBody>
              <a:bodyPr/>
              <a:lstStyle/>
              <a:p>
                <a:r>
                  <a:rPr lang="fr-FR">
                    <a:noFill/>
                  </a:rPr>
                  <a:t> </a:t>
                </a:r>
              </a:p>
            </p:txBody>
          </p:sp>
        </mc:Fallback>
      </mc:AlternateContent>
      <p:grpSp>
        <p:nvGrpSpPr>
          <p:cNvPr id="44" name="Group 43"/>
          <p:cNvGrpSpPr/>
          <p:nvPr/>
        </p:nvGrpSpPr>
        <p:grpSpPr>
          <a:xfrm>
            <a:off x="413383" y="1117662"/>
            <a:ext cx="11196792" cy="3608007"/>
            <a:chOff x="341492" y="1117662"/>
            <a:chExt cx="11196792" cy="3608007"/>
          </a:xfrm>
        </p:grpSpPr>
        <p:sp>
          <p:nvSpPr>
            <p:cNvPr id="47" name="Freeform 46"/>
            <p:cNvSpPr/>
            <p:nvPr/>
          </p:nvSpPr>
          <p:spPr>
            <a:xfrm>
              <a:off x="670295" y="1659332"/>
              <a:ext cx="10867989" cy="2269090"/>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9" name="Freeform 48"/>
            <p:cNvSpPr/>
            <p:nvPr/>
          </p:nvSpPr>
          <p:spPr>
            <a:xfrm>
              <a:off x="670296" y="1659332"/>
              <a:ext cx="10867988" cy="2259656"/>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w="6350" cap="flat" cmpd="sng" algn="ctr">
              <a:solidFill>
                <a:srgbClr val="21ACBB">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0" name="Freeform 49"/>
            <p:cNvSpPr/>
            <p:nvPr/>
          </p:nvSpPr>
          <p:spPr>
            <a:xfrm>
              <a:off x="354172" y="1681708"/>
              <a:ext cx="303030" cy="25256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2" name="Freeform 51"/>
            <p:cNvSpPr/>
            <p:nvPr/>
          </p:nvSpPr>
          <p:spPr>
            <a:xfrm>
              <a:off x="341492" y="1655445"/>
              <a:ext cx="334753" cy="25256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3" name="Freeform 52"/>
            <p:cNvSpPr/>
            <p:nvPr/>
          </p:nvSpPr>
          <p:spPr>
            <a:xfrm>
              <a:off x="481774" y="1248173"/>
              <a:ext cx="3195499" cy="309340"/>
            </a:xfrm>
            <a:custGeom>
              <a:avLst/>
              <a:gdLst/>
              <a:ahLst/>
              <a:cxnLst/>
              <a:rect l="0" t="0" r="0" b="0"/>
              <a:pathLst>
                <a:path w="2494584" h="252006">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54" name="Picture 5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09333" y="1213873"/>
              <a:ext cx="351753" cy="267489"/>
            </a:xfrm>
            <a:prstGeom prst="rect">
              <a:avLst/>
            </a:prstGeom>
            <a:noFill/>
          </p:spPr>
        </p:pic>
        <p:sp>
          <p:nvSpPr>
            <p:cNvPr id="55" name="Freeform 54"/>
            <p:cNvSpPr/>
            <p:nvPr/>
          </p:nvSpPr>
          <p:spPr>
            <a:xfrm>
              <a:off x="445774" y="1117662"/>
              <a:ext cx="491356" cy="490120"/>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6" name="Freeform 55"/>
            <p:cNvSpPr/>
            <p:nvPr/>
          </p:nvSpPr>
          <p:spPr>
            <a:xfrm>
              <a:off x="445774" y="1129813"/>
              <a:ext cx="491356" cy="458707"/>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w="12700" cap="flat" cmpd="sng" algn="ctr">
              <a:solidFill>
                <a:srgbClr val="21ACBB">
                  <a:alpha val="100000"/>
                </a:srgbClr>
              </a:solidFill>
              <a:prstDash val="solid"/>
              <a:miter lim="127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7" name="Rectangle 56"/>
            <p:cNvSpPr/>
            <p:nvPr/>
          </p:nvSpPr>
          <p:spPr>
            <a:xfrm>
              <a:off x="483288" y="1676019"/>
              <a:ext cx="118119" cy="285094"/>
            </a:xfrm>
            <a:prstGeom prst="rect">
              <a:avLst/>
            </a:prstGeom>
          </p:spPr>
          <p:txBody>
            <a:bodyPr wrap="none" lIns="0" tIns="0" rIns="0" bIns="0">
              <a:spAutoFit/>
            </a:bodyPr>
            <a:lstStyle/>
            <a:p>
              <a:pPr marL="0"/>
              <a:r>
                <a:rPr lang="en-US" sz="1430" b="1" i="0" spc="0" baseline="0" dirty="0">
                  <a:solidFill>
                    <a:srgbClr val="FFFFFF"/>
                  </a:solidFill>
                  <a:latin typeface="Calibri-Bold"/>
                </a:rPr>
                <a:t>1</a:t>
              </a:r>
            </a:p>
          </p:txBody>
        </p:sp>
        <p:sp>
          <p:nvSpPr>
            <p:cNvPr id="58" name="Rectangle 57"/>
            <p:cNvSpPr/>
            <p:nvPr/>
          </p:nvSpPr>
          <p:spPr>
            <a:xfrm>
              <a:off x="748529" y="1235792"/>
              <a:ext cx="2862900" cy="307777"/>
            </a:xfrm>
            <a:prstGeom prst="rect">
              <a:avLst/>
            </a:prstGeom>
          </p:spPr>
          <p:txBody>
            <a:bodyPr wrap="none" lIns="0" tIns="0" rIns="0" bIns="0">
              <a:spAutoFit/>
            </a:bodyPr>
            <a:lstStyle/>
            <a:p>
              <a:pPr marL="237490"/>
              <a:r>
                <a:rPr lang="en-US" sz="2000" b="1" i="0" spc="0" baseline="0" dirty="0">
                  <a:solidFill>
                    <a:srgbClr val="FFFFFF"/>
                  </a:solidFill>
                  <a:latin typeface="Calibri" panose="020F0502020204030204"/>
                </a:rPr>
                <a:t>Je m’entraîne </a:t>
              </a:r>
              <a:r>
                <a:rPr lang="en-US" sz="2000" b="1" i="0" spc="0" baseline="0" dirty="0" err="1">
                  <a:solidFill>
                    <a:srgbClr val="FFFFFF"/>
                  </a:solidFill>
                  <a:latin typeface="Calibri" panose="020F0502020204030204"/>
                </a:rPr>
                <a:t>en</a:t>
              </a:r>
              <a:r>
                <a:rPr lang="en-US" sz="2000" b="1" i="0" spc="0" baseline="0" dirty="0">
                  <a:solidFill>
                    <a:srgbClr val="FFFFFF"/>
                  </a:solidFill>
                  <a:latin typeface="Calibri" panose="020F0502020204030204"/>
                </a:rPr>
                <a:t> </a:t>
              </a:r>
              <a:r>
                <a:rPr lang="en-US" sz="2000" b="1" i="0" spc="0" baseline="0" dirty="0" err="1">
                  <a:solidFill>
                    <a:srgbClr val="FFFFFF"/>
                  </a:solidFill>
                  <a:latin typeface="Calibri" panose="020F0502020204030204"/>
                </a:rPr>
                <a:t>binôme</a:t>
              </a:r>
              <a:endParaRPr lang="en-US" sz="2000" b="1" i="0" spc="0" baseline="0" dirty="0">
                <a:solidFill>
                  <a:srgbClr val="FFFFFF"/>
                </a:solidFill>
                <a:latin typeface="Calibri" panose="020F0502020204030204"/>
              </a:endParaRPr>
            </a:p>
          </p:txBody>
        </p:sp>
        <p:sp>
          <p:nvSpPr>
            <p:cNvPr id="59" name="Rectangle 58"/>
            <p:cNvSpPr/>
            <p:nvPr/>
          </p:nvSpPr>
          <p:spPr>
            <a:xfrm>
              <a:off x="850691" y="4356337"/>
              <a:ext cx="65" cy="369332"/>
            </a:xfrm>
            <a:prstGeom prst="rect">
              <a:avLst/>
            </a:prstGeom>
          </p:spPr>
          <p:txBody>
            <a:bodyPr wrap="none" lIns="0" tIns="0" rIns="0" bIns="0">
              <a:spAutoFit/>
            </a:bodyPr>
            <a:lstStyle/>
            <a:p>
              <a:pPr marL="0"/>
              <a:endParaRPr lang="en-US" sz="2400" b="0" i="0" spc="0" baseline="0" dirty="0">
                <a:solidFill>
                  <a:srgbClr val="231F20"/>
                </a:solidFill>
                <a:latin typeface="Calibri" panose="020F0502020204030204"/>
              </a:endParaRPr>
            </a:p>
          </p:txBody>
        </p:sp>
      </p:grpSp>
      <p:sp>
        <p:nvSpPr>
          <p:cNvPr id="60" name="Rectangle 59"/>
          <p:cNvSpPr/>
          <p:nvPr/>
        </p:nvSpPr>
        <p:spPr>
          <a:xfrm>
            <a:off x="875917" y="1674245"/>
            <a:ext cx="10611233" cy="2339102"/>
          </a:xfrm>
          <a:prstGeom prst="rect">
            <a:avLst/>
          </a:prstGeom>
        </p:spPr>
        <p:txBody>
          <a:bodyPr wrap="square" lIns="0" tIns="0" rIns="0" bIns="0">
            <a:spAutoFit/>
          </a:bodyPr>
          <a:lstStyle/>
          <a:p>
            <a:pPr marL="0" algn="just"/>
            <a:r>
              <a:rPr lang="en-US" sz="2000" b="0" i="0" spc="0" baseline="0" dirty="0" err="1">
                <a:solidFill>
                  <a:srgbClr val="231F20"/>
                </a:solidFill>
                <a:latin typeface="Calibri" panose="020F0502020204030204"/>
              </a:rPr>
              <a:t>Deux</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morceaux,</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un</a:t>
            </a:r>
            <a:r>
              <a:rPr lang="en-US" sz="2000" b="0" i="0" spc="156"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plastique</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et</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l’autre</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bois,</a:t>
            </a:r>
            <a:r>
              <a:rPr lang="en-US" sz="2000" b="0" i="0" spc="156" baseline="0" dirty="0">
                <a:solidFill>
                  <a:srgbClr val="231F20"/>
                </a:solidFill>
                <a:latin typeface="Calibri" panose="020F0502020204030204"/>
              </a:rPr>
              <a:t> </a:t>
            </a:r>
            <a:r>
              <a:rPr lang="en-US" sz="2000" b="0" i="0" spc="0" baseline="0" dirty="0" err="1">
                <a:solidFill>
                  <a:srgbClr val="231F20"/>
                </a:solidFill>
                <a:latin typeface="Calibri" panose="020F0502020204030204"/>
              </a:rPr>
              <a:t>sont</a:t>
            </a:r>
            <a:r>
              <a:rPr lang="en-US" sz="2000" b="0" i="0" spc="0" baseline="0" dirty="0">
                <a:solidFill>
                  <a:srgbClr val="231F20"/>
                </a:solidFill>
                <a:latin typeface="Calibri" panose="020F0502020204030204"/>
              </a:rPr>
              <a:t> </a:t>
            </a:r>
            <a:r>
              <a:rPr lang="en-US" sz="2000" b="0" i="0" spc="0" baseline="0" dirty="0" err="1">
                <a:solidFill>
                  <a:srgbClr val="231F20"/>
                </a:solidFill>
                <a:latin typeface="Calibri" panose="020F0502020204030204"/>
              </a:rPr>
              <a:t>mis</a:t>
            </a:r>
            <a:r>
              <a:rPr lang="en-US" sz="2000" b="0" i="0" spc="0" baseline="0" dirty="0">
                <a:solidFill>
                  <a:srgbClr val="231F20"/>
                </a:solidFill>
                <a:latin typeface="Calibri" panose="020F0502020204030204"/>
              </a:rPr>
              <a:t> dans l’eau (voir figure ci-contre).</a:t>
            </a:r>
          </a:p>
          <a:p>
            <a:pPr marL="0" algn="just"/>
            <a:r>
              <a:rPr lang="en-US" sz="2000" b="0" i="0" spc="0" baseline="0" dirty="0">
                <a:solidFill>
                  <a:srgbClr val="231F20"/>
                </a:solidFill>
                <a:latin typeface="Calibri" panose="020F0502020204030204"/>
              </a:rPr>
              <a:t>On donne les masses volumiques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eau</a:t>
            </a:r>
            <a:r>
              <a:rPr lang="en-US" sz="2000" dirty="0">
                <a:solidFill>
                  <a:srgbClr val="231F20"/>
                </a:solidFill>
              </a:rPr>
              <a:t> ≈ 1,0 g/cm³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plastique</a:t>
            </a:r>
            <a:r>
              <a:rPr lang="en-US" sz="2000" dirty="0">
                <a:solidFill>
                  <a:srgbClr val="231F20"/>
                </a:solidFill>
              </a:rPr>
              <a:t> ≈ 0,95 g/cm³  ;</a:t>
            </a:r>
          </a:p>
          <a:p>
            <a:pPr algn="just">
              <a:lnSpc>
                <a:spcPct val="120000"/>
              </a:lnSpc>
            </a:pPr>
            <a:r>
              <a:rPr lang="en-US" sz="2000" dirty="0">
                <a:solidFill>
                  <a:srgbClr val="231F20"/>
                </a:solidFill>
              </a:rPr>
              <a:t> </a:t>
            </a:r>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bois</a:t>
            </a:r>
            <a:r>
              <a:rPr lang="en-US" sz="2000" dirty="0">
                <a:solidFill>
                  <a:srgbClr val="231F20"/>
                </a:solidFill>
              </a:rPr>
              <a:t> ≈ 0,6 g/cm³</a:t>
            </a:r>
          </a:p>
          <a:p>
            <a:pPr algn="just">
              <a:lnSpc>
                <a:spcPct val="120000"/>
              </a:lnSpc>
            </a:pPr>
            <a:endParaRPr lang="fr-FR" dirty="0">
              <a:solidFill>
                <a:srgbClr val="231F20"/>
              </a:solidFill>
            </a:endParaRPr>
          </a:p>
          <a:p>
            <a:pPr algn="just">
              <a:lnSpc>
                <a:spcPct val="120000"/>
              </a:lnSpc>
            </a:pPr>
            <a:r>
              <a:rPr lang="fr-FR" sz="2000" dirty="0">
                <a:solidFill>
                  <a:srgbClr val="231F20"/>
                </a:solidFill>
              </a:rPr>
              <a:t>Interpréter ce phénomène en termes de différence de masse </a:t>
            </a:r>
            <a:r>
              <a:rPr lang="en-US" sz="2000" dirty="0">
                <a:solidFill>
                  <a:srgbClr val="231F20"/>
                </a:solidFill>
              </a:rPr>
              <a:t>volumique.</a:t>
            </a:r>
          </a:p>
        </p:txBody>
      </p:sp>
      <p:grpSp>
        <p:nvGrpSpPr>
          <p:cNvPr id="61" name="Group 60"/>
          <p:cNvGrpSpPr/>
          <p:nvPr/>
        </p:nvGrpSpPr>
        <p:grpSpPr>
          <a:xfrm>
            <a:off x="8463390" y="2029356"/>
            <a:ext cx="2723375" cy="1482052"/>
            <a:chOff x="7995724" y="2000664"/>
            <a:chExt cx="2723375" cy="1482052"/>
          </a:xfrm>
        </p:grpSpPr>
        <p:sp>
          <p:nvSpPr>
            <p:cNvPr id="64" name="Freeform 63"/>
            <p:cNvSpPr/>
            <p:nvPr/>
          </p:nvSpPr>
          <p:spPr>
            <a:xfrm>
              <a:off x="8051883" y="2314789"/>
              <a:ext cx="2631784" cy="1112177"/>
            </a:xfrm>
            <a:custGeom>
              <a:avLst/>
              <a:gdLst/>
              <a:ahLst/>
              <a:cxnLst/>
              <a:rect l="0" t="0" r="0" b="0"/>
              <a:pathLst>
                <a:path w="2054517" h="906044">
                  <a:moveTo>
                    <a:pt x="0" y="0"/>
                  </a:moveTo>
                  <a:lnTo>
                    <a:pt x="2054517" y="0"/>
                  </a:lnTo>
                  <a:lnTo>
                    <a:pt x="2054517" y="906044"/>
                  </a:lnTo>
                  <a:lnTo>
                    <a:pt x="0" y="906044"/>
                  </a:lnTo>
                  <a:lnTo>
                    <a:pt x="0" y="0"/>
                  </a:lnTo>
                  <a:close/>
                </a:path>
              </a:pathLst>
            </a:custGeom>
            <a:solidFill>
              <a:srgbClr val="C8EBF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5" name="Freeform 64"/>
            <p:cNvSpPr/>
            <p:nvPr/>
          </p:nvSpPr>
          <p:spPr>
            <a:xfrm>
              <a:off x="7995724" y="2120705"/>
              <a:ext cx="2723375" cy="1362011"/>
            </a:xfrm>
            <a:custGeom>
              <a:avLst/>
              <a:gdLst/>
              <a:ahLst/>
              <a:cxnLst/>
              <a:rect l="0" t="0" r="0" b="0"/>
              <a:pathLst>
                <a:path w="2126018" h="1109573">
                  <a:moveTo>
                    <a:pt x="0" y="4864"/>
                  </a:moveTo>
                  <a:lnTo>
                    <a:pt x="10109" y="1109573"/>
                  </a:lnTo>
                  <a:lnTo>
                    <a:pt x="2126018" y="1090841"/>
                  </a:lnTo>
                  <a:lnTo>
                    <a:pt x="2126018" y="0"/>
                  </a:lnTo>
                </a:path>
              </a:pathLst>
            </a:custGeom>
            <a:noFill/>
            <a:ln w="94208" cap="flat" cmpd="sng" algn="ctr">
              <a:solidFill>
                <a:srgbClr val="5C9CD4">
                  <a:alpha val="100000"/>
                </a:srgbClr>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6" name="Freeform 65"/>
            <p:cNvSpPr/>
            <p:nvPr/>
          </p:nvSpPr>
          <p:spPr>
            <a:xfrm>
              <a:off x="9582379" y="2122183"/>
              <a:ext cx="881957" cy="464001"/>
            </a:xfrm>
            <a:custGeom>
              <a:avLst/>
              <a:gdLst/>
              <a:ahLst/>
              <a:cxnLst/>
              <a:rect l="0" t="0" r="0" b="0"/>
              <a:pathLst>
                <a:path w="688505" h="378002">
                  <a:moveTo>
                    <a:pt x="0" y="378002"/>
                  </a:moveTo>
                  <a:lnTo>
                    <a:pt x="688505" y="378002"/>
                  </a:lnTo>
                  <a:lnTo>
                    <a:pt x="688505" y="0"/>
                  </a:lnTo>
                  <a:lnTo>
                    <a:pt x="0" y="0"/>
                  </a:lnTo>
                  <a:lnTo>
                    <a:pt x="0" y="378002"/>
                  </a:lnTo>
                  <a:close/>
                </a:path>
              </a:pathLst>
            </a:custGeom>
            <a:solidFill>
              <a:srgbClr val="5FCBED">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5" name="Freeform 74"/>
            <p:cNvSpPr/>
            <p:nvPr/>
          </p:nvSpPr>
          <p:spPr>
            <a:xfrm>
              <a:off x="8262330" y="2000664"/>
              <a:ext cx="881957" cy="464002"/>
            </a:xfrm>
            <a:custGeom>
              <a:avLst/>
              <a:gdLst/>
              <a:ahLst/>
              <a:cxnLst/>
              <a:rect l="0" t="0" r="0" b="0"/>
              <a:pathLst>
                <a:path w="688505" h="378003">
                  <a:moveTo>
                    <a:pt x="0" y="378003"/>
                  </a:moveTo>
                  <a:lnTo>
                    <a:pt x="688505" y="378003"/>
                  </a:lnTo>
                  <a:lnTo>
                    <a:pt x="688505" y="0"/>
                  </a:lnTo>
                  <a:lnTo>
                    <a:pt x="0" y="0"/>
                  </a:lnTo>
                  <a:lnTo>
                    <a:pt x="0" y="378003"/>
                  </a:lnTo>
                  <a:close/>
                </a:path>
              </a:pathLst>
            </a:custGeom>
            <a:solidFill>
              <a:srgbClr val="E4AA8A">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6" name="Rectangle 75"/>
            <p:cNvSpPr/>
            <p:nvPr/>
          </p:nvSpPr>
          <p:spPr>
            <a:xfrm>
              <a:off x="9631776" y="2243936"/>
              <a:ext cx="783163" cy="246221"/>
            </a:xfrm>
            <a:prstGeom prst="rect">
              <a:avLst/>
            </a:prstGeom>
          </p:spPr>
          <p:txBody>
            <a:bodyPr wrap="none" lIns="0" tIns="0" rIns="0" bIns="0">
              <a:spAutoFit/>
            </a:bodyPr>
            <a:lstStyle/>
            <a:p>
              <a:pPr marL="0" algn="ctr"/>
              <a:r>
                <a:rPr lang="en-US" sz="1600" b="1" i="0" spc="0" baseline="0" dirty="0">
                  <a:solidFill>
                    <a:srgbClr val="231F20"/>
                  </a:solidFill>
                </a:rPr>
                <a:t>Plastique</a:t>
              </a:r>
            </a:p>
          </p:txBody>
        </p:sp>
        <p:sp>
          <p:nvSpPr>
            <p:cNvPr id="77" name="Rectangle 76"/>
            <p:cNvSpPr/>
            <p:nvPr/>
          </p:nvSpPr>
          <p:spPr>
            <a:xfrm>
              <a:off x="9220767" y="2870877"/>
              <a:ext cx="308290" cy="246221"/>
            </a:xfrm>
            <a:prstGeom prst="rect">
              <a:avLst/>
            </a:prstGeom>
          </p:spPr>
          <p:txBody>
            <a:bodyPr wrap="none" lIns="0" tIns="0" rIns="0" bIns="0">
              <a:spAutoFit/>
            </a:bodyPr>
            <a:lstStyle/>
            <a:p>
              <a:pPr marL="0"/>
              <a:r>
                <a:rPr lang="en-US" sz="1600" b="1" i="0" spc="0" baseline="0" dirty="0">
                  <a:solidFill>
                    <a:srgbClr val="231F20"/>
                  </a:solidFill>
                </a:rPr>
                <a:t>Eau</a:t>
              </a:r>
            </a:p>
          </p:txBody>
        </p:sp>
        <p:sp>
          <p:nvSpPr>
            <p:cNvPr id="78" name="Rectangle 77"/>
            <p:cNvSpPr/>
            <p:nvPr/>
          </p:nvSpPr>
          <p:spPr>
            <a:xfrm>
              <a:off x="8485637" y="2086137"/>
              <a:ext cx="357470" cy="246221"/>
            </a:xfrm>
            <a:prstGeom prst="rect">
              <a:avLst/>
            </a:prstGeom>
          </p:spPr>
          <p:txBody>
            <a:bodyPr wrap="none" lIns="0" tIns="0" rIns="0" bIns="0">
              <a:spAutoFit/>
            </a:bodyPr>
            <a:lstStyle/>
            <a:p>
              <a:pPr marL="0"/>
              <a:r>
                <a:rPr lang="en-US" sz="1600" b="1" i="0" spc="0" baseline="0" dirty="0">
                  <a:solidFill>
                    <a:srgbClr val="231F20"/>
                  </a:solidFill>
                </a:rPr>
                <a:t>Bois</a:t>
              </a:r>
            </a:p>
          </p:txBody>
        </p:sp>
      </p:grpSp>
    </p:spTree>
    <p:extLst>
      <p:ext uri="{BB962C8B-B14F-4D97-AF65-F5344CB8AC3E}">
        <p14:creationId xmlns:p14="http://schemas.microsoft.com/office/powerpoint/2010/main" val="385018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73129" y="402751"/>
            <a:ext cx="4218178" cy="523220"/>
          </a:xfrm>
          <a:prstGeom prst="rect">
            <a:avLst/>
          </a:prstGeom>
          <a:noFill/>
        </p:spPr>
        <p:txBody>
          <a:bodyPr wrap="square" rtlCol="0">
            <a:spAutoFit/>
          </a:bodyPr>
          <a:lstStyle/>
          <a:p>
            <a:r>
              <a:rPr lang="fr-FR" sz="2800" b="1" dirty="0">
                <a:solidFill>
                  <a:srgbClr val="0040C0"/>
                </a:solidFill>
              </a:rPr>
              <a:t>Orientations didactiques</a:t>
            </a:r>
          </a:p>
        </p:txBody>
      </p:sp>
      <p:sp>
        <p:nvSpPr>
          <p:cNvPr id="3" name="Rectangle : coins arrondis 2"/>
          <p:cNvSpPr/>
          <p:nvPr/>
        </p:nvSpPr>
        <p:spPr>
          <a:xfrm>
            <a:off x="584166" y="4019113"/>
            <a:ext cx="2011680" cy="2658140"/>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dirty="0"/>
          </a:p>
        </p:txBody>
      </p:sp>
      <p:sp>
        <p:nvSpPr>
          <p:cNvPr id="4" name="ZoneTexte 3"/>
          <p:cNvSpPr txBox="1"/>
          <p:nvPr/>
        </p:nvSpPr>
        <p:spPr>
          <a:xfrm>
            <a:off x="716062" y="4757340"/>
            <a:ext cx="1728905" cy="923330"/>
          </a:xfrm>
          <a:prstGeom prst="rect">
            <a:avLst/>
          </a:prstGeom>
          <a:noFill/>
        </p:spPr>
        <p:txBody>
          <a:bodyPr wrap="square" rtlCol="0">
            <a:spAutoFit/>
          </a:bodyPr>
          <a:lstStyle/>
          <a:p>
            <a:pPr algn="ctr"/>
            <a:r>
              <a:rPr lang="fr-FR" dirty="0">
                <a:solidFill>
                  <a:schemeClr val="bg1"/>
                </a:solidFill>
              </a:rPr>
              <a:t>Conceptions erronées</a:t>
            </a:r>
          </a:p>
          <a:p>
            <a:pPr algn="ctr"/>
            <a:r>
              <a:rPr lang="fr-FR" dirty="0">
                <a:solidFill>
                  <a:schemeClr val="bg1"/>
                </a:solidFill>
              </a:rPr>
              <a:t> des élèves</a:t>
            </a:r>
          </a:p>
        </p:txBody>
      </p:sp>
      <p:sp>
        <p:nvSpPr>
          <p:cNvPr id="6" name="Rectangle : coins arrondis 5"/>
          <p:cNvSpPr/>
          <p:nvPr/>
        </p:nvSpPr>
        <p:spPr>
          <a:xfrm>
            <a:off x="2793111" y="4019112"/>
            <a:ext cx="8970264" cy="265814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p:cNvSpPr/>
          <p:nvPr/>
        </p:nvSpPr>
        <p:spPr>
          <a:xfrm>
            <a:off x="639010" y="1058095"/>
            <a:ext cx="2011680" cy="1550023"/>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1" name="ZoneTexte 20"/>
          <p:cNvSpPr txBox="1"/>
          <p:nvPr/>
        </p:nvSpPr>
        <p:spPr>
          <a:xfrm>
            <a:off x="716062" y="1684455"/>
            <a:ext cx="1728905" cy="369332"/>
          </a:xfrm>
          <a:prstGeom prst="rect">
            <a:avLst/>
          </a:prstGeom>
          <a:noFill/>
        </p:spPr>
        <p:txBody>
          <a:bodyPr wrap="square" rtlCol="0">
            <a:spAutoFit/>
          </a:bodyPr>
          <a:lstStyle/>
          <a:p>
            <a:pPr algn="ctr"/>
            <a:r>
              <a:rPr lang="fr-FR" dirty="0">
                <a:solidFill>
                  <a:schemeClr val="bg1"/>
                </a:solidFill>
              </a:rPr>
              <a:t>Tâche à réussir </a:t>
            </a:r>
          </a:p>
        </p:txBody>
      </p:sp>
      <p:sp>
        <p:nvSpPr>
          <p:cNvPr id="22" name="Rectangle : coins arrondis 21"/>
          <p:cNvSpPr/>
          <p:nvPr/>
        </p:nvSpPr>
        <p:spPr>
          <a:xfrm>
            <a:off x="2751963" y="1058095"/>
            <a:ext cx="8970264" cy="155002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24" name="ZoneTexte 23"/>
          <p:cNvSpPr txBox="1"/>
          <p:nvPr/>
        </p:nvSpPr>
        <p:spPr>
          <a:xfrm>
            <a:off x="2913747" y="1140608"/>
            <a:ext cx="8694420" cy="769441"/>
          </a:xfrm>
          <a:prstGeom prst="rect">
            <a:avLst/>
          </a:prstGeom>
          <a:noFill/>
        </p:spPr>
        <p:txBody>
          <a:bodyPr wrap="square" rtlCol="0">
            <a:spAutoFit/>
          </a:bodyPr>
          <a:lstStyle/>
          <a:p>
            <a:pPr marL="180975" indent="-180975" algn="just">
              <a:buFont typeface="Courier New" panose="02070309020205020404" pitchFamily="49" charset="0"/>
              <a:buChar char="o"/>
            </a:pPr>
            <a:r>
              <a:rPr lang="fr-FR" sz="2000" b="1" dirty="0"/>
              <a:t>La tâche principale </a:t>
            </a:r>
            <a:r>
              <a:rPr lang="fr-FR" sz="2000" dirty="0"/>
              <a:t>de cette séance est </a:t>
            </a:r>
            <a:r>
              <a:rPr lang="fr-FR" sz="2000" i="1" dirty="0"/>
              <a:t>d’interpréter le fait de couler ou/et de couler des objets dans l’eau en termes de différence de masse volumique.</a:t>
            </a:r>
            <a:r>
              <a:rPr lang="fr-FR" sz="2400" dirty="0">
                <a:solidFill>
                  <a:srgbClr val="FFFFFF"/>
                </a:solidFill>
                <a:latin typeface="Arial"/>
              </a:rPr>
              <a:t> </a:t>
            </a:r>
            <a:endParaRPr lang="fr-FR" sz="2000" dirty="0"/>
          </a:p>
        </p:txBody>
      </p:sp>
      <p:pic>
        <p:nvPicPr>
          <p:cNvPr id="2" name="Picture 2" descr="Image généré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 coins arrondis 9">
            <a:extLst>
              <a:ext uri="{FF2B5EF4-FFF2-40B4-BE49-F238E27FC236}">
                <a16:creationId xmlns:a16="http://schemas.microsoft.com/office/drawing/2014/main" id="{484DAC52-AA8B-E87B-5A0C-BE2481CA28B4}"/>
              </a:ext>
            </a:extLst>
          </p:cNvPr>
          <p:cNvSpPr/>
          <p:nvPr/>
        </p:nvSpPr>
        <p:spPr>
          <a:xfrm>
            <a:off x="2793111" y="2781143"/>
            <a:ext cx="8970264" cy="112839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11" name="ZoneTexte 10">
            <a:extLst>
              <a:ext uri="{FF2B5EF4-FFF2-40B4-BE49-F238E27FC236}">
                <a16:creationId xmlns:a16="http://schemas.microsoft.com/office/drawing/2014/main" id="{4720C20D-6756-4FEC-5132-676CFA52476F}"/>
              </a:ext>
            </a:extLst>
          </p:cNvPr>
          <p:cNvSpPr txBox="1"/>
          <p:nvPr/>
        </p:nvSpPr>
        <p:spPr>
          <a:xfrm>
            <a:off x="2913747" y="2837508"/>
            <a:ext cx="8694420" cy="1015663"/>
          </a:xfrm>
          <a:prstGeom prst="rect">
            <a:avLst/>
          </a:prstGeom>
          <a:solidFill>
            <a:schemeClr val="bg1"/>
          </a:solidFill>
        </p:spPr>
        <p:txBody>
          <a:bodyPr wrap="square" rtlCol="0">
            <a:spAutoFit/>
          </a:bodyPr>
          <a:lstStyle/>
          <a:p>
            <a:pPr marL="180975" indent="-180975" algn="just">
              <a:buFont typeface="Courier New" panose="02070309020205020404" pitchFamily="49" charset="0"/>
              <a:buChar char="o"/>
            </a:pPr>
            <a:r>
              <a:rPr lang="fr-FR" sz="2000" dirty="0"/>
              <a:t>L’enseignant est censé de montrer comment comparer les valeurs de la masse volumique du corps et celle de l’eau, puis de comparer les masses volumiques des objets flottants afin d’expliquer lequel s’immerge davantage.</a:t>
            </a:r>
          </a:p>
        </p:txBody>
      </p:sp>
      <p:sp>
        <p:nvSpPr>
          <p:cNvPr id="12" name="Rectangle : coins arrondis 11">
            <a:extLst>
              <a:ext uri="{FF2B5EF4-FFF2-40B4-BE49-F238E27FC236}">
                <a16:creationId xmlns:a16="http://schemas.microsoft.com/office/drawing/2014/main" id="{AEE28E15-39DB-B9F1-A740-3B940579E591}"/>
              </a:ext>
            </a:extLst>
          </p:cNvPr>
          <p:cNvSpPr/>
          <p:nvPr/>
        </p:nvSpPr>
        <p:spPr>
          <a:xfrm>
            <a:off x="574675" y="2800173"/>
            <a:ext cx="2011680" cy="1109363"/>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A02CC620-665D-3287-2113-6E31878A996D}"/>
              </a:ext>
            </a:extLst>
          </p:cNvPr>
          <p:cNvSpPr txBox="1"/>
          <p:nvPr/>
        </p:nvSpPr>
        <p:spPr>
          <a:xfrm>
            <a:off x="716062" y="3140356"/>
            <a:ext cx="1728905" cy="646331"/>
          </a:xfrm>
          <a:prstGeom prst="rect">
            <a:avLst/>
          </a:prstGeom>
          <a:noFill/>
        </p:spPr>
        <p:txBody>
          <a:bodyPr wrap="square" rtlCol="0">
            <a:spAutoFit/>
          </a:bodyPr>
          <a:lstStyle/>
          <a:p>
            <a:pPr algn="ctr"/>
            <a:r>
              <a:rPr lang="fr-FR" dirty="0">
                <a:solidFill>
                  <a:schemeClr val="bg1"/>
                </a:solidFill>
              </a:rPr>
              <a:t>Stratégie  d’enseignement</a:t>
            </a:r>
          </a:p>
        </p:txBody>
      </p:sp>
      <p:sp>
        <p:nvSpPr>
          <p:cNvPr id="9" name="Rectangle 2"/>
          <p:cNvSpPr>
            <a:spLocks noChangeArrowheads="1"/>
          </p:cNvSpPr>
          <p:nvPr/>
        </p:nvSpPr>
        <p:spPr bwMode="auto">
          <a:xfrm>
            <a:off x="2858570" y="4317130"/>
            <a:ext cx="8863657"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chemeClr val="tx1"/>
                </a:solidFill>
                <a:effectLst/>
                <a:latin typeface="Arial" panose="020B0604020202020204" pitchFamily="34" charset="0"/>
              </a:rPr>
              <a:t>Assimiler le flottement à la masse seule</a:t>
            </a:r>
            <a:r>
              <a:rPr kumimoji="0" lang="fr-FR" altLang="fr-FR" sz="1600" b="0" i="0" u="none" strike="noStrike" cap="none" normalizeH="0" baseline="0" dirty="0">
                <a:ln>
                  <a:noFill/>
                </a:ln>
                <a:solidFill>
                  <a:schemeClr val="tx1"/>
                </a:solidFill>
                <a:effectLst/>
                <a:latin typeface="Arial" panose="020B0604020202020204" pitchFamily="34" charset="0"/>
              </a:rPr>
              <a:t> : penser qu’un objet lourd coule forcément et qu’un objet léger flotte, sans prendre en compte son volume ni sa masse volumique.</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chemeClr val="tx1"/>
                </a:solidFill>
                <a:effectLst/>
                <a:latin typeface="Arial" panose="020B0604020202020204" pitchFamily="34" charset="0"/>
              </a:rPr>
              <a:t>Attribuer le flottement uniquement au volume</a:t>
            </a:r>
            <a:r>
              <a:rPr kumimoji="0" lang="fr-FR" altLang="fr-FR" sz="1600" b="0" i="0" u="none" strike="noStrike" cap="none" normalizeH="0" baseline="0" dirty="0">
                <a:ln>
                  <a:noFill/>
                </a:ln>
                <a:solidFill>
                  <a:schemeClr val="tx1"/>
                </a:solidFill>
                <a:effectLst/>
                <a:latin typeface="Arial" panose="020B0604020202020204" pitchFamily="34" charset="0"/>
              </a:rPr>
              <a:t> : imaginer qu’un objet de grand volume flotte nécessairement, quelle que soit sa masse.</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chemeClr val="tx1"/>
                </a:solidFill>
                <a:effectLst/>
                <a:latin typeface="Arial" panose="020B0604020202020204" pitchFamily="34" charset="0"/>
              </a:rPr>
              <a:t>Ignorer le rôle du liquide</a:t>
            </a:r>
            <a:r>
              <a:rPr kumimoji="0" lang="fr-FR" altLang="fr-FR" sz="1600" b="0" i="0" u="none" strike="noStrike" cap="none" normalizeH="0" baseline="0" dirty="0">
                <a:ln>
                  <a:noFill/>
                </a:ln>
                <a:solidFill>
                  <a:schemeClr val="tx1"/>
                </a:solidFill>
                <a:effectLst/>
                <a:latin typeface="Arial" panose="020B0604020202020204" pitchFamily="34" charset="0"/>
              </a:rPr>
              <a:t> : penser qu’un objet flotte ou coule de la même manière dans tous les liquides, sans considérer la masse volumique du liquide.</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chemeClr val="tx1"/>
                </a:solidFill>
                <a:effectLst/>
                <a:latin typeface="Arial" panose="020B0604020202020204" pitchFamily="34" charset="0"/>
              </a:rPr>
              <a:t>Croire que tous les objets flottants s’enfoncent de la même façon</a:t>
            </a:r>
            <a:r>
              <a:rPr kumimoji="0" lang="fr-FR" altLang="fr-FR" sz="1600" b="0" i="0" u="none" strike="noStrike" cap="none" normalizeH="0" baseline="0" dirty="0">
                <a:ln>
                  <a:noFill/>
                </a:ln>
                <a:solidFill>
                  <a:schemeClr val="tx1"/>
                </a:solidFill>
                <a:effectLst/>
                <a:latin typeface="Arial" panose="020B0604020202020204" pitchFamily="34" charset="0"/>
              </a:rPr>
              <a:t> : ne pas comprendre que le degré d’immersion dépend de la masse volumique de l’objet.</a:t>
            </a:r>
          </a:p>
        </p:txBody>
      </p:sp>
    </p:spTree>
    <p:extLst>
      <p:ext uri="{BB962C8B-B14F-4D97-AF65-F5344CB8AC3E}">
        <p14:creationId xmlns:p14="http://schemas.microsoft.com/office/powerpoint/2010/main" val="19664766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
        <p:nvSpPr>
          <p:cNvPr id="1145" name="D_A_01"/>
          <p:cNvSpPr txBox="1"/>
          <p:nvPr/>
        </p:nvSpPr>
        <p:spPr>
          <a:xfrm>
            <a:off x="820420" y="178195"/>
            <a:ext cx="10551160" cy="490671"/>
          </a:xfrm>
          <a:prstGeom prst="rect">
            <a:avLst/>
          </a:prstGeom>
          <a:noFill/>
        </p:spPr>
        <p:txBody>
          <a:bodyPr wrap="square" rtlCol="0" anchor="ctr">
            <a:noAutofit/>
          </a:bodyPr>
          <a:lstStyle/>
          <a:p>
            <a:endParaRPr lang="fr-FR" sz="1600" b="1" dirty="0">
              <a:solidFill>
                <a:schemeClr val="bg1">
                  <a:lumMod val="65000"/>
                </a:schemeClr>
              </a:solidFill>
            </a:endParaRP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passer un représentant d’un binôme pour présenter la réponse et la justification.</a:t>
            </a:r>
          </a:p>
        </p:txBody>
      </p:sp>
      <p:pic>
        <p:nvPicPr>
          <p:cNvPr id="10" name="Google Shape;228;p39"/>
          <p:cNvPicPr preferRelativeResize="0">
            <a:picLocks noChangeAspect="1"/>
          </p:cNvPicPr>
          <p:nvPr/>
        </p:nvPicPr>
        <p:blipFill rotWithShape="1">
          <a:blip r:embed="rId3"/>
          <a:srcRect l="2318" t="72303" r="2289" b="454"/>
          <a:stretch>
            <a:fillRect/>
          </a:stretch>
        </p:blipFill>
        <p:spPr>
          <a:xfrm>
            <a:off x="10838371" y="243581"/>
            <a:ext cx="518400" cy="518400"/>
          </a:xfrm>
          <a:prstGeom prst="rect">
            <a:avLst/>
          </a:prstGeom>
          <a:noFill/>
          <a:ln>
            <a:noFill/>
          </a:ln>
        </p:spPr>
      </p:pic>
      <p:sp>
        <p:nvSpPr>
          <p:cNvPr id="53" name="Rectangle 12607"/>
          <p:cNvSpPr/>
          <p:nvPr/>
        </p:nvSpPr>
        <p:spPr>
          <a:xfrm>
            <a:off x="1425851" y="4367645"/>
            <a:ext cx="5556840" cy="615553"/>
          </a:xfrm>
          <a:prstGeom prst="rect">
            <a:avLst/>
          </a:prstGeom>
        </p:spPr>
        <p:txBody>
          <a:bodyPr wrap="square" lIns="0" tIns="0" rIns="0" bIns="0">
            <a:spAutoFit/>
          </a:bodyPr>
          <a:lstStyle/>
          <a:p>
            <a:pPr algn="ctr">
              <a:tabLst>
                <a:tab pos="1321756" algn="l"/>
              </a:tabLst>
            </a:pPr>
            <a:r>
              <a:rPr lang="en-US" sz="2400" i="0" spc="-66" baseline="0" dirty="0" err="1">
                <a:solidFill>
                  <a:srgbClr val="FF0000"/>
                </a:solidFill>
              </a:rPr>
              <a:t>ρ</a:t>
            </a:r>
            <a:r>
              <a:rPr lang="en-US" sz="2400" i="0" spc="0" baseline="-25000" dirty="0" err="1">
                <a:solidFill>
                  <a:srgbClr val="FF0000"/>
                </a:solidFill>
              </a:rPr>
              <a:t>Bois</a:t>
            </a:r>
            <a:r>
              <a:rPr lang="en-US" sz="2400" i="0" spc="0" baseline="0" dirty="0">
                <a:solidFill>
                  <a:srgbClr val="FF0000"/>
                </a:solidFill>
              </a:rPr>
              <a:t> &lt; </a:t>
            </a:r>
            <a:r>
              <a:rPr lang="en-US" sz="2400" i="0" spc="-66" baseline="0" dirty="0" err="1">
                <a:solidFill>
                  <a:srgbClr val="FF0000"/>
                </a:solidFill>
              </a:rPr>
              <a:t>ρ</a:t>
            </a:r>
            <a:r>
              <a:rPr lang="en-US" sz="2400" i="0" spc="0" baseline="-25000" dirty="0" err="1">
                <a:solidFill>
                  <a:srgbClr val="FF0000"/>
                </a:solidFill>
              </a:rPr>
              <a:t>eau</a:t>
            </a:r>
            <a:r>
              <a:rPr lang="en-US" sz="2400" i="0" spc="0" baseline="-25000" dirty="0">
                <a:solidFill>
                  <a:srgbClr val="FF0000"/>
                </a:solidFill>
              </a:rPr>
              <a:t> </a:t>
            </a:r>
            <a:r>
              <a:rPr lang="en-US" sz="2400" i="0" spc="0" dirty="0">
                <a:solidFill>
                  <a:srgbClr val="FF0000"/>
                </a:solidFill>
              </a:rPr>
              <a:t>, </a:t>
            </a:r>
            <a:r>
              <a:rPr lang="en-US" sz="2400" spc="-66" dirty="0" err="1">
                <a:solidFill>
                  <a:srgbClr val="FF0000"/>
                </a:solidFill>
              </a:rPr>
              <a:t>ρ</a:t>
            </a:r>
            <a:r>
              <a:rPr lang="en-US" sz="2400" baseline="-25000" dirty="0" err="1">
                <a:solidFill>
                  <a:srgbClr val="FF0000"/>
                </a:solidFill>
              </a:rPr>
              <a:t>Plastique</a:t>
            </a:r>
            <a:r>
              <a:rPr lang="en-US" sz="2400" dirty="0">
                <a:solidFill>
                  <a:srgbClr val="FF0000"/>
                </a:solidFill>
              </a:rPr>
              <a:t> &lt; </a:t>
            </a:r>
            <a:r>
              <a:rPr lang="en-US" sz="2400" spc="-66" dirty="0" err="1">
                <a:solidFill>
                  <a:srgbClr val="FF0000"/>
                </a:solidFill>
              </a:rPr>
              <a:t>ρ</a:t>
            </a:r>
            <a:r>
              <a:rPr lang="en-US" sz="2400" baseline="-25000" dirty="0" err="1">
                <a:solidFill>
                  <a:srgbClr val="FF0000"/>
                </a:solidFill>
              </a:rPr>
              <a:t>eau</a:t>
            </a:r>
            <a:r>
              <a:rPr lang="en-US" sz="2400" dirty="0">
                <a:solidFill>
                  <a:srgbClr val="FF0000"/>
                </a:solidFill>
              </a:rPr>
              <a:t>  et </a:t>
            </a:r>
            <a:r>
              <a:rPr lang="en-US" sz="2400" spc="-66" dirty="0" err="1">
                <a:solidFill>
                  <a:srgbClr val="FF0000"/>
                </a:solidFill>
              </a:rPr>
              <a:t>ρ</a:t>
            </a:r>
            <a:r>
              <a:rPr lang="en-US" sz="2400" baseline="-25000" dirty="0" err="1">
                <a:solidFill>
                  <a:srgbClr val="FF0000"/>
                </a:solidFill>
              </a:rPr>
              <a:t>Bois</a:t>
            </a:r>
            <a:r>
              <a:rPr lang="en-US" sz="2400" dirty="0">
                <a:solidFill>
                  <a:srgbClr val="FF0000"/>
                </a:solidFill>
              </a:rPr>
              <a:t> &lt; </a:t>
            </a:r>
            <a:r>
              <a:rPr lang="en-US" sz="2400" spc="-66" dirty="0" err="1">
                <a:solidFill>
                  <a:srgbClr val="FF0000"/>
                </a:solidFill>
              </a:rPr>
              <a:t>ρ</a:t>
            </a:r>
            <a:r>
              <a:rPr lang="en-US" sz="2400" baseline="-25000" dirty="0" err="1">
                <a:solidFill>
                  <a:srgbClr val="FF0000"/>
                </a:solidFill>
              </a:rPr>
              <a:t>Plastique</a:t>
            </a:r>
            <a:endParaRPr lang="en-US" sz="2400" baseline="-25000" dirty="0">
              <a:solidFill>
                <a:srgbClr val="FF0000"/>
              </a:solidFill>
            </a:endParaRPr>
          </a:p>
          <a:p>
            <a:pPr marL="0" algn="ctr">
              <a:tabLst>
                <a:tab pos="1321756" algn="l"/>
              </a:tabLst>
            </a:pPr>
            <a:endParaRPr lang="en-US" sz="2400" i="0" spc="0" baseline="-25000" dirty="0">
              <a:solidFill>
                <a:srgbClr val="FF0000"/>
              </a:solidFill>
            </a:endParaRPr>
          </a:p>
        </p:txBody>
      </p:sp>
      <p:sp>
        <p:nvSpPr>
          <p:cNvPr id="58" name="Freeform 57"/>
          <p:cNvSpPr/>
          <p:nvPr/>
        </p:nvSpPr>
        <p:spPr>
          <a:xfrm>
            <a:off x="581224" y="1399419"/>
            <a:ext cx="11197393" cy="3413213"/>
          </a:xfrm>
          <a:custGeom>
            <a:avLst/>
            <a:gdLst/>
            <a:ahLst/>
            <a:cxnLst/>
            <a:rect l="0" t="0" r="0" b="0"/>
            <a:pathLst>
              <a:path w="6611302" h="3984371">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w="12700" cap="flat" cmpd="sng" algn="ctr">
            <a:solidFill>
              <a:srgbClr val="62B8C6">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59" name="Freeform 58"/>
          <p:cNvSpPr/>
          <p:nvPr/>
        </p:nvSpPr>
        <p:spPr>
          <a:xfrm>
            <a:off x="9525728" y="1365449"/>
            <a:ext cx="65074" cy="62357"/>
          </a:xfrm>
          <a:custGeom>
            <a:avLst/>
            <a:gdLst/>
            <a:ahLst/>
            <a:cxnLst/>
            <a:rect l="0" t="0" r="0" b="0"/>
            <a:pathLst>
              <a:path w="50800" h="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7" name="Freeform 66"/>
          <p:cNvSpPr/>
          <p:nvPr/>
        </p:nvSpPr>
        <p:spPr>
          <a:xfrm>
            <a:off x="931992" y="4067686"/>
            <a:ext cx="8756441" cy="335887"/>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3" name="Rectangle 72"/>
          <p:cNvSpPr/>
          <p:nvPr/>
        </p:nvSpPr>
        <p:spPr>
          <a:xfrm>
            <a:off x="704475" y="4050963"/>
            <a:ext cx="8427563" cy="369332"/>
          </a:xfrm>
          <a:prstGeom prst="rect">
            <a:avLst/>
          </a:prstGeom>
        </p:spPr>
        <p:txBody>
          <a:bodyPr wrap="none" lIns="0" tIns="0" rIns="0" bIns="0">
            <a:spAutoFit/>
          </a:bodyPr>
          <a:lstStyle/>
          <a:p>
            <a:pPr marL="0"/>
            <a:r>
              <a:rPr lang="en-US" sz="2400" b="0" i="0" spc="0" baseline="0" dirty="0">
                <a:solidFill>
                  <a:srgbClr val="0FA9B9"/>
                </a:solidFill>
                <a:latin typeface="Calibri" panose="020F0502020204030204"/>
              </a:rPr>
              <a:t>2</a:t>
            </a:r>
            <a:r>
              <a:rPr lang="en-US" sz="2400" b="0" i="0" spc="542" baseline="0" dirty="0">
                <a:solidFill>
                  <a:srgbClr val="0FA9B9"/>
                </a:solidFill>
                <a:latin typeface="Calibri" panose="020F0502020204030204"/>
              </a:rPr>
              <a:t>.</a:t>
            </a:r>
            <a:r>
              <a:rPr lang="en-US" sz="2400" b="0" i="0" spc="0" baseline="0" dirty="0">
                <a:solidFill>
                  <a:srgbClr val="231F20"/>
                </a:solidFill>
                <a:latin typeface="Calibri" panose="020F0502020204030204"/>
              </a:rPr>
              <a:t>Comparer les masses volumiques des deux corps à celle de l’eau. </a:t>
            </a:r>
          </a:p>
        </p:txBody>
      </p:sp>
      <p:sp>
        <p:nvSpPr>
          <p:cNvPr id="76" name="Rectangle 75"/>
          <p:cNvSpPr/>
          <p:nvPr/>
        </p:nvSpPr>
        <p:spPr>
          <a:xfrm>
            <a:off x="931992" y="4482847"/>
            <a:ext cx="7309693" cy="246221"/>
          </a:xfrm>
          <a:prstGeom prst="rect">
            <a:avLst/>
          </a:prstGeom>
        </p:spPr>
        <p:txBody>
          <a:bodyPr wrap="none" lIns="0" tIns="0" rIns="0" bIns="0">
            <a:spAutoFit/>
          </a:bodyPr>
          <a:lstStyle/>
          <a:p>
            <a:pPr marL="0"/>
            <a:r>
              <a:rPr lang="en-US" sz="1600" b="0" i="0" spc="0" baseline="0" dirty="0">
                <a:solidFill>
                  <a:srgbClr val="F5821F"/>
                </a:solidFill>
                <a:latin typeface="Calibri" panose="020F0502020204030204"/>
              </a:rPr>
              <a:t>•</a:t>
            </a:r>
            <a:r>
              <a:rPr lang="en-US" sz="1600" b="0" i="0" spc="0" baseline="0" dirty="0">
                <a:solidFill>
                  <a:srgbClr val="231F20"/>
                </a:solidFill>
                <a:latin typeface="ArialMT-Light"/>
              </a:rPr>
              <a:t>.............................................................................................................................</a:t>
            </a:r>
            <a:r>
              <a:rPr lang="en-US" sz="1600" b="0" i="0" spc="0" baseline="0" dirty="0">
                <a:solidFill>
                  <a:srgbClr val="231F20"/>
                </a:solidFill>
                <a:latin typeface="Calibri" panose="020F0502020204030204"/>
              </a:rPr>
              <a:t>.</a:t>
            </a:r>
          </a:p>
        </p:txBody>
      </p:sp>
      <p:grpSp>
        <p:nvGrpSpPr>
          <p:cNvPr id="40" name="Group 39"/>
          <p:cNvGrpSpPr/>
          <p:nvPr/>
        </p:nvGrpSpPr>
        <p:grpSpPr>
          <a:xfrm>
            <a:off x="413383" y="1117662"/>
            <a:ext cx="11196792" cy="3608007"/>
            <a:chOff x="341492" y="1117662"/>
            <a:chExt cx="11196792" cy="3608007"/>
          </a:xfrm>
        </p:grpSpPr>
        <p:sp>
          <p:nvSpPr>
            <p:cNvPr id="41" name="Freeform 40"/>
            <p:cNvSpPr/>
            <p:nvPr/>
          </p:nvSpPr>
          <p:spPr>
            <a:xfrm>
              <a:off x="670295" y="1659332"/>
              <a:ext cx="10867989" cy="2269090"/>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Freeform 41"/>
            <p:cNvSpPr/>
            <p:nvPr/>
          </p:nvSpPr>
          <p:spPr>
            <a:xfrm>
              <a:off x="670296" y="1659332"/>
              <a:ext cx="10867988" cy="2259656"/>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w="6350" cap="flat" cmpd="sng" algn="ctr">
              <a:solidFill>
                <a:srgbClr val="21ACBB">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3" name="Freeform 42"/>
            <p:cNvSpPr/>
            <p:nvPr/>
          </p:nvSpPr>
          <p:spPr>
            <a:xfrm>
              <a:off x="354172" y="1681708"/>
              <a:ext cx="303030" cy="25256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4" name="Freeform 43"/>
            <p:cNvSpPr/>
            <p:nvPr/>
          </p:nvSpPr>
          <p:spPr>
            <a:xfrm>
              <a:off x="341492" y="1655445"/>
              <a:ext cx="334753" cy="25256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5" name="Freeform 44"/>
            <p:cNvSpPr/>
            <p:nvPr/>
          </p:nvSpPr>
          <p:spPr>
            <a:xfrm>
              <a:off x="481774" y="1248173"/>
              <a:ext cx="3195499" cy="309340"/>
            </a:xfrm>
            <a:custGeom>
              <a:avLst/>
              <a:gdLst/>
              <a:ahLst/>
              <a:cxnLst/>
              <a:rect l="0" t="0" r="0" b="0"/>
              <a:pathLst>
                <a:path w="2494584" h="252006">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46" name="Picture 4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09333" y="1213873"/>
              <a:ext cx="351753" cy="267489"/>
            </a:xfrm>
            <a:prstGeom prst="rect">
              <a:avLst/>
            </a:prstGeom>
            <a:noFill/>
          </p:spPr>
        </p:pic>
        <p:sp>
          <p:nvSpPr>
            <p:cNvPr id="47" name="Freeform 46"/>
            <p:cNvSpPr/>
            <p:nvPr/>
          </p:nvSpPr>
          <p:spPr>
            <a:xfrm>
              <a:off x="445774" y="1117662"/>
              <a:ext cx="491356" cy="490120"/>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8" name="Freeform 47"/>
            <p:cNvSpPr/>
            <p:nvPr/>
          </p:nvSpPr>
          <p:spPr>
            <a:xfrm>
              <a:off x="445774" y="1129813"/>
              <a:ext cx="491356" cy="458707"/>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w="12700" cap="flat" cmpd="sng" algn="ctr">
              <a:solidFill>
                <a:srgbClr val="21ACBB">
                  <a:alpha val="100000"/>
                </a:srgbClr>
              </a:solidFill>
              <a:prstDash val="solid"/>
              <a:miter lim="127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9" name="Rectangle 48"/>
            <p:cNvSpPr/>
            <p:nvPr/>
          </p:nvSpPr>
          <p:spPr>
            <a:xfrm>
              <a:off x="483288" y="1676019"/>
              <a:ext cx="118119" cy="285094"/>
            </a:xfrm>
            <a:prstGeom prst="rect">
              <a:avLst/>
            </a:prstGeom>
          </p:spPr>
          <p:txBody>
            <a:bodyPr wrap="none" lIns="0" tIns="0" rIns="0" bIns="0">
              <a:spAutoFit/>
            </a:bodyPr>
            <a:lstStyle/>
            <a:p>
              <a:pPr marL="0"/>
              <a:r>
                <a:rPr lang="en-US" sz="1430" b="1" i="0" spc="0" baseline="0" dirty="0">
                  <a:solidFill>
                    <a:srgbClr val="FFFFFF"/>
                  </a:solidFill>
                  <a:latin typeface="Calibri-Bold"/>
                </a:rPr>
                <a:t>1</a:t>
              </a:r>
            </a:p>
          </p:txBody>
        </p:sp>
        <p:sp>
          <p:nvSpPr>
            <p:cNvPr id="50" name="Rectangle 49"/>
            <p:cNvSpPr/>
            <p:nvPr/>
          </p:nvSpPr>
          <p:spPr>
            <a:xfrm>
              <a:off x="748529" y="1235792"/>
              <a:ext cx="2862900" cy="307777"/>
            </a:xfrm>
            <a:prstGeom prst="rect">
              <a:avLst/>
            </a:prstGeom>
          </p:spPr>
          <p:txBody>
            <a:bodyPr wrap="none" lIns="0" tIns="0" rIns="0" bIns="0">
              <a:spAutoFit/>
            </a:bodyPr>
            <a:lstStyle/>
            <a:p>
              <a:pPr marL="237490"/>
              <a:r>
                <a:rPr lang="en-US" sz="2000" b="1" i="0" spc="0" baseline="0" dirty="0">
                  <a:solidFill>
                    <a:srgbClr val="FFFFFF"/>
                  </a:solidFill>
                  <a:latin typeface="Calibri" panose="020F0502020204030204"/>
                </a:rPr>
                <a:t>Je m’entraîne </a:t>
              </a:r>
              <a:r>
                <a:rPr lang="en-US" sz="2000" b="1" i="0" spc="0" baseline="0" dirty="0" err="1">
                  <a:solidFill>
                    <a:srgbClr val="FFFFFF"/>
                  </a:solidFill>
                  <a:latin typeface="Calibri" panose="020F0502020204030204"/>
                </a:rPr>
                <a:t>en</a:t>
              </a:r>
              <a:r>
                <a:rPr lang="en-US" sz="2000" b="1" i="0" spc="0" baseline="0" dirty="0">
                  <a:solidFill>
                    <a:srgbClr val="FFFFFF"/>
                  </a:solidFill>
                  <a:latin typeface="Calibri" panose="020F0502020204030204"/>
                </a:rPr>
                <a:t> </a:t>
              </a:r>
              <a:r>
                <a:rPr lang="en-US" sz="2000" b="1" i="0" spc="0" baseline="0" dirty="0" err="1">
                  <a:solidFill>
                    <a:srgbClr val="FFFFFF"/>
                  </a:solidFill>
                  <a:latin typeface="Calibri" panose="020F0502020204030204"/>
                </a:rPr>
                <a:t>binôme</a:t>
              </a:r>
              <a:endParaRPr lang="en-US" sz="2000" b="1" i="0" spc="0" baseline="0" dirty="0">
                <a:solidFill>
                  <a:srgbClr val="FFFFFF"/>
                </a:solidFill>
                <a:latin typeface="Calibri" panose="020F0502020204030204"/>
              </a:endParaRPr>
            </a:p>
          </p:txBody>
        </p:sp>
        <p:sp>
          <p:nvSpPr>
            <p:cNvPr id="51" name="Rectangle 50"/>
            <p:cNvSpPr/>
            <p:nvPr/>
          </p:nvSpPr>
          <p:spPr>
            <a:xfrm>
              <a:off x="850691" y="4356337"/>
              <a:ext cx="65" cy="369332"/>
            </a:xfrm>
            <a:prstGeom prst="rect">
              <a:avLst/>
            </a:prstGeom>
          </p:spPr>
          <p:txBody>
            <a:bodyPr wrap="none" lIns="0" tIns="0" rIns="0" bIns="0">
              <a:spAutoFit/>
            </a:bodyPr>
            <a:lstStyle/>
            <a:p>
              <a:pPr marL="0"/>
              <a:endParaRPr lang="en-US" sz="2400" b="0" i="0" spc="0" baseline="0" dirty="0">
                <a:solidFill>
                  <a:srgbClr val="231F20"/>
                </a:solidFill>
                <a:latin typeface="Calibri" panose="020F0502020204030204"/>
              </a:endParaRPr>
            </a:p>
          </p:txBody>
        </p:sp>
      </p:grpSp>
      <p:sp>
        <p:nvSpPr>
          <p:cNvPr id="52" name="Rectangle 51"/>
          <p:cNvSpPr/>
          <p:nvPr/>
        </p:nvSpPr>
        <p:spPr>
          <a:xfrm>
            <a:off x="875917" y="1674245"/>
            <a:ext cx="10611233" cy="2339102"/>
          </a:xfrm>
          <a:prstGeom prst="rect">
            <a:avLst/>
          </a:prstGeom>
        </p:spPr>
        <p:txBody>
          <a:bodyPr wrap="square" lIns="0" tIns="0" rIns="0" bIns="0">
            <a:spAutoFit/>
          </a:bodyPr>
          <a:lstStyle/>
          <a:p>
            <a:pPr marL="0" algn="just"/>
            <a:r>
              <a:rPr lang="en-US" sz="2000" b="0" i="0" spc="0" baseline="0" dirty="0" err="1">
                <a:solidFill>
                  <a:srgbClr val="231F20"/>
                </a:solidFill>
                <a:latin typeface="Calibri" panose="020F0502020204030204"/>
              </a:rPr>
              <a:t>Deux</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morceaux,</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un</a:t>
            </a:r>
            <a:r>
              <a:rPr lang="en-US" sz="2000" b="0" i="0" spc="156"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plastique</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et</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l’autre</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bois,</a:t>
            </a:r>
            <a:r>
              <a:rPr lang="en-US" sz="2000" b="0" i="0" spc="156" baseline="0" dirty="0">
                <a:solidFill>
                  <a:srgbClr val="231F20"/>
                </a:solidFill>
                <a:latin typeface="Calibri" panose="020F0502020204030204"/>
              </a:rPr>
              <a:t> </a:t>
            </a:r>
            <a:r>
              <a:rPr lang="en-US" sz="2000" b="0" i="0" spc="0" baseline="0" dirty="0" err="1">
                <a:solidFill>
                  <a:srgbClr val="231F20"/>
                </a:solidFill>
                <a:latin typeface="Calibri" panose="020F0502020204030204"/>
              </a:rPr>
              <a:t>sont</a:t>
            </a:r>
            <a:r>
              <a:rPr lang="en-US" sz="2000" b="0" i="0" spc="0" baseline="0" dirty="0">
                <a:solidFill>
                  <a:srgbClr val="231F20"/>
                </a:solidFill>
                <a:latin typeface="Calibri" panose="020F0502020204030204"/>
              </a:rPr>
              <a:t> </a:t>
            </a:r>
            <a:r>
              <a:rPr lang="en-US" sz="2000" b="0" i="0" spc="0" baseline="0" dirty="0" err="1">
                <a:solidFill>
                  <a:srgbClr val="231F20"/>
                </a:solidFill>
                <a:latin typeface="Calibri" panose="020F0502020204030204"/>
              </a:rPr>
              <a:t>mis</a:t>
            </a:r>
            <a:r>
              <a:rPr lang="en-US" sz="2000" b="0" i="0" spc="0" baseline="0" dirty="0">
                <a:solidFill>
                  <a:srgbClr val="231F20"/>
                </a:solidFill>
                <a:latin typeface="Calibri" panose="020F0502020204030204"/>
              </a:rPr>
              <a:t> dans l’eau (voir figure ci-contre).</a:t>
            </a:r>
          </a:p>
          <a:p>
            <a:pPr marL="0" algn="just"/>
            <a:r>
              <a:rPr lang="en-US" sz="2000" b="0" i="0" spc="0" baseline="0" dirty="0">
                <a:solidFill>
                  <a:srgbClr val="231F20"/>
                </a:solidFill>
                <a:latin typeface="Calibri" panose="020F0502020204030204"/>
              </a:rPr>
              <a:t>On donne les masses volumiques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eau</a:t>
            </a:r>
            <a:r>
              <a:rPr lang="en-US" sz="2000" dirty="0">
                <a:solidFill>
                  <a:srgbClr val="231F20"/>
                </a:solidFill>
              </a:rPr>
              <a:t> ≈ 1,0 g/cm³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plastique</a:t>
            </a:r>
            <a:r>
              <a:rPr lang="en-US" sz="2000" dirty="0">
                <a:solidFill>
                  <a:srgbClr val="231F20"/>
                </a:solidFill>
              </a:rPr>
              <a:t> ≈ 0,95 g/cm³  ;</a:t>
            </a:r>
          </a:p>
          <a:p>
            <a:pPr algn="just">
              <a:lnSpc>
                <a:spcPct val="120000"/>
              </a:lnSpc>
            </a:pPr>
            <a:r>
              <a:rPr lang="en-US" sz="2000" dirty="0">
                <a:solidFill>
                  <a:srgbClr val="231F20"/>
                </a:solidFill>
              </a:rPr>
              <a:t> </a:t>
            </a:r>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bois</a:t>
            </a:r>
            <a:r>
              <a:rPr lang="en-US" sz="2000" dirty="0">
                <a:solidFill>
                  <a:srgbClr val="231F20"/>
                </a:solidFill>
              </a:rPr>
              <a:t> ≈ 0,6 g/cm³</a:t>
            </a:r>
          </a:p>
          <a:p>
            <a:pPr algn="just">
              <a:lnSpc>
                <a:spcPct val="120000"/>
              </a:lnSpc>
            </a:pPr>
            <a:endParaRPr lang="fr-FR" dirty="0">
              <a:solidFill>
                <a:srgbClr val="231F20"/>
              </a:solidFill>
            </a:endParaRPr>
          </a:p>
          <a:p>
            <a:pPr algn="just">
              <a:lnSpc>
                <a:spcPct val="120000"/>
              </a:lnSpc>
            </a:pPr>
            <a:r>
              <a:rPr lang="fr-FR" sz="2000" dirty="0">
                <a:solidFill>
                  <a:srgbClr val="231F20"/>
                </a:solidFill>
              </a:rPr>
              <a:t>Interpréter ce phénomène en termes de différence de masse </a:t>
            </a:r>
            <a:r>
              <a:rPr lang="en-US" sz="2000" dirty="0">
                <a:solidFill>
                  <a:srgbClr val="231F20"/>
                </a:solidFill>
              </a:rPr>
              <a:t>volumique.</a:t>
            </a:r>
          </a:p>
        </p:txBody>
      </p:sp>
      <p:grpSp>
        <p:nvGrpSpPr>
          <p:cNvPr id="54" name="Group 53"/>
          <p:cNvGrpSpPr/>
          <p:nvPr/>
        </p:nvGrpSpPr>
        <p:grpSpPr>
          <a:xfrm>
            <a:off x="8463390" y="2029356"/>
            <a:ext cx="2723375" cy="1482052"/>
            <a:chOff x="7995724" y="2000664"/>
            <a:chExt cx="2723375" cy="1482052"/>
          </a:xfrm>
        </p:grpSpPr>
        <p:sp>
          <p:nvSpPr>
            <p:cNvPr id="55" name="Freeform 54"/>
            <p:cNvSpPr/>
            <p:nvPr/>
          </p:nvSpPr>
          <p:spPr>
            <a:xfrm>
              <a:off x="8051883" y="2314789"/>
              <a:ext cx="2631784" cy="1112177"/>
            </a:xfrm>
            <a:custGeom>
              <a:avLst/>
              <a:gdLst/>
              <a:ahLst/>
              <a:cxnLst/>
              <a:rect l="0" t="0" r="0" b="0"/>
              <a:pathLst>
                <a:path w="2054517" h="906044">
                  <a:moveTo>
                    <a:pt x="0" y="0"/>
                  </a:moveTo>
                  <a:lnTo>
                    <a:pt x="2054517" y="0"/>
                  </a:lnTo>
                  <a:lnTo>
                    <a:pt x="2054517" y="906044"/>
                  </a:lnTo>
                  <a:lnTo>
                    <a:pt x="0" y="906044"/>
                  </a:lnTo>
                  <a:lnTo>
                    <a:pt x="0" y="0"/>
                  </a:lnTo>
                  <a:close/>
                </a:path>
              </a:pathLst>
            </a:custGeom>
            <a:solidFill>
              <a:srgbClr val="C8EBF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6" name="Freeform 65"/>
            <p:cNvSpPr/>
            <p:nvPr/>
          </p:nvSpPr>
          <p:spPr>
            <a:xfrm>
              <a:off x="7995724" y="2120705"/>
              <a:ext cx="2723375" cy="1362011"/>
            </a:xfrm>
            <a:custGeom>
              <a:avLst/>
              <a:gdLst/>
              <a:ahLst/>
              <a:cxnLst/>
              <a:rect l="0" t="0" r="0" b="0"/>
              <a:pathLst>
                <a:path w="2126018" h="1109573">
                  <a:moveTo>
                    <a:pt x="0" y="4864"/>
                  </a:moveTo>
                  <a:lnTo>
                    <a:pt x="10109" y="1109573"/>
                  </a:lnTo>
                  <a:lnTo>
                    <a:pt x="2126018" y="1090841"/>
                  </a:lnTo>
                  <a:lnTo>
                    <a:pt x="2126018" y="0"/>
                  </a:lnTo>
                </a:path>
              </a:pathLst>
            </a:custGeom>
            <a:noFill/>
            <a:ln w="94208" cap="flat" cmpd="sng" algn="ctr">
              <a:solidFill>
                <a:srgbClr val="5C9CD4">
                  <a:alpha val="100000"/>
                </a:srgbClr>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8" name="Freeform 67"/>
            <p:cNvSpPr/>
            <p:nvPr/>
          </p:nvSpPr>
          <p:spPr>
            <a:xfrm>
              <a:off x="9582379" y="2122183"/>
              <a:ext cx="881957" cy="464001"/>
            </a:xfrm>
            <a:custGeom>
              <a:avLst/>
              <a:gdLst/>
              <a:ahLst/>
              <a:cxnLst/>
              <a:rect l="0" t="0" r="0" b="0"/>
              <a:pathLst>
                <a:path w="688505" h="378002">
                  <a:moveTo>
                    <a:pt x="0" y="378002"/>
                  </a:moveTo>
                  <a:lnTo>
                    <a:pt x="688505" y="378002"/>
                  </a:lnTo>
                  <a:lnTo>
                    <a:pt x="688505" y="0"/>
                  </a:lnTo>
                  <a:lnTo>
                    <a:pt x="0" y="0"/>
                  </a:lnTo>
                  <a:lnTo>
                    <a:pt x="0" y="378002"/>
                  </a:lnTo>
                  <a:close/>
                </a:path>
              </a:pathLst>
            </a:custGeom>
            <a:solidFill>
              <a:srgbClr val="5FCBED">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1" name="Freeform 70"/>
            <p:cNvSpPr/>
            <p:nvPr/>
          </p:nvSpPr>
          <p:spPr>
            <a:xfrm>
              <a:off x="8262330" y="2000664"/>
              <a:ext cx="881957" cy="464002"/>
            </a:xfrm>
            <a:custGeom>
              <a:avLst/>
              <a:gdLst/>
              <a:ahLst/>
              <a:cxnLst/>
              <a:rect l="0" t="0" r="0" b="0"/>
              <a:pathLst>
                <a:path w="688505" h="378003">
                  <a:moveTo>
                    <a:pt x="0" y="378003"/>
                  </a:moveTo>
                  <a:lnTo>
                    <a:pt x="688505" y="378003"/>
                  </a:lnTo>
                  <a:lnTo>
                    <a:pt x="688505" y="0"/>
                  </a:lnTo>
                  <a:lnTo>
                    <a:pt x="0" y="0"/>
                  </a:lnTo>
                  <a:lnTo>
                    <a:pt x="0" y="378003"/>
                  </a:lnTo>
                  <a:close/>
                </a:path>
              </a:pathLst>
            </a:custGeom>
            <a:solidFill>
              <a:srgbClr val="E4AA8A">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2" name="Rectangle 71"/>
            <p:cNvSpPr/>
            <p:nvPr/>
          </p:nvSpPr>
          <p:spPr>
            <a:xfrm>
              <a:off x="9631776" y="2243936"/>
              <a:ext cx="783163" cy="246221"/>
            </a:xfrm>
            <a:prstGeom prst="rect">
              <a:avLst/>
            </a:prstGeom>
          </p:spPr>
          <p:txBody>
            <a:bodyPr wrap="none" lIns="0" tIns="0" rIns="0" bIns="0">
              <a:spAutoFit/>
            </a:bodyPr>
            <a:lstStyle/>
            <a:p>
              <a:pPr marL="0" algn="ctr"/>
              <a:r>
                <a:rPr lang="en-US" sz="1600" b="1" i="0" spc="0" baseline="0" dirty="0">
                  <a:solidFill>
                    <a:srgbClr val="231F20"/>
                  </a:solidFill>
                </a:rPr>
                <a:t>Plastique</a:t>
              </a:r>
            </a:p>
          </p:txBody>
        </p:sp>
        <p:sp>
          <p:nvSpPr>
            <p:cNvPr id="74" name="Rectangle 73"/>
            <p:cNvSpPr/>
            <p:nvPr/>
          </p:nvSpPr>
          <p:spPr>
            <a:xfrm>
              <a:off x="9220767" y="2870877"/>
              <a:ext cx="308290" cy="246221"/>
            </a:xfrm>
            <a:prstGeom prst="rect">
              <a:avLst/>
            </a:prstGeom>
          </p:spPr>
          <p:txBody>
            <a:bodyPr wrap="none" lIns="0" tIns="0" rIns="0" bIns="0">
              <a:spAutoFit/>
            </a:bodyPr>
            <a:lstStyle/>
            <a:p>
              <a:pPr marL="0"/>
              <a:r>
                <a:rPr lang="en-US" sz="1600" b="1" i="0" spc="0" baseline="0" dirty="0">
                  <a:solidFill>
                    <a:srgbClr val="231F20"/>
                  </a:solidFill>
                </a:rPr>
                <a:t>Eau</a:t>
              </a:r>
            </a:p>
          </p:txBody>
        </p:sp>
        <p:sp>
          <p:nvSpPr>
            <p:cNvPr id="75" name="Rectangle 74"/>
            <p:cNvSpPr/>
            <p:nvPr/>
          </p:nvSpPr>
          <p:spPr>
            <a:xfrm>
              <a:off x="8485637" y="2086137"/>
              <a:ext cx="357470" cy="246221"/>
            </a:xfrm>
            <a:prstGeom prst="rect">
              <a:avLst/>
            </a:prstGeom>
          </p:spPr>
          <p:txBody>
            <a:bodyPr wrap="none" lIns="0" tIns="0" rIns="0" bIns="0">
              <a:spAutoFit/>
            </a:bodyPr>
            <a:lstStyle/>
            <a:p>
              <a:pPr marL="0"/>
              <a:r>
                <a:rPr lang="en-US" sz="1600" b="1" i="0" spc="0" baseline="0" dirty="0">
                  <a:solidFill>
                    <a:srgbClr val="231F20"/>
                  </a:solidFill>
                </a:rPr>
                <a:t>Bois</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
        <p:nvSpPr>
          <p:cNvPr id="1145" name="D_A_01"/>
          <p:cNvSpPr txBox="1"/>
          <p:nvPr/>
        </p:nvSpPr>
        <p:spPr>
          <a:xfrm>
            <a:off x="820420" y="178195"/>
            <a:ext cx="10551160" cy="490671"/>
          </a:xfrm>
          <a:prstGeom prst="rect">
            <a:avLst/>
          </a:prstGeom>
          <a:noFill/>
        </p:spPr>
        <p:txBody>
          <a:bodyPr wrap="square" rtlCol="0" anchor="ctr">
            <a:noAutofit/>
          </a:bodyPr>
          <a:lstStyle/>
          <a:p>
            <a:endParaRPr lang="fr-FR" sz="1600" b="1" dirty="0">
              <a:solidFill>
                <a:schemeClr val="bg1">
                  <a:lumMod val="65000"/>
                </a:schemeClr>
              </a:solidFill>
            </a:endParaRP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fait passer un représentant d’un binôme pour présenter la réponse et la justification.</a:t>
            </a:r>
          </a:p>
        </p:txBody>
      </p:sp>
      <p:pic>
        <p:nvPicPr>
          <p:cNvPr id="10" name="Google Shape;228;p39"/>
          <p:cNvPicPr preferRelativeResize="0">
            <a:picLocks noChangeAspect="1"/>
          </p:cNvPicPr>
          <p:nvPr/>
        </p:nvPicPr>
        <p:blipFill rotWithShape="1">
          <a:blip r:embed="rId3"/>
          <a:srcRect l="2318" t="72303" r="2289" b="454"/>
          <a:stretch>
            <a:fillRect/>
          </a:stretch>
        </p:blipFill>
        <p:spPr>
          <a:xfrm>
            <a:off x="10838371" y="243581"/>
            <a:ext cx="518400" cy="518400"/>
          </a:xfrm>
          <a:prstGeom prst="rect">
            <a:avLst/>
          </a:prstGeom>
          <a:noFill/>
          <a:ln>
            <a:noFill/>
          </a:ln>
        </p:spPr>
      </p:pic>
      <p:sp>
        <p:nvSpPr>
          <p:cNvPr id="24" name="Freeform 23"/>
          <p:cNvSpPr/>
          <p:nvPr/>
        </p:nvSpPr>
        <p:spPr>
          <a:xfrm>
            <a:off x="581224" y="1399419"/>
            <a:ext cx="11197393" cy="3377118"/>
          </a:xfrm>
          <a:custGeom>
            <a:avLst/>
            <a:gdLst/>
            <a:ahLst/>
            <a:cxnLst/>
            <a:rect l="0" t="0" r="0" b="0"/>
            <a:pathLst>
              <a:path w="6611302" h="3984371">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w="12700" cap="flat" cmpd="sng" algn="ctr">
            <a:solidFill>
              <a:srgbClr val="62B8C6">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5" name="Freeform 24"/>
          <p:cNvSpPr/>
          <p:nvPr/>
        </p:nvSpPr>
        <p:spPr>
          <a:xfrm>
            <a:off x="9525728" y="1365449"/>
            <a:ext cx="65074" cy="62357"/>
          </a:xfrm>
          <a:custGeom>
            <a:avLst/>
            <a:gdLst/>
            <a:ahLst/>
            <a:cxnLst/>
            <a:rect l="0" t="0" r="0" b="0"/>
            <a:pathLst>
              <a:path w="50800" h="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5" name="Freeform 34"/>
          <p:cNvSpPr/>
          <p:nvPr/>
        </p:nvSpPr>
        <p:spPr>
          <a:xfrm>
            <a:off x="931992" y="4015549"/>
            <a:ext cx="7797107" cy="252562"/>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8" name="Rectangle 37"/>
          <p:cNvSpPr/>
          <p:nvPr/>
        </p:nvSpPr>
        <p:spPr>
          <a:xfrm>
            <a:off x="920462" y="4350582"/>
            <a:ext cx="10863936" cy="369332"/>
          </a:xfrm>
          <a:prstGeom prst="rect">
            <a:avLst/>
          </a:prstGeom>
        </p:spPr>
        <p:txBody>
          <a:bodyPr wrap="none" lIns="0" tIns="0" rIns="0" bIns="0">
            <a:spAutoFit/>
          </a:bodyPr>
          <a:lstStyle/>
          <a:p>
            <a:pPr marL="0"/>
            <a:r>
              <a:rPr lang="en-US" sz="2400" b="0" i="0" spc="0" baseline="0" dirty="0">
                <a:solidFill>
                  <a:srgbClr val="F5821F"/>
                </a:solidFill>
                <a:latin typeface="Calibri" panose="020F0502020204030204"/>
              </a:rPr>
              <a:t>• </a:t>
            </a:r>
            <a:r>
              <a:rPr lang="en-US" sz="2400" b="0" i="0" spc="0" baseline="0" dirty="0">
                <a:solidFill>
                  <a:srgbClr val="231F20"/>
                </a:solidFill>
                <a:latin typeface="Calibri" panose="020F0502020204030204"/>
              </a:rPr>
              <a:t>Le bois </a:t>
            </a:r>
            <a:r>
              <a:rPr lang="en-US" sz="2400" b="0" i="0" spc="0" baseline="0" dirty="0">
                <a:solidFill>
                  <a:srgbClr val="231F20"/>
                </a:solidFill>
                <a:latin typeface="ArialMT-Light"/>
              </a:rPr>
              <a:t>.......................... </a:t>
            </a:r>
            <a:r>
              <a:rPr lang="en-US" sz="2400" b="0" i="0" spc="0" baseline="0" dirty="0">
                <a:solidFill>
                  <a:srgbClr val="231F20"/>
                </a:solidFill>
                <a:latin typeface="Calibri" panose="020F0502020204030204"/>
              </a:rPr>
              <a:t>que le plastique </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 car </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a:t>
            </a:r>
          </a:p>
        </p:txBody>
      </p:sp>
      <p:sp>
        <p:nvSpPr>
          <p:cNvPr id="41" name="Rectangle 40"/>
          <p:cNvSpPr/>
          <p:nvPr/>
        </p:nvSpPr>
        <p:spPr>
          <a:xfrm>
            <a:off x="742186" y="3935558"/>
            <a:ext cx="6453818" cy="369332"/>
          </a:xfrm>
          <a:prstGeom prst="rect">
            <a:avLst/>
          </a:prstGeom>
        </p:spPr>
        <p:txBody>
          <a:bodyPr wrap="none" lIns="0" tIns="0" rIns="0" bIns="0">
            <a:spAutoFit/>
          </a:bodyPr>
          <a:lstStyle/>
          <a:p>
            <a:pPr marL="0"/>
            <a:r>
              <a:rPr lang="en-US" sz="2400" b="0" i="0" spc="0" baseline="0" dirty="0">
                <a:solidFill>
                  <a:srgbClr val="0FA9B9"/>
                </a:solidFill>
                <a:latin typeface="Calibri" panose="020F0502020204030204"/>
              </a:rPr>
              <a:t>3</a:t>
            </a:r>
            <a:r>
              <a:rPr lang="en-US" sz="2400" b="0" i="0" spc="542" baseline="0" dirty="0">
                <a:solidFill>
                  <a:srgbClr val="0FA9B9"/>
                </a:solidFill>
                <a:latin typeface="Calibri" panose="020F0502020204030204"/>
              </a:rPr>
              <a:t>.</a:t>
            </a:r>
            <a:r>
              <a:rPr lang="en-US" sz="2400" b="0" i="0" spc="0" baseline="0" dirty="0">
                <a:solidFill>
                  <a:srgbClr val="231F20"/>
                </a:solidFill>
                <a:latin typeface="Calibri" panose="020F0502020204030204"/>
              </a:rPr>
              <a:t>Expliquer la flottabilité des deux corps dans l’eau.</a:t>
            </a:r>
          </a:p>
        </p:txBody>
      </p:sp>
      <mc:AlternateContent xmlns:mc="http://schemas.openxmlformats.org/markup-compatibility/2006" xmlns:a14="http://schemas.microsoft.com/office/drawing/2010/main">
        <mc:Choice Requires="a14">
          <p:sp>
            <p:nvSpPr>
              <p:cNvPr id="53" name="ZoneTexte 3"/>
              <p:cNvSpPr txBox="1"/>
              <p:nvPr/>
            </p:nvSpPr>
            <p:spPr>
              <a:xfrm>
                <a:off x="2243175" y="4156744"/>
                <a:ext cx="1455131" cy="646331"/>
              </a:xfrm>
              <a:prstGeom prst="rect">
                <a:avLst/>
              </a:prstGeom>
              <a:noFill/>
            </p:spPr>
            <p:txBody>
              <a:bodyPr wrap="square" rtlCol="0">
                <a:spAutoFit/>
              </a:bodyPr>
              <a:lstStyle/>
              <a:p>
                <a:pPr algn="ctr">
                  <a:lnSpc>
                    <a:spcPct val="150000"/>
                  </a:lnSpc>
                </a:pPr>
                <a14:m>
                  <m:oMath xmlns:m="http://schemas.openxmlformats.org/officeDocument/2006/math">
                    <m:r>
                      <m:rPr>
                        <m:sty m:val="p"/>
                      </m:rPr>
                      <a:rPr lang="fr-FR" sz="2400" b="0" i="0" dirty="0" smtClean="0">
                        <a:solidFill>
                          <a:srgbClr val="FF0000"/>
                        </a:solidFill>
                        <a:latin typeface="Cambria Math" panose="02040503050406030204" pitchFamily="18" charset="0"/>
                      </a:rPr>
                      <m:t>flotte</m:t>
                    </m:r>
                  </m:oMath>
                </a14:m>
                <a:r>
                  <a:rPr lang="fr-FR" sz="2400" dirty="0">
                    <a:solidFill>
                      <a:srgbClr val="FF0000"/>
                    </a:solidFill>
                  </a:rPr>
                  <a:t> plus </a:t>
                </a:r>
              </a:p>
            </p:txBody>
          </p:sp>
        </mc:Choice>
        <mc:Fallback xmlns="">
          <p:sp>
            <p:nvSpPr>
              <p:cNvPr id="53" name="ZoneTexte 3"/>
              <p:cNvSpPr txBox="1">
                <a:spLocks noRot="1" noChangeAspect="1" noMove="1" noResize="1" noEditPoints="1" noAdjustHandles="1" noChangeArrowheads="1" noChangeShapeType="1" noTextEdit="1"/>
              </p:cNvSpPr>
              <p:nvPr/>
            </p:nvSpPr>
            <p:spPr>
              <a:xfrm>
                <a:off x="2243175" y="4156744"/>
                <a:ext cx="1455131" cy="646331"/>
              </a:xfrm>
              <a:prstGeom prst="rect">
                <a:avLst/>
              </a:prstGeom>
              <a:blipFill>
                <a:blip r:embed="rId4"/>
                <a:stretch>
                  <a:fillRect l="-1255" r="-11297" b="-1226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4" name="ZoneTexte 3"/>
              <p:cNvSpPr txBox="1"/>
              <p:nvPr/>
            </p:nvSpPr>
            <p:spPr>
              <a:xfrm>
                <a:off x="6739668" y="4141830"/>
                <a:ext cx="1455131" cy="646331"/>
              </a:xfrm>
              <a:prstGeom prst="rect">
                <a:avLst/>
              </a:prstGeom>
              <a:noFill/>
            </p:spPr>
            <p:txBody>
              <a:bodyPr wrap="square" rtlCol="0">
                <a:spAutoFit/>
              </a:bodyPr>
              <a:lstStyle/>
              <a:p>
                <a:pPr algn="ctr">
                  <a:lnSpc>
                    <a:spcPct val="150000"/>
                  </a:lnSpc>
                </a:pPr>
                <a14:m>
                  <m:oMathPara xmlns:m="http://schemas.openxmlformats.org/officeDocument/2006/math">
                    <m:oMathParaPr>
                      <m:jc m:val="centerGroup"/>
                    </m:oMathParaPr>
                    <m:oMath xmlns:m="http://schemas.openxmlformats.org/officeDocument/2006/math">
                      <m:r>
                        <m:rPr>
                          <m:sty m:val="p"/>
                        </m:rPr>
                        <a:rPr lang="fr-FR" sz="2400" b="0" i="0" dirty="0" smtClean="0">
                          <a:solidFill>
                            <a:srgbClr val="FF0000"/>
                          </a:solidFill>
                          <a:latin typeface="Cambria Math" panose="02040503050406030204" pitchFamily="18" charset="0"/>
                        </a:rPr>
                        <m:t>sur</m:t>
                      </m:r>
                      <m:r>
                        <a:rPr lang="fr-FR" sz="2400" b="0" i="0" dirty="0" smtClean="0">
                          <a:solidFill>
                            <a:srgbClr val="FF0000"/>
                          </a:solidFill>
                          <a:latin typeface="Cambria Math" panose="02040503050406030204" pitchFamily="18" charset="0"/>
                        </a:rPr>
                        <m:t> </m:t>
                      </m:r>
                      <m:sSup>
                        <m:sSupPr>
                          <m:ctrlPr>
                            <a:rPr lang="fr-FR" sz="2400" b="0" i="1" dirty="0" smtClean="0">
                              <a:solidFill>
                                <a:srgbClr val="FF0000"/>
                              </a:solidFill>
                              <a:latin typeface="Cambria Math" panose="02040503050406030204" pitchFamily="18" charset="0"/>
                            </a:rPr>
                          </m:ctrlPr>
                        </m:sSupPr>
                        <m:e>
                          <m:r>
                            <m:rPr>
                              <m:sty m:val="p"/>
                            </m:rPr>
                            <a:rPr lang="fr-FR" sz="2400" b="0" i="0" dirty="0" smtClean="0">
                              <a:solidFill>
                                <a:srgbClr val="FF0000"/>
                              </a:solidFill>
                              <a:latin typeface="Cambria Math" panose="02040503050406030204" pitchFamily="18" charset="0"/>
                            </a:rPr>
                            <m:t>l</m:t>
                          </m:r>
                        </m:e>
                        <m:sup>
                          <m:r>
                            <a:rPr lang="fr-FR" sz="2400" b="0" i="0" dirty="0" smtClean="0">
                              <a:solidFill>
                                <a:srgbClr val="FF0000"/>
                              </a:solidFill>
                              <a:latin typeface="Cambria Math" panose="02040503050406030204" pitchFamily="18" charset="0"/>
                            </a:rPr>
                            <m:t>′</m:t>
                          </m:r>
                        </m:sup>
                      </m:sSup>
                      <m:r>
                        <m:rPr>
                          <m:sty m:val="p"/>
                        </m:rPr>
                        <a:rPr lang="fr-FR" sz="2400" b="0" i="0" dirty="0" smtClean="0">
                          <a:solidFill>
                            <a:srgbClr val="FF0000"/>
                          </a:solidFill>
                          <a:latin typeface="Cambria Math" panose="02040503050406030204" pitchFamily="18" charset="0"/>
                        </a:rPr>
                        <m:t>eau</m:t>
                      </m:r>
                    </m:oMath>
                  </m:oMathPara>
                </a14:m>
                <a:endParaRPr lang="fr-FR" sz="2400" dirty="0">
                  <a:solidFill>
                    <a:srgbClr val="FF0000"/>
                  </a:solidFill>
                </a:endParaRPr>
              </a:p>
            </p:txBody>
          </p:sp>
        </mc:Choice>
        <mc:Fallback xmlns="">
          <p:sp>
            <p:nvSpPr>
              <p:cNvPr id="54" name="ZoneTexte 3"/>
              <p:cNvSpPr txBox="1">
                <a:spLocks noRot="1" noChangeAspect="1" noMove="1" noResize="1" noEditPoints="1" noAdjustHandles="1" noChangeArrowheads="1" noChangeShapeType="1" noTextEdit="1"/>
              </p:cNvSpPr>
              <p:nvPr/>
            </p:nvSpPr>
            <p:spPr>
              <a:xfrm>
                <a:off x="6739668" y="4141830"/>
                <a:ext cx="1455131" cy="646331"/>
              </a:xfrm>
              <a:prstGeom prst="rect">
                <a:avLst/>
              </a:prstGeom>
              <a:blipFill>
                <a:blip r:embed="rId5"/>
                <a:stretch>
                  <a:fillRect/>
                </a:stretch>
              </a:blipFill>
            </p:spPr>
            <p:txBody>
              <a:bodyPr/>
              <a:lstStyle/>
              <a:p>
                <a:r>
                  <a:rPr lang="fr-FR">
                    <a:noFill/>
                  </a:rPr>
                  <a:t> </a:t>
                </a:r>
              </a:p>
            </p:txBody>
          </p:sp>
        </mc:Fallback>
      </mc:AlternateContent>
      <p:sp>
        <p:nvSpPr>
          <p:cNvPr id="55" name="Rectangle 12607"/>
          <p:cNvSpPr/>
          <p:nvPr/>
        </p:nvSpPr>
        <p:spPr>
          <a:xfrm>
            <a:off x="9311921" y="4275284"/>
            <a:ext cx="1924238" cy="615553"/>
          </a:xfrm>
          <a:prstGeom prst="rect">
            <a:avLst/>
          </a:prstGeom>
        </p:spPr>
        <p:txBody>
          <a:bodyPr wrap="square" lIns="0" tIns="0" rIns="0" bIns="0">
            <a:spAutoFit/>
          </a:bodyPr>
          <a:lstStyle/>
          <a:p>
            <a:pPr algn="ctr">
              <a:tabLst>
                <a:tab pos="1321756" algn="l"/>
              </a:tabLst>
            </a:pPr>
            <a:r>
              <a:rPr lang="en-US" sz="2400" spc="-66" dirty="0" err="1">
                <a:solidFill>
                  <a:srgbClr val="FF0000"/>
                </a:solidFill>
              </a:rPr>
              <a:t>ρ</a:t>
            </a:r>
            <a:r>
              <a:rPr lang="en-US" sz="2400" baseline="-25000" dirty="0" err="1">
                <a:solidFill>
                  <a:srgbClr val="FF0000"/>
                </a:solidFill>
              </a:rPr>
              <a:t>Bois</a:t>
            </a:r>
            <a:r>
              <a:rPr lang="en-US" sz="2400" dirty="0">
                <a:solidFill>
                  <a:srgbClr val="FF0000"/>
                </a:solidFill>
              </a:rPr>
              <a:t> &lt; </a:t>
            </a:r>
            <a:r>
              <a:rPr lang="en-US" sz="2400" spc="-66" dirty="0" err="1">
                <a:solidFill>
                  <a:srgbClr val="FF0000"/>
                </a:solidFill>
              </a:rPr>
              <a:t>ρ</a:t>
            </a:r>
            <a:r>
              <a:rPr lang="en-US" sz="2400" baseline="-25000" dirty="0" err="1">
                <a:solidFill>
                  <a:srgbClr val="FF0000"/>
                </a:solidFill>
              </a:rPr>
              <a:t>Plastique</a:t>
            </a:r>
            <a:endParaRPr lang="en-US" sz="2400" baseline="-25000" dirty="0">
              <a:solidFill>
                <a:srgbClr val="FF0000"/>
              </a:solidFill>
            </a:endParaRPr>
          </a:p>
          <a:p>
            <a:pPr marL="0" algn="ctr">
              <a:tabLst>
                <a:tab pos="1321756" algn="l"/>
              </a:tabLst>
            </a:pPr>
            <a:endParaRPr lang="en-US" sz="2400" i="0" spc="0" baseline="-25000" dirty="0">
              <a:solidFill>
                <a:srgbClr val="FF0000"/>
              </a:solidFill>
            </a:endParaRPr>
          </a:p>
        </p:txBody>
      </p:sp>
      <p:grpSp>
        <p:nvGrpSpPr>
          <p:cNvPr id="67" name="Group 66"/>
          <p:cNvGrpSpPr/>
          <p:nvPr/>
        </p:nvGrpSpPr>
        <p:grpSpPr>
          <a:xfrm>
            <a:off x="413383" y="1117662"/>
            <a:ext cx="11196792" cy="3608007"/>
            <a:chOff x="341492" y="1117662"/>
            <a:chExt cx="11196792" cy="3608007"/>
          </a:xfrm>
        </p:grpSpPr>
        <p:sp>
          <p:nvSpPr>
            <p:cNvPr id="68" name="Freeform 67"/>
            <p:cNvSpPr/>
            <p:nvPr/>
          </p:nvSpPr>
          <p:spPr>
            <a:xfrm>
              <a:off x="670295" y="1659332"/>
              <a:ext cx="10867989" cy="2269090"/>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69" name="Freeform 68"/>
            <p:cNvSpPr/>
            <p:nvPr/>
          </p:nvSpPr>
          <p:spPr>
            <a:xfrm>
              <a:off x="670296" y="1659332"/>
              <a:ext cx="10867988" cy="2259656"/>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w="6350" cap="flat" cmpd="sng" algn="ctr">
              <a:solidFill>
                <a:srgbClr val="21ACBB">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0" name="Freeform 69"/>
            <p:cNvSpPr/>
            <p:nvPr/>
          </p:nvSpPr>
          <p:spPr>
            <a:xfrm>
              <a:off x="354172" y="1681708"/>
              <a:ext cx="303030" cy="25256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1" name="Freeform 70"/>
            <p:cNvSpPr/>
            <p:nvPr/>
          </p:nvSpPr>
          <p:spPr>
            <a:xfrm>
              <a:off x="341492" y="1655445"/>
              <a:ext cx="334753" cy="25256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2" name="Freeform 71"/>
            <p:cNvSpPr/>
            <p:nvPr/>
          </p:nvSpPr>
          <p:spPr>
            <a:xfrm>
              <a:off x="481774" y="1248173"/>
              <a:ext cx="3195499" cy="309340"/>
            </a:xfrm>
            <a:custGeom>
              <a:avLst/>
              <a:gdLst/>
              <a:ahLst/>
              <a:cxnLst/>
              <a:rect l="0" t="0" r="0" b="0"/>
              <a:pathLst>
                <a:path w="2494584" h="252006">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73" name="Picture 7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509333" y="1213873"/>
              <a:ext cx="351753" cy="267489"/>
            </a:xfrm>
            <a:prstGeom prst="rect">
              <a:avLst/>
            </a:prstGeom>
            <a:noFill/>
          </p:spPr>
        </p:pic>
        <p:sp>
          <p:nvSpPr>
            <p:cNvPr id="74" name="Freeform 73"/>
            <p:cNvSpPr/>
            <p:nvPr/>
          </p:nvSpPr>
          <p:spPr>
            <a:xfrm>
              <a:off x="445774" y="1117662"/>
              <a:ext cx="491356" cy="490120"/>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5" name="Freeform 74"/>
            <p:cNvSpPr/>
            <p:nvPr/>
          </p:nvSpPr>
          <p:spPr>
            <a:xfrm>
              <a:off x="445774" y="1129813"/>
              <a:ext cx="491356" cy="458707"/>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w="12700" cap="flat" cmpd="sng" algn="ctr">
              <a:solidFill>
                <a:srgbClr val="21ACBB">
                  <a:alpha val="100000"/>
                </a:srgbClr>
              </a:solidFill>
              <a:prstDash val="solid"/>
              <a:miter lim="127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6" name="Rectangle 75"/>
            <p:cNvSpPr/>
            <p:nvPr/>
          </p:nvSpPr>
          <p:spPr>
            <a:xfrm>
              <a:off x="483288" y="1676019"/>
              <a:ext cx="118119" cy="285094"/>
            </a:xfrm>
            <a:prstGeom prst="rect">
              <a:avLst/>
            </a:prstGeom>
          </p:spPr>
          <p:txBody>
            <a:bodyPr wrap="none" lIns="0" tIns="0" rIns="0" bIns="0">
              <a:spAutoFit/>
            </a:bodyPr>
            <a:lstStyle/>
            <a:p>
              <a:pPr marL="0"/>
              <a:r>
                <a:rPr lang="en-US" sz="1430" b="1" i="0" spc="0" baseline="0" dirty="0">
                  <a:solidFill>
                    <a:srgbClr val="FFFFFF"/>
                  </a:solidFill>
                  <a:latin typeface="Calibri-Bold"/>
                </a:rPr>
                <a:t>1</a:t>
              </a:r>
            </a:p>
          </p:txBody>
        </p:sp>
        <p:sp>
          <p:nvSpPr>
            <p:cNvPr id="77" name="Rectangle 76"/>
            <p:cNvSpPr/>
            <p:nvPr/>
          </p:nvSpPr>
          <p:spPr>
            <a:xfrm>
              <a:off x="748529" y="1235792"/>
              <a:ext cx="2862900" cy="307777"/>
            </a:xfrm>
            <a:prstGeom prst="rect">
              <a:avLst/>
            </a:prstGeom>
          </p:spPr>
          <p:txBody>
            <a:bodyPr wrap="none" lIns="0" tIns="0" rIns="0" bIns="0">
              <a:spAutoFit/>
            </a:bodyPr>
            <a:lstStyle/>
            <a:p>
              <a:pPr marL="237490"/>
              <a:r>
                <a:rPr lang="en-US" sz="2000" b="1" i="0" spc="0" baseline="0" dirty="0">
                  <a:solidFill>
                    <a:srgbClr val="FFFFFF"/>
                  </a:solidFill>
                  <a:latin typeface="Calibri" panose="020F0502020204030204"/>
                </a:rPr>
                <a:t>Je m’entraîne </a:t>
              </a:r>
              <a:r>
                <a:rPr lang="en-US" sz="2000" b="1" i="0" spc="0" baseline="0" dirty="0" err="1">
                  <a:solidFill>
                    <a:srgbClr val="FFFFFF"/>
                  </a:solidFill>
                  <a:latin typeface="Calibri" panose="020F0502020204030204"/>
                </a:rPr>
                <a:t>en</a:t>
              </a:r>
              <a:r>
                <a:rPr lang="en-US" sz="2000" b="1" i="0" spc="0" baseline="0" dirty="0">
                  <a:solidFill>
                    <a:srgbClr val="FFFFFF"/>
                  </a:solidFill>
                  <a:latin typeface="Calibri" panose="020F0502020204030204"/>
                </a:rPr>
                <a:t> </a:t>
              </a:r>
              <a:r>
                <a:rPr lang="en-US" sz="2000" b="1" i="0" spc="0" baseline="0" dirty="0" err="1">
                  <a:solidFill>
                    <a:srgbClr val="FFFFFF"/>
                  </a:solidFill>
                  <a:latin typeface="Calibri" panose="020F0502020204030204"/>
                </a:rPr>
                <a:t>binôme</a:t>
              </a:r>
              <a:endParaRPr lang="en-US" sz="2000" b="1" i="0" spc="0" baseline="0" dirty="0">
                <a:solidFill>
                  <a:srgbClr val="FFFFFF"/>
                </a:solidFill>
                <a:latin typeface="Calibri" panose="020F0502020204030204"/>
              </a:endParaRPr>
            </a:p>
          </p:txBody>
        </p:sp>
        <p:sp>
          <p:nvSpPr>
            <p:cNvPr id="78" name="Rectangle 77"/>
            <p:cNvSpPr/>
            <p:nvPr/>
          </p:nvSpPr>
          <p:spPr>
            <a:xfrm>
              <a:off x="850691" y="4356337"/>
              <a:ext cx="65" cy="369332"/>
            </a:xfrm>
            <a:prstGeom prst="rect">
              <a:avLst/>
            </a:prstGeom>
          </p:spPr>
          <p:txBody>
            <a:bodyPr wrap="none" lIns="0" tIns="0" rIns="0" bIns="0">
              <a:spAutoFit/>
            </a:bodyPr>
            <a:lstStyle/>
            <a:p>
              <a:pPr marL="0"/>
              <a:endParaRPr lang="en-US" sz="2400" b="0" i="0" spc="0" baseline="0" dirty="0">
                <a:solidFill>
                  <a:srgbClr val="231F20"/>
                </a:solidFill>
                <a:latin typeface="Calibri" panose="020F0502020204030204"/>
              </a:endParaRPr>
            </a:p>
          </p:txBody>
        </p:sp>
      </p:grpSp>
      <p:sp>
        <p:nvSpPr>
          <p:cNvPr id="79" name="Rectangle 78"/>
          <p:cNvSpPr/>
          <p:nvPr/>
        </p:nvSpPr>
        <p:spPr>
          <a:xfrm>
            <a:off x="875917" y="1674245"/>
            <a:ext cx="10611233" cy="2339102"/>
          </a:xfrm>
          <a:prstGeom prst="rect">
            <a:avLst/>
          </a:prstGeom>
        </p:spPr>
        <p:txBody>
          <a:bodyPr wrap="square" lIns="0" tIns="0" rIns="0" bIns="0">
            <a:spAutoFit/>
          </a:bodyPr>
          <a:lstStyle/>
          <a:p>
            <a:pPr marL="0" algn="just"/>
            <a:r>
              <a:rPr lang="en-US" sz="2000" b="0" i="0" spc="0" baseline="0" dirty="0" err="1">
                <a:solidFill>
                  <a:srgbClr val="231F20"/>
                </a:solidFill>
                <a:latin typeface="Calibri" panose="020F0502020204030204"/>
              </a:rPr>
              <a:t>Deux</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morceaux,</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un</a:t>
            </a:r>
            <a:r>
              <a:rPr lang="en-US" sz="2000" b="0" i="0" spc="156"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plastique</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et</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l’autre</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bois,</a:t>
            </a:r>
            <a:r>
              <a:rPr lang="en-US" sz="2000" b="0" i="0" spc="156" baseline="0" dirty="0">
                <a:solidFill>
                  <a:srgbClr val="231F20"/>
                </a:solidFill>
                <a:latin typeface="Calibri" panose="020F0502020204030204"/>
              </a:rPr>
              <a:t> </a:t>
            </a:r>
            <a:r>
              <a:rPr lang="en-US" sz="2000" b="0" i="0" spc="0" baseline="0" dirty="0" err="1">
                <a:solidFill>
                  <a:srgbClr val="231F20"/>
                </a:solidFill>
                <a:latin typeface="Calibri" panose="020F0502020204030204"/>
              </a:rPr>
              <a:t>sont</a:t>
            </a:r>
            <a:r>
              <a:rPr lang="en-US" sz="2000" b="0" i="0" spc="0" baseline="0" dirty="0">
                <a:solidFill>
                  <a:srgbClr val="231F20"/>
                </a:solidFill>
                <a:latin typeface="Calibri" panose="020F0502020204030204"/>
              </a:rPr>
              <a:t> </a:t>
            </a:r>
            <a:r>
              <a:rPr lang="en-US" sz="2000" b="0" i="0" spc="0" baseline="0" dirty="0" err="1">
                <a:solidFill>
                  <a:srgbClr val="231F20"/>
                </a:solidFill>
                <a:latin typeface="Calibri" panose="020F0502020204030204"/>
              </a:rPr>
              <a:t>mis</a:t>
            </a:r>
            <a:r>
              <a:rPr lang="en-US" sz="2000" b="0" i="0" spc="0" baseline="0" dirty="0">
                <a:solidFill>
                  <a:srgbClr val="231F20"/>
                </a:solidFill>
                <a:latin typeface="Calibri" panose="020F0502020204030204"/>
              </a:rPr>
              <a:t> dans l’eau (voir figure ci-contre).</a:t>
            </a:r>
          </a:p>
          <a:p>
            <a:pPr marL="0" algn="just"/>
            <a:r>
              <a:rPr lang="en-US" sz="2000" b="0" i="0" spc="0" baseline="0" dirty="0">
                <a:solidFill>
                  <a:srgbClr val="231F20"/>
                </a:solidFill>
                <a:latin typeface="Calibri" panose="020F0502020204030204"/>
              </a:rPr>
              <a:t>On donne les masses volumiques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eau</a:t>
            </a:r>
            <a:r>
              <a:rPr lang="en-US" sz="2000" dirty="0">
                <a:solidFill>
                  <a:srgbClr val="231F20"/>
                </a:solidFill>
              </a:rPr>
              <a:t> ≈ 1,0 g/cm³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plastique</a:t>
            </a:r>
            <a:r>
              <a:rPr lang="en-US" sz="2000" dirty="0">
                <a:solidFill>
                  <a:srgbClr val="231F20"/>
                </a:solidFill>
              </a:rPr>
              <a:t> ≈ 0,95 g/cm³  ;</a:t>
            </a:r>
          </a:p>
          <a:p>
            <a:pPr algn="just">
              <a:lnSpc>
                <a:spcPct val="120000"/>
              </a:lnSpc>
            </a:pPr>
            <a:r>
              <a:rPr lang="en-US" sz="2000" dirty="0">
                <a:solidFill>
                  <a:srgbClr val="231F20"/>
                </a:solidFill>
              </a:rPr>
              <a:t> </a:t>
            </a:r>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bois</a:t>
            </a:r>
            <a:r>
              <a:rPr lang="en-US" sz="2000" dirty="0">
                <a:solidFill>
                  <a:srgbClr val="231F20"/>
                </a:solidFill>
              </a:rPr>
              <a:t> ≈ 0,6 g/cm³</a:t>
            </a:r>
          </a:p>
          <a:p>
            <a:pPr algn="just">
              <a:lnSpc>
                <a:spcPct val="120000"/>
              </a:lnSpc>
            </a:pPr>
            <a:endParaRPr lang="fr-FR" dirty="0">
              <a:solidFill>
                <a:srgbClr val="231F20"/>
              </a:solidFill>
            </a:endParaRPr>
          </a:p>
          <a:p>
            <a:pPr algn="just">
              <a:lnSpc>
                <a:spcPct val="120000"/>
              </a:lnSpc>
            </a:pPr>
            <a:r>
              <a:rPr lang="fr-FR" sz="2000" dirty="0">
                <a:solidFill>
                  <a:srgbClr val="231F20"/>
                </a:solidFill>
              </a:rPr>
              <a:t>Interpréter ce phénomène en termes de différence de masse </a:t>
            </a:r>
            <a:r>
              <a:rPr lang="en-US" sz="2000" dirty="0">
                <a:solidFill>
                  <a:srgbClr val="231F20"/>
                </a:solidFill>
              </a:rPr>
              <a:t>volumique.</a:t>
            </a:r>
          </a:p>
        </p:txBody>
      </p:sp>
      <p:grpSp>
        <p:nvGrpSpPr>
          <p:cNvPr id="80" name="Group 79"/>
          <p:cNvGrpSpPr/>
          <p:nvPr/>
        </p:nvGrpSpPr>
        <p:grpSpPr>
          <a:xfrm>
            <a:off x="8463390" y="2029356"/>
            <a:ext cx="2723375" cy="1482052"/>
            <a:chOff x="7995724" y="2000664"/>
            <a:chExt cx="2723375" cy="1482052"/>
          </a:xfrm>
        </p:grpSpPr>
        <p:sp>
          <p:nvSpPr>
            <p:cNvPr id="81" name="Freeform 80"/>
            <p:cNvSpPr/>
            <p:nvPr/>
          </p:nvSpPr>
          <p:spPr>
            <a:xfrm>
              <a:off x="8051883" y="2314789"/>
              <a:ext cx="2631784" cy="1112177"/>
            </a:xfrm>
            <a:custGeom>
              <a:avLst/>
              <a:gdLst/>
              <a:ahLst/>
              <a:cxnLst/>
              <a:rect l="0" t="0" r="0" b="0"/>
              <a:pathLst>
                <a:path w="2054517" h="906044">
                  <a:moveTo>
                    <a:pt x="0" y="0"/>
                  </a:moveTo>
                  <a:lnTo>
                    <a:pt x="2054517" y="0"/>
                  </a:lnTo>
                  <a:lnTo>
                    <a:pt x="2054517" y="906044"/>
                  </a:lnTo>
                  <a:lnTo>
                    <a:pt x="0" y="906044"/>
                  </a:lnTo>
                  <a:lnTo>
                    <a:pt x="0" y="0"/>
                  </a:lnTo>
                  <a:close/>
                </a:path>
              </a:pathLst>
            </a:custGeom>
            <a:solidFill>
              <a:srgbClr val="C8EBF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2" name="Freeform 81"/>
            <p:cNvSpPr/>
            <p:nvPr/>
          </p:nvSpPr>
          <p:spPr>
            <a:xfrm>
              <a:off x="7995724" y="2120705"/>
              <a:ext cx="2723375" cy="1362011"/>
            </a:xfrm>
            <a:custGeom>
              <a:avLst/>
              <a:gdLst/>
              <a:ahLst/>
              <a:cxnLst/>
              <a:rect l="0" t="0" r="0" b="0"/>
              <a:pathLst>
                <a:path w="2126018" h="1109573">
                  <a:moveTo>
                    <a:pt x="0" y="4864"/>
                  </a:moveTo>
                  <a:lnTo>
                    <a:pt x="10109" y="1109573"/>
                  </a:lnTo>
                  <a:lnTo>
                    <a:pt x="2126018" y="1090841"/>
                  </a:lnTo>
                  <a:lnTo>
                    <a:pt x="2126018" y="0"/>
                  </a:lnTo>
                </a:path>
              </a:pathLst>
            </a:custGeom>
            <a:noFill/>
            <a:ln w="94208" cap="flat" cmpd="sng" algn="ctr">
              <a:solidFill>
                <a:srgbClr val="5C9CD4">
                  <a:alpha val="100000"/>
                </a:srgbClr>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3" name="Freeform 82"/>
            <p:cNvSpPr/>
            <p:nvPr/>
          </p:nvSpPr>
          <p:spPr>
            <a:xfrm>
              <a:off x="9582379" y="2122183"/>
              <a:ext cx="881957" cy="464001"/>
            </a:xfrm>
            <a:custGeom>
              <a:avLst/>
              <a:gdLst/>
              <a:ahLst/>
              <a:cxnLst/>
              <a:rect l="0" t="0" r="0" b="0"/>
              <a:pathLst>
                <a:path w="688505" h="378002">
                  <a:moveTo>
                    <a:pt x="0" y="378002"/>
                  </a:moveTo>
                  <a:lnTo>
                    <a:pt x="688505" y="378002"/>
                  </a:lnTo>
                  <a:lnTo>
                    <a:pt x="688505" y="0"/>
                  </a:lnTo>
                  <a:lnTo>
                    <a:pt x="0" y="0"/>
                  </a:lnTo>
                  <a:lnTo>
                    <a:pt x="0" y="378002"/>
                  </a:lnTo>
                  <a:close/>
                </a:path>
              </a:pathLst>
            </a:custGeom>
            <a:solidFill>
              <a:srgbClr val="5FCBED">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4" name="Freeform 83"/>
            <p:cNvSpPr/>
            <p:nvPr/>
          </p:nvSpPr>
          <p:spPr>
            <a:xfrm>
              <a:off x="8262330" y="2000664"/>
              <a:ext cx="881957" cy="464002"/>
            </a:xfrm>
            <a:custGeom>
              <a:avLst/>
              <a:gdLst/>
              <a:ahLst/>
              <a:cxnLst/>
              <a:rect l="0" t="0" r="0" b="0"/>
              <a:pathLst>
                <a:path w="688505" h="378003">
                  <a:moveTo>
                    <a:pt x="0" y="378003"/>
                  </a:moveTo>
                  <a:lnTo>
                    <a:pt x="688505" y="378003"/>
                  </a:lnTo>
                  <a:lnTo>
                    <a:pt x="688505" y="0"/>
                  </a:lnTo>
                  <a:lnTo>
                    <a:pt x="0" y="0"/>
                  </a:lnTo>
                  <a:lnTo>
                    <a:pt x="0" y="378003"/>
                  </a:lnTo>
                  <a:close/>
                </a:path>
              </a:pathLst>
            </a:custGeom>
            <a:solidFill>
              <a:srgbClr val="E4AA8A">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5" name="Rectangle 84"/>
            <p:cNvSpPr/>
            <p:nvPr/>
          </p:nvSpPr>
          <p:spPr>
            <a:xfrm>
              <a:off x="9631776" y="2243936"/>
              <a:ext cx="783163" cy="246221"/>
            </a:xfrm>
            <a:prstGeom prst="rect">
              <a:avLst/>
            </a:prstGeom>
          </p:spPr>
          <p:txBody>
            <a:bodyPr wrap="none" lIns="0" tIns="0" rIns="0" bIns="0">
              <a:spAutoFit/>
            </a:bodyPr>
            <a:lstStyle/>
            <a:p>
              <a:pPr marL="0" algn="ctr"/>
              <a:r>
                <a:rPr lang="en-US" sz="1600" b="1" i="0" spc="0" baseline="0" dirty="0">
                  <a:solidFill>
                    <a:srgbClr val="231F20"/>
                  </a:solidFill>
                </a:rPr>
                <a:t>Plastique</a:t>
              </a:r>
            </a:p>
          </p:txBody>
        </p:sp>
        <p:sp>
          <p:nvSpPr>
            <p:cNvPr id="86" name="Rectangle 85"/>
            <p:cNvSpPr/>
            <p:nvPr/>
          </p:nvSpPr>
          <p:spPr>
            <a:xfrm>
              <a:off x="9220767" y="2870877"/>
              <a:ext cx="308290" cy="246221"/>
            </a:xfrm>
            <a:prstGeom prst="rect">
              <a:avLst/>
            </a:prstGeom>
          </p:spPr>
          <p:txBody>
            <a:bodyPr wrap="none" lIns="0" tIns="0" rIns="0" bIns="0">
              <a:spAutoFit/>
            </a:bodyPr>
            <a:lstStyle/>
            <a:p>
              <a:pPr marL="0"/>
              <a:r>
                <a:rPr lang="en-US" sz="1600" b="1" i="0" spc="0" baseline="0" dirty="0">
                  <a:solidFill>
                    <a:srgbClr val="231F20"/>
                  </a:solidFill>
                </a:rPr>
                <a:t>Eau</a:t>
              </a:r>
            </a:p>
          </p:txBody>
        </p:sp>
        <p:sp>
          <p:nvSpPr>
            <p:cNvPr id="87" name="Rectangle 86"/>
            <p:cNvSpPr/>
            <p:nvPr/>
          </p:nvSpPr>
          <p:spPr>
            <a:xfrm>
              <a:off x="8485637" y="2086137"/>
              <a:ext cx="357470" cy="246221"/>
            </a:xfrm>
            <a:prstGeom prst="rect">
              <a:avLst/>
            </a:prstGeom>
          </p:spPr>
          <p:txBody>
            <a:bodyPr wrap="none" lIns="0" tIns="0" rIns="0" bIns="0">
              <a:spAutoFit/>
            </a:bodyPr>
            <a:lstStyle/>
            <a:p>
              <a:pPr marL="0"/>
              <a:r>
                <a:rPr lang="en-US" sz="1600" b="1" i="0" spc="0" baseline="0" dirty="0">
                  <a:solidFill>
                    <a:srgbClr val="231F20"/>
                  </a:solidFill>
                </a:rPr>
                <a:t>Bois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653" y="253736"/>
            <a:ext cx="559562" cy="522402"/>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
        <p:nvSpPr>
          <p:cNvPr id="1145" name="D_A_01"/>
          <p:cNvSpPr txBox="1"/>
          <p:nvPr/>
        </p:nvSpPr>
        <p:spPr>
          <a:xfrm>
            <a:off x="820420" y="178195"/>
            <a:ext cx="10551160" cy="490671"/>
          </a:xfrm>
          <a:prstGeom prst="rect">
            <a:avLst/>
          </a:prstGeom>
          <a:noFill/>
        </p:spPr>
        <p:txBody>
          <a:bodyPr wrap="square" rtlCol="0" anchor="ctr">
            <a:noAutofit/>
          </a:bodyPr>
          <a:lstStyle/>
          <a:p>
            <a:r>
              <a:rPr lang="fr-FR" sz="1600" b="1" dirty="0">
                <a:solidFill>
                  <a:schemeClr val="bg1">
                    <a:lumMod val="65000"/>
                  </a:schemeClr>
                </a:solidFill>
              </a:rPr>
              <a:t>Voici l’ensemble des réponses.</a:t>
            </a: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endParaRPr lang="fr-FR" sz="1400" i="1" dirty="0">
              <a:solidFill>
                <a:schemeClr val="bg1">
                  <a:lumMod val="65000"/>
                </a:schemeClr>
              </a:solidFill>
            </a:endParaRPr>
          </a:p>
        </p:txBody>
      </p:sp>
      <p:pic>
        <p:nvPicPr>
          <p:cNvPr id="10" name="Google Shape;228;p39"/>
          <p:cNvPicPr preferRelativeResize="0">
            <a:picLocks noChangeAspect="1"/>
          </p:cNvPicPr>
          <p:nvPr/>
        </p:nvPicPr>
        <p:blipFill rotWithShape="1">
          <a:blip r:embed="rId3"/>
          <a:srcRect l="2318" t="72303" r="2289" b="454"/>
          <a:stretch>
            <a:fillRect/>
          </a:stretch>
        </p:blipFill>
        <p:spPr>
          <a:xfrm>
            <a:off x="10838371" y="243581"/>
            <a:ext cx="518400" cy="518400"/>
          </a:xfrm>
          <a:prstGeom prst="rect">
            <a:avLst/>
          </a:prstGeom>
          <a:noFill/>
          <a:ln>
            <a:noFill/>
          </a:ln>
        </p:spPr>
      </p:pic>
      <p:grpSp>
        <p:nvGrpSpPr>
          <p:cNvPr id="21" name="Group 20"/>
          <p:cNvGrpSpPr/>
          <p:nvPr/>
        </p:nvGrpSpPr>
        <p:grpSpPr>
          <a:xfrm>
            <a:off x="581224" y="1365449"/>
            <a:ext cx="11197393" cy="5115684"/>
            <a:chOff x="509333" y="1365449"/>
            <a:chExt cx="11197393" cy="5115684"/>
          </a:xfrm>
        </p:grpSpPr>
        <p:sp>
          <p:nvSpPr>
            <p:cNvPr id="24" name="Freeform 23"/>
            <p:cNvSpPr/>
            <p:nvPr/>
          </p:nvSpPr>
          <p:spPr>
            <a:xfrm>
              <a:off x="509333" y="1399419"/>
              <a:ext cx="11197393" cy="5081714"/>
            </a:xfrm>
            <a:custGeom>
              <a:avLst/>
              <a:gdLst/>
              <a:ahLst/>
              <a:cxnLst/>
              <a:rect l="0" t="0" r="0" b="0"/>
              <a:pathLst>
                <a:path w="6611302" h="3984371">
                  <a:moveTo>
                    <a:pt x="177457" y="28575"/>
                  </a:moveTo>
                  <a:lnTo>
                    <a:pt x="88735" y="28575"/>
                  </a:lnTo>
                  <a:cubicBezTo>
                    <a:pt x="39726" y="28575"/>
                    <a:pt x="0" y="76923"/>
                    <a:pt x="0" y="136575"/>
                  </a:cubicBezTo>
                  <a:lnTo>
                    <a:pt x="0" y="3876370"/>
                  </a:lnTo>
                  <a:cubicBezTo>
                    <a:pt x="0" y="3936022"/>
                    <a:pt x="48349" y="3984371"/>
                    <a:pt x="108001" y="3984371"/>
                  </a:cubicBezTo>
                  <a:lnTo>
                    <a:pt x="6503301" y="3984371"/>
                  </a:lnTo>
                  <a:cubicBezTo>
                    <a:pt x="6562940" y="3984371"/>
                    <a:pt x="6611302" y="3936022"/>
                    <a:pt x="6611302" y="3876370"/>
                  </a:cubicBezTo>
                  <a:lnTo>
                    <a:pt x="6611302" y="108000"/>
                  </a:lnTo>
                  <a:cubicBezTo>
                    <a:pt x="6611302" y="48361"/>
                    <a:pt x="6562940" y="0"/>
                    <a:pt x="6503301" y="0"/>
                  </a:cubicBezTo>
                  <a:lnTo>
                    <a:pt x="5304053" y="0"/>
                  </a:lnTo>
                </a:path>
              </a:pathLst>
            </a:custGeom>
            <a:noFill/>
            <a:ln w="12700" cap="flat" cmpd="sng" algn="ctr">
              <a:solidFill>
                <a:srgbClr val="62B8C6">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5" name="Freeform 24"/>
            <p:cNvSpPr/>
            <p:nvPr/>
          </p:nvSpPr>
          <p:spPr>
            <a:xfrm>
              <a:off x="9453837" y="1365449"/>
              <a:ext cx="65074" cy="62357"/>
            </a:xfrm>
            <a:custGeom>
              <a:avLst/>
              <a:gdLst/>
              <a:ahLst/>
              <a:cxnLst/>
              <a:rect l="0" t="0" r="0" b="0"/>
              <a:pathLst>
                <a:path w="50800" h="50800">
                  <a:moveTo>
                    <a:pt x="25400" y="50800"/>
                  </a:moveTo>
                  <a:cubicBezTo>
                    <a:pt x="39433" y="50800"/>
                    <a:pt x="50800" y="39421"/>
                    <a:pt x="50800" y="25400"/>
                  </a:cubicBezTo>
                  <a:cubicBezTo>
                    <a:pt x="50800" y="11367"/>
                    <a:pt x="39433" y="0"/>
                    <a:pt x="25400" y="0"/>
                  </a:cubicBezTo>
                  <a:cubicBezTo>
                    <a:pt x="11367" y="0"/>
                    <a:pt x="0" y="11367"/>
                    <a:pt x="0" y="25400"/>
                  </a:cubicBezTo>
                  <a:cubicBezTo>
                    <a:pt x="0" y="39421"/>
                    <a:pt x="11367" y="50800"/>
                    <a:pt x="25400" y="50800"/>
                  </a:cubicBezTo>
                </a:path>
              </a:pathLst>
            </a:custGeom>
            <a:solidFill>
              <a:srgbClr val="62B8C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3" name="Freeform 32"/>
            <p:cNvSpPr/>
            <p:nvPr/>
          </p:nvSpPr>
          <p:spPr>
            <a:xfrm>
              <a:off x="839161" y="3984726"/>
              <a:ext cx="7797107" cy="252562"/>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4" name="Freeform 33"/>
            <p:cNvSpPr/>
            <p:nvPr/>
          </p:nvSpPr>
          <p:spPr>
            <a:xfrm>
              <a:off x="850691" y="4922642"/>
              <a:ext cx="7797107" cy="252562"/>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5" name="Freeform 34"/>
            <p:cNvSpPr/>
            <p:nvPr/>
          </p:nvSpPr>
          <p:spPr>
            <a:xfrm>
              <a:off x="839161" y="5641817"/>
              <a:ext cx="7797107" cy="288000"/>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DFEEF2">
                <a:alpha val="100000"/>
              </a:srgbClr>
            </a:solidFill>
            <a:ln w="94208"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8" name="Rectangle 37"/>
            <p:cNvSpPr/>
            <p:nvPr/>
          </p:nvSpPr>
          <p:spPr>
            <a:xfrm>
              <a:off x="804026" y="6035316"/>
              <a:ext cx="10863936" cy="369332"/>
            </a:xfrm>
            <a:prstGeom prst="rect">
              <a:avLst/>
            </a:prstGeom>
          </p:spPr>
          <p:txBody>
            <a:bodyPr wrap="none" lIns="0" tIns="0" rIns="0" bIns="0">
              <a:spAutoFit/>
            </a:bodyPr>
            <a:lstStyle/>
            <a:p>
              <a:pPr marL="0"/>
              <a:r>
                <a:rPr lang="en-US" sz="2400" b="0" i="0" spc="0" baseline="0" dirty="0">
                  <a:solidFill>
                    <a:srgbClr val="F5821F"/>
                  </a:solidFill>
                  <a:latin typeface="Calibri" panose="020F0502020204030204"/>
                </a:rPr>
                <a:t>• </a:t>
              </a:r>
              <a:r>
                <a:rPr lang="en-US" sz="2400" b="0" i="0" spc="0" baseline="0" dirty="0">
                  <a:solidFill>
                    <a:srgbClr val="231F20"/>
                  </a:solidFill>
                  <a:latin typeface="Calibri" panose="020F0502020204030204"/>
                </a:rPr>
                <a:t>Le bois </a:t>
              </a:r>
              <a:r>
                <a:rPr lang="en-US" sz="2400" b="0" i="0" spc="0" baseline="0" dirty="0">
                  <a:solidFill>
                    <a:srgbClr val="231F20"/>
                  </a:solidFill>
                  <a:latin typeface="ArialMT-Light"/>
                </a:rPr>
                <a:t>.......................... </a:t>
              </a:r>
              <a:r>
                <a:rPr lang="en-US" sz="2400" b="0" i="0" spc="0" baseline="0" dirty="0">
                  <a:solidFill>
                    <a:srgbClr val="231F20"/>
                  </a:solidFill>
                  <a:latin typeface="Calibri" panose="020F0502020204030204"/>
                </a:rPr>
                <a:t>que le plastique </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 car </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a:t>
              </a:r>
            </a:p>
          </p:txBody>
        </p:sp>
        <p:sp>
          <p:nvSpPr>
            <p:cNvPr id="39" name="Rectangle 38"/>
            <p:cNvSpPr/>
            <p:nvPr/>
          </p:nvSpPr>
          <p:spPr>
            <a:xfrm>
              <a:off x="633152" y="3913730"/>
              <a:ext cx="6309612" cy="369332"/>
            </a:xfrm>
            <a:prstGeom prst="rect">
              <a:avLst/>
            </a:prstGeom>
          </p:spPr>
          <p:txBody>
            <a:bodyPr wrap="none" lIns="0" tIns="0" rIns="0" bIns="0">
              <a:spAutoFit/>
            </a:bodyPr>
            <a:lstStyle/>
            <a:p>
              <a:pPr marL="0"/>
              <a:r>
                <a:rPr lang="en-US" sz="2400" b="0" i="0" spc="0" baseline="0" dirty="0">
                  <a:solidFill>
                    <a:srgbClr val="0FA9B9"/>
                  </a:solidFill>
                  <a:latin typeface="Calibri" panose="020F0502020204030204"/>
                </a:rPr>
                <a:t>1</a:t>
              </a:r>
              <a:r>
                <a:rPr lang="en-US" sz="2400" b="0" i="0" spc="542" baseline="0" dirty="0">
                  <a:solidFill>
                    <a:srgbClr val="0FA9B9"/>
                  </a:solidFill>
                  <a:latin typeface="Calibri" panose="020F0502020204030204"/>
                </a:rPr>
                <a:t>.</a:t>
              </a:r>
              <a:r>
                <a:rPr lang="en-US" sz="2400" b="0" i="0" spc="0" baseline="0" dirty="0">
                  <a:solidFill>
                    <a:srgbClr val="231F20"/>
                  </a:solidFill>
                  <a:latin typeface="Calibri" panose="020F0502020204030204"/>
                </a:rPr>
                <a:t>Indiquer le corps qui flotte et/ou celui qui coule.</a:t>
              </a:r>
            </a:p>
          </p:txBody>
        </p:sp>
        <p:sp>
          <p:nvSpPr>
            <p:cNvPr id="40" name="Rectangle 39"/>
            <p:cNvSpPr/>
            <p:nvPr/>
          </p:nvSpPr>
          <p:spPr>
            <a:xfrm>
              <a:off x="633152" y="4850807"/>
              <a:ext cx="8427563" cy="369332"/>
            </a:xfrm>
            <a:prstGeom prst="rect">
              <a:avLst/>
            </a:prstGeom>
          </p:spPr>
          <p:txBody>
            <a:bodyPr wrap="none" lIns="0" tIns="0" rIns="0" bIns="0">
              <a:spAutoFit/>
            </a:bodyPr>
            <a:lstStyle/>
            <a:p>
              <a:pPr marL="0"/>
              <a:r>
                <a:rPr lang="en-US" sz="2400" b="0" i="0" spc="0" baseline="0" dirty="0">
                  <a:solidFill>
                    <a:srgbClr val="0FA9B9"/>
                  </a:solidFill>
                  <a:latin typeface="Calibri" panose="020F0502020204030204"/>
                </a:rPr>
                <a:t>2</a:t>
              </a:r>
              <a:r>
                <a:rPr lang="en-US" sz="2400" b="0" i="0" spc="542" baseline="0" dirty="0">
                  <a:solidFill>
                    <a:srgbClr val="0FA9B9"/>
                  </a:solidFill>
                  <a:latin typeface="Calibri" panose="020F0502020204030204"/>
                </a:rPr>
                <a:t>.</a:t>
              </a:r>
              <a:r>
                <a:rPr lang="en-US" sz="2400" b="0" i="0" spc="0" baseline="0" dirty="0">
                  <a:solidFill>
                    <a:srgbClr val="231F20"/>
                  </a:solidFill>
                  <a:latin typeface="Calibri" panose="020F0502020204030204"/>
                </a:rPr>
                <a:t>Comparer les masses volumiques des deux corps à celle de l’eau. </a:t>
              </a:r>
            </a:p>
          </p:txBody>
        </p:sp>
        <p:sp>
          <p:nvSpPr>
            <p:cNvPr id="41" name="Rectangle 40"/>
            <p:cNvSpPr/>
            <p:nvPr/>
          </p:nvSpPr>
          <p:spPr>
            <a:xfrm>
              <a:off x="677759" y="5577823"/>
              <a:ext cx="6453818" cy="369332"/>
            </a:xfrm>
            <a:prstGeom prst="rect">
              <a:avLst/>
            </a:prstGeom>
          </p:spPr>
          <p:txBody>
            <a:bodyPr wrap="none" lIns="0" tIns="0" rIns="0" bIns="0">
              <a:spAutoFit/>
            </a:bodyPr>
            <a:lstStyle/>
            <a:p>
              <a:pPr marL="0"/>
              <a:r>
                <a:rPr lang="en-US" sz="2400" b="0" i="0" spc="0" baseline="0" dirty="0">
                  <a:solidFill>
                    <a:srgbClr val="0FA9B9"/>
                  </a:solidFill>
                  <a:latin typeface="Calibri" panose="020F0502020204030204"/>
                </a:rPr>
                <a:t>3</a:t>
              </a:r>
              <a:r>
                <a:rPr lang="en-US" sz="2400" b="0" i="0" spc="542" baseline="0" dirty="0">
                  <a:solidFill>
                    <a:srgbClr val="0FA9B9"/>
                  </a:solidFill>
                  <a:latin typeface="Calibri" panose="020F0502020204030204"/>
                </a:rPr>
                <a:t>.</a:t>
              </a:r>
              <a:r>
                <a:rPr lang="en-US" sz="2400" b="0" i="0" spc="0" baseline="0" dirty="0">
                  <a:solidFill>
                    <a:srgbClr val="231F20"/>
                  </a:solidFill>
                  <a:latin typeface="Calibri" panose="020F0502020204030204"/>
                </a:rPr>
                <a:t>Expliquer la flottabilité des deux corps dans l’eau.</a:t>
              </a:r>
            </a:p>
          </p:txBody>
        </p:sp>
        <p:sp>
          <p:nvSpPr>
            <p:cNvPr id="42" name="Rectangle 41"/>
            <p:cNvSpPr/>
            <p:nvPr/>
          </p:nvSpPr>
          <p:spPr>
            <a:xfrm>
              <a:off x="862220" y="4205947"/>
              <a:ext cx="7928517" cy="677108"/>
            </a:xfrm>
            <a:prstGeom prst="rect">
              <a:avLst/>
            </a:prstGeom>
          </p:spPr>
          <p:txBody>
            <a:bodyPr wrap="none" lIns="0" tIns="0" rIns="0" bIns="0">
              <a:spAutoFit/>
            </a:bodyPr>
            <a:lstStyle/>
            <a:p>
              <a:pPr marL="0"/>
              <a:r>
                <a:rPr lang="en-US" sz="2400" b="0" i="0" spc="0" baseline="0" dirty="0">
                  <a:solidFill>
                    <a:srgbClr val="F5821F"/>
                  </a:solidFill>
                  <a:latin typeface="Calibri" panose="020F0502020204030204"/>
                </a:rPr>
                <a:t>•</a:t>
              </a:r>
              <a:r>
                <a:rPr lang="en-US" sz="2400" b="0" i="0" spc="0" baseline="0" dirty="0">
                  <a:solidFill>
                    <a:srgbClr val="231F20"/>
                  </a:solidFill>
                  <a:latin typeface="Calibri" panose="020F0502020204030204"/>
                </a:rPr>
                <a:t> Le morceau de boi</a:t>
              </a:r>
              <a:r>
                <a:rPr lang="en-US" sz="2400" b="0" i="0" spc="436" baseline="0" dirty="0">
                  <a:solidFill>
                    <a:srgbClr val="231F20"/>
                  </a:solidFill>
                  <a:latin typeface="Calibri" panose="020F0502020204030204"/>
                </a:rPr>
                <a:t>s</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a:t>
              </a:r>
            </a:p>
            <a:p>
              <a:pPr marL="0">
                <a:lnSpc>
                  <a:spcPts val="2375"/>
                </a:lnSpc>
              </a:pPr>
              <a:r>
                <a:rPr lang="en-US" sz="2400" b="0" i="0" spc="0" baseline="0" dirty="0">
                  <a:solidFill>
                    <a:srgbClr val="F5821F"/>
                  </a:solidFill>
                  <a:latin typeface="Calibri" panose="020F0502020204030204"/>
                </a:rPr>
                <a:t>•</a:t>
              </a:r>
              <a:r>
                <a:rPr lang="en-US" sz="2400" b="0" i="0" spc="0" baseline="0" dirty="0">
                  <a:solidFill>
                    <a:srgbClr val="231F20"/>
                  </a:solidFill>
                  <a:latin typeface="Calibri" panose="020F0502020204030204"/>
                </a:rPr>
                <a:t> Le morceau de </a:t>
              </a:r>
              <a:r>
                <a:rPr lang="en-US" sz="2400" b="0" i="0" spc="0" baseline="0" dirty="0" err="1">
                  <a:solidFill>
                    <a:srgbClr val="231F20"/>
                  </a:solidFill>
                  <a:latin typeface="Calibri" panose="020F0502020204030204"/>
                </a:rPr>
                <a:t>plastique</a:t>
              </a:r>
              <a:r>
                <a:rPr lang="en-US" sz="2400" b="0" i="0" spc="0" baseline="0" dirty="0">
                  <a:solidFill>
                    <a:srgbClr val="231F20"/>
                  </a:solidFill>
                  <a:latin typeface="Calibri" panose="020F0502020204030204"/>
                </a:rPr>
                <a:t> </a:t>
              </a:r>
              <a:r>
                <a:rPr lang="en-US" sz="2400" b="0" i="0" spc="0" baseline="0" dirty="0">
                  <a:solidFill>
                    <a:srgbClr val="231F20"/>
                  </a:solidFill>
                  <a:latin typeface="ArialMT-Light"/>
                </a:rPr>
                <a:t>....................................................</a:t>
              </a:r>
              <a:r>
                <a:rPr lang="en-US" sz="2400" b="0" i="0" spc="0" baseline="0" dirty="0">
                  <a:solidFill>
                    <a:srgbClr val="231F20"/>
                  </a:solidFill>
                  <a:latin typeface="Calibri" panose="020F0502020204030204"/>
                </a:rPr>
                <a:t>.</a:t>
              </a:r>
            </a:p>
          </p:txBody>
        </p:sp>
        <p:sp>
          <p:nvSpPr>
            <p:cNvPr id="43" name="Rectangle 42"/>
            <p:cNvSpPr/>
            <p:nvPr/>
          </p:nvSpPr>
          <p:spPr>
            <a:xfrm>
              <a:off x="850691" y="5243441"/>
              <a:ext cx="7309693" cy="246221"/>
            </a:xfrm>
            <a:prstGeom prst="rect">
              <a:avLst/>
            </a:prstGeom>
          </p:spPr>
          <p:txBody>
            <a:bodyPr wrap="none" lIns="0" tIns="0" rIns="0" bIns="0">
              <a:spAutoFit/>
            </a:bodyPr>
            <a:lstStyle/>
            <a:p>
              <a:pPr marL="0"/>
              <a:r>
                <a:rPr lang="en-US" sz="1600" b="0" i="0" spc="0" baseline="0" dirty="0">
                  <a:solidFill>
                    <a:srgbClr val="F5821F"/>
                  </a:solidFill>
                  <a:latin typeface="Calibri" panose="020F0502020204030204"/>
                </a:rPr>
                <a:t>•</a:t>
              </a:r>
              <a:r>
                <a:rPr lang="en-US" sz="1600" b="0" i="0" spc="0" baseline="0" dirty="0">
                  <a:solidFill>
                    <a:srgbClr val="231F20"/>
                  </a:solidFill>
                  <a:latin typeface="ArialMT-Light"/>
                </a:rPr>
                <a:t>.............................................................................................................................</a:t>
              </a:r>
              <a:r>
                <a:rPr lang="en-US" sz="1600" b="0" i="0" spc="0" baseline="0" dirty="0">
                  <a:solidFill>
                    <a:srgbClr val="231F20"/>
                  </a:solidFill>
                  <a:latin typeface="Calibri" panose="020F0502020204030204"/>
                </a:rPr>
                <a:t>.</a:t>
              </a:r>
            </a:p>
          </p:txBody>
        </p:sp>
      </p:grpSp>
      <mc:AlternateContent xmlns:mc="http://schemas.openxmlformats.org/markup-compatibility/2006" xmlns:a14="http://schemas.microsoft.com/office/drawing/2010/main">
        <mc:Choice Requires="a14">
          <p:sp>
            <p:nvSpPr>
              <p:cNvPr id="53" name="ZoneTexte 3"/>
              <p:cNvSpPr txBox="1"/>
              <p:nvPr/>
            </p:nvSpPr>
            <p:spPr>
              <a:xfrm>
                <a:off x="2294033" y="5834802"/>
                <a:ext cx="1455131" cy="646331"/>
              </a:xfrm>
              <a:prstGeom prst="rect">
                <a:avLst/>
              </a:prstGeom>
              <a:noFill/>
            </p:spPr>
            <p:txBody>
              <a:bodyPr wrap="square" rtlCol="0">
                <a:spAutoFit/>
              </a:bodyPr>
              <a:lstStyle/>
              <a:p>
                <a:pPr algn="ctr">
                  <a:lnSpc>
                    <a:spcPct val="150000"/>
                  </a:lnSpc>
                </a:pPr>
                <a14:m>
                  <m:oMath xmlns:m="http://schemas.openxmlformats.org/officeDocument/2006/math">
                    <m:r>
                      <m:rPr>
                        <m:sty m:val="p"/>
                      </m:rPr>
                      <a:rPr lang="fr-FR" sz="2400" b="0" i="0" dirty="0" smtClean="0">
                        <a:solidFill>
                          <a:srgbClr val="FF0000"/>
                        </a:solidFill>
                        <a:latin typeface="Cambria Math" panose="02040503050406030204" pitchFamily="18" charset="0"/>
                      </a:rPr>
                      <m:t>flotte</m:t>
                    </m:r>
                  </m:oMath>
                </a14:m>
                <a:r>
                  <a:rPr lang="fr-FR" sz="2400" dirty="0">
                    <a:solidFill>
                      <a:srgbClr val="FF0000"/>
                    </a:solidFill>
                  </a:rPr>
                  <a:t> plus </a:t>
                </a:r>
              </a:p>
            </p:txBody>
          </p:sp>
        </mc:Choice>
        <mc:Fallback xmlns="">
          <p:sp>
            <p:nvSpPr>
              <p:cNvPr id="53" name="ZoneTexte 3"/>
              <p:cNvSpPr txBox="1">
                <a:spLocks noRot="1" noChangeAspect="1" noMove="1" noResize="1" noEditPoints="1" noAdjustHandles="1" noChangeArrowheads="1" noChangeShapeType="1" noTextEdit="1"/>
              </p:cNvSpPr>
              <p:nvPr/>
            </p:nvSpPr>
            <p:spPr>
              <a:xfrm>
                <a:off x="2294033" y="5834802"/>
                <a:ext cx="1455131" cy="646331"/>
              </a:xfrm>
              <a:prstGeom prst="rect">
                <a:avLst/>
              </a:prstGeom>
              <a:blipFill>
                <a:blip r:embed="rId4"/>
                <a:stretch>
                  <a:fillRect l="-1255" r="-11297" b="-1226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4" name="ZoneTexte 3"/>
              <p:cNvSpPr txBox="1"/>
              <p:nvPr/>
            </p:nvSpPr>
            <p:spPr>
              <a:xfrm>
                <a:off x="6539461" y="5862653"/>
                <a:ext cx="1455131" cy="646331"/>
              </a:xfrm>
              <a:prstGeom prst="rect">
                <a:avLst/>
              </a:prstGeom>
              <a:noFill/>
            </p:spPr>
            <p:txBody>
              <a:bodyPr wrap="square" rtlCol="0">
                <a:spAutoFit/>
              </a:bodyPr>
              <a:lstStyle/>
              <a:p>
                <a:pPr algn="ctr">
                  <a:lnSpc>
                    <a:spcPct val="150000"/>
                  </a:lnSpc>
                </a:pPr>
                <a14:m>
                  <m:oMathPara xmlns:m="http://schemas.openxmlformats.org/officeDocument/2006/math">
                    <m:oMathParaPr>
                      <m:jc m:val="centerGroup"/>
                    </m:oMathParaPr>
                    <m:oMath xmlns:m="http://schemas.openxmlformats.org/officeDocument/2006/math">
                      <m:r>
                        <m:rPr>
                          <m:sty m:val="p"/>
                        </m:rPr>
                        <a:rPr lang="fr-FR" sz="2400" b="0" i="0" dirty="0" smtClean="0">
                          <a:solidFill>
                            <a:srgbClr val="FF0000"/>
                          </a:solidFill>
                          <a:latin typeface="Cambria Math" panose="02040503050406030204" pitchFamily="18" charset="0"/>
                        </a:rPr>
                        <m:t>sur</m:t>
                      </m:r>
                      <m:r>
                        <a:rPr lang="fr-FR" sz="2400" b="0" i="0" dirty="0" smtClean="0">
                          <a:solidFill>
                            <a:srgbClr val="FF0000"/>
                          </a:solidFill>
                          <a:latin typeface="Cambria Math" panose="02040503050406030204" pitchFamily="18" charset="0"/>
                        </a:rPr>
                        <m:t> </m:t>
                      </m:r>
                      <m:sSup>
                        <m:sSupPr>
                          <m:ctrlPr>
                            <a:rPr lang="fr-FR" sz="2400" b="0" i="1" dirty="0" smtClean="0">
                              <a:solidFill>
                                <a:srgbClr val="FF0000"/>
                              </a:solidFill>
                              <a:latin typeface="Cambria Math" panose="02040503050406030204" pitchFamily="18" charset="0"/>
                            </a:rPr>
                          </m:ctrlPr>
                        </m:sSupPr>
                        <m:e>
                          <m:r>
                            <m:rPr>
                              <m:sty m:val="p"/>
                            </m:rPr>
                            <a:rPr lang="fr-FR" sz="2400" b="0" i="0" dirty="0" smtClean="0">
                              <a:solidFill>
                                <a:srgbClr val="FF0000"/>
                              </a:solidFill>
                              <a:latin typeface="Cambria Math" panose="02040503050406030204" pitchFamily="18" charset="0"/>
                            </a:rPr>
                            <m:t>l</m:t>
                          </m:r>
                        </m:e>
                        <m:sup>
                          <m:r>
                            <a:rPr lang="fr-FR" sz="2400" b="0" i="0" dirty="0" smtClean="0">
                              <a:solidFill>
                                <a:srgbClr val="FF0000"/>
                              </a:solidFill>
                              <a:latin typeface="Cambria Math" panose="02040503050406030204" pitchFamily="18" charset="0"/>
                            </a:rPr>
                            <m:t>′</m:t>
                          </m:r>
                        </m:sup>
                      </m:sSup>
                      <m:r>
                        <m:rPr>
                          <m:sty m:val="p"/>
                        </m:rPr>
                        <a:rPr lang="fr-FR" sz="2400" b="0" i="0" dirty="0" smtClean="0">
                          <a:solidFill>
                            <a:srgbClr val="FF0000"/>
                          </a:solidFill>
                          <a:latin typeface="Cambria Math" panose="02040503050406030204" pitchFamily="18" charset="0"/>
                        </a:rPr>
                        <m:t>eau</m:t>
                      </m:r>
                    </m:oMath>
                  </m:oMathPara>
                </a14:m>
                <a:endParaRPr lang="fr-FR" sz="2400" dirty="0">
                  <a:solidFill>
                    <a:srgbClr val="FF0000"/>
                  </a:solidFill>
                </a:endParaRPr>
              </a:p>
            </p:txBody>
          </p:sp>
        </mc:Choice>
        <mc:Fallback xmlns="">
          <p:sp>
            <p:nvSpPr>
              <p:cNvPr id="54" name="ZoneTexte 3"/>
              <p:cNvSpPr txBox="1">
                <a:spLocks noRot="1" noChangeAspect="1" noMove="1" noResize="1" noEditPoints="1" noAdjustHandles="1" noChangeArrowheads="1" noChangeShapeType="1" noTextEdit="1"/>
              </p:cNvSpPr>
              <p:nvPr/>
            </p:nvSpPr>
            <p:spPr>
              <a:xfrm>
                <a:off x="6539461" y="5862653"/>
                <a:ext cx="1455131" cy="646331"/>
              </a:xfrm>
              <a:prstGeom prst="rect">
                <a:avLst/>
              </a:prstGeom>
              <a:blipFill>
                <a:blip r:embed="rId5"/>
                <a:stretch>
                  <a:fillRect/>
                </a:stretch>
              </a:blipFill>
            </p:spPr>
            <p:txBody>
              <a:bodyPr/>
              <a:lstStyle/>
              <a:p>
                <a:r>
                  <a:rPr lang="fr-FR">
                    <a:noFill/>
                  </a:rPr>
                  <a:t> </a:t>
                </a:r>
              </a:p>
            </p:txBody>
          </p:sp>
        </mc:Fallback>
      </mc:AlternateContent>
      <p:sp>
        <p:nvSpPr>
          <p:cNvPr id="55" name="Rectangle 12607"/>
          <p:cNvSpPr/>
          <p:nvPr/>
        </p:nvSpPr>
        <p:spPr>
          <a:xfrm>
            <a:off x="9082872" y="5962398"/>
            <a:ext cx="1924238" cy="615553"/>
          </a:xfrm>
          <a:prstGeom prst="rect">
            <a:avLst/>
          </a:prstGeom>
        </p:spPr>
        <p:txBody>
          <a:bodyPr wrap="square" lIns="0" tIns="0" rIns="0" bIns="0">
            <a:spAutoFit/>
          </a:bodyPr>
          <a:lstStyle/>
          <a:p>
            <a:pPr algn="ctr">
              <a:tabLst>
                <a:tab pos="1321756" algn="l"/>
              </a:tabLst>
            </a:pPr>
            <a:r>
              <a:rPr lang="en-US" sz="2400" spc="-66" dirty="0" err="1">
                <a:solidFill>
                  <a:srgbClr val="FF0000"/>
                </a:solidFill>
              </a:rPr>
              <a:t>ρ</a:t>
            </a:r>
            <a:r>
              <a:rPr lang="en-US" sz="2400" baseline="-25000" dirty="0" err="1">
                <a:solidFill>
                  <a:srgbClr val="FF0000"/>
                </a:solidFill>
              </a:rPr>
              <a:t>Bois</a:t>
            </a:r>
            <a:r>
              <a:rPr lang="en-US" sz="2400" dirty="0">
                <a:solidFill>
                  <a:srgbClr val="FF0000"/>
                </a:solidFill>
              </a:rPr>
              <a:t> &lt; </a:t>
            </a:r>
            <a:r>
              <a:rPr lang="en-US" sz="2400" spc="-66" dirty="0" err="1">
                <a:solidFill>
                  <a:srgbClr val="FF0000"/>
                </a:solidFill>
              </a:rPr>
              <a:t>ρ</a:t>
            </a:r>
            <a:r>
              <a:rPr lang="en-US" sz="2400" baseline="-25000" dirty="0" err="1">
                <a:solidFill>
                  <a:srgbClr val="FF0000"/>
                </a:solidFill>
              </a:rPr>
              <a:t>Plastique</a:t>
            </a:r>
            <a:endParaRPr lang="en-US" sz="2400" baseline="-25000" dirty="0">
              <a:solidFill>
                <a:srgbClr val="FF0000"/>
              </a:solidFill>
            </a:endParaRPr>
          </a:p>
          <a:p>
            <a:pPr marL="0" algn="ctr">
              <a:tabLst>
                <a:tab pos="1321756" algn="l"/>
              </a:tabLst>
            </a:pPr>
            <a:endParaRPr lang="en-US" sz="2400" i="0" spc="0" baseline="-25000" dirty="0">
              <a:solidFill>
                <a:srgbClr val="FF0000"/>
              </a:solidFill>
            </a:endParaRPr>
          </a:p>
        </p:txBody>
      </p:sp>
      <mc:AlternateContent xmlns:mc="http://schemas.openxmlformats.org/markup-compatibility/2006" xmlns:a14="http://schemas.microsoft.com/office/drawing/2010/main">
        <mc:Choice Requires="a14">
          <p:sp>
            <p:nvSpPr>
              <p:cNvPr id="56" name="ZoneTexte 3"/>
              <p:cNvSpPr txBox="1"/>
              <p:nvPr/>
            </p:nvSpPr>
            <p:spPr>
              <a:xfrm>
                <a:off x="4044337" y="4316584"/>
                <a:ext cx="2389184" cy="646331"/>
              </a:xfrm>
              <a:prstGeom prst="rect">
                <a:avLst/>
              </a:prstGeom>
              <a:noFill/>
            </p:spPr>
            <p:txBody>
              <a:bodyPr wrap="square" rtlCol="0">
                <a:spAutoFit/>
              </a:bodyPr>
              <a:lstStyle/>
              <a:p>
                <a:pPr algn="ctr">
                  <a:lnSpc>
                    <a:spcPct val="150000"/>
                  </a:lnSpc>
                </a:pPr>
                <a14:m>
                  <m:oMath xmlns:m="http://schemas.openxmlformats.org/officeDocument/2006/math">
                    <m:r>
                      <m:rPr>
                        <m:sty m:val="p"/>
                      </m:rPr>
                      <a:rPr lang="fr-FR" sz="2400" b="0" i="0" dirty="0" smtClean="0">
                        <a:solidFill>
                          <a:srgbClr val="FF0000"/>
                        </a:solidFill>
                        <a:latin typeface="Cambria Math" panose="02040503050406030204" pitchFamily="18" charset="0"/>
                      </a:rPr>
                      <m:t>flotte</m:t>
                    </m:r>
                  </m:oMath>
                </a14:m>
                <a:r>
                  <a:rPr lang="fr-FR" sz="2400" dirty="0">
                    <a:solidFill>
                      <a:srgbClr val="FF0000"/>
                    </a:solidFill>
                  </a:rPr>
                  <a:t> sur l’eau</a:t>
                </a:r>
              </a:p>
            </p:txBody>
          </p:sp>
        </mc:Choice>
        <mc:Fallback xmlns="">
          <p:sp>
            <p:nvSpPr>
              <p:cNvPr id="56" name="ZoneTexte 3"/>
              <p:cNvSpPr txBox="1">
                <a:spLocks noRot="1" noChangeAspect="1" noMove="1" noResize="1" noEditPoints="1" noAdjustHandles="1" noChangeArrowheads="1" noChangeShapeType="1" noTextEdit="1"/>
              </p:cNvSpPr>
              <p:nvPr/>
            </p:nvSpPr>
            <p:spPr>
              <a:xfrm>
                <a:off x="4044337" y="4316584"/>
                <a:ext cx="2389184" cy="646331"/>
              </a:xfrm>
              <a:prstGeom prst="rect">
                <a:avLst/>
              </a:prstGeom>
              <a:blipFill>
                <a:blip r:embed="rId6"/>
                <a:stretch>
                  <a:fillRect b="-1226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7" name="ZoneTexte 3"/>
              <p:cNvSpPr txBox="1"/>
              <p:nvPr/>
            </p:nvSpPr>
            <p:spPr>
              <a:xfrm>
                <a:off x="2256281" y="4012293"/>
                <a:ext cx="8295072" cy="646331"/>
              </a:xfrm>
              <a:prstGeom prst="rect">
                <a:avLst/>
              </a:prstGeom>
              <a:noFill/>
            </p:spPr>
            <p:txBody>
              <a:bodyPr wrap="square" rtlCol="0">
                <a:spAutoFit/>
              </a:bodyPr>
              <a:lstStyle/>
              <a:p>
                <a:pPr algn="ctr">
                  <a:lnSpc>
                    <a:spcPct val="150000"/>
                  </a:lnSpc>
                </a:pPr>
                <a14:m>
                  <m:oMath xmlns:m="http://schemas.openxmlformats.org/officeDocument/2006/math">
                    <m:r>
                      <m:rPr>
                        <m:sty m:val="p"/>
                      </m:rPr>
                      <a:rPr lang="fr-FR" sz="2400" b="0" i="0" dirty="0" smtClean="0">
                        <a:solidFill>
                          <a:srgbClr val="FF0000"/>
                        </a:solidFill>
                        <a:latin typeface="Cambria Math" panose="02040503050406030204" pitchFamily="18" charset="0"/>
                      </a:rPr>
                      <m:t>flotte</m:t>
                    </m:r>
                  </m:oMath>
                </a14:m>
                <a:r>
                  <a:rPr lang="fr-FR" sz="2400" dirty="0">
                    <a:solidFill>
                      <a:srgbClr val="FF0000"/>
                    </a:solidFill>
                  </a:rPr>
                  <a:t> sur l’eau plus que le morceau du bois</a:t>
                </a:r>
              </a:p>
            </p:txBody>
          </p:sp>
        </mc:Choice>
        <mc:Fallback xmlns="">
          <p:sp>
            <p:nvSpPr>
              <p:cNvPr id="57" name="ZoneTexte 3"/>
              <p:cNvSpPr txBox="1">
                <a:spLocks noRot="1" noChangeAspect="1" noMove="1" noResize="1" noEditPoints="1" noAdjustHandles="1" noChangeArrowheads="1" noChangeShapeType="1" noTextEdit="1"/>
              </p:cNvSpPr>
              <p:nvPr/>
            </p:nvSpPr>
            <p:spPr>
              <a:xfrm>
                <a:off x="2256281" y="4012293"/>
                <a:ext cx="8295072" cy="646331"/>
              </a:xfrm>
              <a:prstGeom prst="rect">
                <a:avLst/>
              </a:prstGeom>
              <a:blipFill>
                <a:blip r:embed="rId7"/>
                <a:stretch>
                  <a:fillRect b="-12264"/>
                </a:stretch>
              </a:blipFill>
            </p:spPr>
            <p:txBody>
              <a:bodyPr/>
              <a:lstStyle/>
              <a:p>
                <a:r>
                  <a:rPr lang="fr-FR">
                    <a:noFill/>
                  </a:rPr>
                  <a:t> </a:t>
                </a:r>
              </a:p>
            </p:txBody>
          </p:sp>
        </mc:Fallback>
      </mc:AlternateContent>
      <p:sp>
        <p:nvSpPr>
          <p:cNvPr id="58" name="Rectangle 12607"/>
          <p:cNvSpPr/>
          <p:nvPr/>
        </p:nvSpPr>
        <p:spPr>
          <a:xfrm>
            <a:off x="922582" y="5135105"/>
            <a:ext cx="6900618" cy="615553"/>
          </a:xfrm>
          <a:prstGeom prst="rect">
            <a:avLst/>
          </a:prstGeom>
        </p:spPr>
        <p:txBody>
          <a:bodyPr wrap="square" lIns="0" tIns="0" rIns="0" bIns="0">
            <a:spAutoFit/>
          </a:bodyPr>
          <a:lstStyle/>
          <a:p>
            <a:pPr algn="ctr">
              <a:tabLst>
                <a:tab pos="1321756" algn="l"/>
              </a:tabLst>
            </a:pPr>
            <a:r>
              <a:rPr lang="en-US" sz="2400" i="0" spc="-66" baseline="0" dirty="0" err="1">
                <a:solidFill>
                  <a:srgbClr val="FF0000"/>
                </a:solidFill>
              </a:rPr>
              <a:t>ρ</a:t>
            </a:r>
            <a:r>
              <a:rPr lang="en-US" sz="2400" i="0" spc="0" baseline="-25000" dirty="0" err="1">
                <a:solidFill>
                  <a:srgbClr val="FF0000"/>
                </a:solidFill>
              </a:rPr>
              <a:t>Bois</a:t>
            </a:r>
            <a:r>
              <a:rPr lang="en-US" sz="2400" i="0" spc="0" baseline="0" dirty="0">
                <a:solidFill>
                  <a:srgbClr val="FF0000"/>
                </a:solidFill>
              </a:rPr>
              <a:t> &lt; </a:t>
            </a:r>
            <a:r>
              <a:rPr lang="en-US" sz="2400" i="0" spc="-66" baseline="0" dirty="0" err="1">
                <a:solidFill>
                  <a:srgbClr val="FF0000"/>
                </a:solidFill>
              </a:rPr>
              <a:t>ρ</a:t>
            </a:r>
            <a:r>
              <a:rPr lang="en-US" sz="2400" i="0" spc="0" baseline="-25000" dirty="0" err="1">
                <a:solidFill>
                  <a:srgbClr val="FF0000"/>
                </a:solidFill>
              </a:rPr>
              <a:t>eau</a:t>
            </a:r>
            <a:r>
              <a:rPr lang="en-US" sz="2400" i="0" spc="0" baseline="-25000" dirty="0">
                <a:solidFill>
                  <a:srgbClr val="FF0000"/>
                </a:solidFill>
              </a:rPr>
              <a:t> </a:t>
            </a:r>
            <a:r>
              <a:rPr lang="en-US" sz="2400" i="0" spc="0" dirty="0">
                <a:solidFill>
                  <a:srgbClr val="FF0000"/>
                </a:solidFill>
              </a:rPr>
              <a:t>, </a:t>
            </a:r>
            <a:r>
              <a:rPr lang="en-US" sz="2400" spc="-66" dirty="0" err="1">
                <a:solidFill>
                  <a:srgbClr val="FF0000"/>
                </a:solidFill>
              </a:rPr>
              <a:t>ρ</a:t>
            </a:r>
            <a:r>
              <a:rPr lang="en-US" sz="2400" baseline="-25000" dirty="0" err="1">
                <a:solidFill>
                  <a:srgbClr val="FF0000"/>
                </a:solidFill>
              </a:rPr>
              <a:t>Plastique</a:t>
            </a:r>
            <a:r>
              <a:rPr lang="en-US" sz="2400" dirty="0">
                <a:solidFill>
                  <a:srgbClr val="FF0000"/>
                </a:solidFill>
              </a:rPr>
              <a:t> &lt; </a:t>
            </a:r>
            <a:r>
              <a:rPr lang="en-US" sz="2400" spc="-66" dirty="0" err="1">
                <a:solidFill>
                  <a:srgbClr val="FF0000"/>
                </a:solidFill>
              </a:rPr>
              <a:t>ρ</a:t>
            </a:r>
            <a:r>
              <a:rPr lang="en-US" sz="2400" baseline="-25000" dirty="0" err="1">
                <a:solidFill>
                  <a:srgbClr val="FF0000"/>
                </a:solidFill>
              </a:rPr>
              <a:t>eau</a:t>
            </a:r>
            <a:r>
              <a:rPr lang="en-US" sz="2400" dirty="0">
                <a:solidFill>
                  <a:srgbClr val="FF0000"/>
                </a:solidFill>
              </a:rPr>
              <a:t>  et </a:t>
            </a:r>
            <a:r>
              <a:rPr lang="en-US" sz="2400" spc="-66" dirty="0" err="1">
                <a:solidFill>
                  <a:srgbClr val="FF0000"/>
                </a:solidFill>
              </a:rPr>
              <a:t>ρ</a:t>
            </a:r>
            <a:r>
              <a:rPr lang="en-US" sz="2400" baseline="-25000" dirty="0" err="1">
                <a:solidFill>
                  <a:srgbClr val="FF0000"/>
                </a:solidFill>
              </a:rPr>
              <a:t>Bois</a:t>
            </a:r>
            <a:r>
              <a:rPr lang="en-US" sz="2400" dirty="0">
                <a:solidFill>
                  <a:srgbClr val="FF0000"/>
                </a:solidFill>
              </a:rPr>
              <a:t> &lt; </a:t>
            </a:r>
            <a:r>
              <a:rPr lang="en-US" sz="2400" spc="-66" dirty="0" err="1">
                <a:solidFill>
                  <a:srgbClr val="FF0000"/>
                </a:solidFill>
              </a:rPr>
              <a:t>ρ</a:t>
            </a:r>
            <a:r>
              <a:rPr lang="en-US" sz="2400" baseline="-25000" dirty="0" err="1">
                <a:solidFill>
                  <a:srgbClr val="FF0000"/>
                </a:solidFill>
              </a:rPr>
              <a:t>Plastique</a:t>
            </a:r>
            <a:endParaRPr lang="en-US" sz="2400" baseline="-25000" dirty="0">
              <a:solidFill>
                <a:srgbClr val="FF0000"/>
              </a:solidFill>
            </a:endParaRPr>
          </a:p>
          <a:p>
            <a:pPr marL="0" algn="ctr">
              <a:tabLst>
                <a:tab pos="1321756" algn="l"/>
              </a:tabLst>
            </a:pPr>
            <a:endParaRPr lang="en-US" sz="2400" i="0" spc="0" baseline="-25000" dirty="0">
              <a:solidFill>
                <a:srgbClr val="FF0000"/>
              </a:solidFill>
            </a:endParaRPr>
          </a:p>
        </p:txBody>
      </p:sp>
      <p:grpSp>
        <p:nvGrpSpPr>
          <p:cNvPr id="75" name="Group 74"/>
          <p:cNvGrpSpPr/>
          <p:nvPr/>
        </p:nvGrpSpPr>
        <p:grpSpPr>
          <a:xfrm>
            <a:off x="413383" y="1117662"/>
            <a:ext cx="11196792" cy="3608007"/>
            <a:chOff x="341492" y="1117662"/>
            <a:chExt cx="11196792" cy="3608007"/>
          </a:xfrm>
        </p:grpSpPr>
        <p:sp>
          <p:nvSpPr>
            <p:cNvPr id="76" name="Freeform 75"/>
            <p:cNvSpPr/>
            <p:nvPr/>
          </p:nvSpPr>
          <p:spPr>
            <a:xfrm>
              <a:off x="670295" y="1659332"/>
              <a:ext cx="10867989" cy="2269090"/>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close/>
                  <a:moveTo>
                    <a:pt x="0" y="0"/>
                  </a:moveTo>
                </a:path>
              </a:pathLst>
            </a:custGeom>
            <a:solidFill>
              <a:srgbClr val="E8F3F6">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7" name="Freeform 76"/>
            <p:cNvSpPr/>
            <p:nvPr/>
          </p:nvSpPr>
          <p:spPr>
            <a:xfrm>
              <a:off x="670296" y="1659332"/>
              <a:ext cx="10867988" cy="2259656"/>
            </a:xfrm>
            <a:custGeom>
              <a:avLst/>
              <a:gdLst/>
              <a:ahLst/>
              <a:cxnLst/>
              <a:rect l="0" t="0" r="0" b="0"/>
              <a:pathLst>
                <a:path w="6230645" h="1714804">
                  <a:moveTo>
                    <a:pt x="0" y="0"/>
                  </a:moveTo>
                  <a:lnTo>
                    <a:pt x="0" y="1606816"/>
                  </a:lnTo>
                  <a:cubicBezTo>
                    <a:pt x="0" y="1666455"/>
                    <a:pt x="48348" y="1714804"/>
                    <a:pt x="108000" y="1714804"/>
                  </a:cubicBezTo>
                  <a:lnTo>
                    <a:pt x="6122644" y="1714804"/>
                  </a:lnTo>
                  <a:cubicBezTo>
                    <a:pt x="6182296" y="1714804"/>
                    <a:pt x="6230645" y="1666455"/>
                    <a:pt x="6230645" y="1606816"/>
                  </a:cubicBezTo>
                  <a:lnTo>
                    <a:pt x="6230645" y="108000"/>
                  </a:lnTo>
                  <a:cubicBezTo>
                    <a:pt x="6230645" y="48348"/>
                    <a:pt x="6182296" y="0"/>
                    <a:pt x="6122644" y="0"/>
                  </a:cubicBezTo>
                  <a:lnTo>
                    <a:pt x="0" y="0"/>
                  </a:lnTo>
                  <a:close/>
                  <a:moveTo>
                    <a:pt x="0" y="0"/>
                  </a:moveTo>
                </a:path>
              </a:pathLst>
            </a:custGeom>
            <a:noFill/>
            <a:ln w="6350" cap="flat" cmpd="sng" algn="ctr">
              <a:solidFill>
                <a:srgbClr val="21ACBB">
                  <a:alpha val="100000"/>
                </a:srgbClr>
              </a:solidFill>
              <a:prstDash val="solid"/>
              <a:miter lim="508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8" name="Freeform 77"/>
            <p:cNvSpPr/>
            <p:nvPr/>
          </p:nvSpPr>
          <p:spPr>
            <a:xfrm>
              <a:off x="354172" y="1681708"/>
              <a:ext cx="303030" cy="25256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79" name="Freeform 78"/>
            <p:cNvSpPr/>
            <p:nvPr/>
          </p:nvSpPr>
          <p:spPr>
            <a:xfrm>
              <a:off x="341492" y="1655445"/>
              <a:ext cx="334753" cy="252562"/>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0" name="Freeform 79"/>
            <p:cNvSpPr/>
            <p:nvPr/>
          </p:nvSpPr>
          <p:spPr>
            <a:xfrm>
              <a:off x="481774" y="1248173"/>
              <a:ext cx="3195499" cy="309340"/>
            </a:xfrm>
            <a:custGeom>
              <a:avLst/>
              <a:gdLst/>
              <a:ahLst/>
              <a:cxnLst/>
              <a:rect l="0" t="0" r="0" b="0"/>
              <a:pathLst>
                <a:path w="2494584" h="252006">
                  <a:moveTo>
                    <a:pt x="125996" y="0"/>
                  </a:moveTo>
                  <a:cubicBezTo>
                    <a:pt x="56413" y="0"/>
                    <a:pt x="0" y="56413"/>
                    <a:pt x="0" y="125996"/>
                  </a:cubicBezTo>
                  <a:cubicBezTo>
                    <a:pt x="0" y="195592"/>
                    <a:pt x="56413" y="252006"/>
                    <a:pt x="125996" y="252006"/>
                  </a:cubicBezTo>
                  <a:lnTo>
                    <a:pt x="2368587" y="252006"/>
                  </a:lnTo>
                  <a:cubicBezTo>
                    <a:pt x="2438170" y="252006"/>
                    <a:pt x="2494584" y="195592"/>
                    <a:pt x="2494584" y="125996"/>
                  </a:cubicBezTo>
                  <a:cubicBezTo>
                    <a:pt x="2494584" y="56413"/>
                    <a:pt x="2438170" y="0"/>
                    <a:pt x="2368587" y="0"/>
                  </a:cubicBezTo>
                  <a:close/>
                  <a:moveTo>
                    <a:pt x="125996" y="0"/>
                  </a:moveTo>
                </a:path>
              </a:pathLst>
            </a:custGeom>
            <a:solidFill>
              <a:srgbClr val="21ACB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81" name="Picture 8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a:xfrm>
              <a:off x="509333" y="1213873"/>
              <a:ext cx="351753" cy="267489"/>
            </a:xfrm>
            <a:prstGeom prst="rect">
              <a:avLst/>
            </a:prstGeom>
            <a:noFill/>
          </p:spPr>
        </p:pic>
        <p:sp>
          <p:nvSpPr>
            <p:cNvPr id="82" name="Freeform 81"/>
            <p:cNvSpPr/>
            <p:nvPr/>
          </p:nvSpPr>
          <p:spPr>
            <a:xfrm>
              <a:off x="445774" y="1117662"/>
              <a:ext cx="491356" cy="490120"/>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path>
              </a:pathLst>
            </a:custGeom>
            <a:solidFill>
              <a:srgbClr val="FFFFFF">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3" name="Freeform 82"/>
            <p:cNvSpPr/>
            <p:nvPr/>
          </p:nvSpPr>
          <p:spPr>
            <a:xfrm>
              <a:off x="445774" y="1129813"/>
              <a:ext cx="491356" cy="458707"/>
            </a:xfrm>
            <a:custGeom>
              <a:avLst/>
              <a:gdLst/>
              <a:ahLst/>
              <a:cxnLst/>
              <a:rect l="0" t="0" r="0" b="0"/>
              <a:pathLst>
                <a:path w="483108" h="483108">
                  <a:moveTo>
                    <a:pt x="241554" y="483108"/>
                  </a:moveTo>
                  <a:cubicBezTo>
                    <a:pt x="374954" y="483108"/>
                    <a:pt x="483108" y="374968"/>
                    <a:pt x="483108" y="241554"/>
                  </a:cubicBezTo>
                  <a:cubicBezTo>
                    <a:pt x="483108" y="108154"/>
                    <a:pt x="374954" y="0"/>
                    <a:pt x="241554" y="0"/>
                  </a:cubicBezTo>
                  <a:cubicBezTo>
                    <a:pt x="108154" y="0"/>
                    <a:pt x="0" y="108154"/>
                    <a:pt x="0" y="241554"/>
                  </a:cubicBezTo>
                  <a:cubicBezTo>
                    <a:pt x="0" y="374968"/>
                    <a:pt x="108154" y="483108"/>
                    <a:pt x="241554" y="483108"/>
                  </a:cubicBezTo>
                  <a:close/>
                  <a:moveTo>
                    <a:pt x="241554" y="483108"/>
                  </a:moveTo>
                </a:path>
              </a:pathLst>
            </a:custGeom>
            <a:noFill/>
            <a:ln w="12700" cap="flat" cmpd="sng" algn="ctr">
              <a:solidFill>
                <a:srgbClr val="21ACBB">
                  <a:alpha val="100000"/>
                </a:srgbClr>
              </a:solidFill>
              <a:prstDash val="solid"/>
              <a:miter lim="127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84" name="Rectangle 83"/>
            <p:cNvSpPr/>
            <p:nvPr/>
          </p:nvSpPr>
          <p:spPr>
            <a:xfrm>
              <a:off x="483288" y="1676019"/>
              <a:ext cx="118119" cy="285094"/>
            </a:xfrm>
            <a:prstGeom prst="rect">
              <a:avLst/>
            </a:prstGeom>
          </p:spPr>
          <p:txBody>
            <a:bodyPr wrap="none" lIns="0" tIns="0" rIns="0" bIns="0">
              <a:spAutoFit/>
            </a:bodyPr>
            <a:lstStyle/>
            <a:p>
              <a:pPr marL="0"/>
              <a:r>
                <a:rPr lang="en-US" sz="1430" b="1" i="0" spc="0" baseline="0" dirty="0">
                  <a:solidFill>
                    <a:srgbClr val="FFFFFF"/>
                  </a:solidFill>
                  <a:latin typeface="Calibri-Bold"/>
                </a:rPr>
                <a:t>1</a:t>
              </a:r>
            </a:p>
          </p:txBody>
        </p:sp>
        <p:sp>
          <p:nvSpPr>
            <p:cNvPr id="85" name="Rectangle 84"/>
            <p:cNvSpPr/>
            <p:nvPr/>
          </p:nvSpPr>
          <p:spPr>
            <a:xfrm>
              <a:off x="748529" y="1235792"/>
              <a:ext cx="2862900" cy="307777"/>
            </a:xfrm>
            <a:prstGeom prst="rect">
              <a:avLst/>
            </a:prstGeom>
          </p:spPr>
          <p:txBody>
            <a:bodyPr wrap="none" lIns="0" tIns="0" rIns="0" bIns="0">
              <a:spAutoFit/>
            </a:bodyPr>
            <a:lstStyle/>
            <a:p>
              <a:pPr marL="237490"/>
              <a:r>
                <a:rPr lang="en-US" sz="2000" b="1" i="0" spc="0" baseline="0" dirty="0">
                  <a:solidFill>
                    <a:srgbClr val="FFFFFF"/>
                  </a:solidFill>
                  <a:latin typeface="Calibri" panose="020F0502020204030204"/>
                </a:rPr>
                <a:t>Je m’entraîne </a:t>
              </a:r>
              <a:r>
                <a:rPr lang="en-US" sz="2000" b="1" i="0" spc="0" baseline="0" dirty="0" err="1">
                  <a:solidFill>
                    <a:srgbClr val="FFFFFF"/>
                  </a:solidFill>
                  <a:latin typeface="Calibri" panose="020F0502020204030204"/>
                </a:rPr>
                <a:t>en</a:t>
              </a:r>
              <a:r>
                <a:rPr lang="en-US" sz="2000" b="1" i="0" spc="0" baseline="0" dirty="0">
                  <a:solidFill>
                    <a:srgbClr val="FFFFFF"/>
                  </a:solidFill>
                  <a:latin typeface="Calibri" panose="020F0502020204030204"/>
                </a:rPr>
                <a:t> </a:t>
              </a:r>
              <a:r>
                <a:rPr lang="en-US" sz="2000" b="1" i="0" spc="0" baseline="0" dirty="0" err="1">
                  <a:solidFill>
                    <a:srgbClr val="FFFFFF"/>
                  </a:solidFill>
                  <a:latin typeface="Calibri" panose="020F0502020204030204"/>
                </a:rPr>
                <a:t>binôme</a:t>
              </a:r>
              <a:endParaRPr lang="en-US" sz="2000" b="1" i="0" spc="0" baseline="0" dirty="0">
                <a:solidFill>
                  <a:srgbClr val="FFFFFF"/>
                </a:solidFill>
                <a:latin typeface="Calibri" panose="020F0502020204030204"/>
              </a:endParaRPr>
            </a:p>
          </p:txBody>
        </p:sp>
        <p:sp>
          <p:nvSpPr>
            <p:cNvPr id="86" name="Rectangle 85"/>
            <p:cNvSpPr/>
            <p:nvPr/>
          </p:nvSpPr>
          <p:spPr>
            <a:xfrm>
              <a:off x="850691" y="4356337"/>
              <a:ext cx="65" cy="369332"/>
            </a:xfrm>
            <a:prstGeom prst="rect">
              <a:avLst/>
            </a:prstGeom>
          </p:spPr>
          <p:txBody>
            <a:bodyPr wrap="none" lIns="0" tIns="0" rIns="0" bIns="0">
              <a:spAutoFit/>
            </a:bodyPr>
            <a:lstStyle/>
            <a:p>
              <a:pPr marL="0"/>
              <a:endParaRPr lang="en-US" sz="2400" b="0" i="0" spc="0" baseline="0" dirty="0">
                <a:solidFill>
                  <a:srgbClr val="231F20"/>
                </a:solidFill>
                <a:latin typeface="Calibri" panose="020F0502020204030204"/>
              </a:endParaRPr>
            </a:p>
          </p:txBody>
        </p:sp>
      </p:grpSp>
      <p:sp>
        <p:nvSpPr>
          <p:cNvPr id="87" name="Rectangle 86"/>
          <p:cNvSpPr/>
          <p:nvPr/>
        </p:nvSpPr>
        <p:spPr>
          <a:xfrm>
            <a:off x="875917" y="1674245"/>
            <a:ext cx="10611233" cy="2339102"/>
          </a:xfrm>
          <a:prstGeom prst="rect">
            <a:avLst/>
          </a:prstGeom>
        </p:spPr>
        <p:txBody>
          <a:bodyPr wrap="square" lIns="0" tIns="0" rIns="0" bIns="0">
            <a:spAutoFit/>
          </a:bodyPr>
          <a:lstStyle/>
          <a:p>
            <a:pPr marL="0" algn="just"/>
            <a:r>
              <a:rPr lang="en-US" sz="2000" b="0" i="0" spc="0" baseline="0" dirty="0" err="1">
                <a:solidFill>
                  <a:srgbClr val="231F20"/>
                </a:solidFill>
                <a:latin typeface="Calibri" panose="020F0502020204030204"/>
              </a:rPr>
              <a:t>Deux</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morceaux,</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un</a:t>
            </a:r>
            <a:r>
              <a:rPr lang="en-US" sz="2000" b="0" i="0" spc="156"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plastique</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et</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l’autre</a:t>
            </a:r>
            <a:r>
              <a:rPr lang="en-US" sz="2000" b="0" i="0" spc="154" baseline="0" dirty="0">
                <a:solidFill>
                  <a:srgbClr val="231F20"/>
                </a:solidFill>
                <a:latin typeface="Calibri" panose="020F0502020204030204"/>
              </a:rPr>
              <a:t> </a:t>
            </a:r>
            <a:r>
              <a:rPr lang="en-US" sz="2000" b="0" i="0" spc="0" baseline="0" dirty="0">
                <a:solidFill>
                  <a:srgbClr val="231F20"/>
                </a:solidFill>
                <a:latin typeface="Calibri" panose="020F0502020204030204"/>
              </a:rPr>
              <a:t>en</a:t>
            </a:r>
            <a:r>
              <a:rPr lang="en-US" sz="2000" b="0" i="0" spc="155" baseline="0" dirty="0">
                <a:solidFill>
                  <a:srgbClr val="231F20"/>
                </a:solidFill>
                <a:latin typeface="Calibri" panose="020F0502020204030204"/>
              </a:rPr>
              <a:t> </a:t>
            </a:r>
            <a:r>
              <a:rPr lang="en-US" sz="2000" b="0" i="0" spc="0" baseline="0" dirty="0">
                <a:solidFill>
                  <a:srgbClr val="231F20"/>
                </a:solidFill>
                <a:latin typeface="Calibri" panose="020F0502020204030204"/>
              </a:rPr>
              <a:t>bois,</a:t>
            </a:r>
            <a:r>
              <a:rPr lang="en-US" sz="2000" b="0" i="0" spc="156" baseline="0" dirty="0">
                <a:solidFill>
                  <a:srgbClr val="231F20"/>
                </a:solidFill>
                <a:latin typeface="Calibri" panose="020F0502020204030204"/>
              </a:rPr>
              <a:t> </a:t>
            </a:r>
            <a:r>
              <a:rPr lang="en-US" sz="2000" b="0" i="0" spc="0" baseline="0" dirty="0" err="1">
                <a:solidFill>
                  <a:srgbClr val="231F20"/>
                </a:solidFill>
                <a:latin typeface="Calibri" panose="020F0502020204030204"/>
              </a:rPr>
              <a:t>sont</a:t>
            </a:r>
            <a:r>
              <a:rPr lang="en-US" sz="2000" b="0" i="0" spc="0" baseline="0" dirty="0">
                <a:solidFill>
                  <a:srgbClr val="231F20"/>
                </a:solidFill>
                <a:latin typeface="Calibri" panose="020F0502020204030204"/>
              </a:rPr>
              <a:t> </a:t>
            </a:r>
            <a:r>
              <a:rPr lang="en-US" sz="2000" b="0" i="0" spc="0" baseline="0" dirty="0" err="1">
                <a:solidFill>
                  <a:srgbClr val="231F20"/>
                </a:solidFill>
                <a:latin typeface="Calibri" panose="020F0502020204030204"/>
              </a:rPr>
              <a:t>mis</a:t>
            </a:r>
            <a:r>
              <a:rPr lang="en-US" sz="2000" b="0" i="0" spc="0" baseline="0" dirty="0">
                <a:solidFill>
                  <a:srgbClr val="231F20"/>
                </a:solidFill>
                <a:latin typeface="Calibri" panose="020F0502020204030204"/>
              </a:rPr>
              <a:t> dans l’eau (voir figure ci-contre).</a:t>
            </a:r>
          </a:p>
          <a:p>
            <a:pPr marL="0" algn="just"/>
            <a:r>
              <a:rPr lang="en-US" sz="2000" b="0" i="0" spc="0" baseline="0" dirty="0">
                <a:solidFill>
                  <a:srgbClr val="231F20"/>
                </a:solidFill>
                <a:latin typeface="Calibri" panose="020F0502020204030204"/>
              </a:rPr>
              <a:t>On donne les masses volumiques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eau</a:t>
            </a:r>
            <a:r>
              <a:rPr lang="en-US" sz="2000" dirty="0">
                <a:solidFill>
                  <a:srgbClr val="231F20"/>
                </a:solidFill>
              </a:rPr>
              <a:t> ≈ 1,0 g/cm³ ; </a:t>
            </a:r>
          </a:p>
          <a:p>
            <a:pPr algn="just"/>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plastique</a:t>
            </a:r>
            <a:r>
              <a:rPr lang="en-US" sz="2000" dirty="0">
                <a:solidFill>
                  <a:srgbClr val="231F20"/>
                </a:solidFill>
              </a:rPr>
              <a:t> ≈ 0,95 g/cm³  ;</a:t>
            </a:r>
          </a:p>
          <a:p>
            <a:pPr algn="just">
              <a:lnSpc>
                <a:spcPct val="120000"/>
              </a:lnSpc>
            </a:pPr>
            <a:r>
              <a:rPr lang="en-US" sz="2000" dirty="0">
                <a:solidFill>
                  <a:srgbClr val="231F20"/>
                </a:solidFill>
              </a:rPr>
              <a:t> </a:t>
            </a:r>
            <a:r>
              <a:rPr lang="en-US" sz="2000" spc="474" dirty="0">
                <a:solidFill>
                  <a:srgbClr val="F5821F"/>
                </a:solidFill>
              </a:rPr>
              <a:t>•</a:t>
            </a:r>
            <a:r>
              <a:rPr lang="en-US" sz="2000" dirty="0" err="1">
                <a:solidFill>
                  <a:srgbClr val="231F20"/>
                </a:solidFill>
              </a:rPr>
              <a:t>ρ</a:t>
            </a:r>
            <a:r>
              <a:rPr lang="en-US" sz="2000" baseline="-25000" dirty="0" err="1">
                <a:solidFill>
                  <a:srgbClr val="231F20"/>
                </a:solidFill>
              </a:rPr>
              <a:t>bois</a:t>
            </a:r>
            <a:r>
              <a:rPr lang="en-US" sz="2000" dirty="0">
                <a:solidFill>
                  <a:srgbClr val="231F20"/>
                </a:solidFill>
              </a:rPr>
              <a:t> ≈ 0,6 g/cm³</a:t>
            </a:r>
          </a:p>
          <a:p>
            <a:pPr algn="just">
              <a:lnSpc>
                <a:spcPct val="120000"/>
              </a:lnSpc>
            </a:pPr>
            <a:endParaRPr lang="fr-FR" dirty="0">
              <a:solidFill>
                <a:srgbClr val="231F20"/>
              </a:solidFill>
            </a:endParaRPr>
          </a:p>
          <a:p>
            <a:pPr algn="just">
              <a:lnSpc>
                <a:spcPct val="120000"/>
              </a:lnSpc>
            </a:pPr>
            <a:r>
              <a:rPr lang="fr-FR" sz="2000" dirty="0">
                <a:solidFill>
                  <a:srgbClr val="231F20"/>
                </a:solidFill>
              </a:rPr>
              <a:t>Interpréter ce phénomène en termes de différence de masse </a:t>
            </a:r>
            <a:r>
              <a:rPr lang="en-US" sz="2000" dirty="0">
                <a:solidFill>
                  <a:srgbClr val="231F20"/>
                </a:solidFill>
              </a:rPr>
              <a:t>volumique.</a:t>
            </a:r>
          </a:p>
        </p:txBody>
      </p:sp>
      <p:grpSp>
        <p:nvGrpSpPr>
          <p:cNvPr id="88" name="Group 87"/>
          <p:cNvGrpSpPr/>
          <p:nvPr/>
        </p:nvGrpSpPr>
        <p:grpSpPr>
          <a:xfrm>
            <a:off x="8463390" y="2029356"/>
            <a:ext cx="2723375" cy="1482052"/>
            <a:chOff x="7995724" y="2000664"/>
            <a:chExt cx="2723375" cy="1482052"/>
          </a:xfrm>
        </p:grpSpPr>
        <p:sp>
          <p:nvSpPr>
            <p:cNvPr id="89" name="Freeform 88"/>
            <p:cNvSpPr/>
            <p:nvPr/>
          </p:nvSpPr>
          <p:spPr>
            <a:xfrm>
              <a:off x="8051883" y="2314789"/>
              <a:ext cx="2631784" cy="1112177"/>
            </a:xfrm>
            <a:custGeom>
              <a:avLst/>
              <a:gdLst/>
              <a:ahLst/>
              <a:cxnLst/>
              <a:rect l="0" t="0" r="0" b="0"/>
              <a:pathLst>
                <a:path w="2054517" h="906044">
                  <a:moveTo>
                    <a:pt x="0" y="0"/>
                  </a:moveTo>
                  <a:lnTo>
                    <a:pt x="2054517" y="0"/>
                  </a:lnTo>
                  <a:lnTo>
                    <a:pt x="2054517" y="906044"/>
                  </a:lnTo>
                  <a:lnTo>
                    <a:pt x="0" y="906044"/>
                  </a:lnTo>
                  <a:lnTo>
                    <a:pt x="0" y="0"/>
                  </a:lnTo>
                  <a:close/>
                </a:path>
              </a:pathLst>
            </a:custGeom>
            <a:solidFill>
              <a:srgbClr val="C8EBFB">
                <a:alpha val="100000"/>
              </a:srgbClr>
            </a:solidFill>
            <a:ln w="12700"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0" name="Freeform 89"/>
            <p:cNvSpPr/>
            <p:nvPr/>
          </p:nvSpPr>
          <p:spPr>
            <a:xfrm>
              <a:off x="7995724" y="2120705"/>
              <a:ext cx="2723375" cy="1362011"/>
            </a:xfrm>
            <a:custGeom>
              <a:avLst/>
              <a:gdLst/>
              <a:ahLst/>
              <a:cxnLst/>
              <a:rect l="0" t="0" r="0" b="0"/>
              <a:pathLst>
                <a:path w="2126018" h="1109573">
                  <a:moveTo>
                    <a:pt x="0" y="4864"/>
                  </a:moveTo>
                  <a:lnTo>
                    <a:pt x="10109" y="1109573"/>
                  </a:lnTo>
                  <a:lnTo>
                    <a:pt x="2126018" y="1090841"/>
                  </a:lnTo>
                  <a:lnTo>
                    <a:pt x="2126018" y="0"/>
                  </a:lnTo>
                </a:path>
              </a:pathLst>
            </a:custGeom>
            <a:noFill/>
            <a:ln w="94208" cap="flat" cmpd="sng" algn="ctr">
              <a:solidFill>
                <a:srgbClr val="5C9CD4">
                  <a:alpha val="100000"/>
                </a:srgbClr>
              </a:solidFill>
              <a:prstDash val="solid"/>
              <a:miter lim="1016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1" name="Freeform 90"/>
            <p:cNvSpPr/>
            <p:nvPr/>
          </p:nvSpPr>
          <p:spPr>
            <a:xfrm>
              <a:off x="9582379" y="2122183"/>
              <a:ext cx="881957" cy="464001"/>
            </a:xfrm>
            <a:custGeom>
              <a:avLst/>
              <a:gdLst/>
              <a:ahLst/>
              <a:cxnLst/>
              <a:rect l="0" t="0" r="0" b="0"/>
              <a:pathLst>
                <a:path w="688505" h="378002">
                  <a:moveTo>
                    <a:pt x="0" y="378002"/>
                  </a:moveTo>
                  <a:lnTo>
                    <a:pt x="688505" y="378002"/>
                  </a:lnTo>
                  <a:lnTo>
                    <a:pt x="688505" y="0"/>
                  </a:lnTo>
                  <a:lnTo>
                    <a:pt x="0" y="0"/>
                  </a:lnTo>
                  <a:lnTo>
                    <a:pt x="0" y="378002"/>
                  </a:lnTo>
                  <a:close/>
                </a:path>
              </a:pathLst>
            </a:custGeom>
            <a:solidFill>
              <a:srgbClr val="5FCBED">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2" name="Freeform 91"/>
            <p:cNvSpPr/>
            <p:nvPr/>
          </p:nvSpPr>
          <p:spPr>
            <a:xfrm>
              <a:off x="8262330" y="2000664"/>
              <a:ext cx="881957" cy="464002"/>
            </a:xfrm>
            <a:custGeom>
              <a:avLst/>
              <a:gdLst/>
              <a:ahLst/>
              <a:cxnLst/>
              <a:rect l="0" t="0" r="0" b="0"/>
              <a:pathLst>
                <a:path w="688505" h="378003">
                  <a:moveTo>
                    <a:pt x="0" y="378003"/>
                  </a:moveTo>
                  <a:lnTo>
                    <a:pt x="688505" y="378003"/>
                  </a:lnTo>
                  <a:lnTo>
                    <a:pt x="688505" y="0"/>
                  </a:lnTo>
                  <a:lnTo>
                    <a:pt x="0" y="0"/>
                  </a:lnTo>
                  <a:lnTo>
                    <a:pt x="0" y="378003"/>
                  </a:lnTo>
                  <a:close/>
                </a:path>
              </a:pathLst>
            </a:custGeom>
            <a:solidFill>
              <a:srgbClr val="E4AA8A">
                <a:alpha val="100000"/>
              </a:srgbClr>
            </a:solidFill>
            <a:ln w="4089"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3" name="Rectangle 92"/>
            <p:cNvSpPr/>
            <p:nvPr/>
          </p:nvSpPr>
          <p:spPr>
            <a:xfrm>
              <a:off x="9631776" y="2243936"/>
              <a:ext cx="783163" cy="246221"/>
            </a:xfrm>
            <a:prstGeom prst="rect">
              <a:avLst/>
            </a:prstGeom>
          </p:spPr>
          <p:txBody>
            <a:bodyPr wrap="none" lIns="0" tIns="0" rIns="0" bIns="0">
              <a:spAutoFit/>
            </a:bodyPr>
            <a:lstStyle/>
            <a:p>
              <a:pPr marL="0" algn="ctr"/>
              <a:r>
                <a:rPr lang="en-US" sz="1600" b="1" i="0" spc="0" baseline="0" dirty="0">
                  <a:solidFill>
                    <a:srgbClr val="231F20"/>
                  </a:solidFill>
                </a:rPr>
                <a:t>Plastique</a:t>
              </a:r>
            </a:p>
          </p:txBody>
        </p:sp>
        <p:sp>
          <p:nvSpPr>
            <p:cNvPr id="94" name="Rectangle 93"/>
            <p:cNvSpPr/>
            <p:nvPr/>
          </p:nvSpPr>
          <p:spPr>
            <a:xfrm>
              <a:off x="9220767" y="2870877"/>
              <a:ext cx="308290" cy="246221"/>
            </a:xfrm>
            <a:prstGeom prst="rect">
              <a:avLst/>
            </a:prstGeom>
          </p:spPr>
          <p:txBody>
            <a:bodyPr wrap="none" lIns="0" tIns="0" rIns="0" bIns="0">
              <a:spAutoFit/>
            </a:bodyPr>
            <a:lstStyle/>
            <a:p>
              <a:pPr marL="0"/>
              <a:r>
                <a:rPr lang="en-US" sz="1600" b="1" i="0" spc="0" baseline="0" dirty="0">
                  <a:solidFill>
                    <a:srgbClr val="231F20"/>
                  </a:solidFill>
                </a:rPr>
                <a:t>Eau</a:t>
              </a:r>
            </a:p>
          </p:txBody>
        </p:sp>
        <p:sp>
          <p:nvSpPr>
            <p:cNvPr id="95" name="Rectangle 94"/>
            <p:cNvSpPr/>
            <p:nvPr/>
          </p:nvSpPr>
          <p:spPr>
            <a:xfrm>
              <a:off x="8485637" y="2086137"/>
              <a:ext cx="357470" cy="246221"/>
            </a:xfrm>
            <a:prstGeom prst="rect">
              <a:avLst/>
            </a:prstGeom>
          </p:spPr>
          <p:txBody>
            <a:bodyPr wrap="none" lIns="0" tIns="0" rIns="0" bIns="0">
              <a:spAutoFit/>
            </a:bodyPr>
            <a:lstStyle/>
            <a:p>
              <a:pPr marL="0"/>
              <a:r>
                <a:rPr lang="en-US" sz="1600" b="1" i="0" spc="0" baseline="0" dirty="0">
                  <a:solidFill>
                    <a:srgbClr val="231F20"/>
                  </a:solidFill>
                </a:rPr>
                <a:t>Bois</a:t>
              </a:r>
            </a:p>
          </p:txBody>
        </p:sp>
      </p:grpSp>
    </p:spTree>
    <p:extLst>
      <p:ext uri="{BB962C8B-B14F-4D97-AF65-F5344CB8AC3E}">
        <p14:creationId xmlns:p14="http://schemas.microsoft.com/office/powerpoint/2010/main" val="167812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6" grpId="0"/>
      <p:bldP spid="57"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alpha val="30000"/>
              </a:srgbClr>
            </a:gs>
            <a:gs pos="74000">
              <a:srgbClr val="C00000">
                <a:alpha val="39000"/>
              </a:srgbClr>
            </a:gs>
            <a:gs pos="83000">
              <a:srgbClr val="C00000">
                <a:alpha val="46000"/>
              </a:srgbClr>
            </a:gs>
            <a:gs pos="100000">
              <a:srgbClr val="C00000">
                <a:alpha val="75000"/>
              </a:srgbClr>
            </a:gs>
          </a:gsLst>
          <a:lin ang="5400000" scaled="1"/>
          <a:tileRect/>
        </a:gradFill>
        <a:effectLst/>
      </p:bgPr>
    </p:bg>
    <p:spTree>
      <p:nvGrpSpPr>
        <p:cNvPr id="1" name=""/>
        <p:cNvGrpSpPr/>
        <p:nvPr/>
      </p:nvGrpSpPr>
      <p:grpSpPr>
        <a:xfrm>
          <a:off x="0" y="0"/>
          <a:ext cx="0" cy="0"/>
          <a:chOff x="0" y="0"/>
          <a:chExt cx="0" cy="0"/>
        </a:xfrm>
      </p:grpSpPr>
      <p:grpSp>
        <p:nvGrpSpPr>
          <p:cNvPr id="39" name="Group 38"/>
          <p:cNvGrpSpPr/>
          <p:nvPr/>
        </p:nvGrpSpPr>
        <p:grpSpPr>
          <a:xfrm>
            <a:off x="812158" y="829916"/>
            <a:ext cx="10567685" cy="5198169"/>
            <a:chOff x="2184400" y="1402025"/>
            <a:chExt cx="7823200" cy="4942038"/>
          </a:xfrm>
        </p:grpSpPr>
        <p:sp>
          <p:nvSpPr>
            <p:cNvPr id="3" name="Rectangle : coins arrondis 10"/>
            <p:cNvSpPr/>
            <p:nvPr/>
          </p:nvSpPr>
          <p:spPr>
            <a:xfrm>
              <a:off x="2184400" y="1402025"/>
              <a:ext cx="7823200" cy="4942038"/>
            </a:xfrm>
            <a:prstGeom prst="roundRect">
              <a:avLst>
                <a:gd name="adj" fmla="val 2665"/>
              </a:avLst>
            </a:prstGeom>
            <a:solidFill>
              <a:srgbClr val="C0000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dirty="0"/>
            </a:p>
          </p:txBody>
        </p:sp>
        <p:sp>
          <p:nvSpPr>
            <p:cNvPr id="4" name="Rectangle 3"/>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dirty="0">
                  <a:solidFill>
                    <a:schemeClr val="tx1"/>
                  </a:solidFill>
                </a:rPr>
                <a:t>Pratique autonome : </a:t>
              </a:r>
              <a:br>
                <a:rPr lang="fr-FR" sz="5600" b="1" dirty="0">
                  <a:solidFill>
                    <a:schemeClr val="tx1"/>
                  </a:solidFill>
                </a:rPr>
              </a:br>
              <a:r>
                <a:rPr lang="fr-FR" sz="5600" b="1" dirty="0">
                  <a:solidFill>
                    <a:schemeClr val="tx1"/>
                  </a:solidFill>
                </a:rPr>
                <a:t>Travail individuel et défi</a:t>
              </a:r>
            </a:p>
          </p:txBody>
        </p:sp>
      </p:grpSp>
      <p:grpSp>
        <p:nvGrpSpPr>
          <p:cNvPr id="44" name="Group 43"/>
          <p:cNvGrpSpPr/>
          <p:nvPr/>
        </p:nvGrpSpPr>
        <p:grpSpPr>
          <a:xfrm>
            <a:off x="8796759" y="4917801"/>
            <a:ext cx="2425142" cy="936370"/>
            <a:chOff x="8796759" y="4917801"/>
            <a:chExt cx="2425142" cy="936370"/>
          </a:xfrm>
        </p:grpSpPr>
        <p:sp>
          <p:nvSpPr>
            <p:cNvPr id="42" name="Oval 41"/>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dirty="0"/>
            </a:p>
          </p:txBody>
        </p:sp>
        <p:sp>
          <p:nvSpPr>
            <p:cNvPr id="43" name="Rectangle 42"/>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dirty="0">
                  <a:solidFill>
                    <a:schemeClr val="tx1"/>
                  </a:solidFill>
                </a:rPr>
                <a:t>20 min</a:t>
              </a:r>
            </a:p>
          </p:txBody>
        </p:sp>
      </p:grpSp>
      <p:pic>
        <p:nvPicPr>
          <p:cNvPr id="5" name="Picture 14"/>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436291" y="1162744"/>
            <a:ext cx="1319419" cy="131942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5" b="1" dirty="0">
                <a:latin typeface="Dosis Bold" pitchFamily="2" charset="0"/>
              </a:rPr>
              <a:t>PA</a:t>
            </a:r>
            <a:endParaRPr lang="fr-FR" sz="1200" b="1" dirty="0">
              <a:latin typeface="Dosis Bold" pitchFamily="2" charset="0"/>
            </a:endParaRPr>
          </a:p>
        </p:txBody>
      </p:sp>
      <p:sp>
        <p:nvSpPr>
          <p:cNvPr id="5" name="D_A_01"/>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Prenez vos livrets et faites l’exercice 2 page 35.</a:t>
            </a: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5 min aux élèves pour recopier la correction sur les livrets. Il propose une solution au défi s’il reste assez de temps.</a:t>
            </a:r>
          </a:p>
        </p:txBody>
      </p:sp>
      <p:grpSp>
        <p:nvGrpSpPr>
          <p:cNvPr id="2" name="Groupe 1"/>
          <p:cNvGrpSpPr/>
          <p:nvPr/>
        </p:nvGrpSpPr>
        <p:grpSpPr>
          <a:xfrm>
            <a:off x="10582447" y="187919"/>
            <a:ext cx="630930" cy="588164"/>
            <a:chOff x="582302" y="4457015"/>
            <a:chExt cx="630930" cy="588164"/>
          </a:xfrm>
        </p:grpSpPr>
        <p:pic>
          <p:nvPicPr>
            <p:cNvPr id="3" name="Picture 7"/>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Picture 5"/>
          <p:cNvPicPr>
            <a:picLocks noChangeAspect="1"/>
          </p:cNvPicPr>
          <p:nvPr/>
        </p:nvPicPr>
        <p:blipFill>
          <a:blip r:embed="rId4"/>
          <a:stretch>
            <a:fillRect/>
          </a:stretch>
        </p:blipFill>
        <p:spPr>
          <a:xfrm>
            <a:off x="514849" y="1170957"/>
            <a:ext cx="11174937" cy="5468586"/>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5" b="1" dirty="0">
                <a:latin typeface="Dosis Bold" pitchFamily="2" charset="0"/>
              </a:rPr>
              <a:t>PA</a:t>
            </a:r>
            <a:endParaRPr lang="fr-FR" sz="1200" b="1" dirty="0">
              <a:latin typeface="Dosis Bold" pitchFamily="2" charset="0"/>
            </a:endParaRPr>
          </a:p>
        </p:txBody>
      </p:sp>
      <p:sp>
        <p:nvSpPr>
          <p:cNvPr id="5" name="D_A_01"/>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Le temps est terminé. Voyons ensemble la solution des exercices.</a:t>
            </a: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accorde 5 min pour donner l’occasion aux élèves de présenter leurs productions et les corrige.</a:t>
            </a:r>
          </a:p>
        </p:txBody>
      </p:sp>
      <p:sp>
        <p:nvSpPr>
          <p:cNvPr id="3" name="Rectangle 2"/>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a:fillRect/>
          </a:stretch>
        </p:blipFill>
        <p:spPr>
          <a:xfrm>
            <a:off x="4495800" y="2989489"/>
            <a:ext cx="3390900" cy="271462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5" b="1" dirty="0">
                <a:latin typeface="Dosis Bold" pitchFamily="2" charset="0"/>
              </a:rPr>
              <a:t>PA</a:t>
            </a:r>
            <a:endParaRPr lang="fr-FR" sz="1200" b="1" dirty="0">
              <a:latin typeface="Dosis Bold" pitchFamily="2" charset="0"/>
            </a:endParaRPr>
          </a:p>
        </p:txBody>
      </p:sp>
      <p:sp>
        <p:nvSpPr>
          <p:cNvPr id="5" name="D_A_01"/>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Prenez la correction sur vos livrets.</a:t>
            </a:r>
          </a:p>
        </p:txBody>
      </p:sp>
      <p:sp>
        <p:nvSpPr>
          <p:cNvPr id="7" name="D_A_02"/>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donne 5 min aux élèves pour recopier la correction sur les livrets. Il propose une solution au défi s’il reste assez de temps.</a:t>
            </a:r>
          </a:p>
        </p:txBody>
      </p:sp>
      <p:grpSp>
        <p:nvGrpSpPr>
          <p:cNvPr id="2" name="Groupe 1"/>
          <p:cNvGrpSpPr/>
          <p:nvPr/>
        </p:nvGrpSpPr>
        <p:grpSpPr>
          <a:xfrm>
            <a:off x="10582447" y="187919"/>
            <a:ext cx="630930" cy="588164"/>
            <a:chOff x="582302" y="4457015"/>
            <a:chExt cx="630930" cy="588164"/>
          </a:xfrm>
        </p:grpSpPr>
        <p:pic>
          <p:nvPicPr>
            <p:cNvPr id="3" name="Picture 7"/>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9" name="Group 8"/>
          <p:cNvGrpSpPr/>
          <p:nvPr/>
        </p:nvGrpSpPr>
        <p:grpSpPr>
          <a:xfrm>
            <a:off x="526605" y="1120627"/>
            <a:ext cx="11120872" cy="5412520"/>
            <a:chOff x="526605" y="1120627"/>
            <a:chExt cx="11120872" cy="5412520"/>
          </a:xfrm>
        </p:grpSpPr>
        <p:sp>
          <p:nvSpPr>
            <p:cNvPr id="707" name="Freeform 706"/>
            <p:cNvSpPr/>
            <p:nvPr/>
          </p:nvSpPr>
          <p:spPr>
            <a:xfrm>
              <a:off x="922260" y="3743626"/>
              <a:ext cx="10512459" cy="262746"/>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F3EBF5">
                <a:alpha val="100000"/>
              </a:srgbClr>
            </a:solidFill>
            <a:ln w="9420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08" name="Freeform 707"/>
            <p:cNvSpPr/>
            <p:nvPr/>
          </p:nvSpPr>
          <p:spPr>
            <a:xfrm>
              <a:off x="878055" y="4712878"/>
              <a:ext cx="10496277" cy="308881"/>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F3EBF5">
                <a:alpha val="100000"/>
              </a:srgbClr>
            </a:solidFill>
            <a:ln w="9420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09" name="Freeform 708"/>
            <p:cNvSpPr/>
            <p:nvPr/>
          </p:nvSpPr>
          <p:spPr>
            <a:xfrm>
              <a:off x="931261" y="5622849"/>
              <a:ext cx="10499728" cy="257144"/>
            </a:xfrm>
            <a:custGeom>
              <a:avLst/>
              <a:gdLst/>
              <a:ahLst/>
              <a:cxnLst/>
              <a:rect l="0" t="0" r="0" b="0"/>
              <a:pathLst>
                <a:path w="6086855" h="205752">
                  <a:moveTo>
                    <a:pt x="0" y="0"/>
                  </a:moveTo>
                  <a:lnTo>
                    <a:pt x="0" y="205752"/>
                  </a:lnTo>
                  <a:lnTo>
                    <a:pt x="6066142" y="205752"/>
                  </a:lnTo>
                  <a:cubicBezTo>
                    <a:pt x="6077584" y="205752"/>
                    <a:pt x="6086855" y="189725"/>
                    <a:pt x="6086855" y="169951"/>
                  </a:cubicBezTo>
                  <a:lnTo>
                    <a:pt x="6086855" y="35801"/>
                  </a:lnTo>
                  <a:cubicBezTo>
                    <a:pt x="6086855" y="16027"/>
                    <a:pt x="6077584" y="0"/>
                    <a:pt x="6066142" y="0"/>
                  </a:cubicBezTo>
                  <a:close/>
                  <a:moveTo>
                    <a:pt x="0" y="0"/>
                  </a:moveTo>
                </a:path>
              </a:pathLst>
            </a:custGeom>
            <a:solidFill>
              <a:srgbClr val="F3EBF5">
                <a:alpha val="100000"/>
              </a:srgbClr>
            </a:solidFill>
            <a:ln w="9420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0" name="Freeform 709"/>
            <p:cNvSpPr/>
            <p:nvPr/>
          </p:nvSpPr>
          <p:spPr>
            <a:xfrm>
              <a:off x="649610" y="1400237"/>
              <a:ext cx="10997867" cy="5132910"/>
            </a:xfrm>
            <a:custGeom>
              <a:avLst/>
              <a:gdLst/>
              <a:ahLst/>
              <a:cxnLst/>
              <a:rect l="0" t="0" r="0" b="0"/>
              <a:pathLst>
                <a:path w="6611301" h="4632045">
                  <a:moveTo>
                    <a:pt x="157200" y="45631"/>
                  </a:moveTo>
                  <a:lnTo>
                    <a:pt x="78600" y="45631"/>
                  </a:lnTo>
                  <a:cubicBezTo>
                    <a:pt x="35192" y="45631"/>
                    <a:pt x="0" y="93979"/>
                    <a:pt x="0" y="153631"/>
                  </a:cubicBezTo>
                  <a:lnTo>
                    <a:pt x="0" y="4524044"/>
                  </a:lnTo>
                  <a:cubicBezTo>
                    <a:pt x="0" y="4583683"/>
                    <a:pt x="48349" y="4632045"/>
                    <a:pt x="108001" y="4632045"/>
                  </a:cubicBezTo>
                  <a:lnTo>
                    <a:pt x="6503301" y="4632045"/>
                  </a:lnTo>
                  <a:cubicBezTo>
                    <a:pt x="6562940" y="4632045"/>
                    <a:pt x="6611301" y="4583683"/>
                    <a:pt x="6611301" y="4524044"/>
                  </a:cubicBezTo>
                  <a:lnTo>
                    <a:pt x="6611301" y="108013"/>
                  </a:lnTo>
                  <a:cubicBezTo>
                    <a:pt x="6611301" y="48361"/>
                    <a:pt x="6562940" y="0"/>
                    <a:pt x="6503301" y="0"/>
                  </a:cubicBezTo>
                  <a:lnTo>
                    <a:pt x="5302046" y="0"/>
                  </a:lnTo>
                </a:path>
              </a:pathLst>
            </a:custGeom>
            <a:noFill/>
            <a:ln w="12700" cap="flat" cmpd="sng">
              <a:solidFill>
                <a:srgbClr val="BA86BB">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2" name="Freeform 711"/>
            <p:cNvSpPr/>
            <p:nvPr/>
          </p:nvSpPr>
          <p:spPr>
            <a:xfrm>
              <a:off x="781434" y="1673569"/>
              <a:ext cx="10653285" cy="1940877"/>
            </a:xfrm>
            <a:custGeom>
              <a:avLst/>
              <a:gdLst/>
              <a:ahLst/>
              <a:cxnLst/>
              <a:rect l="0" t="0" r="0" b="0"/>
              <a:pathLst>
                <a:path w="6230645" h="1940877">
                  <a:moveTo>
                    <a:pt x="0" y="0"/>
                  </a:moveTo>
                  <a:lnTo>
                    <a:pt x="0" y="1832876"/>
                  </a:lnTo>
                  <a:cubicBezTo>
                    <a:pt x="0" y="1892528"/>
                    <a:pt x="48348" y="1940877"/>
                    <a:pt x="108000" y="1940877"/>
                  </a:cubicBezTo>
                  <a:lnTo>
                    <a:pt x="6122644" y="1940877"/>
                  </a:lnTo>
                  <a:cubicBezTo>
                    <a:pt x="6182296" y="1940877"/>
                    <a:pt x="6230645" y="1892528"/>
                    <a:pt x="6230645" y="1832876"/>
                  </a:cubicBezTo>
                  <a:lnTo>
                    <a:pt x="6230645" y="108000"/>
                  </a:lnTo>
                  <a:cubicBezTo>
                    <a:pt x="6230645" y="48348"/>
                    <a:pt x="6182296" y="0"/>
                    <a:pt x="6122644" y="0"/>
                  </a:cubicBezTo>
                  <a:close/>
                  <a:moveTo>
                    <a:pt x="0" y="0"/>
                  </a:moveTo>
                </a:path>
              </a:pathLst>
            </a:custGeom>
            <a:solidFill>
              <a:srgbClr val="F3EB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000"/>
            </a:p>
          </p:txBody>
        </p:sp>
        <p:sp>
          <p:nvSpPr>
            <p:cNvPr id="713" name="Freeform 712"/>
            <p:cNvSpPr/>
            <p:nvPr/>
          </p:nvSpPr>
          <p:spPr>
            <a:xfrm>
              <a:off x="781434" y="1673569"/>
              <a:ext cx="10653285" cy="1940877"/>
            </a:xfrm>
            <a:custGeom>
              <a:avLst/>
              <a:gdLst/>
              <a:ahLst/>
              <a:cxnLst/>
              <a:rect l="0" t="0" r="0" b="0"/>
              <a:pathLst>
                <a:path w="6230645" h="1940877">
                  <a:moveTo>
                    <a:pt x="0" y="0"/>
                  </a:moveTo>
                  <a:lnTo>
                    <a:pt x="0" y="1832876"/>
                  </a:lnTo>
                  <a:cubicBezTo>
                    <a:pt x="0" y="1892528"/>
                    <a:pt x="48348" y="1940877"/>
                    <a:pt x="108000" y="1940877"/>
                  </a:cubicBezTo>
                  <a:lnTo>
                    <a:pt x="6122644" y="1940877"/>
                  </a:lnTo>
                  <a:cubicBezTo>
                    <a:pt x="6182296" y="1940877"/>
                    <a:pt x="6230645" y="1892528"/>
                    <a:pt x="6230645" y="1832876"/>
                  </a:cubicBezTo>
                  <a:lnTo>
                    <a:pt x="6230645" y="108000"/>
                  </a:lnTo>
                  <a:cubicBezTo>
                    <a:pt x="6230645" y="48348"/>
                    <a:pt x="6182296" y="0"/>
                    <a:pt x="6122644" y="0"/>
                  </a:cubicBezTo>
                  <a:lnTo>
                    <a:pt x="0" y="0"/>
                  </a:lnTo>
                  <a:close/>
                  <a:moveTo>
                    <a:pt x="0" y="0"/>
                  </a:moveTo>
                </a:path>
              </a:pathLst>
            </a:custGeom>
            <a:noFill/>
            <a:ln w="6350" cap="flat" cmpd="sng">
              <a:solidFill>
                <a:srgbClr val="AE6EAD">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4" name="Freeform 713"/>
            <p:cNvSpPr/>
            <p:nvPr/>
          </p:nvSpPr>
          <p:spPr>
            <a:xfrm>
              <a:off x="644814" y="1287967"/>
              <a:ext cx="2031389" cy="252006"/>
            </a:xfrm>
            <a:custGeom>
              <a:avLst/>
              <a:gdLst/>
              <a:ahLst/>
              <a:cxnLst/>
              <a:rect l="0" t="0" r="0" b="0"/>
              <a:pathLst>
                <a:path w="2031389" h="252006">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715" name="Picture 71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29373" y="1157455"/>
              <a:ext cx="388112" cy="412495"/>
            </a:xfrm>
            <a:prstGeom prst="rect">
              <a:avLst/>
            </a:prstGeom>
            <a:noFill/>
          </p:spPr>
        </p:pic>
        <p:sp>
          <p:nvSpPr>
            <p:cNvPr id="716" name="Freeform 715"/>
            <p:cNvSpPr/>
            <p:nvPr/>
          </p:nvSpPr>
          <p:spPr>
            <a:xfrm>
              <a:off x="592552" y="1120627"/>
              <a:ext cx="400734" cy="425526"/>
            </a:xfrm>
            <a:custGeom>
              <a:avLst/>
              <a:gdLst/>
              <a:ahLst/>
              <a:cxnLst/>
              <a:rect l="0" t="0" r="0" b="0"/>
              <a:pathLst>
                <a:path w="400734" h="425526">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7" name="Freeform 716"/>
            <p:cNvSpPr/>
            <p:nvPr/>
          </p:nvSpPr>
          <p:spPr>
            <a:xfrm>
              <a:off x="592552" y="1120627"/>
              <a:ext cx="400734" cy="425526"/>
            </a:xfrm>
            <a:custGeom>
              <a:avLst/>
              <a:gdLst/>
              <a:ahLst/>
              <a:cxnLst/>
              <a:rect l="0" t="0" r="0" b="0"/>
              <a:pathLst>
                <a:path w="400734" h="425526">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w="10528" cap="flat" cmpd="sng">
              <a:solidFill>
                <a:srgbClr val="AE6EAD">
                  <a:alpha val="100000"/>
                </a:srgbClr>
              </a:solidFill>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9" name="Freeform 718"/>
            <p:cNvSpPr/>
            <p:nvPr/>
          </p:nvSpPr>
          <p:spPr>
            <a:xfrm>
              <a:off x="536503" y="1688191"/>
              <a:ext cx="236562" cy="205752"/>
            </a:xfrm>
            <a:custGeom>
              <a:avLst/>
              <a:gdLst/>
              <a:ahLst/>
              <a:cxnLst/>
              <a:rect l="0" t="0" r="0" b="0"/>
              <a:pathLst>
                <a:path w="236562" h="20575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alpha val="100000"/>
              </a:srgbClr>
            </a:solidFill>
            <a:ln w="9420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1600"/>
            </a:p>
          </p:txBody>
        </p:sp>
        <p:sp>
          <p:nvSpPr>
            <p:cNvPr id="720" name="Freeform 719"/>
            <p:cNvSpPr/>
            <p:nvPr/>
          </p:nvSpPr>
          <p:spPr>
            <a:xfrm>
              <a:off x="526605" y="1666793"/>
              <a:ext cx="254829" cy="288136"/>
            </a:xfrm>
            <a:custGeom>
              <a:avLst/>
              <a:gdLst/>
              <a:ahLst/>
              <a:cxnLst/>
              <a:rect l="0" t="0" r="0" b="0"/>
              <a:pathLst>
                <a:path w="261327" h="205752">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alpha val="100000"/>
              </a:srgbClr>
            </a:solidFill>
            <a:ln w="9420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1600"/>
            </a:p>
          </p:txBody>
        </p:sp>
        <p:sp>
          <p:nvSpPr>
            <p:cNvPr id="721" name="Freeform 720"/>
            <p:cNvSpPr/>
            <p:nvPr/>
          </p:nvSpPr>
          <p:spPr>
            <a:xfrm>
              <a:off x="8636024" y="2295265"/>
              <a:ext cx="1983435" cy="940562"/>
            </a:xfrm>
            <a:custGeom>
              <a:avLst/>
              <a:gdLst/>
              <a:ahLst/>
              <a:cxnLst/>
              <a:rect l="0" t="0" r="0" b="0"/>
              <a:pathLst>
                <a:path w="1983435" h="940562">
                  <a:moveTo>
                    <a:pt x="0" y="0"/>
                  </a:moveTo>
                  <a:lnTo>
                    <a:pt x="1983435" y="0"/>
                  </a:lnTo>
                  <a:lnTo>
                    <a:pt x="1983435" y="940562"/>
                  </a:lnTo>
                  <a:lnTo>
                    <a:pt x="0" y="940562"/>
                  </a:lnTo>
                  <a:lnTo>
                    <a:pt x="0" y="0"/>
                  </a:lnTo>
                  <a:close/>
                </a:path>
              </a:pathLst>
            </a:custGeom>
            <a:solidFill>
              <a:srgbClr val="B3E3FA">
                <a:alpha val="100000"/>
              </a:srgbClr>
            </a:solidFill>
            <a:ln w="9420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2" name="Freeform 721"/>
            <p:cNvSpPr/>
            <p:nvPr/>
          </p:nvSpPr>
          <p:spPr>
            <a:xfrm>
              <a:off x="8615537" y="2155833"/>
              <a:ext cx="2017725" cy="1083348"/>
            </a:xfrm>
            <a:custGeom>
              <a:avLst/>
              <a:gdLst/>
              <a:ahLst/>
              <a:cxnLst/>
              <a:rect l="0" t="0" r="0" b="0"/>
              <a:pathLst>
                <a:path w="2017725" h="1083348">
                  <a:moveTo>
                    <a:pt x="2017725" y="0"/>
                  </a:moveTo>
                  <a:lnTo>
                    <a:pt x="2017725" y="1083348"/>
                  </a:lnTo>
                  <a:lnTo>
                    <a:pt x="0" y="1083348"/>
                  </a:lnTo>
                  <a:lnTo>
                    <a:pt x="0" y="44653"/>
                  </a:lnTo>
                </a:path>
              </a:pathLst>
            </a:custGeom>
            <a:noFill/>
            <a:ln w="38100" cap="flat" cmpd="sng">
              <a:solidFill>
                <a:srgbClr val="38499B">
                  <a:alpha val="100000"/>
                </a:srgbClr>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723" name="Picture 72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9715359" y="1993132"/>
              <a:ext cx="592874" cy="592886"/>
            </a:xfrm>
            <a:prstGeom prst="rect">
              <a:avLst/>
            </a:prstGeom>
            <a:noFill/>
          </p:spPr>
        </p:pic>
        <p:pic>
          <p:nvPicPr>
            <p:cNvPr id="724" name="Picture 72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9060903" y="2888837"/>
              <a:ext cx="340664" cy="340677"/>
            </a:xfrm>
            <a:prstGeom prst="rect">
              <a:avLst/>
            </a:prstGeom>
            <a:noFill/>
          </p:spPr>
        </p:pic>
        <p:pic>
          <p:nvPicPr>
            <p:cNvPr id="725" name="Picture 72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9704462" y="1999126"/>
              <a:ext cx="599871" cy="599871"/>
            </a:xfrm>
            <a:prstGeom prst="rect">
              <a:avLst/>
            </a:prstGeom>
            <a:noFill/>
          </p:spPr>
        </p:pic>
        <p:sp>
          <p:nvSpPr>
            <p:cNvPr id="726" name="Rectangle 725"/>
            <p:cNvSpPr/>
            <p:nvPr/>
          </p:nvSpPr>
          <p:spPr>
            <a:xfrm>
              <a:off x="918529" y="4010512"/>
              <a:ext cx="7075655" cy="591124"/>
            </a:xfrm>
            <a:prstGeom prst="rect">
              <a:avLst/>
            </a:prstGeom>
          </p:spPr>
          <p:txBody>
            <a:bodyPr wrap="none" lIns="0" tIns="0" rIns="0" bIns="0">
              <a:spAutoFit/>
            </a:bodyPr>
            <a:lstStyle/>
            <a:p>
              <a:pPr marL="0">
                <a:lnSpc>
                  <a:spcPct val="125000"/>
                </a:lnSpc>
              </a:pPr>
              <a:r>
                <a:rPr lang="en-US" sz="1600" b="0" i="0" spc="0" baseline="0" dirty="0">
                  <a:solidFill>
                    <a:srgbClr val="F5821F"/>
                  </a:solidFill>
                  <a:latin typeface="Calibri" panose="020F0502020204030204"/>
                </a:rPr>
                <a:t>•</a:t>
              </a:r>
              <a:r>
                <a:rPr lang="en-US" sz="1600" b="0" i="0" spc="0" baseline="0" dirty="0">
                  <a:solidFill>
                    <a:srgbClr val="231F20"/>
                  </a:solidFill>
                  <a:latin typeface="Calibri" panose="020F0502020204030204"/>
                </a:rPr>
                <a:t> La balle de ping-pon</a:t>
              </a:r>
              <a:r>
                <a:rPr lang="en-US" sz="1600" b="0" i="0" spc="439" baseline="0" dirty="0">
                  <a:solidFill>
                    <a:srgbClr val="231F20"/>
                  </a:solidFill>
                  <a:latin typeface="Calibri" panose="020F0502020204030204"/>
                </a:rPr>
                <a:t>g</a:t>
              </a:r>
              <a:r>
                <a:rPr lang="en-US" sz="1600" b="0" i="0" spc="0" baseline="0" dirty="0">
                  <a:solidFill>
                    <a:srgbClr val="231F20"/>
                  </a:solidFill>
                  <a:latin typeface="ArialMT-Light"/>
                </a:rPr>
                <a:t>......................................................................................</a:t>
              </a:r>
              <a:r>
                <a:rPr lang="en-US" sz="1600" b="0" i="0" spc="0" baseline="0" dirty="0">
                  <a:solidFill>
                    <a:srgbClr val="231F20"/>
                  </a:solidFill>
                  <a:latin typeface="Calibri" panose="020F0502020204030204"/>
                </a:rPr>
                <a:t>.</a:t>
              </a:r>
            </a:p>
            <a:p>
              <a:pPr marL="0">
                <a:lnSpc>
                  <a:spcPct val="125000"/>
                </a:lnSpc>
              </a:pPr>
              <a:r>
                <a:rPr lang="en-US" sz="1600" b="0" i="0" spc="0" baseline="0" dirty="0">
                  <a:solidFill>
                    <a:srgbClr val="F5821F"/>
                  </a:solidFill>
                  <a:latin typeface="Calibri" panose="020F0502020204030204"/>
                </a:rPr>
                <a:t>•</a:t>
              </a:r>
              <a:r>
                <a:rPr lang="en-US" sz="1600" b="0" i="0" spc="0" baseline="0" dirty="0">
                  <a:solidFill>
                    <a:srgbClr val="231F20"/>
                  </a:solidFill>
                  <a:latin typeface="Calibri" panose="020F0502020204030204"/>
                </a:rPr>
                <a:t> La bille en acier </a:t>
              </a:r>
              <a:r>
                <a:rPr lang="en-US" sz="1600" b="0" i="0" spc="0" baseline="0" dirty="0">
                  <a:solidFill>
                    <a:srgbClr val="231F20"/>
                  </a:solidFill>
                  <a:latin typeface="ArialMT-Light"/>
                </a:rPr>
                <a:t>................................................................................................</a:t>
              </a:r>
              <a:r>
                <a:rPr lang="en-US" sz="1600" b="0" i="0" spc="0" baseline="0" dirty="0">
                  <a:solidFill>
                    <a:srgbClr val="231F20"/>
                  </a:solidFill>
                  <a:latin typeface="Calibri" panose="020F0502020204030204"/>
                </a:rPr>
                <a:t>.</a:t>
              </a:r>
            </a:p>
          </p:txBody>
        </p:sp>
        <p:sp>
          <p:nvSpPr>
            <p:cNvPr id="727" name="Rectangle 726"/>
            <p:cNvSpPr/>
            <p:nvPr/>
          </p:nvSpPr>
          <p:spPr>
            <a:xfrm>
              <a:off x="931260" y="5039662"/>
              <a:ext cx="6727804" cy="452624"/>
            </a:xfrm>
            <a:prstGeom prst="rect">
              <a:avLst/>
            </a:prstGeom>
          </p:spPr>
          <p:txBody>
            <a:bodyPr wrap="none" lIns="0" tIns="0" rIns="0" bIns="0">
              <a:spAutoFit/>
            </a:bodyPr>
            <a:lstStyle/>
            <a:p>
              <a:pPr marL="0"/>
              <a:r>
                <a:rPr lang="en-US" sz="1600" b="0" i="0" spc="0" baseline="0" dirty="0">
                  <a:solidFill>
                    <a:srgbClr val="F5821F"/>
                  </a:solidFill>
                  <a:latin typeface="Calibri" panose="020F0502020204030204"/>
                </a:rPr>
                <a:t>•</a:t>
              </a:r>
              <a:r>
                <a:rPr lang="en-US" sz="1600" b="0" i="0" spc="0" baseline="0" dirty="0">
                  <a:solidFill>
                    <a:srgbClr val="231F20"/>
                  </a:solidFill>
                  <a:latin typeface="Calibri" panose="020F0502020204030204"/>
                </a:rPr>
                <a:t> </a:t>
              </a:r>
              <a:r>
                <a:rPr lang="en-US" sz="1600" b="0" i="0" spc="0" baseline="0" dirty="0">
                  <a:solidFill>
                    <a:srgbClr val="231F20"/>
                  </a:solidFill>
                  <a:latin typeface="ArialMT-Light"/>
                </a:rPr>
                <a:t>..................................................................................................................</a:t>
              </a:r>
            </a:p>
            <a:p>
              <a:pPr marL="0">
                <a:lnSpc>
                  <a:spcPts val="1555"/>
                </a:lnSpc>
              </a:pPr>
              <a:r>
                <a:rPr lang="en-US" sz="1600" b="0" i="0" spc="0" baseline="0" dirty="0">
                  <a:solidFill>
                    <a:srgbClr val="F5821F"/>
                  </a:solidFill>
                  <a:latin typeface="Calibri" panose="020F0502020204030204"/>
                </a:rPr>
                <a:t>•</a:t>
              </a:r>
              <a:r>
                <a:rPr lang="en-US" sz="1600" b="0" i="0" spc="0" baseline="0" dirty="0">
                  <a:solidFill>
                    <a:srgbClr val="231F20"/>
                  </a:solidFill>
                  <a:latin typeface="Calibri" panose="020F0502020204030204"/>
                </a:rPr>
                <a:t> </a:t>
              </a:r>
              <a:r>
                <a:rPr lang="en-US" sz="1600" b="0" i="0" spc="0" baseline="0" dirty="0">
                  <a:solidFill>
                    <a:srgbClr val="231F20"/>
                  </a:solidFill>
                  <a:latin typeface="ArialMT-Light"/>
                </a:rPr>
                <a:t>..................................................................................................................</a:t>
              </a:r>
            </a:p>
          </p:txBody>
        </p:sp>
        <p:sp>
          <p:nvSpPr>
            <p:cNvPr id="728" name="Rectangle 727"/>
            <p:cNvSpPr/>
            <p:nvPr/>
          </p:nvSpPr>
          <p:spPr>
            <a:xfrm>
              <a:off x="787260" y="3737493"/>
              <a:ext cx="4229556" cy="246221"/>
            </a:xfrm>
            <a:prstGeom prst="rect">
              <a:avLst/>
            </a:prstGeom>
          </p:spPr>
          <p:txBody>
            <a:bodyPr wrap="none" lIns="0" tIns="0" rIns="0" bIns="0">
              <a:spAutoFit/>
            </a:bodyPr>
            <a:lstStyle/>
            <a:p>
              <a:pPr marL="0"/>
              <a:r>
                <a:rPr lang="en-US" sz="1600" b="0" i="0" spc="0" baseline="0" dirty="0">
                  <a:solidFill>
                    <a:srgbClr val="AC67AA"/>
                  </a:solidFill>
                  <a:latin typeface="Calibri" panose="020F0502020204030204"/>
                </a:rPr>
                <a:t>1</a:t>
              </a:r>
              <a:r>
                <a:rPr lang="en-US" sz="1600" b="0" i="0" spc="542" baseline="0" dirty="0">
                  <a:solidFill>
                    <a:srgbClr val="AC67AA"/>
                  </a:solidFill>
                  <a:latin typeface="Calibri" panose="020F0502020204030204"/>
                </a:rPr>
                <a:t>.</a:t>
              </a:r>
              <a:r>
                <a:rPr lang="en-US" sz="1600" b="0" i="0" spc="0" baseline="0" dirty="0">
                  <a:solidFill>
                    <a:srgbClr val="231F20"/>
                  </a:solidFill>
                  <a:latin typeface="Calibri" panose="020F0502020204030204"/>
                </a:rPr>
                <a:t>Indiquer le corps qui flotte et/ou celui qui coule.</a:t>
              </a:r>
            </a:p>
          </p:txBody>
        </p:sp>
        <p:sp>
          <p:nvSpPr>
            <p:cNvPr id="729" name="Rectangle 728"/>
            <p:cNvSpPr/>
            <p:nvPr/>
          </p:nvSpPr>
          <p:spPr>
            <a:xfrm>
              <a:off x="792919" y="4726739"/>
              <a:ext cx="6339877" cy="246221"/>
            </a:xfrm>
            <a:prstGeom prst="rect">
              <a:avLst/>
            </a:prstGeom>
          </p:spPr>
          <p:txBody>
            <a:bodyPr wrap="none" lIns="0" tIns="0" rIns="0" bIns="0">
              <a:spAutoFit/>
            </a:bodyPr>
            <a:lstStyle/>
            <a:p>
              <a:pPr marL="0"/>
              <a:r>
                <a:rPr lang="en-US" sz="1600" b="0" i="0" spc="0" baseline="0" dirty="0">
                  <a:solidFill>
                    <a:srgbClr val="AC67AA"/>
                  </a:solidFill>
                  <a:latin typeface="Calibri" panose="020F0502020204030204"/>
                </a:rPr>
                <a:t>2</a:t>
              </a:r>
              <a:r>
                <a:rPr lang="en-US" sz="1600" b="0" i="0" spc="542" baseline="0" dirty="0">
                  <a:solidFill>
                    <a:srgbClr val="AC67AA"/>
                  </a:solidFill>
                  <a:latin typeface="Calibri" panose="020F0502020204030204"/>
                </a:rPr>
                <a:t>.</a:t>
              </a:r>
              <a:r>
                <a:rPr lang="en-US" sz="1600" b="0" i="0" spc="0" baseline="0" dirty="0">
                  <a:solidFill>
                    <a:srgbClr val="231F20"/>
                  </a:solidFill>
                  <a:latin typeface="Calibri" panose="020F0502020204030204"/>
                </a:rPr>
                <a:t>Comparer la masse volumique de la balle et de la bille avec celle de l’eau. </a:t>
              </a:r>
            </a:p>
          </p:txBody>
        </p:sp>
        <p:sp>
          <p:nvSpPr>
            <p:cNvPr id="730" name="Rectangle 729"/>
            <p:cNvSpPr/>
            <p:nvPr/>
          </p:nvSpPr>
          <p:spPr>
            <a:xfrm>
              <a:off x="792919" y="5596051"/>
              <a:ext cx="4988353" cy="246221"/>
            </a:xfrm>
            <a:prstGeom prst="rect">
              <a:avLst/>
            </a:prstGeom>
          </p:spPr>
          <p:txBody>
            <a:bodyPr wrap="none" lIns="0" tIns="0" rIns="0" bIns="0">
              <a:spAutoFit/>
            </a:bodyPr>
            <a:lstStyle/>
            <a:p>
              <a:pPr marL="0"/>
              <a:r>
                <a:rPr lang="en-US" sz="1600" b="0" i="0" spc="0" baseline="0" dirty="0">
                  <a:solidFill>
                    <a:srgbClr val="AC67AA"/>
                  </a:solidFill>
                  <a:latin typeface="Calibri" panose="020F0502020204030204"/>
                </a:rPr>
                <a:t>3</a:t>
              </a:r>
              <a:r>
                <a:rPr lang="en-US" sz="1600" b="0" i="0" spc="542" baseline="0" dirty="0">
                  <a:solidFill>
                    <a:srgbClr val="AC67AA"/>
                  </a:solidFill>
                  <a:latin typeface="Calibri" panose="020F0502020204030204"/>
                </a:rPr>
                <a:t>.</a:t>
              </a:r>
              <a:r>
                <a:rPr lang="en-US" sz="1600" b="0" i="0" spc="0" baseline="0" dirty="0">
                  <a:solidFill>
                    <a:srgbClr val="231F20"/>
                  </a:solidFill>
                  <a:latin typeface="Calibri" panose="020F0502020204030204"/>
                </a:rPr>
                <a:t>Expliquer la flottabilité de la balle et de la bille dans l’eau.</a:t>
              </a:r>
            </a:p>
          </p:txBody>
        </p:sp>
        <p:sp>
          <p:nvSpPr>
            <p:cNvPr id="731" name="Rectangle 730"/>
            <p:cNvSpPr/>
            <p:nvPr/>
          </p:nvSpPr>
          <p:spPr>
            <a:xfrm>
              <a:off x="604862" y="1684435"/>
              <a:ext cx="113814" cy="246221"/>
            </a:xfrm>
            <a:prstGeom prst="rect">
              <a:avLst/>
            </a:prstGeom>
          </p:spPr>
          <p:txBody>
            <a:bodyPr wrap="none" lIns="0" tIns="0" rIns="0" bIns="0">
              <a:spAutoFit/>
            </a:bodyPr>
            <a:lstStyle/>
            <a:p>
              <a:pPr marL="0"/>
              <a:r>
                <a:rPr lang="en-US" sz="1600" b="1" i="0" spc="0" baseline="0" dirty="0">
                  <a:solidFill>
                    <a:srgbClr val="FFFFFF"/>
                  </a:solidFill>
                  <a:latin typeface="Calibri-Bold"/>
                </a:rPr>
                <a:t>2</a:t>
              </a:r>
            </a:p>
          </p:txBody>
        </p:sp>
        <p:sp>
          <p:nvSpPr>
            <p:cNvPr id="732" name="Rectangle 731"/>
            <p:cNvSpPr/>
            <p:nvPr/>
          </p:nvSpPr>
          <p:spPr>
            <a:xfrm>
              <a:off x="1070090" y="1260184"/>
              <a:ext cx="1493166" cy="246221"/>
            </a:xfrm>
            <a:prstGeom prst="rect">
              <a:avLst/>
            </a:prstGeom>
          </p:spPr>
          <p:txBody>
            <a:bodyPr wrap="none" lIns="0" tIns="0" rIns="0" bIns="0">
              <a:spAutoFit/>
            </a:bodyPr>
            <a:lstStyle/>
            <a:p>
              <a:pPr marL="0"/>
              <a:r>
                <a:rPr lang="en-US" sz="1400" b="1" i="0" spc="0" baseline="0" dirty="0">
                  <a:solidFill>
                    <a:srgbClr val="FFFFFF"/>
                  </a:solidFill>
                  <a:latin typeface="Calibri" panose="020F0502020204030204"/>
                </a:rPr>
                <a:t>Je </a:t>
              </a:r>
              <a:r>
                <a:rPr lang="en-US" sz="1600" b="1" i="0" spc="0" baseline="0" dirty="0">
                  <a:solidFill>
                    <a:srgbClr val="FFFFFF"/>
                  </a:solidFill>
                  <a:latin typeface="Calibri" panose="020F0502020204030204"/>
                </a:rPr>
                <a:t>m’entraîne</a:t>
              </a:r>
              <a:r>
                <a:rPr lang="en-US" sz="1400" b="1" i="0" spc="0" baseline="0" dirty="0">
                  <a:solidFill>
                    <a:srgbClr val="FFFFFF"/>
                  </a:solidFill>
                  <a:latin typeface="Calibri" panose="020F0502020204030204"/>
                </a:rPr>
                <a:t> seul </a:t>
              </a:r>
            </a:p>
          </p:txBody>
        </p:sp>
        <p:sp>
          <p:nvSpPr>
            <p:cNvPr id="734" name="Rectangle 733"/>
            <p:cNvSpPr/>
            <p:nvPr/>
          </p:nvSpPr>
          <p:spPr>
            <a:xfrm>
              <a:off x="9434780" y="2986567"/>
              <a:ext cx="312586" cy="215444"/>
            </a:xfrm>
            <a:prstGeom prst="rect">
              <a:avLst/>
            </a:prstGeom>
          </p:spPr>
          <p:txBody>
            <a:bodyPr wrap="none" lIns="0" tIns="0" rIns="0" bIns="0">
              <a:spAutoFit/>
            </a:bodyPr>
            <a:lstStyle/>
            <a:p>
              <a:pPr marL="0"/>
              <a:r>
                <a:rPr lang="en-US" sz="1400" b="0" i="0" spc="0" baseline="0" dirty="0">
                  <a:solidFill>
                    <a:srgbClr val="231F20"/>
                  </a:solidFill>
                  <a:latin typeface="Calibri" panose="020F0502020204030204"/>
                </a:rPr>
                <a:t>Bille</a:t>
              </a:r>
            </a:p>
          </p:txBody>
        </p:sp>
        <p:sp>
          <p:nvSpPr>
            <p:cNvPr id="735" name="Rectangle 734"/>
            <p:cNvSpPr/>
            <p:nvPr/>
          </p:nvSpPr>
          <p:spPr>
            <a:xfrm>
              <a:off x="8965668" y="2507817"/>
              <a:ext cx="266355" cy="215444"/>
            </a:xfrm>
            <a:prstGeom prst="rect">
              <a:avLst/>
            </a:prstGeom>
          </p:spPr>
          <p:txBody>
            <a:bodyPr wrap="none" lIns="0" tIns="0" rIns="0" bIns="0">
              <a:spAutoFit/>
            </a:bodyPr>
            <a:lstStyle/>
            <a:p>
              <a:pPr marL="0"/>
              <a:r>
                <a:rPr lang="en-US" sz="1400" b="0" i="0" spc="0" baseline="0" dirty="0">
                  <a:solidFill>
                    <a:srgbClr val="231F20"/>
                  </a:solidFill>
                  <a:latin typeface="Calibri" panose="020F0502020204030204"/>
                </a:rPr>
                <a:t>Eau</a:t>
              </a:r>
            </a:p>
          </p:txBody>
        </p:sp>
        <p:sp>
          <p:nvSpPr>
            <p:cNvPr id="736" name="Rectangle 735"/>
            <p:cNvSpPr/>
            <p:nvPr/>
          </p:nvSpPr>
          <p:spPr>
            <a:xfrm>
              <a:off x="9911641" y="2609489"/>
              <a:ext cx="357470" cy="215444"/>
            </a:xfrm>
            <a:prstGeom prst="rect">
              <a:avLst/>
            </a:prstGeom>
          </p:spPr>
          <p:txBody>
            <a:bodyPr wrap="none" lIns="0" tIns="0" rIns="0" bIns="0">
              <a:spAutoFit/>
            </a:bodyPr>
            <a:lstStyle/>
            <a:p>
              <a:pPr marL="0"/>
              <a:r>
                <a:rPr lang="en-US" sz="1400" b="0" i="0" spc="0" baseline="0" dirty="0">
                  <a:solidFill>
                    <a:srgbClr val="231F20"/>
                  </a:solidFill>
                  <a:latin typeface="Calibri" panose="020F0502020204030204"/>
                </a:rPr>
                <a:t>Balle</a:t>
              </a:r>
            </a:p>
          </p:txBody>
        </p:sp>
        <p:sp>
          <p:nvSpPr>
            <p:cNvPr id="738" name="Rectangle 737"/>
            <p:cNvSpPr/>
            <p:nvPr/>
          </p:nvSpPr>
          <p:spPr>
            <a:xfrm>
              <a:off x="931260" y="5867111"/>
              <a:ext cx="7073668" cy="615553"/>
            </a:xfrm>
            <a:prstGeom prst="rect">
              <a:avLst/>
            </a:prstGeom>
          </p:spPr>
          <p:txBody>
            <a:bodyPr wrap="none" lIns="0" tIns="0" rIns="0" bIns="0">
              <a:spAutoFit/>
            </a:bodyPr>
            <a:lstStyle/>
            <a:p>
              <a:pPr marL="0">
                <a:lnSpc>
                  <a:spcPct val="125000"/>
                </a:lnSpc>
              </a:pPr>
              <a:r>
                <a:rPr lang="en-US" sz="1600" b="0" i="0" spc="0" baseline="0" dirty="0">
                  <a:solidFill>
                    <a:srgbClr val="F5821F"/>
                  </a:solidFill>
                  <a:latin typeface="Calibri" panose="020F0502020204030204"/>
                </a:rPr>
                <a:t>•</a:t>
              </a:r>
              <a:r>
                <a:rPr lang="en-US" sz="1600" b="0" i="0" spc="0" baseline="0" dirty="0">
                  <a:solidFill>
                    <a:srgbClr val="231F20"/>
                  </a:solidFill>
                  <a:latin typeface="Calibri" panose="020F0502020204030204"/>
                </a:rPr>
                <a:t> La balle de ping-pon</a:t>
              </a:r>
              <a:r>
                <a:rPr lang="en-US" sz="1600" b="0" i="0" spc="439" baseline="0" dirty="0">
                  <a:solidFill>
                    <a:srgbClr val="231F20"/>
                  </a:solidFill>
                  <a:latin typeface="Calibri" panose="020F0502020204030204"/>
                </a:rPr>
                <a:t>g</a:t>
              </a:r>
              <a:r>
                <a:rPr lang="en-US" sz="1600" b="0" i="0" spc="0" baseline="0" dirty="0">
                  <a:solidFill>
                    <a:srgbClr val="231F20"/>
                  </a:solidFill>
                  <a:latin typeface="ArialMT-Light"/>
                </a:rPr>
                <a:t>........................................... </a:t>
              </a:r>
              <a:r>
                <a:rPr lang="en-US" sz="1600" b="0" i="0" spc="0" baseline="0" dirty="0">
                  <a:solidFill>
                    <a:srgbClr val="231F20"/>
                  </a:solidFill>
                  <a:latin typeface="Calibri" panose="020F0502020204030204"/>
                </a:rPr>
                <a:t>ca</a:t>
              </a:r>
              <a:r>
                <a:rPr lang="en-US" sz="1600" b="0" i="0" spc="434" baseline="0" dirty="0">
                  <a:solidFill>
                    <a:srgbClr val="231F20"/>
                  </a:solidFill>
                  <a:latin typeface="Calibri" panose="020F0502020204030204"/>
                </a:rPr>
                <a:t>r</a:t>
              </a:r>
              <a:r>
                <a:rPr lang="en-US" sz="1600" b="0" i="0" spc="0" baseline="0" dirty="0">
                  <a:solidFill>
                    <a:srgbClr val="231F20"/>
                  </a:solidFill>
                  <a:latin typeface="ArialMT-Light"/>
                </a:rPr>
                <a:t>..................................</a:t>
              </a:r>
              <a:r>
                <a:rPr lang="en-US" sz="1600" b="0" i="0" spc="0" baseline="0" dirty="0">
                  <a:solidFill>
                    <a:srgbClr val="231F20"/>
                  </a:solidFill>
                  <a:latin typeface="Calibri" panose="020F0502020204030204"/>
                </a:rPr>
                <a:t>.</a:t>
              </a:r>
            </a:p>
            <a:p>
              <a:pPr marL="0">
                <a:lnSpc>
                  <a:spcPct val="125000"/>
                </a:lnSpc>
              </a:pPr>
              <a:r>
                <a:rPr lang="en-US" sz="1600" b="0" i="0" spc="0" baseline="0" dirty="0">
                  <a:solidFill>
                    <a:srgbClr val="F5821F"/>
                  </a:solidFill>
                  <a:latin typeface="Calibri" panose="020F0502020204030204"/>
                </a:rPr>
                <a:t>•</a:t>
              </a:r>
              <a:r>
                <a:rPr lang="en-US" sz="1600" b="0" i="0" spc="0" baseline="0" dirty="0">
                  <a:solidFill>
                    <a:srgbClr val="231F20"/>
                  </a:solidFill>
                  <a:latin typeface="Calibri" panose="020F0502020204030204"/>
                </a:rPr>
                <a:t> La bille en acier </a:t>
              </a:r>
              <a:r>
                <a:rPr lang="en-US" sz="1600" b="0" i="0" spc="0" baseline="0" dirty="0">
                  <a:solidFill>
                    <a:srgbClr val="231F20"/>
                  </a:solidFill>
                  <a:latin typeface="ArialMT-Light"/>
                </a:rPr>
                <a:t>...........................................</a:t>
              </a:r>
              <a:r>
                <a:rPr lang="en-US" sz="1600" b="0" i="0" spc="0" baseline="0" dirty="0">
                  <a:solidFill>
                    <a:srgbClr val="231F20"/>
                  </a:solidFill>
                  <a:latin typeface="Calibri" panose="020F0502020204030204"/>
                </a:rPr>
                <a:t> car </a:t>
              </a:r>
              <a:r>
                <a:rPr lang="en-US" sz="1600" b="0" i="0" spc="0" baseline="0" dirty="0">
                  <a:solidFill>
                    <a:srgbClr val="231F20"/>
                  </a:solidFill>
                  <a:latin typeface="ArialMT-Light"/>
                </a:rPr>
                <a:t>...........................................</a:t>
              </a:r>
              <a:r>
                <a:rPr lang="en-US" sz="1600" b="0" i="0" spc="0" baseline="0" dirty="0">
                  <a:solidFill>
                    <a:srgbClr val="231F20"/>
                  </a:solidFill>
                  <a:latin typeface="Calibri" panose="020F0502020204030204"/>
                </a:rPr>
                <a:t>.</a:t>
              </a:r>
            </a:p>
          </p:txBody>
        </p:sp>
        <p:sp>
          <p:nvSpPr>
            <p:cNvPr id="739" name="Rectangle 738"/>
            <p:cNvSpPr/>
            <p:nvPr/>
          </p:nvSpPr>
          <p:spPr>
            <a:xfrm>
              <a:off x="878055" y="1664833"/>
              <a:ext cx="7737330" cy="1964640"/>
            </a:xfrm>
            <a:prstGeom prst="rect">
              <a:avLst/>
            </a:prstGeom>
          </p:spPr>
          <p:txBody>
            <a:bodyPr wrap="square" lIns="0" tIns="0" rIns="0" bIns="0">
              <a:spAutoFit/>
            </a:bodyPr>
            <a:lstStyle/>
            <a:p>
              <a:pPr marL="0"/>
              <a:r>
                <a:rPr lang="en-US" sz="1600" b="0" i="0" spc="0" baseline="0" dirty="0">
                  <a:solidFill>
                    <a:srgbClr val="231F20"/>
                  </a:solidFill>
                  <a:latin typeface="Calibri" panose="020F0502020204030204"/>
                </a:rPr>
                <a:t>Une balle de ping-pong et une bille en acier se sont mis dans </a:t>
              </a:r>
              <a:r>
                <a:rPr lang="en-US" sz="1600" b="0" i="0" spc="0" baseline="0" dirty="0" err="1">
                  <a:solidFill>
                    <a:srgbClr val="231F20"/>
                  </a:solidFill>
                  <a:latin typeface="Calibri" panose="020F0502020204030204"/>
                </a:rPr>
                <a:t>l’eau</a:t>
              </a:r>
              <a:r>
                <a:rPr lang="en-US" sz="1600" b="0" i="0" spc="0" baseline="0" dirty="0">
                  <a:solidFill>
                    <a:srgbClr val="231F20"/>
                  </a:solidFill>
                  <a:latin typeface="Calibri" panose="020F0502020204030204"/>
                </a:rPr>
                <a:t> (voir la figure ci-contre).</a:t>
              </a:r>
            </a:p>
            <a:p>
              <a:pPr marL="0">
                <a:lnSpc>
                  <a:spcPts val="1955"/>
                </a:lnSpc>
              </a:pPr>
              <a:r>
                <a:rPr lang="en-US" sz="1600" b="0" i="0" spc="0" baseline="0" dirty="0">
                  <a:solidFill>
                    <a:srgbClr val="231F20"/>
                  </a:solidFill>
                  <a:latin typeface="Calibri" panose="020F0502020204030204"/>
                </a:rPr>
                <a:t>On donne les masses volumiques :  </a:t>
              </a:r>
            </a:p>
            <a:p>
              <a:pPr marL="180975" indent="-180975">
                <a:lnSpc>
                  <a:spcPct val="150000"/>
                </a:lnSpc>
                <a:buFont typeface="Arial" panose="020B0604020202020204" pitchFamily="34" charset="0"/>
                <a:buChar char="•"/>
                <a:tabLst>
                  <a:tab pos="1264285" algn="l"/>
                  <a:tab pos="2613660" algn="l"/>
                </a:tabLst>
              </a:pPr>
              <a:r>
                <a:rPr lang="en-US" sz="1600" dirty="0" err="1">
                  <a:solidFill>
                    <a:srgbClr val="231F20"/>
                  </a:solidFill>
                </a:rPr>
                <a:t>ρ</a:t>
              </a:r>
              <a:r>
                <a:rPr lang="en-US" sz="1600" baseline="-25000" dirty="0" err="1">
                  <a:solidFill>
                    <a:srgbClr val="231F20"/>
                  </a:solidFill>
                </a:rPr>
                <a:t>eau</a:t>
              </a:r>
              <a:r>
                <a:rPr lang="en-US" sz="1600" dirty="0">
                  <a:solidFill>
                    <a:srgbClr val="231F20"/>
                  </a:solidFill>
                </a:rPr>
                <a:t> ≈ 1,0 g/cm³</a:t>
              </a:r>
              <a:endParaRPr lang="en-US" sz="1600" spc="478" dirty="0">
                <a:solidFill>
                  <a:srgbClr val="F5821F"/>
                </a:solidFill>
              </a:endParaRPr>
            </a:p>
            <a:p>
              <a:pPr marL="180975" indent="-180975">
                <a:lnSpc>
                  <a:spcPct val="150000"/>
                </a:lnSpc>
                <a:buFont typeface="Arial" panose="020B0604020202020204" pitchFamily="34" charset="0"/>
                <a:buChar char="•"/>
                <a:tabLst>
                  <a:tab pos="1264285" algn="l"/>
                  <a:tab pos="2613660" algn="l"/>
                </a:tabLst>
              </a:pPr>
              <a:r>
                <a:rPr lang="en-US" sz="1600" dirty="0" err="1">
                  <a:solidFill>
                    <a:srgbClr val="231F20"/>
                  </a:solidFill>
                </a:rPr>
                <a:t>ρ</a:t>
              </a:r>
              <a:r>
                <a:rPr lang="en-US" sz="1600" baseline="-25000" dirty="0" err="1">
                  <a:solidFill>
                    <a:srgbClr val="231F20"/>
                  </a:solidFill>
                </a:rPr>
                <a:t>balle</a:t>
              </a:r>
              <a:r>
                <a:rPr lang="en-US" sz="1600" baseline="-57000" dirty="0">
                  <a:solidFill>
                    <a:srgbClr val="231F20"/>
                  </a:solidFill>
                </a:rPr>
                <a:t> </a:t>
              </a:r>
              <a:r>
                <a:rPr lang="en-US" sz="1600" dirty="0">
                  <a:solidFill>
                    <a:srgbClr val="231F20"/>
                  </a:solidFill>
                </a:rPr>
                <a:t>≈ 0,1 g/cm³</a:t>
              </a:r>
              <a:endParaRPr lang="en-US" sz="1600" dirty="0">
                <a:solidFill>
                  <a:srgbClr val="F5821F"/>
                </a:solidFill>
              </a:endParaRPr>
            </a:p>
            <a:p>
              <a:pPr marL="180975" indent="-180975">
                <a:lnSpc>
                  <a:spcPct val="150000"/>
                </a:lnSpc>
                <a:buFont typeface="Arial" panose="020B0604020202020204" pitchFamily="34" charset="0"/>
                <a:buChar char="•"/>
                <a:tabLst>
                  <a:tab pos="1264285" algn="l"/>
                  <a:tab pos="2613660" algn="l"/>
                </a:tabLst>
              </a:pPr>
              <a:r>
                <a:rPr lang="en-US" sz="1600" dirty="0" err="1">
                  <a:solidFill>
                    <a:srgbClr val="231F20"/>
                  </a:solidFill>
                </a:rPr>
                <a:t>ρ</a:t>
              </a:r>
              <a:r>
                <a:rPr lang="en-US" sz="1600" baseline="-25000" dirty="0" err="1">
                  <a:solidFill>
                    <a:srgbClr val="231F20"/>
                  </a:solidFill>
                </a:rPr>
                <a:t>bille</a:t>
              </a:r>
              <a:r>
                <a:rPr lang="en-US" sz="1600" dirty="0">
                  <a:solidFill>
                    <a:srgbClr val="231F20"/>
                  </a:solidFill>
                </a:rPr>
                <a:t> ≈ 7,8 g/cm³</a:t>
              </a:r>
            </a:p>
            <a:p>
              <a:pPr>
                <a:lnSpc>
                  <a:spcPct val="150000"/>
                </a:lnSpc>
                <a:tabLst>
                  <a:tab pos="1264285" algn="l"/>
                  <a:tab pos="2613660" algn="l"/>
                </a:tabLst>
              </a:pPr>
              <a:r>
                <a:rPr lang="fr-FR" sz="1600" dirty="0">
                  <a:solidFill>
                    <a:srgbClr val="231F20"/>
                  </a:solidFill>
                </a:rPr>
                <a:t>Interpréter ce phénomène en termes de différence de masse volumique.</a:t>
              </a:r>
            </a:p>
          </p:txBody>
        </p:sp>
        <p:sp>
          <p:nvSpPr>
            <p:cNvPr id="740" name="Freeform 739"/>
            <p:cNvSpPr/>
            <p:nvPr/>
          </p:nvSpPr>
          <p:spPr>
            <a:xfrm>
              <a:off x="9440353" y="1399271"/>
              <a:ext cx="50800" cy="50800"/>
            </a:xfrm>
            <a:custGeom>
              <a:avLst/>
              <a:gdLst/>
              <a:ahLst/>
              <a:cxnLst/>
              <a:rect l="0" t="0" r="0" b="0"/>
              <a:pathLst>
                <a:path w="50800" h="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sp>
        <p:nvSpPr>
          <p:cNvPr id="668" name="ZoneTexte 8"/>
          <p:cNvSpPr txBox="1"/>
          <p:nvPr/>
        </p:nvSpPr>
        <p:spPr>
          <a:xfrm>
            <a:off x="2890665" y="3939402"/>
            <a:ext cx="1761417" cy="369332"/>
          </a:xfrm>
          <a:prstGeom prst="rect">
            <a:avLst/>
          </a:prstGeom>
          <a:noFill/>
        </p:spPr>
        <p:txBody>
          <a:bodyPr wrap="square" rtlCol="0">
            <a:spAutoFit/>
          </a:bodyPr>
          <a:lstStyle/>
          <a:p>
            <a:r>
              <a:rPr lang="fr-FR" b="1" dirty="0">
                <a:solidFill>
                  <a:srgbClr val="FF0000"/>
                </a:solidFill>
                <a:latin typeface="+mj-lt"/>
              </a:rPr>
              <a:t>flotte sur l’eau.</a:t>
            </a:r>
          </a:p>
        </p:txBody>
      </p:sp>
      <p:sp>
        <p:nvSpPr>
          <p:cNvPr id="669" name="ZoneTexte 8"/>
          <p:cNvSpPr txBox="1"/>
          <p:nvPr/>
        </p:nvSpPr>
        <p:spPr>
          <a:xfrm>
            <a:off x="2336552" y="4260131"/>
            <a:ext cx="1839522" cy="369332"/>
          </a:xfrm>
          <a:prstGeom prst="rect">
            <a:avLst/>
          </a:prstGeom>
          <a:noFill/>
        </p:spPr>
        <p:txBody>
          <a:bodyPr wrap="square" rtlCol="0">
            <a:spAutoFit/>
          </a:bodyPr>
          <a:lstStyle/>
          <a:p>
            <a:pPr algn="ctr"/>
            <a:r>
              <a:rPr lang="fr-FR" b="1" dirty="0">
                <a:solidFill>
                  <a:srgbClr val="FF0000"/>
                </a:solidFill>
                <a:latin typeface="+mj-lt"/>
              </a:rPr>
              <a:t>coule dans l’eau.</a:t>
            </a:r>
          </a:p>
        </p:txBody>
      </p:sp>
      <p:sp>
        <p:nvSpPr>
          <p:cNvPr id="670" name="ZoneTexte 8"/>
          <p:cNvSpPr txBox="1"/>
          <p:nvPr/>
        </p:nvSpPr>
        <p:spPr>
          <a:xfrm>
            <a:off x="929055" y="4932273"/>
            <a:ext cx="1634201" cy="646331"/>
          </a:xfrm>
          <a:prstGeom prst="rect">
            <a:avLst/>
          </a:prstGeom>
          <a:noFill/>
        </p:spPr>
        <p:txBody>
          <a:bodyPr wrap="square" rtlCol="0">
            <a:spAutoFit/>
          </a:bodyPr>
          <a:lstStyle/>
          <a:p>
            <a:pPr algn="ctr"/>
            <a:r>
              <a:rPr lang="el-GR" b="1" dirty="0">
                <a:solidFill>
                  <a:srgbClr val="FF0000"/>
                </a:solidFill>
                <a:latin typeface="+mj-lt"/>
              </a:rPr>
              <a:t>ρ</a:t>
            </a:r>
            <a:r>
              <a:rPr lang="fr-FR" b="1" baseline="-25000" dirty="0">
                <a:solidFill>
                  <a:srgbClr val="FF0000"/>
                </a:solidFill>
                <a:latin typeface="+mj-lt"/>
              </a:rPr>
              <a:t>balle</a:t>
            </a:r>
            <a:r>
              <a:rPr lang="fr-FR" b="1" dirty="0">
                <a:solidFill>
                  <a:srgbClr val="FF0000"/>
                </a:solidFill>
                <a:latin typeface="+mj-lt"/>
              </a:rPr>
              <a:t> &lt; </a:t>
            </a:r>
            <a:r>
              <a:rPr lang="el-GR" b="1" dirty="0">
                <a:solidFill>
                  <a:srgbClr val="FF0000"/>
                </a:solidFill>
                <a:latin typeface="+mj-lt"/>
              </a:rPr>
              <a:t>ρ</a:t>
            </a:r>
            <a:r>
              <a:rPr lang="fr-FR" b="1" baseline="-25000" dirty="0">
                <a:solidFill>
                  <a:srgbClr val="FF0000"/>
                </a:solidFill>
                <a:latin typeface="+mj-lt"/>
              </a:rPr>
              <a:t>eau</a:t>
            </a:r>
            <a:r>
              <a:rPr lang="fr-FR" b="1" dirty="0">
                <a:solidFill>
                  <a:srgbClr val="FF0000"/>
                </a:solidFill>
                <a:latin typeface="+mj-lt"/>
              </a:rPr>
              <a:t>  </a:t>
            </a:r>
            <a:endParaRPr lang="fr-FR" dirty="0">
              <a:latin typeface="+mj-lt"/>
            </a:endParaRPr>
          </a:p>
          <a:p>
            <a:pPr algn="ctr"/>
            <a:r>
              <a:rPr lang="el-GR" b="1" dirty="0">
                <a:solidFill>
                  <a:srgbClr val="FF0000"/>
                </a:solidFill>
              </a:rPr>
              <a:t>ρ</a:t>
            </a:r>
            <a:r>
              <a:rPr lang="fr-FR" b="1" baseline="-25000" dirty="0">
                <a:solidFill>
                  <a:srgbClr val="FF0000"/>
                </a:solidFill>
              </a:rPr>
              <a:t>bille</a:t>
            </a:r>
            <a:r>
              <a:rPr lang="fr-FR" b="1" dirty="0">
                <a:solidFill>
                  <a:srgbClr val="FF0000"/>
                </a:solidFill>
              </a:rPr>
              <a:t> &gt; </a:t>
            </a:r>
            <a:r>
              <a:rPr lang="el-GR" b="1" dirty="0">
                <a:solidFill>
                  <a:srgbClr val="FF0000"/>
                </a:solidFill>
              </a:rPr>
              <a:t>ρ</a:t>
            </a:r>
            <a:r>
              <a:rPr lang="fr-FR" b="1" baseline="-25000" dirty="0">
                <a:solidFill>
                  <a:srgbClr val="FF0000"/>
                </a:solidFill>
              </a:rPr>
              <a:t>eau</a:t>
            </a:r>
            <a:r>
              <a:rPr lang="fr-FR" b="1" dirty="0">
                <a:solidFill>
                  <a:srgbClr val="FF0000"/>
                </a:solidFill>
              </a:rPr>
              <a:t> </a:t>
            </a:r>
            <a:endParaRPr lang="fr-FR" b="1" dirty="0">
              <a:solidFill>
                <a:srgbClr val="FF0000"/>
              </a:solidFill>
              <a:latin typeface="+mj-lt"/>
            </a:endParaRPr>
          </a:p>
        </p:txBody>
      </p:sp>
      <p:sp>
        <p:nvSpPr>
          <p:cNvPr id="671" name="ZoneTexte 8"/>
          <p:cNvSpPr txBox="1"/>
          <p:nvPr/>
        </p:nvSpPr>
        <p:spPr>
          <a:xfrm>
            <a:off x="3206134" y="5807597"/>
            <a:ext cx="4030352" cy="369332"/>
          </a:xfrm>
          <a:prstGeom prst="rect">
            <a:avLst/>
          </a:prstGeom>
          <a:noFill/>
        </p:spPr>
        <p:txBody>
          <a:bodyPr wrap="square" rtlCol="0">
            <a:spAutoFit/>
          </a:bodyPr>
          <a:lstStyle/>
          <a:p>
            <a:pPr algn="just"/>
            <a:r>
              <a:rPr lang="fr-FR" b="1" dirty="0">
                <a:solidFill>
                  <a:srgbClr val="FF0000"/>
                </a:solidFill>
                <a:latin typeface="+mj-lt"/>
              </a:rPr>
              <a:t>flotte sur l’eau                         </a:t>
            </a:r>
            <a:r>
              <a:rPr lang="el-GR" b="1" dirty="0">
                <a:solidFill>
                  <a:srgbClr val="FF0000"/>
                </a:solidFill>
              </a:rPr>
              <a:t>ρ</a:t>
            </a:r>
            <a:r>
              <a:rPr lang="fr-FR" b="1" baseline="-25000" dirty="0">
                <a:solidFill>
                  <a:srgbClr val="FF0000"/>
                </a:solidFill>
              </a:rPr>
              <a:t>balle</a:t>
            </a:r>
            <a:r>
              <a:rPr lang="fr-FR" b="1" dirty="0">
                <a:solidFill>
                  <a:srgbClr val="FF0000"/>
                </a:solidFill>
              </a:rPr>
              <a:t> &lt; </a:t>
            </a:r>
            <a:r>
              <a:rPr lang="el-GR" b="1" dirty="0">
                <a:solidFill>
                  <a:srgbClr val="FF0000"/>
                </a:solidFill>
              </a:rPr>
              <a:t>ρ</a:t>
            </a:r>
            <a:r>
              <a:rPr lang="fr-FR" b="1" baseline="-25000" dirty="0">
                <a:solidFill>
                  <a:srgbClr val="FF0000"/>
                </a:solidFill>
              </a:rPr>
              <a:t>eau</a:t>
            </a:r>
            <a:r>
              <a:rPr lang="fr-FR" b="1" dirty="0">
                <a:solidFill>
                  <a:srgbClr val="FF0000"/>
                </a:solidFill>
              </a:rPr>
              <a:t>  </a:t>
            </a:r>
            <a:endParaRPr lang="fr-FR" dirty="0"/>
          </a:p>
        </p:txBody>
      </p:sp>
      <p:sp>
        <p:nvSpPr>
          <p:cNvPr id="672" name="ZoneTexte 8"/>
          <p:cNvSpPr txBox="1"/>
          <p:nvPr/>
        </p:nvSpPr>
        <p:spPr>
          <a:xfrm>
            <a:off x="2977170" y="6104964"/>
            <a:ext cx="4662202" cy="369332"/>
          </a:xfrm>
          <a:prstGeom prst="rect">
            <a:avLst/>
          </a:prstGeom>
          <a:noFill/>
        </p:spPr>
        <p:txBody>
          <a:bodyPr wrap="square" rtlCol="0">
            <a:spAutoFit/>
          </a:bodyPr>
          <a:lstStyle/>
          <a:p>
            <a:pPr algn="just"/>
            <a:r>
              <a:rPr lang="fr-FR" b="1" dirty="0">
                <a:solidFill>
                  <a:srgbClr val="FF0000"/>
                </a:solidFill>
                <a:latin typeface="+mj-lt"/>
              </a:rPr>
              <a:t>coule dans l’eau             </a:t>
            </a:r>
            <a:r>
              <a:rPr lang="el-GR" b="1" dirty="0">
                <a:solidFill>
                  <a:srgbClr val="FF0000"/>
                </a:solidFill>
              </a:rPr>
              <a:t>ρ</a:t>
            </a:r>
            <a:r>
              <a:rPr lang="fr-FR" b="1" baseline="-25000" dirty="0">
                <a:solidFill>
                  <a:srgbClr val="FF0000"/>
                </a:solidFill>
              </a:rPr>
              <a:t>bille</a:t>
            </a:r>
            <a:r>
              <a:rPr lang="fr-FR" b="1" dirty="0">
                <a:solidFill>
                  <a:srgbClr val="FF0000"/>
                </a:solidFill>
              </a:rPr>
              <a:t> &lt; </a:t>
            </a:r>
            <a:r>
              <a:rPr lang="el-GR" b="1" dirty="0">
                <a:solidFill>
                  <a:srgbClr val="FF0000"/>
                </a:solidFill>
              </a:rPr>
              <a:t>ρ</a:t>
            </a:r>
            <a:r>
              <a:rPr lang="fr-FR" b="1" baseline="-25000" dirty="0">
                <a:solidFill>
                  <a:srgbClr val="FF0000"/>
                </a:solidFill>
              </a:rPr>
              <a:t>eau</a:t>
            </a:r>
            <a:r>
              <a:rPr lang="fr-FR" b="1" dirty="0">
                <a:solidFill>
                  <a:srgbClr val="FF0000"/>
                </a:solidFill>
              </a:rPr>
              <a:t>  </a:t>
            </a:r>
            <a:endParaRPr lang="fr-FR" dirty="0"/>
          </a:p>
        </p:txBody>
      </p:sp>
    </p:spTree>
    <p:extLst>
      <p:ext uri="{BB962C8B-B14F-4D97-AF65-F5344CB8AC3E}">
        <p14:creationId xmlns:p14="http://schemas.microsoft.com/office/powerpoint/2010/main" val="79330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8"/>
                                        </p:tgtEl>
                                        <p:attrNameLst>
                                          <p:attrName>style.visibility</p:attrName>
                                        </p:attrNameLst>
                                      </p:cBhvr>
                                      <p:to>
                                        <p:strVal val="visible"/>
                                      </p:to>
                                    </p:set>
                                    <p:animEffect transition="in" filter="fade">
                                      <p:cBhvr>
                                        <p:cTn id="7" dur="500"/>
                                        <p:tgtEl>
                                          <p:spTgt spid="6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9"/>
                                        </p:tgtEl>
                                        <p:attrNameLst>
                                          <p:attrName>style.visibility</p:attrName>
                                        </p:attrNameLst>
                                      </p:cBhvr>
                                      <p:to>
                                        <p:strVal val="visible"/>
                                      </p:to>
                                    </p:set>
                                    <p:animEffect transition="in" filter="fade">
                                      <p:cBhvr>
                                        <p:cTn id="12" dur="500"/>
                                        <p:tgtEl>
                                          <p:spTgt spid="6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70"/>
                                        </p:tgtEl>
                                        <p:attrNameLst>
                                          <p:attrName>style.visibility</p:attrName>
                                        </p:attrNameLst>
                                      </p:cBhvr>
                                      <p:to>
                                        <p:strVal val="visible"/>
                                      </p:to>
                                    </p:set>
                                    <p:animEffect transition="in" filter="fade">
                                      <p:cBhvr>
                                        <p:cTn id="17" dur="500"/>
                                        <p:tgtEl>
                                          <p:spTgt spid="67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71"/>
                                        </p:tgtEl>
                                        <p:attrNameLst>
                                          <p:attrName>style.visibility</p:attrName>
                                        </p:attrNameLst>
                                      </p:cBhvr>
                                      <p:to>
                                        <p:strVal val="visible"/>
                                      </p:to>
                                    </p:set>
                                    <p:animEffect transition="in" filter="fade">
                                      <p:cBhvr>
                                        <p:cTn id="22" dur="500"/>
                                        <p:tgtEl>
                                          <p:spTgt spid="6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72"/>
                                        </p:tgtEl>
                                        <p:attrNameLst>
                                          <p:attrName>style.visibility</p:attrName>
                                        </p:attrNameLst>
                                      </p:cBhvr>
                                      <p:to>
                                        <p:strVal val="visible"/>
                                      </p:to>
                                    </p:set>
                                    <p:animEffect transition="in" filter="fade">
                                      <p:cBhvr>
                                        <p:cTn id="27" dur="500"/>
                                        <p:tgtEl>
                                          <p:spTgt spid="6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8" grpId="0"/>
      <p:bldP spid="669" grpId="0"/>
      <p:bldP spid="670" grpId="0"/>
      <p:bldP spid="671" grpId="0"/>
      <p:bldP spid="67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F3D98-561C-1FF3-A86A-6843C4918C74}"/>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070D92C7-57F5-2A95-1D82-D6FD39DBE786}"/>
              </a:ext>
            </a:extLst>
          </p:cNvPr>
          <p:cNvGrpSpPr/>
          <p:nvPr/>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9EBEE78-7CF7-7F2C-74C5-C4813FA7C161}"/>
                </a:ext>
              </a:extLst>
            </p:cNvPr>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4" name="Rectangle 3">
              <a:extLst>
                <a:ext uri="{FF2B5EF4-FFF2-40B4-BE49-F238E27FC236}">
                  <a16:creationId xmlns:a16="http://schemas.microsoft.com/office/drawing/2014/main" id="{28A30A28-C933-FDD2-F90C-4018DE25605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fr-FR" sz="5600" b="1"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grpSp>
      <p:grpSp>
        <p:nvGrpSpPr>
          <p:cNvPr id="44" name="Group 43">
            <a:extLst>
              <a:ext uri="{FF2B5EF4-FFF2-40B4-BE49-F238E27FC236}">
                <a16:creationId xmlns:a16="http://schemas.microsoft.com/office/drawing/2014/main" id="{8B22BF9D-8A1A-8945-ED50-9A15A341C552}"/>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CEA17284-8560-DC35-AF50-634BB12F6212}"/>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hueOff val="0"/>
                    <a:satOff val="0"/>
                    <a:lumOff val="0"/>
                    <a:alphaOff val="0"/>
                  </a:prstClr>
                </a:solidFill>
                <a:effectLst/>
                <a:uLnTx/>
                <a:uFillTx/>
                <a:latin typeface="Calibri" panose="020F0502020204030204"/>
                <a:ea typeface="+mn-ea"/>
                <a:cs typeface="+mn-cs"/>
                <a:sym typeface="Arial"/>
              </a:endParaRPr>
            </a:p>
          </p:txBody>
        </p:sp>
        <p:sp>
          <p:nvSpPr>
            <p:cNvPr id="43" name="Rectangle 42">
              <a:extLst>
                <a:ext uri="{FF2B5EF4-FFF2-40B4-BE49-F238E27FC236}">
                  <a16:creationId xmlns:a16="http://schemas.microsoft.com/office/drawing/2014/main" id="{21AD9397-EFED-A598-B213-8BCAFEA6ACB3}"/>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r" defTabSz="457189"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Calibri" panose="020F0502020204030204"/>
                  <a:ea typeface="+mn-ea"/>
                  <a:cs typeface="+mn-cs"/>
                  <a:sym typeface="Arial"/>
                </a:rPr>
                <a:t>5 min</a:t>
              </a:r>
            </a:p>
          </p:txBody>
        </p:sp>
      </p:grpSp>
      <p:sp>
        <p:nvSpPr>
          <p:cNvPr id="5" name="ZoneTexte 4">
            <a:extLst>
              <a:ext uri="{FF2B5EF4-FFF2-40B4-BE49-F238E27FC236}">
                <a16:creationId xmlns:a16="http://schemas.microsoft.com/office/drawing/2014/main" id="{9EB4810E-6F53-B9EA-FA65-29D19AE70920}"/>
              </a:ext>
            </a:extLst>
          </p:cNvPr>
          <p:cNvSpPr txBox="1"/>
          <p:nvPr/>
        </p:nvSpPr>
        <p:spPr>
          <a:xfrm>
            <a:off x="3001618" y="3570099"/>
            <a:ext cx="7007087" cy="830997"/>
          </a:xfrm>
          <a:prstGeom prst="rect">
            <a:avLst/>
          </a:prstGeom>
          <a:noFill/>
        </p:spPr>
        <p:txBody>
          <a:bodyPr wrap="square">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fr-FR" sz="4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Clôture</a:t>
            </a:r>
            <a:r>
              <a:rPr kumimoji="0" lang="fr-FR" sz="4400" b="1" i="0" u="none" strike="noStrike" kern="1200" cap="none" spc="0" normalizeH="0" baseline="0" noProof="0" dirty="0">
                <a:ln>
                  <a:noFill/>
                </a:ln>
                <a:solidFill>
                  <a:prstClr val="black"/>
                </a:solidFill>
                <a:effectLst/>
                <a:uLnTx/>
                <a:uFillTx/>
                <a:latin typeface="Calibri" panose="020F0502020204030204"/>
                <a:ea typeface="+mn-ea"/>
                <a:cs typeface="Arial"/>
                <a:sym typeface="Arial"/>
              </a:rPr>
              <a:t> de la séance</a:t>
            </a:r>
          </a:p>
        </p:txBody>
      </p:sp>
      <p:pic>
        <p:nvPicPr>
          <p:cNvPr id="6" name="Picture 1">
            <a:extLst>
              <a:ext uri="{FF2B5EF4-FFF2-40B4-BE49-F238E27FC236}">
                <a16:creationId xmlns:a16="http://schemas.microsoft.com/office/drawing/2014/main" id="{796F63DB-5C1B-7547-7902-BB328163689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5558382" y="1611925"/>
            <a:ext cx="1893557" cy="1893557"/>
          </a:xfrm>
          <a:prstGeom prst="rect">
            <a:avLst/>
          </a:prstGeom>
        </p:spPr>
      </p:pic>
      <p:sp>
        <p:nvSpPr>
          <p:cNvPr id="8" name="Bulle narrative : rectangle à coins arrondis 7">
            <a:extLst>
              <a:ext uri="{FF2B5EF4-FFF2-40B4-BE49-F238E27FC236}">
                <a16:creationId xmlns:a16="http://schemas.microsoft.com/office/drawing/2014/main" id="{AC27BB1F-2C5B-27F0-0E16-2A110A8A71CE}"/>
              </a:ext>
            </a:extLst>
          </p:cNvPr>
          <p:cNvSpPr/>
          <p:nvPr/>
        </p:nvSpPr>
        <p:spPr>
          <a:xfrm>
            <a:off x="6882694" y="1468799"/>
            <a:ext cx="2547282" cy="671983"/>
          </a:xfrm>
          <a:prstGeom prst="wedgeRoundRectCallout">
            <a:avLst>
              <a:gd name="adj1" fmla="val -73611"/>
              <a:gd name="adj2" fmla="val 43944"/>
              <a:gd name="adj3" fmla="val 16667"/>
            </a:avLst>
          </a:prstGeom>
          <a:solidFill>
            <a:srgbClr val="FFC000"/>
          </a:solidFill>
        </p:spPr>
        <p:style>
          <a:lnRef idx="1">
            <a:schemeClr val="accent3"/>
          </a:lnRef>
          <a:fillRef idx="2">
            <a:schemeClr val="accent3"/>
          </a:fillRef>
          <a:effectRef idx="1">
            <a:schemeClr val="accent3"/>
          </a:effectRef>
          <a:fontRef idx="minor">
            <a:schemeClr val="dk1"/>
          </a:fontRef>
        </p:style>
        <p:txBody>
          <a:bodyPr rtlCol="0" anchor="ct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002060"/>
                </a:solidFill>
                <a:effectLst/>
                <a:uLnTx/>
                <a:uFillTx/>
                <a:latin typeface="Freestyle Script" panose="030804020302050B0404" pitchFamily="66" charset="0"/>
                <a:ea typeface="+mn-ea"/>
                <a:cs typeface="Arial" panose="020B0604020202020204" pitchFamily="34" charset="0"/>
              </a:rPr>
              <a:t>C’est la fin de la séance</a:t>
            </a:r>
            <a:endParaRPr kumimoji="0" lang="fr-FR" sz="2800" b="0" i="0" u="none" strike="noStrike" kern="1200" cap="none" spc="0" normalizeH="0" baseline="0" noProof="0" dirty="0">
              <a:ln>
                <a:noFill/>
              </a:ln>
              <a:solidFill>
                <a:srgbClr val="002060"/>
              </a:solidFill>
              <a:effectLst/>
              <a:uLnTx/>
              <a:uFillTx/>
              <a:latin typeface="Freestyle Script" panose="030804020302050B0404" pitchFamily="66" charset="0"/>
              <a:ea typeface="+mn-ea"/>
              <a:cs typeface="+mn-cs"/>
            </a:endParaRPr>
          </a:p>
        </p:txBody>
      </p:sp>
    </p:spTree>
    <p:extLst>
      <p:ext uri="{BB962C8B-B14F-4D97-AF65-F5344CB8AC3E}">
        <p14:creationId xmlns:p14="http://schemas.microsoft.com/office/powerpoint/2010/main" val="9743559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pic>
        <p:nvPicPr>
          <p:cNvPr id="7" name="Image 8">
            <a:extLst>
              <a:ext uri="{FF2B5EF4-FFF2-40B4-BE49-F238E27FC236}">
                <a16:creationId xmlns:a16="http://schemas.microsoft.com/office/drawing/2014/main" id="{7D9D14DD-6E11-AA20-A328-BD026666392C}"/>
              </a:ext>
            </a:extLst>
          </p:cNvPr>
          <p:cNvPicPr>
            <a:picLocks noChangeAspect="1"/>
          </p:cNvPicPr>
          <p:nvPr/>
        </p:nvPicPr>
        <p:blipFill>
          <a:blip r:embed="rId2"/>
          <a:stretch>
            <a:fillRect/>
          </a:stretch>
        </p:blipFill>
        <p:spPr>
          <a:xfrm>
            <a:off x="11176808" y="212713"/>
            <a:ext cx="583170" cy="583170"/>
          </a:xfrm>
          <a:prstGeom prst="rect">
            <a:avLst/>
          </a:prstGeom>
        </p:spPr>
      </p:pic>
      <p:sp>
        <p:nvSpPr>
          <p:cNvPr id="11" name="Rectangle 10"/>
          <p:cNvSpPr/>
          <p:nvPr/>
        </p:nvSpPr>
        <p:spPr>
          <a:xfrm>
            <a:off x="980625" y="255666"/>
            <a:ext cx="8729157" cy="391229"/>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On arrive à la fin de notre séance. Qui peut me dire ce qu’on a appris à faire ?</a:t>
            </a:r>
          </a:p>
        </p:txBody>
      </p:sp>
      <p:sp>
        <p:nvSpPr>
          <p:cNvPr id="2" name="ZoneTexte 1">
            <a:extLst>
              <a:ext uri="{FF2B5EF4-FFF2-40B4-BE49-F238E27FC236}">
                <a16:creationId xmlns:a16="http://schemas.microsoft.com/office/drawing/2014/main" id="{4506B087-5135-3716-C5C5-BFF3C5174A8E}"/>
              </a:ext>
            </a:extLst>
          </p:cNvPr>
          <p:cNvSpPr txBox="1"/>
          <p:nvPr/>
        </p:nvSpPr>
        <p:spPr>
          <a:xfrm>
            <a:off x="11757947" y="71000"/>
            <a:ext cx="365440" cy="369332"/>
          </a:xfrm>
          <a:prstGeom prst="rect">
            <a:avLst/>
          </a:prstGeom>
          <a:solidFill>
            <a:srgbClr val="F7C475"/>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3">
            <a:extLst>
              <a:ext uri="{FF2B5EF4-FFF2-40B4-BE49-F238E27FC236}">
                <a16:creationId xmlns:a16="http://schemas.microsoft.com/office/drawing/2014/main" id="{95DA0F4C-7DF2-3DA5-D91C-03A85E8F09FA}"/>
              </a:ext>
            </a:extLst>
          </p:cNvPr>
          <p:cNvSpPr txBox="1"/>
          <p:nvPr/>
        </p:nvSpPr>
        <p:spPr>
          <a:xfrm>
            <a:off x="1163106" y="3198167"/>
            <a:ext cx="1030528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D_A_02">
            <a:extLst>
              <a:ext uri="{FF2B5EF4-FFF2-40B4-BE49-F238E27FC236}">
                <a16:creationId xmlns:a16="http://schemas.microsoft.com/office/drawing/2014/main" id="{F3FA8BA4-E6C6-2104-4BD5-E1346095900F}"/>
              </a:ext>
            </a:extLst>
          </p:cNvPr>
          <p:cNvSpPr txBox="1"/>
          <p:nvPr/>
        </p:nvSpPr>
        <p:spPr>
          <a:xfrm>
            <a:off x="774192" y="627649"/>
            <a:ext cx="8935590" cy="336468"/>
          </a:xfrm>
          <a:prstGeom prst="rect">
            <a:avLst/>
          </a:prstGeom>
          <a:noFill/>
        </p:spPr>
        <p:txBody>
          <a:bodyPr wrap="square" rtlCol="0" anchor="ctr">
            <a:no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a:t>
            </a:r>
            <a:r>
              <a:rPr kumimoji="0" lang="fr-FR" sz="1400" b="0" i="1" u="none" strike="noStrike" kern="1200" cap="none" spc="0" normalizeH="0" baseline="0" noProof="0" dirty="0" err="1">
                <a:ln>
                  <a:noFill/>
                </a:ln>
                <a:solidFill>
                  <a:prstClr val="white">
                    <a:lumMod val="65000"/>
                  </a:prstClr>
                </a:solidFill>
                <a:effectLst/>
                <a:uLnTx/>
                <a:uFillTx/>
                <a:latin typeface="Calibri" panose="020F0502020204030204"/>
                <a:ea typeface="+mn-ea"/>
                <a:cs typeface="+mn-cs"/>
              </a:rPr>
              <a:t>enseignant·e</a:t>
            </a: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 fait participer les élèves afin de rappeler la tâche principale.</a:t>
            </a:r>
          </a:p>
        </p:txBody>
      </p:sp>
    </p:spTree>
    <p:extLst>
      <p:ext uri="{BB962C8B-B14F-4D97-AF65-F5344CB8AC3E}">
        <p14:creationId xmlns:p14="http://schemas.microsoft.com/office/powerpoint/2010/main" val="336373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ADB2A-24DC-0A36-4ADB-71D2C2E4EF8A}"/>
            </a:ext>
          </a:extLst>
        </p:cNvPr>
        <p:cNvGrpSpPr/>
        <p:nvPr/>
      </p:nvGrpSpPr>
      <p:grpSpPr>
        <a:xfrm>
          <a:off x="0" y="0"/>
          <a:ext cx="0" cy="0"/>
          <a:chOff x="0" y="0"/>
          <a:chExt cx="0" cy="0"/>
        </a:xfrm>
      </p:grpSpPr>
      <p:pic>
        <p:nvPicPr>
          <p:cNvPr id="7" name="Image 8">
            <a:extLst>
              <a:ext uri="{FF2B5EF4-FFF2-40B4-BE49-F238E27FC236}">
                <a16:creationId xmlns:a16="http://schemas.microsoft.com/office/drawing/2014/main" id="{CD1E3524-75C8-6604-BA22-30DC47AEC43E}"/>
              </a:ext>
            </a:extLst>
          </p:cNvPr>
          <p:cNvPicPr>
            <a:picLocks noChangeAspect="1"/>
          </p:cNvPicPr>
          <p:nvPr/>
        </p:nvPicPr>
        <p:blipFill>
          <a:blip r:embed="rId2"/>
          <a:stretch>
            <a:fillRect/>
          </a:stretch>
        </p:blipFill>
        <p:spPr>
          <a:xfrm>
            <a:off x="11176808" y="212713"/>
            <a:ext cx="583170" cy="583170"/>
          </a:xfrm>
          <a:prstGeom prst="rect">
            <a:avLst/>
          </a:prstGeom>
        </p:spPr>
      </p:pic>
      <p:sp>
        <p:nvSpPr>
          <p:cNvPr id="11" name="Rectangle 10">
            <a:extLst>
              <a:ext uri="{FF2B5EF4-FFF2-40B4-BE49-F238E27FC236}">
                <a16:creationId xmlns:a16="http://schemas.microsoft.com/office/drawing/2014/main" id="{7936F623-E264-1D28-AA33-50959B0BE467}"/>
              </a:ext>
            </a:extLst>
          </p:cNvPr>
          <p:cNvSpPr/>
          <p:nvPr/>
        </p:nvSpPr>
        <p:spPr>
          <a:xfrm>
            <a:off x="852805" y="255666"/>
            <a:ext cx="10324003" cy="630569"/>
          </a:xfrm>
          <a:prstGeom prst="rect">
            <a:avLst/>
          </a:prstGeom>
          <a:noFill/>
        </p:spPr>
        <p:txBody>
          <a:bodyPr wrap="square" rtlCol="0" anchor="ctr">
            <a:noAutofit/>
          </a:bodyPr>
          <a:lstStyle/>
          <a:p>
            <a:pPr lvl="0" algn="just">
              <a:spcAft>
                <a:spcPts val="400"/>
              </a:spcAft>
              <a:defRPr/>
            </a:pPr>
            <a:r>
              <a:rPr kumimoji="0" lang="fr-FR" sz="18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Nous avons donc appris à </a:t>
            </a:r>
            <a:r>
              <a:rPr lang="fr-FR" b="1" dirty="0">
                <a:solidFill>
                  <a:prstClr val="white">
                    <a:lumMod val="65000"/>
                  </a:prstClr>
                </a:solidFill>
              </a:rPr>
              <a:t>Interpréter le fait de flotter et de couler </a:t>
            </a:r>
            <a:r>
              <a:rPr kumimoji="0" lang="fr-FR" sz="18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en nous basant sur les </a:t>
            </a:r>
            <a:r>
              <a:rPr lang="fr-FR" b="1" dirty="0">
                <a:solidFill>
                  <a:prstClr val="white">
                    <a:lumMod val="65000"/>
                  </a:prstClr>
                </a:solidFill>
                <a:latin typeface="Calibri" panose="020F0502020204030204"/>
              </a:rPr>
              <a:t>valeurs de la masse volumique</a:t>
            </a:r>
            <a:r>
              <a:rPr kumimoji="0" lang="fr-FR" sz="18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a:t>
            </a:r>
          </a:p>
        </p:txBody>
      </p:sp>
      <p:sp>
        <p:nvSpPr>
          <p:cNvPr id="2" name="ZoneTexte 1">
            <a:extLst>
              <a:ext uri="{FF2B5EF4-FFF2-40B4-BE49-F238E27FC236}">
                <a16:creationId xmlns:a16="http://schemas.microsoft.com/office/drawing/2014/main" id="{4C6D631A-1A4D-4622-6CC5-AB5E198609E5}"/>
              </a:ext>
            </a:extLst>
          </p:cNvPr>
          <p:cNvSpPr txBox="1"/>
          <p:nvPr/>
        </p:nvSpPr>
        <p:spPr>
          <a:xfrm>
            <a:off x="11757947" y="71000"/>
            <a:ext cx="365440" cy="369332"/>
          </a:xfrm>
          <a:prstGeom prst="rect">
            <a:avLst/>
          </a:prstGeom>
          <a:solidFill>
            <a:srgbClr val="F7C475"/>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3"/>
          <p:cNvSpPr txBox="1"/>
          <p:nvPr/>
        </p:nvSpPr>
        <p:spPr>
          <a:xfrm>
            <a:off x="613500" y="3293039"/>
            <a:ext cx="1114444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altLang="fr-FR" b="1" dirty="0">
                <a:solidFill>
                  <a:srgbClr val="FF0000"/>
                </a:solidFill>
                <a:latin typeface="Calibri" panose="020F0502020204030204"/>
              </a:rPr>
              <a:t>Interpréter</a:t>
            </a:r>
            <a:r>
              <a:rPr lang="fr-FR" altLang="fr-FR" b="1" dirty="0">
                <a:solidFill>
                  <a:srgbClr val="106585"/>
                </a:solidFill>
              </a:rPr>
              <a:t> </a:t>
            </a:r>
            <a:r>
              <a:rPr lang="fr-FR" altLang="fr-FR" b="1" dirty="0"/>
              <a:t>le fait de </a:t>
            </a:r>
            <a:r>
              <a:rPr lang="fr-FR" altLang="fr-FR" b="1" dirty="0">
                <a:solidFill>
                  <a:srgbClr val="FF0000"/>
                </a:solidFill>
              </a:rPr>
              <a:t>flotter</a:t>
            </a:r>
            <a:r>
              <a:rPr lang="fr-FR" altLang="fr-FR" b="1" dirty="0">
                <a:solidFill>
                  <a:srgbClr val="106585"/>
                </a:solidFill>
              </a:rPr>
              <a:t> </a:t>
            </a:r>
            <a:r>
              <a:rPr lang="fr-FR" altLang="fr-FR" b="1" dirty="0"/>
              <a:t>et de </a:t>
            </a:r>
            <a:r>
              <a:rPr lang="fr-FR" altLang="fr-FR" b="1" dirty="0">
                <a:solidFill>
                  <a:srgbClr val="FF0000"/>
                </a:solidFill>
              </a:rPr>
              <a:t>couler</a:t>
            </a:r>
            <a:r>
              <a:rPr lang="fr-FR" altLang="fr-FR" b="1" dirty="0">
                <a:solidFill>
                  <a:srgbClr val="106585"/>
                </a:solidFill>
              </a:rPr>
              <a:t> </a:t>
            </a:r>
            <a:r>
              <a:rPr lang="fr-FR" altLang="fr-FR" b="1" dirty="0"/>
              <a:t>en termes de différence de </a:t>
            </a:r>
            <a:r>
              <a:rPr lang="fr-FR" altLang="fr-FR" b="1" dirty="0">
                <a:solidFill>
                  <a:srgbClr val="FF0000"/>
                </a:solidFill>
              </a:rPr>
              <a:t>masse volumique</a:t>
            </a:r>
            <a:r>
              <a:rPr lang="fr-FR" altLang="fr-FR" b="1" dirty="0">
                <a:solidFill>
                  <a:srgbClr val="106585"/>
                </a:solidFill>
              </a:rPr>
              <a:t>.</a:t>
            </a:r>
          </a:p>
        </p:txBody>
      </p:sp>
    </p:spTree>
    <p:extLst>
      <p:ext uri="{BB962C8B-B14F-4D97-AF65-F5344CB8AC3E}">
        <p14:creationId xmlns:p14="http://schemas.microsoft.com/office/powerpoint/2010/main" val="1174290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2" name="Google Shape;285;p29">
            <a:extLst>
              <a:ext uri="{FF2B5EF4-FFF2-40B4-BE49-F238E27FC236}">
                <a16:creationId xmlns:a16="http://schemas.microsoft.com/office/drawing/2014/main" id="{A0A5CCA6-ACF4-248E-316E-DBA5E824163A}"/>
              </a:ext>
            </a:extLst>
          </p:cNvPr>
          <p:cNvSpPr/>
          <p:nvPr/>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Repérage </a:t>
            </a:r>
            <a:r>
              <a:rPr kumimoji="0" lang="fr-FR" sz="3200" b="1" i="0" u="none" strike="noStrike" kern="0" cap="none" spc="0" normalizeH="0" baseline="0" noProof="0" dirty="0">
                <a:ln>
                  <a:noFill/>
                </a:ln>
                <a:solidFill>
                  <a:srgbClr val="44546A"/>
                </a:solidFill>
                <a:effectLst/>
                <a:uLnTx/>
                <a:uFillTx/>
                <a:latin typeface="Calibri"/>
                <a:ea typeface="+mn-ea"/>
                <a:cs typeface="Calibri"/>
              </a:rPr>
              <a:t>dans le chapitre</a:t>
            </a: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e 30">
            <a:extLst>
              <a:ext uri="{FF2B5EF4-FFF2-40B4-BE49-F238E27FC236}">
                <a16:creationId xmlns:a16="http://schemas.microsoft.com/office/drawing/2014/main" id="{B50FB1E5-3184-209B-9E29-F4B87759EAF9}"/>
              </a:ext>
            </a:extLst>
          </p:cNvPr>
          <p:cNvGrpSpPr/>
          <p:nvPr/>
        </p:nvGrpSpPr>
        <p:grpSpPr>
          <a:xfrm>
            <a:off x="991616" y="4255001"/>
            <a:ext cx="10265096" cy="753269"/>
            <a:chOff x="963450" y="2259806"/>
            <a:chExt cx="10265096" cy="828000"/>
          </a:xfrm>
          <a:solidFill>
            <a:schemeClr val="bg1">
              <a:lumMod val="85000"/>
            </a:schemeClr>
          </a:solidFill>
        </p:grpSpPr>
        <p:sp>
          <p:nvSpPr>
            <p:cNvPr id="17" name="Google Shape;288;p29">
              <a:extLst>
                <a:ext uri="{FF2B5EF4-FFF2-40B4-BE49-F238E27FC236}">
                  <a16:creationId xmlns:a16="http://schemas.microsoft.com/office/drawing/2014/main" id="{31A683D1-1F3A-63C5-04F6-F4F49B649634}"/>
                </a:ext>
              </a:extLst>
            </p:cNvPr>
            <p:cNvSpPr/>
            <p:nvPr/>
          </p:nvSpPr>
          <p:spPr>
            <a:xfrm>
              <a:off x="2428125"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white"/>
                </a:solidFill>
                <a:effectLst/>
                <a:uLnTx/>
                <a:uFillTx/>
                <a:latin typeface="Arial"/>
                <a:ea typeface="+mn-ea"/>
                <a:cs typeface="+mn-cs"/>
              </a:endParaRPr>
            </a:p>
          </p:txBody>
        </p:sp>
        <p:sp>
          <p:nvSpPr>
            <p:cNvPr id="18" name="Google Shape;289;p29">
              <a:extLst>
                <a:ext uri="{FF2B5EF4-FFF2-40B4-BE49-F238E27FC236}">
                  <a16:creationId xmlns:a16="http://schemas.microsoft.com/office/drawing/2014/main" id="{62E553FE-BA54-F0CE-AB1E-ADA3C2CDABD0}"/>
                </a:ext>
              </a:extLst>
            </p:cNvPr>
            <p:cNvSpPr/>
            <p:nvPr/>
          </p:nvSpPr>
          <p:spPr>
            <a:xfrm>
              <a:off x="963450" y="225980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white"/>
                  </a:solidFill>
                  <a:effectLst/>
                  <a:uLnTx/>
                  <a:uFillTx/>
                  <a:latin typeface="Calibri"/>
                  <a:ea typeface="Calibri"/>
                  <a:cs typeface="Calibri"/>
                </a:rPr>
                <a:t>Séance 3</a:t>
              </a:r>
            </a:p>
          </p:txBody>
        </p:sp>
      </p:grpSp>
      <p:grpSp>
        <p:nvGrpSpPr>
          <p:cNvPr id="32" name="Groupe 31">
            <a:extLst>
              <a:ext uri="{FF2B5EF4-FFF2-40B4-BE49-F238E27FC236}">
                <a16:creationId xmlns:a16="http://schemas.microsoft.com/office/drawing/2014/main" id="{9FA61C4D-361C-79C8-306E-1E4E23338A67}"/>
              </a:ext>
            </a:extLst>
          </p:cNvPr>
          <p:cNvGrpSpPr/>
          <p:nvPr/>
        </p:nvGrpSpPr>
        <p:grpSpPr>
          <a:xfrm>
            <a:off x="968707" y="3194438"/>
            <a:ext cx="10285727" cy="753271"/>
            <a:chOff x="927441" y="3111729"/>
            <a:chExt cx="10285727" cy="828002"/>
          </a:xfrm>
          <a:solidFill>
            <a:schemeClr val="bg1">
              <a:lumMod val="85000"/>
            </a:schemeClr>
          </a:solidFill>
        </p:grpSpPr>
        <p:sp>
          <p:nvSpPr>
            <p:cNvPr id="21" name="Google Shape;292;p29">
              <a:extLst>
                <a:ext uri="{FF2B5EF4-FFF2-40B4-BE49-F238E27FC236}">
                  <a16:creationId xmlns:a16="http://schemas.microsoft.com/office/drawing/2014/main" id="{10C2D34D-FB8B-A95D-F232-29CF7C58B625}"/>
                </a:ext>
              </a:extLst>
            </p:cNvPr>
            <p:cNvSpPr/>
            <p:nvPr/>
          </p:nvSpPr>
          <p:spPr>
            <a:xfrm>
              <a:off x="2412747" y="3111729"/>
              <a:ext cx="8800421" cy="82800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000000"/>
              </a:solidFill>
              <a:prstDash val="solid"/>
              <a:miter/>
            </a:ln>
          </p:spPr>
          <p:txBody>
            <a:bodyPr vert="horz" wrap="square" lIns="68570" tIns="34271" rIns="68570" bIns="34271" anchor="ctr" anchorCtr="0"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lumMod val="65000"/>
                  </a:prstClr>
                </a:solidFill>
                <a:effectLst/>
                <a:uLnTx/>
                <a:uFillTx/>
                <a:latin typeface="Arial"/>
                <a:ea typeface="+mn-ea"/>
                <a:cs typeface="+mn-cs"/>
              </a:endParaRPr>
            </a:p>
          </p:txBody>
        </p:sp>
        <p:sp>
          <p:nvSpPr>
            <p:cNvPr id="22" name="Google Shape;293;p29">
              <a:extLst>
                <a:ext uri="{FF2B5EF4-FFF2-40B4-BE49-F238E27FC236}">
                  <a16:creationId xmlns:a16="http://schemas.microsoft.com/office/drawing/2014/main" id="{EAC398AE-0F64-B30B-B910-B04156DD3482}"/>
                </a:ext>
              </a:extLst>
            </p:cNvPr>
            <p:cNvSpPr/>
            <p:nvPr/>
          </p:nvSpPr>
          <p:spPr>
            <a:xfrm>
              <a:off x="927441" y="3111731"/>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lumMod val="65000"/>
                    </a:prstClr>
                  </a:solidFill>
                  <a:effectLst/>
                  <a:uLnTx/>
                  <a:uFillTx/>
                  <a:latin typeface="Calibri"/>
                  <a:ea typeface="Calibri"/>
                  <a:cs typeface="Calibri"/>
                </a:rPr>
                <a:t>Séance 2</a:t>
              </a:r>
            </a:p>
          </p:txBody>
        </p:sp>
      </p:grpSp>
      <p:sp>
        <p:nvSpPr>
          <p:cNvPr id="11" name="Google Shape;286;p29">
            <a:extLst>
              <a:ext uri="{FF2B5EF4-FFF2-40B4-BE49-F238E27FC236}">
                <a16:creationId xmlns:a16="http://schemas.microsoft.com/office/drawing/2014/main" id="{FFE2AFA5-7DEF-38D8-BDD1-76AEF8185550}"/>
              </a:ext>
            </a:extLst>
          </p:cNvPr>
          <p:cNvSpPr/>
          <p:nvPr/>
        </p:nvSpPr>
        <p:spPr>
          <a:xfrm>
            <a:off x="2462354" y="2272476"/>
            <a:ext cx="8800421" cy="75326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lumMod val="65000"/>
                </a:prstClr>
              </a:solidFill>
              <a:effectLst/>
              <a:uLnTx/>
              <a:uFillTx/>
              <a:latin typeface="Arial"/>
              <a:ea typeface="+mn-ea"/>
              <a:cs typeface="+mn-cs"/>
            </a:endParaRPr>
          </a:p>
        </p:txBody>
      </p:sp>
      <p:sp>
        <p:nvSpPr>
          <p:cNvPr id="23" name="Rectangle: Rounded Corners 11">
            <a:extLst>
              <a:ext uri="{FF2B5EF4-FFF2-40B4-BE49-F238E27FC236}">
                <a16:creationId xmlns:a16="http://schemas.microsoft.com/office/drawing/2014/main" id="{099B9CC5-16E5-CB9D-53DD-A5AAB22E13F1}"/>
              </a:ext>
            </a:extLst>
          </p:cNvPr>
          <p:cNvSpPr/>
          <p:nvPr/>
        </p:nvSpPr>
        <p:spPr>
          <a:xfrm>
            <a:off x="954672" y="4215218"/>
            <a:ext cx="10377577" cy="832287"/>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1FD926A3-1486-0A55-A4A1-3E781FBF5608}"/>
              </a:ext>
            </a:extLst>
          </p:cNvPr>
          <p:cNvSpPr txBox="1"/>
          <p:nvPr/>
        </p:nvSpPr>
        <p:spPr>
          <a:xfrm>
            <a:off x="2551859" y="2464444"/>
            <a:ext cx="6824061" cy="369332"/>
          </a:xfrm>
          <a:prstGeom prst="rect">
            <a:avLst/>
          </a:prstGeom>
          <a:grpFill/>
          <a:ln w="9528" cap="flat">
            <a:noFill/>
            <a:prstDash val="solid"/>
            <a:miter/>
          </a:ln>
        </p:spPr>
        <p:txBody>
          <a:bodyPr vert="horz" wrap="square" lIns="68570" tIns="34271" rIns="68570" bIns="34271" anchor="ctr" anchorCtr="0" compatLnSpc="1">
            <a:noAutofit/>
          </a:bodyPr>
          <a:lstStyle>
            <a:defPPr>
              <a:defRPr lang="en-US"/>
            </a:defPPr>
            <a:lvl1pPr algn="ctr" defTabSz="685800">
              <a:defRPr>
                <a:solidFill>
                  <a:schemeClr val="bg1">
                    <a:lumMod val="65000"/>
                  </a:schemeClr>
                </a:solidFill>
                <a:latin typeface="Calibri" panose="020F0502020204030204" pitchFamily="34" charset="0"/>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lumMod val="65000"/>
                  </a:prstClr>
                </a:solidFill>
                <a:effectLst/>
                <a:uLnTx/>
                <a:uFillTx/>
                <a:latin typeface="Calibri" panose="020F0502020204030204" pitchFamily="34" charset="0"/>
                <a:ea typeface="+mn-ea"/>
                <a:cs typeface="+mn-cs"/>
              </a:rPr>
              <a:t>Mesurer le volume d’un corps solide à l’aide d’une éprouvette graduée. </a:t>
            </a:r>
          </a:p>
        </p:txBody>
      </p:sp>
      <p:grpSp>
        <p:nvGrpSpPr>
          <p:cNvPr id="3" name="Groupe 2">
            <a:extLst>
              <a:ext uri="{FF2B5EF4-FFF2-40B4-BE49-F238E27FC236}">
                <a16:creationId xmlns:a16="http://schemas.microsoft.com/office/drawing/2014/main" id="{8EE87A4A-0F30-8700-47C9-47644BCF71B6}"/>
              </a:ext>
            </a:extLst>
          </p:cNvPr>
          <p:cNvGrpSpPr/>
          <p:nvPr/>
        </p:nvGrpSpPr>
        <p:grpSpPr>
          <a:xfrm>
            <a:off x="985188" y="5200739"/>
            <a:ext cx="10285728" cy="753270"/>
            <a:chOff x="897157" y="3092647"/>
            <a:chExt cx="10285728" cy="828001"/>
          </a:xfrm>
          <a:solidFill>
            <a:schemeClr val="bg1">
              <a:lumMod val="85000"/>
            </a:schemeClr>
          </a:solidFill>
        </p:grpSpPr>
        <p:sp>
          <p:nvSpPr>
            <p:cNvPr id="5" name="Google Shape;292;p29">
              <a:extLst>
                <a:ext uri="{FF2B5EF4-FFF2-40B4-BE49-F238E27FC236}">
                  <a16:creationId xmlns:a16="http://schemas.microsoft.com/office/drawing/2014/main" id="{1387D1CE-D263-1EBE-BB2F-BFEB975DC688}"/>
                </a:ext>
              </a:extLst>
            </p:cNvPr>
            <p:cNvSpPr/>
            <p:nvPr/>
          </p:nvSpPr>
          <p:spPr>
            <a:xfrm>
              <a:off x="2382464" y="3092647"/>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000000"/>
              </a:solidFill>
              <a:prstDash val="solid"/>
              <a:miter/>
            </a:ln>
          </p:spPr>
          <p:txBody>
            <a:bodyPr vert="horz" wrap="square" lIns="68570" tIns="34271" rIns="68570" bIns="34271" anchor="ctr" anchorCtr="0"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lumMod val="65000"/>
                  </a:prstClr>
                </a:solidFill>
                <a:effectLst/>
                <a:uLnTx/>
                <a:uFillTx/>
                <a:latin typeface="Arial"/>
                <a:ea typeface="+mn-ea"/>
                <a:cs typeface="+mn-cs"/>
              </a:endParaRPr>
            </a:p>
          </p:txBody>
        </p:sp>
        <p:sp>
          <p:nvSpPr>
            <p:cNvPr id="6" name="Google Shape;293;p29">
              <a:extLst>
                <a:ext uri="{FF2B5EF4-FFF2-40B4-BE49-F238E27FC236}">
                  <a16:creationId xmlns:a16="http://schemas.microsoft.com/office/drawing/2014/main" id="{3F213019-2024-DB8D-96E1-3312C49948AC}"/>
                </a:ext>
              </a:extLst>
            </p:cNvPr>
            <p:cNvSpPr/>
            <p:nvPr/>
          </p:nvSpPr>
          <p:spPr>
            <a:xfrm>
              <a:off x="897157" y="3092648"/>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0" i="0" u="none" strike="noStrike" kern="0" cap="none" spc="0" normalizeH="0" baseline="0" noProof="0" dirty="0">
                  <a:ln>
                    <a:noFill/>
                  </a:ln>
                  <a:solidFill>
                    <a:prstClr val="white">
                      <a:lumMod val="65000"/>
                    </a:prstClr>
                  </a:solidFill>
                  <a:effectLst/>
                  <a:uLnTx/>
                  <a:uFillTx/>
                  <a:latin typeface="Calibri"/>
                  <a:ea typeface="Calibri"/>
                  <a:cs typeface="Calibri"/>
                </a:rPr>
                <a:t>Séance 4</a:t>
              </a:r>
            </a:p>
          </p:txBody>
        </p:sp>
      </p:grpSp>
      <p:sp>
        <p:nvSpPr>
          <p:cNvPr id="8" name="ZoneTexte 7">
            <a:extLst>
              <a:ext uri="{FF2B5EF4-FFF2-40B4-BE49-F238E27FC236}">
                <a16:creationId xmlns:a16="http://schemas.microsoft.com/office/drawing/2014/main" id="{41D35201-F11B-DA4B-0F77-F43ECE89E9F3}"/>
              </a:ext>
            </a:extLst>
          </p:cNvPr>
          <p:cNvSpPr txBox="1"/>
          <p:nvPr/>
        </p:nvSpPr>
        <p:spPr>
          <a:xfrm>
            <a:off x="2551859" y="3367162"/>
            <a:ext cx="7719197" cy="369332"/>
          </a:xfrm>
          <a:prstGeom prst="rect">
            <a:avLst/>
          </a:prstGeom>
          <a:noFill/>
        </p:spPr>
        <p:txBody>
          <a:bodyPr wrap="square">
            <a:spAutoFit/>
          </a:bodyPr>
          <a:lstStyle>
            <a:defPPr>
              <a:defRPr lang="en-US"/>
            </a:defPPr>
            <a:lvl1pPr>
              <a:defRPr sz="2000" b="1">
                <a:solidFill>
                  <a:schemeClr val="bg1"/>
                </a:solidFill>
              </a:defRPr>
            </a:lvl1pPr>
          </a:lstStyle>
          <a:p>
            <a:pPr algn="just" defTabSz="685800"/>
            <a:r>
              <a:rPr lang="fr-FR" sz="1800" b="0" dirty="0">
                <a:solidFill>
                  <a:prstClr val="white">
                    <a:lumMod val="65000"/>
                  </a:prstClr>
                </a:solidFill>
                <a:latin typeface="Calibri" panose="020F0502020204030204" pitchFamily="34" charset="0"/>
              </a:rPr>
              <a:t>Déterminer la masse volumique d’un corps.</a:t>
            </a:r>
          </a:p>
        </p:txBody>
      </p:sp>
      <p:sp>
        <p:nvSpPr>
          <p:cNvPr id="10" name="ZoneTexte 9">
            <a:extLst>
              <a:ext uri="{FF2B5EF4-FFF2-40B4-BE49-F238E27FC236}">
                <a16:creationId xmlns:a16="http://schemas.microsoft.com/office/drawing/2014/main" id="{7CFADBB2-A383-D70F-B6B1-8FC606F4459C}"/>
              </a:ext>
            </a:extLst>
          </p:cNvPr>
          <p:cNvSpPr txBox="1"/>
          <p:nvPr/>
        </p:nvSpPr>
        <p:spPr>
          <a:xfrm>
            <a:off x="2657627" y="4466958"/>
            <a:ext cx="8397747" cy="400110"/>
          </a:xfrm>
          <a:prstGeom prst="rect">
            <a:avLst/>
          </a:prstGeom>
          <a:grpFill/>
          <a:ln w="9528" cap="flat">
            <a:noFill/>
            <a:prstDash val="solid"/>
            <a:miter/>
          </a:ln>
        </p:spPr>
        <p:txBody>
          <a:bodyPr vert="horz" wrap="square" lIns="68570" tIns="34271" rIns="68570" bIns="34271" anchor="ctr" anchorCtr="0" compatLnSpc="1">
            <a:noAutofit/>
          </a:bodyPr>
          <a:lstStyle>
            <a:defPPr>
              <a:defRPr lang="en-US"/>
            </a:defPPr>
            <a:lvl1pPr algn="ctr" defTabSz="685800">
              <a:defRPr>
                <a:solidFill>
                  <a:schemeClr val="bg1">
                    <a:lumMod val="65000"/>
                  </a:schemeClr>
                </a:solidFill>
                <a:latin typeface="Arial"/>
              </a:defRPr>
            </a:lvl1pPr>
          </a:lstStyle>
          <a:p>
            <a:pPr algn="just" defTabSz="457200"/>
            <a:r>
              <a:rPr lang="fr-FR" sz="2000" b="1" dirty="0">
                <a:solidFill>
                  <a:prstClr val="white"/>
                </a:solidFill>
                <a:latin typeface="Calibri"/>
              </a:rPr>
              <a:t>Interpréter le fait de flotter et/ou de couler en termes de différence de masse volumique.</a:t>
            </a:r>
          </a:p>
        </p:txBody>
      </p:sp>
      <p:sp>
        <p:nvSpPr>
          <p:cNvPr id="14" name="ZoneTexte 13">
            <a:extLst>
              <a:ext uri="{FF2B5EF4-FFF2-40B4-BE49-F238E27FC236}">
                <a16:creationId xmlns:a16="http://schemas.microsoft.com/office/drawing/2014/main" id="{007C2FEF-A064-9DEC-C48D-9E579BE7BBAB}"/>
              </a:ext>
            </a:extLst>
          </p:cNvPr>
          <p:cNvSpPr txBox="1"/>
          <p:nvPr/>
        </p:nvSpPr>
        <p:spPr>
          <a:xfrm>
            <a:off x="2662140" y="5325076"/>
            <a:ext cx="7487920" cy="369332"/>
          </a:xfrm>
          <a:prstGeom prst="rect">
            <a:avLst/>
          </a:prstGeom>
          <a:solidFill>
            <a:schemeClr val="bg1">
              <a:lumMod val="85000"/>
            </a:schemeClr>
          </a:solid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lumMod val="65000"/>
                  </a:prstClr>
                </a:solidFill>
                <a:effectLst/>
                <a:uLnTx/>
                <a:uFillTx/>
                <a:latin typeface="Calibri" panose="020F0502020204030204" pitchFamily="34" charset="0"/>
                <a:ea typeface="+mn-ea"/>
                <a:cs typeface="+mn-cs"/>
              </a:rPr>
              <a:t>Déterminer, expérimentalement, la masse volumique d’un corps.</a:t>
            </a:r>
          </a:p>
        </p:txBody>
      </p:sp>
      <p:sp>
        <p:nvSpPr>
          <p:cNvPr id="9" name="Rectangle 8"/>
          <p:cNvSpPr/>
          <p:nvPr/>
        </p:nvSpPr>
        <p:spPr>
          <a:xfrm>
            <a:off x="136187" y="1158318"/>
            <a:ext cx="11210097" cy="68993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a:ea typeface="+mn-ea"/>
                <a:cs typeface="+mn-cs"/>
              </a:rPr>
              <a:t>Chapitre 3 : La masse volumique</a:t>
            </a:r>
          </a:p>
        </p:txBody>
      </p:sp>
      <p:sp>
        <p:nvSpPr>
          <p:cNvPr id="24" name="Google Shape;293;p29">
            <a:extLst>
              <a:ext uri="{FF2B5EF4-FFF2-40B4-BE49-F238E27FC236}">
                <a16:creationId xmlns:a16="http://schemas.microsoft.com/office/drawing/2014/main" id="{EAC398AE-0F64-B30B-B910-B04156DD3482}"/>
              </a:ext>
            </a:extLst>
          </p:cNvPr>
          <p:cNvSpPr/>
          <p:nvPr/>
        </p:nvSpPr>
        <p:spPr>
          <a:xfrm>
            <a:off x="968707" y="2262186"/>
            <a:ext cx="1349096" cy="75326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lumMod val="65000"/>
                  </a:prstClr>
                </a:solidFill>
                <a:effectLst/>
                <a:uLnTx/>
                <a:uFillTx/>
                <a:latin typeface="Calibri"/>
                <a:ea typeface="Calibri"/>
                <a:cs typeface="Calibri"/>
              </a:rPr>
              <a:t>Séance 1</a:t>
            </a:r>
          </a:p>
        </p:txBody>
      </p:sp>
    </p:spTree>
    <p:extLst>
      <p:ext uri="{BB962C8B-B14F-4D97-AF65-F5344CB8AC3E}">
        <p14:creationId xmlns:p14="http://schemas.microsoft.com/office/powerpoint/2010/main" val="40260990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_A_02"/>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donne un rappel de la séance.</a:t>
            </a:r>
          </a:p>
        </p:txBody>
      </p:sp>
      <p:sp>
        <p:nvSpPr>
          <p:cNvPr id="5" name="D_A_01"/>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Qui me rappeler les étapes à suivre pour résoudre la tâche.</a:t>
            </a:r>
          </a:p>
        </p:txBody>
      </p:sp>
      <p:pic>
        <p:nvPicPr>
          <p:cNvPr id="7" name="Image 8"/>
          <p:cNvPicPr>
            <a:picLocks noChangeAspect="1"/>
          </p:cNvPicPr>
          <p:nvPr/>
        </p:nvPicPr>
        <p:blipFill>
          <a:blip r:embed="rId2"/>
          <a:stretch>
            <a:fillRect/>
          </a:stretch>
        </p:blipFill>
        <p:spPr>
          <a:xfrm>
            <a:off x="11336818" y="940034"/>
            <a:ext cx="583170" cy="583170"/>
          </a:xfrm>
          <a:prstGeom prst="rect">
            <a:avLst/>
          </a:prstGeom>
        </p:spPr>
      </p:pic>
      <p:sp>
        <p:nvSpPr>
          <p:cNvPr id="6" name="Oval 5"/>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5" b="1" dirty="0">
                <a:latin typeface="Dosis Bold" pitchFamily="2" charset="0"/>
              </a:rPr>
              <a:t>C</a:t>
            </a:r>
            <a:endParaRPr lang="fr-FR" sz="1200" b="1" dirty="0">
              <a:latin typeface="Dosis Bold" pitchFamily="2" charset="0"/>
            </a:endParaRPr>
          </a:p>
        </p:txBody>
      </p:sp>
      <p:sp>
        <p:nvSpPr>
          <p:cNvPr id="3" name="ZoneTexte 3"/>
          <p:cNvSpPr txBox="1"/>
          <p:nvPr/>
        </p:nvSpPr>
        <p:spPr>
          <a:xfrm>
            <a:off x="991774" y="1511692"/>
            <a:ext cx="10069291"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just"/>
            <a:r>
              <a:rPr lang="fr-FR" altLang="fr-FR" b="1" dirty="0">
                <a:solidFill>
                  <a:srgbClr val="106585"/>
                </a:solidFill>
              </a:rPr>
              <a:t>Pour expliquer le fait de flotter ou/et couler, je suis les étapes suivantes:</a:t>
            </a:r>
          </a:p>
        </p:txBody>
      </p:sp>
      <p:graphicFrame>
        <p:nvGraphicFramePr>
          <p:cNvPr id="8" name="Table 7"/>
          <p:cNvGraphicFramePr>
            <a:graphicFrameLocks noGrp="1"/>
          </p:cNvGraphicFramePr>
          <p:nvPr>
            <p:extLst>
              <p:ext uri="{D42A27DB-BD31-4B8C-83A1-F6EECF244321}">
                <p14:modId xmlns:p14="http://schemas.microsoft.com/office/powerpoint/2010/main" val="2677888933"/>
              </p:ext>
            </p:extLst>
          </p:nvPr>
        </p:nvGraphicFramePr>
        <p:xfrm>
          <a:off x="1378585" y="2322859"/>
          <a:ext cx="9682480" cy="2777935"/>
        </p:xfrm>
        <a:graphic>
          <a:graphicData uri="http://schemas.openxmlformats.org/drawingml/2006/table">
            <a:tbl>
              <a:tblPr firstRow="1" bandRow="1">
                <a:tableStyleId>{5940675A-B579-460E-94D1-54222C63F5DA}</a:tableStyleId>
              </a:tblPr>
              <a:tblGrid>
                <a:gridCol w="9682480">
                  <a:extLst>
                    <a:ext uri="{9D8B030D-6E8A-4147-A177-3AD203B41FA5}">
                      <a16:colId xmlns:a16="http://schemas.microsoft.com/office/drawing/2014/main" val="4244681762"/>
                    </a:ext>
                  </a:extLst>
                </a:gridCol>
              </a:tblGrid>
              <a:tr h="1918479">
                <a:tc>
                  <a:txBody>
                    <a:bodyPr/>
                    <a:lstStyle/>
                    <a:p>
                      <a:pPr marL="176213" marR="0" lvl="0" indent="-176213" algn="l" defTabSz="914400" rtl="0" eaLnBrk="1" fontAlgn="auto" latinLnBrk="0" hangingPunct="1">
                        <a:lnSpc>
                          <a:spcPct val="150000"/>
                        </a:lnSpc>
                        <a:spcBef>
                          <a:spcPts val="0"/>
                        </a:spcBef>
                        <a:spcAft>
                          <a:spcPts val="0"/>
                        </a:spcAft>
                        <a:buClrTx/>
                        <a:buSzTx/>
                        <a:buFont typeface="+mj-lt"/>
                        <a:buNone/>
                        <a:tabLst/>
                        <a:defRPr/>
                      </a:pPr>
                      <a:r>
                        <a:rPr lang="fr-FR" sz="2400" b="1" kern="0" dirty="0">
                          <a:solidFill>
                            <a:srgbClr val="FF0000"/>
                          </a:solidFill>
                        </a:rPr>
                        <a:t>1.</a:t>
                      </a:r>
                      <a:r>
                        <a:rPr lang="fr-FR" sz="2400" b="1" kern="0" baseline="0" dirty="0">
                          <a:solidFill>
                            <a:srgbClr val="FF0000"/>
                          </a:solidFill>
                        </a:rPr>
                        <a:t> </a:t>
                      </a:r>
                      <a:r>
                        <a:rPr lang="fr-FR" sz="2400" kern="0" dirty="0"/>
                        <a:t>Je </a:t>
                      </a:r>
                      <a:r>
                        <a:rPr lang="fr-FR" sz="2400" kern="0" dirty="0">
                          <a:solidFill>
                            <a:schemeClr val="tx1"/>
                          </a:solidFill>
                          <a:latin typeface="+mn-lt"/>
                          <a:ea typeface="+mn-ea"/>
                          <a:cs typeface="+mn-cs"/>
                        </a:rPr>
                        <a:t>comparer</a:t>
                      </a:r>
                      <a:r>
                        <a:rPr lang="fr-FR" sz="2400" kern="0" dirty="0"/>
                        <a:t> les </a:t>
                      </a:r>
                      <a:r>
                        <a:rPr lang="fr-FR" sz="2400" kern="0" dirty="0">
                          <a:solidFill>
                            <a:srgbClr val="FF0000"/>
                          </a:solidFill>
                        </a:rPr>
                        <a:t>masses volumiques</a:t>
                      </a:r>
                      <a:r>
                        <a:rPr lang="fr-FR" sz="2400" kern="0" dirty="0"/>
                        <a:t> des objets avec celle de l’eau. </a:t>
                      </a:r>
                      <a:endParaRPr lang="fr-FR" sz="2400" kern="0" dirty="0">
                        <a:latin typeface="+mn-lt"/>
                      </a:endParaRPr>
                    </a:p>
                    <a:p>
                      <a:pPr marL="176213" marR="0" lvl="0" indent="-176213" algn="l" defTabSz="914400" rtl="0" eaLnBrk="1" fontAlgn="auto" latinLnBrk="0" hangingPunct="1">
                        <a:lnSpc>
                          <a:spcPct val="150000"/>
                        </a:lnSpc>
                        <a:spcBef>
                          <a:spcPts val="0"/>
                        </a:spcBef>
                        <a:spcAft>
                          <a:spcPts val="0"/>
                        </a:spcAft>
                        <a:buClrTx/>
                        <a:buSzTx/>
                        <a:buFont typeface="+mj-lt"/>
                        <a:buNone/>
                        <a:tabLst/>
                        <a:defRPr/>
                      </a:pPr>
                      <a:r>
                        <a:rPr lang="fr-FR" sz="2400" b="1" kern="0" dirty="0">
                          <a:solidFill>
                            <a:srgbClr val="FF0000"/>
                          </a:solidFill>
                        </a:rPr>
                        <a:t>2. </a:t>
                      </a:r>
                      <a:r>
                        <a:rPr lang="fr-FR" sz="2400" kern="0" dirty="0"/>
                        <a:t>Un objet </a:t>
                      </a:r>
                      <a:r>
                        <a:rPr lang="fr-FR" sz="2400" kern="0" dirty="0">
                          <a:solidFill>
                            <a:srgbClr val="FF0000"/>
                          </a:solidFill>
                          <a:latin typeface="+mn-lt"/>
                          <a:ea typeface="+mn-ea"/>
                          <a:cs typeface="+mn-cs"/>
                        </a:rPr>
                        <a:t>flotte</a:t>
                      </a:r>
                      <a:r>
                        <a:rPr lang="fr-FR" sz="2400" kern="0" dirty="0"/>
                        <a:t> si sa masse volumique est </a:t>
                      </a:r>
                      <a:r>
                        <a:rPr lang="fr-FR" sz="2400" kern="0" dirty="0">
                          <a:solidFill>
                            <a:srgbClr val="FF0000"/>
                          </a:solidFill>
                          <a:latin typeface="+mn-lt"/>
                          <a:ea typeface="+mn-ea"/>
                          <a:cs typeface="+mn-cs"/>
                        </a:rPr>
                        <a:t>inférieure</a:t>
                      </a:r>
                      <a:r>
                        <a:rPr lang="fr-FR" sz="2400" kern="0" dirty="0"/>
                        <a:t> à celle de l’eau ; il </a:t>
                      </a:r>
                      <a:r>
                        <a:rPr lang="fr-FR" sz="2400" kern="0" dirty="0">
                          <a:solidFill>
                            <a:srgbClr val="FF0000"/>
                          </a:solidFill>
                          <a:latin typeface="+mn-lt"/>
                          <a:ea typeface="+mn-ea"/>
                          <a:cs typeface="+mn-cs"/>
                        </a:rPr>
                        <a:t>coule</a:t>
                      </a:r>
                      <a:r>
                        <a:rPr lang="fr-FR" sz="2400" kern="0" dirty="0"/>
                        <a:t> si elle est </a:t>
                      </a:r>
                      <a:r>
                        <a:rPr lang="fr-FR" sz="2400" kern="0" dirty="0">
                          <a:solidFill>
                            <a:srgbClr val="FF0000"/>
                          </a:solidFill>
                          <a:latin typeface="+mn-lt"/>
                          <a:ea typeface="+mn-ea"/>
                          <a:cs typeface="+mn-cs"/>
                        </a:rPr>
                        <a:t>supérieure.</a:t>
                      </a:r>
                    </a:p>
                    <a:p>
                      <a:pPr marL="176213" marR="0" lvl="0" indent="-176213" algn="l" defTabSz="914400" rtl="0" eaLnBrk="1" fontAlgn="auto" latinLnBrk="0" hangingPunct="1">
                        <a:lnSpc>
                          <a:spcPct val="150000"/>
                        </a:lnSpc>
                        <a:spcBef>
                          <a:spcPts val="0"/>
                        </a:spcBef>
                        <a:spcAft>
                          <a:spcPts val="0"/>
                        </a:spcAft>
                        <a:buClrTx/>
                        <a:buSzTx/>
                        <a:buFont typeface="+mj-lt"/>
                        <a:buNone/>
                        <a:tabLst/>
                        <a:defRPr/>
                      </a:pPr>
                      <a:r>
                        <a:rPr lang="fr-FR" sz="2400" b="1" kern="0" dirty="0">
                          <a:solidFill>
                            <a:srgbClr val="FF0000"/>
                          </a:solidFill>
                          <a:latin typeface="+mn-lt"/>
                        </a:rPr>
                        <a:t>3. </a:t>
                      </a:r>
                      <a:r>
                        <a:rPr lang="fr-FR" sz="2400" kern="0" dirty="0">
                          <a:latin typeface="+mn-lt"/>
                        </a:rPr>
                        <a:t>Si les deux objets </a:t>
                      </a:r>
                      <a:r>
                        <a:rPr lang="fr-FR" sz="2400" kern="0" dirty="0">
                          <a:solidFill>
                            <a:srgbClr val="FF0000"/>
                          </a:solidFill>
                          <a:latin typeface="+mn-lt"/>
                          <a:ea typeface="+mn-ea"/>
                          <a:cs typeface="+mn-cs"/>
                        </a:rPr>
                        <a:t>flottent</a:t>
                      </a:r>
                      <a:r>
                        <a:rPr lang="fr-FR" sz="2400" kern="0" dirty="0">
                          <a:latin typeface="+mn-lt"/>
                        </a:rPr>
                        <a:t>, on compare leurs masses volumiques : celui qui a la </a:t>
                      </a:r>
                      <a:r>
                        <a:rPr lang="fr-FR" sz="2400" kern="0" dirty="0">
                          <a:solidFill>
                            <a:srgbClr val="FF0000"/>
                          </a:solidFill>
                          <a:latin typeface="+mn-lt"/>
                          <a:ea typeface="+mn-ea"/>
                          <a:cs typeface="+mn-cs"/>
                        </a:rPr>
                        <a:t>plus grande </a:t>
                      </a:r>
                      <a:r>
                        <a:rPr lang="fr-FR" sz="2400" kern="0" dirty="0">
                          <a:latin typeface="+mn-lt"/>
                        </a:rPr>
                        <a:t>masse volumique est le </a:t>
                      </a:r>
                      <a:r>
                        <a:rPr lang="fr-FR" sz="2400" kern="0" dirty="0">
                          <a:solidFill>
                            <a:srgbClr val="FF0000"/>
                          </a:solidFill>
                          <a:latin typeface="+mn-lt"/>
                          <a:ea typeface="+mn-ea"/>
                          <a:cs typeface="+mn-cs"/>
                        </a:rPr>
                        <a:t>plus immergé.</a:t>
                      </a:r>
                    </a:p>
                  </a:txBody>
                  <a:tcPr>
                    <a:solidFill>
                      <a:schemeClr val="bg1">
                        <a:lumMod val="95000"/>
                      </a:schemeClr>
                    </a:solidFill>
                  </a:tcPr>
                </a:tc>
                <a:extLst>
                  <a:ext uri="{0D108BD9-81ED-4DB2-BD59-A6C34878D82A}">
                    <a16:rowId xmlns:a16="http://schemas.microsoft.com/office/drawing/2014/main" val="1365864692"/>
                  </a:ext>
                </a:extLst>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65404-1759-DB9C-1098-2D5E843F9857}"/>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C92DE63C-0544-4703-F462-AB59A0CA27B9}"/>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donne un rappel de la séance.</a:t>
            </a:r>
          </a:p>
        </p:txBody>
      </p:sp>
      <p:sp>
        <p:nvSpPr>
          <p:cNvPr id="5" name="D_A_01">
            <a:extLst>
              <a:ext uri="{FF2B5EF4-FFF2-40B4-BE49-F238E27FC236}">
                <a16:creationId xmlns:a16="http://schemas.microsoft.com/office/drawing/2014/main" id="{6B81AC45-701D-4D50-9184-96C8F267DB47}"/>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Voici un bilan important à retenir. </a:t>
            </a:r>
          </a:p>
        </p:txBody>
      </p:sp>
      <p:pic>
        <p:nvPicPr>
          <p:cNvPr id="7" name="Image 8">
            <a:extLst>
              <a:ext uri="{FF2B5EF4-FFF2-40B4-BE49-F238E27FC236}">
                <a16:creationId xmlns:a16="http://schemas.microsoft.com/office/drawing/2014/main" id="{8FAC4C0C-EE1C-DBA6-6BE2-F95FB3942051}"/>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6A720178-025F-4924-7C60-64570F80C525}"/>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5" b="1" dirty="0">
                <a:latin typeface="Dosis Bold" pitchFamily="2" charset="0"/>
              </a:rPr>
              <a:t>C</a:t>
            </a:r>
            <a:endParaRPr lang="fr-FR" sz="1200" b="1" dirty="0">
              <a:latin typeface="Dosis Bold" pitchFamily="2" charset="0"/>
            </a:endParaRPr>
          </a:p>
        </p:txBody>
      </p:sp>
      <p:graphicFrame>
        <p:nvGraphicFramePr>
          <p:cNvPr id="2" name="Tableau 1">
            <a:extLst>
              <a:ext uri="{FF2B5EF4-FFF2-40B4-BE49-F238E27FC236}">
                <a16:creationId xmlns:a16="http://schemas.microsoft.com/office/drawing/2014/main" id="{FD2F4634-1B93-081C-2D51-380729D38A14}"/>
              </a:ext>
            </a:extLst>
          </p:cNvPr>
          <p:cNvGraphicFramePr>
            <a:graphicFrameLocks noGrp="1"/>
          </p:cNvGraphicFramePr>
          <p:nvPr>
            <p:extLst>
              <p:ext uri="{D42A27DB-BD31-4B8C-83A1-F6EECF244321}">
                <p14:modId xmlns:p14="http://schemas.microsoft.com/office/powerpoint/2010/main" val="4236821580"/>
              </p:ext>
            </p:extLst>
          </p:nvPr>
        </p:nvGraphicFramePr>
        <p:xfrm>
          <a:off x="2032000" y="1826372"/>
          <a:ext cx="8128000" cy="4053023"/>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39628971"/>
                    </a:ext>
                  </a:extLst>
                </a:gridCol>
                <a:gridCol w="4064000">
                  <a:extLst>
                    <a:ext uri="{9D8B030D-6E8A-4147-A177-3AD203B41FA5}">
                      <a16:colId xmlns:a16="http://schemas.microsoft.com/office/drawing/2014/main" val="415675405"/>
                    </a:ext>
                  </a:extLst>
                </a:gridCol>
              </a:tblGrid>
              <a:tr h="0">
                <a:tc>
                  <a:txBody>
                    <a:bodyPr/>
                    <a:lstStyle/>
                    <a:p>
                      <a:pPr algn="ctr"/>
                      <a:r>
                        <a:rPr lang="fr-FR" sz="2400" b="1" dirty="0">
                          <a:solidFill>
                            <a:schemeClr val="tx1"/>
                          </a:solidFill>
                        </a:rPr>
                        <a:t>Objet flottant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solidFill>
                            <a:schemeClr val="tx1"/>
                          </a:solidFill>
                        </a:rPr>
                        <a:t>Objet coulé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6373882"/>
                  </a:ext>
                </a:extLst>
              </a:tr>
              <a:tr h="2691018">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6653028"/>
                  </a:ext>
                </a:extLst>
              </a:tr>
              <a:tr h="904805">
                <a:tc>
                  <a:txBody>
                    <a:bodyPr/>
                    <a:lstStyle/>
                    <a:p>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6504589"/>
                  </a:ext>
                </a:extLst>
              </a:tr>
            </a:tbl>
          </a:graphicData>
        </a:graphic>
      </p:graphicFrame>
      <p:pic>
        <p:nvPicPr>
          <p:cNvPr id="9" name="Image 8">
            <a:extLst>
              <a:ext uri="{FF2B5EF4-FFF2-40B4-BE49-F238E27FC236}">
                <a16:creationId xmlns:a16="http://schemas.microsoft.com/office/drawing/2014/main" id="{83E3E58E-0D77-D3A6-115A-191F1D8AE666}"/>
              </a:ext>
            </a:extLst>
          </p:cNvPr>
          <p:cNvPicPr>
            <a:picLocks noChangeAspect="1"/>
          </p:cNvPicPr>
          <p:nvPr/>
        </p:nvPicPr>
        <p:blipFill>
          <a:blip r:embed="rId3"/>
          <a:stretch>
            <a:fillRect/>
          </a:stretch>
        </p:blipFill>
        <p:spPr>
          <a:xfrm>
            <a:off x="7238203" y="2424551"/>
            <a:ext cx="1724247" cy="2420669"/>
          </a:xfrm>
          <a:prstGeom prst="rect">
            <a:avLst/>
          </a:prstGeom>
        </p:spPr>
      </p:pic>
      <p:pic>
        <p:nvPicPr>
          <p:cNvPr id="10" name="Picture 12573">
            <a:extLst>
              <a:ext uri="{FF2B5EF4-FFF2-40B4-BE49-F238E27FC236}">
                <a16:creationId xmlns:a16="http://schemas.microsoft.com/office/drawing/2014/main" id="{92473A74-CCE3-19C8-2E4E-665BC13E56D5}"/>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034" y="2415771"/>
            <a:ext cx="1685328" cy="2546354"/>
          </a:xfrm>
          <a:prstGeom prst="rect">
            <a:avLst/>
          </a:prstGeom>
          <a:noFill/>
        </p:spPr>
      </p:pic>
      <p:cxnSp>
        <p:nvCxnSpPr>
          <p:cNvPr id="11" name="Connecteur droit avec flèche 10">
            <a:extLst>
              <a:ext uri="{FF2B5EF4-FFF2-40B4-BE49-F238E27FC236}">
                <a16:creationId xmlns:a16="http://schemas.microsoft.com/office/drawing/2014/main" id="{073916F8-73AD-E155-CAB5-8481E324B477}"/>
              </a:ext>
            </a:extLst>
          </p:cNvPr>
          <p:cNvCxnSpPr/>
          <p:nvPr/>
        </p:nvCxnSpPr>
        <p:spPr>
          <a:xfrm>
            <a:off x="2976880" y="3429000"/>
            <a:ext cx="11480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E6D9FB91-AE96-AD93-E290-18C053F12432}"/>
              </a:ext>
            </a:extLst>
          </p:cNvPr>
          <p:cNvSpPr txBox="1"/>
          <p:nvPr/>
        </p:nvSpPr>
        <p:spPr>
          <a:xfrm>
            <a:off x="2451461" y="3124200"/>
            <a:ext cx="452368"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1</a:t>
            </a:r>
          </a:p>
        </p:txBody>
      </p:sp>
      <p:cxnSp>
        <p:nvCxnSpPr>
          <p:cNvPr id="13" name="Connecteur droit avec flèche 12">
            <a:extLst>
              <a:ext uri="{FF2B5EF4-FFF2-40B4-BE49-F238E27FC236}">
                <a16:creationId xmlns:a16="http://schemas.microsoft.com/office/drawing/2014/main" id="{51EBD2E1-D096-FAF4-B382-8360E8F0B4F6}"/>
              </a:ext>
            </a:extLst>
          </p:cNvPr>
          <p:cNvCxnSpPr/>
          <p:nvPr/>
        </p:nvCxnSpPr>
        <p:spPr>
          <a:xfrm>
            <a:off x="2976880" y="4224787"/>
            <a:ext cx="11480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6BF19F4C-A150-F0A0-05C6-4A57330D7534}"/>
              </a:ext>
            </a:extLst>
          </p:cNvPr>
          <p:cNvSpPr txBox="1"/>
          <p:nvPr/>
        </p:nvSpPr>
        <p:spPr>
          <a:xfrm>
            <a:off x="2328156" y="3909788"/>
            <a:ext cx="662361"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eau</a:t>
            </a:r>
          </a:p>
        </p:txBody>
      </p:sp>
      <p:sp>
        <p:nvSpPr>
          <p:cNvPr id="15" name="ZoneTexte 14">
            <a:extLst>
              <a:ext uri="{FF2B5EF4-FFF2-40B4-BE49-F238E27FC236}">
                <a16:creationId xmlns:a16="http://schemas.microsoft.com/office/drawing/2014/main" id="{93E44EB8-5C8C-3E9D-F6F2-1338EF118387}"/>
              </a:ext>
            </a:extLst>
          </p:cNvPr>
          <p:cNvSpPr txBox="1"/>
          <p:nvPr/>
        </p:nvSpPr>
        <p:spPr>
          <a:xfrm>
            <a:off x="9409358" y="3489345"/>
            <a:ext cx="662361"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eau</a:t>
            </a:r>
          </a:p>
        </p:txBody>
      </p:sp>
      <p:cxnSp>
        <p:nvCxnSpPr>
          <p:cNvPr id="16" name="Connecteur droit avec flèche 15">
            <a:extLst>
              <a:ext uri="{FF2B5EF4-FFF2-40B4-BE49-F238E27FC236}">
                <a16:creationId xmlns:a16="http://schemas.microsoft.com/office/drawing/2014/main" id="{45A08611-0C3F-61E0-96D8-4B2AF8D33A1C}"/>
              </a:ext>
            </a:extLst>
          </p:cNvPr>
          <p:cNvCxnSpPr>
            <a:cxnSpLocks/>
          </p:cNvCxnSpPr>
          <p:nvPr/>
        </p:nvCxnSpPr>
        <p:spPr>
          <a:xfrm flipH="1">
            <a:off x="8402320" y="3799039"/>
            <a:ext cx="9746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D70B0EB4-4D3F-2214-4234-8B93227B1772}"/>
              </a:ext>
            </a:extLst>
          </p:cNvPr>
          <p:cNvSpPr txBox="1"/>
          <p:nvPr/>
        </p:nvSpPr>
        <p:spPr>
          <a:xfrm>
            <a:off x="9328065" y="4203852"/>
            <a:ext cx="452368" cy="461665"/>
          </a:xfrm>
          <a:prstGeom prst="rect">
            <a:avLst/>
          </a:prstGeom>
          <a:noFill/>
        </p:spPr>
        <p:txBody>
          <a:bodyPr wrap="none" rtlCol="0">
            <a:spAutoFit/>
          </a:bodyPr>
          <a:lstStyle/>
          <a:p>
            <a:r>
              <a:rPr lang="el-GR" sz="2400" b="1" dirty="0">
                <a:solidFill>
                  <a:srgbClr val="FF0000"/>
                </a:solidFill>
              </a:rPr>
              <a:t>ρ</a:t>
            </a:r>
            <a:r>
              <a:rPr lang="fr-FR" sz="2400" b="1" baseline="-25000" dirty="0">
                <a:solidFill>
                  <a:srgbClr val="FF0000"/>
                </a:solidFill>
              </a:rPr>
              <a:t>2</a:t>
            </a:r>
          </a:p>
        </p:txBody>
      </p:sp>
      <p:cxnSp>
        <p:nvCxnSpPr>
          <p:cNvPr id="18" name="Connecteur droit avec flèche 17">
            <a:extLst>
              <a:ext uri="{FF2B5EF4-FFF2-40B4-BE49-F238E27FC236}">
                <a16:creationId xmlns:a16="http://schemas.microsoft.com/office/drawing/2014/main" id="{45637AAA-F0F8-09D5-2F61-78F82B13933A}"/>
              </a:ext>
            </a:extLst>
          </p:cNvPr>
          <p:cNvCxnSpPr>
            <a:cxnSpLocks/>
          </p:cNvCxnSpPr>
          <p:nvPr/>
        </p:nvCxnSpPr>
        <p:spPr>
          <a:xfrm flipH="1">
            <a:off x="8321027" y="4513546"/>
            <a:ext cx="9746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351A5262-DC5D-ED0C-2C7D-A48BA38AFA45}"/>
              </a:ext>
            </a:extLst>
          </p:cNvPr>
          <p:cNvSpPr txBox="1"/>
          <p:nvPr/>
        </p:nvSpPr>
        <p:spPr>
          <a:xfrm>
            <a:off x="3324736" y="5173136"/>
            <a:ext cx="2435984" cy="584775"/>
          </a:xfrm>
          <a:prstGeom prst="rect">
            <a:avLst/>
          </a:prstGeom>
          <a:noFill/>
        </p:spPr>
        <p:txBody>
          <a:bodyPr wrap="square" rtlCol="0">
            <a:spAutoFit/>
          </a:bodyPr>
          <a:lstStyle/>
          <a:p>
            <a:r>
              <a:rPr lang="el-GR" sz="3200" b="1" dirty="0">
                <a:solidFill>
                  <a:srgbClr val="FF0000"/>
                </a:solidFill>
              </a:rPr>
              <a:t>ρ</a:t>
            </a:r>
            <a:r>
              <a:rPr lang="fr-FR" sz="3200" b="1" baseline="-25000" dirty="0">
                <a:solidFill>
                  <a:srgbClr val="FF0000"/>
                </a:solidFill>
              </a:rPr>
              <a:t>1     </a:t>
            </a:r>
            <a:r>
              <a:rPr lang="fr-FR" sz="3200" b="1" dirty="0">
                <a:solidFill>
                  <a:srgbClr val="FF0000"/>
                </a:solidFill>
              </a:rPr>
              <a:t>&lt;   </a:t>
            </a:r>
            <a:r>
              <a:rPr lang="el-GR" sz="3200" b="1" dirty="0">
                <a:solidFill>
                  <a:srgbClr val="FF0000"/>
                </a:solidFill>
              </a:rPr>
              <a:t>ρ</a:t>
            </a:r>
            <a:r>
              <a:rPr lang="fr-FR" sz="3200" b="1" baseline="-25000" dirty="0">
                <a:solidFill>
                  <a:srgbClr val="FF0000"/>
                </a:solidFill>
              </a:rPr>
              <a:t>eau</a:t>
            </a:r>
            <a:r>
              <a:rPr lang="fr-FR" sz="3200" b="1" dirty="0">
                <a:solidFill>
                  <a:srgbClr val="FF0000"/>
                </a:solidFill>
              </a:rPr>
              <a:t> </a:t>
            </a:r>
            <a:endParaRPr lang="fr-FR" sz="2400" b="1" dirty="0">
              <a:solidFill>
                <a:srgbClr val="FF0000"/>
              </a:solidFill>
            </a:endParaRPr>
          </a:p>
        </p:txBody>
      </p:sp>
      <p:sp>
        <p:nvSpPr>
          <p:cNvPr id="20" name="ZoneTexte 19">
            <a:extLst>
              <a:ext uri="{FF2B5EF4-FFF2-40B4-BE49-F238E27FC236}">
                <a16:creationId xmlns:a16="http://schemas.microsoft.com/office/drawing/2014/main" id="{869A9CA3-A996-E663-6012-BB966F032FD5}"/>
              </a:ext>
            </a:extLst>
          </p:cNvPr>
          <p:cNvSpPr txBox="1"/>
          <p:nvPr/>
        </p:nvSpPr>
        <p:spPr>
          <a:xfrm>
            <a:off x="7053456" y="5176894"/>
            <a:ext cx="2435984" cy="584775"/>
          </a:xfrm>
          <a:prstGeom prst="rect">
            <a:avLst/>
          </a:prstGeom>
          <a:noFill/>
        </p:spPr>
        <p:txBody>
          <a:bodyPr wrap="square" rtlCol="0">
            <a:spAutoFit/>
          </a:bodyPr>
          <a:lstStyle/>
          <a:p>
            <a:r>
              <a:rPr lang="el-GR" sz="3200" b="1" dirty="0">
                <a:solidFill>
                  <a:srgbClr val="FF0000"/>
                </a:solidFill>
              </a:rPr>
              <a:t>ρ</a:t>
            </a:r>
            <a:r>
              <a:rPr lang="fr-FR" sz="3200" b="1" baseline="-25000" dirty="0">
                <a:solidFill>
                  <a:srgbClr val="FF0000"/>
                </a:solidFill>
              </a:rPr>
              <a:t>2     </a:t>
            </a:r>
            <a:r>
              <a:rPr lang="fr-FR" sz="3200" b="1" dirty="0">
                <a:solidFill>
                  <a:srgbClr val="FF0000"/>
                </a:solidFill>
              </a:rPr>
              <a:t>&gt;   </a:t>
            </a:r>
            <a:r>
              <a:rPr lang="el-GR" sz="3200" b="1" dirty="0">
                <a:solidFill>
                  <a:srgbClr val="FF0000"/>
                </a:solidFill>
              </a:rPr>
              <a:t>ρ</a:t>
            </a:r>
            <a:r>
              <a:rPr lang="fr-FR" sz="3200" b="1" baseline="-25000" dirty="0">
                <a:solidFill>
                  <a:srgbClr val="FF0000"/>
                </a:solidFill>
              </a:rPr>
              <a:t>eau</a:t>
            </a:r>
            <a:r>
              <a:rPr lang="fr-FR" sz="3200" b="1" dirty="0">
                <a:solidFill>
                  <a:srgbClr val="FF0000"/>
                </a:solidFill>
              </a:rPr>
              <a:t> </a:t>
            </a:r>
            <a:endParaRPr lang="fr-FR" sz="2400" b="1" dirty="0">
              <a:solidFill>
                <a:srgbClr val="FF0000"/>
              </a:solidFill>
            </a:endParaRPr>
          </a:p>
        </p:txBody>
      </p:sp>
    </p:spTree>
    <p:extLst>
      <p:ext uri="{BB962C8B-B14F-4D97-AF65-F5344CB8AC3E}">
        <p14:creationId xmlns:p14="http://schemas.microsoft.com/office/powerpoint/2010/main" val="1305279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F1F92-B49B-28AF-2481-37B43E2927DF}"/>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EEE72CEF-0DD0-569C-EB18-FC669D4F1341}"/>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donne un rappel de la séance.</a:t>
            </a:r>
          </a:p>
        </p:txBody>
      </p:sp>
      <p:sp>
        <p:nvSpPr>
          <p:cNvPr id="5" name="D_A_01">
            <a:extLst>
              <a:ext uri="{FF2B5EF4-FFF2-40B4-BE49-F238E27FC236}">
                <a16:creationId xmlns:a16="http://schemas.microsoft.com/office/drawing/2014/main" id="{4C9C0DE2-AC8E-8BB7-9E46-B338FAC6D47C}"/>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Voici un bilan important à retenir. </a:t>
            </a:r>
          </a:p>
        </p:txBody>
      </p:sp>
      <p:pic>
        <p:nvPicPr>
          <p:cNvPr id="7" name="Image 8">
            <a:extLst>
              <a:ext uri="{FF2B5EF4-FFF2-40B4-BE49-F238E27FC236}">
                <a16:creationId xmlns:a16="http://schemas.microsoft.com/office/drawing/2014/main" id="{E2CE8892-BCA3-264E-0FC2-409E48099C08}"/>
              </a:ext>
            </a:extLst>
          </p:cNvPr>
          <p:cNvPicPr>
            <a:picLocks noChangeAspect="1"/>
          </p:cNvPicPr>
          <p:nvPr/>
        </p:nvPicPr>
        <p:blipFill>
          <a:blip r:embed="rId2"/>
          <a:stretch>
            <a:fillRect/>
          </a:stretch>
        </p:blipFill>
        <p:spPr>
          <a:xfrm>
            <a:off x="11336818" y="940034"/>
            <a:ext cx="583170" cy="583170"/>
          </a:xfrm>
          <a:prstGeom prst="rect">
            <a:avLst/>
          </a:prstGeom>
        </p:spPr>
      </p:pic>
      <p:sp>
        <p:nvSpPr>
          <p:cNvPr id="6" name="Oval 5">
            <a:extLst>
              <a:ext uri="{FF2B5EF4-FFF2-40B4-BE49-F238E27FC236}">
                <a16:creationId xmlns:a16="http://schemas.microsoft.com/office/drawing/2014/main" id="{9E33CFFB-5B4A-8DBD-8A9F-DA29F280ABB4}"/>
              </a:ext>
            </a:extLst>
          </p:cNvPr>
          <p:cNvSpPr/>
          <p:nvPr/>
        </p:nvSpPr>
        <p:spPr>
          <a:xfrm>
            <a:off x="11377506" y="292495"/>
            <a:ext cx="517596" cy="517596"/>
          </a:xfrm>
          <a:prstGeom prst="ellipse">
            <a:avLst/>
          </a:prstGeom>
          <a:solidFill>
            <a:srgbClr val="DC9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5" b="1" dirty="0">
                <a:latin typeface="Dosis Bold" pitchFamily="2" charset="0"/>
              </a:rPr>
              <a:t>C</a:t>
            </a:r>
            <a:endParaRPr lang="fr-FR" sz="1200" b="1" dirty="0">
              <a:latin typeface="Dosis Bold" pitchFamily="2" charset="0"/>
            </a:endParaRPr>
          </a:p>
        </p:txBody>
      </p:sp>
      <p:graphicFrame>
        <p:nvGraphicFramePr>
          <p:cNvPr id="3" name="Tableau 2">
            <a:extLst>
              <a:ext uri="{FF2B5EF4-FFF2-40B4-BE49-F238E27FC236}">
                <a16:creationId xmlns:a16="http://schemas.microsoft.com/office/drawing/2014/main" id="{78209332-96AB-A716-67DE-17FFE1049CD6}"/>
              </a:ext>
            </a:extLst>
          </p:cNvPr>
          <p:cNvGraphicFramePr>
            <a:graphicFrameLocks noGrp="1"/>
          </p:cNvGraphicFramePr>
          <p:nvPr>
            <p:extLst>
              <p:ext uri="{D42A27DB-BD31-4B8C-83A1-F6EECF244321}">
                <p14:modId xmlns:p14="http://schemas.microsoft.com/office/powerpoint/2010/main" val="3578496019"/>
              </p:ext>
            </p:extLst>
          </p:nvPr>
        </p:nvGraphicFramePr>
        <p:xfrm>
          <a:off x="1402080" y="1501874"/>
          <a:ext cx="9387840" cy="4584531"/>
        </p:xfrm>
        <a:graphic>
          <a:graphicData uri="http://schemas.openxmlformats.org/drawingml/2006/table">
            <a:tbl>
              <a:tblPr firstRow="1" bandRow="1">
                <a:tableStyleId>{5C22544A-7EE6-4342-B048-85BDC9FD1C3A}</a:tableStyleId>
              </a:tblPr>
              <a:tblGrid>
                <a:gridCol w="3813939">
                  <a:extLst>
                    <a:ext uri="{9D8B030D-6E8A-4147-A177-3AD203B41FA5}">
                      <a16:colId xmlns:a16="http://schemas.microsoft.com/office/drawing/2014/main" val="1339628971"/>
                    </a:ext>
                  </a:extLst>
                </a:gridCol>
                <a:gridCol w="879981">
                  <a:extLst>
                    <a:ext uri="{9D8B030D-6E8A-4147-A177-3AD203B41FA5}">
                      <a16:colId xmlns:a16="http://schemas.microsoft.com/office/drawing/2014/main" val="541280094"/>
                    </a:ext>
                  </a:extLst>
                </a:gridCol>
                <a:gridCol w="664339">
                  <a:extLst>
                    <a:ext uri="{9D8B030D-6E8A-4147-A177-3AD203B41FA5}">
                      <a16:colId xmlns:a16="http://schemas.microsoft.com/office/drawing/2014/main" val="415675405"/>
                    </a:ext>
                  </a:extLst>
                </a:gridCol>
                <a:gridCol w="4029581">
                  <a:extLst>
                    <a:ext uri="{9D8B030D-6E8A-4147-A177-3AD203B41FA5}">
                      <a16:colId xmlns:a16="http://schemas.microsoft.com/office/drawing/2014/main" val="2738058786"/>
                    </a:ext>
                  </a:extLst>
                </a:gridCol>
              </a:tblGrid>
              <a:tr h="0">
                <a:tc>
                  <a:txBody>
                    <a:bodyPr/>
                    <a:lstStyle/>
                    <a:p>
                      <a:pPr algn="ctr"/>
                      <a:r>
                        <a:rPr lang="fr-FR" sz="2400" b="1" dirty="0">
                          <a:solidFill>
                            <a:schemeClr val="tx1"/>
                          </a:solidFill>
                        </a:rPr>
                        <a:t>           Objet flottant: </a:t>
                      </a:r>
                      <a:r>
                        <a:rPr lang="el-GR" sz="2400" b="1" dirty="0">
                          <a:solidFill>
                            <a:schemeClr val="tx1"/>
                          </a:solidFill>
                        </a:rPr>
                        <a:t>ρ</a:t>
                      </a:r>
                      <a:r>
                        <a:rPr lang="fr-FR" sz="2400" b="1" baseline="-25000" dirty="0">
                          <a:solidFill>
                            <a:schemeClr val="tx1"/>
                          </a:solidFill>
                        </a:rPr>
                        <a:t>1</a:t>
                      </a:r>
                    </a:p>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solidFill>
                            <a:schemeClr val="tx1"/>
                          </a:solidFill>
                        </a:rPr>
                        <a:t>    Objet flottant: </a:t>
                      </a:r>
                      <a:r>
                        <a:rPr lang="el-GR" sz="2400" b="1" dirty="0">
                          <a:solidFill>
                            <a:schemeClr val="tx1"/>
                          </a:solidFill>
                        </a:rPr>
                        <a:t>ρ</a:t>
                      </a:r>
                      <a:r>
                        <a:rPr lang="fr-FR" sz="2400" b="1" baseline="-25000" dirty="0">
                          <a:solidFill>
                            <a:schemeClr val="tx1"/>
                          </a:solidFill>
                        </a:rPr>
                        <a:t>2</a:t>
                      </a:r>
                    </a:p>
                    <a:p>
                      <a:endParaRPr lang="fr-F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6373882"/>
                  </a:ext>
                </a:extLst>
              </a:tr>
              <a:tr h="2856766">
                <a:tc gridSpan="2">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gridSpan="2">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extLst>
                  <a:ext uri="{0D108BD9-81ED-4DB2-BD59-A6C34878D82A}">
                    <a16:rowId xmlns:a16="http://schemas.microsoft.com/office/drawing/2014/main" val="2006653028"/>
                  </a:ext>
                </a:extLst>
              </a:tr>
              <a:tr h="9048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800" b="1" dirty="0"/>
                        <a:t>Partie immergée plus </a:t>
                      </a:r>
                      <a:r>
                        <a:rPr lang="fr-FR" sz="2800" b="1" dirty="0">
                          <a:solidFill>
                            <a:srgbClr val="FF0000"/>
                          </a:solidFill>
                        </a:rPr>
                        <a:t>grande</a:t>
                      </a:r>
                      <a:endParaRPr lang="fr-F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tc gridSpan="2">
                  <a:txBody>
                    <a:bodyPr/>
                    <a:lstStyle/>
                    <a:p>
                      <a:r>
                        <a:rPr lang="fr-FR" sz="2800" b="1" dirty="0"/>
                        <a:t>Partie immergée plus </a:t>
                      </a:r>
                      <a:r>
                        <a:rPr lang="fr-FR" sz="2800" b="1" dirty="0">
                          <a:solidFill>
                            <a:srgbClr val="FF0000"/>
                          </a:solidFill>
                        </a:rPr>
                        <a:t>petite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tc>
                <a:extLst>
                  <a:ext uri="{0D108BD9-81ED-4DB2-BD59-A6C34878D82A}">
                    <a16:rowId xmlns:a16="http://schemas.microsoft.com/office/drawing/2014/main" val="3196504589"/>
                  </a:ext>
                </a:extLst>
              </a:tr>
            </a:tbl>
          </a:graphicData>
        </a:graphic>
      </p:graphicFrame>
      <p:grpSp>
        <p:nvGrpSpPr>
          <p:cNvPr id="8" name="Group 39">
            <a:extLst>
              <a:ext uri="{FF2B5EF4-FFF2-40B4-BE49-F238E27FC236}">
                <a16:creationId xmlns:a16="http://schemas.microsoft.com/office/drawing/2014/main" id="{E4BB39ED-D615-1C96-F1E4-29121F25FCDF}"/>
              </a:ext>
            </a:extLst>
          </p:cNvPr>
          <p:cNvGrpSpPr/>
          <p:nvPr/>
        </p:nvGrpSpPr>
        <p:grpSpPr>
          <a:xfrm>
            <a:off x="1489581" y="2360140"/>
            <a:ext cx="4030259" cy="2614671"/>
            <a:chOff x="1489581" y="2554104"/>
            <a:chExt cx="4030259" cy="2614671"/>
          </a:xfrm>
        </p:grpSpPr>
        <p:sp>
          <p:nvSpPr>
            <p:cNvPr id="21" name="Rectangle 12608">
              <a:extLst>
                <a:ext uri="{FF2B5EF4-FFF2-40B4-BE49-F238E27FC236}">
                  <a16:creationId xmlns:a16="http://schemas.microsoft.com/office/drawing/2014/main" id="{69B5C10A-EB03-46C6-467B-32B18A8A1F2F}"/>
                </a:ext>
              </a:extLst>
            </p:cNvPr>
            <p:cNvSpPr/>
            <p:nvPr/>
          </p:nvSpPr>
          <p:spPr>
            <a:xfrm>
              <a:off x="3810659" y="4737888"/>
              <a:ext cx="1489512"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077085" algn="l"/>
                </a:tabLst>
                <a:defRPr/>
              </a:pPr>
              <a:r>
                <a:rPr kumimoji="0" lang="en-US" sz="2800" b="1" i="0" u="none" strike="noStrike" kern="0" cap="none" spc="-52" normalizeH="0" baseline="0" noProof="0" dirty="0">
                  <a:ln>
                    <a:noFill/>
                  </a:ln>
                  <a:solidFill>
                    <a:srgbClr val="FF0000"/>
                  </a:solidFill>
                  <a:effectLst/>
                  <a:uLnTx/>
                  <a:uFillTx/>
                </a:rPr>
                <a:t>ρ</a:t>
              </a:r>
              <a:r>
                <a:rPr kumimoji="0" lang="en-US" sz="2800" b="1" i="0" u="none" strike="noStrike" kern="0" cap="none" spc="-30" normalizeH="0" baseline="-25000" noProof="0" dirty="0">
                  <a:ln>
                    <a:noFill/>
                  </a:ln>
                  <a:solidFill>
                    <a:srgbClr val="FF0000"/>
                  </a:solidFill>
                  <a:effectLst/>
                  <a:uLnTx/>
                  <a:uFillTx/>
                </a:rPr>
                <a:t>1</a:t>
              </a:r>
              <a:r>
                <a:rPr kumimoji="0" lang="en-US" sz="2800" b="1" i="0" u="none" strike="noStrike" kern="0" cap="none" spc="-13" normalizeH="0" baseline="-57000" noProof="0" dirty="0">
                  <a:ln>
                    <a:noFill/>
                  </a:ln>
                  <a:solidFill>
                    <a:srgbClr val="FF0000"/>
                  </a:solidFill>
                  <a:effectLst/>
                  <a:uLnTx/>
                  <a:uFillTx/>
                </a:rPr>
                <a:t> </a:t>
              </a:r>
              <a:r>
                <a:rPr kumimoji="0" lang="en-US" sz="2800" b="1" i="0" u="none" strike="noStrike" kern="0" cap="none" spc="-50" normalizeH="0" baseline="0" noProof="0" dirty="0">
                  <a:ln>
                    <a:noFill/>
                  </a:ln>
                  <a:solidFill>
                    <a:srgbClr val="FF0000"/>
                  </a:solidFill>
                  <a:effectLst/>
                  <a:uLnTx/>
                  <a:uFillTx/>
                </a:rPr>
                <a:t>&lt;</a:t>
              </a:r>
              <a:r>
                <a:rPr kumimoji="0" lang="en-US" sz="2800" b="1" i="0" u="none" strike="noStrike" kern="0" cap="none" spc="289" normalizeH="0" baseline="0" noProof="0" dirty="0">
                  <a:ln>
                    <a:noFill/>
                  </a:ln>
                  <a:solidFill>
                    <a:srgbClr val="FF0000"/>
                  </a:solidFill>
                  <a:effectLst/>
                  <a:uLnTx/>
                  <a:uFillTx/>
                </a:rPr>
                <a:t> </a:t>
              </a:r>
              <a:r>
                <a:rPr kumimoji="0" lang="en-US" sz="2800" b="1" i="0" u="none" strike="noStrike" kern="0" cap="none" spc="-52" normalizeH="0" baseline="0" noProof="0" dirty="0" err="1">
                  <a:ln>
                    <a:noFill/>
                  </a:ln>
                  <a:solidFill>
                    <a:srgbClr val="FF0000"/>
                  </a:solidFill>
                  <a:effectLst/>
                  <a:uLnTx/>
                  <a:uFillTx/>
                </a:rPr>
                <a:t>ρ</a:t>
              </a:r>
              <a:r>
                <a:rPr kumimoji="0" lang="en-US" sz="2800" b="1" i="0" u="none" strike="noStrike" kern="0" cap="none" spc="-29" normalizeH="0" baseline="-25000" noProof="0" dirty="0" err="1">
                  <a:ln>
                    <a:noFill/>
                  </a:ln>
                  <a:solidFill>
                    <a:srgbClr val="FF0000"/>
                  </a:solidFill>
                  <a:effectLst/>
                  <a:uLnTx/>
                  <a:uFillTx/>
                </a:rPr>
                <a:t>e</a:t>
              </a:r>
              <a:r>
                <a:rPr kumimoji="0" lang="en-US" sz="2800" b="1" i="0" u="none" strike="noStrike" kern="0" cap="none" spc="-28" normalizeH="0" baseline="-25000" noProof="0" dirty="0" err="1">
                  <a:ln>
                    <a:noFill/>
                  </a:ln>
                  <a:solidFill>
                    <a:srgbClr val="FF0000"/>
                  </a:solidFill>
                  <a:effectLst/>
                  <a:uLnTx/>
                  <a:uFillTx/>
                </a:rPr>
                <a:t>a</a:t>
              </a:r>
              <a:r>
                <a:rPr kumimoji="0" lang="en-US" sz="2800" b="1" i="0" u="none" strike="noStrike" kern="0" cap="none" spc="0" normalizeH="0" baseline="-25000" noProof="0" dirty="0" err="1">
                  <a:ln>
                    <a:noFill/>
                  </a:ln>
                  <a:solidFill>
                    <a:srgbClr val="FF0000"/>
                  </a:solidFill>
                  <a:effectLst/>
                  <a:uLnTx/>
                  <a:uFillTx/>
                </a:rPr>
                <a:t>u</a:t>
              </a:r>
              <a:endParaRPr kumimoji="0" lang="en-US" sz="2800" b="1" i="0" u="none" strike="noStrike" kern="0" cap="none" spc="-31" normalizeH="0" noProof="0" dirty="0">
                <a:ln>
                  <a:noFill/>
                </a:ln>
                <a:solidFill>
                  <a:srgbClr val="FF0000"/>
                </a:solidFill>
                <a:effectLst/>
                <a:uLnTx/>
                <a:uFillTx/>
              </a:endParaRPr>
            </a:p>
          </p:txBody>
        </p:sp>
        <p:grpSp>
          <p:nvGrpSpPr>
            <p:cNvPr id="22" name="Group 37">
              <a:extLst>
                <a:ext uri="{FF2B5EF4-FFF2-40B4-BE49-F238E27FC236}">
                  <a16:creationId xmlns:a16="http://schemas.microsoft.com/office/drawing/2014/main" id="{3BA924F3-90FD-A5D9-3C4E-06331FC7FC14}"/>
                </a:ext>
              </a:extLst>
            </p:cNvPr>
            <p:cNvGrpSpPr/>
            <p:nvPr/>
          </p:nvGrpSpPr>
          <p:grpSpPr>
            <a:xfrm>
              <a:off x="1489581" y="2554104"/>
              <a:ext cx="4030259" cy="2548746"/>
              <a:chOff x="1489581" y="2554104"/>
              <a:chExt cx="4030259" cy="2548746"/>
            </a:xfrm>
          </p:grpSpPr>
          <p:pic>
            <p:nvPicPr>
              <p:cNvPr id="23" name="Picture 12494">
                <a:extLst>
                  <a:ext uri="{FF2B5EF4-FFF2-40B4-BE49-F238E27FC236}">
                    <a16:creationId xmlns:a16="http://schemas.microsoft.com/office/drawing/2014/main" id="{1197B8B8-C8AD-8354-789D-C8853E843C8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rot="10800000" flipV="1">
                <a:off x="3406099" y="2554104"/>
                <a:ext cx="2113741" cy="2548746"/>
              </a:xfrm>
              <a:prstGeom prst="rect">
                <a:avLst/>
              </a:prstGeom>
              <a:noFill/>
            </p:spPr>
          </p:pic>
          <p:sp>
            <p:nvSpPr>
              <p:cNvPr id="24" name="Rectangle 12610">
                <a:extLst>
                  <a:ext uri="{FF2B5EF4-FFF2-40B4-BE49-F238E27FC236}">
                    <a16:creationId xmlns:a16="http://schemas.microsoft.com/office/drawing/2014/main" id="{8777C334-2212-9CFE-066B-AEF692AA19E1}"/>
                  </a:ext>
                </a:extLst>
              </p:cNvPr>
              <p:cNvSpPr/>
              <p:nvPr/>
            </p:nvSpPr>
            <p:spPr>
              <a:xfrm>
                <a:off x="4065516" y="3776685"/>
                <a:ext cx="604291" cy="369331"/>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400" b="0" i="0" u="none" strike="noStrike" kern="0" cap="none" spc="0" normalizeH="0" baseline="0" noProof="0" dirty="0">
                    <a:ln>
                      <a:noFill/>
                    </a:ln>
                    <a:solidFill>
                      <a:srgbClr val="231F20"/>
                    </a:solidFill>
                    <a:effectLst/>
                    <a:uLnTx/>
                    <a:uFillTx/>
                  </a:rPr>
                  <a:t>Eau</a:t>
                </a:r>
              </a:p>
            </p:txBody>
          </p:sp>
          <p:sp>
            <p:nvSpPr>
              <p:cNvPr id="25" name="Rectangle 12611">
                <a:extLst>
                  <a:ext uri="{FF2B5EF4-FFF2-40B4-BE49-F238E27FC236}">
                    <a16:creationId xmlns:a16="http://schemas.microsoft.com/office/drawing/2014/main" id="{1EED52F7-EBB0-86FC-BA27-51687191FB80}"/>
                  </a:ext>
                </a:extLst>
              </p:cNvPr>
              <p:cNvSpPr/>
              <p:nvPr/>
            </p:nvSpPr>
            <p:spPr>
              <a:xfrm>
                <a:off x="1489581" y="3204448"/>
                <a:ext cx="2249859" cy="307777"/>
              </a:xfrm>
              <a:prstGeom prst="rect">
                <a:avLst/>
              </a:prstGeom>
            </p:spPr>
            <p:txBody>
              <a:bodyPr wrap="square" lIns="0" tIns="0" rIns="0" bIns="0">
                <a:spAutoFit/>
              </a:bodyPr>
              <a:lstStyle/>
              <a:p>
                <a:pPr marL="0" marR="0" lvl="0" indent="0" defTabSz="914400" eaLnBrk="1" fontAlgn="auto" latinLnBrk="0" hangingPunct="1">
                  <a:spcBef>
                    <a:spcPts val="0"/>
                  </a:spcBef>
                  <a:spcAft>
                    <a:spcPts val="0"/>
                  </a:spcAft>
                  <a:buClrTx/>
                  <a:buSzTx/>
                  <a:buFontTx/>
                  <a:buNone/>
                  <a:defRPr/>
                </a:pPr>
                <a:r>
                  <a:rPr kumimoji="0" lang="en-US" sz="2000" b="1" i="0" u="none" strike="noStrike" kern="0" cap="none" spc="0" normalizeH="0" baseline="0" noProof="0" dirty="0" err="1">
                    <a:ln>
                      <a:noFill/>
                    </a:ln>
                    <a:solidFill>
                      <a:srgbClr val="231F20"/>
                    </a:solidFill>
                    <a:effectLst/>
                    <a:uLnTx/>
                    <a:uFillTx/>
                  </a:rPr>
                  <a:t>Partie</a:t>
                </a:r>
                <a:r>
                  <a:rPr kumimoji="0" lang="en-US" sz="2000" b="1" i="0" u="none" strike="noStrike" kern="0" cap="none" spc="0" normalizeH="0" baseline="0" noProof="0" dirty="0">
                    <a:ln>
                      <a:noFill/>
                    </a:ln>
                    <a:solidFill>
                      <a:srgbClr val="231F20"/>
                    </a:solidFill>
                    <a:effectLst/>
                    <a:uLnTx/>
                    <a:uFillTx/>
                  </a:rPr>
                  <a:t> </a:t>
                </a:r>
                <a:r>
                  <a:rPr kumimoji="0" lang="en-US" sz="2000" b="1" i="0" u="none" strike="noStrike" kern="0" cap="none" spc="0" normalizeH="0" baseline="0" noProof="0" dirty="0" err="1">
                    <a:ln>
                      <a:noFill/>
                    </a:ln>
                    <a:solidFill>
                      <a:srgbClr val="231F20"/>
                    </a:solidFill>
                    <a:effectLst/>
                    <a:uLnTx/>
                    <a:uFillTx/>
                  </a:rPr>
                  <a:t>immergée</a:t>
                </a:r>
                <a:endParaRPr kumimoji="0" lang="en-US" sz="2000" b="1" i="0" u="none" strike="noStrike" kern="0" cap="none" spc="0" normalizeH="0" baseline="0" noProof="0" dirty="0">
                  <a:ln>
                    <a:noFill/>
                  </a:ln>
                  <a:solidFill>
                    <a:srgbClr val="231F20"/>
                  </a:solidFill>
                  <a:effectLst/>
                  <a:uLnTx/>
                  <a:uFillTx/>
                </a:endParaRPr>
              </a:p>
            </p:txBody>
          </p:sp>
          <p:cxnSp>
            <p:nvCxnSpPr>
              <p:cNvPr id="26" name="Straight Arrow Connector 33">
                <a:extLst>
                  <a:ext uri="{FF2B5EF4-FFF2-40B4-BE49-F238E27FC236}">
                    <a16:creationId xmlns:a16="http://schemas.microsoft.com/office/drawing/2014/main" id="{8D5CA5D8-1210-B314-4095-E4BA5728B1DA}"/>
                  </a:ext>
                </a:extLst>
              </p:cNvPr>
              <p:cNvCxnSpPr>
                <a:cxnSpLocks/>
              </p:cNvCxnSpPr>
              <p:nvPr/>
            </p:nvCxnSpPr>
            <p:spPr>
              <a:xfrm>
                <a:off x="3371497" y="3443075"/>
                <a:ext cx="878324" cy="0"/>
              </a:xfrm>
              <a:prstGeom prst="straightConnector1">
                <a:avLst/>
              </a:prstGeom>
              <a:ln w="38100">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grpSp>
        <p:nvGrpSpPr>
          <p:cNvPr id="27" name="Group 40">
            <a:extLst>
              <a:ext uri="{FF2B5EF4-FFF2-40B4-BE49-F238E27FC236}">
                <a16:creationId xmlns:a16="http://schemas.microsoft.com/office/drawing/2014/main" id="{70253BF7-EF20-BFF5-894E-DEADBA08E7C6}"/>
              </a:ext>
            </a:extLst>
          </p:cNvPr>
          <p:cNvGrpSpPr/>
          <p:nvPr/>
        </p:nvGrpSpPr>
        <p:grpSpPr>
          <a:xfrm>
            <a:off x="5519840" y="1697085"/>
            <a:ext cx="5182579" cy="3165966"/>
            <a:chOff x="5172673" y="1843443"/>
            <a:chExt cx="5182579" cy="3165966"/>
          </a:xfrm>
        </p:grpSpPr>
        <p:pic>
          <p:nvPicPr>
            <p:cNvPr id="28" name="Picture 12495">
              <a:extLst>
                <a:ext uri="{FF2B5EF4-FFF2-40B4-BE49-F238E27FC236}">
                  <a16:creationId xmlns:a16="http://schemas.microsoft.com/office/drawing/2014/main" id="{FE7A1F5D-B9F3-CF46-B337-866826F6590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rot="10800000" flipV="1">
              <a:off x="6349576" y="2460663"/>
              <a:ext cx="2133257" cy="2548746"/>
            </a:xfrm>
            <a:prstGeom prst="rect">
              <a:avLst/>
            </a:prstGeom>
            <a:noFill/>
          </p:spPr>
        </p:pic>
        <p:sp>
          <p:nvSpPr>
            <p:cNvPr id="29" name="Rectangle 12619">
              <a:extLst>
                <a:ext uri="{FF2B5EF4-FFF2-40B4-BE49-F238E27FC236}">
                  <a16:creationId xmlns:a16="http://schemas.microsoft.com/office/drawing/2014/main" id="{D4FB323C-4129-4993-0DD5-520AB00C51B7}"/>
                </a:ext>
              </a:extLst>
            </p:cNvPr>
            <p:cNvSpPr/>
            <p:nvPr/>
          </p:nvSpPr>
          <p:spPr>
            <a:xfrm>
              <a:off x="7270724" y="3780871"/>
              <a:ext cx="460063" cy="369331"/>
            </a:xfrm>
            <a:prstGeom prst="rect">
              <a:avLst/>
            </a:prstGeom>
          </p:spPr>
          <p:txBody>
            <a:bodyPr wrap="none" lIns="0" tIns="0" rIns="0" bIns="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400" b="0" i="0" u="none" strike="noStrike" kern="0" cap="none" spc="0" normalizeH="0" baseline="0" noProof="0" dirty="0">
                  <a:ln>
                    <a:noFill/>
                  </a:ln>
                  <a:solidFill>
                    <a:srgbClr val="231F20"/>
                  </a:solidFill>
                  <a:effectLst/>
                  <a:uLnTx/>
                  <a:uFillTx/>
                </a:rPr>
                <a:t>Eau</a:t>
              </a:r>
            </a:p>
          </p:txBody>
        </p:sp>
        <p:sp>
          <p:nvSpPr>
            <p:cNvPr id="30" name="Rectangle 12623">
              <a:extLst>
                <a:ext uri="{FF2B5EF4-FFF2-40B4-BE49-F238E27FC236}">
                  <a16:creationId xmlns:a16="http://schemas.microsoft.com/office/drawing/2014/main" id="{36011C37-3C84-9BDE-4B2B-2A6336BCC23A}"/>
                </a:ext>
              </a:extLst>
            </p:cNvPr>
            <p:cNvSpPr/>
            <p:nvPr/>
          </p:nvSpPr>
          <p:spPr>
            <a:xfrm>
              <a:off x="8580727" y="3099340"/>
              <a:ext cx="1774525" cy="307777"/>
            </a:xfrm>
            <a:prstGeom prst="rect">
              <a:avLst/>
            </a:prstGeom>
          </p:spPr>
          <p:txBody>
            <a:bodyPr wrap="none" lIns="0" tIns="0" rIns="0" bIns="0">
              <a:spAutoFit/>
            </a:bodyPr>
            <a:lstStyle/>
            <a:p>
              <a:pPr marL="0" marR="0" lvl="0" indent="0" defTabSz="914400" eaLnBrk="1" fontAlgn="auto" latinLnBrk="0" hangingPunct="1">
                <a:spcBef>
                  <a:spcPts val="0"/>
                </a:spcBef>
                <a:spcAft>
                  <a:spcPts val="0"/>
                </a:spcAft>
                <a:buClrTx/>
                <a:buSzTx/>
                <a:buFontTx/>
                <a:buNone/>
                <a:defRPr/>
              </a:pPr>
              <a:r>
                <a:rPr kumimoji="0" lang="en-US" sz="2000" b="1" i="0" u="none" strike="noStrike" kern="0" cap="none" spc="0" normalizeH="0" baseline="0" noProof="0" dirty="0" err="1">
                  <a:ln>
                    <a:noFill/>
                  </a:ln>
                  <a:solidFill>
                    <a:srgbClr val="231F20"/>
                  </a:solidFill>
                  <a:effectLst/>
                  <a:uLnTx/>
                  <a:uFillTx/>
                </a:rPr>
                <a:t>Partie</a:t>
              </a:r>
              <a:r>
                <a:rPr kumimoji="0" lang="en-US" sz="2000" b="1" i="0" u="none" strike="noStrike" kern="0" cap="none" spc="0" normalizeH="0" baseline="0" noProof="0" dirty="0">
                  <a:ln>
                    <a:noFill/>
                  </a:ln>
                  <a:solidFill>
                    <a:srgbClr val="231F20"/>
                  </a:solidFill>
                  <a:effectLst/>
                  <a:uLnTx/>
                  <a:uFillTx/>
                </a:rPr>
                <a:t> </a:t>
              </a:r>
              <a:r>
                <a:rPr kumimoji="0" lang="en-US" sz="2000" b="1" i="0" u="none" strike="noStrike" kern="0" cap="none" spc="0" normalizeH="0" baseline="0" noProof="0" dirty="0" err="1">
                  <a:ln>
                    <a:noFill/>
                  </a:ln>
                  <a:solidFill>
                    <a:srgbClr val="231F20"/>
                  </a:solidFill>
                  <a:effectLst/>
                  <a:uLnTx/>
                  <a:uFillTx/>
                </a:rPr>
                <a:t>immergée</a:t>
              </a:r>
              <a:endParaRPr kumimoji="0" lang="en-US" sz="2000" b="1" i="0" u="none" strike="noStrike" kern="0" cap="none" spc="0" normalizeH="0" baseline="0" noProof="0" dirty="0">
                <a:ln>
                  <a:noFill/>
                </a:ln>
                <a:solidFill>
                  <a:srgbClr val="231F20"/>
                </a:solidFill>
                <a:effectLst/>
                <a:uLnTx/>
                <a:uFillTx/>
              </a:endParaRPr>
            </a:p>
          </p:txBody>
        </p:sp>
        <p:cxnSp>
          <p:nvCxnSpPr>
            <p:cNvPr id="31" name="Straight Arrow Connector 30">
              <a:extLst>
                <a:ext uri="{FF2B5EF4-FFF2-40B4-BE49-F238E27FC236}">
                  <a16:creationId xmlns:a16="http://schemas.microsoft.com/office/drawing/2014/main" id="{D0CACD45-43DC-6049-7B9B-6AF32358E06A}"/>
                </a:ext>
              </a:extLst>
            </p:cNvPr>
            <p:cNvCxnSpPr/>
            <p:nvPr/>
          </p:nvCxnSpPr>
          <p:spPr>
            <a:xfrm flipH="1">
              <a:off x="7619595" y="3259039"/>
              <a:ext cx="863238" cy="0"/>
            </a:xfrm>
            <a:prstGeom prst="straightConnector1">
              <a:avLst/>
            </a:prstGeom>
            <a:ln w="38100">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2" name="Rectangle 12608">
              <a:extLst>
                <a:ext uri="{FF2B5EF4-FFF2-40B4-BE49-F238E27FC236}">
                  <a16:creationId xmlns:a16="http://schemas.microsoft.com/office/drawing/2014/main" id="{48493567-4913-FC61-0421-B356267BF5BA}"/>
                </a:ext>
              </a:extLst>
            </p:cNvPr>
            <p:cNvSpPr/>
            <p:nvPr/>
          </p:nvSpPr>
          <p:spPr>
            <a:xfrm>
              <a:off x="5172673" y="1843443"/>
              <a:ext cx="1333157"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077085" algn="l"/>
                </a:tabLst>
                <a:defRPr/>
              </a:pPr>
              <a:r>
                <a:rPr kumimoji="0" lang="en-US" sz="2800" b="1" i="0" u="none" strike="noStrike" kern="0" cap="none" spc="-52" normalizeH="0" baseline="0" noProof="0" dirty="0">
                  <a:ln>
                    <a:noFill/>
                  </a:ln>
                  <a:solidFill>
                    <a:srgbClr val="FF0000"/>
                  </a:solidFill>
                  <a:effectLst/>
                  <a:uLnTx/>
                  <a:uFillTx/>
                </a:rPr>
                <a:t>ρ</a:t>
              </a:r>
              <a:r>
                <a:rPr kumimoji="0" lang="en-US" sz="2800" b="1" i="0" u="none" strike="noStrike" kern="0" cap="none" spc="289" normalizeH="0" baseline="-25000" noProof="0" dirty="0">
                  <a:ln>
                    <a:noFill/>
                  </a:ln>
                  <a:solidFill>
                    <a:srgbClr val="FF0000"/>
                  </a:solidFill>
                  <a:effectLst/>
                  <a:uLnTx/>
                  <a:uFillTx/>
                </a:rPr>
                <a:t>2</a:t>
              </a:r>
              <a:r>
                <a:rPr kumimoji="0" lang="en-US" sz="2800" b="1" i="0" u="none" strike="noStrike" kern="0" cap="none" spc="785" normalizeH="0" baseline="0" noProof="0" dirty="0">
                  <a:ln>
                    <a:noFill/>
                  </a:ln>
                  <a:solidFill>
                    <a:srgbClr val="FF0000"/>
                  </a:solidFill>
                  <a:effectLst/>
                  <a:uLnTx/>
                  <a:uFillTx/>
                </a:rPr>
                <a:t>&lt;</a:t>
              </a:r>
              <a:r>
                <a:rPr kumimoji="0" lang="en-US" sz="2800" b="1" i="0" u="none" strike="noStrike" kern="0" cap="none" spc="-52" normalizeH="0" baseline="0" noProof="0" dirty="0">
                  <a:ln>
                    <a:noFill/>
                  </a:ln>
                  <a:solidFill>
                    <a:srgbClr val="FF0000"/>
                  </a:solidFill>
                  <a:effectLst/>
                  <a:uLnTx/>
                  <a:uFillTx/>
                </a:rPr>
                <a:t>ρ</a:t>
              </a:r>
              <a:r>
                <a:rPr lang="en-US" sz="2800" b="1" kern="0" spc="-29" baseline="-25000" dirty="0">
                  <a:solidFill>
                    <a:srgbClr val="FF0000"/>
                  </a:solidFill>
                </a:rPr>
                <a:t>1</a:t>
              </a:r>
              <a:r>
                <a:rPr kumimoji="0" lang="en-US" sz="2800" b="1" i="0" u="none" strike="noStrike" kern="0" cap="none" spc="-31" normalizeH="0" baseline="0" noProof="0" dirty="0">
                  <a:ln>
                    <a:noFill/>
                  </a:ln>
                  <a:solidFill>
                    <a:srgbClr val="FF0000"/>
                  </a:solidFill>
                  <a:effectLst/>
                  <a:uLnTx/>
                  <a:uFillTx/>
                </a:rPr>
                <a:t> </a:t>
              </a:r>
            </a:p>
          </p:txBody>
        </p:sp>
      </p:grpSp>
      <p:sp>
        <p:nvSpPr>
          <p:cNvPr id="33" name="Rectangle 12608">
            <a:extLst>
              <a:ext uri="{FF2B5EF4-FFF2-40B4-BE49-F238E27FC236}">
                <a16:creationId xmlns:a16="http://schemas.microsoft.com/office/drawing/2014/main" id="{0682C18F-D12E-89DD-51E9-93118B816528}"/>
              </a:ext>
            </a:extLst>
          </p:cNvPr>
          <p:cNvSpPr/>
          <p:nvPr/>
        </p:nvSpPr>
        <p:spPr>
          <a:xfrm>
            <a:off x="7411375" y="4543924"/>
            <a:ext cx="1333157" cy="430887"/>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tab pos="2077085" algn="l"/>
              </a:tabLst>
              <a:defRPr/>
            </a:pPr>
            <a:r>
              <a:rPr kumimoji="0" lang="en-US" sz="2800" b="1" i="0" u="none" strike="noStrike" kern="0" cap="none" spc="-52" normalizeH="0" baseline="0" noProof="0" dirty="0">
                <a:ln>
                  <a:noFill/>
                </a:ln>
                <a:solidFill>
                  <a:srgbClr val="FF0000"/>
                </a:solidFill>
                <a:effectLst/>
                <a:uLnTx/>
                <a:uFillTx/>
              </a:rPr>
              <a:t>ρ</a:t>
            </a:r>
            <a:r>
              <a:rPr kumimoji="0" lang="en-US" sz="2800" b="1" i="0" u="none" strike="noStrike" kern="0" cap="none" spc="289" normalizeH="0" baseline="-25000" noProof="0" dirty="0">
                <a:ln>
                  <a:noFill/>
                </a:ln>
                <a:solidFill>
                  <a:srgbClr val="FF0000"/>
                </a:solidFill>
                <a:effectLst/>
                <a:uLnTx/>
                <a:uFillTx/>
              </a:rPr>
              <a:t>2</a:t>
            </a:r>
            <a:r>
              <a:rPr kumimoji="0" lang="en-US" sz="2800" b="1" i="0" u="none" strike="noStrike" kern="0" cap="none" spc="785" normalizeH="0" baseline="0" noProof="0" dirty="0">
                <a:ln>
                  <a:noFill/>
                </a:ln>
                <a:solidFill>
                  <a:srgbClr val="FF0000"/>
                </a:solidFill>
                <a:effectLst/>
                <a:uLnTx/>
                <a:uFillTx/>
              </a:rPr>
              <a:t>&lt;</a:t>
            </a:r>
            <a:r>
              <a:rPr kumimoji="0" lang="en-US" sz="2800" b="1" i="0" u="none" strike="noStrike" kern="0" cap="none" spc="-52" normalizeH="0" baseline="0" noProof="0" dirty="0" err="1">
                <a:ln>
                  <a:noFill/>
                </a:ln>
                <a:solidFill>
                  <a:srgbClr val="FF0000"/>
                </a:solidFill>
                <a:effectLst/>
                <a:uLnTx/>
                <a:uFillTx/>
              </a:rPr>
              <a:t>ρ</a:t>
            </a:r>
            <a:r>
              <a:rPr kumimoji="0" lang="en-US" sz="2800" b="1" i="0" u="none" strike="noStrike" kern="0" cap="none" spc="-29" normalizeH="0" baseline="-25000" noProof="0" dirty="0" err="1">
                <a:ln>
                  <a:noFill/>
                </a:ln>
                <a:solidFill>
                  <a:srgbClr val="FF0000"/>
                </a:solidFill>
                <a:effectLst/>
                <a:uLnTx/>
                <a:uFillTx/>
              </a:rPr>
              <a:t>e</a:t>
            </a:r>
            <a:r>
              <a:rPr kumimoji="0" lang="en-US" sz="2800" b="1" i="0" u="none" strike="noStrike" kern="0" cap="none" spc="-28" normalizeH="0" baseline="-25000" noProof="0" dirty="0" err="1">
                <a:ln>
                  <a:noFill/>
                </a:ln>
                <a:solidFill>
                  <a:srgbClr val="FF0000"/>
                </a:solidFill>
                <a:effectLst/>
                <a:uLnTx/>
                <a:uFillTx/>
              </a:rPr>
              <a:t>a</a:t>
            </a:r>
            <a:r>
              <a:rPr kumimoji="0" lang="en-US" sz="2800" b="1" i="0" u="none" strike="noStrike" kern="0" cap="none" spc="-31" normalizeH="0" baseline="-25000" noProof="0" dirty="0" err="1">
                <a:ln>
                  <a:noFill/>
                </a:ln>
                <a:solidFill>
                  <a:srgbClr val="FF0000"/>
                </a:solidFill>
                <a:effectLst/>
                <a:uLnTx/>
                <a:uFillTx/>
              </a:rPr>
              <a:t>u</a:t>
            </a:r>
            <a:r>
              <a:rPr kumimoji="0" lang="en-US" sz="2800" b="1" i="0" u="none" strike="noStrike" kern="0" cap="none" spc="-31" normalizeH="0" baseline="0" noProof="0" dirty="0">
                <a:ln>
                  <a:noFill/>
                </a:ln>
                <a:solidFill>
                  <a:srgbClr val="FF0000"/>
                </a:solidFill>
                <a:effectLst/>
                <a:uLnTx/>
                <a:uFillTx/>
              </a:rPr>
              <a:t> </a:t>
            </a:r>
          </a:p>
        </p:txBody>
      </p:sp>
    </p:spTree>
    <p:extLst>
      <p:ext uri="{BB962C8B-B14F-4D97-AF65-F5344CB8AC3E}">
        <p14:creationId xmlns:p14="http://schemas.microsoft.com/office/powerpoint/2010/main" val="27096005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6B20448-1E32-4CF6-962F-549A6F86DF50}"/>
              </a:ext>
            </a:extLst>
          </p:cNvPr>
          <p:cNvSpPr>
            <a:spLocks noGrp="1"/>
          </p:cNvSpPr>
          <p:nvPr>
            <p:ph type="title" idx="4294967295"/>
          </p:nvPr>
        </p:nvSpPr>
        <p:spPr>
          <a:xfrm>
            <a:off x="919576" y="226150"/>
            <a:ext cx="10160000" cy="471487"/>
          </a:xfrm>
        </p:spPr>
        <p:txBody>
          <a:bodyPr>
            <a:normAutofit/>
          </a:bodyPr>
          <a:lstStyle/>
          <a:p>
            <a:r>
              <a:rPr lang="fr-FR" sz="1600" b="1" dirty="0">
                <a:solidFill>
                  <a:schemeClr val="bg1">
                    <a:lumMod val="65000"/>
                  </a:schemeClr>
                </a:solidFill>
                <a:latin typeface="+mn-lt"/>
                <a:ea typeface="+mn-ea"/>
                <a:cs typeface="+mn-cs"/>
              </a:rPr>
              <a:t>Voici le lexique important de cette leçon. Retenez-le!</a:t>
            </a:r>
          </a:p>
        </p:txBody>
      </p:sp>
      <p:sp>
        <p:nvSpPr>
          <p:cNvPr id="5" name="Espace réservé du texte 2">
            <a:extLst>
              <a:ext uri="{FF2B5EF4-FFF2-40B4-BE49-F238E27FC236}">
                <a16:creationId xmlns:a16="http://schemas.microsoft.com/office/drawing/2014/main" id="{21D33C1D-281D-4919-87C2-93C31F3E46C0}"/>
              </a:ext>
            </a:extLst>
          </p:cNvPr>
          <p:cNvSpPr>
            <a:spLocks noGrp="1"/>
          </p:cNvSpPr>
          <p:nvPr>
            <p:ph type="body" sz="quarter" idx="4294967295"/>
          </p:nvPr>
        </p:nvSpPr>
        <p:spPr>
          <a:xfrm>
            <a:off x="777432" y="704216"/>
            <a:ext cx="10179050" cy="292100"/>
          </a:xfrm>
        </p:spPr>
        <p:txBody>
          <a:bodyPr>
            <a:normAutofit/>
          </a:bodyPr>
          <a:lstStyle/>
          <a:p>
            <a:pPr marL="0" indent="0">
              <a:buNone/>
            </a:pPr>
            <a:r>
              <a:rPr lang="fr-FR" sz="1400" i="1" dirty="0">
                <a:solidFill>
                  <a:schemeClr val="bg1">
                    <a:lumMod val="65000"/>
                  </a:schemeClr>
                </a:solidFill>
                <a:latin typeface="Calibri" panose="020F0502020204030204" pitchFamily="34" charset="0"/>
                <a:cs typeface="Calibri" panose="020F0502020204030204" pitchFamily="34" charset="0"/>
              </a:rPr>
              <a:t>L’</a:t>
            </a:r>
            <a:r>
              <a:rPr lang="fr-FR" sz="1400" i="1" dirty="0" err="1">
                <a:solidFill>
                  <a:schemeClr val="bg1">
                    <a:lumMod val="65000"/>
                  </a:schemeClr>
                </a:solidFill>
                <a:latin typeface="Calibri" panose="020F0502020204030204" pitchFamily="34" charset="0"/>
                <a:cs typeface="Calibri" panose="020F0502020204030204" pitchFamily="34" charset="0"/>
              </a:rPr>
              <a:t>enseignant·e</a:t>
            </a:r>
            <a:r>
              <a:rPr lang="fr-FR" sz="1400" i="1" dirty="0">
                <a:solidFill>
                  <a:schemeClr val="bg1">
                    <a:lumMod val="65000"/>
                  </a:schemeClr>
                </a:solidFill>
                <a:latin typeface="Calibri" panose="020F0502020204030204" pitchFamily="34" charset="0"/>
                <a:cs typeface="Calibri" panose="020F0502020204030204" pitchFamily="34" charset="0"/>
              </a:rPr>
              <a:t> veille à impliquer les élèves dans la lecture et l’analyse de la carte.</a:t>
            </a:r>
            <a:endParaRPr lang="fr-FR" sz="1400" i="1" noProof="0" dirty="0">
              <a:solidFill>
                <a:schemeClr val="bg1">
                  <a:lumMod val="65000"/>
                </a:schemeClr>
              </a:solidFill>
              <a:latin typeface="Calibri" panose="020F0502020204030204" pitchFamily="34" charset="0"/>
              <a:cs typeface="Calibri" panose="020F0502020204030204" pitchFamily="34" charset="0"/>
            </a:endParaRPr>
          </a:p>
        </p:txBody>
      </p:sp>
      <p:grpSp>
        <p:nvGrpSpPr>
          <p:cNvPr id="18" name="Groupe 71"/>
          <p:cNvGrpSpPr/>
          <p:nvPr/>
        </p:nvGrpSpPr>
        <p:grpSpPr>
          <a:xfrm>
            <a:off x="285342" y="1148295"/>
            <a:ext cx="11463355" cy="5005489"/>
            <a:chOff x="380712" y="1645615"/>
            <a:chExt cx="11463355" cy="4973127"/>
          </a:xfrm>
        </p:grpSpPr>
        <p:sp>
          <p:nvSpPr>
            <p:cNvPr id="19" name="Rectangle 18"/>
            <p:cNvSpPr/>
            <p:nvPr/>
          </p:nvSpPr>
          <p:spPr>
            <a:xfrm>
              <a:off x="380712" y="2087382"/>
              <a:ext cx="11428467" cy="4531360"/>
            </a:xfrm>
            <a:prstGeom prst="rect">
              <a:avLst/>
            </a:prstGeom>
            <a:solidFill>
              <a:srgbClr val="FFFFFF">
                <a:lumMod val="95000"/>
              </a:srgbClr>
            </a:solidFill>
            <a:ln w="25400" cap="flat" cmpd="sng" algn="ctr">
              <a:solidFill>
                <a:srgbClr val="0097A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0" cap="none" spc="0" normalizeH="0" baseline="0" noProof="0" dirty="0">
                <a:ln>
                  <a:noFill/>
                </a:ln>
                <a:solidFill>
                  <a:srgbClr val="FFFFFF"/>
                </a:solidFill>
                <a:effectLst/>
                <a:uLnTx/>
                <a:uFillTx/>
                <a:latin typeface="Arial"/>
                <a:ea typeface="+mn-ea"/>
                <a:cs typeface="+mn-cs"/>
              </a:endParaRPr>
            </a:p>
          </p:txBody>
        </p:sp>
        <p:sp>
          <p:nvSpPr>
            <p:cNvPr id="20" name="Rectangle à coins arrondis 2"/>
            <p:cNvSpPr/>
            <p:nvPr/>
          </p:nvSpPr>
          <p:spPr>
            <a:xfrm>
              <a:off x="4673600" y="2922668"/>
              <a:ext cx="2702560" cy="1716575"/>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pPr lvl="0" algn="ctr">
                <a:defRPr/>
              </a:pPr>
              <a:r>
                <a:rPr lang="fr-FR" b="1" dirty="0">
                  <a:solidFill>
                    <a:prstClr val="black"/>
                  </a:solidFill>
                </a:rPr>
                <a:t>Interpréter le fait de flotter et/ou de couler en termes de différence de masse volumique.</a:t>
              </a:r>
            </a:p>
          </p:txBody>
        </p:sp>
        <p:sp>
          <p:nvSpPr>
            <p:cNvPr id="21" name="Rectangle à coins arrondis 17"/>
            <p:cNvSpPr/>
            <p:nvPr/>
          </p:nvSpPr>
          <p:spPr>
            <a:xfrm>
              <a:off x="1003405" y="2853580"/>
              <a:ext cx="2216165" cy="1596677"/>
            </a:xfrm>
            <a:prstGeom prst="roundRect">
              <a:avLst>
                <a:gd name="adj" fmla="val 8096"/>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0" cap="none" spc="0" normalizeH="0" baseline="0" noProof="0" dirty="0">
                <a:ln>
                  <a:noFill/>
                </a:ln>
                <a:solidFill>
                  <a:srgbClr val="000000"/>
                </a:solidFill>
                <a:effectLst/>
                <a:uLnTx/>
                <a:uFillTx/>
                <a:latin typeface="Arial"/>
                <a:ea typeface="+mn-ea"/>
                <a:cs typeface="+mn-cs"/>
              </a:endParaRPr>
            </a:p>
          </p:txBody>
        </p:sp>
        <p:sp>
          <p:nvSpPr>
            <p:cNvPr id="22" name="ZoneTexte 3"/>
            <p:cNvSpPr txBox="1"/>
            <p:nvPr/>
          </p:nvSpPr>
          <p:spPr>
            <a:xfrm>
              <a:off x="4881880" y="2610818"/>
              <a:ext cx="2286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Ma tâche</a:t>
              </a:r>
            </a:p>
          </p:txBody>
        </p:sp>
        <p:sp>
          <p:nvSpPr>
            <p:cNvPr id="24" name="Rectangle à coins arrondis 24"/>
            <p:cNvSpPr/>
            <p:nvPr/>
          </p:nvSpPr>
          <p:spPr>
            <a:xfrm>
              <a:off x="8432608" y="2582505"/>
              <a:ext cx="2430737" cy="2321136"/>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5" name="ZoneTexte 27"/>
            <p:cNvSpPr txBox="1"/>
            <p:nvPr/>
          </p:nvSpPr>
          <p:spPr>
            <a:xfrm>
              <a:off x="8577345" y="2290638"/>
              <a:ext cx="2286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Verbes de consigne</a:t>
              </a:r>
            </a:p>
          </p:txBody>
        </p:sp>
        <p:sp>
          <p:nvSpPr>
            <p:cNvPr id="26" name="Rectangle à coins arrondis 28"/>
            <p:cNvSpPr/>
            <p:nvPr/>
          </p:nvSpPr>
          <p:spPr>
            <a:xfrm>
              <a:off x="1426864" y="5674625"/>
              <a:ext cx="9196032" cy="816899"/>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7" name="ZoneTexte 29"/>
            <p:cNvSpPr txBox="1"/>
            <p:nvPr/>
          </p:nvSpPr>
          <p:spPr>
            <a:xfrm>
              <a:off x="3946585" y="5368839"/>
              <a:ext cx="2407021" cy="3057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Structure pour répondre</a:t>
              </a:r>
            </a:p>
          </p:txBody>
        </p:sp>
        <p:cxnSp>
          <p:nvCxnSpPr>
            <p:cNvPr id="28" name="Connecteur en angle 5"/>
            <p:cNvCxnSpPr>
              <a:cxnSpLocks/>
              <a:stCxn id="21" idx="3"/>
              <a:endCxn id="20" idx="1"/>
            </p:cNvCxnSpPr>
            <p:nvPr/>
          </p:nvCxnSpPr>
          <p:spPr>
            <a:xfrm>
              <a:off x="3219570" y="3553794"/>
              <a:ext cx="1454030" cy="227162"/>
            </a:xfrm>
            <a:prstGeom prst="bentConnector3">
              <a:avLst/>
            </a:prstGeom>
            <a:noFill/>
            <a:ln w="9525" cap="flat" cmpd="sng" algn="ctr">
              <a:solidFill>
                <a:srgbClr val="FFAB40"/>
              </a:solidFill>
              <a:prstDash val="solid"/>
            </a:ln>
            <a:effectLst/>
          </p:spPr>
        </p:cxnSp>
        <p:sp>
          <p:nvSpPr>
            <p:cNvPr id="29" name="ZoneTexte 9"/>
            <p:cNvSpPr txBox="1"/>
            <p:nvPr/>
          </p:nvSpPr>
          <p:spPr>
            <a:xfrm>
              <a:off x="1035346" y="2860166"/>
              <a:ext cx="1890401" cy="947938"/>
            </a:xfrm>
            <a:prstGeom prst="rect">
              <a:avLst/>
            </a:prstGeom>
            <a:noFill/>
          </p:spPr>
          <p:txBody>
            <a:bodyPr wrap="square" rtlCol="0">
              <a:spAutoFit/>
            </a:bodyPr>
            <a:lstStyle/>
            <a:p>
              <a:pPr marL="182563" lvl="0" indent="-182563" defTabSz="914400">
                <a:buFont typeface="Arial" panose="020B0604020202020204" pitchFamily="34" charset="0"/>
                <a:buChar char="•"/>
                <a:defRPr/>
              </a:pPr>
              <a:r>
                <a:rPr lang="fr-FR" sz="1400" kern="0" dirty="0">
                  <a:solidFill>
                    <a:srgbClr val="000000"/>
                  </a:solidFill>
                  <a:latin typeface="Arial"/>
                </a:rPr>
                <a:t>Masse volumique</a:t>
              </a:r>
            </a:p>
            <a:p>
              <a:pPr marL="182563" lvl="0" indent="-182563" defTabSz="914400">
                <a:buFont typeface="Arial" panose="020B0604020202020204" pitchFamily="34" charset="0"/>
                <a:buChar char="•"/>
                <a:defRPr/>
              </a:pPr>
              <a:r>
                <a:rPr lang="fr-FR" sz="1400" kern="0" dirty="0">
                  <a:solidFill>
                    <a:srgbClr val="000000"/>
                  </a:solidFill>
                  <a:latin typeface="Arial"/>
                </a:rPr>
                <a:t>Objet immergé </a:t>
              </a:r>
            </a:p>
            <a:p>
              <a:pPr marL="182563" lvl="0" indent="-182563" defTabSz="914400">
                <a:buFont typeface="Arial" panose="020B0604020202020204" pitchFamily="34" charset="0"/>
                <a:buChar char="•"/>
                <a:defRPr/>
              </a:pPr>
              <a:r>
                <a:rPr lang="fr-FR" sz="1400" kern="0" dirty="0">
                  <a:solidFill>
                    <a:srgbClr val="000000"/>
                  </a:solidFill>
                  <a:latin typeface="Arial"/>
                </a:rPr>
                <a:t>Objet flottant</a:t>
              </a:r>
            </a:p>
            <a:p>
              <a:pPr marL="182563" lvl="0" indent="-182563" defTabSz="914400">
                <a:buFont typeface="Arial" panose="020B0604020202020204" pitchFamily="34" charset="0"/>
                <a:buChar char="•"/>
                <a:defRPr/>
              </a:pPr>
              <a:r>
                <a:rPr lang="fr-FR" sz="1400" kern="0" dirty="0">
                  <a:solidFill>
                    <a:srgbClr val="000000"/>
                  </a:solidFill>
                  <a:latin typeface="Arial"/>
                </a:rPr>
                <a:t>Objet coulé </a:t>
              </a:r>
            </a:p>
          </p:txBody>
        </p:sp>
        <p:sp>
          <p:nvSpPr>
            <p:cNvPr id="30" name="ZoneTexte 32"/>
            <p:cNvSpPr txBox="1"/>
            <p:nvPr/>
          </p:nvSpPr>
          <p:spPr>
            <a:xfrm>
              <a:off x="8726430" y="2718986"/>
              <a:ext cx="1843091" cy="1657428"/>
            </a:xfrm>
            <a:prstGeom prst="rect">
              <a:avLst/>
            </a:prstGeom>
            <a:noFill/>
          </p:spPr>
          <p:txBody>
            <a:bodyPr wrap="square" rtlCol="0">
              <a:spAutoFit/>
            </a:bodyPr>
            <a:lstStyle/>
            <a:p>
              <a:pPr marL="285750" lvl="0" indent="-285750" defTabSz="914400">
                <a:lnSpc>
                  <a:spcPct val="150000"/>
                </a:lnSpc>
                <a:buFont typeface="Arial" panose="020B0604020202020204" pitchFamily="34" charset="0"/>
                <a:buChar char="•"/>
                <a:defRPr/>
              </a:pPr>
              <a:r>
                <a:rPr lang="fr-FR" sz="1400" kern="0" dirty="0">
                  <a:solidFill>
                    <a:srgbClr val="000000"/>
                  </a:solidFill>
                  <a:latin typeface="Arial"/>
                </a:rPr>
                <a:t>Comparer</a:t>
              </a:r>
            </a:p>
            <a:p>
              <a:pPr marL="285750" lvl="0" indent="-285750" defTabSz="914400">
                <a:lnSpc>
                  <a:spcPct val="150000"/>
                </a:lnSpc>
                <a:buFont typeface="Arial" panose="020B0604020202020204" pitchFamily="34" charset="0"/>
                <a:buChar char="•"/>
                <a:defRPr/>
              </a:pPr>
              <a:r>
                <a:rPr lang="fr-FR" sz="1400" kern="0" dirty="0">
                  <a:solidFill>
                    <a:srgbClr val="000000"/>
                  </a:solidFill>
                  <a:latin typeface="Arial"/>
                </a:rPr>
                <a:t>Flotter </a:t>
              </a:r>
            </a:p>
            <a:p>
              <a:pPr marL="285750" lvl="0" indent="-285750" defTabSz="914400">
                <a:lnSpc>
                  <a:spcPct val="150000"/>
                </a:lnSpc>
                <a:buFont typeface="Arial" panose="020B0604020202020204" pitchFamily="34" charset="0"/>
                <a:buChar char="•"/>
                <a:defRPr/>
              </a:pPr>
              <a:r>
                <a:rPr lang="fr-FR" sz="1400" kern="0" dirty="0">
                  <a:solidFill>
                    <a:srgbClr val="000000"/>
                  </a:solidFill>
                  <a:latin typeface="Arial"/>
                </a:rPr>
                <a:t>Couler</a:t>
              </a:r>
            </a:p>
            <a:p>
              <a:pPr marL="285750" lvl="0" indent="-285750" defTabSz="914400">
                <a:lnSpc>
                  <a:spcPct val="150000"/>
                </a:lnSpc>
                <a:buFont typeface="Arial" panose="020B0604020202020204" pitchFamily="34" charset="0"/>
                <a:buChar char="•"/>
                <a:defRPr/>
              </a:pPr>
              <a:r>
                <a:rPr lang="fr-FR" sz="1400" kern="0" dirty="0">
                  <a:solidFill>
                    <a:srgbClr val="000000"/>
                  </a:solidFill>
                  <a:latin typeface="Arial"/>
                </a:rPr>
                <a:t>Immerger  </a:t>
              </a:r>
            </a:p>
            <a:p>
              <a:pPr marL="285750" lvl="0" indent="-285750" defTabSz="914400">
                <a:lnSpc>
                  <a:spcPct val="150000"/>
                </a:lnSpc>
                <a:buFont typeface="Arial" panose="020B0604020202020204" pitchFamily="34" charset="0"/>
                <a:buChar char="•"/>
                <a:defRPr/>
              </a:pPr>
              <a:r>
                <a:rPr lang="fr-FR" sz="1400" kern="0" dirty="0">
                  <a:solidFill>
                    <a:srgbClr val="000000"/>
                  </a:solidFill>
                  <a:latin typeface="Arial"/>
                </a:rPr>
                <a:t>Interpréter </a:t>
              </a:r>
            </a:p>
          </p:txBody>
        </p:sp>
        <p:cxnSp>
          <p:nvCxnSpPr>
            <p:cNvPr id="34" name="Connecteur en angle 39"/>
            <p:cNvCxnSpPr>
              <a:cxnSpLocks/>
              <a:stCxn id="20" idx="3"/>
            </p:cNvCxnSpPr>
            <p:nvPr/>
          </p:nvCxnSpPr>
          <p:spPr>
            <a:xfrm flipV="1">
              <a:off x="7376160" y="3337386"/>
              <a:ext cx="1056448" cy="443570"/>
            </a:xfrm>
            <a:prstGeom prst="bentConnector3">
              <a:avLst>
                <a:gd name="adj1" fmla="val 50000"/>
              </a:avLst>
            </a:prstGeom>
            <a:noFill/>
            <a:ln w="9525" cap="flat" cmpd="sng" algn="ctr">
              <a:solidFill>
                <a:srgbClr val="FFAB40"/>
              </a:solidFill>
              <a:prstDash val="solid"/>
            </a:ln>
            <a:effectLst/>
          </p:spPr>
        </p:cxnSp>
        <p:cxnSp>
          <p:nvCxnSpPr>
            <p:cNvPr id="37" name="Connecteur en angle 44"/>
            <p:cNvCxnSpPr>
              <a:cxnSpLocks/>
            </p:cNvCxnSpPr>
            <p:nvPr/>
          </p:nvCxnSpPr>
          <p:spPr>
            <a:xfrm rot="5400000">
              <a:off x="5489813" y="5139565"/>
              <a:ext cx="1070139" cy="4"/>
            </a:xfrm>
            <a:prstGeom prst="bentConnector3">
              <a:avLst>
                <a:gd name="adj1" fmla="val 50000"/>
              </a:avLst>
            </a:prstGeom>
            <a:noFill/>
            <a:ln w="9525" cap="flat" cmpd="sng" algn="ctr">
              <a:solidFill>
                <a:srgbClr val="FFAB40"/>
              </a:solidFill>
              <a:prstDash val="solid"/>
            </a:ln>
            <a:effectLst/>
          </p:spPr>
        </p:cxnSp>
        <p:sp>
          <p:nvSpPr>
            <p:cNvPr id="42" name="Rectangle 41"/>
            <p:cNvSpPr/>
            <p:nvPr/>
          </p:nvSpPr>
          <p:spPr>
            <a:xfrm>
              <a:off x="415600" y="1645615"/>
              <a:ext cx="11428467" cy="344835"/>
            </a:xfrm>
            <a:prstGeom prst="rect">
              <a:avLst/>
            </a:prstGeom>
            <a:solidFill>
              <a:srgbClr val="0097A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FR" sz="1200" b="1" i="0" u="none" strike="noStrike" kern="0" cap="none" spc="0" normalizeH="0" baseline="0" noProof="0" dirty="0">
                <a:ln>
                  <a:noFill/>
                </a:ln>
                <a:solidFill>
                  <a:srgbClr val="FFFFFF"/>
                </a:solidFill>
                <a:effectLst/>
                <a:uLnTx/>
                <a:uFillTx/>
                <a:latin typeface="Arial"/>
                <a:ea typeface="+mn-ea"/>
                <a:cs typeface="+mn-cs"/>
              </a:endParaRPr>
            </a:p>
          </p:txBody>
        </p:sp>
      </p:grpSp>
      <p:sp>
        <p:nvSpPr>
          <p:cNvPr id="8" name="ZoneTexte 20">
            <a:extLst>
              <a:ext uri="{FF2B5EF4-FFF2-40B4-BE49-F238E27FC236}">
                <a16:creationId xmlns:a16="http://schemas.microsoft.com/office/drawing/2014/main" id="{E8AA5182-2622-917E-6171-4E8B307C6789}"/>
              </a:ext>
            </a:extLst>
          </p:cNvPr>
          <p:cNvSpPr txBox="1"/>
          <p:nvPr/>
        </p:nvSpPr>
        <p:spPr>
          <a:xfrm>
            <a:off x="725146" y="1978524"/>
            <a:ext cx="2286000"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ea typeface="+mn-ea"/>
                <a:cs typeface="+mn-cs"/>
              </a:rPr>
              <a:t>Termes thématiques</a:t>
            </a:r>
          </a:p>
        </p:txBody>
      </p:sp>
      <p:pic>
        <p:nvPicPr>
          <p:cNvPr id="2" name="Image 8">
            <a:extLst>
              <a:ext uri="{FF2B5EF4-FFF2-40B4-BE49-F238E27FC236}">
                <a16:creationId xmlns:a16="http://schemas.microsoft.com/office/drawing/2014/main" id="{B067B24F-126B-687F-2317-097CD819CE3B}"/>
              </a:ext>
            </a:extLst>
          </p:cNvPr>
          <p:cNvPicPr>
            <a:picLocks noChangeAspect="1"/>
          </p:cNvPicPr>
          <p:nvPr/>
        </p:nvPicPr>
        <p:blipFill>
          <a:blip r:embed="rId3"/>
          <a:stretch>
            <a:fillRect/>
          </a:stretch>
        </p:blipFill>
        <p:spPr>
          <a:xfrm>
            <a:off x="11176808" y="212713"/>
            <a:ext cx="583170" cy="583170"/>
          </a:xfrm>
          <a:prstGeom prst="rect">
            <a:avLst/>
          </a:prstGeom>
        </p:spPr>
      </p:pic>
      <p:sp>
        <p:nvSpPr>
          <p:cNvPr id="3" name="ZoneTexte 2">
            <a:extLst>
              <a:ext uri="{FF2B5EF4-FFF2-40B4-BE49-F238E27FC236}">
                <a16:creationId xmlns:a16="http://schemas.microsoft.com/office/drawing/2014/main" id="{56916C35-6CCA-4DA0-3EF8-FDB70C10BE3E}"/>
              </a:ext>
            </a:extLst>
          </p:cNvPr>
          <p:cNvSpPr txBox="1"/>
          <p:nvPr/>
        </p:nvSpPr>
        <p:spPr>
          <a:xfrm>
            <a:off x="11757947" y="71000"/>
            <a:ext cx="365440" cy="369332"/>
          </a:xfrm>
          <a:prstGeom prst="rect">
            <a:avLst/>
          </a:prstGeom>
          <a:solidFill>
            <a:srgbClr val="F7C475"/>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FD90B6F8-3649-D473-4E75-1CA7D0D653A4}"/>
              </a:ext>
            </a:extLst>
          </p:cNvPr>
          <p:cNvSpPr txBox="1"/>
          <p:nvPr/>
        </p:nvSpPr>
        <p:spPr>
          <a:xfrm>
            <a:off x="1450388" y="5268244"/>
            <a:ext cx="9079263" cy="646331"/>
          </a:xfrm>
          <a:prstGeom prst="rect">
            <a:avLst/>
          </a:prstGeom>
          <a:noFill/>
        </p:spPr>
        <p:txBody>
          <a:bodyPr wrap="square">
            <a:spAutoFit/>
          </a:bodyPr>
          <a:lstStyle/>
          <a:p>
            <a:pPr marL="285750" lvl="0" indent="-285750">
              <a:buFont typeface="Wingdings" panose="05000000000000000000" pitchFamily="2" charset="2"/>
              <a:buChar char="§"/>
            </a:pPr>
            <a:r>
              <a:rPr lang="fr-FR" dirty="0">
                <a:solidFill>
                  <a:prstClr val="black"/>
                </a:solidFill>
                <a:latin typeface="ArialMT-Light"/>
              </a:rPr>
              <a:t>Un objet …………….. sur l’eau si sa</a:t>
            </a:r>
            <a:r>
              <a:rPr lang="fr-FR" i="1" kern="0" dirty="0">
                <a:solidFill>
                  <a:srgbClr val="000000"/>
                </a:solidFill>
                <a:latin typeface="Arial" panose="020B0604020202020204"/>
              </a:rPr>
              <a:t> masse volumique</a:t>
            </a:r>
            <a:r>
              <a:rPr lang="fr-FR" dirty="0">
                <a:solidFill>
                  <a:prstClr val="black"/>
                </a:solidFill>
                <a:latin typeface="ArialMT-Light"/>
              </a:rPr>
              <a:t> est supérieur à celle de l’eau.</a:t>
            </a:r>
          </a:p>
          <a:p>
            <a:pPr marL="285750" lvl="0" indent="-285750">
              <a:buFont typeface="Wingdings" panose="05000000000000000000" pitchFamily="2" charset="2"/>
              <a:buChar char="§"/>
            </a:pPr>
            <a:r>
              <a:rPr lang="fr-FR" dirty="0">
                <a:solidFill>
                  <a:prstClr val="black"/>
                </a:solidFill>
                <a:latin typeface="ArialMT-Light"/>
              </a:rPr>
              <a:t>Un objet …………… dans l’eau si sa masse volumique est inférieure à celle de l’eau.</a:t>
            </a:r>
          </a:p>
        </p:txBody>
      </p:sp>
    </p:spTree>
    <p:extLst>
      <p:ext uri="{BB962C8B-B14F-4D97-AF65-F5344CB8AC3E}">
        <p14:creationId xmlns:p14="http://schemas.microsoft.com/office/powerpoint/2010/main" val="31448963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6B20448-1E32-4CF6-962F-549A6F86DF50}"/>
              </a:ext>
            </a:extLst>
          </p:cNvPr>
          <p:cNvSpPr>
            <a:spLocks noGrp="1"/>
          </p:cNvSpPr>
          <p:nvPr>
            <p:ph type="title" idx="4294967295"/>
          </p:nvPr>
        </p:nvSpPr>
        <p:spPr>
          <a:xfrm>
            <a:off x="919576" y="226150"/>
            <a:ext cx="8062499" cy="471487"/>
          </a:xfrm>
        </p:spPr>
        <p:txBody>
          <a:bodyPr>
            <a:normAutofit/>
          </a:bodyPr>
          <a:lstStyle/>
          <a:p>
            <a:r>
              <a:rPr lang="fr-FR" sz="1600" b="1" dirty="0">
                <a:solidFill>
                  <a:schemeClr val="bg1">
                    <a:lumMod val="65000"/>
                  </a:schemeClr>
                </a:solidFill>
                <a:latin typeface="+mn-lt"/>
                <a:ea typeface="+mn-ea"/>
                <a:cs typeface="+mn-cs"/>
              </a:rPr>
              <a:t>Voici les exercices à faire à la maison pour la séance prochaine.</a:t>
            </a:r>
          </a:p>
        </p:txBody>
      </p:sp>
      <p:sp>
        <p:nvSpPr>
          <p:cNvPr id="5" name="Espace réservé du texte 2">
            <a:extLst>
              <a:ext uri="{FF2B5EF4-FFF2-40B4-BE49-F238E27FC236}">
                <a16:creationId xmlns:a16="http://schemas.microsoft.com/office/drawing/2014/main" id="{21D33C1D-281D-4919-87C2-93C31F3E46C0}"/>
              </a:ext>
            </a:extLst>
          </p:cNvPr>
          <p:cNvSpPr>
            <a:spLocks noGrp="1"/>
          </p:cNvSpPr>
          <p:nvPr>
            <p:ph type="body" sz="quarter" idx="4294967295"/>
          </p:nvPr>
        </p:nvSpPr>
        <p:spPr>
          <a:xfrm>
            <a:off x="777432" y="704216"/>
            <a:ext cx="8204643" cy="292100"/>
          </a:xfrm>
        </p:spPr>
        <p:txBody>
          <a:bodyPr>
            <a:normAutofit/>
          </a:bodyPr>
          <a:lstStyle/>
          <a:p>
            <a:pPr marL="0" indent="0">
              <a:buNone/>
            </a:pPr>
            <a:r>
              <a:rPr lang="fr-FR" sz="1400" i="1" dirty="0">
                <a:solidFill>
                  <a:schemeClr val="bg1">
                    <a:lumMod val="65000"/>
                  </a:schemeClr>
                </a:solidFill>
                <a:latin typeface="Calibri" panose="020F0502020204030204" pitchFamily="34" charset="0"/>
                <a:cs typeface="Calibri" panose="020F0502020204030204" pitchFamily="34" charset="0"/>
              </a:rPr>
              <a:t>L’</a:t>
            </a:r>
            <a:r>
              <a:rPr lang="fr-FR" sz="1400" i="1" dirty="0" err="1">
                <a:solidFill>
                  <a:schemeClr val="bg1">
                    <a:lumMod val="65000"/>
                  </a:schemeClr>
                </a:solidFill>
                <a:latin typeface="Calibri" panose="020F0502020204030204" pitchFamily="34" charset="0"/>
                <a:cs typeface="Calibri" panose="020F0502020204030204" pitchFamily="34" charset="0"/>
              </a:rPr>
              <a:t>enseignant.e</a:t>
            </a:r>
            <a:r>
              <a:rPr lang="fr-FR" sz="1400" i="1" dirty="0">
                <a:solidFill>
                  <a:schemeClr val="bg1">
                    <a:lumMod val="65000"/>
                  </a:schemeClr>
                </a:solidFill>
                <a:latin typeface="Calibri" panose="020F0502020204030204" pitchFamily="34" charset="0"/>
                <a:cs typeface="Calibri" panose="020F0502020204030204" pitchFamily="34" charset="0"/>
              </a:rPr>
              <a:t> incite les élèves à faire les exercices à la maison et clore la séance.</a:t>
            </a:r>
          </a:p>
        </p:txBody>
      </p:sp>
      <p:pic>
        <p:nvPicPr>
          <p:cNvPr id="2" name="Image 8">
            <a:extLst>
              <a:ext uri="{FF2B5EF4-FFF2-40B4-BE49-F238E27FC236}">
                <a16:creationId xmlns:a16="http://schemas.microsoft.com/office/drawing/2014/main" id="{B067B24F-126B-687F-2317-097CD819CE3B}"/>
              </a:ext>
            </a:extLst>
          </p:cNvPr>
          <p:cNvPicPr>
            <a:picLocks noChangeAspect="1"/>
          </p:cNvPicPr>
          <p:nvPr/>
        </p:nvPicPr>
        <p:blipFill>
          <a:blip r:embed="rId3"/>
          <a:stretch>
            <a:fillRect/>
          </a:stretch>
        </p:blipFill>
        <p:spPr>
          <a:xfrm>
            <a:off x="11176808" y="212713"/>
            <a:ext cx="583170" cy="583170"/>
          </a:xfrm>
          <a:prstGeom prst="rect">
            <a:avLst/>
          </a:prstGeom>
        </p:spPr>
      </p:pic>
      <p:sp>
        <p:nvSpPr>
          <p:cNvPr id="3" name="ZoneTexte 2">
            <a:extLst>
              <a:ext uri="{FF2B5EF4-FFF2-40B4-BE49-F238E27FC236}">
                <a16:creationId xmlns:a16="http://schemas.microsoft.com/office/drawing/2014/main" id="{56916C35-6CCA-4DA0-3EF8-FDB70C10BE3E}"/>
              </a:ext>
            </a:extLst>
          </p:cNvPr>
          <p:cNvSpPr txBox="1"/>
          <p:nvPr/>
        </p:nvSpPr>
        <p:spPr>
          <a:xfrm>
            <a:off x="11757947" y="71000"/>
            <a:ext cx="365440" cy="369332"/>
          </a:xfrm>
          <a:prstGeom prst="rect">
            <a:avLst/>
          </a:prstGeom>
          <a:solidFill>
            <a:srgbClr val="F7C475"/>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ZoneTexte 1"/>
          <p:cNvSpPr txBox="1"/>
          <p:nvPr/>
        </p:nvSpPr>
        <p:spPr>
          <a:xfrm>
            <a:off x="2609082" y="2557699"/>
            <a:ext cx="5433282" cy="707886"/>
          </a:xfrm>
          <a:prstGeom prst="rect">
            <a:avLst/>
          </a:prstGeom>
          <a:noFill/>
        </p:spPr>
        <p:txBody>
          <a:bodyPr wrap="none" rtlCol="0">
            <a:spAutoFit/>
          </a:bodyPr>
          <a:lstStyle/>
          <a:p>
            <a:r>
              <a:rPr lang="fr-FR" sz="4000" b="1" i="1" dirty="0">
                <a:solidFill>
                  <a:srgbClr val="002060"/>
                </a:solidFill>
              </a:rPr>
              <a:t>Exercices 3 de la page 38</a:t>
            </a:r>
          </a:p>
        </p:txBody>
      </p:sp>
      <p:sp>
        <p:nvSpPr>
          <p:cNvPr id="31" name="ZoneTexte 1"/>
          <p:cNvSpPr txBox="1"/>
          <p:nvPr/>
        </p:nvSpPr>
        <p:spPr>
          <a:xfrm>
            <a:off x="2609082" y="3701011"/>
            <a:ext cx="5506636" cy="707886"/>
          </a:xfrm>
          <a:prstGeom prst="rect">
            <a:avLst/>
          </a:prstGeom>
          <a:noFill/>
        </p:spPr>
        <p:txBody>
          <a:bodyPr wrap="none" rtlCol="0">
            <a:spAutoFit/>
          </a:bodyPr>
          <a:lstStyle/>
          <a:p>
            <a:r>
              <a:rPr lang="fr-FR" sz="4000" b="1" i="1" dirty="0">
                <a:solidFill>
                  <a:srgbClr val="002060"/>
                </a:solidFill>
              </a:rPr>
              <a:t>Défis 4 et 5 de la page 39</a:t>
            </a:r>
          </a:p>
        </p:txBody>
      </p:sp>
      <p:sp>
        <p:nvSpPr>
          <p:cNvPr id="32" name="ZoneTexte 1"/>
          <p:cNvSpPr txBox="1"/>
          <p:nvPr/>
        </p:nvSpPr>
        <p:spPr>
          <a:xfrm>
            <a:off x="2609082" y="4794558"/>
            <a:ext cx="6014788" cy="707886"/>
          </a:xfrm>
          <a:prstGeom prst="rect">
            <a:avLst/>
          </a:prstGeom>
          <a:noFill/>
        </p:spPr>
        <p:txBody>
          <a:bodyPr wrap="none" rtlCol="0">
            <a:spAutoFit/>
          </a:bodyPr>
          <a:lstStyle/>
          <a:p>
            <a:r>
              <a:rPr lang="fr-FR" sz="4000" b="1" i="1" dirty="0">
                <a:solidFill>
                  <a:srgbClr val="002060"/>
                </a:solidFill>
              </a:rPr>
              <a:t>Défis 6, 7 et 8 de la page 40</a:t>
            </a:r>
          </a:p>
        </p:txBody>
      </p:sp>
    </p:spTree>
    <p:extLst>
      <p:ext uri="{BB962C8B-B14F-4D97-AF65-F5344CB8AC3E}">
        <p14:creationId xmlns:p14="http://schemas.microsoft.com/office/powerpoint/2010/main" val="3145100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p:cNvGrpSpPr/>
        <p:nvPr/>
      </p:nvGrpSpPr>
      <p:grpSpPr>
        <a:xfrm>
          <a:off x="0" y="0"/>
          <a:ext cx="0" cy="0"/>
          <a:chOff x="0" y="0"/>
          <a:chExt cx="0" cy="0"/>
        </a:xfrm>
      </p:grpSpPr>
      <p:grpSp>
        <p:nvGrpSpPr>
          <p:cNvPr id="39" name="Group 38"/>
          <p:cNvGrpSpPr/>
          <p:nvPr/>
        </p:nvGrpSpPr>
        <p:grpSpPr>
          <a:xfrm>
            <a:off x="812158" y="829916"/>
            <a:ext cx="10567685" cy="5198169"/>
            <a:chOff x="2184400" y="1402025"/>
            <a:chExt cx="7823200" cy="4942038"/>
          </a:xfrm>
        </p:grpSpPr>
        <p:sp>
          <p:nvSpPr>
            <p:cNvPr id="3" name="Rectangle : coins arrondis 10"/>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5600" b="1" i="0" u="none" strike="noStrike" kern="1200" cap="none" spc="0" normalizeH="0" baseline="0" noProof="0" dirty="0">
                  <a:ln>
                    <a:noFill/>
                  </a:ln>
                  <a:solidFill>
                    <a:prstClr val="black"/>
                  </a:solidFill>
                  <a:effectLst/>
                  <a:uLnTx/>
                  <a:uFillTx/>
                  <a:latin typeface="Calibri"/>
                  <a:ea typeface="+mn-ea"/>
                  <a:cs typeface="+mn-cs"/>
                </a:rPr>
                <a:t>Fin de la séance</a:t>
              </a:r>
            </a:p>
          </p:txBody>
        </p:sp>
      </p:grpSp>
      <p:pic>
        <p:nvPicPr>
          <p:cNvPr id="7" name="Picture 6"/>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onnsiteX0" fmla="*/ 0 w 1466850"/>
              <a:gd name="connsiteY0" fmla="*/ 0 h 1524000"/>
              <a:gd name="connsiteX1" fmla="*/ 474281 w 1466850"/>
              <a:gd name="connsiteY1" fmla="*/ 0 h 1524000"/>
              <a:gd name="connsiteX2" fmla="*/ 948563 w 1466850"/>
              <a:gd name="connsiteY2" fmla="*/ 0 h 1524000"/>
              <a:gd name="connsiteX3" fmla="*/ 1466850 w 1466850"/>
              <a:gd name="connsiteY3" fmla="*/ 0 h 1524000"/>
              <a:gd name="connsiteX4" fmla="*/ 1466850 w 1466850"/>
              <a:gd name="connsiteY4" fmla="*/ 462280 h 1524000"/>
              <a:gd name="connsiteX5" fmla="*/ 1466850 w 1466850"/>
              <a:gd name="connsiteY5" fmla="*/ 1000760 h 1524000"/>
              <a:gd name="connsiteX6" fmla="*/ 1466850 w 1466850"/>
              <a:gd name="connsiteY6" fmla="*/ 1524000 h 1524000"/>
              <a:gd name="connsiteX7" fmla="*/ 948563 w 1466850"/>
              <a:gd name="connsiteY7" fmla="*/ 1524000 h 1524000"/>
              <a:gd name="connsiteX8" fmla="*/ 444945 w 1466850"/>
              <a:gd name="connsiteY8" fmla="*/ 1524000 h 1524000"/>
              <a:gd name="connsiteX9" fmla="*/ 0 w 1466850"/>
              <a:gd name="connsiteY9" fmla="*/ 1524000 h 1524000"/>
              <a:gd name="connsiteX10" fmla="*/ 0 w 1466850"/>
              <a:gd name="connsiteY10" fmla="*/ 1061720 h 1524000"/>
              <a:gd name="connsiteX11" fmla="*/ 0 w 1466850"/>
              <a:gd name="connsiteY11" fmla="*/ 523240 h 1524000"/>
              <a:gd name="connsiteX12" fmla="*/ 0 w 1466850"/>
              <a:gd name="connsiteY12"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ln>
        </p:spPr>
      </p:pic>
    </p:spTree>
    <p:extLst>
      <p:ext uri="{BB962C8B-B14F-4D97-AF65-F5344CB8AC3E}">
        <p14:creationId xmlns:p14="http://schemas.microsoft.com/office/powerpoint/2010/main" val="1360330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945490" y="1011968"/>
            <a:ext cx="8301023" cy="519354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FFFFF"/>
                </a:solidFill>
                <a:effectLst/>
                <a:uLnTx/>
                <a:uFillTx/>
                <a:latin typeface="Calibri"/>
                <a:ea typeface="Calibri"/>
                <a:cs typeface="Calibri"/>
                <a:sym typeface="Arial"/>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dirty="0">
                <a:ln>
                  <a:noFill/>
                </a:ln>
                <a:solidFill>
                  <a:srgbClr val="FFFFFF"/>
                </a:solidFill>
                <a:effectLst/>
                <a:uLnTx/>
                <a:uFillTx/>
                <a:latin typeface="Calibri"/>
                <a:ea typeface="Calibri"/>
                <a:cs typeface="Calibri"/>
                <a:sym typeface="Arial"/>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sym typeface="Arial"/>
              </a:rPr>
              <a:t>Structure de la séance</a:t>
            </a:r>
            <a:endParaRPr kumimoji="0" lang="fr-FR" sz="1467"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6" y="1407978"/>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accent6">
                <a:lumMod val="40000"/>
                <a:lumOff val="60000"/>
              </a:schemeClr>
            </a:solidFill>
            <a:ln cap="flat">
              <a:solidFill>
                <a:schemeClr val="accent6">
                  <a:lumMod val="40000"/>
                  <a:lumOff val="60000"/>
                </a:schemeClr>
              </a:solidFill>
              <a:prstDash val="solid"/>
            </a:ln>
          </p:spPr>
          <p:txBody>
            <a:bodyPr vert="horz" wrap="square" lIns="68567" tIns="34271" rIns="68567" bIns="34271"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2133" b="1" i="0" u="none" strike="noStrike" kern="0" cap="none" spc="0" normalizeH="0" baseline="0" noProof="0" dirty="0">
                  <a:ln>
                    <a:noFill/>
                  </a:ln>
                  <a:solidFill>
                    <a:srgbClr val="FFFFFF"/>
                  </a:solidFill>
                  <a:effectLst/>
                  <a:uLnTx/>
                  <a:uFillTx/>
                  <a:latin typeface="Calibri"/>
                  <a:ea typeface="Calibri"/>
                  <a:cs typeface="Calibri"/>
                  <a:sym typeface="Arial"/>
                </a:rPr>
                <a:t>1</a:t>
              </a: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accent6">
                  <a:lumMod val="40000"/>
                  <a:lumOff val="60000"/>
                </a:schemeClr>
              </a:solidFill>
              <a:prstDash val="solid"/>
            </a:ln>
          </p:spPr>
          <p:txBody>
            <a:bodyPr vert="horz" wrap="square" lIns="91427" tIns="45695" rIns="91427" bIns="45695" anchor="ctr"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743469" y="1123811"/>
              <a:ext cx="1216144" cy="346211"/>
            </a:xfrm>
            <a:prstGeom prst="rect">
              <a:avLst/>
            </a:prstGeom>
            <a:noFill/>
            <a:ln cap="flat">
              <a:noFill/>
            </a:ln>
          </p:spPr>
          <p:txBody>
            <a:bodyPr vert="horz" wrap="square" lIns="91427" tIns="45695" rIns="91427" bIns="45695" anchor="t" anchorCtr="0" compatLnSpc="1">
              <a:sp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8 min</a:t>
              </a:r>
              <a:endParaRPr kumimoji="0" lang="fr-FR" sz="1467" b="1"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14439" y="1112833"/>
              <a:ext cx="3529030" cy="346211"/>
            </a:xfrm>
            <a:prstGeom prst="rect">
              <a:avLst/>
            </a:prstGeom>
            <a:noFill/>
            <a:ln cap="flat">
              <a:noFill/>
            </a:ln>
          </p:spPr>
          <p:txBody>
            <a:bodyPr vert="horz" wrap="square" lIns="91427" tIns="45695" rIns="91427" bIns="45695" anchor="t" anchorCtr="0" compatLnSpc="1">
              <a:sp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Ouverture de la séance</a:t>
              </a:r>
            </a:p>
          </p:txBody>
        </p:sp>
      </p:grpSp>
      <p:sp>
        <p:nvSpPr>
          <p:cNvPr id="46" name="Google Shape;275;p28">
            <a:extLst>
              <a:ext uri="{FF2B5EF4-FFF2-40B4-BE49-F238E27FC236}">
                <a16:creationId xmlns:a16="http://schemas.microsoft.com/office/drawing/2014/main" id="{DE71CE43-6CD4-0ED5-4059-3B350EA71DB5}"/>
              </a:ext>
            </a:extLst>
          </p:cNvPr>
          <p:cNvSpPr/>
          <p:nvPr/>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accent5"/>
          </a:solidFill>
          <a:ln cap="flat">
            <a:noFill/>
            <a:prstDash val="solid"/>
          </a:ln>
        </p:spPr>
        <p:txBody>
          <a:bodyPr vert="horz" wrap="square" lIns="68567" tIns="34271" rIns="68567" bIns="34271"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133" b="1" i="0" u="none" strike="noStrike" kern="0" cap="none" spc="0" normalizeH="0" baseline="0" noProof="0" dirty="0">
                <a:ln>
                  <a:noFill/>
                </a:ln>
                <a:solidFill>
                  <a:srgbClr val="FFFFFF"/>
                </a:solidFill>
                <a:effectLst/>
                <a:uLnTx/>
                <a:uFillTx/>
                <a:latin typeface="Calibri"/>
                <a:ea typeface="Calibri"/>
                <a:cs typeface="Calibri"/>
                <a:sym typeface="Arial"/>
              </a:rPr>
              <a:t>2</a:t>
            </a:r>
            <a:endParaRPr kumimoji="0" lang="fr-FR" sz="14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accent5"/>
            </a:solidFill>
            <a:prstDash val="solid"/>
          </a:ln>
        </p:spPr>
        <p:txBody>
          <a:bodyPr vert="horz" wrap="square" lIns="91427" tIns="45695" rIns="91427" bIns="45695" anchor="ctr"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7642287" y="2318590"/>
            <a:ext cx="1621525" cy="461614"/>
          </a:xfrm>
          <a:prstGeom prst="rect">
            <a:avLst/>
          </a:prstGeom>
          <a:noFill/>
          <a:ln cap="flat">
            <a:noFill/>
          </a:ln>
        </p:spPr>
        <p:txBody>
          <a:bodyPr vert="horz" wrap="square" lIns="91427" tIns="45695" rIns="91427" bIns="45695" anchor="t" anchorCtr="0" compatLnSpc="1">
            <a:sp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10 min</a:t>
            </a:r>
            <a:endParaRPr kumimoji="0" lang="fr-FR" sz="1467" b="1"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Modelage</a:t>
            </a:r>
          </a:p>
        </p:txBody>
      </p:sp>
      <p:grpSp>
        <p:nvGrpSpPr>
          <p:cNvPr id="57" name="Group 56">
            <a:extLst>
              <a:ext uri="{FF2B5EF4-FFF2-40B4-BE49-F238E27FC236}">
                <a16:creationId xmlns:a16="http://schemas.microsoft.com/office/drawing/2014/main" id="{F0920BF8-C981-4610-6478-FDC5D2CA45FC}"/>
              </a:ext>
            </a:extLst>
          </p:cNvPr>
          <p:cNvGrpSpPr/>
          <p:nvPr/>
        </p:nvGrpSpPr>
        <p:grpSpPr>
          <a:xfrm>
            <a:off x="2336946" y="306073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133" b="1" i="0" u="none" strike="noStrike" kern="0" cap="none" spc="0" normalizeH="0" baseline="0" noProof="0" dirty="0">
                  <a:ln>
                    <a:noFill/>
                  </a:ln>
                  <a:solidFill>
                    <a:srgbClr val="FFFFFF"/>
                  </a:solidFill>
                  <a:effectLst/>
                  <a:uLnTx/>
                  <a:uFillTx/>
                  <a:latin typeface="Calibri"/>
                  <a:ea typeface="Calibri"/>
                  <a:cs typeface="Calibri"/>
                  <a:sym typeface="Arial"/>
                </a:rPr>
                <a:t>3</a:t>
              </a:r>
              <a:endParaRPr kumimoji="0" lang="fr-FR" sz="14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5743469" y="1123811"/>
              <a:ext cx="1216144" cy="346211"/>
            </a:xfrm>
            <a:prstGeom prst="rect">
              <a:avLst/>
            </a:prstGeom>
            <a:noFill/>
            <a:ln cap="flat">
              <a:noFill/>
            </a:ln>
          </p:spPr>
          <p:txBody>
            <a:bodyPr vert="horz" wrap="square" lIns="91427" tIns="45695" rIns="91427" bIns="45695" anchor="t" anchorCtr="0" compatLnSpc="1">
              <a:sp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12 min</a:t>
              </a:r>
              <a:endParaRPr kumimoji="0" lang="fr-FR" sz="1467" b="1"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Pratique collective  </a:t>
              </a: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6" y="3887114"/>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133" b="1" i="0" u="none" strike="noStrike" kern="0" cap="none" spc="0" normalizeH="0" baseline="0" noProof="0" dirty="0">
                  <a:ln>
                    <a:noFill/>
                  </a:ln>
                  <a:solidFill>
                    <a:srgbClr val="FFFFFF"/>
                  </a:solidFill>
                  <a:effectLst/>
                  <a:uLnTx/>
                  <a:uFillTx/>
                  <a:latin typeface="Calibri"/>
                  <a:ea typeface="Calibri"/>
                  <a:cs typeface="Calibri"/>
                  <a:sym typeface="Arial"/>
                </a:rPr>
                <a:t>4</a:t>
              </a:r>
              <a:endParaRPr kumimoji="0" lang="fr-FR" sz="14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5743469" y="1123811"/>
              <a:ext cx="1216144" cy="346211"/>
            </a:xfrm>
            <a:prstGeom prst="rect">
              <a:avLst/>
            </a:prstGeom>
            <a:noFill/>
            <a:ln cap="flat">
              <a:noFill/>
            </a:ln>
          </p:spPr>
          <p:txBody>
            <a:bodyPr vert="horz" wrap="square" lIns="91427" tIns="45695" rIns="91427" bIns="45695" anchor="t" anchorCtr="0" compatLnSpc="1">
              <a:sp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10 min</a:t>
              </a:r>
              <a:endParaRPr kumimoji="0" lang="fr-FR" sz="1467" b="1"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534184" cy="346211"/>
            </a:xfrm>
            <a:prstGeom prst="rect">
              <a:avLst/>
            </a:prstGeom>
            <a:noFill/>
            <a:ln cap="flat">
              <a:noFill/>
            </a:ln>
          </p:spPr>
          <p:txBody>
            <a:bodyPr vert="horz" wrap="square" lIns="91427" tIns="45695" rIns="91427" bIns="45695" anchor="t" anchorCtr="0" compatLnSpc="1">
              <a:sp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Pratique en binôme</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6" y="4713491"/>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133" b="1" i="0" u="none" strike="noStrike" kern="0" cap="none" spc="0" normalizeH="0" baseline="0" noProof="0" dirty="0">
                  <a:ln>
                    <a:noFill/>
                  </a:ln>
                  <a:solidFill>
                    <a:srgbClr val="FFFFFF"/>
                  </a:solidFill>
                  <a:effectLst/>
                  <a:uLnTx/>
                  <a:uFillTx/>
                  <a:latin typeface="Calibri"/>
                  <a:ea typeface="Calibri"/>
                  <a:cs typeface="Calibri"/>
                  <a:sym typeface="Arial"/>
                </a:rPr>
                <a:t>5</a:t>
              </a:r>
              <a:endParaRPr kumimoji="0" lang="fr-FR" sz="14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5991640" y="1123811"/>
              <a:ext cx="967973" cy="346211"/>
            </a:xfrm>
            <a:prstGeom prst="rect">
              <a:avLst/>
            </a:prstGeom>
            <a:noFill/>
            <a:ln cap="flat">
              <a:noFill/>
            </a:ln>
          </p:spPr>
          <p:txBody>
            <a:bodyPr vert="horz" wrap="square" lIns="91427" tIns="45695" rIns="91427" bIns="45695" anchor="t" anchorCtr="0" compatLnSpc="1">
              <a:sp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10 min</a:t>
              </a:r>
              <a:endParaRPr kumimoji="0" lang="fr-FR" sz="1467" b="1"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Pratique autonome</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6" y="5539871"/>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accent6">
                <a:lumMod val="40000"/>
                <a:lumOff val="60000"/>
              </a:schemeClr>
            </a:solidFill>
            <a:ln cap="flat">
              <a:noFill/>
              <a:prstDash val="solid"/>
            </a:ln>
          </p:spPr>
          <p:txBody>
            <a:bodyPr vert="horz" wrap="square" lIns="68567" tIns="34271" rIns="68567" bIns="34271" anchor="ctr" anchorCtr="1" compatLnSpc="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133" b="1" i="0" u="none" strike="noStrike" kern="0" cap="none" spc="0" normalizeH="0" baseline="0" noProof="0" dirty="0">
                  <a:ln>
                    <a:noFill/>
                  </a:ln>
                  <a:solidFill>
                    <a:srgbClr val="FFFFFF"/>
                  </a:solidFill>
                  <a:effectLst/>
                  <a:uLnTx/>
                  <a:uFillTx/>
                  <a:latin typeface="Calibri"/>
                  <a:ea typeface="Calibri"/>
                  <a:cs typeface="Calibri"/>
                  <a:sym typeface="Arial"/>
                </a:rPr>
                <a:t>6</a:t>
              </a:r>
              <a:endParaRPr kumimoji="0" lang="fr-FR" sz="14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accent6">
                  <a:lumMod val="40000"/>
                  <a:lumOff val="60000"/>
                </a:schemeClr>
              </a:solidFill>
              <a:prstDash val="solid"/>
            </a:ln>
          </p:spPr>
          <p:txBody>
            <a:bodyPr vert="horz" wrap="square" lIns="91427" tIns="45695" rIns="91427" bIns="45695" anchor="ctr"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5991640" y="1123811"/>
              <a:ext cx="967973" cy="346211"/>
            </a:xfrm>
            <a:prstGeom prst="rect">
              <a:avLst/>
            </a:prstGeom>
            <a:noFill/>
            <a:ln cap="flat">
              <a:noFill/>
            </a:ln>
          </p:spPr>
          <p:txBody>
            <a:bodyPr vert="horz" wrap="square" lIns="91427" tIns="45695" rIns="91427" bIns="45695" anchor="t" anchorCtr="0" compatLnSpc="1">
              <a:spAutoFit/>
            </a:bodyPr>
            <a:lstStyle/>
            <a:p>
              <a:pPr marL="0" marR="0" lvl="0" indent="0" algn="ctr"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5 min</a:t>
              </a:r>
              <a:endParaRPr kumimoji="0" lang="fr-FR" sz="1467" b="1"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200" b="0" i="0" u="none" strike="noStrike" kern="0" cap="none" spc="0" normalizeH="0" baseline="0" noProof="0">
                <a:ln>
                  <a:noFill/>
                </a:ln>
                <a:solidFill>
                  <a:srgbClr val="44546A"/>
                </a:solidFill>
                <a:effectLst/>
                <a:uLnTx/>
                <a:uFillTx/>
                <a:latin typeface="Calibri"/>
                <a:ea typeface="Calibri"/>
                <a:cs typeface="Calibri"/>
                <a:sym typeface="Arial"/>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marL="0" marR="0" lvl="0" indent="0" algn="l" defTabSz="121911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Poppins ExtraBold"/>
                  <a:ea typeface="Poppins ExtraBold"/>
                  <a:cs typeface="Poppins ExtraBold"/>
                  <a:sym typeface="Arial"/>
                </a:rPr>
                <a:t>Clôture</a:t>
              </a:r>
            </a:p>
          </p:txBody>
        </p:sp>
      </p:grpSp>
    </p:spTree>
    <p:extLst>
      <p:ext uri="{BB962C8B-B14F-4D97-AF65-F5344CB8AC3E}">
        <p14:creationId xmlns:p14="http://schemas.microsoft.com/office/powerpoint/2010/main" val="2696663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9"/>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a:t>10 min</a:t>
            </a:r>
            <a:endParaRPr/>
          </a:p>
        </p:txBody>
      </p:sp>
    </p:spTree>
    <p:extLst>
      <p:ext uri="{BB962C8B-B14F-4D97-AF65-F5344CB8AC3E}">
        <p14:creationId xmlns:p14="http://schemas.microsoft.com/office/powerpoint/2010/main" val="3842071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10"/>
          <p:cNvSpPr txBox="1">
            <a:spLocks noGrp="1"/>
          </p:cNvSpPr>
          <p:nvPr>
            <p:ph type="title"/>
          </p:nvPr>
        </p:nvSpPr>
        <p:spPr>
          <a:xfrm>
            <a:off x="778058" y="318293"/>
            <a:ext cx="10529279"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Bonjour! Prêts pour démarrer notre séance? Allons-y!</a:t>
            </a:r>
            <a:endParaRPr/>
          </a:p>
        </p:txBody>
      </p:sp>
      <p:sp>
        <p:nvSpPr>
          <p:cNvPr id="620" name="Google Shape;620;p10"/>
          <p:cNvSpPr txBox="1">
            <a:spLocks noGrp="1"/>
          </p:cNvSpPr>
          <p:nvPr>
            <p:ph type="body" idx="2"/>
          </p:nvPr>
        </p:nvSpPr>
        <p:spPr>
          <a:xfrm>
            <a:off x="778058" y="668338"/>
            <a:ext cx="10529705" cy="26828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50"/>
              <a:buNone/>
            </a:pPr>
            <a:endParaRPr/>
          </a:p>
        </p:txBody>
      </p:sp>
      <p:pic>
        <p:nvPicPr>
          <p:cNvPr id="621" name="Google Shape;621;p10" descr="Une fusée Soyouz décolle vers l'ISS avec un Russe et un Américain à bord, fusée  qui décolle - heartfeltfuneralcompany.co.uk"/>
          <p:cNvPicPr preferRelativeResize="0"/>
          <p:nvPr/>
        </p:nvPicPr>
        <p:blipFill rotWithShape="1">
          <a:blip r:embed="rId3">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28326572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1534</TotalTime>
  <Words>3590</Words>
  <Application>Microsoft Office PowerPoint</Application>
  <PresentationFormat>Grand écran</PresentationFormat>
  <Paragraphs>569</Paragraphs>
  <Slides>65</Slides>
  <Notes>18</Notes>
  <HiddenSlides>4</HiddenSlides>
  <MMClips>0</MMClips>
  <ScaleCrop>false</ScaleCrop>
  <HeadingPairs>
    <vt:vector size="6" baseType="variant">
      <vt:variant>
        <vt:lpstr>Polices utilisées</vt:lpstr>
      </vt:variant>
      <vt:variant>
        <vt:i4>16</vt:i4>
      </vt:variant>
      <vt:variant>
        <vt:lpstr>Thème</vt:lpstr>
      </vt:variant>
      <vt:variant>
        <vt:i4>4</vt:i4>
      </vt:variant>
      <vt:variant>
        <vt:lpstr>Titres des diapositives</vt:lpstr>
      </vt:variant>
      <vt:variant>
        <vt:i4>65</vt:i4>
      </vt:variant>
    </vt:vector>
  </HeadingPairs>
  <TitlesOfParts>
    <vt:vector size="85" baseType="lpstr">
      <vt:lpstr>Aptos</vt:lpstr>
      <vt:lpstr>Arial</vt:lpstr>
      <vt:lpstr>Arial Black</vt:lpstr>
      <vt:lpstr>ArialMT-Light</vt:lpstr>
      <vt:lpstr>Calibri</vt:lpstr>
      <vt:lpstr>Calibri-Bold</vt:lpstr>
      <vt:lpstr>Cambria Math</vt:lpstr>
      <vt:lpstr>Courier New</vt:lpstr>
      <vt:lpstr>Dosis</vt:lpstr>
      <vt:lpstr>Dosis Bold</vt:lpstr>
      <vt:lpstr>Freestyle Script</vt:lpstr>
      <vt:lpstr>Georgia</vt:lpstr>
      <vt:lpstr>Ink Free</vt:lpstr>
      <vt:lpstr>Poppins ExtraBold</vt:lpstr>
      <vt:lpstr>Times New Roman</vt:lpstr>
      <vt:lpstr>Wingdings</vt:lpstr>
      <vt:lpstr>Office Theme</vt:lpstr>
      <vt:lpstr>Custom Design</vt:lpstr>
      <vt:lpstr>1_Custom Design</vt:lpstr>
      <vt:lpstr>2_Office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On pourrait penser qu’un corps volumineux coule dans l’eau. Pourtant, le liège, quelle que soit sa masse ou son volume, flotte sur l’eau.</vt:lpstr>
      <vt:lpstr>À l’issue de cette séance, vous serez capables d’interpréter pourquoi un corps flotte ou coule en vous appuyant sur la masse volumique.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Voici le lexique important de cette leçon. Retenez-le!</vt:lpstr>
      <vt:lpstr>Voici les exercices à faire à la maison pour la séance prochaine.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ABDERRAHIM IFADISSEN</cp:lastModifiedBy>
  <cp:revision>1305</cp:revision>
  <cp:lastPrinted>2024-10-05T19:15:00Z</cp:lastPrinted>
  <dcterms:created xsi:type="dcterms:W3CDTF">2024-05-28T10:13:00Z</dcterms:created>
  <dcterms:modified xsi:type="dcterms:W3CDTF">2025-12-20T09:31:34Z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B3D73A25D3A1483CBF34BE82AEDBA0C6_12</vt:lpwstr>
  </property>
  <property fmtid="{D5CDD505-2E9C-101B-9397-08002B2CF9AE}" pid="3" name="KSOProductBuildVer">
    <vt:lpwstr>1036-12.9.0.21549</vt:lpwstr>
  </property>
</Properties>
</file>