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6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71" r:id="rId3"/>
    <p:sldMasterId id="2147483672" r:id="rId4"/>
    <p:sldMasterId id="2147483708" r:id="rId5"/>
    <p:sldMasterId id="2147483729" r:id="rId6"/>
    <p:sldMasterId id="2147483765" r:id="rId7"/>
  </p:sldMasterIdLst>
  <p:notesMasterIdLst>
    <p:notesMasterId r:id="rId90"/>
  </p:notesMasterIdLst>
  <p:handoutMasterIdLst>
    <p:handoutMasterId r:id="rId91"/>
  </p:handoutMasterIdLst>
  <p:sldIdLst>
    <p:sldId id="16777278" r:id="rId8"/>
    <p:sldId id="16777255" r:id="rId9"/>
    <p:sldId id="16777256" r:id="rId10"/>
    <p:sldId id="16777218" r:id="rId11"/>
    <p:sldId id="278" r:id="rId12"/>
    <p:sldId id="16777282" r:id="rId13"/>
    <p:sldId id="16777283" r:id="rId14"/>
    <p:sldId id="16777287" r:id="rId15"/>
    <p:sldId id="16777288" r:id="rId16"/>
    <p:sldId id="16777289" r:id="rId17"/>
    <p:sldId id="16777290" r:id="rId18"/>
    <p:sldId id="16777291" r:id="rId19"/>
    <p:sldId id="16777292" r:id="rId20"/>
    <p:sldId id="16777299" r:id="rId21"/>
    <p:sldId id="16777300" r:id="rId22"/>
    <p:sldId id="16777301" r:id="rId23"/>
    <p:sldId id="16777302" r:id="rId24"/>
    <p:sldId id="16777297" r:id="rId25"/>
    <p:sldId id="16777298" r:id="rId26"/>
    <p:sldId id="16777303" r:id="rId27"/>
    <p:sldId id="16777304" r:id="rId28"/>
    <p:sldId id="16777305" r:id="rId29"/>
    <p:sldId id="16777306" r:id="rId30"/>
    <p:sldId id="16777307" r:id="rId31"/>
    <p:sldId id="16777308" r:id="rId32"/>
    <p:sldId id="16777270" r:id="rId33"/>
    <p:sldId id="16777271" r:id="rId34"/>
    <p:sldId id="16777272" r:id="rId35"/>
    <p:sldId id="16777273" r:id="rId36"/>
    <p:sldId id="16777274" r:id="rId37"/>
    <p:sldId id="16777309" r:id="rId38"/>
    <p:sldId id="16777347" r:id="rId39"/>
    <p:sldId id="16777310" r:id="rId40"/>
    <p:sldId id="16777311" r:id="rId41"/>
    <p:sldId id="16777313" r:id="rId42"/>
    <p:sldId id="16777319" r:id="rId43"/>
    <p:sldId id="16777320" r:id="rId44"/>
    <p:sldId id="16777321" r:id="rId45"/>
    <p:sldId id="16777341" r:id="rId46"/>
    <p:sldId id="16777323" r:id="rId47"/>
    <p:sldId id="16777324" r:id="rId48"/>
    <p:sldId id="16777325" r:id="rId49"/>
    <p:sldId id="16777342" r:id="rId50"/>
    <p:sldId id="16777327" r:id="rId51"/>
    <p:sldId id="16777344" r:id="rId52"/>
    <p:sldId id="16777345" r:id="rId53"/>
    <p:sldId id="16777343" r:id="rId54"/>
    <p:sldId id="16777339" r:id="rId55"/>
    <p:sldId id="16777136" r:id="rId56"/>
    <p:sldId id="16777329" r:id="rId57"/>
    <p:sldId id="16777330" r:id="rId58"/>
    <p:sldId id="16777188" r:id="rId59"/>
    <p:sldId id="16777193" r:id="rId60"/>
    <p:sldId id="16777196" r:id="rId61"/>
    <p:sldId id="16777194" r:id="rId62"/>
    <p:sldId id="16777202" r:id="rId63"/>
    <p:sldId id="16777203" r:id="rId64"/>
    <p:sldId id="16777204" r:id="rId65"/>
    <p:sldId id="16777205" r:id="rId66"/>
    <p:sldId id="4100145" r:id="rId67"/>
    <p:sldId id="16777223" r:id="rId68"/>
    <p:sldId id="16777224" r:id="rId69"/>
    <p:sldId id="16777228" r:id="rId70"/>
    <p:sldId id="16777229" r:id="rId71"/>
    <p:sldId id="16777225" r:id="rId72"/>
    <p:sldId id="16777226" r:id="rId73"/>
    <p:sldId id="16777230" r:id="rId74"/>
    <p:sldId id="16777335" r:id="rId75"/>
    <p:sldId id="16777336" r:id="rId76"/>
    <p:sldId id="16777337" r:id="rId77"/>
    <p:sldId id="16777338" r:id="rId78"/>
    <p:sldId id="16777236" r:id="rId79"/>
    <p:sldId id="16777238" r:id="rId80"/>
    <p:sldId id="16777241" r:id="rId81"/>
    <p:sldId id="16777340" r:id="rId82"/>
    <p:sldId id="16777244" r:id="rId83"/>
    <p:sldId id="16777331" r:id="rId84"/>
    <p:sldId id="16777332" r:id="rId85"/>
    <p:sldId id="16777333" r:id="rId86"/>
    <p:sldId id="16777170" r:id="rId87"/>
    <p:sldId id="16777334" r:id="rId88"/>
    <p:sldId id="4100103" r:id="rId8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16777278"/>
            <p14:sldId id="16777255"/>
            <p14:sldId id="16777256"/>
            <p14:sldId id="16777218"/>
            <p14:sldId id="278"/>
            <p14:sldId id="16777282"/>
            <p14:sldId id="16777283"/>
            <p14:sldId id="16777287"/>
            <p14:sldId id="16777288"/>
            <p14:sldId id="16777289"/>
            <p14:sldId id="16777290"/>
            <p14:sldId id="16777291"/>
            <p14:sldId id="16777292"/>
            <p14:sldId id="16777299"/>
            <p14:sldId id="16777300"/>
            <p14:sldId id="16777301"/>
            <p14:sldId id="16777302"/>
            <p14:sldId id="16777297"/>
            <p14:sldId id="16777298"/>
            <p14:sldId id="16777303"/>
            <p14:sldId id="16777304"/>
            <p14:sldId id="16777305"/>
            <p14:sldId id="16777306"/>
            <p14:sldId id="16777307"/>
            <p14:sldId id="16777308"/>
          </p14:sldIdLst>
        </p14:section>
        <p14:section name="Déclaration de l’objectif de la séance" id="{1F7A1ED2-DD19-4DF3-BC26-A1D65FFD1118}">
          <p14:sldIdLst>
            <p14:sldId id="16777270"/>
            <p14:sldId id="16777271"/>
            <p14:sldId id="16777272"/>
            <p14:sldId id="16777273"/>
            <p14:sldId id="16777274"/>
            <p14:sldId id="16777309"/>
            <p14:sldId id="16777347"/>
            <p14:sldId id="16777310"/>
            <p14:sldId id="16777311"/>
            <p14:sldId id="16777313"/>
          </p14:sldIdLst>
        </p14:section>
        <p14:section name="Tâche principale" id="{A2A5D278-252D-471E-A046-E0EEBB7C2D2B}">
          <p14:sldIdLst>
            <p14:sldId id="16777319"/>
            <p14:sldId id="16777320"/>
            <p14:sldId id="16777321"/>
            <p14:sldId id="16777341"/>
            <p14:sldId id="16777323"/>
            <p14:sldId id="16777324"/>
            <p14:sldId id="16777325"/>
            <p14:sldId id="16777342"/>
            <p14:sldId id="16777327"/>
            <p14:sldId id="16777344"/>
            <p14:sldId id="16777345"/>
            <p14:sldId id="16777343"/>
            <p14:sldId id="16777339"/>
          </p14:sldIdLst>
        </p14:section>
        <p14:section name="Pratique guidée collective" id="{130F786E-1AFB-4BF5-BDF4-333F7B126008}">
          <p14:sldIdLst>
            <p14:sldId id="16777136"/>
            <p14:sldId id="16777329"/>
            <p14:sldId id="16777330"/>
            <p14:sldId id="16777188"/>
            <p14:sldId id="16777193"/>
            <p14:sldId id="16777196"/>
            <p14:sldId id="16777194"/>
            <p14:sldId id="16777202"/>
            <p14:sldId id="16777203"/>
            <p14:sldId id="16777204"/>
            <p14:sldId id="16777205"/>
          </p14:sldIdLst>
        </p14:section>
        <p14:section name="Pratique en binôme" id="{FBF6C3DA-BDD6-43C8-8043-82F3BE3C64FD}">
          <p14:sldIdLst>
            <p14:sldId id="4100145"/>
            <p14:sldId id="16777223"/>
            <p14:sldId id="16777224"/>
            <p14:sldId id="16777228"/>
            <p14:sldId id="16777229"/>
            <p14:sldId id="16777225"/>
            <p14:sldId id="16777226"/>
            <p14:sldId id="16777230"/>
          </p14:sldIdLst>
        </p14:section>
        <p14:section name="Pratique autonome" id="{40CD8AAE-F9F0-47C4-A7F7-0976D79B8EC9}">
          <p14:sldIdLst>
            <p14:sldId id="16777335"/>
            <p14:sldId id="16777336"/>
            <p14:sldId id="16777337"/>
            <p14:sldId id="16777338"/>
            <p14:sldId id="16777236"/>
            <p14:sldId id="16777238"/>
            <p14:sldId id="16777241"/>
            <p14:sldId id="16777340"/>
            <p14:sldId id="16777244"/>
          </p14:sldIdLst>
        </p14:section>
        <p14:section name="Clôture" id="{8EB5D3A0-81F1-4DE6-BEB2-58DE24DBB138}">
          <p14:sldIdLst>
            <p14:sldId id="16777331"/>
            <p14:sldId id="16777332"/>
            <p14:sldId id="16777333"/>
          </p14:sldIdLst>
        </p14:section>
        <p14:section name="Fin de la séance" id="{44B71B2B-D974-4F2C-B5A1-E1796678D1E2}">
          <p14:sldIdLst>
            <p14:sldId id="16777170"/>
            <p14:sldId id="16777334"/>
            <p14:sldId id="410010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66CC"/>
    <a:srgbClr val="33CCFF"/>
    <a:srgbClr val="1D9A78"/>
    <a:srgbClr val="FCEBD1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131" autoAdjust="0"/>
  </p:normalViewPr>
  <p:slideViewPr>
    <p:cSldViewPr snapToGrid="0">
      <p:cViewPr varScale="1">
        <p:scale>
          <a:sx n="104" d="100"/>
          <a:sy n="104" d="100"/>
        </p:scale>
        <p:origin x="7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098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16/12/2025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440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5" name="Google Shape;7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/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/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163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9576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064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7.sv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7895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66290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0114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2180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9813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6394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9063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198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45332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50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8228122"/>
      </p:ext>
    </p:extLst>
  </p:cSld>
  <p:clrMapOvr>
    <a:masterClrMapping/>
  </p:clrMapOvr>
  <p:hf sldNum="0"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72656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4960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5035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7078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5168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1223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7770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5" y="706095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5" y="832902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4" y="958595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80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5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89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423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776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912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728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995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090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872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49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300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13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80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2205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28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935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/PGC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8375D5E1-8996-F14E-61F8-3E3A224F4B8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161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2223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12518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92372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57300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83377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737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971610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30150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75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/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4" name="Google Shape;145;p17"/>
          <p:cNvSpPr txBox="1">
            <a:spLocks noGrp="1"/>
          </p:cNvSpPr>
          <p:nvPr>
            <p:ph type="subTitle" idx="9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5" name="Google Shape;146;p17"/>
          <p:cNvSpPr txBox="1">
            <a:spLocks noGrp="1"/>
          </p:cNvSpPr>
          <p:nvPr>
            <p:ph type="title" idx="19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/>
          <p:cNvSpPr txBox="1">
            <a:spLocks noGrp="1"/>
          </p:cNvSpPr>
          <p:nvPr>
            <p:ph type="subTitle" idx="29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7" name="Google Shape;148;p17"/>
          <p:cNvSpPr txBox="1">
            <a:spLocks noGrp="1"/>
          </p:cNvSpPr>
          <p:nvPr>
            <p:ph type="subTitle" idx="39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5"/>
            </a:lvl1pPr>
          </a:lstStyle>
          <a:p>
            <a:pPr lvl="0"/>
            <a:endParaRPr lang="fr-FR"/>
          </a:p>
        </p:txBody>
      </p:sp>
      <p:sp>
        <p:nvSpPr>
          <p:cNvPr id="8" name="Google Shape;149;p17"/>
          <p:cNvSpPr txBox="1">
            <a:spLocks noGrp="1"/>
          </p:cNvSpPr>
          <p:nvPr>
            <p:ph type="title" idx="49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/>
          <p:cNvSpPr txBox="1">
            <a:spLocks noGrp="1"/>
          </p:cNvSpPr>
          <p:nvPr>
            <p:ph type="title" idx="59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/>
          <p:cNvSpPr txBox="1">
            <a:spLocks noGrp="1"/>
          </p:cNvSpPr>
          <p:nvPr>
            <p:ph type="title" idx="69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/>
          <p:cNvSpPr txBox="1">
            <a:spLocks noGrp="1"/>
          </p:cNvSpPr>
          <p:nvPr>
            <p:ph type="title" idx="7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/>
          <p:cNvSpPr txBox="1">
            <a:spLocks noGrp="1"/>
          </p:cNvSpPr>
          <p:nvPr>
            <p:ph type="title" idx="89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/>
          <p:cNvSpPr txBox="1">
            <a:spLocks noGrp="1"/>
          </p:cNvSpPr>
          <p:nvPr>
            <p:ph type="title" idx="99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/>
          <p:cNvSpPr txBox="1">
            <a:spLocks noGrp="1"/>
          </p:cNvSpPr>
          <p:nvPr>
            <p:ph type="title" idx="109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/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4920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963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25993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31054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930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8386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98162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302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319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40240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159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1780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1327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8069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8737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454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5722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874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724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4358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9384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051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3953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5133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3174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125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493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96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6485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0506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9769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4732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8266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4728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53380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83184" y="57571"/>
            <a:ext cx="12039799" cy="85683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1" y="0"/>
            <a:ext cx="12122983" cy="68580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83185" y="76095"/>
            <a:ext cx="838193" cy="83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126780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774508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59"/>
            <a:ext cx="9144000" cy="2387595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07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4809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3"/>
            <a:ext cx="10515600" cy="2852732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59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0996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9"/>
            <a:ext cx="5181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199" y="1825629"/>
            <a:ext cx="5181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03793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5" y="1681167"/>
            <a:ext cx="5157788" cy="8239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5" y="2505077"/>
            <a:ext cx="5157788" cy="368459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199" y="1681167"/>
            <a:ext cx="5183184" cy="8239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199" y="2505077"/>
            <a:ext cx="5183184" cy="368459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8482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41809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23178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4757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0075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8705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0" y="365125"/>
            <a:ext cx="2628899" cy="581184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4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16/12/2025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47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61795" y="57572"/>
            <a:ext cx="12108816" cy="90108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83185" y="64202"/>
            <a:ext cx="814283" cy="80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040700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1"/>
            <a:ext cx="12192000" cy="68579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495300" y="297925"/>
            <a:ext cx="457200" cy="31892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801366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19908997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672984104"/>
      </p:ext>
    </p:extLst>
  </p:cSld>
  <p:clrMapOvr>
    <a:masterClrMapping/>
  </p:clrMapOvr>
  <p:hf sldNum="0"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1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457189" indent="-228594">
              <a:spcBef>
                <a:spcPts val="1000"/>
              </a:spcBef>
              <a:buNone/>
              <a:defRPr sz="14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03796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1000"/>
              </a:spcBef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‹#›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26505"/>
            <a:ext cx="12192000" cy="68579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11353800" y="363225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1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2694" y="523890"/>
            <a:ext cx="10161105" cy="470623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80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2477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9" y="297926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1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8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9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034204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34004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172748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443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805488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44451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7239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4262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46051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8899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2191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85459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7607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1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796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0337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2978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74219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5750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1114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7581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53934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36407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8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34" Type="http://schemas.openxmlformats.org/officeDocument/2006/relationships/theme" Target="../theme/theme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3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29" Type="http://schemas.openxmlformats.org/officeDocument/2006/relationships/slideLayout" Target="../slideLayouts/slideLayout52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32" Type="http://schemas.openxmlformats.org/officeDocument/2006/relationships/slideLayout" Target="../slideLayouts/slideLayout55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5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Relationship Id="rId8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9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9.xml"/><Relationship Id="rId18" Type="http://schemas.openxmlformats.org/officeDocument/2006/relationships/slideLayout" Target="../slideLayouts/slideLayout94.xml"/><Relationship Id="rId26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79.xml"/><Relationship Id="rId21" Type="http://schemas.openxmlformats.org/officeDocument/2006/relationships/slideLayout" Target="../slideLayouts/slideLayout97.xml"/><Relationship Id="rId34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slideLayout" Target="../slideLayouts/slideLayout93.xml"/><Relationship Id="rId25" Type="http://schemas.openxmlformats.org/officeDocument/2006/relationships/slideLayout" Target="../slideLayouts/slideLayout101.xml"/><Relationship Id="rId33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78.xml"/><Relationship Id="rId16" Type="http://schemas.openxmlformats.org/officeDocument/2006/relationships/slideLayout" Target="../slideLayouts/slideLayout92.xml"/><Relationship Id="rId20" Type="http://schemas.openxmlformats.org/officeDocument/2006/relationships/slideLayout" Target="../slideLayouts/slideLayout96.xml"/><Relationship Id="rId29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24" Type="http://schemas.openxmlformats.org/officeDocument/2006/relationships/slideLayout" Target="../slideLayouts/slideLayout100.xml"/><Relationship Id="rId32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23" Type="http://schemas.openxmlformats.org/officeDocument/2006/relationships/slideLayout" Target="../slideLayouts/slideLayout99.xml"/><Relationship Id="rId28" Type="http://schemas.openxmlformats.org/officeDocument/2006/relationships/slideLayout" Target="../slideLayouts/slideLayout104.xml"/><Relationship Id="rId36" Type="http://schemas.openxmlformats.org/officeDocument/2006/relationships/theme" Target="../theme/theme6.xml"/><Relationship Id="rId10" Type="http://schemas.openxmlformats.org/officeDocument/2006/relationships/slideLayout" Target="../slideLayouts/slideLayout86.xml"/><Relationship Id="rId19" Type="http://schemas.openxmlformats.org/officeDocument/2006/relationships/slideLayout" Target="../slideLayouts/slideLayout95.xml"/><Relationship Id="rId31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Relationship Id="rId22" Type="http://schemas.openxmlformats.org/officeDocument/2006/relationships/slideLayout" Target="../slideLayouts/slideLayout98.xml"/><Relationship Id="rId27" Type="http://schemas.openxmlformats.org/officeDocument/2006/relationships/slideLayout" Target="../slideLayouts/slideLayout103.xml"/><Relationship Id="rId30" Type="http://schemas.openxmlformats.org/officeDocument/2006/relationships/slideLayout" Target="../slideLayouts/slideLayout106.xml"/><Relationship Id="rId35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8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18" Type="http://schemas.openxmlformats.org/officeDocument/2006/relationships/slideLayout" Target="../slideLayouts/slideLayout129.xml"/><Relationship Id="rId26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14.xml"/><Relationship Id="rId21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17" Type="http://schemas.openxmlformats.org/officeDocument/2006/relationships/slideLayout" Target="../slideLayouts/slideLayout128.xml"/><Relationship Id="rId25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13.xml"/><Relationship Id="rId16" Type="http://schemas.openxmlformats.org/officeDocument/2006/relationships/slideLayout" Target="../slideLayouts/slideLayout127.xml"/><Relationship Id="rId20" Type="http://schemas.openxmlformats.org/officeDocument/2006/relationships/slideLayout" Target="../slideLayouts/slideLayout131.xml"/><Relationship Id="rId29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24" Type="http://schemas.openxmlformats.org/officeDocument/2006/relationships/slideLayout" Target="../slideLayouts/slideLayout135.xml"/><Relationship Id="rId32" Type="http://schemas.openxmlformats.org/officeDocument/2006/relationships/theme" Target="../theme/theme7.xml"/><Relationship Id="rId5" Type="http://schemas.openxmlformats.org/officeDocument/2006/relationships/slideLayout" Target="../slideLayouts/slideLayout116.xml"/><Relationship Id="rId15" Type="http://schemas.openxmlformats.org/officeDocument/2006/relationships/slideLayout" Target="../slideLayouts/slideLayout126.xml"/><Relationship Id="rId23" Type="http://schemas.openxmlformats.org/officeDocument/2006/relationships/slideLayout" Target="../slideLayouts/slideLayout134.xml"/><Relationship Id="rId28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21.xml"/><Relationship Id="rId19" Type="http://schemas.openxmlformats.org/officeDocument/2006/relationships/slideLayout" Target="../slideLayouts/slideLayout130.xml"/><Relationship Id="rId31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slideLayout" Target="../slideLayouts/slideLayout125.xml"/><Relationship Id="rId22" Type="http://schemas.openxmlformats.org/officeDocument/2006/relationships/slideLayout" Target="../slideLayouts/slideLayout133.xml"/><Relationship Id="rId27" Type="http://schemas.openxmlformats.org/officeDocument/2006/relationships/slideLayout" Target="../slideLayouts/slideLayout138.xml"/><Relationship Id="rId30" Type="http://schemas.openxmlformats.org/officeDocument/2006/relationships/slideLayout" Target="../slideLayouts/slideLayout1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797" r:id="rId22"/>
    <p:sldLayoutId id="2147483798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963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45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</p:sldLayoutIdLst>
  <p:txStyles>
    <p:titleStyle>
      <a:lvl1pPr marL="0" marR="0" lvl="0" indent="0" algn="l" defTabSz="121917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5867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304792" marR="0" lvl="0" indent="-304792" algn="l" defTabSz="1219170" rtl="0" fontAlgn="auto" hangingPunct="1">
        <a:lnSpc>
          <a:spcPct val="90000"/>
        </a:lnSpc>
        <a:spcBef>
          <a:spcPts val="1333"/>
        </a:spcBef>
        <a:spcAft>
          <a:spcPts val="0"/>
        </a:spcAft>
        <a:buSzPct val="100000"/>
        <a:buFont typeface="Arial" pitchFamily="34"/>
        <a:buChar char="•"/>
        <a:tabLst/>
        <a:defRPr lang="fr-FR" sz="3733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914377" marR="0" lvl="1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32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523962" marR="0" lvl="2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667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2133547" marR="0" lvl="3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743131" marR="0" lvl="4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9733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  <p:sldLayoutId id="2147483748" r:id="rId19"/>
    <p:sldLayoutId id="2147483749" r:id="rId20"/>
    <p:sldLayoutId id="2147483750" r:id="rId21"/>
    <p:sldLayoutId id="2147483751" r:id="rId22"/>
    <p:sldLayoutId id="2147483752" r:id="rId23"/>
    <p:sldLayoutId id="2147483753" r:id="rId24"/>
    <p:sldLayoutId id="2147483754" r:id="rId25"/>
    <p:sldLayoutId id="2147483755" r:id="rId26"/>
    <p:sldLayoutId id="2147483756" r:id="rId27"/>
    <p:sldLayoutId id="2147483757" r:id="rId28"/>
    <p:sldLayoutId id="2147483758" r:id="rId29"/>
    <p:sldLayoutId id="2147483759" r:id="rId30"/>
    <p:sldLayoutId id="2147483760" r:id="rId31"/>
    <p:sldLayoutId id="2147483761" r:id="rId32"/>
    <p:sldLayoutId id="2147483762" r:id="rId33"/>
    <p:sldLayoutId id="2147483763" r:id="rId34"/>
    <p:sldLayoutId id="2147483764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16/12/2025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3676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  <p:sldLayoutId id="2147483786" r:id="rId21"/>
    <p:sldLayoutId id="2147483787" r:id="rId22"/>
    <p:sldLayoutId id="2147483788" r:id="rId23"/>
    <p:sldLayoutId id="2147483789" r:id="rId24"/>
    <p:sldLayoutId id="2147483790" r:id="rId25"/>
    <p:sldLayoutId id="2147483791" r:id="rId26"/>
    <p:sldLayoutId id="2147483792" r:id="rId27"/>
    <p:sldLayoutId id="2147483793" r:id="rId28"/>
    <p:sldLayoutId id="2147483794" r:id="rId29"/>
    <p:sldLayoutId id="2147483795" r:id="rId30"/>
    <p:sldLayoutId id="2147483796" r:id="rId3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0.jpeg"/><Relationship Id="rId4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9.png"/><Relationship Id="rId7" Type="http://schemas.openxmlformats.org/officeDocument/2006/relationships/image" Target="../media/image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4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sv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9.xml"/><Relationship Id="rId4" Type="http://schemas.microsoft.com/office/2007/relationships/hdphoto" Target="../media/hdphoto5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image" Target="../media/image6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1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44.sv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44.sv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44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4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0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png"/><Relationship Id="rId3" Type="http://schemas.openxmlformats.org/officeDocument/2006/relationships/image" Target="../media/image63.png"/><Relationship Id="rId7" Type="http://schemas.openxmlformats.org/officeDocument/2006/relationships/image" Target="../media/image63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0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png"/><Relationship Id="rId3" Type="http://schemas.openxmlformats.org/officeDocument/2006/relationships/image" Target="../media/image63.png"/><Relationship Id="rId7" Type="http://schemas.openxmlformats.org/officeDocument/2006/relationships/image" Target="../media/image63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0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0.png"/><Relationship Id="rId3" Type="http://schemas.openxmlformats.org/officeDocument/2006/relationships/image" Target="../media/image63.png"/><Relationship Id="rId7" Type="http://schemas.openxmlformats.org/officeDocument/2006/relationships/image" Target="../media/image63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0.png"/><Relationship Id="rId5" Type="http://schemas.openxmlformats.org/officeDocument/2006/relationships/image" Target="../media/image65.png"/><Relationship Id="rId10" Type="http://schemas.openxmlformats.org/officeDocument/2006/relationships/image" Target="../media/image610.png"/><Relationship Id="rId4" Type="http://schemas.openxmlformats.org/officeDocument/2006/relationships/image" Target="../media/image64.png"/><Relationship Id="rId9" Type="http://schemas.openxmlformats.org/officeDocument/2006/relationships/image" Target="../media/image65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9.xml"/><Relationship Id="rId4" Type="http://schemas.microsoft.com/office/2007/relationships/hdphoto" Target="../media/hdphoto6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3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5.xml"/><Relationship Id="rId6" Type="http://schemas.openxmlformats.org/officeDocument/2006/relationships/image" Target="../media/image72.png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4.gif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7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5.xml"/><Relationship Id="rId6" Type="http://schemas.openxmlformats.org/officeDocument/2006/relationships/image" Target="../media/image9.pn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3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5.xml"/><Relationship Id="rId6" Type="http://schemas.openxmlformats.org/officeDocument/2006/relationships/image" Target="../media/image72.png"/><Relationship Id="rId5" Type="http://schemas.microsoft.com/office/2007/relationships/hdphoto" Target="../media/hdphoto7.wdp"/><Relationship Id="rId4" Type="http://schemas.openxmlformats.org/officeDocument/2006/relationships/image" Target="../media/image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6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0.png"/><Relationship Id="rId3" Type="http://schemas.openxmlformats.org/officeDocument/2006/relationships/image" Target="../media/image71.jpeg"/><Relationship Id="rId7" Type="http://schemas.openxmlformats.org/officeDocument/2006/relationships/image" Target="../media/image75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5.png"/><Relationship Id="rId4" Type="http://schemas.openxmlformats.org/officeDocument/2006/relationships/image" Target="../media/image72.png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7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5.png"/><Relationship Id="rId4" Type="http://schemas.openxmlformats.org/officeDocument/2006/relationships/image" Target="../media/image7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2.xml"/><Relationship Id="rId5" Type="http://schemas.microsoft.com/office/2007/relationships/hdphoto" Target="../media/hdphoto9.wdp"/><Relationship Id="rId4" Type="http://schemas.openxmlformats.org/officeDocument/2006/relationships/image" Target="../media/image77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-414144" y="1490803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390058" y="2764640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1</a:t>
            </a:r>
            <a:endParaRPr lang="fr-FR" sz="3200" b="1" i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AD370E4E-0C27-512A-5D4D-C95E4591E73A}"/>
              </a:ext>
            </a:extLst>
          </p:cNvPr>
          <p:cNvSpPr/>
          <p:nvPr/>
        </p:nvSpPr>
        <p:spPr>
          <a:xfrm>
            <a:off x="390058" y="4549619"/>
            <a:ext cx="6631726" cy="696796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  <a:effectLst/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/>
            <a:r>
              <a: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Chapitre 3</a:t>
            </a: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5BD26F50-56AE-595E-87DF-05B2E3AA8BAE}"/>
              </a:ext>
            </a:extLst>
          </p:cNvPr>
          <p:cNvSpPr/>
          <p:nvPr/>
        </p:nvSpPr>
        <p:spPr>
          <a:xfrm>
            <a:off x="1986901" y="4624999"/>
            <a:ext cx="65604" cy="54603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223;p26">
            <a:extLst>
              <a:ext uri="{FF2B5EF4-FFF2-40B4-BE49-F238E27FC236}">
                <a16:creationId xmlns:a16="http://schemas.microsoft.com/office/drawing/2014/main" id="{FA8BB4DF-DB1A-C1B0-7D42-E4753C316096}"/>
              </a:ext>
            </a:extLst>
          </p:cNvPr>
          <p:cNvSpPr/>
          <p:nvPr/>
        </p:nvSpPr>
        <p:spPr>
          <a:xfrm>
            <a:off x="2074098" y="4610015"/>
            <a:ext cx="4286785" cy="576000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24;p26">
            <a:extLst>
              <a:ext uri="{FF2B5EF4-FFF2-40B4-BE49-F238E27FC236}">
                <a16:creationId xmlns:a16="http://schemas.microsoft.com/office/drawing/2014/main" id="{5098BABD-FDE8-630E-348E-96D6B925820F}"/>
              </a:ext>
            </a:extLst>
          </p:cNvPr>
          <p:cNvSpPr/>
          <p:nvPr/>
        </p:nvSpPr>
        <p:spPr>
          <a:xfrm>
            <a:off x="440858" y="5528394"/>
            <a:ext cx="6631726" cy="696796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/>
            <a:endParaRPr lang="fr-FR" sz="2400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4C5A2434-F1AA-B9F3-E0BF-DA5E4F76E503}"/>
              </a:ext>
            </a:extLst>
          </p:cNvPr>
          <p:cNvSpPr/>
          <p:nvPr/>
        </p:nvSpPr>
        <p:spPr>
          <a:xfrm>
            <a:off x="1986901" y="5604059"/>
            <a:ext cx="65604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238397" y="4730107"/>
            <a:ext cx="47427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masse volumique</a:t>
            </a:r>
          </a:p>
        </p:txBody>
      </p:sp>
      <p:sp>
        <p:nvSpPr>
          <p:cNvPr id="5" name="Google Shape;91;p1">
            <a:extLst>
              <a:ext uri="{FF2B5EF4-FFF2-40B4-BE49-F238E27FC236}">
                <a16:creationId xmlns:a16="http://schemas.microsoft.com/office/drawing/2014/main" id="{23313C99-09DE-B7E5-4910-F4B4001559D6}"/>
              </a:ext>
            </a:extLst>
          </p:cNvPr>
          <p:cNvSpPr txBox="1"/>
          <p:nvPr/>
        </p:nvSpPr>
        <p:spPr>
          <a:xfrm>
            <a:off x="2228237" y="5741817"/>
            <a:ext cx="46514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dirty="0">
                <a:solidFill>
                  <a:srgbClr val="FFFFFF"/>
                </a:solidFill>
                <a:ea typeface="Calibri"/>
                <a:cs typeface="Calibri"/>
              </a:rPr>
              <a:t>Déterminer la masse volumique d’un corps.</a:t>
            </a:r>
          </a:p>
        </p:txBody>
      </p:sp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7F2EF44E-2DF1-96B5-4A9B-0EA80EE31E2D}"/>
              </a:ext>
            </a:extLst>
          </p:cNvPr>
          <p:cNvSpPr txBox="1"/>
          <p:nvPr/>
        </p:nvSpPr>
        <p:spPr>
          <a:xfrm>
            <a:off x="524015" y="5654421"/>
            <a:ext cx="211573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2</a:t>
            </a:r>
            <a:endParaRPr lang="fr-FR" sz="2400" b="0" i="0" u="none" strike="noStrike" cap="none" noProof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36" name="Google Shape;223;p26">
            <a:extLst>
              <a:ext uri="{FF2B5EF4-FFF2-40B4-BE49-F238E27FC236}">
                <a16:creationId xmlns:a16="http://schemas.microsoft.com/office/drawing/2014/main" id="{AD370E4E-0C27-512A-5D4D-C95E4591E73A}"/>
              </a:ext>
            </a:extLst>
          </p:cNvPr>
          <p:cNvSpPr/>
          <p:nvPr/>
        </p:nvSpPr>
        <p:spPr>
          <a:xfrm>
            <a:off x="390058" y="3609249"/>
            <a:ext cx="6631726" cy="696796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 1</a:t>
            </a:r>
          </a:p>
        </p:txBody>
      </p:sp>
      <p:sp>
        <p:nvSpPr>
          <p:cNvPr id="41" name="Google Shape;735;p98">
            <a:extLst>
              <a:ext uri="{FF2B5EF4-FFF2-40B4-BE49-F238E27FC236}">
                <a16:creationId xmlns:a16="http://schemas.microsoft.com/office/drawing/2014/main" id="{5BD26F50-56AE-595E-87DF-05B2E3AA8BAE}"/>
              </a:ext>
            </a:extLst>
          </p:cNvPr>
          <p:cNvSpPr/>
          <p:nvPr/>
        </p:nvSpPr>
        <p:spPr>
          <a:xfrm>
            <a:off x="1986901" y="3684629"/>
            <a:ext cx="65604" cy="54603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" name="Google Shape;223;p26">
            <a:extLst>
              <a:ext uri="{FF2B5EF4-FFF2-40B4-BE49-F238E27FC236}">
                <a16:creationId xmlns:a16="http://schemas.microsoft.com/office/drawing/2014/main" id="{FA8BB4DF-DB1A-C1B0-7D42-E4753C316096}"/>
              </a:ext>
            </a:extLst>
          </p:cNvPr>
          <p:cNvSpPr/>
          <p:nvPr/>
        </p:nvSpPr>
        <p:spPr>
          <a:xfrm>
            <a:off x="2074098" y="3669645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228237" y="3789737"/>
            <a:ext cx="47427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Matière: structure et transformations</a:t>
            </a:r>
            <a:endParaRPr lang="fr-FR" sz="20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08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4995540" y="2673553"/>
            <a:ext cx="5869201" cy="865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</p:txBody>
      </p:sp>
    </p:spTree>
    <p:extLst>
      <p:ext uri="{BB962C8B-B14F-4D97-AF65-F5344CB8AC3E}">
        <p14:creationId xmlns:p14="http://schemas.microsoft.com/office/powerpoint/2010/main" val="962474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FE34986-B30C-A7C4-D714-375732712ABD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EEB1DC1-9BD8-BE3C-680B-1B1321CCED7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9937ADC-EEB3-50C7-6B43-399E93BDCC2D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9469EF4-0167-E81F-240C-236DECEFAC19}"/>
              </a:ext>
            </a:extLst>
          </p:cNvPr>
          <p:cNvSpPr/>
          <p:nvPr/>
        </p:nvSpPr>
        <p:spPr>
          <a:xfrm>
            <a:off x="964470" y="251315"/>
            <a:ext cx="8284305" cy="30563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cette image : à votre avis, quel comportement doit-on adopter ?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FAD0F0-13B1-B70A-8632-F5D4C9295A33}"/>
              </a:ext>
            </a:extLst>
          </p:cNvPr>
          <p:cNvSpPr txBox="1"/>
          <p:nvPr/>
        </p:nvSpPr>
        <p:spPr>
          <a:xfrm>
            <a:off x="964470" y="614097"/>
            <a:ext cx="7677547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7" name="Google Shape;969;p167">
            <a:extLst>
              <a:ext uri="{FF2B5EF4-FFF2-40B4-BE49-F238E27FC236}">
                <a16:creationId xmlns:a16="http://schemas.microsoft.com/office/drawing/2014/main" id="{4AC9CD86-F852-8F94-A38F-85F9B05CBFD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0583" t="7249" r="12266" b="6140"/>
          <a:stretch/>
        </p:blipFill>
        <p:spPr>
          <a:xfrm>
            <a:off x="6790547" y="2117265"/>
            <a:ext cx="2630025" cy="2883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70;p167">
            <a:extLst>
              <a:ext uri="{FF2B5EF4-FFF2-40B4-BE49-F238E27FC236}">
                <a16:creationId xmlns:a16="http://schemas.microsoft.com/office/drawing/2014/main" id="{184D84AB-8576-A46A-A667-DBA14A953BA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9337" t="6937" r="50824" b="6452"/>
          <a:stretch/>
        </p:blipFill>
        <p:spPr>
          <a:xfrm>
            <a:off x="2638544" y="2117265"/>
            <a:ext cx="2820178" cy="288316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972;p167">
            <a:extLst>
              <a:ext uri="{FF2B5EF4-FFF2-40B4-BE49-F238E27FC236}">
                <a16:creationId xmlns:a16="http://schemas.microsoft.com/office/drawing/2014/main" id="{1FBF3A64-445F-20D1-A49A-438B956CF032}"/>
              </a:ext>
            </a:extLst>
          </p:cNvPr>
          <p:cNvSpPr/>
          <p:nvPr/>
        </p:nvSpPr>
        <p:spPr>
          <a:xfrm rot="-710389">
            <a:off x="6258952" y="1772199"/>
            <a:ext cx="1685867" cy="942575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dors en classe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73;p167">
            <a:extLst>
              <a:ext uri="{FF2B5EF4-FFF2-40B4-BE49-F238E27FC236}">
                <a16:creationId xmlns:a16="http://schemas.microsoft.com/office/drawing/2014/main" id="{BCEC0222-1CCE-83DB-B3A3-2C5124E94C49}"/>
              </a:ext>
            </a:extLst>
          </p:cNvPr>
          <p:cNvSpPr/>
          <p:nvPr/>
        </p:nvSpPr>
        <p:spPr>
          <a:xfrm rot="486162">
            <a:off x="4140191" y="1725358"/>
            <a:ext cx="1685729" cy="942673"/>
          </a:xfrm>
          <a:prstGeom prst="wedgeEllipseCallout">
            <a:avLst>
              <a:gd name="adj1" fmla="val -26984"/>
              <a:gd name="adj2" fmla="val 73175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reste concentré en classe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4060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3C52F-D746-ED50-3B37-9F6CBBB5A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B89A5801-3BB5-520B-47DE-2BED8D68520E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7A358148-FBAF-101F-6029-8ABBBF4FFAD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AE2AC9B6-8B03-F535-C37E-C38EAFAEF916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377B3E74-21B4-E6D2-E4E3-237FEFDA27E9}"/>
              </a:ext>
            </a:extLst>
          </p:cNvPr>
          <p:cNvSpPr/>
          <p:nvPr/>
        </p:nvSpPr>
        <p:spPr>
          <a:xfrm>
            <a:off x="983521" y="335116"/>
            <a:ext cx="10716698" cy="406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914377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il est important de rester concentrer en prêtant l’attention surtout dans la phase du modelage.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4" name="Google Shape;969;p167">
            <a:extLst>
              <a:ext uri="{FF2B5EF4-FFF2-40B4-BE49-F238E27FC236}">
                <a16:creationId xmlns:a16="http://schemas.microsoft.com/office/drawing/2014/main" id="{5365AD26-4F56-8C5C-A8D9-474286A5387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50583" t="7249" r="12266" b="6140"/>
          <a:stretch/>
        </p:blipFill>
        <p:spPr>
          <a:xfrm>
            <a:off x="6728201" y="1897612"/>
            <a:ext cx="2630025" cy="2883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970;p167">
            <a:extLst>
              <a:ext uri="{FF2B5EF4-FFF2-40B4-BE49-F238E27FC236}">
                <a16:creationId xmlns:a16="http://schemas.microsoft.com/office/drawing/2014/main" id="{A180976A-7B52-1E87-1DB4-5C02EF03283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9337" t="6937" r="50824" b="6452"/>
          <a:stretch/>
        </p:blipFill>
        <p:spPr>
          <a:xfrm>
            <a:off x="2576198" y="1897612"/>
            <a:ext cx="2820178" cy="288316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972;p167">
            <a:extLst>
              <a:ext uri="{FF2B5EF4-FFF2-40B4-BE49-F238E27FC236}">
                <a16:creationId xmlns:a16="http://schemas.microsoft.com/office/drawing/2014/main" id="{2A7DB5C7-74EA-FB5C-06A8-ABB961E64AF2}"/>
              </a:ext>
            </a:extLst>
          </p:cNvPr>
          <p:cNvSpPr/>
          <p:nvPr/>
        </p:nvSpPr>
        <p:spPr>
          <a:xfrm rot="-710389">
            <a:off x="6196606" y="1552546"/>
            <a:ext cx="1685867" cy="942575"/>
          </a:xfrm>
          <a:prstGeom prst="wedgeEllipseCallout">
            <a:avLst>
              <a:gd name="adj1" fmla="val 22683"/>
              <a:gd name="adj2" fmla="val 65058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dors en classe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73;p167">
            <a:extLst>
              <a:ext uri="{FF2B5EF4-FFF2-40B4-BE49-F238E27FC236}">
                <a16:creationId xmlns:a16="http://schemas.microsoft.com/office/drawing/2014/main" id="{C45662AD-33C0-2A4B-A828-5D75C332FEB3}"/>
              </a:ext>
            </a:extLst>
          </p:cNvPr>
          <p:cNvSpPr/>
          <p:nvPr/>
        </p:nvSpPr>
        <p:spPr>
          <a:xfrm rot="486162">
            <a:off x="4077845" y="1505705"/>
            <a:ext cx="1685729" cy="942673"/>
          </a:xfrm>
          <a:prstGeom prst="wedgeEllipseCallout">
            <a:avLst>
              <a:gd name="adj1" fmla="val -26984"/>
              <a:gd name="adj2" fmla="val 73175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reste concentré en classe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raphique 12" descr="Coche avec un remplissage uni">
            <a:extLst>
              <a:ext uri="{FF2B5EF4-FFF2-40B4-BE49-F238E27FC236}">
                <a16:creationId xmlns:a16="http://schemas.microsoft.com/office/drawing/2014/main" id="{C3AA92C6-ED17-5871-B469-A0A75D1E2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755399" y="4781560"/>
            <a:ext cx="684830" cy="684830"/>
          </a:xfrm>
          <a:prstGeom prst="rect">
            <a:avLst/>
          </a:prstGeom>
        </p:spPr>
      </p:pic>
      <p:pic>
        <p:nvPicPr>
          <p:cNvPr id="14" name="Picture 2" descr="Interdit Signe Rouge X – HD Vidéos et plus de vidéos de Lettre X - Lettre  X, Rouge, Croix - Forme - iStock">
            <a:extLst>
              <a:ext uri="{FF2B5EF4-FFF2-40B4-BE49-F238E27FC236}">
                <a16:creationId xmlns:a16="http://schemas.microsoft.com/office/drawing/2014/main" id="{BAEB4C24-08D2-41D0-6219-CFAE9D125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73" y="4880352"/>
            <a:ext cx="726065" cy="4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136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</p:txBody>
      </p:sp>
    </p:spTree>
    <p:extLst>
      <p:ext uri="{BB962C8B-B14F-4D97-AF65-F5344CB8AC3E}">
        <p14:creationId xmlns:p14="http://schemas.microsoft.com/office/powerpoint/2010/main" val="1729090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7430-A3B8-70DB-D952-5B2612F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30C1690-A430-6FB4-F092-C926BA812BE0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oralement.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89CA107-8CD6-ED15-A976-668712E6DDA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allons faire un rappel de ce que vous avez déjà étudié en primaire. On commence par traduire « </a:t>
            </a:r>
            <a:r>
              <a:rPr lang="ar-MA" dirty="0"/>
              <a:t>الكتلة</a:t>
            </a:r>
            <a:r>
              <a:rPr lang="fr-FR" dirty="0"/>
              <a:t> »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42ECA54-E1E4-2096-6A73-697EE85D9A0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283F2D41-2F76-D8DB-32C5-03360AC55CB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A825263-A6C1-4694-51DB-35AABDE23E8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94C0F3A8-B38E-A970-FE44-F1C2F72F3A37}"/>
              </a:ext>
            </a:extLst>
          </p:cNvPr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noProof="0" dirty="0"/>
              <a:t>الكتلة</a:t>
            </a:r>
            <a:endParaRPr lang="fr-FR" sz="2800" b="1" noProof="0" dirty="0"/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317435E0-5674-72C9-3E2E-4E93410B6F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7811" y="217520"/>
            <a:ext cx="768000" cy="5698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822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262A2-0B7C-D6CF-9904-B39ECFA4B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6AAAC0B7-579E-AD93-F1C7-B7B2C453B65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 </a:t>
            </a:r>
            <a:r>
              <a:rPr lang="fr-FR" dirty="0"/>
              <a:t>C</a:t>
            </a:r>
            <a:r>
              <a:rPr lang="fr-FR" noProof="0" dirty="0"/>
              <a:t>’est la masse.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B54519E-0D8B-D23B-2BA9-AFEB5A7BE72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22F0CB07-1081-D385-52B1-8C4B426B23A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7B93B20E-5E73-B384-8023-4DA7F2E9570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1CCC9564-40A7-0862-67B0-45F30B521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6" name="D_A_02">
            <a:extLst>
              <a:ext uri="{FF2B5EF4-FFF2-40B4-BE49-F238E27FC236}">
                <a16:creationId xmlns:a16="http://schemas.microsoft.com/office/drawing/2014/main" id="{60610EC7-D113-34C1-B4FC-F1AB7407B2B4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écrit la traduction sur le tableau..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5B5BD9-3CB5-E7E0-68EE-91C0F5F5BE39}"/>
              </a:ext>
            </a:extLst>
          </p:cNvPr>
          <p:cNvSpPr txBox="1"/>
          <p:nvPr/>
        </p:nvSpPr>
        <p:spPr>
          <a:xfrm>
            <a:off x="3730226" y="4112070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/>
              <a:t>La masse</a:t>
            </a:r>
          </a:p>
        </p:txBody>
      </p:sp>
      <p:sp>
        <p:nvSpPr>
          <p:cNvPr id="11" name="ZoneTexte 20">
            <a:extLst>
              <a:ext uri="{FF2B5EF4-FFF2-40B4-BE49-F238E27FC236}">
                <a16:creationId xmlns:a16="http://schemas.microsoft.com/office/drawing/2014/main" id="{94C0F3A8-B38E-A970-FE44-F1C2F72F3A37}"/>
              </a:ext>
            </a:extLst>
          </p:cNvPr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noProof="0" dirty="0"/>
              <a:t>الكتلة</a:t>
            </a:r>
            <a:endParaRPr lang="fr-FR" sz="2800" b="1" noProof="0" dirty="0"/>
          </a:p>
        </p:txBody>
      </p:sp>
    </p:spTree>
    <p:extLst>
      <p:ext uri="{BB962C8B-B14F-4D97-AF65-F5344CB8AC3E}">
        <p14:creationId xmlns:p14="http://schemas.microsoft.com/office/powerpoint/2010/main" val="1078629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7430-A3B8-70DB-D952-5B2612F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30C1690-A430-6FB4-F092-C926BA812BE0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oralement.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89CA107-8CD6-ED15-A976-668712E6DDA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On traduit ensuite l’expression « </a:t>
            </a:r>
            <a:r>
              <a:rPr lang="ar-MA" dirty="0"/>
              <a:t> الكتلة الحجمية</a:t>
            </a:r>
            <a:r>
              <a:rPr lang="fr-FR" dirty="0"/>
              <a:t> »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42ECA54-E1E4-2096-6A73-697EE85D9A0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283F2D41-2F76-D8DB-32C5-03360AC55CB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A825263-A6C1-4694-51DB-35AABDE23E8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94C0F3A8-B38E-A970-FE44-F1C2F72F3A37}"/>
              </a:ext>
            </a:extLst>
          </p:cNvPr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noProof="0" dirty="0"/>
              <a:t>الكتلة الحجمية</a:t>
            </a:r>
            <a:endParaRPr lang="fr-FR" sz="2800" b="1" noProof="0" dirty="0"/>
          </a:p>
        </p:txBody>
      </p:sp>
      <p:pic>
        <p:nvPicPr>
          <p:cNvPr id="2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317435E0-5674-72C9-3E2E-4E93410B6F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927811" y="217520"/>
            <a:ext cx="768000" cy="5698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994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262A2-0B7C-D6CF-9904-B39ECFA4B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6AAAC0B7-579E-AD93-F1C7-B7B2C453B65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 </a:t>
            </a:r>
            <a:r>
              <a:rPr lang="fr-FR" dirty="0"/>
              <a:t>C</a:t>
            </a:r>
            <a:r>
              <a:rPr lang="fr-FR" noProof="0" dirty="0"/>
              <a:t>’est la masse volumique.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B54519E-0D8B-D23B-2BA9-AFEB5A7BE72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22F0CB07-1081-D385-52B1-8C4B426B23A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7B93B20E-5E73-B384-8023-4DA7F2E9570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1CCC9564-40A7-0862-67B0-45F30B521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6" name="D_A_02">
            <a:extLst>
              <a:ext uri="{FF2B5EF4-FFF2-40B4-BE49-F238E27FC236}">
                <a16:creationId xmlns:a16="http://schemas.microsoft.com/office/drawing/2014/main" id="{60610EC7-D113-34C1-B4FC-F1AB7407B2B4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écrit la traduction sur le tableau..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5B5BD9-3CB5-E7E0-68EE-91C0F5F5BE39}"/>
              </a:ext>
            </a:extLst>
          </p:cNvPr>
          <p:cNvSpPr txBox="1"/>
          <p:nvPr/>
        </p:nvSpPr>
        <p:spPr>
          <a:xfrm>
            <a:off x="3730226" y="4112070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noProof="0" dirty="0"/>
              <a:t>La masse volumique</a:t>
            </a:r>
          </a:p>
        </p:txBody>
      </p:sp>
      <p:sp>
        <p:nvSpPr>
          <p:cNvPr id="12" name="ZoneTexte 20">
            <a:extLst>
              <a:ext uri="{FF2B5EF4-FFF2-40B4-BE49-F238E27FC236}">
                <a16:creationId xmlns:a16="http://schemas.microsoft.com/office/drawing/2014/main" id="{94C0F3A8-B38E-A970-FE44-F1C2F72F3A37}"/>
              </a:ext>
            </a:extLst>
          </p:cNvPr>
          <p:cNvSpPr txBox="1"/>
          <p:nvPr/>
        </p:nvSpPr>
        <p:spPr>
          <a:xfrm>
            <a:off x="3730226" y="2691308"/>
            <a:ext cx="431859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MA" sz="2800" b="1" noProof="0" dirty="0"/>
              <a:t>الكتلة الحجمية</a:t>
            </a:r>
            <a:endParaRPr lang="fr-FR" sz="2800" b="1" noProof="0" dirty="0"/>
          </a:p>
        </p:txBody>
      </p:sp>
    </p:spTree>
    <p:extLst>
      <p:ext uri="{BB962C8B-B14F-4D97-AF65-F5344CB8AC3E}">
        <p14:creationId xmlns:p14="http://schemas.microsoft.com/office/powerpoint/2010/main" val="721276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2DD33-19D0-6089-9ABF-A062F4451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11DABC8-6523-00BD-98B0-766F58642974}"/>
              </a:ext>
            </a:extLst>
          </p:cNvPr>
          <p:cNvSpPr txBox="1"/>
          <p:nvPr/>
        </p:nvSpPr>
        <p:spPr>
          <a:xfrm>
            <a:off x="363486" y="635082"/>
            <a:ext cx="96199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leurs ardoises.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reformule ou utilise l’alternance linguistique pour assurer la compréhension.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900D9AAF-9119-8710-06D8-1C25A32DC0F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On a vu dans la première séance comment mesurer le volume d’un corps. Quel est la valeur du volume du cube solide?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2E111C9-4353-2BAF-5690-A679EDB49406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EA9DF54D-7862-BAAF-F038-8A2B04C446DC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EEC7E12-F202-F062-F727-07801FDA3AB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800B324-10E0-B89A-6026-714F574EBDB0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6E4B69E-2908-5DA4-0E63-5E3308F299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03FD0A0-491F-F535-9BD1-5E5C0E6C1A8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6A3203A9-12D6-5297-B5A1-F77FADF6A760}"/>
              </a:ext>
            </a:extLst>
          </p:cNvPr>
          <p:cNvSpPr txBox="1"/>
          <p:nvPr/>
        </p:nvSpPr>
        <p:spPr>
          <a:xfrm>
            <a:off x="960582" y="1692224"/>
            <a:ext cx="961505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 volume de ce cube solide est: </a:t>
            </a:r>
          </a:p>
        </p:txBody>
      </p:sp>
      <p:sp>
        <p:nvSpPr>
          <p:cNvPr id="13" name="Rectangle : coins arrondis 1">
            <a:extLst>
              <a:ext uri="{FF2B5EF4-FFF2-40B4-BE49-F238E27FC236}">
                <a16:creationId xmlns:a16="http://schemas.microsoft.com/office/drawing/2014/main" id="{70A26C88-FE9B-2F8C-8EC3-79DE59B6761F}"/>
              </a:ext>
            </a:extLst>
          </p:cNvPr>
          <p:cNvSpPr/>
          <p:nvPr/>
        </p:nvSpPr>
        <p:spPr>
          <a:xfrm>
            <a:off x="1736301" y="3090973"/>
            <a:ext cx="375157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14 </a:t>
            </a:r>
            <a:r>
              <a:rPr lang="fr-FR" sz="2400" b="1" dirty="0">
                <a:solidFill>
                  <a:schemeClr val="tx1"/>
                </a:solidFill>
              </a:rPr>
              <a:t>cm</a:t>
            </a:r>
            <a:r>
              <a:rPr lang="fr-FR" sz="2400" b="1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Rectangle : coins arrondis 2">
            <a:extLst>
              <a:ext uri="{FF2B5EF4-FFF2-40B4-BE49-F238E27FC236}">
                <a16:creationId xmlns:a16="http://schemas.microsoft.com/office/drawing/2014/main" id="{3A049962-2FFB-C470-C188-5A0F1387BA83}"/>
              </a:ext>
            </a:extLst>
          </p:cNvPr>
          <p:cNvSpPr/>
          <p:nvPr/>
        </p:nvSpPr>
        <p:spPr>
          <a:xfrm>
            <a:off x="1304301" y="309097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6" name="Rectangle : coins arrondis 1">
            <a:extLst>
              <a:ext uri="{FF2B5EF4-FFF2-40B4-BE49-F238E27FC236}">
                <a16:creationId xmlns:a16="http://schemas.microsoft.com/office/drawing/2014/main" id="{70A26C88-FE9B-2F8C-8EC3-79DE59B6761F}"/>
              </a:ext>
            </a:extLst>
          </p:cNvPr>
          <p:cNvSpPr/>
          <p:nvPr/>
        </p:nvSpPr>
        <p:spPr>
          <a:xfrm>
            <a:off x="1736301" y="4116548"/>
            <a:ext cx="375157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400" b="1" kern="0" dirty="0" smtClean="0">
                <a:solidFill>
                  <a:prstClr val="black"/>
                </a:solidFill>
              </a:rPr>
              <a:t>26 </a:t>
            </a:r>
            <a:r>
              <a:rPr lang="en-US" sz="2400" b="1" kern="0" dirty="0">
                <a:solidFill>
                  <a:prstClr val="black"/>
                </a:solidFill>
              </a:rPr>
              <a:t>cm</a:t>
            </a:r>
            <a:r>
              <a:rPr lang="en-US" sz="2400" b="1" kern="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37" name="Rectangle : coins arrondis 2">
            <a:extLst>
              <a:ext uri="{FF2B5EF4-FFF2-40B4-BE49-F238E27FC236}">
                <a16:creationId xmlns:a16="http://schemas.microsoft.com/office/drawing/2014/main" id="{3A049962-2FFB-C470-C188-5A0F1387BA83}"/>
              </a:ext>
            </a:extLst>
          </p:cNvPr>
          <p:cNvSpPr/>
          <p:nvPr/>
        </p:nvSpPr>
        <p:spPr>
          <a:xfrm>
            <a:off x="1304301" y="41165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8" name="Rectangle : coins arrondis 1">
            <a:extLst>
              <a:ext uri="{FF2B5EF4-FFF2-40B4-BE49-F238E27FC236}">
                <a16:creationId xmlns:a16="http://schemas.microsoft.com/office/drawing/2014/main" id="{70A26C88-FE9B-2F8C-8EC3-79DE59B6761F}"/>
              </a:ext>
            </a:extLst>
          </p:cNvPr>
          <p:cNvSpPr/>
          <p:nvPr/>
        </p:nvSpPr>
        <p:spPr>
          <a:xfrm>
            <a:off x="1736301" y="5143199"/>
            <a:ext cx="375157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400" b="1" kern="0" dirty="0">
                <a:solidFill>
                  <a:prstClr val="black"/>
                </a:solidFill>
              </a:rPr>
              <a:t> </a:t>
            </a:r>
            <a:r>
              <a:rPr lang="en-US" sz="2400" b="1" kern="0" dirty="0" smtClean="0">
                <a:solidFill>
                  <a:prstClr val="black"/>
                </a:solidFill>
              </a:rPr>
              <a:t>12 </a:t>
            </a:r>
            <a:r>
              <a:rPr lang="en-US" sz="2400" b="1" kern="0" dirty="0">
                <a:solidFill>
                  <a:prstClr val="black"/>
                </a:solidFill>
              </a:rPr>
              <a:t>cm</a:t>
            </a:r>
            <a:r>
              <a:rPr lang="en-US" sz="2400" b="1" kern="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39" name="Rectangle : coins arrondis 2">
            <a:extLst>
              <a:ext uri="{FF2B5EF4-FFF2-40B4-BE49-F238E27FC236}">
                <a16:creationId xmlns:a16="http://schemas.microsoft.com/office/drawing/2014/main" id="{3A049962-2FFB-C470-C188-5A0F1387BA83}"/>
              </a:ext>
            </a:extLst>
          </p:cNvPr>
          <p:cNvSpPr/>
          <p:nvPr/>
        </p:nvSpPr>
        <p:spPr>
          <a:xfrm>
            <a:off x="1304301" y="514319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6605863" y="3186060"/>
            <a:ext cx="4462457" cy="2722823"/>
            <a:chOff x="6605863" y="3186060"/>
            <a:chExt cx="4462457" cy="2722823"/>
          </a:xfrm>
        </p:grpSpPr>
        <p:grpSp>
          <p:nvGrpSpPr>
            <p:cNvPr id="17" name="Group 16"/>
            <p:cNvGrpSpPr/>
            <p:nvPr/>
          </p:nvGrpSpPr>
          <p:grpSpPr>
            <a:xfrm>
              <a:off x="8638420" y="3186060"/>
              <a:ext cx="1590605" cy="2722823"/>
              <a:chOff x="2603326" y="3298969"/>
              <a:chExt cx="1590605" cy="2722823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03326" y="3298969"/>
                <a:ext cx="1590605" cy="2722823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4"/>
              <a:srcRect b="10713"/>
              <a:stretch/>
            </p:blipFill>
            <p:spPr>
              <a:xfrm>
                <a:off x="2969691" y="4954772"/>
                <a:ext cx="864000" cy="974373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 rotWithShape="1">
              <a:blip r:embed="rId4"/>
              <a:srcRect b="10713"/>
              <a:stretch/>
            </p:blipFill>
            <p:spPr>
              <a:xfrm>
                <a:off x="2969691" y="4293282"/>
                <a:ext cx="864000" cy="888754"/>
              </a:xfrm>
              <a:prstGeom prst="rect">
                <a:avLst/>
              </a:prstGeom>
            </p:spPr>
          </p:pic>
        </p:grpSp>
        <p:grpSp>
          <p:nvGrpSpPr>
            <p:cNvPr id="20" name="Group 19"/>
            <p:cNvGrpSpPr/>
            <p:nvPr/>
          </p:nvGrpSpPr>
          <p:grpSpPr>
            <a:xfrm>
              <a:off x="9736814" y="5181625"/>
              <a:ext cx="1331506" cy="615553"/>
              <a:chOff x="9983454" y="5360697"/>
              <a:chExt cx="1331506" cy="615553"/>
            </a:xfrm>
          </p:grpSpPr>
          <p:sp>
            <p:nvSpPr>
              <p:cNvPr id="46" name="Rectangle 12165"/>
              <p:cNvSpPr/>
              <p:nvPr/>
            </p:nvSpPr>
            <p:spPr>
              <a:xfrm>
                <a:off x="10615914" y="5360697"/>
                <a:ext cx="699046" cy="61555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000" b="0" i="0" u="none" strike="noStrike" kern="0" cap="none" spc="0" normalizeH="0" baseline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Cube solide</a:t>
                </a:r>
              </a:p>
            </p:txBody>
          </p:sp>
          <p:cxnSp>
            <p:nvCxnSpPr>
              <p:cNvPr id="47" name="Straight Arrow Connector 46"/>
              <p:cNvCxnSpPr/>
              <p:nvPr/>
            </p:nvCxnSpPr>
            <p:spPr>
              <a:xfrm flipH="1">
                <a:off x="9983454" y="5668474"/>
                <a:ext cx="684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/>
            <p:cNvGrpSpPr/>
            <p:nvPr/>
          </p:nvGrpSpPr>
          <p:grpSpPr>
            <a:xfrm>
              <a:off x="6605863" y="3186060"/>
              <a:ext cx="1590605" cy="2722823"/>
              <a:chOff x="5369442" y="3521896"/>
              <a:chExt cx="1590605" cy="272282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69442" y="3521896"/>
                <a:ext cx="1590605" cy="2722823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4"/>
              <a:srcRect b="10713"/>
              <a:stretch/>
            </p:blipFill>
            <p:spPr>
              <a:xfrm>
                <a:off x="5735807" y="5182036"/>
                <a:ext cx="864000" cy="970036"/>
              </a:xfrm>
              <a:prstGeom prst="rect">
                <a:avLst/>
              </a:prstGeom>
            </p:spPr>
          </p:pic>
        </p:grpSp>
        <p:sp>
          <p:nvSpPr>
            <p:cNvPr id="19" name="Cube 18"/>
            <p:cNvSpPr/>
            <p:nvPr/>
          </p:nvSpPr>
          <p:spPr>
            <a:xfrm>
              <a:off x="9112632" y="5238287"/>
              <a:ext cx="624182" cy="558891"/>
            </a:xfrm>
            <a:prstGeom prst="cube">
              <a:avLst/>
            </a:prstGeom>
            <a:solidFill>
              <a:srgbClr val="000000">
                <a:alpha val="25098"/>
              </a:srgbClr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98890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0009-2554-F43C-70CA-B70E556B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A162280-51AC-239B-C2DB-0E8500684005}"/>
              </a:ext>
            </a:extLst>
          </p:cNvPr>
          <p:cNvSpPr txBox="1"/>
          <p:nvPr/>
        </p:nvSpPr>
        <p:spPr>
          <a:xfrm>
            <a:off x="872096" y="1577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Le volume du cube solide est la différence de deux volumes avant et après l’introduction du cube.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E6D316C-45F0-4C89-99C3-C448DF94E4FF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CBD74114-1C84-DEDA-2A27-80366BF4C72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BAEC4ABE-56DD-BCD2-D878-2D664CF7E2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28862C02-0926-60B8-453C-0D015D040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3" name="D_A_02">
            <a:extLst>
              <a:ext uri="{FF2B5EF4-FFF2-40B4-BE49-F238E27FC236}">
                <a16:creationId xmlns:a16="http://schemas.microsoft.com/office/drawing/2014/main" id="{20DB270C-AE81-F738-68CD-07B4BA38DE12}"/>
              </a:ext>
            </a:extLst>
          </p:cNvPr>
          <p:cNvSpPr txBox="1"/>
          <p:nvPr/>
        </p:nvSpPr>
        <p:spPr>
          <a:xfrm>
            <a:off x="376899" y="599331"/>
            <a:ext cx="9606555" cy="3415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demande aux élèves d’expliciter leur raisonnement et rappelle les étapes de mesure du volume d’un solide. </a:t>
            </a:r>
          </a:p>
        </p:txBody>
      </p:sp>
      <p:pic>
        <p:nvPicPr>
          <p:cNvPr id="16" name="Graphique 15" descr="Coche avec un remplissage uni">
            <a:extLst>
              <a:ext uri="{FF2B5EF4-FFF2-40B4-BE49-F238E27FC236}">
                <a16:creationId xmlns:a16="http://schemas.microsoft.com/office/drawing/2014/main" id="{A236EEA3-49D6-D0F6-B01A-5B8E0420F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624830" y="4983643"/>
            <a:ext cx="684830" cy="684830"/>
          </a:xfrm>
          <a:prstGeom prst="rect">
            <a:avLst/>
          </a:prstGeom>
        </p:spPr>
      </p:pic>
      <p:sp>
        <p:nvSpPr>
          <p:cNvPr id="12" name="ZoneTexte 23">
            <a:extLst>
              <a:ext uri="{FF2B5EF4-FFF2-40B4-BE49-F238E27FC236}">
                <a16:creationId xmlns:a16="http://schemas.microsoft.com/office/drawing/2014/main" id="{6A3203A9-12D6-5297-B5A1-F77FADF6A760}"/>
              </a:ext>
            </a:extLst>
          </p:cNvPr>
          <p:cNvSpPr txBox="1"/>
          <p:nvPr/>
        </p:nvSpPr>
        <p:spPr>
          <a:xfrm>
            <a:off x="960582" y="1692224"/>
            <a:ext cx="961505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 volume de ce cube solide est: </a:t>
            </a:r>
          </a:p>
        </p:txBody>
      </p:sp>
      <p:sp>
        <p:nvSpPr>
          <p:cNvPr id="23" name="Rectangle : coins arrondis 1">
            <a:extLst>
              <a:ext uri="{FF2B5EF4-FFF2-40B4-BE49-F238E27FC236}">
                <a16:creationId xmlns:a16="http://schemas.microsoft.com/office/drawing/2014/main" id="{70A26C88-FE9B-2F8C-8EC3-79DE59B6761F}"/>
              </a:ext>
            </a:extLst>
          </p:cNvPr>
          <p:cNvSpPr/>
          <p:nvPr/>
        </p:nvSpPr>
        <p:spPr>
          <a:xfrm>
            <a:off x="1736301" y="3090973"/>
            <a:ext cx="375157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14 </a:t>
            </a:r>
            <a:r>
              <a:rPr lang="fr-FR" sz="2400" b="1" dirty="0">
                <a:solidFill>
                  <a:schemeClr val="tx1"/>
                </a:solidFill>
              </a:rPr>
              <a:t>cm</a:t>
            </a:r>
            <a:r>
              <a:rPr lang="fr-FR" sz="2400" b="1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Rectangle : coins arrondis 2">
            <a:extLst>
              <a:ext uri="{FF2B5EF4-FFF2-40B4-BE49-F238E27FC236}">
                <a16:creationId xmlns:a16="http://schemas.microsoft.com/office/drawing/2014/main" id="{3A049962-2FFB-C470-C188-5A0F1387BA83}"/>
              </a:ext>
            </a:extLst>
          </p:cNvPr>
          <p:cNvSpPr/>
          <p:nvPr/>
        </p:nvSpPr>
        <p:spPr>
          <a:xfrm>
            <a:off x="1304301" y="309097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5" name="Rectangle : coins arrondis 1">
            <a:extLst>
              <a:ext uri="{FF2B5EF4-FFF2-40B4-BE49-F238E27FC236}">
                <a16:creationId xmlns:a16="http://schemas.microsoft.com/office/drawing/2014/main" id="{70A26C88-FE9B-2F8C-8EC3-79DE59B6761F}"/>
              </a:ext>
            </a:extLst>
          </p:cNvPr>
          <p:cNvSpPr/>
          <p:nvPr/>
        </p:nvSpPr>
        <p:spPr>
          <a:xfrm>
            <a:off x="1736301" y="4116548"/>
            <a:ext cx="375157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400" b="1" kern="0" dirty="0" smtClean="0">
                <a:solidFill>
                  <a:prstClr val="black"/>
                </a:solidFill>
              </a:rPr>
              <a:t>26 </a:t>
            </a:r>
            <a:r>
              <a:rPr lang="en-US" sz="2400" b="1" kern="0" dirty="0">
                <a:solidFill>
                  <a:prstClr val="black"/>
                </a:solidFill>
              </a:rPr>
              <a:t>cm</a:t>
            </a:r>
            <a:r>
              <a:rPr lang="en-US" sz="2400" b="1" kern="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6" name="Rectangle : coins arrondis 2">
            <a:extLst>
              <a:ext uri="{FF2B5EF4-FFF2-40B4-BE49-F238E27FC236}">
                <a16:creationId xmlns:a16="http://schemas.microsoft.com/office/drawing/2014/main" id="{3A049962-2FFB-C470-C188-5A0F1387BA83}"/>
              </a:ext>
            </a:extLst>
          </p:cNvPr>
          <p:cNvSpPr/>
          <p:nvPr/>
        </p:nvSpPr>
        <p:spPr>
          <a:xfrm>
            <a:off x="1304301" y="411654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7" name="Rectangle : coins arrondis 1">
            <a:extLst>
              <a:ext uri="{FF2B5EF4-FFF2-40B4-BE49-F238E27FC236}">
                <a16:creationId xmlns:a16="http://schemas.microsoft.com/office/drawing/2014/main" id="{70A26C88-FE9B-2F8C-8EC3-79DE59B6761F}"/>
              </a:ext>
            </a:extLst>
          </p:cNvPr>
          <p:cNvSpPr/>
          <p:nvPr/>
        </p:nvSpPr>
        <p:spPr>
          <a:xfrm>
            <a:off x="1736301" y="5143199"/>
            <a:ext cx="375157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2400" b="1" kern="0" dirty="0">
                <a:solidFill>
                  <a:prstClr val="black"/>
                </a:solidFill>
              </a:rPr>
              <a:t> </a:t>
            </a:r>
            <a:r>
              <a:rPr lang="en-US" sz="2400" b="1" kern="0" dirty="0" smtClean="0">
                <a:solidFill>
                  <a:prstClr val="black"/>
                </a:solidFill>
              </a:rPr>
              <a:t>12 </a:t>
            </a:r>
            <a:r>
              <a:rPr lang="en-US" sz="2400" b="1" kern="0" dirty="0">
                <a:solidFill>
                  <a:prstClr val="black"/>
                </a:solidFill>
              </a:rPr>
              <a:t>cm</a:t>
            </a:r>
            <a:r>
              <a:rPr lang="en-US" sz="2400" b="1" kern="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28" name="Rectangle : coins arrondis 2">
            <a:extLst>
              <a:ext uri="{FF2B5EF4-FFF2-40B4-BE49-F238E27FC236}">
                <a16:creationId xmlns:a16="http://schemas.microsoft.com/office/drawing/2014/main" id="{3A049962-2FFB-C470-C188-5A0F1387BA83}"/>
              </a:ext>
            </a:extLst>
          </p:cNvPr>
          <p:cNvSpPr/>
          <p:nvPr/>
        </p:nvSpPr>
        <p:spPr>
          <a:xfrm>
            <a:off x="1304301" y="514319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605863" y="3186060"/>
            <a:ext cx="4462457" cy="2722823"/>
            <a:chOff x="6605863" y="3186060"/>
            <a:chExt cx="4462457" cy="2722823"/>
          </a:xfrm>
        </p:grpSpPr>
        <p:grpSp>
          <p:nvGrpSpPr>
            <p:cNvPr id="30" name="Group 29"/>
            <p:cNvGrpSpPr/>
            <p:nvPr/>
          </p:nvGrpSpPr>
          <p:grpSpPr>
            <a:xfrm>
              <a:off x="8638420" y="3186060"/>
              <a:ext cx="1590605" cy="2722823"/>
              <a:chOff x="2603326" y="3298969"/>
              <a:chExt cx="1590605" cy="2722823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03326" y="3298969"/>
                <a:ext cx="1590605" cy="2722823"/>
              </a:xfrm>
              <a:prstGeom prst="rect">
                <a:avLst/>
              </a:prstGeom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6"/>
              <a:srcRect b="10713"/>
              <a:stretch/>
            </p:blipFill>
            <p:spPr>
              <a:xfrm>
                <a:off x="2969691" y="4954772"/>
                <a:ext cx="864000" cy="974373"/>
              </a:xfrm>
              <a:prstGeom prst="rect">
                <a:avLst/>
              </a:prstGeom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 rotWithShape="1">
              <a:blip r:embed="rId6"/>
              <a:srcRect b="10713"/>
              <a:stretch/>
            </p:blipFill>
            <p:spPr>
              <a:xfrm>
                <a:off x="2969691" y="4293282"/>
                <a:ext cx="864000" cy="888754"/>
              </a:xfrm>
              <a:prstGeom prst="rect">
                <a:avLst/>
              </a:prstGeom>
            </p:spPr>
          </p:pic>
        </p:grpSp>
        <p:grpSp>
          <p:nvGrpSpPr>
            <p:cNvPr id="31" name="Group 30"/>
            <p:cNvGrpSpPr/>
            <p:nvPr/>
          </p:nvGrpSpPr>
          <p:grpSpPr>
            <a:xfrm>
              <a:off x="9736814" y="5181625"/>
              <a:ext cx="1331506" cy="615553"/>
              <a:chOff x="9983454" y="5360697"/>
              <a:chExt cx="1331506" cy="615553"/>
            </a:xfrm>
          </p:grpSpPr>
          <p:sp>
            <p:nvSpPr>
              <p:cNvPr id="49" name="Rectangle 12165"/>
              <p:cNvSpPr/>
              <p:nvPr/>
            </p:nvSpPr>
            <p:spPr>
              <a:xfrm>
                <a:off x="10615914" y="5360697"/>
                <a:ext cx="699046" cy="61555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fr-FR" sz="2000" b="0" i="0" u="none" strike="noStrike" kern="0" cap="none" spc="0" normalizeH="0" baseline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</a:rPr>
                  <a:t>Cube solide</a:t>
                </a:r>
              </a:p>
            </p:txBody>
          </p:sp>
          <p:cxnSp>
            <p:nvCxnSpPr>
              <p:cNvPr id="50" name="Straight Arrow Connector 49"/>
              <p:cNvCxnSpPr/>
              <p:nvPr/>
            </p:nvCxnSpPr>
            <p:spPr>
              <a:xfrm flipH="1">
                <a:off x="9983454" y="5668474"/>
                <a:ext cx="684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up 31"/>
            <p:cNvGrpSpPr/>
            <p:nvPr/>
          </p:nvGrpSpPr>
          <p:grpSpPr>
            <a:xfrm>
              <a:off x="6605863" y="3186060"/>
              <a:ext cx="1590605" cy="2722823"/>
              <a:chOff x="5369442" y="3521896"/>
              <a:chExt cx="1590605" cy="2722823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69442" y="3521896"/>
                <a:ext cx="1590605" cy="2722823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 rotWithShape="1">
              <a:blip r:embed="rId6"/>
              <a:srcRect b="10713"/>
              <a:stretch/>
            </p:blipFill>
            <p:spPr>
              <a:xfrm>
                <a:off x="5735807" y="5182036"/>
                <a:ext cx="864000" cy="970036"/>
              </a:xfrm>
              <a:prstGeom prst="rect">
                <a:avLst/>
              </a:prstGeom>
            </p:spPr>
          </p:pic>
        </p:grpSp>
        <p:sp>
          <p:nvSpPr>
            <p:cNvPr id="33" name="Cube 32"/>
            <p:cNvSpPr/>
            <p:nvPr/>
          </p:nvSpPr>
          <p:spPr>
            <a:xfrm>
              <a:off x="9112632" y="5238287"/>
              <a:ext cx="624182" cy="558891"/>
            </a:xfrm>
            <a:prstGeom prst="cube">
              <a:avLst/>
            </a:prstGeom>
            <a:solidFill>
              <a:srgbClr val="000000">
                <a:alpha val="25098"/>
              </a:srgbClr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1050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2DD33-19D0-6089-9ABF-A062F4451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900D9AAF-9119-8710-06D8-1C25A32DC0FB}"/>
              </a:ext>
            </a:extLst>
          </p:cNvPr>
          <p:cNvSpPr txBox="1"/>
          <p:nvPr/>
        </p:nvSpPr>
        <p:spPr>
          <a:xfrm>
            <a:off x="877040" y="16027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Qui peut me dire avec quel instrument avec lequel on mesure la masse d’un corps.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2E111C9-4353-2BAF-5690-A679EDB49406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EA9DF54D-7862-BAAF-F038-8A2B04C446DC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EEC7E12-F202-F062-F727-07801FDA3AB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800B324-10E0-B89A-6026-714F574EBDB0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6E4B69E-2908-5DA4-0E63-5E3308F299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03FD0A0-491F-F535-9BD1-5E5C0E6C1A8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5" name="D_A_02"/>
          <p:cNvSpPr txBox="1"/>
          <p:nvPr/>
        </p:nvSpPr>
        <p:spPr>
          <a:xfrm>
            <a:off x="613120" y="634637"/>
            <a:ext cx="378338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Choisir 3 élèves au hasard pour répondre.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40141" y="1700418"/>
            <a:ext cx="1052593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Pour mesurer la masse, on utilise : </a:t>
            </a:r>
            <a:endParaRPr lang="fr-BE" sz="24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8363242" y="3468123"/>
            <a:ext cx="2833044" cy="2491897"/>
            <a:chOff x="8362167" y="3476636"/>
            <a:chExt cx="2833044" cy="2491897"/>
          </a:xfrm>
        </p:grpSpPr>
        <p:sp>
          <p:nvSpPr>
            <p:cNvPr id="52" name="Rectangle : coins arrondis 5"/>
            <p:cNvSpPr/>
            <p:nvPr/>
          </p:nvSpPr>
          <p:spPr>
            <a:xfrm>
              <a:off x="8657534" y="5536533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La Balance</a:t>
              </a:r>
            </a:p>
          </p:txBody>
        </p:sp>
        <p:sp>
          <p:nvSpPr>
            <p:cNvPr id="53" name="Rectangle : coins arrondis 6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  <p:pic>
          <p:nvPicPr>
            <p:cNvPr id="54" name="Imag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9164" y="3476636"/>
              <a:ext cx="1685754" cy="17874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5" name="Group 54"/>
          <p:cNvGrpSpPr/>
          <p:nvPr/>
        </p:nvGrpSpPr>
        <p:grpSpPr>
          <a:xfrm>
            <a:off x="1189370" y="2565461"/>
            <a:ext cx="3199434" cy="3396711"/>
            <a:chOff x="1372565" y="2593365"/>
            <a:chExt cx="3199434" cy="3396711"/>
          </a:xfrm>
        </p:grpSpPr>
        <p:sp>
          <p:nvSpPr>
            <p:cNvPr id="56" name="Rectangle : coins arrondis 3"/>
            <p:cNvSpPr/>
            <p:nvPr/>
          </p:nvSpPr>
          <p:spPr>
            <a:xfrm>
              <a:off x="1667932" y="5558076"/>
              <a:ext cx="290406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L’éprouvette graduée</a:t>
              </a:r>
            </a:p>
          </p:txBody>
        </p:sp>
        <p:sp>
          <p:nvSpPr>
            <p:cNvPr id="57" name="Rectangle : coins arrondis 4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  <p:pic>
          <p:nvPicPr>
            <p:cNvPr id="58" name="Image 10" descr="Une image contenant vaisselle, tasse, bécher, Équipement de laboratoire&#10;&#10;Description générée automatiquement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81566" y="2593365"/>
              <a:ext cx="1306638" cy="2963635"/>
            </a:xfrm>
            <a:prstGeom prst="rect">
              <a:avLst/>
            </a:prstGeom>
          </p:spPr>
        </p:pic>
      </p:grpSp>
      <p:grpSp>
        <p:nvGrpSpPr>
          <p:cNvPr id="59" name="Group 58"/>
          <p:cNvGrpSpPr/>
          <p:nvPr/>
        </p:nvGrpSpPr>
        <p:grpSpPr>
          <a:xfrm>
            <a:off x="4958963" y="2565461"/>
            <a:ext cx="2833044" cy="3395635"/>
            <a:chOff x="4867366" y="2593365"/>
            <a:chExt cx="2833044" cy="3395635"/>
          </a:xfrm>
        </p:grpSpPr>
        <p:pic>
          <p:nvPicPr>
            <p:cNvPr id="60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070" b="98713" l="10000" r="90000">
                          <a14:foregroundMark x1="47875" y1="45965" x2="48000" y2="38363"/>
                          <a14:foregroundMark x1="48000" y1="38363" x2="54125" y2="21404"/>
                          <a14:foregroundMark x1="50750" y1="19298" x2="50250" y2="34152"/>
                          <a14:foregroundMark x1="54750" y1="13801" x2="51500" y2="28304"/>
                          <a14:foregroundMark x1="55000" y1="13099" x2="57125" y2="21988"/>
                          <a14:foregroundMark x1="57125" y1="21988" x2="55125" y2="44678"/>
                          <a14:foregroundMark x1="55125" y1="44678" x2="42750" y2="64327"/>
                          <a14:foregroundMark x1="42750" y1="64327" x2="38625" y2="80585"/>
                          <a14:foregroundMark x1="38625" y1="80585" x2="39875" y2="89357"/>
                          <a14:foregroundMark x1="39875" y1="89357" x2="40000" y2="89357"/>
                          <a14:foregroundMark x1="48625" y1="72865" x2="47500" y2="81520"/>
                          <a14:foregroundMark x1="47500" y1="81520" x2="41375" y2="94269"/>
                          <a14:foregroundMark x1="41375" y1="94269" x2="39125" y2="96725"/>
                          <a14:foregroundMark x1="50250" y1="69240" x2="55375" y2="25731"/>
                          <a14:foregroundMark x1="55375" y1="25731" x2="55000" y2="25263"/>
                          <a14:foregroundMark x1="50500" y1="17544" x2="47875" y2="36959"/>
                          <a14:foregroundMark x1="52125" y1="19181" x2="57375" y2="12982"/>
                          <a14:foregroundMark x1="57375" y1="12982" x2="56250" y2="17895"/>
                          <a14:foregroundMark x1="58000" y1="13918" x2="50125" y2="10409"/>
                          <a14:foregroundMark x1="51625" y1="12515" x2="62250" y2="14035"/>
                          <a14:foregroundMark x1="39500" y1="79649" x2="37250" y2="97076"/>
                          <a14:foregroundMark x1="37250" y1="97076" x2="37750" y2="98830"/>
                          <a14:foregroundMark x1="37375" y1="84211" x2="37500" y2="91930"/>
                          <a14:foregroundMark x1="53125" y1="8070" x2="59125" y2="12632"/>
                          <a14:foregroundMark x1="59125" y1="12632" x2="57875" y2="16374"/>
                          <a14:foregroundMark x1="53875" y1="8655" x2="63250" y2="14503"/>
                          <a14:foregroundMark x1="63250" y1="14503" x2="63250" y2="145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52" t="3750" r="34652"/>
            <a:stretch>
              <a:fillRect/>
            </a:stretch>
          </p:blipFill>
          <p:spPr bwMode="auto">
            <a:xfrm>
              <a:off x="5728511" y="2593365"/>
              <a:ext cx="1603467" cy="314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Rectangle : coins arrondis 7"/>
            <p:cNvSpPr/>
            <p:nvPr/>
          </p:nvSpPr>
          <p:spPr>
            <a:xfrm>
              <a:off x="5235929" y="5557000"/>
              <a:ext cx="2464481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Le thermomètre </a:t>
              </a: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6956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0009-2554-F43C-70CA-B70E556B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A162280-51AC-239B-C2DB-0E8500684005}"/>
              </a:ext>
            </a:extLst>
          </p:cNvPr>
          <p:cNvSpPr txBox="1"/>
          <p:nvPr/>
        </p:nvSpPr>
        <p:spPr>
          <a:xfrm>
            <a:off x="872096" y="1577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Effectivement, la balance est utilisée pour mesurer la masse d’un corps.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E6D316C-45F0-4C89-99C3-C448DF94E4FF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CBD74114-1C84-DEDA-2A27-80366BF4C72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BAEC4ABE-56DD-BCD2-D878-2D664CF7E2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28862C02-0926-60B8-453C-0D015D040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3" name="D_A_02">
            <a:extLst>
              <a:ext uri="{FF2B5EF4-FFF2-40B4-BE49-F238E27FC236}">
                <a16:creationId xmlns:a16="http://schemas.microsoft.com/office/drawing/2014/main" id="{20DB270C-AE81-F738-68CD-07B4BA38DE12}"/>
              </a:ext>
            </a:extLst>
          </p:cNvPr>
          <p:cNvSpPr txBox="1"/>
          <p:nvPr/>
        </p:nvSpPr>
        <p:spPr>
          <a:xfrm>
            <a:off x="376899" y="599331"/>
            <a:ext cx="9606555" cy="3415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demande aux élèves d’expliciter leur raisonnement et rappelle les étapes de mesure du volume d’un solide. </a:t>
            </a:r>
          </a:p>
        </p:txBody>
      </p:sp>
      <p:pic>
        <p:nvPicPr>
          <p:cNvPr id="16" name="Graphique 15" descr="Coche avec un remplissage uni">
            <a:extLst>
              <a:ext uri="{FF2B5EF4-FFF2-40B4-BE49-F238E27FC236}">
                <a16:creationId xmlns:a16="http://schemas.microsoft.com/office/drawing/2014/main" id="{A236EEA3-49D6-D0F6-B01A-5B8E0420F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215504" y="5958944"/>
            <a:ext cx="684830" cy="68483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40141" y="1700418"/>
            <a:ext cx="1052593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Pour mesurer la masse, on utilise : </a:t>
            </a:r>
            <a:endParaRPr lang="fr-BE" sz="24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8363242" y="3468123"/>
            <a:ext cx="2833044" cy="2491897"/>
            <a:chOff x="8362167" y="3476636"/>
            <a:chExt cx="2833044" cy="2491897"/>
          </a:xfrm>
        </p:grpSpPr>
        <p:sp>
          <p:nvSpPr>
            <p:cNvPr id="25" name="Rectangle : coins arrondis 5"/>
            <p:cNvSpPr/>
            <p:nvPr/>
          </p:nvSpPr>
          <p:spPr>
            <a:xfrm>
              <a:off x="8657534" y="5536533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La Balance</a:t>
              </a:r>
            </a:p>
          </p:txBody>
        </p:sp>
        <p:sp>
          <p:nvSpPr>
            <p:cNvPr id="26" name="Rectangle : coins arrondis 6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  <p:pic>
          <p:nvPicPr>
            <p:cNvPr id="27" name="Imag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9164" y="3476636"/>
              <a:ext cx="1685754" cy="17874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Group 27"/>
          <p:cNvGrpSpPr/>
          <p:nvPr/>
        </p:nvGrpSpPr>
        <p:grpSpPr>
          <a:xfrm>
            <a:off x="1189370" y="2565461"/>
            <a:ext cx="3199434" cy="3396711"/>
            <a:chOff x="1372565" y="2593365"/>
            <a:chExt cx="3199434" cy="3396711"/>
          </a:xfrm>
        </p:grpSpPr>
        <p:sp>
          <p:nvSpPr>
            <p:cNvPr id="42" name="Rectangle : coins arrondis 3"/>
            <p:cNvSpPr/>
            <p:nvPr/>
          </p:nvSpPr>
          <p:spPr>
            <a:xfrm>
              <a:off x="1667932" y="5558076"/>
              <a:ext cx="290406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L’éprouvette graduée</a:t>
              </a:r>
            </a:p>
          </p:txBody>
        </p:sp>
        <p:sp>
          <p:nvSpPr>
            <p:cNvPr id="43" name="Rectangle : coins arrondis 4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  <p:pic>
          <p:nvPicPr>
            <p:cNvPr id="44" name="Image 10" descr="Une image contenant vaisselle, tasse, bécher, Équipement de laboratoire&#10;&#10;Description générée automatiquement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81566" y="2593365"/>
              <a:ext cx="1306638" cy="296363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4958963" y="2565461"/>
            <a:ext cx="2833044" cy="3395635"/>
            <a:chOff x="4867366" y="2593365"/>
            <a:chExt cx="2833044" cy="3395635"/>
          </a:xfrm>
        </p:grpSpPr>
        <p:pic>
          <p:nvPicPr>
            <p:cNvPr id="46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070" b="98713" l="10000" r="90000">
                          <a14:foregroundMark x1="47875" y1="45965" x2="48000" y2="38363"/>
                          <a14:foregroundMark x1="48000" y1="38363" x2="54125" y2="21404"/>
                          <a14:foregroundMark x1="50750" y1="19298" x2="50250" y2="34152"/>
                          <a14:foregroundMark x1="54750" y1="13801" x2="51500" y2="28304"/>
                          <a14:foregroundMark x1="55000" y1="13099" x2="57125" y2="21988"/>
                          <a14:foregroundMark x1="57125" y1="21988" x2="55125" y2="44678"/>
                          <a14:foregroundMark x1="55125" y1="44678" x2="42750" y2="64327"/>
                          <a14:foregroundMark x1="42750" y1="64327" x2="38625" y2="80585"/>
                          <a14:foregroundMark x1="38625" y1="80585" x2="39875" y2="89357"/>
                          <a14:foregroundMark x1="39875" y1="89357" x2="40000" y2="89357"/>
                          <a14:foregroundMark x1="48625" y1="72865" x2="47500" y2="81520"/>
                          <a14:foregroundMark x1="47500" y1="81520" x2="41375" y2="94269"/>
                          <a14:foregroundMark x1="41375" y1="94269" x2="39125" y2="96725"/>
                          <a14:foregroundMark x1="50250" y1="69240" x2="55375" y2="25731"/>
                          <a14:foregroundMark x1="55375" y1="25731" x2="55000" y2="25263"/>
                          <a14:foregroundMark x1="50500" y1="17544" x2="47875" y2="36959"/>
                          <a14:foregroundMark x1="52125" y1="19181" x2="57375" y2="12982"/>
                          <a14:foregroundMark x1="57375" y1="12982" x2="56250" y2="17895"/>
                          <a14:foregroundMark x1="58000" y1="13918" x2="50125" y2="10409"/>
                          <a14:foregroundMark x1="51625" y1="12515" x2="62250" y2="14035"/>
                          <a14:foregroundMark x1="39500" y1="79649" x2="37250" y2="97076"/>
                          <a14:foregroundMark x1="37250" y1="97076" x2="37750" y2="98830"/>
                          <a14:foregroundMark x1="37375" y1="84211" x2="37500" y2="91930"/>
                          <a14:foregroundMark x1="53125" y1="8070" x2="59125" y2="12632"/>
                          <a14:foregroundMark x1="59125" y1="12632" x2="57875" y2="16374"/>
                          <a14:foregroundMark x1="53875" y1="8655" x2="63250" y2="14503"/>
                          <a14:foregroundMark x1="63250" y1="14503" x2="63250" y2="145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252" t="3750" r="34652"/>
            <a:stretch>
              <a:fillRect/>
            </a:stretch>
          </p:blipFill>
          <p:spPr bwMode="auto">
            <a:xfrm>
              <a:off x="5728511" y="2593365"/>
              <a:ext cx="1603467" cy="3141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Rectangle : coins arrondis 7"/>
            <p:cNvSpPr/>
            <p:nvPr/>
          </p:nvSpPr>
          <p:spPr>
            <a:xfrm>
              <a:off x="5235929" y="5557000"/>
              <a:ext cx="2464481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Le thermomètre </a:t>
              </a:r>
            </a:p>
          </p:txBody>
        </p:sp>
        <p:sp>
          <p:nvSpPr>
            <p:cNvPr id="48" name="Rectangle : coins arrondis 8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8422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2DD33-19D0-6089-9ABF-A062F4451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900D9AAF-9119-8710-06D8-1C25A32DC0FB}"/>
              </a:ext>
            </a:extLst>
          </p:cNvPr>
          <p:cNvSpPr txBox="1"/>
          <p:nvPr/>
        </p:nvSpPr>
        <p:spPr>
          <a:xfrm>
            <a:off x="877040" y="16027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Qui peut me dire avec quel instrument avec lequel on mesure le volume d’un corps liquide ou solide.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2E111C9-4353-2BAF-5690-A679EDB49406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EA9DF54D-7862-BAAF-F038-8A2B04C446DC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EEC7E12-F202-F062-F727-07801FDA3AB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800B324-10E0-B89A-6026-714F574EBDB0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6E4B69E-2908-5DA4-0E63-5E3308F299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03FD0A0-491F-F535-9BD1-5E5C0E6C1A8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5" name="D_A_02"/>
          <p:cNvSpPr txBox="1"/>
          <p:nvPr/>
        </p:nvSpPr>
        <p:spPr>
          <a:xfrm>
            <a:off x="613120" y="634637"/>
            <a:ext cx="378338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Choisir 3 élèves au hasard pour répondre.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512797" y="1700418"/>
            <a:ext cx="832393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Un kilogramme vaut:</a:t>
            </a:r>
            <a:endParaRPr lang="fr-BE" sz="24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334679" y="5038768"/>
            <a:ext cx="2833044" cy="432000"/>
            <a:chOff x="8362167" y="5536533"/>
            <a:chExt cx="2833044" cy="432000"/>
          </a:xfrm>
        </p:grpSpPr>
        <p:sp>
          <p:nvSpPr>
            <p:cNvPr id="52" name="Rectangle : coins arrondis 5"/>
            <p:cNvSpPr/>
            <p:nvPr/>
          </p:nvSpPr>
          <p:spPr>
            <a:xfrm>
              <a:off x="8657534" y="5536533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1000 g</a:t>
              </a:r>
            </a:p>
          </p:txBody>
        </p:sp>
        <p:sp>
          <p:nvSpPr>
            <p:cNvPr id="53" name="Rectangle : coins arrondis 6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334679" y="2834054"/>
            <a:ext cx="2833044" cy="432000"/>
            <a:chOff x="1372565" y="5558076"/>
            <a:chExt cx="2833044" cy="432000"/>
          </a:xfrm>
        </p:grpSpPr>
        <p:sp>
          <p:nvSpPr>
            <p:cNvPr id="56" name="Rectangle : coins arrondis 3"/>
            <p:cNvSpPr/>
            <p:nvPr/>
          </p:nvSpPr>
          <p:spPr>
            <a:xfrm>
              <a:off x="1667932" y="5558076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 g</a:t>
              </a:r>
            </a:p>
          </p:txBody>
        </p:sp>
        <p:sp>
          <p:nvSpPr>
            <p:cNvPr id="57" name="Rectangle : coins arrondis 4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334679" y="3936949"/>
            <a:ext cx="2833044" cy="432000"/>
            <a:chOff x="4867366" y="5557000"/>
            <a:chExt cx="2833044" cy="432000"/>
          </a:xfrm>
        </p:grpSpPr>
        <p:sp>
          <p:nvSpPr>
            <p:cNvPr id="61" name="Rectangle : coins arrondis 7"/>
            <p:cNvSpPr/>
            <p:nvPr/>
          </p:nvSpPr>
          <p:spPr>
            <a:xfrm>
              <a:off x="5235929" y="5557000"/>
              <a:ext cx="2464481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 g</a:t>
              </a: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97190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0009-2554-F43C-70CA-B70E556B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A162280-51AC-239B-C2DB-0E8500684005}"/>
              </a:ext>
            </a:extLst>
          </p:cNvPr>
          <p:cNvSpPr txBox="1"/>
          <p:nvPr/>
        </p:nvSpPr>
        <p:spPr>
          <a:xfrm>
            <a:off x="872096" y="1577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Le volume du cube solide est la différence de deux volumes avant et après l’introduction du cube.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E6D316C-45F0-4C89-99C3-C448DF94E4FF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CBD74114-1C84-DEDA-2A27-80366BF4C72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BAEC4ABE-56DD-BCD2-D878-2D664CF7E2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28862C02-0926-60B8-453C-0D015D040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3" name="D_A_02">
            <a:extLst>
              <a:ext uri="{FF2B5EF4-FFF2-40B4-BE49-F238E27FC236}">
                <a16:creationId xmlns:a16="http://schemas.microsoft.com/office/drawing/2014/main" id="{20DB270C-AE81-F738-68CD-07B4BA38DE12}"/>
              </a:ext>
            </a:extLst>
          </p:cNvPr>
          <p:cNvSpPr txBox="1"/>
          <p:nvPr/>
        </p:nvSpPr>
        <p:spPr>
          <a:xfrm>
            <a:off x="376899" y="599331"/>
            <a:ext cx="9606555" cy="3415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demande aux élèves d’expliciter leur raisonnement et rappelle les étapes de mesure du volume d’un solide. </a:t>
            </a:r>
          </a:p>
        </p:txBody>
      </p:sp>
      <p:pic>
        <p:nvPicPr>
          <p:cNvPr id="16" name="Graphique 15" descr="Coche avec un remplissage uni">
            <a:extLst>
              <a:ext uri="{FF2B5EF4-FFF2-40B4-BE49-F238E27FC236}">
                <a16:creationId xmlns:a16="http://schemas.microsoft.com/office/drawing/2014/main" id="{A236EEA3-49D6-D0F6-B01A-5B8E0420F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64116" y="4784862"/>
            <a:ext cx="684830" cy="68483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512797" y="1700418"/>
            <a:ext cx="832393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Un kilogramme vaut:</a:t>
            </a:r>
            <a:endParaRPr lang="fr-BE" sz="24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2334679" y="5038768"/>
            <a:ext cx="2833044" cy="432000"/>
            <a:chOff x="8362167" y="5536533"/>
            <a:chExt cx="2833044" cy="432000"/>
          </a:xfrm>
        </p:grpSpPr>
        <p:sp>
          <p:nvSpPr>
            <p:cNvPr id="25" name="Rectangle : coins arrondis 5"/>
            <p:cNvSpPr/>
            <p:nvPr/>
          </p:nvSpPr>
          <p:spPr>
            <a:xfrm>
              <a:off x="8657534" y="5536533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1000 g</a:t>
              </a:r>
            </a:p>
          </p:txBody>
        </p:sp>
        <p:sp>
          <p:nvSpPr>
            <p:cNvPr id="26" name="Rectangle : coins arrondis 6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334679" y="2834054"/>
            <a:ext cx="2833044" cy="432000"/>
            <a:chOff x="1372565" y="5558076"/>
            <a:chExt cx="2833044" cy="432000"/>
          </a:xfrm>
        </p:grpSpPr>
        <p:sp>
          <p:nvSpPr>
            <p:cNvPr id="28" name="Rectangle : coins arrondis 3"/>
            <p:cNvSpPr/>
            <p:nvPr/>
          </p:nvSpPr>
          <p:spPr>
            <a:xfrm>
              <a:off x="1667932" y="5558076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 g</a:t>
              </a:r>
            </a:p>
          </p:txBody>
        </p:sp>
        <p:sp>
          <p:nvSpPr>
            <p:cNvPr id="42" name="Rectangle : coins arrondis 4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334679" y="3936949"/>
            <a:ext cx="2833044" cy="432000"/>
            <a:chOff x="4867366" y="5557000"/>
            <a:chExt cx="2833044" cy="432000"/>
          </a:xfrm>
        </p:grpSpPr>
        <p:sp>
          <p:nvSpPr>
            <p:cNvPr id="44" name="Rectangle : coins arrondis 7"/>
            <p:cNvSpPr/>
            <p:nvPr/>
          </p:nvSpPr>
          <p:spPr>
            <a:xfrm>
              <a:off x="5235929" y="5557000"/>
              <a:ext cx="2464481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 g</a:t>
              </a:r>
            </a:p>
          </p:txBody>
        </p:sp>
        <p:sp>
          <p:nvSpPr>
            <p:cNvPr id="45" name="Rectangle : coins arrondis 8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8703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2DD33-19D0-6089-9ABF-A062F4451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900D9AAF-9119-8710-06D8-1C25A32DC0FB}"/>
              </a:ext>
            </a:extLst>
          </p:cNvPr>
          <p:cNvSpPr txBox="1"/>
          <p:nvPr/>
        </p:nvSpPr>
        <p:spPr>
          <a:xfrm>
            <a:off x="877040" y="16027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Qui peut me dire avec quel instrument avec lequel on mesure le volume d’un corps liquide ou solide.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2E111C9-4353-2BAF-5690-A679EDB49406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EA9DF54D-7862-BAAF-F038-8A2B04C446DC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BEEC7E12-F202-F062-F727-07801FDA3AB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800B324-10E0-B89A-6026-714F574EBDB0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6E4B69E-2908-5DA4-0E63-5E3308F299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03FD0A0-491F-F535-9BD1-5E5C0E6C1A8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5" name="D_A_02"/>
          <p:cNvSpPr txBox="1"/>
          <p:nvPr/>
        </p:nvSpPr>
        <p:spPr>
          <a:xfrm>
            <a:off x="613120" y="634637"/>
            <a:ext cx="378338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Choisir 3 élèves au hasard pour répondre.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512797" y="1700418"/>
            <a:ext cx="832393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Un litre (1 L) est égal:</a:t>
            </a:r>
            <a:endParaRPr lang="fr-BE" sz="24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334679" y="5038768"/>
            <a:ext cx="2833044" cy="432000"/>
            <a:chOff x="8362167" y="5536533"/>
            <a:chExt cx="2833044" cy="432000"/>
          </a:xfrm>
        </p:grpSpPr>
        <p:sp>
          <p:nvSpPr>
            <p:cNvPr id="52" name="Rectangle : coins arrondis 5"/>
            <p:cNvSpPr/>
            <p:nvPr/>
          </p:nvSpPr>
          <p:spPr>
            <a:xfrm>
              <a:off x="8657534" y="5536533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1000 cm</a:t>
              </a:r>
              <a:r>
                <a:rPr lang="fr-FR" sz="2400" baseline="3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53" name="Rectangle : coins arrondis 6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2334679" y="2834054"/>
            <a:ext cx="2833044" cy="432000"/>
            <a:chOff x="1372565" y="5558076"/>
            <a:chExt cx="2833044" cy="432000"/>
          </a:xfrm>
        </p:grpSpPr>
        <p:sp>
          <p:nvSpPr>
            <p:cNvPr id="56" name="Rectangle : coins arrondis 3"/>
            <p:cNvSpPr/>
            <p:nvPr/>
          </p:nvSpPr>
          <p:spPr>
            <a:xfrm>
              <a:off x="1667932" y="5558076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 cm</a:t>
              </a:r>
              <a:r>
                <a:rPr lang="fr-FR" sz="2400" baseline="3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57" name="Rectangle : coins arrondis 4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334679" y="3936949"/>
            <a:ext cx="2833044" cy="432000"/>
            <a:chOff x="4867366" y="5557000"/>
            <a:chExt cx="2833044" cy="432000"/>
          </a:xfrm>
        </p:grpSpPr>
        <p:sp>
          <p:nvSpPr>
            <p:cNvPr id="61" name="Rectangle : coins arrondis 7"/>
            <p:cNvSpPr/>
            <p:nvPr/>
          </p:nvSpPr>
          <p:spPr>
            <a:xfrm>
              <a:off x="5235929" y="5557000"/>
              <a:ext cx="2464481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 cm</a:t>
              </a:r>
              <a:r>
                <a:rPr lang="fr-FR" sz="2400" baseline="3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62" name="Rectangle : coins arrondis 8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0515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50009-2554-F43C-70CA-B70E556B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A162280-51AC-239B-C2DB-0E8500684005}"/>
              </a:ext>
            </a:extLst>
          </p:cNvPr>
          <p:cNvSpPr txBox="1"/>
          <p:nvPr/>
        </p:nvSpPr>
        <p:spPr>
          <a:xfrm>
            <a:off x="872096" y="15773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Le volume du cube solide est la différence de deux volumes avant et après l’introduction du cube.</a:t>
            </a:r>
            <a:endParaRPr lang="fr-FR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E6D316C-45F0-4C89-99C3-C448DF94E4FF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CBD74114-1C84-DEDA-2A27-80366BF4C72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BAEC4ABE-56DD-BCD2-D878-2D664CF7E2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28862C02-0926-60B8-453C-0D015D040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3" name="D_A_02">
            <a:extLst>
              <a:ext uri="{FF2B5EF4-FFF2-40B4-BE49-F238E27FC236}">
                <a16:creationId xmlns:a16="http://schemas.microsoft.com/office/drawing/2014/main" id="{20DB270C-AE81-F738-68CD-07B4BA38DE12}"/>
              </a:ext>
            </a:extLst>
          </p:cNvPr>
          <p:cNvSpPr txBox="1"/>
          <p:nvPr/>
        </p:nvSpPr>
        <p:spPr>
          <a:xfrm>
            <a:off x="376899" y="599331"/>
            <a:ext cx="9606555" cy="3415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demande aux élèves d’expliciter leur raisonnement et rappelle les étapes de mesure du volume d’un solide. </a:t>
            </a:r>
          </a:p>
        </p:txBody>
      </p:sp>
      <p:pic>
        <p:nvPicPr>
          <p:cNvPr id="16" name="Graphique 15" descr="Coche avec un remplissage uni">
            <a:extLst>
              <a:ext uri="{FF2B5EF4-FFF2-40B4-BE49-F238E27FC236}">
                <a16:creationId xmlns:a16="http://schemas.microsoft.com/office/drawing/2014/main" id="{A236EEA3-49D6-D0F6-B01A-5B8E0420F4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64116" y="4911815"/>
            <a:ext cx="684830" cy="68483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12797" y="1700418"/>
            <a:ext cx="8323932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Un litre (1 L) est égal:</a:t>
            </a:r>
            <a:endParaRPr lang="fr-BE" sz="2400" b="1" dirty="0">
              <a:solidFill>
                <a:srgbClr val="FF0000"/>
              </a:solidFill>
              <a:cs typeface="Calibri" panose="020F050202020403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334679" y="5038768"/>
            <a:ext cx="2833044" cy="432000"/>
            <a:chOff x="8362167" y="5536533"/>
            <a:chExt cx="2833044" cy="432000"/>
          </a:xfrm>
        </p:grpSpPr>
        <p:sp>
          <p:nvSpPr>
            <p:cNvPr id="21" name="Rectangle : coins arrondis 5"/>
            <p:cNvSpPr/>
            <p:nvPr/>
          </p:nvSpPr>
          <p:spPr>
            <a:xfrm>
              <a:off x="8657534" y="5536533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1000 cm</a:t>
              </a:r>
              <a:r>
                <a:rPr lang="fr-FR" sz="2400" baseline="3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9" name="Rectangle : coins arrondis 6"/>
            <p:cNvSpPr/>
            <p:nvPr/>
          </p:nvSpPr>
          <p:spPr>
            <a:xfrm>
              <a:off x="8362167" y="5536533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334679" y="2834054"/>
            <a:ext cx="2833044" cy="432000"/>
            <a:chOff x="1372565" y="5558076"/>
            <a:chExt cx="2833044" cy="432000"/>
          </a:xfrm>
        </p:grpSpPr>
        <p:sp>
          <p:nvSpPr>
            <p:cNvPr id="31" name="Rectangle : coins arrondis 3"/>
            <p:cNvSpPr/>
            <p:nvPr/>
          </p:nvSpPr>
          <p:spPr>
            <a:xfrm>
              <a:off x="1667932" y="5558076"/>
              <a:ext cx="2537677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 cm</a:t>
              </a:r>
              <a:r>
                <a:rPr lang="fr-FR" sz="2400" baseline="3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32" name="Rectangle : coins arrondis 4"/>
            <p:cNvSpPr/>
            <p:nvPr/>
          </p:nvSpPr>
          <p:spPr>
            <a:xfrm>
              <a:off x="1372565" y="555807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334679" y="3936949"/>
            <a:ext cx="2833044" cy="432000"/>
            <a:chOff x="4867366" y="5557000"/>
            <a:chExt cx="2833044" cy="432000"/>
          </a:xfrm>
        </p:grpSpPr>
        <p:sp>
          <p:nvSpPr>
            <p:cNvPr id="34" name="Rectangle : coins arrondis 7"/>
            <p:cNvSpPr/>
            <p:nvPr/>
          </p:nvSpPr>
          <p:spPr>
            <a:xfrm>
              <a:off x="5235929" y="5557000"/>
              <a:ext cx="2464481" cy="432000"/>
            </a:xfrm>
            <a:prstGeom prst="roundRect">
              <a:avLst/>
            </a:prstGeom>
            <a:solidFill>
              <a:srgbClr val="F4EDF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tx1"/>
                  </a:solidFill>
                </a:rPr>
                <a:t>100 cm</a:t>
              </a:r>
              <a:r>
                <a:rPr lang="fr-FR" sz="2400" baseline="30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35" name="Rectangle : coins arrondis 8"/>
            <p:cNvSpPr/>
            <p:nvPr/>
          </p:nvSpPr>
          <p:spPr>
            <a:xfrm>
              <a:off x="4867366" y="5557000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76850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1686972"/>
            <a:ext cx="5869201" cy="24901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de la séance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47640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Regardez cette image. Qu’est ce que vous observez? S’agit –il ici d’une pièce de monnaie en or?</a:t>
            </a: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E8C4BA92-41B8-9CF3-AD4F-2EB85AFC9837}"/>
              </a:ext>
            </a:extLst>
          </p:cNvPr>
          <p:cNvSpPr txBox="1"/>
          <p:nvPr/>
        </p:nvSpPr>
        <p:spPr>
          <a:xfrm>
            <a:off x="507999" y="498687"/>
            <a:ext cx="10424667" cy="48129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veille à ce que la situation soit compréhensible et peut recourir à l’alternance linguistique si nécessaire.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2D01FA3-17F5-8481-52A3-EEDE4BA24DC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233CB6BA-83E6-3ABA-3483-9FA9C87DB2E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7BD5DF94-ABB1-184A-2E63-01DBA7989D0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9" name="Picture 4" descr="Almoravides Yusuf ibn Tashfin Dinar SUP Or – Numiscorner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01" y="1902250"/>
            <a:ext cx="3728826" cy="37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1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7926A-F955-2C4C-36BC-0EDE0D8AF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96C43697-67D4-EFE0-A7D6-72E37ADF8144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On peut se poser la question suivante: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9BD001-58F1-3A11-5E81-C5512F88FB9B}"/>
              </a:ext>
            </a:extLst>
          </p:cNvPr>
          <p:cNvSpPr/>
          <p:nvPr/>
        </p:nvSpPr>
        <p:spPr>
          <a:xfrm>
            <a:off x="1290320" y="2799053"/>
            <a:ext cx="9348237" cy="11430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/>
              <a:t>La masse volumique de l’or est 19,3 g/cm</a:t>
            </a:r>
            <a:r>
              <a:rPr lang="fr-FR" sz="2400" b="1" baseline="30000" dirty="0"/>
              <a:t>3</a:t>
            </a:r>
            <a:r>
              <a:rPr lang="fr-FR" sz="2400" b="1" dirty="0"/>
              <a:t>.</a:t>
            </a:r>
          </a:p>
          <a:p>
            <a:pPr>
              <a:lnSpc>
                <a:spcPct val="150000"/>
              </a:lnSpc>
            </a:pPr>
            <a:r>
              <a:rPr lang="fr-FR" sz="2400" b="1" dirty="0"/>
              <a:t>Comment peut-on vérifier si cette pièce est en or ?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B2DFCC8-CC9A-4A38-6156-4F101BD8BF7A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7" name="Rectangle 21">
              <a:extLst>
                <a:ext uri="{FF2B5EF4-FFF2-40B4-BE49-F238E27FC236}">
                  <a16:creationId xmlns:a16="http://schemas.microsoft.com/office/drawing/2014/main" id="{6279C97B-3ABC-B475-2AB1-11D4E69F5230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15A66117-C3F5-A685-1438-8450789E1FEF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Image 8">
            <a:extLst>
              <a:ext uri="{FF2B5EF4-FFF2-40B4-BE49-F238E27FC236}">
                <a16:creationId xmlns:a16="http://schemas.microsoft.com/office/drawing/2014/main" id="{7CCB2A8D-BB20-861E-7C48-9CDF83E61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615642F-F99C-3F45-8C2B-977C5F7B7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93" y="1332709"/>
            <a:ext cx="1407669" cy="1213984"/>
          </a:xfrm>
          <a:prstGeom prst="rect">
            <a:avLst/>
          </a:prstGeom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BABE6C48-B8EA-85E9-2233-FC96DC090D5C}"/>
              </a:ext>
            </a:extLst>
          </p:cNvPr>
          <p:cNvSpPr txBox="1"/>
          <p:nvPr/>
        </p:nvSpPr>
        <p:spPr>
          <a:xfrm>
            <a:off x="586193" y="510996"/>
            <a:ext cx="10424667" cy="48129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 peut recourir à l’alternance linguistique si nécessaire.</a:t>
            </a:r>
          </a:p>
        </p:txBody>
      </p:sp>
    </p:spTree>
    <p:extLst>
      <p:ext uri="{BB962C8B-B14F-4D97-AF65-F5344CB8AC3E}">
        <p14:creationId xmlns:p14="http://schemas.microsoft.com/office/powerpoint/2010/main" val="21988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969815" y="0"/>
            <a:ext cx="10553700" cy="8055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À la fin de cette séance, vous serez capables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d’identifier une transformation chimique à partir des observations.</a:t>
            </a:r>
          </a:p>
        </p:txBody>
      </p:sp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595104" y="3094022"/>
            <a:ext cx="963682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664" y="2810745"/>
            <a:ext cx="805544" cy="8055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14355" y="534653"/>
            <a:ext cx="10307830" cy="37503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 peut recourir à l’alternance linguistique si nécessaire.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8023CF8-1FAE-00BF-BF0C-DA85386D334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D66861B-0DCD-A5FD-2830-C0C1B421863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0CE4CE2-F30C-A6DF-221B-052CD1C966F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31556" y="3217132"/>
            <a:ext cx="6047796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Déterminer </a:t>
            </a:r>
            <a:r>
              <a:rPr lang="fr-FR" sz="2400" b="1" dirty="0"/>
              <a:t>la</a:t>
            </a:r>
            <a:r>
              <a:rPr lang="fr-FR" sz="2400" b="1" dirty="0">
                <a:solidFill>
                  <a:srgbClr val="FF0000"/>
                </a:solidFill>
              </a:rPr>
              <a:t> masse volumique </a:t>
            </a:r>
            <a:r>
              <a:rPr lang="fr-FR" sz="2400" b="1" dirty="0"/>
              <a:t>d’un corps</a:t>
            </a:r>
            <a:r>
              <a:rPr lang="fr-FR" sz="2400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012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285FC-AB64-5AFB-101F-5D5523822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D34D172E-3456-6440-F1C3-D0E3AA43A9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4677F-49AF-686D-FE4D-B1D96F236C5C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A7D579D7-AF4A-A24C-D983-A45537B7703D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BCFA57F-AE0D-962A-A689-F539B216A15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8153F6A1-00EE-DB58-5734-DCEBFB2AAFA4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C71E9D5E-BCD6-EA37-F1FF-FC933C1710EB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8C00C49-CCD7-51A6-D038-E2CC4852601A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3F94544C-C56F-51BB-1350-60E11ACDBBC2}"/>
              </a:ext>
            </a:extLst>
          </p:cNvPr>
          <p:cNvSpPr txBox="1"/>
          <p:nvPr/>
        </p:nvSpPr>
        <p:spPr>
          <a:xfrm>
            <a:off x="5065761" y="2259363"/>
            <a:ext cx="5869201" cy="17204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Introduction </a:t>
            </a:r>
          </a:p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à la tâche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FB2D6A3-BC5F-9EEF-9955-8EF6CB570CD9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08E174C2-C91C-B6F9-BCA1-F9BBDE6DE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7379CFEC-77A2-8890-6FDD-02FC221E3C0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3746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37950" y="286606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Avant de réponde à cette question, </a:t>
            </a:r>
            <a:r>
              <a:rPr lang="fr-FR" sz="1600" b="1" dirty="0" smtClean="0">
                <a:solidFill>
                  <a:schemeClr val="bg1">
                    <a:lumMod val="65000"/>
                  </a:schemeClr>
                </a:solidFill>
              </a:rPr>
              <a:t>examinons cet exemple de deux corps de matières différentes.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662903" y="590270"/>
            <a:ext cx="6580908" cy="3722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 smtClean="0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peut expliquer davantage et répondre aux questions des  élèves.</a:t>
            </a:r>
          </a:p>
        </p:txBody>
      </p:sp>
      <p:pic>
        <p:nvPicPr>
          <p:cNvPr id="10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87F0C852-B47B-F52F-3A3D-9249607949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/>
          <p:cNvSpPr/>
          <p:nvPr/>
        </p:nvSpPr>
        <p:spPr>
          <a:xfrm>
            <a:off x="457200" y="1609917"/>
            <a:ext cx="114942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5000"/>
              </a:lnSpc>
            </a:pPr>
            <a:r>
              <a:rPr lang="fr-FR" sz="2800" dirty="0" smtClean="0">
                <a:solidFill>
                  <a:prstClr val="black"/>
                </a:solidFill>
              </a:rPr>
              <a:t>Deux cubes, </a:t>
            </a:r>
            <a:r>
              <a:rPr lang="fr-FR" sz="2800" dirty="0">
                <a:solidFill>
                  <a:prstClr val="black"/>
                </a:solidFill>
              </a:rPr>
              <a:t>l’un en aluminium et l’autre en cuivre</a:t>
            </a:r>
            <a:r>
              <a:rPr lang="fr-FR" sz="2800" dirty="0" smtClean="0">
                <a:solidFill>
                  <a:prstClr val="black"/>
                </a:solidFill>
              </a:rPr>
              <a:t>, </a:t>
            </a:r>
            <a:r>
              <a:rPr lang="fr-FR" sz="2800" dirty="0">
                <a:solidFill>
                  <a:prstClr val="black"/>
                </a:solidFill>
              </a:rPr>
              <a:t>ont </a:t>
            </a:r>
            <a:r>
              <a:rPr lang="fr-FR" sz="2800" b="1" dirty="0">
                <a:solidFill>
                  <a:prstClr val="black"/>
                </a:solidFill>
              </a:rPr>
              <a:t>même volume </a:t>
            </a:r>
            <a:r>
              <a:rPr lang="fr-FR" sz="2800" dirty="0">
                <a:solidFill>
                  <a:prstClr val="black"/>
                </a:solidFill>
              </a:rPr>
              <a:t>(1 cm³</a:t>
            </a:r>
            <a:r>
              <a:rPr lang="fr-FR" sz="2800" dirty="0" smtClean="0">
                <a:solidFill>
                  <a:prstClr val="black"/>
                </a:solidFill>
              </a:rPr>
              <a:t>) </a:t>
            </a:r>
            <a:r>
              <a:rPr lang="fr-FR" sz="2800" b="1" dirty="0">
                <a:solidFill>
                  <a:prstClr val="black"/>
                </a:solidFill>
              </a:rPr>
              <a:t>mais</a:t>
            </a:r>
            <a:r>
              <a:rPr lang="fr-FR" sz="2800" dirty="0">
                <a:solidFill>
                  <a:prstClr val="black"/>
                </a:solidFill>
              </a:rPr>
              <a:t> de </a:t>
            </a:r>
            <a:r>
              <a:rPr lang="fr-FR" sz="2800" b="1" dirty="0">
                <a:solidFill>
                  <a:prstClr val="black"/>
                </a:solidFill>
              </a:rPr>
              <a:t>masses différentes</a:t>
            </a:r>
            <a:r>
              <a:rPr lang="fr-FR" sz="2800" dirty="0">
                <a:solidFill>
                  <a:prstClr val="black"/>
                </a:solidFill>
              </a:rPr>
              <a:t>. </a:t>
            </a:r>
            <a:endParaRPr lang="fr-FR" sz="2800" dirty="0" smtClean="0">
              <a:solidFill>
                <a:prstClr val="black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973745" y="2730453"/>
            <a:ext cx="7403085" cy="2403869"/>
            <a:chOff x="1973745" y="2730453"/>
            <a:chExt cx="7403085" cy="2403869"/>
          </a:xfrm>
        </p:grpSpPr>
        <p:grpSp>
          <p:nvGrpSpPr>
            <p:cNvPr id="6" name="Group 5"/>
            <p:cNvGrpSpPr/>
            <p:nvPr/>
          </p:nvGrpSpPr>
          <p:grpSpPr>
            <a:xfrm>
              <a:off x="2564512" y="2730453"/>
              <a:ext cx="5944695" cy="2403869"/>
              <a:chOff x="2663631" y="2292303"/>
              <a:chExt cx="6214551" cy="2403869"/>
            </a:xfrm>
          </p:grpSpPr>
          <p:pic>
            <p:nvPicPr>
              <p:cNvPr id="1026" name="Picture 2" descr="Aluminum Cube, 1.5in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87" t="10542" r="8509" b="6491"/>
              <a:stretch/>
            </p:blipFill>
            <p:spPr bwMode="auto">
              <a:xfrm>
                <a:off x="2976434" y="2614418"/>
                <a:ext cx="1466851" cy="1485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Copper Cube, 1in | Certified MTP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3383" y="2292303"/>
                <a:ext cx="2044799" cy="20447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2663631" y="4172952"/>
                <a:ext cx="1779654" cy="5232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fr-FR" sz="2800" dirty="0" smtClean="0">
                    <a:solidFill>
                      <a:prstClr val="black"/>
                    </a:solidFill>
                  </a:rPr>
                  <a:t>Aluminium</a:t>
                </a:r>
                <a:endParaRPr lang="fr-FR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345220" y="4172952"/>
                <a:ext cx="1106457" cy="5232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fr-FR" sz="2800" dirty="0" smtClean="0">
                    <a:solidFill>
                      <a:prstClr val="black"/>
                    </a:solidFill>
                  </a:rPr>
                  <a:t>Cuivre</a:t>
                </a:r>
                <a:endParaRPr lang="fr-FR" dirty="0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973745" y="3700379"/>
              <a:ext cx="889987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2800" dirty="0" smtClean="0"/>
                <a:t>2,7 g</a:t>
              </a:r>
              <a:endParaRPr lang="fr-FR" sz="2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04100" y="3700379"/>
              <a:ext cx="107273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2800" dirty="0" smtClean="0"/>
                <a:t>8,96 g</a:t>
              </a:r>
              <a:endParaRPr lang="fr-F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8026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47475" y="228907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volume seul ne suffit pas pour caractériser un corps. Ainsi, deux corps de natures différentes peuvent avoir la même masse tout en occupant des volumes différents.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662903" y="654599"/>
            <a:ext cx="6580908" cy="3722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 smtClean="0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peut expliquer davantage et répondre aux questions des  élèves.</a:t>
            </a:r>
          </a:p>
        </p:txBody>
      </p:sp>
      <p:pic>
        <p:nvPicPr>
          <p:cNvPr id="10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87F0C852-B47B-F52F-3A3D-9249607949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tangle 12338"/>
              <p:cNvSpPr/>
              <p:nvPr/>
            </p:nvSpPr>
            <p:spPr>
              <a:xfrm>
                <a:off x="4985692" y="5190528"/>
                <a:ext cx="2605733" cy="9487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>
                <a:spAutoFit/>
              </a:bodyPr>
              <a:lstStyle/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𝛒</m:t>
                      </m:r>
                      <m:r>
                        <a:rPr lang="fr-FR" sz="3600" b="1" i="0" kern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3600" b="1" i="1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0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fr-FR" sz="3600" b="1" i="0" kern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</m:oMath>
                  </m:oMathPara>
                </a14:m>
                <a:endParaRPr lang="en-US" sz="3600" b="1" kern="0" dirty="0">
                  <a:solidFill>
                    <a:srgbClr val="FF0000"/>
                  </a:solidFill>
                  <a:latin typeface="Cambria Math" panose="02040503050406030204"/>
                </a:endParaRPr>
              </a:p>
            </p:txBody>
          </p:sp>
        </mc:Choice>
        <mc:Fallback xmlns="">
          <p:sp>
            <p:nvSpPr>
              <p:cNvPr id="65" name="Rectangle 123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92" y="5190528"/>
                <a:ext cx="2605733" cy="9487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/>
          <p:cNvSpPr/>
          <p:nvPr/>
        </p:nvSpPr>
        <p:spPr>
          <a:xfrm>
            <a:off x="662903" y="3770610"/>
            <a:ext cx="11014747" cy="1249846"/>
          </a:xfrm>
          <a:prstGeom prst="round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fr-FR" sz="2800" dirty="0"/>
              <a:t>Pour caractériser cette différence de masse, on rapporte la </a:t>
            </a:r>
            <a:r>
              <a:rPr lang="fr-FR" sz="2800" dirty="0">
                <a:solidFill>
                  <a:srgbClr val="FF0000"/>
                </a:solidFill>
              </a:rPr>
              <a:t>masse</a:t>
            </a:r>
            <a:r>
              <a:rPr lang="fr-FR" sz="2800" dirty="0"/>
              <a:t> au </a:t>
            </a:r>
            <a:r>
              <a:rPr lang="fr-FR" sz="2800" dirty="0">
                <a:solidFill>
                  <a:srgbClr val="FF0000"/>
                </a:solidFill>
              </a:rPr>
              <a:t>volume</a:t>
            </a:r>
            <a:r>
              <a:rPr lang="fr-FR" sz="2800" dirty="0"/>
              <a:t> : on obtient ainsi la </a:t>
            </a:r>
            <a:r>
              <a:rPr lang="fr-FR" sz="2800" b="1" dirty="0">
                <a:solidFill>
                  <a:srgbClr val="FF0000"/>
                </a:solidFill>
              </a:rPr>
              <a:t>masse volumique</a:t>
            </a:r>
            <a:r>
              <a:rPr lang="fr-FR" sz="2800" dirty="0"/>
              <a:t>, notée </a:t>
            </a:r>
            <a:r>
              <a:rPr lang="fr-FR" sz="2800" dirty="0" smtClean="0"/>
              <a:t>ρ et </a:t>
            </a:r>
            <a:r>
              <a:rPr lang="fr-FR" sz="2800" dirty="0"/>
              <a:t>exprimée par </a:t>
            </a:r>
            <a:r>
              <a:rPr lang="fr-FR" sz="2800" dirty="0" smtClean="0"/>
              <a:t>: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148792" y="962486"/>
            <a:ext cx="7403085" cy="2403869"/>
            <a:chOff x="1973745" y="2730453"/>
            <a:chExt cx="7403085" cy="2403869"/>
          </a:xfrm>
        </p:grpSpPr>
        <p:grpSp>
          <p:nvGrpSpPr>
            <p:cNvPr id="19" name="Group 18"/>
            <p:cNvGrpSpPr/>
            <p:nvPr/>
          </p:nvGrpSpPr>
          <p:grpSpPr>
            <a:xfrm>
              <a:off x="2564512" y="2730453"/>
              <a:ext cx="5944695" cy="2403869"/>
              <a:chOff x="2663631" y="2292303"/>
              <a:chExt cx="6214551" cy="2403869"/>
            </a:xfrm>
          </p:grpSpPr>
          <p:pic>
            <p:nvPicPr>
              <p:cNvPr id="22" name="Picture 2" descr="Aluminum Cube, 1.5in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87" t="10542" r="8509" b="6491"/>
              <a:stretch/>
            </p:blipFill>
            <p:spPr bwMode="auto">
              <a:xfrm>
                <a:off x="2976434" y="2614418"/>
                <a:ext cx="1466851" cy="1485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4" descr="Copper Cube, 1in | Certified MTP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33383" y="2292303"/>
                <a:ext cx="2044799" cy="20447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Rectangle 23"/>
              <p:cNvSpPr/>
              <p:nvPr/>
            </p:nvSpPr>
            <p:spPr>
              <a:xfrm>
                <a:off x="2663631" y="4172952"/>
                <a:ext cx="1779654" cy="5232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fr-FR" sz="2800" dirty="0" smtClean="0">
                    <a:solidFill>
                      <a:prstClr val="black"/>
                    </a:solidFill>
                  </a:rPr>
                  <a:t>Aluminium</a:t>
                </a:r>
                <a:endParaRPr lang="fr-FR" dirty="0"/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7302553" y="4142328"/>
                <a:ext cx="1106457" cy="523220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none">
                <a:spAutoFit/>
              </a:bodyPr>
              <a:lstStyle/>
              <a:p>
                <a:r>
                  <a:rPr lang="fr-FR" sz="2800" dirty="0" smtClean="0">
                    <a:solidFill>
                      <a:prstClr val="black"/>
                    </a:solidFill>
                  </a:rPr>
                  <a:t>Cuivre</a:t>
                </a:r>
                <a:endParaRPr lang="fr-FR" dirty="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973745" y="3700379"/>
              <a:ext cx="889987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2800" dirty="0" smtClean="0"/>
                <a:t>2,7 g</a:t>
              </a:r>
              <a:endParaRPr lang="fr-FR" sz="28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304100" y="3700379"/>
              <a:ext cx="107273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fr-FR" sz="2800" dirty="0" smtClean="0"/>
                <a:t>8,96 g</a:t>
              </a:r>
              <a:endParaRPr lang="fr-F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21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37950" y="286606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L’unité de la masse volumique, dans le système international des unités, est déduite de la relation précédente. </a:t>
            </a:r>
          </a:p>
        </p:txBody>
      </p:sp>
      <p:pic>
        <p:nvPicPr>
          <p:cNvPr id="10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87F0C852-B47B-F52F-3A3D-9249607949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2330"/>
          <p:cNvSpPr/>
          <p:nvPr/>
        </p:nvSpPr>
        <p:spPr>
          <a:xfrm>
            <a:off x="1095375" y="2675044"/>
            <a:ext cx="9172575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28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</a:t>
            </a:r>
            <a:r>
              <a:rPr kumimoji="0" lang="fr-FR" sz="2800" b="1" i="0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unité</a:t>
            </a:r>
            <a:r>
              <a:rPr kumimoji="0" lang="fr-FR" sz="28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de</a:t>
            </a:r>
            <a:r>
              <a:rPr kumimoji="0" lang="fr-FR" sz="2800" b="0" i="0" u="none" strike="noStrike" kern="0" cap="none" spc="0" normalizeH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la masse volumique</a:t>
            </a:r>
            <a:r>
              <a:rPr kumimoji="0" lang="fr-FR" sz="28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dans le </a:t>
            </a:r>
            <a:r>
              <a:rPr kumimoji="0" lang="fr-FR" sz="2800" b="1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</a:rPr>
              <a:t>système International</a:t>
            </a:r>
            <a:r>
              <a:rPr kumimoji="0" lang="fr-FR" sz="28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: </a:t>
            </a:r>
            <a:r>
              <a:rPr lang="fr-FR" sz="2800" b="1" kern="0" dirty="0">
                <a:solidFill>
                  <a:srgbClr val="FF0000"/>
                </a:solidFill>
              </a:rPr>
              <a:t>kg/m</a:t>
            </a:r>
            <a:r>
              <a:rPr lang="fr-FR" sz="2800" b="1" kern="0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662903" y="590270"/>
            <a:ext cx="6580908" cy="3722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 smtClean="0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peut expliquer davantage et répondre aux questions des  élèves.</a:t>
            </a:r>
          </a:p>
        </p:txBody>
      </p:sp>
      <p:sp>
        <p:nvSpPr>
          <p:cNvPr id="2" name="Rectangle 1"/>
          <p:cNvSpPr/>
          <p:nvPr/>
        </p:nvSpPr>
        <p:spPr>
          <a:xfrm>
            <a:off x="4986337" y="3390900"/>
            <a:ext cx="1390650" cy="576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836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37950" y="286606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 même pour l’unité de la masse volumique utilisée en pratique dite unité usuelle.</a:t>
            </a:r>
          </a:p>
        </p:txBody>
      </p:sp>
      <p:pic>
        <p:nvPicPr>
          <p:cNvPr id="10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87F0C852-B47B-F52F-3A3D-9249607949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2330"/>
          <p:cNvSpPr/>
          <p:nvPr/>
        </p:nvSpPr>
        <p:spPr>
          <a:xfrm>
            <a:off x="2453985" y="2665519"/>
            <a:ext cx="6604289" cy="12258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28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L’</a:t>
            </a:r>
            <a:r>
              <a:rPr kumimoji="0" lang="fr-FR" sz="2800" b="1" i="0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unité usuelle</a:t>
            </a:r>
            <a:r>
              <a:rPr kumimoji="0" lang="fr-FR" sz="28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de</a:t>
            </a:r>
            <a:r>
              <a:rPr kumimoji="0" lang="fr-FR" sz="2800" b="0" i="0" u="none" strike="noStrike" kern="0" cap="none" spc="0" normalizeH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la masse volumique:</a:t>
            </a:r>
            <a:r>
              <a:rPr kumimoji="0" lang="fr-FR" sz="2800" b="0" i="0" u="none" strike="noStrike" kern="0" cap="none" spc="0" normalizeH="0" baseline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2800" b="1" kern="0" dirty="0">
                <a:solidFill>
                  <a:srgbClr val="FF0000"/>
                </a:solidFill>
              </a:rPr>
              <a:t>g/cm</a:t>
            </a:r>
            <a:r>
              <a:rPr lang="fr-FR" sz="2800" b="1" kern="0" baseline="30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662903" y="590270"/>
            <a:ext cx="6580908" cy="37221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 smtClean="0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peut expliquer davantage et répondre aux questions des  élèves.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4986337" y="3390900"/>
            <a:ext cx="1390650" cy="5768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5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37950" y="286606"/>
            <a:ext cx="1042981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maintenant vous rappeler quelques conversions utiles d’unités. </a:t>
            </a:r>
          </a:p>
        </p:txBody>
      </p:sp>
      <p:pic>
        <p:nvPicPr>
          <p:cNvPr id="10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87F0C852-B47B-F52F-3A3D-92496079497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3478" y="206505"/>
            <a:ext cx="768000" cy="5698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2330"/>
          <p:cNvSpPr/>
          <p:nvPr/>
        </p:nvSpPr>
        <p:spPr>
          <a:xfrm>
            <a:off x="4317986" y="2167044"/>
            <a:ext cx="3810014" cy="34470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2800" b="1" u="none" strike="noStrike" kern="0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1 </a:t>
            </a:r>
            <a:r>
              <a:rPr lang="fr-FR" sz="2800" b="1" kern="0" dirty="0">
                <a:solidFill>
                  <a:srgbClr val="FF0000"/>
                </a:solidFill>
              </a:rPr>
              <a:t>dm</a:t>
            </a:r>
            <a:r>
              <a:rPr lang="fr-FR" sz="2800" b="1" kern="0" baseline="30000" dirty="0">
                <a:solidFill>
                  <a:srgbClr val="FF0000"/>
                </a:solidFill>
              </a:rPr>
              <a:t>3</a:t>
            </a:r>
            <a:r>
              <a:rPr lang="fr-FR" sz="2800" b="1" kern="0" dirty="0">
                <a:solidFill>
                  <a:srgbClr val="FF0000"/>
                </a:solidFill>
              </a:rPr>
              <a:t> = 1 L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2800" b="1" kern="0" dirty="0">
                <a:solidFill>
                  <a:srgbClr val="FF0000"/>
                </a:solidFill>
              </a:rPr>
              <a:t>1 </a:t>
            </a:r>
            <a:r>
              <a:rPr lang="fr-FR" sz="2800" b="1" kern="0" dirty="0" err="1">
                <a:solidFill>
                  <a:srgbClr val="FF0000"/>
                </a:solidFill>
              </a:rPr>
              <a:t>mL</a:t>
            </a:r>
            <a:r>
              <a:rPr lang="fr-FR" sz="2800" b="1" kern="0" dirty="0">
                <a:solidFill>
                  <a:srgbClr val="FF0000"/>
                </a:solidFill>
              </a:rPr>
              <a:t> = 1 cm</a:t>
            </a:r>
            <a:r>
              <a:rPr lang="fr-FR" sz="2800" b="1" kern="0" baseline="30000" dirty="0">
                <a:solidFill>
                  <a:srgbClr val="FF0000"/>
                </a:solidFill>
              </a:rPr>
              <a:t>3</a:t>
            </a:r>
          </a:p>
          <a:p>
            <a:pPr lvl="0" defTabSz="914400">
              <a:lnSpc>
                <a:spcPct val="200000"/>
              </a:lnSpc>
              <a:defRPr/>
            </a:pPr>
            <a:r>
              <a:rPr lang="en-US" sz="2800" b="1" kern="0" dirty="0">
                <a:solidFill>
                  <a:srgbClr val="FF0000"/>
                </a:solidFill>
              </a:rPr>
              <a:t>1 kg/m</a:t>
            </a:r>
            <a:r>
              <a:rPr lang="en-US" sz="2800" b="1" kern="0" baseline="30000" dirty="0">
                <a:solidFill>
                  <a:srgbClr val="FF0000"/>
                </a:solidFill>
              </a:rPr>
              <a:t>3</a:t>
            </a:r>
            <a:r>
              <a:rPr lang="en-US" sz="2800" b="1" kern="0" dirty="0">
                <a:solidFill>
                  <a:srgbClr val="FF0000"/>
                </a:solidFill>
              </a:rPr>
              <a:t> = 0,001 g/cm</a:t>
            </a:r>
            <a:r>
              <a:rPr lang="en-US" sz="2800" b="1" kern="0" baseline="30000" dirty="0">
                <a:solidFill>
                  <a:srgbClr val="FF0000"/>
                </a:solidFill>
              </a:rPr>
              <a:t>3</a:t>
            </a:r>
          </a:p>
          <a:p>
            <a:pPr defTabSz="914400">
              <a:lnSpc>
                <a:spcPct val="200000"/>
              </a:lnSpc>
              <a:defRPr/>
            </a:pPr>
            <a:r>
              <a:rPr lang="en-US" sz="2800" b="1" kern="0" dirty="0">
                <a:solidFill>
                  <a:srgbClr val="FF0000"/>
                </a:solidFill>
              </a:rPr>
              <a:t>1 g/cm</a:t>
            </a:r>
            <a:r>
              <a:rPr lang="en-US" sz="2800" b="1" kern="0" baseline="30000" dirty="0">
                <a:solidFill>
                  <a:srgbClr val="FF0000"/>
                </a:solidFill>
              </a:rPr>
              <a:t>3</a:t>
            </a:r>
            <a:r>
              <a:rPr lang="en-US" sz="2800" b="1" kern="0" dirty="0">
                <a:solidFill>
                  <a:srgbClr val="FF0000"/>
                </a:solidFill>
              </a:rPr>
              <a:t> = 1000 kg/m</a:t>
            </a:r>
            <a:r>
              <a:rPr lang="en-US" sz="2800" b="1" kern="0" baseline="30000" dirty="0">
                <a:solidFill>
                  <a:srgbClr val="FF0000"/>
                </a:solidFill>
              </a:rPr>
              <a:t>3</a:t>
            </a:r>
            <a:endParaRPr lang="fr-FR" sz="2800" b="1" kern="0" baseline="30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4298" y="1643824"/>
            <a:ext cx="2079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defRPr/>
            </a:pPr>
            <a:r>
              <a:rPr lang="fr-FR" sz="2800" b="1" kern="0" dirty="0"/>
              <a:t>Conversions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662902" y="590270"/>
            <a:ext cx="10100347" cy="34318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L’enseignant. Incite les élèves à suivre. Il peut expliquer davantage et répondre aux questions des  élèves.</a:t>
            </a:r>
          </a:p>
        </p:txBody>
      </p:sp>
    </p:spTree>
    <p:extLst>
      <p:ext uri="{BB962C8B-B14F-4D97-AF65-F5344CB8AC3E}">
        <p14:creationId xmlns:p14="http://schemas.microsoft.com/office/powerpoint/2010/main" val="40197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rgbClr val="FF0000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10 min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A5B5225-83A2-1ADA-6198-02B6A4948A55}"/>
              </a:ext>
            </a:extLst>
          </p:cNvPr>
          <p:cNvSpPr txBox="1"/>
          <p:nvPr/>
        </p:nvSpPr>
        <p:spPr>
          <a:xfrm>
            <a:off x="2858328" y="3738384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Modelage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D977C4F-0B63-719E-123D-D27CBAE9F1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93" y="932246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07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3A261-6BCA-5CCF-5318-54474BC43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CB425E4A-CF51-87A9-1D00-5C31BCAE235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87741ED-7C0D-861C-F3BB-37DB2B9CD89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D90BF0E-CAC0-EAC7-81EC-C99B24AD9A1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55AEA7BE-9D21-5D75-17F9-2B967B03B97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05B5B01E-6031-B6CB-C276-54C5221926CF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A3EDB10B-9E04-DA7C-057A-A7BCD9D04261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C0C77D5-E771-3349-7C8D-D82F1D4C00C6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M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A756E3F-BAE7-02E5-73E4-5CBB6165B194}"/>
              </a:ext>
            </a:extLst>
          </p:cNvPr>
          <p:cNvSpPr txBox="1"/>
          <p:nvPr/>
        </p:nvSpPr>
        <p:spPr>
          <a:xfrm>
            <a:off x="5025418" y="2769733"/>
            <a:ext cx="5869201" cy="769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4267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Tâche principale</a:t>
            </a:r>
          </a:p>
        </p:txBody>
      </p:sp>
      <p:pic>
        <p:nvPicPr>
          <p:cNvPr id="11" name="Image 10" descr="Une image contenant texte, Visage humain, habits, garçon&#10;&#10;Le contenu généré par l’IA peut être incorrect.">
            <a:extLst>
              <a:ext uri="{FF2B5EF4-FFF2-40B4-BE49-F238E27FC236}">
                <a16:creationId xmlns:a16="http://schemas.microsoft.com/office/drawing/2014/main" id="{064B609E-0B93-C4A4-5FD3-E9975DBAF4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43" t="22389" r="7874" b="21123"/>
          <a:stretch>
            <a:fillRect/>
          </a:stretch>
        </p:blipFill>
        <p:spPr>
          <a:xfrm>
            <a:off x="465154" y="2567829"/>
            <a:ext cx="3426532" cy="226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0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623A073B-4511-52F1-0140-9B81BF9EF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262EF519-0876-8516-DFBE-6CFECC2D1353}"/>
              </a:ext>
            </a:extLst>
          </p:cNvPr>
          <p:cNvSpPr/>
          <p:nvPr/>
        </p:nvSpPr>
        <p:spPr>
          <a:xfrm>
            <a:off x="325900" y="1267806"/>
            <a:ext cx="2219337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Tâche principale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25863" y="341024"/>
            <a:ext cx="8375287" cy="23092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notre tâche principale.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325900" y="55078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lit la consigne et présente les supports. Il explique ce qui est demandé.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67B552-83F2-2AC9-B92E-F2D709C2D298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322162" y="2172082"/>
            <a:ext cx="9466062" cy="1607288"/>
            <a:chOff x="2217938" y="2914062"/>
            <a:chExt cx="6578452" cy="1057191"/>
          </a:xfrm>
        </p:grpSpPr>
        <p:sp>
          <p:nvSpPr>
            <p:cNvPr id="10" name="Freeform 12211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2212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Picture 1227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13" name="Rectangle 12310"/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V= 2L.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006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DE38E-5D99-705F-3191-34EF0A21E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8377856-DD63-DDE6-F244-15254452A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17BF1CAA-5515-977E-3BEB-AB53EEA56887}"/>
              </a:ext>
            </a:extLst>
          </p:cNvPr>
          <p:cNvSpPr/>
          <p:nvPr/>
        </p:nvSpPr>
        <p:spPr>
          <a:xfrm>
            <a:off x="325900" y="1267806"/>
            <a:ext cx="2219337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Tâche principale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8D6E79-47DE-3E65-1007-5ABBB9F8A393}"/>
              </a:ext>
            </a:extLst>
          </p:cNvPr>
          <p:cNvSpPr/>
          <p:nvPr/>
        </p:nvSpPr>
        <p:spPr>
          <a:xfrm>
            <a:off x="825863" y="341024"/>
            <a:ext cx="8375287" cy="23092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Dans notre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tâche, on me demande de calculer la masse volumique de l’huile.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E41355-309F-BAF7-2821-3CB3F24CE40D}"/>
              </a:ext>
            </a:extLst>
          </p:cNvPr>
          <p:cNvSpPr/>
          <p:nvPr/>
        </p:nvSpPr>
        <p:spPr>
          <a:xfrm>
            <a:off x="325900" y="55078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lit la consigne et présente les supports. Il explique ce qui est demandé.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4EA5AE-4E42-225D-B1C3-3BB3119B6C00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0A01D6-12EC-FB3B-213E-817E2FB31AF3}"/>
              </a:ext>
            </a:extLst>
          </p:cNvPr>
          <p:cNvGrpSpPr/>
          <p:nvPr/>
        </p:nvGrpSpPr>
        <p:grpSpPr>
          <a:xfrm>
            <a:off x="1322162" y="2172082"/>
            <a:ext cx="9466062" cy="1607288"/>
            <a:chOff x="2217938" y="2914062"/>
            <a:chExt cx="6578452" cy="1057191"/>
          </a:xfrm>
        </p:grpSpPr>
        <p:sp>
          <p:nvSpPr>
            <p:cNvPr id="10" name="Freeform 12211">
              <a:extLst>
                <a:ext uri="{FF2B5EF4-FFF2-40B4-BE49-F238E27FC236}">
                  <a16:creationId xmlns:a16="http://schemas.microsoft.com/office/drawing/2014/main" id="{4FB3822B-9543-9D63-6C0C-CA6B08B8D360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2212">
              <a:extLst>
                <a:ext uri="{FF2B5EF4-FFF2-40B4-BE49-F238E27FC236}">
                  <a16:creationId xmlns:a16="http://schemas.microsoft.com/office/drawing/2014/main" id="{993CFBBB-E6FE-1329-41A3-B751B1213FFD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Picture 12273">
              <a:extLst>
                <a:ext uri="{FF2B5EF4-FFF2-40B4-BE49-F238E27FC236}">
                  <a16:creationId xmlns:a16="http://schemas.microsoft.com/office/drawing/2014/main" id="{F8A54F51-7A32-94D9-7960-4A9F0958034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13" name="Rectangle 12310">
              <a:extLst>
                <a:ext uri="{FF2B5EF4-FFF2-40B4-BE49-F238E27FC236}">
                  <a16:creationId xmlns:a16="http://schemas.microsoft.com/office/drawing/2014/main" id="{3C50901A-9159-C04E-2A3E-0F51D6E0C51E}"/>
                </a:ext>
              </a:extLst>
            </p:cNvPr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</a:t>
              </a:r>
              <a:r>
                <a:rPr kumimoji="0" lang="en-US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 = 2 L</a:t>
              </a: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2651568-0A3C-FC48-0560-5D6353FFF049}"/>
              </a:ext>
            </a:extLst>
          </p:cNvPr>
          <p:cNvSpPr/>
          <p:nvPr/>
        </p:nvSpPr>
        <p:spPr>
          <a:xfrm>
            <a:off x="859674" y="4532756"/>
            <a:ext cx="10391037" cy="124920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prstClr val="black"/>
                </a:solidFill>
                <a:latin typeface="Calibri" panose="020F0502020204030204"/>
              </a:rPr>
              <a:t>Je dispose d’un </a:t>
            </a:r>
            <a:r>
              <a:rPr lang="fr-FR" sz="2000" b="1" dirty="0">
                <a:solidFill>
                  <a:srgbClr val="0040C0"/>
                </a:solidFill>
              </a:rPr>
              <a:t>volume de l’huile et de sa </a:t>
            </a:r>
            <a:r>
              <a:rPr lang="fr-FR" sz="2000" b="1" dirty="0">
                <a:solidFill>
                  <a:srgbClr val="0040C0"/>
                </a:solidFill>
                <a:latin typeface="Calibri" panose="020F0502020204030204"/>
              </a:rPr>
              <a:t>a masse.</a:t>
            </a:r>
            <a:endParaRPr lang="fr-FR" sz="2000" b="1" dirty="0">
              <a:solidFill>
                <a:prstClr val="black"/>
              </a:solidFill>
              <a:latin typeface="Calibri" panose="020F0502020204030204"/>
            </a:endParaRPr>
          </a:p>
          <a:p>
            <a:pPr algn="just">
              <a:lnSpc>
                <a:spcPct val="150000"/>
              </a:lnSpc>
            </a:pPr>
            <a:r>
              <a:rPr lang="fr-FR" sz="2000" b="1" dirty="0">
                <a:solidFill>
                  <a:prstClr val="black"/>
                </a:solidFill>
                <a:latin typeface="Calibri" panose="020F0502020204030204"/>
              </a:rPr>
              <a:t>On me demande de </a:t>
            </a:r>
            <a:r>
              <a:rPr lang="fr-FR" sz="2000" b="1" dirty="0">
                <a:solidFill>
                  <a:srgbClr val="0040C0"/>
                </a:solidFill>
                <a:latin typeface="Calibri" panose="020F0502020204030204"/>
              </a:rPr>
              <a:t>calculer</a:t>
            </a:r>
            <a:r>
              <a:rPr lang="fr-FR" sz="2000" b="1" dirty="0">
                <a:solidFill>
                  <a:prstClr val="black"/>
                </a:solidFill>
                <a:latin typeface="Calibri" panose="020F0502020204030204"/>
              </a:rPr>
              <a:t>, à partir de ces deux valeurs, </a:t>
            </a:r>
            <a:r>
              <a:rPr lang="fr-FR" sz="2000" b="1" dirty="0">
                <a:solidFill>
                  <a:srgbClr val="0040C0"/>
                </a:solidFill>
                <a:latin typeface="Calibri" panose="020F0502020204030204"/>
              </a:rPr>
              <a:t>la masse volumique.</a:t>
            </a:r>
            <a:endParaRPr lang="fr-FR" sz="2000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5176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3"/>
          <p:cNvSpPr/>
          <p:nvPr/>
        </p:nvSpPr>
        <p:spPr>
          <a:xfrm>
            <a:off x="1437847" y="1118690"/>
            <a:ext cx="9309992" cy="5232726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25" tIns="45675" rIns="91425" bIns="456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 panose="020F0502020204030204"/>
              <a:buNone/>
            </a:pPr>
            <a:endParaRPr sz="1200" b="0" i="0" u="none" strike="noStrike" cap="none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78" name="Google Shape;778;p3"/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75" rIns="91425" bIns="456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Calibri" panose="020F0502020204030204"/>
              <a:buNone/>
            </a:pPr>
            <a:r>
              <a:rPr lang="fr-FR" sz="3200" b="1" i="0" u="none" strike="noStrike" cap="none">
                <a:solidFill>
                  <a:srgbClr val="44546A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Matériel nécessaire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9" name="Google Shape;779;p3"/>
          <p:cNvSpPr txBox="1"/>
          <p:nvPr/>
        </p:nvSpPr>
        <p:spPr>
          <a:xfrm>
            <a:off x="1939237" y="1416788"/>
            <a:ext cx="3341675" cy="6501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59975" rIns="60950" bIns="60950" anchor="ctr" anchorCtr="1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65"/>
              <a:buFont typeface="Calibri" panose="020F0502020204030204"/>
              <a:buNone/>
            </a:pPr>
            <a:r>
              <a:rPr lang="fr-FR" sz="1865" b="1" i="0" u="none" strike="noStrike" cap="none" dirty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Matériel de l’enseignant</a:t>
            </a:r>
            <a:endParaRPr sz="1400" b="0" i="0" u="none" strike="noStrike" cap="none" dirty="0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80" name="Google Shape;780;p3"/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59975" rIns="60950" bIns="6095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65"/>
              <a:buFont typeface="Calibri" panose="020F0502020204030204"/>
              <a:buNone/>
            </a:pPr>
            <a:r>
              <a:rPr lang="fr-FR" sz="1865" b="1" i="0" u="none" strike="noStrike" cap="none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Matériel de l’élève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781" name="Google Shape;781;p3" descr="Image générée"/>
          <p:cNvPicPr preferRelativeResize="0"/>
          <p:nvPr/>
        </p:nvPicPr>
        <p:blipFill rotWithShape="1">
          <a:blip r:embed="rId3"/>
          <a:srcRect t="11064" b="10678"/>
          <a:stretch>
            <a:fillRect/>
          </a:stretch>
        </p:blipFill>
        <p:spPr>
          <a:xfrm>
            <a:off x="220259" y="46702"/>
            <a:ext cx="727815" cy="854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3" name="Google Shape;783;p3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8397604" y="4609330"/>
            <a:ext cx="1632389" cy="1164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3"/>
          <p:cNvPicPr preferRelativeResize="0"/>
          <p:nvPr/>
        </p:nvPicPr>
        <p:blipFill rotWithShape="1">
          <a:blip r:embed="rId5"/>
          <a:srcRect l="11665" t="23325" r="26245" b="30054"/>
          <a:stretch>
            <a:fillRect/>
          </a:stretch>
        </p:blipFill>
        <p:spPr>
          <a:xfrm>
            <a:off x="6389365" y="2258376"/>
            <a:ext cx="1227204" cy="921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6" name="Google Shape;786;p3"/>
          <p:cNvPicPr preferRelativeResize="0"/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566179" y="2146086"/>
            <a:ext cx="1427929" cy="1885238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3"/>
          <p:cNvSpPr txBox="1"/>
          <p:nvPr/>
        </p:nvSpPr>
        <p:spPr>
          <a:xfrm>
            <a:off x="5987692" y="3162474"/>
            <a:ext cx="20305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Le cahier de l’élève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88" name="Google Shape;788;p3"/>
          <p:cNvSpPr txBox="1"/>
          <p:nvPr/>
        </p:nvSpPr>
        <p:spPr>
          <a:xfrm>
            <a:off x="8308920" y="4007251"/>
            <a:ext cx="20113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Le livret de l’élève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89" name="Google Shape;789;p3"/>
          <p:cNvSpPr txBox="1"/>
          <p:nvPr/>
        </p:nvSpPr>
        <p:spPr>
          <a:xfrm>
            <a:off x="6293796" y="5220587"/>
            <a:ext cx="13227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Crayon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Gomme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Stylo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90" name="Google Shape;790;p3"/>
          <p:cNvSpPr txBox="1"/>
          <p:nvPr/>
        </p:nvSpPr>
        <p:spPr>
          <a:xfrm>
            <a:off x="8766951" y="5749337"/>
            <a:ext cx="10977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 panose="020F0502020204030204"/>
              <a:buNone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Ardoise 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91" name="Google Shape;791;p3" descr="data:image/png;base64,iVBORw0KGgoAAAANSUhEUgAAAZgAAAGaCAYAAAAy81VeAAAQAElEQVR4Aez9WbAkV5rfiX3fOceXCI/1LrkACSALnc1Wg9McWUPUkCOZBGqkMTWtZTKNqfigNo5kapF80RONkh672kx6kmQ2xrd50jvL9KY32YiY0Zj1kGz0dE91ZVV1oVCJQiK3u8Qevp1l/scTQFcRWUAuNzPvvfF5+kmP8C3cf+5xf/Z9n7uHIumEgBAQAkJACLwEAiKYlwBVVikEhIAQEAJEIhg5C4TA8xKQ5YSAEPhGAiKYb8QjE4WAEBACQuB5CYhgnpecLCcEhIAQEALfSOAbBPONy8lEISAEhIAQEALfSEAE8414ZKIQEAJCQAg8LwERzPOSk+WEwDcQkElCQAjIVWRyDggBISAEhMBLIiARzEsCK6sVAkJACOw6gecTzK5Tk/0XAkJACAiBbyUggvlWRDKDEBACQkAIPA8BEczzUJNlhMDzE5AlhcDOEBDB7Myhlh0VAkJACLxaAiKYV8tbPk0ICAEhsDMEzlwwO0NOdlQICAEhIAS+kYAI5hvxyEQhIASEgBB4XgIimOclJ8sJgTMnICsUApeLgAjmch3PS783IQSO7dLvqOygELgEBEQwl+AgXsJd4O9973vqe9/7l+af//N/nv3Df/Z/L7773f/L+D/4X/3H+3//7//vD/7n/+D/MI3j/tP/9E+TON8l3H/ZJSFwKQi8SsFcCmCyEy+fAKTBv//7v6/ffbfJ1uvBqLD20JvqndSmv7lx9W+3Jd0ahfqAprP+9eu/r1/+FsknCAEh8DwERDDPQ02WeWkEYvrr5GQv+ef/r//36P/7X/z/r/zlT37+9v17x781X1Z/a7Fufne9cr+7nG1+587HD3/z33z4X71x585/NfoX/+KH6fe+F+RcfmlHRVYsBJ6PgHwpn4+bLPUSCES5fPjhh/rB9ufFZx/fu/bpp/d+8+7n9/7d46P5v7dc1v+jzab9H6/Wzf9guaj/zqPj+d/+7LPj96qqudbvu+K9926bl7BJ52eVsiVC4AISEMFcwIN2WTf5+9//fjwfjfZcrLf2WlW17wZvfjtw8jveJ3/L+Tg071mn3ttW7t9Zrcr/znzd3PjFL34xXa0+zqKgLisb2S8hcBEJxC/0Rdxu2eZLSGA2e1d9XvZS12TDqrXXWs/v6KT/m0kyvGV0/y3F/Te0Kq4R5zeahn9zU9rfmi823/n080fXHjzY9D/8kLRI5hKeGLJLF5bAORHMheUnG36GBKbTHk+G1zWZXo+8nqJdIc6uKNU7YO5PWPWHzL0RhWxqrb5a1/6to5PlrU/u3L15tNjsJclPelEyZ7hJsiohIARegIAI5gXgyaJnS+Bv/s33KE+1SpMs0SrrE6dFCGkWKE1Y5wqiYeIMUUqWOGeKqqLD09PVb969+/C3NmX5Juo04yy7m5ztVsnahIAQeF4CIpjnJSfLnTmBTz/9mJu6VF5pE1hnPiQZ6i1pcMYwQzC6xxiiZfF97hHlbLbNDdRivrM4XXznBz/+5I2/+Pj28E//9E936v6YMz8QskIhcEYERDBnBFJWcwYEfpNoMBgQO1IhGO0cJ21LCdJhWnHGWuXEnKGlOjG9DO8HbRv2y6q+sVxu/8Znn92/tTheHY7H3+nF+2jOYItkFUJACLwAARHMC8CTRc+eQFlumIyBRDSTV+xaUg7CIcI4tOAVhaCZVWq0TnPFych5dWW+XL179/P77x6fzg5v//zTwSdNY85+62SNQkAIPAsB9Swzv5Z55UN3ikCvV4RUpSHROrBCIBM8e+85OM/OeWqtI+sCmGjSJtNZb5AbnU7n89Vbn9998Pb9zx9e/cXnn4+aT+aJXFEGTNILgddIQL3Gz5aPFgK/SuCnRH1fBMWIURLl4BfvXBOsrTHGEYVA3j9uFJgUG2VMliqVIVVG++tt/cYpRPOTH955486j9fD2bYqSkXOcpBMCr4eAfPleD3f51CcQeOedW2HuloE4OFjDMlnbNqW3bRmILEE4xISXEA2iE7xi1ow5dZ4ETgsXzOFyXd/6/P7pb6xmq4Myn/U++oj0Ez5qV0bJfgqB10pABPNa8cuH/zKBH/7wNmXNwGvDVpsQiyhNCEiIBRsUSi9GM8WmGJpBJBM8luaEWSUJU9L3Xu+t1/U7s9PVOxDN4en9R8UnzZ9ILQaYpBcCr4OACOZ1UJfPfCKBd999L/R60IR3NtFcKU2V5mDhFZ9oRWmi0RIyRpMPnmJNhoiJSGtWCZZUk+22uTZfrN/cbreHnz84Ha2OvAgGhKQXAq+DwIUWzOsAJp/58gisVhSqyvmUkzbVBnKhmry3hHyYRgSjjaY0jYIxcRQE4zAkYoZfUI0hVv22sXt1VV+dzZc3fvajn1w7uXuv+Jf/8l8arIJJOiEgBF4pARHMK8UtH/ZNBD74gEKet445tNqoiokrZ611znoIAkV9RUmSUGIgGKTInHOECcTMpLUmrbTG+35r7eF6uXj3zqd3vzM7Wu/t7f12Fp/STNIJASHwSgmoV/pp8mFC4JsJhPH4umtU3SqlqxCobhprbWM9ZILqPlGSGDKQDDFRvKIs+FiIIYqCMcZgoHuo/k9X6+2No6Pjt1bzxfQXp3d7ZVnqb/7oXZsq+ysEXj4B9fI/Qj5BCDw1gXDrFrmq9q0xSe2dr5umdnWDEW0bPOouRhtIJkE089gXHoKJ0Y3uxqcqy7JUaTXcrDdXjo9mV0/ms72H9x4Wnzn3eIGn3hSZUQgIgRclIIJ5UYKy/FkT8K2tLCsIhqhuW0Qwtg34n2AYMkiPpYhgomgIYYz7JcGkaarSJEMYY3pN66aIWq6s1surn/z05/snn572/kUIGjJikk4ICIFXQuCyCuaVwJMPOVsCjOIL1hiSdmiTVNfMqvY+WO+Cd9YFQs4siiVNUjKJIaUU0mQeLRByY4hsUkrTjI1ODTEVzvv9clO9/fnnxze2s2b0t4mS7xMpfIb0QkAIvAIC8mV7BZDlI56eQJSMc2uPKKVRTDWkYoP3AQ1FF4gEUomSia0TjIuCcZ1sIBfq9QrK855WbHre0XS93rx1cnz01rpcT+/+4Ac9un1bUmVPfzhkTiHwQgREMC+ETxZ+GQSKYuILlTXac8NMFp+BYASSQQ2GmRGtKDRNCq89BOOsJyKmJE1pOBzRYDDSJomP+veT9Wb71ny+fHs7Xx88urstaLHQJN03E5CpQuCMCKgzWo+sRgicGYGR095oZUlzixPUEcIXb21w1saXUAkRppNWighpM486jINolNKQy5BGoxFnWS9Rygzaxl6JzyhbrjZv3Pn4zv7y9rIXQohP0eQz22BZkRAQAk8kgG/oE8fLSCHw2ghssyKo3DhNkAxzZ5W2bahtanIuBjSBtFakjSGGZLwP1LaYLRAVxYDG4yn3+wOdmDSHd8Ztba+uV9U7v7jz4K2jo9kIO5agiWAAQXoh8DIJqJe58vO5btmq806g16tDnicuKO+YnI//bNuGpmmoi2IQtWitKd5wGYd4S3Vdd5JJ0hSSKXg4GKk876fkVVHX7cFytXr74cMHN+bbxfjjj0+zjz76SJ93DrJ9QuCiExDBXPQjeEm3XzsfOIYmAbUX56iFXNq2Jeta7LFHBAPBJPGu/qRLmVVVTVVZEwWmLOshTTZBPWasAuu8rprJYrZ889HR8Y3Zycnep5/e661WKxEMSEovBF4mAfUyVy7rFgLPS8BoA8GQD857Z9sAuQRrWwqQTVxnjF7iXf0xgonv26btopgGElLK0Hg8pel0X+VZL/XEg822vDKbLa+ultu9n/3s0eD2bTJxOWnPRkDmFgLPQkAE8yy0ZN5XQqDfH4buqWLBedRW4BTrUXsJwdmADrV/1aXHUpOQVjiFA3Wps6ZuaLspKRb8o2D2D67yYDhBLSbPy7IeL+ar/dWy3Hv48NFoudzEHyNjkk4ICIGXRgDfzpe2blmxEHhuAkhzeSIO6D2F4IN3AbWY4JwL3juKlygryEXx41PY+0AxeinLiqz1NByNaW9/n4fDkUrSXuI8F03t9rfb6k0I5npVnQyJ5BcvwUB6IfDSCKiXtuaLuGLZ5nNBoCjGITFJSBPjjNaOWUEy0Iq1oW1qatDsF1eTKcUURRNQ6betoygY53x3ufJ0uofhiJAm00anOetkr67tb5zMZrewzoM7d6hPRBpNeiEgBF4CARHMS4Aqq3xRAg8pz5VnFTwE4pRC8ILe2jY0TQnBNORRi2FmMsZ0jYkRuVjabjEdqbI0SWk0HMc6TCz4qyTpZRTUuKrrN5fr9Y1N1Rzcv3+3+JM/uWtedGtleSEgBJ5MQATzZC4y9jUSGI2mSIWlQSkNwRBSZQHZMfRtE+qqDm1dk/ceaTKF6CSjPM26KMZZCGa9QR1mS+SZit6Arl65RoeH11SW5Yl3odhum/3VfHMFItpbLDaDo6ONeY27epk+WvZFCHyNgAjma0hkxHkgkBgIhskrChCMDwF2gEBCGy9Xtg3F0RrpMYMIJkkSStEoEG02W1qt1lQjitE6ob3pAR3sH3K/V2hmnbeNHW+39cFmubn2k5/81eHi3qe9f/Ev5CnL5+GYyzZcPgIimMt3TC/FHiVJCl3AIxQC4hf0KPI7S61tCaKBSwIxBKOVoiQxSKnlpLWh7XZL8/mik4yzjgbDIe3t7VPRH1JiMu1sQLG/OVgtNm/fv/voxnFZjf7236bk+98n+S6QdELgbAnIl+opecpsr5pARc77QFBLCHgRQvDBBQvJxBa8wwYFIiZSSlOSpqS1prZpaYM02ex0RjGaydKcYi0mPkImTTKNxXp13U6Wq9WbR8fHb6xn67H3s+zdd0UwJJ0QOGMCIpgzBiqre3EC0+l+cGlMkcEpgTwk4pi61/CKCw6Sic3DFhhNzERaKYgmns5MVVXT0dExnUIyijX1iwH1UY9J0hwzqKSp/XCxWF07enhyfb5ZTY6O2ny1uqNffMtlDUJACPwyAXzhfvmtvBYC54DAXaKBSjwRI0zxlhDGKMXxqrLg8LZtW2rahizSZYQO0yAZ7prSGmk0S8fHJ11zzlOe9ZAqG9GgGLJWicG43nZdTuer5f5msx4/evSg3zRLEQxYvpxe1rqrBEQwu3rkz/F+b6Z10Cr1Oj7skpVVsRkOiFS66KVp6u5+lwYFf2ammBoLAekyItRZDIKaQCcnp51gasyTphlNxns0mewxXrP3ISnLqlgvt6NqU45PTh4NFotHButgrEJ6ISAEzoiAOqP1yGqEwJkRuHr1RjDjtotgII9WJ9omSeKU1iH4EGIEU9cVNai3RK0opeirpnWs3dB6vabFYoHhhiAUmk6ntL9/QHmvByWxaVvbq5t6XFbllXv37h0cHc162AEVQhDJAIT0QuAsCIhgXpyirOHMCfyUpknmtU6cNsqmaYKWemNMIPz5d85BLg3FNJn/4n4YCIhii5sSp0cJbbclxWJ/VVWdYK5du0b9fhFlpLwPqW/dpC7Lt08eHb+1WJQjrUsLPwAAEABJREFULGvQ8An4X3ohIARemIAI5oURygrOmsB6/U6ok57nJMTIpU0eCwZ1/yQoxRSCJ+csWdRi4jBQIMinazGSCSGQhYSqsqTFfEHltoRY+kiRTbphkhiFbU6t96PNZvvm6cn8RrNp9n7wg0X/9u3bUTKYLL0QEAIvSiB+0V50HbK8EDhTAu++W4aybDyzsUlqmjRLmixLvEl00FoFxlkbIBnvHSTTdLLB+C6CMUiRKSTBPART1zWtVsvu3pgonl6vR320NMuV1jrFPKPVanPt5HT2ZmvdoV1tR2U5FcGc6dH8lpXJ5EtNAF/VS71/snMXkMBq9X44POw5rVRrEtUYSEYb7RClhCTVpDWjruKobWOarO1eY1onGGZGhBPQCNNbWi6WtEE9xmhFRdGn0WhAg0GfsT7jvO9tt/V0tayurNbl1U9+8fnegwfHWQhSh7mAp41s8jkkoM7hNskm7TiBDz6gkOcjpzhYyKUyWtcqUc4kHBDNEORA1lqqEKHEK8o86jCpSSi24ALFO/hjFBOHi8Wc1ohiDLJi43FBe/tTGo9HbBKjnAtJVdnBdmshmebq3c8fHZx8dtQHfi2SAQXphcALElAvuLws/o0EZOLzEPj+97+P1FbtvUEEo02tEwhGKau0DhBD0JCFD0iP2bYTjXeemJkSYx43bQjRD3mkyTbrDa03K7KupSin6XRMk+mEsjSNxXzTWt+DZKaL1erNzz6/+8ZsuR7cvUsJtlu+G4AgvRB4EQLyJXoRerLsSyFw+/Z3w3B40zln2yTPyiRJKqWjYNhrpLqUwmnLgcIXdRgHkcQoJo7v9/tU9AuKKTOkwCheQYZCfleHifOMRiPa25tSjloMs4pRTFq3drxYbt569PDkrfnydGrtPMOO4UPwv/RCQAg8NwH5Ej03OlnwZRH4oz+i8Mkn5K1VbZqaKklMxRwsgpSgYxSjNTHHWosna2MkY8lCMkRMWZZTnuekEcVEoVR1RfGemPl8AdnUNBwNaX9/j/r9HpkkUUrrxPswQKRzeDqbXdlWdhjWSXbnQ3l0DL3mTj7+4hNQF38XZA8uGwGGTb77XfJKBQuh1KxVjX20aF4jDRajE4UoJoRA1tqumN+2lhzeG5NQkmaklKbgAzV1Q6vVio6OjjrRDAYD2j84oH5RYL6U0yQzzCrbbDaD2Ww5RLQzmC+X+ckwk+8GgEsvBF6EgHyJXoSeLPvSCETJENUuz7PaKF1BJi0xOUQzIUmSTiAURzjXPXusgWCs9RjFpLUmpTURM3mk0bZlSY8gmNlsBqkkNJ6MaTAcUq/f5yRN4/UASVU3/c12M0TEM/rF0YPik0/uJfjMWKch6YSAEHg+Aur5FpOlXpiArOBbCRTF1A2HvdoYVfvgWmZ2iUkCpACJGCwPgSBKsS0k07ZdJOOQMvOIZBQrzKOJIZoG0x49OqKj4xMIJ3TRy3g87tJlOjHkfFC2tZm17aCuq8nR0YPRev0ojR8QglyyDA7SC4HnIiCCeS5sstCrINDvjzxSWrVJkxJ/6BukvJwx2iOCCQapsi4Nhg1xzkMulixEE+VCxIT6PSnUYbROyGL6fLGg2XxGdVPH2gtNUOifTKfdayyjEOgkaIOqaq58/vmjK4tFXRDRY4vhhfRCQAg8OwH17IvIEkLg1RA4OCjc3t5eZVRSOhcaCsFCKh5yiYIJ2iBCIdVFJVEuFumyALkorQnzkYZgUMjHxjKt4y9dLpe0Wm8o4F+swxxeuUIGNRvvPGMBZOLUsKy2b9+//+Cd7XY7Of4JZUT4APwn/bkiIBtzQQioC7Kdspk7SGBv75pHayCLJjjXOufjlWQONZYoGDKITlgpQuRBFsV+C8HE90oZRDCQDyti1hAQUXzy8mZb0mK5olivme7t0eHhFcqznBQ6oxWK/TxAvebaYja/Xq6Wk3snP+t9/PHHegfRyy4LgTMhoM5kLbISIfASCAwGozAYZI4Z2a+2sTY6xnlU8kNIkCJLEkOx1hJCQKHfkUORXylDMSqJYgmkCJPQAnnUauq6ofl8TmVZ0Xg0pisQTDEYUJKkjJYwcb/clnuz2fywrKrJ6XLV/+STrXkJuyarFAI7QUAEcw4Ps2zSYwLD4V5I0x4EE6wL3nqPQbABGa4v7oeBYBQK/bCI7a4isxQgEoJYGJENwUwe0xzGeawyFvvn8dlkmy1leY/GkwnF+2Li1WTaaO29z7fbcrxer/eXy/Xhzz6/Pz0+/iyFwBiLSy8EhMAzEhDBPCMwmf3VEZhO2zAeF44NITUW4n0wkIyHMxzFyAWZLWL8CwhqXEyRNS1CHUcO75kUMStELoT30UncRTmLWIdZrYmYqFf0aTwe02BQQEWsEeGkVVX1y7KZbDfb6w8/f3Dl9HTVIyIlkgEF6YXAMxJQzzi/zC4EXhmBsrwaiLRLVNImiW60VpZCgGBCYA4EKxAxESIa8qi/2NZRrLXEIUMuShlMYizSzUKxRrPZlLRBwd85T2ma0giCGQ5HmF0pa61pGpthHaM1BHP86PTa6qQZ4BMMGqNJf+4JyAaeJwIimPN0NGRbfoXA4aENe3sjm+d5k2dpk2SmYYWSfnAwBgTT6ePxIghayFpHdVVTi0iGUdyPtZgY6XRzeu5qNHVdUxXnQUpNKU3j0YjG4xEprWKEo7wLiXV+uN5srj88OXmzrOrx6SllH31EUux/jFr+FwJPTUAE89SoZMZXTaAsLWotuTNGtVmWVIlWDRGKMCHqBIUVbNBXYUUISId5pMgsOUQyTEwaAtHaUBzG91FAG0QwK6TI1ustxSgmPvxyMhmTMYbQsVIKYQ/3t9vqYLFcHGy2q9Hduw/z8ZjkuwJA0guBZyEgX5pnofX6592pLXjnnVthf7/v0lQ1WqkKJ2uFWotFhzQZohhEMBEI478QGyTjkCrzX/gnRi9pklKaZKQgmxbiWS5XdHI6o9PZnOqmoeFwSPGS5RTpMqU1p2mmjTYZopzBYrYalWVdzOfr7Mc//kgiGDCWXgg8CwF8Z59ldplXCLw6AmX5+IfHEtKIYNISkim9a62zbWDioBWTQiGGGe8IsQ0EExDYeNRXPIbkCdN1JxdmhYglEFJe1Enm5JTW6w1leY4U2Zh6/T6lScIaeiHitCqbYlvWw6puRkefPyr0wpoQ8LEknRAQAk9LQD3tjDKfEHjVBN5/n0LbHvtYgxkWvTLNTGmtg2Far3DmGq0pNgV5MDOUEyVDSJUFctaTc4FQsSHqvBADECZnAyH91T1deYZIRitFg8GAhmi9Xo8VOmtd0tg2b5pmUJfV5OjBw9F8c5Ri/1kkAwoXtZftfuUE8DV95Z8pHygEnpZAGI0OXGJ00x8M1tokG+uaBhGMh0+C1ooYa8JffSJELF9GLxapsKaxFBtkQfGagE4ynslDOuW2gmCOkSabYWmiYlDQdDrtrihDBMPOBw05Zc760WZbXfvF3bvXHp6uBx9/3P3SZfzIbjn5TwgIgW8moL55skwVAq+VQLi+IWf6/RpRxhLF/mXTVE3T1ijAhBDTYzFE8d5h4Mmh/mLbKJa2u1IMdRRqIRqL8QFiidFMbHVZ08nRCc2QJnMYURR9Orx6SPv7+2SShJBeUxRUgjYpt/V37j86/c6iLvf29uRqMpJOCDwDARHMM8A637Neyq0LdAuCMUk9GhVLZMSWtmnqGMEQhfD4XpiAKCY2epwi84GcdRBLi2bJoR4Dh1DsGHNyYLJIn8WryJardXdZs8aKp5MpRYMkCTJhnpkJgiE1QB3m+nK+fKNau8m9e5veanVHk3RCQAg8FQERzFNhkpleBwGOBiFyeW4hmGylmZfO2zp4GALWUEykcAYbpMoSo8gYTQoSicV9h1k85MJ4rziO1cSsSSlDRIps66lCJBOfroyQqKvDTMYTFPpzYmVQ7E81BdWrymq6WK4OqrqcPHx4r2iansYKpBcCQuApCKinmEdmEQKvjQBDMsOhacfj6Ya12lDwDVOwzB5xRiANy5gv5BJFw4xNDQGzeSJEM1EuWhlSrIkpNmS/PCOKcUijNbRarqiuG+r3C5ogionDJMkYy2gsnldVM0KabK8um4Pj+yeTxeKTTAr9dOk62aGXQ0AE83K4ylrPkMB0euj29qZVonSpNdesgqVYVEGoohDCxBSXQfSitSJmGAaCITQmJqMSSnRCmg3ePZaLRz0mps7quqZ4yXJZVp1gptM9Go3GFK8mY9YaUVDaNK7ftG5Slc21h/e7HyLrY9e0SAYUpBcC30JAfct0mSwEXjuBXu+3/GRy2CR5WqWprhKtGvLonCXmQHAMIpSoE2wqxII//kQIP+IYjchFQzJaaVL4R4HgJk/OOqqrmhbzBW23W8rzFBHMGIIZUb9XMCIehRhJe0eZa8Nos95cv//g4bXF0cng7t3uajKFT5NeCAiBbyAgX5JvgHNpJl3wHdnfd2E8HrT9flYVRb9Ms6T2wTlrmxBggBit4AV5SMU7Rx61l4DXUSbMinRsSJNFySDowfRArnVUbavu92E2mxWlmaLRuKDRcIgIpiCF+SmwUmySEHi0XC7fuHfv8zcWq+XY2nkGpPLdAQTphcA3EZAvyTfRkWnngsDh4Q1/9eq0LfK8Gg/H617e20AvjW0bH2AVjlsZ8F+I/xF177v/mRDgELMio03XNIbxffBEsfYyn827KKZtLZkkoaIYog3ImISIoSadGiLVX6/L/dnp/LCtqmFYJ9mdD+VqMpJOCHwLARHMtwCSya+fwK1b5I0ZtMPBsDw8PFggilnapq2R4kI1JQSEGQSHoDHpmArTmpRSxIR0GBrjVQJhZGlOaZpRfK0wX5TKDII5OjqFZLbU1KGLXobDEaVJhnUlnJhUM+l0s96OZrPluKq3o6PT4/5SriajHelkN1+AgHqBZWVRIfCqCISiILs3HW3298bHeZ4dt21TNk3lOPhOMIqZuqaREotyYcglBLLWkkMajTHOGNPJJUYqCoKJhf7NZos02YJOTxdUlg2K/QOKlytnWU5aK9ZK4TsS0rqpi+12M9mu671PH34+/snjq8lUCAGfRNIJASHwBAL48jxhrIwSAueLQDg8JJsPe5v9g+k9Y/S9pq7WbdO4qBGtmNQXguleK/zND4GQRqOmqdEaCpCMwjxYtkuVKXgDbqK2aWmz3tDR0QmtV+vufpi9/X0U/fMYBTFybMp7m9i27bVtO97Um6v3fvHpYdPM+0Rk0BhNeiEgBJ5AQD1hnIzaIQIXZFcDttPt7e1vDw/3T4xWJ87bMnjr8Mc/BO+jZwj+QGM0ghyYGAvFor+1LSKZhqxrMSZgGqFx9zqmyWIUc3ICwWzWVAxyOjiY0GhUUJYlmMex9Y32oU0DuVFVrq/fu//gjdMHp6Pbt4/SDz8khZmkFwJC4AkE5MvxBCgy6twR6ASDP/j1eDReJ0my0oYrUsFCGqG1DcEy2Og4m6coGqS3YoqLGGe495aqqkTbkhXl5AkAABAASURBVLUtBfKEAAbzMaIcR9ttSacnpxSvJhsMUrpyZUz7B2MaDHsEsVDbVkxMWulQbMvNW8dHj94+mS32ykezvCw/1iSdEBACTySAr98Tx8tIIXBuCDBzQPN5vteO9ifbtJdsszStk9TEkMQ/lgvEAnUgpUWxYRFiFYggkyiY1tYQRQ2hPJYR48xnxlREP1Vd02KxQC1mjjrMluLyBeQyRDMJE7MjyAUvKG2aerDeLEd1vc2P61XS6xkm6XaUgOz2txHA1+zbZpHpQuB8EOj1xv7gYL/u9/JyOOqXRdFr0lR7hbM4yiJKRUEojAZ1IKpxiEDQEME4Z1Hsb9EsReFEK8RlCFKybUtrpMeOj0/o7t37dHR8StpoGo4LFP0zSrME7znOGeq69OV267blNmTOw2B3zgcc2QohcA4J4Kt5DrdKNkkIPIHAcGj9lSsQTD/fDotik2dp6YNzzreIcDwpRCwhuE4gqNE8lgnqLh4FfoJ0lGJKEtPVVtLMQByGktQQcUCabEOnsxO6/+ABxXqMh5SSVEMsCo1DkiqPZbZ5L3vU6/cf5lm+ob6yZVkGkk4ICIEnElBPHCsjhQDRuWOwv3/dI23V9PJ0ixTWCnLYtE3ZIqqIgglRMFEMbVt36bA4tFEwwRLjTE+zhIYo3o8nIxoMEJ0UPSrQkkRTVW+QIjuh4+OHNJsdde9dtyyycOxDlibtaDQ4fffmzdv//t/9O7f/7n//v3f071x/p/693/s9d+5AyQYJgXNCAF+7c7IlshlC4FsI3LxJqMNQmw/y7WQ6Pu3381PnbNXayhN7UjomvnyXGguQSkA0043HWa41kUG5JI2RCyIThfcxpcaKuvF5nlKvl1KKaQlanieU9xK8N4TXoRj23XQy3r7znXce/s/+g//Jw//u7/zO5qA4sETInOE/6YWAEPg6AfX1UTJGCJxPAh99RMFasvv7k83bb914OJ4MH7Fy64CxWgUfJaIhkSgShTNbQziJVhCIovg6Fv2DbxHdVFRVGxT0N91QI0t27fohvfsb79DN77xFb731Bl29doX29qc0HA9ogKhnb39M0/1JGA4HdjDotXnac3QDeTcRDEn3BAIyqiOAr2E3lP+EwLkn8P775Pf2yB4eXl2/+cbVB6NB/75JzSpJVKMMdYKJcuka5AK3dGL5MnXWNFV3KfJqtcBwCcGsqGm2ZBJF169foXfeeYuuXTukfYhlb29MXYNYolwmk5EajwYm72X5pq0yHhKfe2CygULgNRMQwbzmAyAf/0wEAua2Vwaj9eHV8f1e0ft8UPSW/SJvEKF4Vh5FfIXCvSaNSEZrIqUDeaTL6qakKJbj40ddnWWxmKGwv+oEk6aK3njjahe5jMdD6vUzivfATKdDunr1gK5c2Vd4nyBVVmDe/c1msbdeLzOiTjJM0gkBIfBEAuqJY2WkEPhGAq9tYhSMbww3aZKtSdk1RFIbQyi024BUGRE7ihGLNoTIhDvZGMgmFv+btqK62XYpMiJLzKjXxEXRoog05tMJP14OUU2OmswEkhlPhgo1mkQZHjhXX1nO5oez2XH/4cOH+sMPPxTBkHRC4MkE1JNHy1ghcG4JhM8//5wenj5Q6/Va2TbenV8FFPopNusaRCxtJ5k01SjcZyjSZ12qLKbM0tQgQslpOCqoGPTIGAXplPTo6AHafSrrDQorlhxqNcwBy+fU7/eUNjoNFIZlXV6DXK6tZ6thlmXJBx98IIIh6YTAkwmIYJ7MRcaeXwJhs3no1+uNC76xSlPD7Brnav9YMDXFSAbjKcsTGo0HNJ2OaTwaEgr0SH0VnVxiKmww6JOGYGJtBtKg09kxVXUJQTliRZRARpALFUWfUesxrEK/aZuD1XZzUNqmMMYkwKTQpBcCT01gl2aUL8cuHe0Lvq8cQwqikGUDi8ijQjSyiTWYLEs3iDhsTIHZGMHElBfO7F4vp4P9fbp+/Rq9+eZ1DK+igL9HKNjTZDqCbCAYTRSXW6Lwv1jOqa5KCMp3lyf3+zminH6MeBgpMqW1zqxvR3VTjYnavlIquXv3rrrgWGXzhcBLIyBfjpeGVlb8MghEySwWtdVabfq93vHewfRTRCJ3EV2sAmIYCrEW48h7S0pxF7UcHh5ALtfoCoYFpJGlCfUhn36/h/RX3s232axpuVgggqk6wWijKc1SyvKUcsyb5xknaWKCc0VdV6OqbQcnJye9LMs0ij+SJiPphMDXCaivj5IxQuAFCLyCRZfLw7YoxvObt97+xd/6nb/159ffuPbfZIl5pBVXWiF8CY4gge7JyVEmk/Hoi/ta9kgxd+OVUl19ZTKdEFJgVJZb6iKYuiKP5QnKUFqRMaYTTb/fpzxPtfehhzTZoK7r0WKxKB48eJAQEYcQsARJJwSEwC8REMH8Egx5eTEI/NEffeD+4T/8D8vf/d2/c/rv/53f/cWVw/1fJKmZG8M1K9TogyfvLETSdE0pphFqMJPJmGI0YhCdIAKiFJFMrMvEVFpT17RerWi7XVPTNMTMkEtCJjHdfHG5LMs1CGW2bYe2bqaLxXZcVVWGcfI9AgTphcC/TUC+GP82EXl/7gkwc7xcOdzoHTST8WSllVqmqdkkia4xzVF8egsT5NISogxar1cUI5HhcAjRoPZSDMggOomSiamyLM3IWUubzQbzL7sh1kMxRZYkCaVpSnmeU5amihVnPtCgtfZgtVocOOdyAFNo+ET8L70QeH4Cl27J+MW4dDslO3T5CTAkk7+51149GK5MqubDQX/ZL3pbVqiSxKcnI4qJ0thuN4QooxNMURQ0GAwo1l46cSA6iePi+0isripaLZcQ0oY8LKK1ptiMNpBLRiZNFbqEiQsLway32/3Npu1jWYPGaNILASHwSwTUL72Wl0LgQhG48ZBsX/EqMcnp1WtXTyfT8Yop4G9/A0E4chBNTHdF0WAe6iEKiRFLTHelX0Qlo+Gok06McNrW0gppshjxYCVgEZ3BpJSmJEljJMNKGxNY9du23a+25X7tqy8FI98lkk4I/CoB+VL8Kg959xIJnPmq3yc3fXda9UfF8vDq4UPUWR4prTaBvCWYJniPekqNhppKCJQi3RXrLVE0CaKXKI1+0UeRv6Ber0fMREsIZjaLj5HZIsVmsclM2iSUQU5ZlrMxiWHinrV+XNft2JZtH1JKiIhJOiEgBH6FgAjmV3DImwtIILzxxsHmjeuHd4eD4hfa6LnWqkaNxRFKNTWK91VVUmvbzgBRLn3IJDGGjNaUof4S02Sj0YjSLKMlUmRHR0ddLaaqapRzGGJKIaB+bFEwmhWnzvt+62wRQuidntbpnTukSDohIAR+hYB8KX4Fh7y5YARisT/+jPL2zTeu3SuGw7u9LJtnWVorrbx3DvWXkuLPIa9Wa4qySZDq6vVy0kpDONwN8yynyWRKRb+gsizp9HRG8/m8K/bHNJvW+qsUWZblnJjEEFHPOlfYoHpluc6Wy4ca46QXAi+JwMVcrQjmYh432eq/JuD398fl1SvXHhV5/gBpsnnR75fM5GL9ZRuvDJsv6PiLqERrRVEozIw6je+aQepsb7pHo9GYbOtoMV9CMqfdjZeoteCTmBTmR3qM8jzjPM81scqDC/1g26Jtm7wsVxrRDJN0QkAIfEVABPMVCnlx0QgwIwdGFMbjw+baW2/MB8XwZG88no8Gg41WbBHCkLX2i6jkFAX8JdJiBqmuHiIX1d2x71GnidHMYDikohgQIa6JUcwcUpovltTULSEdRtZ5IkzL8x5leV8jTZa5YAvr3XC5nA+YT7s6jEiGpBMCXxEQwXyFQl68RgLP/dFRMv3+od3LknJQFMvDw8PT8Xi00No0cE9QSpFHqizWVtbrNRnUXuJd+XEYP9RBMHGYof7Si7UZRDMOMllCLlEyFWo4trVUlRVZ6xDB9KlfFIpJZa11g6qp97ZNPW7bJCMi+T4BgvRC4EsC8oX4koQMLyyBmzfJpVzU09F4cXi4f38wGDwwRm+1Ug7DEKOUeJf+BoKJO5mkCQr6KWltOvlEycTXUTJ5nhMCFVqg2B+vJmvqphNL/cUwgYAwn1JGpxR46F043Kw3V6rQDu7fv5+SSAYIpBcCjwmIYB5zkP8vMIEPP6RQ96gtxuPl4ZUrd4pB706amHmWJk2SGOS2AsUbLmMEg3oJKcQfeUx1IWqJcmmbFumygOgmQfqsT1obWiwWNDs9pbppujpN27bkkG5jpVDwNypNksSkZmi9fbMq6zdd20y9H/SISKNJLwReHYFz/EkimHN8cGTTno7ABx+QX63I7k/G6+tvXnnQ6xX30zRdJknSKMXIkNlOMKvVkrqbKJHy6vVyiqkymKW7hNl/ced+vGQ5Xrq83W5pDsmU5RbTLfkQL1gjQkqOtNacZlmSZukAYw/rprzqXTspadn76KP7hqQTAkKgIyCC6TDIfxecQLh1i9pskm8no8k8TZNZmiRrbUztrHdVVUEsG5rP53SKqCQ+c6yHekt8NlmMSBxqK967KA4aDIadeGLEsoK14uXNVV2R0ooM0mOEjrEQ5GT6/SJnCpPGNntV04znJ+tiMFhqKfQDkvRCAAREMIAg/Xkm8O3bhqgioPnx+EZz+Oa1dZKkq7yXr9PUlCj0O+dsiDdalhDNfL6gzWaLNFdG8aoxoxNCFEIxglFK0XBYdD8yhuUo3qC5WMX5N8RIqyVZ0g211pRlmcqzPMXCA2vdxCJFVlfb4XrNGREpkQwoSL/zBNTOExAAl4bAdEo+z7MmLcw2L7J11ku2JlEtAo6gFAfnPK1WGwimQrSSUpYXhDwXaWUIQiClVCeXKJk0Tci6FrWYGS1Xc0wjwrrJGIPXirM04yTBG+LcOz+0rd+vq3LPZ00PQA0ao0kvBHaagAhmpw//5dr5uiY/GFCdG70ejPLTXpHNWIeSOT6bjEMUzGZToR6DGYOGLDJKkxxDRDGxxsJEPdRmBoM+himCGEez2QnSakfUtBXFR88w5lGIZiAjeAuhDCmkydTQe3/Q1NW+reuCiAyaQpNeCLxWAq/7w+VL8LqPgHz+mRGIlysnG6qyQs/390YPin72EHJZeW+bELyPgim3DW03ltoGHxsSStMeWkYBggnkKUkN9fo5FYMeKR3odPaIHj66h8hnTk1TkkNUE+el2AWllTIZsxk5F67UdXPoSlvM5/MEk6Ei/C+9ENhhAiKYHT74l3DX/cRQ3e/ni729yb1eP7unDS2Upu6XLh1SZFXVUpRMVVrIgihJsq7FOkwInuIDMPMsRX2mRyZRSKet6PT0mOaLGV6vsYwlZiaNFRuTsNGYS5u+d36vrOxe7Wy/qqrk448/ViSdENhxAvIl2PET4ELv/tc33tMNaiZJf3l4de9ur+h9luXZPMnSWrFySGNRXVvalg1ttzUiEkdaJ5SkaSeNgCiG8Y1IUkP9okc5avjWNrRar5AqO6XlckHWtqSNjkV+tB5DUFqzym3jR3XiuOiTAAAQAElEQVTZjKuy6bdtm+R5jjWRdEJgpwnIl2CnD//l2nlmjoGIn94Ylm+9de142O89ynv5Ik+TUim2zrkQb5zcbkukvNbd41+U0pSYhLwPiE5clyozEMhgUFC/3+/el2Wcf0XrzRqCsV9AY8I6EcFodCb1IQyw/qG1ob/dbrPT01P5bpF0u05AvgS7fgZcsv2Pkrly5YY9PDzc5EWxKIpimfWyDStqYhWmaeqw2W5osZjTZr0mxj+jE3LWUVu33dOUlTI0Go5piBYF1DYtbbclUmtld9NlnLeua0KkwiZJOEnSBBh7ztnC2Xaw2bQ5pKQxTnohcF4JvJLtEsG8EszyIa+SwGhUusPDg228m38w6M/yXn+ulKp88Nba1lflFoKZdakvCImSJKbIFDnnIQ2LqIWo1+t3EQyz7sZBGFSWFTnru2inbS3F+bU2nKaJ1kpnFHiAT5gglTZumjRDyk3uh3mVB14+69wREMGcu0MiG/SiBE5ObrrxuCjTNFvs708ejQb9Y6XVmsi3IVikyUqaz+dIk60oCibLMoppsvg6RisW8jDGUJpkmK7IIroptxVSanUnHyKGXBxE40lrQ0anShuD//TABX/QNO2Bc3VBRAkao0kvBHaSgNrJvZadvtQE3n+f3N4e1cPhYHFwsH+/KPr3teYVdroN0ELTNohelhSfSxbTXVpryrOcEgglRiUWUYrWCWUYl6UZdMKYdwMhbchhmlKaGDk3xZo0BAO5KHQpEw9sY6+sVpsrTeMHx8fHKT5ToUkvBHaSgJz8O3nYL/1OB+xhOxoNVm++ef1u3s/vaq26y5UDxTxZg5rKhjYo2sfHxwSPlFh/QAUas8YcRBqCybMeDYohJSal1WJN89M50mWOtDIUZZQkafdaa81IkcVoZVjXzbXNZnPN+xavsxTbId8xQJB+NwnIyb+bx/1S7zVSXd2zyW7ceLt8++2bJ/1+/8gkaqkNV4QYxNomNE2FmsoWktlAGpZ6eQ81lwExa8Q4RIxhmuY0Hk0wrU/bzZbmswWWqci5QEYbShHxGKTSVNQLXrBSfWvtHiSzX1XNcL2eZ3/yJ3c1SScELhSBs9tYEczZsZQ1nTMCxgxjLWaLv/0r1Fk2idGV97Z1rnVRMnVdIe21pLIqKUO0UhQDUioKJsY5AVFKSpPJtHvCclXVNIt1m+WK4us4X5qmlJiEjElYa2OUUlkIIT78chRCM4DE8qJI5Dt2zs4L2ZxXR0BO/lfHWj7pFRO4devQ7e/vl1lm1qNBsczzbI1NqCAY65z1TVOjtgJhlBVFWfR7fUKqCxGM76IaQqJtUCB1hkbEiF5Kms3mFH9+2fsQxUJaG9IxRaaN1sqkgbggCsMQeLTdrgbelwmkwySdENhBAiKYHTzou7LLVUV+OOzV42K4Pjzcn40no5kxtEWaDMV+F1rbIPW1oRjJGGMoy3PIwpCDPGpELPFS5CRNkTrrU45p3ns6OjqiR4+OOgEpyAVpMWJWbHSitDaJMTrHcBCCm1ZVOW7boxy85TdiAEH63SMggtm9Y74ze3zrFrkkobo37C32DvbuDQa9e8rQMlBovHeubRuKd+dvt1tixBhpgpRXklCMYhxkEoWSYBxqODQcDLvxJycn9PDhQ0QzFQWIKDYiJoZkdNeZTGs1hJwOVqvNflmGHhFpNEaTXgjsFAERzE4d7p3bWX9wQFWS5CcHB9OP8zz52LA6URyq4B1SZFWIlypvNhvCW+qimCynNEsJ9RSK0UkC4fR7BU2mU8ow7fR0Rg8ePKD1ek3xcmeIBEV/RyEgOQbLKKVTZj201l4ty+2VpqkGiHoSkJfvGiBIf8EJPOPmy0n/jMBk9otDgJk9ttYiTbZ+55037yHN9XmamlmaqC2rUCOGcZBAqMqykwTkQFmWUYaopQs3AkE6CcW7+kfDMdJkPdpuS4qSmaPgv16tqUYdxzmHjyFSrNAhV6a4aK07QOrtAFFSkaZpcvv2bdXNJP8JgR0iICf9Dh3sXdxVSCb8zu/8VnP9+pVlv5+f9Its1utni8RQScG1tq1jJEPOWopfhiiXNEkpdOkvTyjdQywZDQYFhnk3fouI5+TomGK6rCqr7qKAyJYVMwxjAnHPejsp22ZaO1uc1nWKNFtcfZxNmhDYGQJy0u/Mod7dHe31rts33rix7vWy0+Fw8KDfz46UopV3trFt65u6phJ1mKZpKDGasjQhpoC0maPYxdRZr9ejHNENIRVWIoo5OTml+SzeeNkSpEJaa7SENWZWxmQo4Qx9CKMQ/GBxetpbLpc6rkuaENglAmqXdlb2dTcJvPceIRW2qSCB2bVr+78YjQafMYel823rnPVIZdFiuUBdZQVZMMUaDAyDyMSR+yL91aXOIJgA8cSHXs5mM1osFoQIieK0NE0xTBivVZIkqVK6x4EHwblRu1oVZVmKYHbz9NvpvVY7vfey87tCwK9W15vhsLe8du3qPaTK7jH7pfeudq6xdVNh+jJU8YbL/HE6DIEI+eDJ2hZBS+jqMIPBEFFMjve+uxcmCsbG1BrCIa0VIT/GWmuFf0Ypzpi4sM6P1uv1AIJJQwi8K8BlP3ePwJP2WD1ppIwTApeJADOHDz4gd+PGePvGG1cf9XrpAyK/DKGtWts0Zbm1m80y4DUhuqHp3gT1lvgYsUBt20AogZBao729KY3HY4rRSrzyLAqmquKjYxx51GwQ3ERs+DhCNYbiCvq2bcershx57zNMlPthAEH63SEggtmdY73Te4q/+mE0OmzefvvNeZaZU2PUUmveQjSVtU272ax921Qhy9JOJkXRR8oLxX6KF6L57vVgMICAhnidUY26DSITioJpW9tJiBV3KTN8llasU1aqcMHv1W2755zr3717NyEi+c4BgvS7QUBO9t04zrKXHYHMFUX36JgVCv3LXi9bJYkqiV1T1Vu7LTeBVQh5nnYiiVGLQdGfOZDSTGmW0GA4oH6/h4jFUVmWXwim7cRitCGlFJpmY5LEGDMgDlcQxVyxzIN+v5989NFHqtsU+U8I7AABOdl34CDLLj4m8Df/5ti9+WZR9Xr9xWA0fNQf9B9po1Y+WAQiZVs3tUWkEaCGTjCj0ZCSRBMxerQ4PkonRjdIeXWCeRzFlBQ7DRlprUlrpXQSryczPQq8h1LOHhYvjus6RYpNxXmlCYFdICAn+y4cZdnHjsCjR4+8tUndmwwW169f+2w8Hn6mFM+ddWXTVFVTV61zrce4TjCYTkmSYNnQpcCiQKJ0YhRDFCCYLcU6zGq17qYjYoFc9OMIRmsU+nVOxINANAxB9cvVKjvKc0XSCYEdIfDFyb4jeyu7udMEPvjgA2/M1fZwdG3xxo3rnxXF4BeoiJxAKuu6rrZ1U1ZNW7eA5IpBP0SRGKMgD9+lxBCZ0HD0uA4TxdO2LcXLlWNrmiY6h5gZglGslNJKqRStz4GHnv1AN00+lvthSLrdISCC2Z1jLXsKBbz3HtmimK5vvHPzrs7MpwhpjlvbLOt6u6qrctO2NQr/oc6z3Pd6OUETnVycs6RQxI8psslkTMWgD54Bgjmlo6NHFFNl8ZLlEEKUDEfFMHOCQCfOOOAQRpBQgWYwDzJmWFx6IXDJCYhgLvkBlt37awL4gx/Q/FtvtdVvv/vmST9PPk9y8ymSWXcRjcy25XaJwv2pC3ae97ISgnFJYrAMURRMQDElXqIcHxszGY8pzzOKD8uMj4yJw7quEe0E0lqT0kpprRKlVY8Ujaz1+5u6nuJzcmyRCiGIZABC+stNQF3u3ZO9EwJfJ4Bow2ZZsxnkg4dvv/X2j6aT8Y+dt4/W6+Vss15/7qy9l2bpstfr13maeqNVJxiLlBiCIIglp4ODg+6eGEQkNJ/PablcUfxlTIgjCoaTJI1XkhmtdU8rPQ7OXd1uqquIcgZ3795NsVUKTXohcKkJyEl+qQ+v7NyTCHz3u9/1f/fv/t36O9+5Pvsbv/Fbdw73D36qme8gSvl501Q/Ze//ymj9M9RfPk+SZJmmSauV8oh+SCtN8Zlkk+mE4n0xiEhotVp1LT6jLF5dpiGkJDGM5bTRJlNKDV0Ih42tD+oQ5HLlJx0UGXcpCXy7YC7lbstO7TIBiCJg/0NRXK1++7e/8wjRyCeorfywl6V/YYz6C6PVn6VG/QkH/+eQxYM87217ee5iSixJE8qQGhsOCur18y6y2W43Xapsu93ivSMIhdLu2WSZwvwpLFN4H/Zaa/dQ8+kjDZe8//77kiLDQZD+chMQwVzu4yt792sIRMn843/8+83v/d6/t3jnncm94bD/k+Fw9Jf9vPeTpKd/bBL+gVL8436e3yt6/VWaZhbRCGlWlJgE0UtBg6JPkBHZtkEEs6T1aknOthTNERtEwylCmTRJc6N4xIHHIegCabL0zp078t0j6S47ATnJL/sRlv37JgLu8PCw0nrv5ObN6z97++03/uqN71y/0yt6n7HiO0apTyfT6b3JeHKamqSBICh4FPGZqej3aTQYUL/fo3in/3q5oMViRm3TYB4P6Vjy1nOiE52ZNEtNWiTaDLRSRVVV+XK51N+0YTJNCFwGAiKYy3AUZR+eiwDDDGj2n/2zf7j9T/6T/9vJH/7h//rhb928frx3ZfqIbHigtbk7Ho5+XhTF3TRNV0Zri8gkaK0fC2Y0ovFoSBnSZpvNCoKZk0UEEzcmeE8UAiOKUQk6o00fy40UopjNph360SgJmB7nlSYELisBEcxlPbKyX09NAJIJmNnduHGjuXnz5uawKJZ5zrM8T+/lefaTLEl/mmf5cZZmiHaUM0ZTH+mxeD/M/v4exSgm1mEWi8c/QIb1YXVdj0AIimGFrFrSy5J8aL073G7Xe+7kpIc5tEgGFKS/tAReSDCXlors2M4RgBQCmkNrsfP1cDjc9PujWa9XfJ71ep/3er05ZFNqrRzCEkJQQgUks7+/T5iX6qYmpL0IBXyKV5ZBHKSUQvpMYXbEQkmSaWMGHGjaNPW0LEMnGHwWgiL8L70QuIQE1CXcJ9klIfCiBJDfIlvXtlLKLFE7WfR7vVWWZ3iv3JcrT9OU9vb2aDIZk3ee1us10mQL2mw2yI4F0kilQVhRMgrrSBD59JhpBPmMkkTnR0dHCdYl30FAkP5yEpCT+3IeV9mrFyDAqM1gcZdlbZOmeqsTs06zfJ0m2RbCQZRD5L0jpVUnl8lkQsaY7jdiYppsiYK/Rw1GIYLBeiAYYrxOjNZ9Zp4QqUmaJn0IKrl9+7Z8ByMkaZeSgJzcl/Kwyk69KAGIIDjn4AnfIhKpjFYbrVWpDQr9ENCXabDBYAjJTFGH6XdRS3zw5enpKYr9FmJhwjpig1+UMYnuIYqZJkk6dY4Gs1mT9ft9+Q6+6MGS5c8tATm5z+2hkQ173QQODw+dMa6BTzZK6RnaHJKpIJ9onoDqChWDgsbjEQ2GA9Ja02KxoCiYtm26ze8E4z0rHf+ZXCk1UoonSvkhkctR25HL2X+KSgAAEABJREFUlUm6y0rgZQnmsvKS/dotAr5tUwhGr4j8I+LwSGuzMsbUkIkziUHk0qPhaAjJjCnLUop1mPl8RlVVx8ila97Fy5WxpNYpK1UA4YiIR9Y2Beo1BjUZJumEwCUkIIK5hAdVdunMCPgss421fh2YjrRSEAwvtVY1s/Ja6+5qsniZcqzDIBqh7XZDs9kcwy21bUvIsREiIIZEYqSSIvoplFEQDE0gmFjwz7C18nRlQJD+8hEQwVy+Yyp7dHYEfFlOGqSz1krxMbM60qyWeF2hodjP3SfFS5an0wkNkSarqormiGDW6xWK/hUxZlGa2XunrXWp1jo3Jhli/B4ENFVKxcuVDVaEOfF/7KUJgUtCQARzSQ6k7MZLIRCuX6d2bPJNL8lOWKtj1noGSUThtPhEBCaejDFdimw4HHaF/s1m29Vi1usNBfzD/DGSgWRi0KPyRGvUX8IBpLPvnC6Oj49TrEu+i4Ag/eUiICf15TqesjdnS6C7w38dkirVGcSSHGmtTph5AbPUIXjU8F1ANEOjL+owMZppUeCPV5PN53MK3pNGKg0zRskovE4hJAiGDxHRHDZNPcwyFG+I5Lt4tsdO1nYOCLyGk/oc7LVsghB4CgIQSUDzabpp0mF/BTmcpmn6EGmtE0hlSxQsWgxLUOzv06B7+GW/W/N8vuhSZdZapMm4G4d58X3jlJXq+xD2IJ19ZjtcLBb53bt39RczyUAIXBoCOOEvzb7IjgiBl0JgubzhqspWWZbMEaHcN0Y/4K4WoxtIxyMioSzLOsnESCZDQLJaLen0dEbxFy8hqS6KgZgUNtA473qQy9hTmDrHoyzLemgiGMCR/nIRiCf85doj2RshcMYE3nuP/I0bo5o5WSWJOYJQHkEsMaKpidgjmunqMPFqsljs7/f73TPJFos5VXUdU2MUO0iJQyATfMiRXhsiwTbx3k4Xi8Worus0hPCtV5PF9UgTAheFgAjmohwp2c7XScDjw22WqS2il1MI5iTLDGSjKmYfb7okhW9SnmcUH345Ho+7yGW1WlFVld3lypAHVkEMMcU6TALR9DFuhAhnH22KiXI1GSBIf7kI4GtxuXZI9kYIvAQCAeu0StWVMYw0GZ8miV5orbaQRMtMsQ4T8jyn6XSKgv+IYrctS1qv1l/dExPH8ePOKMU5Xg699wdt2+6v103x8OHD5MMPP5TvZAQl7VIQOF8n86VAKjtx2QhABFEwPkmSWutk5TjMtYmXK6slpiFNRk5r3Qkm3nA5Go0IUQ61TUOz+ZziFWVIgRFk0jVELyjHmFSxHiIrdtBW7rBtmyEElV65ckW+k5ftBNrh/ZGTeYcPvuz60xOASEKFSj+R2iasFkabeCXZjJm+vJosJGlCjx8bMyIU7bsHXs5OT+nk5ASpsuoLuQRidFqbBBIqKNC+82GfmYZt2+bvvfeefCef/rDInOecgJzM5/wAyeadHwIQjNc6rY3pLbWON12q4xD8JlBo0LwxiobDgkbjEfX7Ofng6PjkmB49etQV/Z1zFBC+wDAK0ZBJszRnRRMf/J61flyWZf/27dvmOfdYFhMC546ACObcHRLZoPNKYLFY+PgbMZyZtcmSI836iJjigzAbj1o/MxPSXDQYFBSfrmyM6e7oPz4+7uowXwpGK8Wo4RhEQbEOMyIOKPKHCQQ2xL6nkJBCY7yWXghcaAIimAt9+GTjXyWB999/32/39lqT0sZwckyKjxSrJZGqfEC4go2JUokPvYy1mCibzWbT1WC2222XMoM4CAUYCCZBlkznWqmBUnocgt2vazcZDod5XA0ao0kvBC40gQsjmAtNWTb+UhD4Y6LwkMgGpUqtaWaUOlFaLZXiLXbQogVmplh/iZcqxzv7GxT6l8slRdHEQv9jwXDslIZi8F9PM49C4D3n7BTz97GemCYTwQCE9BebgLrYmy9bLwReHYHvQTD/HyIXkqTiTC9Z8xySWKBtFKsG1ohPWMbkhL68XDkKJUYv8Z6YOIxXkmE+QscoyGitdKoTUzDTHqZBMq7AtARNvpuAIP3FJiAn8cU+frL1r5IAc/ges+9VVZtSvlFklky8QFsp5oqZLYTitdYo9g+7Fl+3bUsxioktviZ0mI8CIVumdYJlC8hmCsGgqf6DBw/Sjz/+WGG2M+plNULg9RCQk/j1cJdPvcAErl+/7obDpAqBUeCnGWQxJ6YSQ+uc69JksQ4TU2RxGHd1sVjQ6elpd4e/94G894T54SRKlNI9Ih4jQBpjfB91nAT1G/luknQXnYCcxBf9CMr2vw4C3tpBgwBkTcQnSvEJE21C8C0E4QldmqZUFAXFWkx8HaOXKJiyLCk+YTm2AEMppTQrnSGaGRKpkXN2gFRajvk1ViO9ELjQBC6DYC70AZCNv3gEPvyQQl1Tq5Tb6Hg/DNOxJ7+CXGqIAwPf3ckfBXNwcEAxkolF/ni58nq9pljsb5qWnHOowxBWwalSVBC5ETJw8YbLPjoTBXTx6MgWC4G/JiCC+WsW8koIPBWBDz6ATVYfW2P8Nk31CSopx8h3LWGWCtJwWElAmquLYKJg4qNjqqqi+XxOUTDxdds25KxDioyVYpUwcR9vhsiwTdq2RSTj4q9capEMaEp/YQmIYC7soZMNf40Ewq1bt1rUSba93uDEGH0EESxQQ9mgtUQctNYh1l++fLoypNEV+pH+6h4b0zQNWWeZiBRFwSidMasB3u9ZG6ZY/svLlRXGvbxe1iwEXiIBOXlfIlxZ9eUkwMyxkO+TJKmLIlklWs+MSU60MXOlVIWQxGmtQpalNJmMKUYwWusuNRajmNiiYBDxECIeDsFrpThT2hQuhL22bSAZ+6Vg+HJSlL3aBQIimF04yrKPL4VA27a+rlWVJP1F0R8+7OW9ozTN1sboBh/oo1RiHSb+ymVRRF8EOjp6RA8fPuiimOAD1UiVtbZF8KISCKrPxBPUcyZV5fqLxSK5ffu2fEcBU/qLSeCSn7wX86DIVl8MAjdu3HCTSVanqV5nWXaaJump1mqDaARpMgqIZrpnkxVF0dVj4vv46P5Y7I91GOcdWWvJOqdgGINle4EoXqo8CSEUs1mTodgv39GLcTrIVj6BgJy8T4Aio4TAUxIIEIQNgZAW88sQfFfoR+oL47xnZkIa7SvJGGO6In9MkUXBYFlCiowwP+PzDBPnFMLIexojC4d6jMuXy57GNOmFwIUkIIK5kIdNNvo8EPjwww8DaimWqKmwPSvUT1aIQLYQRAPpdIKJUonF/liHQZTTPZMsCubL+2EgFyxKjOhGM6MOo+LDL9UYhhqX5WbgfZmEEDjO9KqbfJ4QeFECIpgXJSjL7yyBDz74wK9WK7ggxMuT402XiGJC/H2YGlKI1yB3zyVDmovis8liqiyKJQqmqqoueonwtI5uIaOUzrTRhdbJiChMnWtHw2F3ubI8vj+CknbhCIhgLtwhkw0+RwTCrVu3LMRRQQpLfJnmiEKWitUG2xjrMLHQ/9VPKccbLq11iGK2tN2WVNcNMmJEWCZGKDoEnyrWPaPVMHiatsGPESH1iEiergwI0l88AuribfIZbbGsRgi8IAGIARkx6i5XTop0wUadJtqcGq0XRFwSEdJn1EUx4/GYhsMRKaUglhqS2VCMZkKIq2D2PqARghmVGpP0FfPEOzfVutc7OjpKsC75rgKC9BeLgJy0F+t4ydaeMwJRMkh32STPN1mezHRijiGRU7QNpnXPJsPr7nEx8XLlWIeJUkFqjZbLJVkbHUQYOnbOaiyDKEYVPtCUXJjUvirSNJXLlc/ZcZfNeToCIpin4yRzCYFfSyBerjxO00oHs0yS9KFO9CNIZUXEtUcHaVAs9A+HQ0QxwximdI+NiQ+/RAoMabIAwVjUZDxTUIlS3EfObIqYZkptKOq6TlHHOU/fVZJOCDwNATlpn4aSzCMEvpmAhwSaNM1XkMux1uZIabVipiiY+GwyipHLYDCkyWTSXbYcI5iTk1OqqjqKpWtwETJjlDDrHl6MmNTEMQ23Ww8/9eRyZZLuohEQwVy0Iybbex4J+MPDQ6TDaAu5nCilj7VSS2auII3u8f3xfpjBoKD4bLLBYIAi/7b7fZhY7LetpeADMcUMmUZBX+VEakjEYwrcXa58/75crkzSXTgC6sJt8SvYYPkIIfCMBALmt70elazDnFU41UbP0dZKcUPE3dVkCEM6wcR7Ytq2pdVqSSvUYaJknOs8xKj5a9RoMixTQFDxqcqTyrZDNXTphx9+GKcxSScELggBdUG2UzZTCJxbAhBBwMb59XrdZMyrJDWzLElmRuulUqrEdIsW0jSjvb297p4YrXV3FVl8dEy8LyYKB+tg55z23iVEoQeTDNm7iW2bsWua3s2bN833v/99+c4ClPQXg4CcrBfjOMlWnnMCUSBFUdg0TbepShdJYk4QwZwSqS0zSvUheGM0xeglNmMMNU1Ls9kcbUao4aDQ7xiiUW3rDCIZRDE0cCHsBe+miXN9pNaS7373u3y+UcjWCYG/JiCC+WsW8koIvBCBqqogEdMkSbpCLeYoNla0xkobj46Zu6vJICJKEc046yGXOcVif1lW1KIWU9cthq3C7CkRF+TDftco6S5XJiL5zgKC9BeDgJysF+M4yVZeAAKLxcJnWdYYE7ZszAw+mSnmeD9MgwDGMzPleUb9Xp96eQ97xLRYLCGZBaIZC48EyMXidRsfDZPAJX1mPUGbIvoZNE0ToxqFBaUXAheCgJysz3aYZG4h8GsJvP/++76u92zTcN1W1cZau2HFpVLcMCuPegwhuoFkcur3C0IKjZarNc0hGRevImNN1jmy1jGR1kijZUrroTJ6jNHd5coPHz7Uv3YDZIIQOGcERDDn7IDI5lxoAuH6dbLec4UayooDL5k0JKNqBC9Oax1Qm6Fev0fx0TE9RDJlVdEiXklWloheWnLWkfeBGQtiHTkzDznQtG2b/XVTjtu2zUIICo1JOiFwzgmIYM75AZLNu1AEwve/T+5LwQTFC+KwhgkqIo5XkvkkSUKMXg4O9jvJWGspPjJmsVjQer2J0QsxOu+98T5EmQwhmj0X3NV2Ux7Oa1V8TIT0GWG1dLE62dqdI6B2bo9lh4XASyIAL4Tvfpf8wUHWpCmvtaYF0mJLIo6FfkQx7JhVyLKU4uP7x6MRxS7eBxNrMav1OkYvxKwYktKBKMHrHrEatY0/3NbVQXDrYkhkPiQp9kd20s43AXW+N0+2TghcLALMHJDGcsPhcJuodKm1mkMyCwpUBh9ajw7VFRpCLqPRmBKTdKmx5XJFK9RjIBXSxjApVj5QEkhlgWnQ2ma/LLf723VdZETJB0RM0gmBc05AnfPtu0CbJ5sqBB4T2Gw2TilVoUi/UlqfKqVngcM2BN865wJDDfFKMkiI+kVBmN7JJUrGIx8GwWBFcS7SEE1KzH2MHlPwY6bQr9frFDMoNOmFwLkmICfpuT48snEXkcCtW7d8ljX6A2QAABAASURBVGUNpQppMnPMik6YeBNCaK2NQQxCkzSlYjBEqmyPYk1muylpuVh1NZgoHGYmiIURyBjNKlOKB8xqaCCYpGlEMCTdRSAggrkIR0m28aIR8KixtMYnW631DMI41Uqtkf5qvA8+7kyapDQoBrS/t0/xxsvNdkvxsTFVWRGiHIqdYmatlcZ/GbMaaKVGAW2xWBQff/xxAmHBQnHOi99kDy4nARHM5TyuslevlwBc8vhy5UTpuWY1gyAQzahKKba6u1w5QQRT0P7BAQ0QyWwhmJOTk+6S5XhXP+RBShkoRhnFnJnEFEi5jYP3e6jxjIkIpRiSy5UBQvrzS0Cd302TLRMCF5ZAFIwrCkYdJlmS1nOTGhT79Vop1cAaPkomz3Pam067HyFrm5bm80UXxaxXqy6KUVphVtaQU8pK9ZU23T0xZdlMqqrKQUejMZr0QuBcEhDBvIrDIp+xUwRghSiYrg6jlF6n2sw1Cv2IQOJlyxWEYQEkJMZQvOEyFvvjApvNlk6OTyGZObWtJawn9hrzplqpXDENrXV7ZVlOsa4exhs0EQwgSH8+CYhgzudxka264ARghlBVBzbL+qXWZqWNmTOrJZGqsGs2INcF+aD+MugimFiTsdbS6emMjpEqQ4RCzjpGU5jVMKmMWRceKTJHYVrXvpjP51LsJ+nOMwERzHk+OrJtF5rAjRvkjUmREgtbjnJhWhGFCnKBS1yIUUtMkw2KYScZpTTN5zM6enRE6/WamqZGa8m5+JxMNkiZ9Ylp6rzfd0yDWdNkd+7ciRHOheb0LRsvky8wARHMBT54sunnm8Dt27dDnrsWlinxRVspxUtmKrHVbQjBM14kSUK9fh+F/gEliekeG3Nyckzr1ZpisT/+TkzbtooZglG6R0pPlDJ7ENXEVlWx3W5NCIGxKumFwLkjoM7dFskGCYFLQuC9997zkINNAsW6C9JjvIQptkpRjGo849untaIsTTrBpFlGm+0GNZgZrdYrCKakmCpDPYaJWetEZ8Yko8QkU2Leb5smXk0W02QskrkkJ80l2w2c4pdsjy7Y7sjmXmoCAYJBRosqSGWJL9sCkQjSZdxACJ6ZgjYKEUyP9vf3aDwakrMtrTdriKWkGL00TUyROXbOGQqUIU02YKWmIfiDetvstcb0iEijMZr0QuBcEcA5f662RzZGCFwmAuH69es2z6nSWi+1Ngut1YaZ60DBMoeAtFgYDgu6/sY1unL1kJTWqLs0hCINQSpdw2tGFGPa1mXBU6FYTZz1V5qmPuQqDB4+fJh++OGH8l2+TGfOJdkXOSkvyYGU3TiXBGId32k9rdM0W2nNUTBLpeKvXIYGW+yYKaRIkU2nY9rbm1Cvl5H3vns22RppMu8dZiO2rVWttQkR51jpEO8PbesOLIdBnufplStXdvC7TNKdcwJyUp7zAySbd3EJMDNcQD7L6kbrdG0MzyGXuWJaIQqpkNOy3tqAIcSS03A4QBsSRETHx0f06NEj8sERohwMPTlrVQghpRAGrbMHddscMLWD2pi03+/Ld5mkO28E5KQ8b0dEtudSEYiSOTw8tPj7XxKZFT9+bMwCO1mhpmIRrQSGYbI07Z5NNpmMKcXr+Fyy45NjimkybTScEuJrRRQSrAM2UROt9NQFPQ5r2y+KQq4mI+nOGwGcsOdtk2R7viAgg8tDAFFM1iilNkQ8R+kFUYza4rUlIs/E9FgwBU2nU0QzPaTIVt3VZM5ZRDQasxExOo3OGJOlSTIwiZmk2ky2dj1qmjwjIo0IhzGUXgicCwLqXGyFbIQQuMQEPvroo9CiU8pstaZ4R/+cFXeXK0MInqEEgwm9Xo/is8kGg0FX6F8tl7TdbrvXmK8TDBFpZk6VNoXRyaRp22uL2fLKsjke3L17FzUaku80IEl/PgjIyXg+joNsxSUm8P777/u9vT2bZVyFoJbKmLlBNMNK1dhtx0RIkzFlWdZFMOPxOMqEtmWJKGZOi8UipsfiOAQ/QSOtliql+lh+r67bt8tN9Va13U7sYBCjGIV1Si8EzgUBORnPxWGQjbjkBAL2zyLyqJTSS6XUQmm91oorfAGRJgteKRWyLKVYg5mMR5QYTXVVUbyr//T0tLtsmYgJgRA3TWOstblt3bipq2ubcnN9U7ZTXtjenTv0OJ9G0gmB108A5/fr3wjZAiFwyQlEwbgomDzvPb4fRuk1syoxoSVGHUZxd7lyjF4miGBiTQYioYcPH6E9pHjTZQie4p39m81GVVWZllU52Gw3+9tteeiqcrrdLgfb7ZG55Cxl9y4QARHMBTpYf72p8uoiEYBY4BHyZVm2zvmNehzFrDB+C7l098MEdKjfU/HFc8n6/R4mES2RHotXlCFyIaTGIJom1mTYWpcE73rBhZH3bhICj0NwBdFRilXFy5mRebtIlGRbLyMBEcxlPKqyT+eOAGQSiqKwxmRbTbzyFFawzgYWaEIgRxS6OkwSH36JYn+8JybPM6qbmrZfFPohFaTKWjRk25RSKPInJjE9o81AKzUIwRf9fj/Fzms0rBr/Sy8EXiMBEcxrhC8fvVsErl+/7opCVUxuEwKtgvebQKHGl9DiNV4GgjcoiiWmygaDgrxzVEIwMUVm27aLYjAPG4Q7aZYkaZL00jQrVGJGlsLA+ywKBqvcLbbPsrcy76sjICfiq2Mtn7TjBB4/vj9v20BVcG7tg18zcRWgEe9d8B6BDAXK4Ii9vT2aTqakmKmuaqq2G0JBn5iZEOVwnucqy/Ikz3tZr5f3M52MmHnok/g4GWKgjg0D6YXA6yMggnl97OWTd4zAl4/vV0qXnsKSfFh676vgfYv0lifIhdEgEHocwQyiehDBbGi72VCMYqJw4nSlFCOIUUlMkhnTh1Imzvox1SE/IoqFfhHMjp1f53F31XncKNmmFyAgi55nAuHg4MA6F0qkyOaQzMwHt0Hs0jKThzO+qMMYik9YRmSCgn5Nq9USbUV1VRGz6u7sh5hQi2kV6jiGmHvOh4n1btp4VyBHltwmUucZhGzbbhCQk3A3jrPs5fkgAB+QTRJXpqmZac2nEMWKgodwQhfFBAoBkQkNigEkM6AsTcihDrNcPpZMjHJQ1CdEPeSsY+yWRlSTheBGrm3HbdsUzdFR1r9zR77bgCP96yUgJ+Hr5S+fvlsEomDgC1f1++nMmOSYmWfMtGL2NZF33tmgoI1Y4I+PjYm1mCzLurv5T05OKDhPidYQTMDcDvEMaQ6UudYObGuHIfi+MSbFMvLdfvZzS5Y4YwJyEp4xUFmdEPh1BJg5psD8/v5+nWXjZcL6FLI4YVZzLIMohrooBvN1T1QuioImXzz8cr1eU7wfJtZhEPVAMJ7gIVZKaaVUysQFajpD5WlYVb4PwcjTlQFV+tdLQL3ej5dPFwK7R6AsS5fntDF5MsvS9ChNzIlitYExWqIACREpfDNTpMdisT+KJt7BH59JFkUTXzukzSAixnLGaJVBMn2k1hDBhHFZboenp033XLKA1e0eYdnj80IAp/F52RTZjpdNQNZ/PgjcvHnTJUlS9XrJMuvnRyZFqkypNQWCYLh7unLc0iiY+GyymC6Lj41ZLOZdqmyz2aDAb6GiwMQhFvoTyKYHOQ2tddO6bsdELgpGYz2MJr0QeC0ERDCvBbt86I4T8NPptEWtZJMn6bFR+hgWWDP5Blk0D1FEeRAkRHvTCY1GQwil6eQSH3y5WCwoCiemylB3iY+N0Yh+MiTLihD8tG3bSdsGCEcuV97x8+y1774I5rUfAtmAHSQQi/0W+11qZeaG1SmMsibmipni+BCCJ+S+IJcRjYZD0kpRXVc0n8870UAi5H2gpm0hnxbf45Awqz7WOfHeTpxqe6enZD76iDANY6V/QQKy+PMQkJPveajJMkLgxQh0gmEIRbFeBQ5L1FBWeF9itUiTxWeTUdDaUPzxsdFoRP1+dAfRcrnoJGOthWA8xXtj0DgEQilG56R4HJjHiinfbpem1yMER1ir9ELgNRBQr+Ez5SOFwE4TgEjgAPaopbRGhQ0kA8HwSjFvmLhGNOMACIJRlOf5V5LJ0ozW681XEQxRIItiv3WeKbCGpDJmNcSyI+W5n2V12u/L/TDgIf1rIiCCeU3gz9nHyua8BgKj9chx4FLpsNJGLWGIFRNViEYshl4p1dVh4lVk+/v7NESqLF5BFm+6jBEMEeOfQmNG/QV+4lQRFcG5EZEfOOfyXq+nSToh8JoI4Hx8TZ8sHysEdpzA9fevOz3QNRtea1YzRDZzlFW2RCGmyWKUQ0oxZVlG8YbLmCpzSI0h8ul+eAwCIa11lBBDRpoVp6jLDDzRyHs/blseYNkkhKDQeMdxy+6/BgLqNXymfKQQEAIg8OXTlTOVbZQ2xxh1DDFsIIMGDZ6AahDOxKvJptMpTSZjzEJUliVFycQryYwxUUBwi9Leh8wHXwTIxfpmv7Tb6cLaHhYyaCIYQHgpvaz01xIQwfxaNDJBCLxcAvHpyuPxuPXab1WiT4jpmDisoJWambs6jPehi1Ji9DIajckkhuIVZDFNtlqtUK6J06M/SHnnE8zfg2RGrnX7tmymvN1GwcQ0mQjm5R5OWfsTCIhgngBFRgmBV0Sgu5oMaaxtbvhEKz5WTCtirmCDNsAU3vuglKJYh4k1GNRUOqnE+2GOj48pRjGIduK9MAzxxMfD5ORDvOFyv6qaPUQ68fKzaCCs8hXtlXyMEPiCgAjmCxAy+HUEZPxLJOCxbguBVGTMAsMZaipLrdSWmBpEMh7y6GoxUSzxjv5+L/qCaD6fU3z4ZUyXxYI/RMPOedRaKCXmPuozU2vbKZbvI9pJ8DnyXQcE6V8tATnpXi1v+TQh8BUBpMFiBONQY6kTn2wSkyy1Nktt9FopronJBoQxEE/38Mse5BIjGUio+32YGMWs1+uu4A/BEESDAIgNk+oh8Bm3zk28V/261umdOyTfdZLuVROQk+5VE5fPEwK/RCBKpqoqSxmVZMw6yZI5BLKEXCrkwiCY0EUwaZp2N1uOxqPu3hikvigKZrlc0XZbdqkyCIa990iTUS8QjZlpYq0fLxan8NIRxgdJk/0S+1fxctc/QwSz62eA7P9rJwDB+LEe10mSrNHm2qg5MW89hRbCiGkyMsagDtPvLleOd/fH1Njp6YyWyyVtNttOMEiRMSRjnLM9RD0jzXrPBr+/besx0mkZdpRDEMmAg/SviIB6RZ8jHyMEhMCvIXDr1i1vc9tqHbZEPGNWM+/DFq2FEDwzIyCheL8LjUfj7s5+QgcxQS4bRDBRMPGZZBaCcdp7n2K5IjCPvbMHTVXuQTg5FtFojCa9EHglBNQr+RT5kMtJQPbqrAh0T1eGGLaQyalz7tR7t4FXasjGYVzAuE4y/aJPo9HjNBnGU1033X0xcYjohUPwaEH74LPg3bBt3aFr7IH3psDGxmK/CAYgpH81BEQwr4azfIoQ+CYCUR4WdRYIxs9CCCdEYYkJU+LzAAAQAElEQVQFSq1Vg6FHR8wKabKie2RMfPil1hpy2XZRDAREAWuJaTK81gFRDF4PYKY95+xeXftiPp+nWJd85wFB+ldDQE62V8NZPkUIfBMBqIEsxFJCMqdEDMHwHEJZK1aIYjhO80o/Fsx4PO6imCQxFK8ii3UYLEtROFFE1iGK8SE+IqbvvJ84FyZETVHXRgRD56bbiQ0RwezEYZadPM8EkOpCuYQ9IoxGKbVKksfPJWPiFStVQTQ2zhMFkmV5F8VEycTX8WqyKJi4f1E4iHzIO6d8CAmTyolpxJrGXtHQ+1Xv4cOHcjUZSfeqCIhgXhVp+Rwh8C0EUFtxSH2VkMwyTc0pIpY5IpMK0nAYF4w23dVkvV6PomD6/V5X4I9RDKZTmmYEERGWYSal8SY3Sg+0NmPER+PZbDMoy7Krw8R5SDoh8JIJiGBeMuBdXb3s97MTuHnzprty5UqV5/lSKXMCaZwSh4338enKHK8mIwV1JEnSCaYoiu65ZNvtphuG4OEUJqU0E5HBf5nSulCKx861+01TT7bbbY5pCk16IfDSCciJ9tIRywcIgacm4O/fv98qpdZ5nj5SSj9C/WQNcTRoyHp58pCIMaarwcRnk8U1P75ceU1VVXaCMaYTjA4hpIpVoUhNsZ6rjWsPvU+Lu0QxilFxWWlC4GUSkJPsZdKVdQuBZyMQrl+/3qZpujUmP4VgUOz3KxTqa+cdBtCL84hQVFeHiYLJspScszSfz9DmBKmQ1pq998o5B5GEHoKeIdJs+8GGvWBs/waRwWYhwMH/0p9DApdnk9Tl2RXZEyFw4QkE7EGst9S9XrLUmlCDobX3rrRt62xrAxQTlFKEWk13uXKUDDPTo0ePCAX8LlUGwXSisdYrWCn1PhQ+hIkLfqK96i2XS4iH5LsP2NK/XAJykr1cvrJ2IfDUBJi7O/ZDlmUN0mBrZrVEmLGCLUpIorE+xjGOWDFliFxiDWY8HnV3+M9ms04yKOIjonFd897GKCaFXPoUaKy1GiPCKZqmybBRCk16IfBSCchJ9lLxysqfQEBGfQMBhmRaRCso9G8RqaxQQ1kx6zVTqCl464PzBFvEHx4rih5Np1OK0Uz88bGjo6PuKcuxJmOtJe89UmUu8c72leIRajETrGu43fp4ubL+hs2QSULgTAiIYM4Eo6xECJwdAdRhXNumdQi0VkrPtOY5K7WFfOLDL0MIHnUWRVmed8X+eNlyXdeE1FcnmBjFRMGEEBSCHuMDIWLhISKYEaQzLsvN4NGjOsV0PrutljUJga8TEMF8nYmMEQKvm4DPMos0WbpOjDo2Wh8niVkjNdZ4Hzw6gmwoTRLqFwVFwUAWFCOXGMnEmy9R4CcIin0IOgSfYv4+FhpZ2+zVdTseDj2kQ5gWRDJ0gboLtqkimAt2wGRzLz+BDz/8MCAiaZWyG5XoY2X0ERGjFsM1kXcB5iB02pjuarKYIoNACLWV7rlk2+02pseImMi2LTdNa1C/6UE2I2TfDqp2u79q2/7du3el2E/SvUwCIpiXSVfWLQSeg8AHH3zgr1692qKIvx4Mho8SrR8GH+aB/BblF4tVhhjFKKVogAgG85HWuruCLMolRjKdhAIhqqmp3JbaNi1iIhcFc8W2/rCt/aDf7ycfffSR/A0AUOlfDgE5uV4OV1nrcxGQhb4gADVQfEx/1ev1Z6zNCSmeE/EGUUkDeSAYQe4LgonpscFgQJBF9xiZWH+JKTJCFwVkrUNk07K1PvHeFRDTnrduX9kwqJMkHY/H8jcArKR/OQTk5Ho5XGWtQuC5CSDdFQWDOkzWOEdrjSK/MWaujV4SPX66cpxHQTBpmnU/QLa/v98NYwQTi/2QEGEZ1GFCvGQ5Xq6cOOd7yK6NiNSYmQZ+2eZ5fkv+Bjz3kZIFv42AnFzfRkimC4HXQICZAyIR2++rUim9StNkprReMlMFSThEIgFFf0pS09VhDg72aTgcUF1X3ZVk1sZM2lcbzpjfIILJMRxhHRPUciZtWw+a5hO5muwrTBf7xXncehHMeTwqsk1CAARu3rzpEWK0aaq2xqi5ZjWHHEqiYDH0aJR0hf4e7UMwo/GImrbtBBPrMFEyzEzMrCAXY62LD7oc4u3Ue963tpkyD+I4uZqMpHsZBNTLWKmsUwgIgTMhECw6Y/qlZrPUWi2giyiY1qMKEz8hRjFpltJkMkYEEx85FijWYeIj/OMwpsowHzvnNCSDaMUXENTEe3vYtm6P2fcw3aDJ3wJAkP5sCchJdbY8ZW0vi8BurjdMp1ObEdda6TUHXgemkplaNB+RRIForbv6yxDFfo2Ipmma7sGXi8WC4CdiZtRhPOM10mS+570b++CvWNscohXHx8cJ1sVo0guBMyUggjlTnLIyIXCGBL5Pge6Qa+qmViosWas5vrAbpq7Q74g4eO9JKdVdRVZAMFmaQiaO4rPJTk9Pu0uXMV83rmliFOMzLDJordtvbLvXNFWRpmkUDFZN0gmBMyUgJ9WZ4pSVCYEzJHAbgjkh10/7ZZZk8ZExp8xqBaGUTIwqfoiCCczc3c0/GBTU6/e7DYhyQWSCon/TXUnWthaSsUiVhSSE0Mf7SVM1SJX5PiKg5M6dO/K3oCN3Kf97bTslJ9VrQy8fLAS+hcAfQTDvkyt12ahMrZh5qbRas+KSkCbrriaDLQhdkiSQTJ9imswgTTafz+nk5KSLYDAfhpaaplVYh4Ggcm/9CO8niGqGR0erHjqN1UgvBM6UgAjmTHHKyoTA2RGADALWFvDHv82yrNRar1FjWTOrklCXCcG7GJ5gvu5O/jzPaDyZQDQ9ikX+2WzeiSXAMG3bIoJxDLkYrU2OcUNr3dg5O7a2KTab1GAck3RC4AwJiGDOEKas6vUQuMyfCnmEsrzq6trUiEw2aDGKWRGFGvttmalLkeE1pUlKUwhmOBx2xf1402XbNlEsXfPeMzoFkaRYvoB3Js75PVe3E+Z5jnVoTBPJAIT0Z0NABHM2HGUtQuClEbh5k/zeXtYw6y0imLlBsZ+YSsggPk4mRjkxkCHIhyaTKU2nU0pR7PcIcKqqRh0muogIconiYYyHSKinFI/x+mrZNoebjRvIwy9JujMmIII5Y6CyOiHwEggERCWtUnqbKD1TrGcUKP4+TEPEMSzpBIMUGg2HAxqPx91VZcyKynKLVlKUi1IKdZgG7ysIJmQYNyQfDtu2PmSu5eGXtIvdy91nEczL5StrFwJnQSDe82KNSbZK6VOl+AR5rDWhDgNJOKLol0BKq67+MkSKbDQaUZalXS0mPptMKUVRQJvNhlarZfdsMqV04X04cI09JDKDpmkyyElhfdILgTMhICfTmWCUlQiBl0ogpsGsc1TmeQrB6BPW3D2XjJksPjlORy1GQSpZ92wyiILSLKPNZkurNUo2mCkKqK5rKquanQ/x7v2+J7/ng9/33o+zLOtBTlLsByvpz4aAOpvVyFqEwLkkcFk2KgrE5vlwq3UyV0qdMukFhhtmhdoMOdRjIBimWHuJvw8DURCEQRukyJarNdngiViR9YFgKoZUDMbkRGqkjJo6Z6er1WqIZRIiYqyPSToh8IIE1AsuL4sLASHwkgkwc5SHz7KqKYpkpbWZIxpZ4GORJvN18MHFJJlippgGgyS+qsPEiCVGMHHovI+zoRG31mlrbRbIDxC9TJWKD7+007ZtIR3SRCSCIelelIAI5kUJyvJC4BURwB9/j6il0prXidYLpfXSWVcj+nDQQZQQ5BG+uJpsgoL/kLAMai4ripcsN028mgzeYGbnHGNafMJy34cwQTRzJQR1UFVVgd0xaJgR/0u/uwTOYM9FMGcAUVYhBF4FgRs3bjhEJ/GHKNcmTWdGqTnkUCICsSF2FAjvuyhmhCL/cBAvEvNUlmVX7N9uS3IewQ4imaauuaorY1375U2XhyjyH8A9feyLCAYQpH9xAiKYF2coaxACr4pAQFrLam22JtGniGBOEdHEn1FuIRmPqIRiw7ju6crFoCCtdHdpcryzf41iPySCqMai0F9RVVXKti511g+89XvWOjTqL5eUYIfkbwMgSP9iBOQkejF+svSFJXDxNvzDDz8MEIQNKZVpms+U5plSvCVSDQKY6BikyDxprSjP8+5emLyXE6KSLk0WH98fazHWtt3Nl1gXe+8SF3y/dXbSNO0E0wutNynoyN8GQJD+xQjISfRi/GRpIfDKCHzwwQd+tVrZrNcrs9wsTJLMjTFrrXUd7QJZQCbQDQRjjO4kMxk/fjZZvP/l9HQWoxay1iKKaci2rULhPz5dObetHTW2GVkbirbVGXZK/jYAgvQvRkBOohfjJ0sLgVdJINy6dcuO07RKVbbQSs+0Nkut1JaZWiKOFwEEDcFoCKaH6GU6nVBR9KncbmkZf4CsxWwhkLMuiiZejqyC9ylSa4Vt3aj1zcg52z89JbkfhqT7dQSedrwI5mlJyXxC4DUTYOaATfBVNayNSReJ1idGm1Ol1VKxrrXWDg2C0WS0ph7SZPt7ezRGsb+uStqgBkPBk9aKYBa89ITCDXvvDaKaPtrIuzApy82orlcxTYbZAuMzpRcCz0VAPddSspAQEAKvhUCUzGZzxxKZjdZmzlqdKqXjfTGlUtxdTRY3jBVTlsWnK49pNBpStARSYt1QMROk0kUxMZJB0xBNjjZyrd3fbqu97XbVw3rkfhhAkP75CajnX1SWFAKXlMA5362bN2+6JGkqSniJKOZYx0gGtRhmbiEOeMJ1e5CkaXcvzJd39WM+0loR5usE07aWUNinpkUtxvncE428d1cw7sA5jvfDxKvJoptIOiHwPATU8ywkywgBIfBaCfjpdNooZzZIlZ2g3nKilNoQcQNBdIIJqLNopMmKokAEM+ouW44RjXOOmqYhiAjNUV3X1NRYlfcJ+VCg6L9nfbunVNOfzSgKRv5GkHTPS0BOnuclJ8sJgddHIOCjbZ5z9/DLJNEnrNQaJRoIJnSCiSKJqbC81+sEs4daTL/fp3iz5Wq1Iu89wUHdVWVlWTLSZCZQyIP3Y2vbSdPUfWNWBp8jEQwgSP/UBH5lRhHMr+CQN0LgQhCIgolXjFVJwnPkvGZMAYLhrg6DFBg8gYQXM+owWRe9xKcrx3tjNps1xcf3x72MEU5dNxQF44NTGJe5EIbeO6TKfB/RTXb37t1Yh8Ek6YXAsxOIJ9WzLyVLCAEh8NoIMEIVfLjfbrcNJLEk8hAMLVDk3xqjW60V7EJRQpQmSXfDZazDJHgd5bJYLFCL0ZBPSohWkCZrEMF4zcQJB+qHwAOso0CUk2MZ+RtB0j0vATl5npecLLeTBM7LTjMk0+u924aQbxKVQC60UKxWzLpWSltsZycYpVQnktFo2N14CSl1EUxMoTEzxWHbtqjLtNw0bWK97wUXBjDUsGlCkWVZEoJcqgye0j8HARHMc0CTRYTAeSCA+rw3JqmZ1SZJ0pkyZk4USgghCgaOCOTjfS9GoQ4zOVNbFgAAEABJREFU7G64bNqa4jPJqmoLqTwu9rdtyzFNttludVPXPaTIBsx6lKbJoGmSDPuqsU7GUHoh8EwERDDPhEtmFgLnh8DNm+SbxreQyxrtxJh4T4zaMHOrFAc0bGzo0mHxwZf9ok+IciCWmmKhP9ZjYgQDeXR1mHJbQjBN5pwt2raZNs6N07TNsRKDJn8rAEH6ZyPwqyfNsy0rcwsBIfAaCXz0EYVeb9giitki2jhJdBrviYnPJkNtxnitNTHijpgmiwX+ot+n+PiYuMnz+ZxOT09Rg4nBDkE6DVVVqeq2Tuu2HbSt3WvKeq8sXf/4mBIsgzXhf+mFwDMQEME8AyyZVQicJwLvv08eaTKbZbzN8x4iGHOsmFcwQY3mKFDwPkAy/NVPKY/HE6TKik4sNRZmZjLGdPNg3xD0qEQpQqE/TOu6nW63TT9JyNy+TQrTpRcCz0RATppnwiUzC4FfS+B1TAjXr5NlHmyJ3CwEfwKhLL3zpbeutdYGZy0k4zuJDAYDunLlCh0eHiKS6XXjUMTviv9fDBkRjsmzrAdBTVrXTBy3vVKvTfoeYdTr2EX5zItMQARzkY+ebPuuEwgA4FAniQ+6XDL7OaIPDGmD4n7jvXcBVX9mppgu6xcFXbt2ld544w06ODigyWSC4v+oe5xMlE+/31e9Xs+kaZ4bo0dYLLaeres0v3tX/laQdM9KQE6aZyUm8wuBc0KAmeGPmCar2zzPN5DIEmJYaq3W2MSaQnBxnliDwbCLWq4j5PnOd75D77zzDt24caOLZqbTKcU2Ho+53+ubLMuzJEkLY5IBlusnxqRyPwyISv/MBJ5aMM+8ZllACAiBl04AAghXr161EECF1yjwm5nRaq7147v6IZugtSbUZgiWoBi1XEGK7MqVQ9rbm1IxKCjLUkrShCAi9iEo52wCc/Wx8SOt1KitqkGWZfF+GBXknhhgkf5pCainnVHmEwJC4HwSuH37dnDOtWmarrPMHCdZcmwSs4E0mtQYb9Tjr7lSTHmeUVH0aYB0Wa+XQypMzrvuFy7LqqTlcsHL5dLUVY1Cvx8F7/a0UmPUc3rYe40mtRhAkP7pCKinm03mEgJC4PkJvNwl33vvPY/0VgvBoNivT7U2J0li1saYBlGJQwuKmSAKSowmTOtafB+CJ5RqkE3z5JyleGVZ0zTae5sH74fBhf3Q+qlzCcowdw2RFPtJuqcmIIJ5alQyoxA4twTC3bt344/AlEmiTrGVUTIrrVUFuVhGrQay6VJlBD+EECAVD6E4sq3thpgH0czjPwch+PgiZaKBC24fwtmv67KPmo1EMCTdsxCIJ9KzzC/zCgEhcP4IBPzxt5BJCZHMjEmOtTYzrZMVkaohD2eMCcYkpGM9RqlOJvG1ScxX98gMh0Okz4p4MYBK0yzBtL5mNfXeTZmpf/fuMpX7Yc7fwT/PW3QWgjnP+yfbJgR2gQBq8uSSJKnyPEeBH3WYJDkyWp8qxVuIpzUQTJomnUyyLENhP4sioeFg0F1BFi9bjvfIXL16hfb393k4HJg0TXtaqzEkNYFkUOjXab9P8jdjF86oM9pHOVnOCKSsRgi8LgKMFBia3263LYabLNOIYvSR0uoE5kFdhtsQgsc0Ml0N5gvRoODfgzEKFPzjfTBDRDCx4TUimBROSnJmPYZkppATROMGo9FpGkKQq8le18G+YJ8rgrlgB0w295IROMPdQZrMoUhfe6+RGuMjrPoY1fu1c65F82gYxV2aDNHO42gmTVHwTzrxQCQYmtgYUU8CIfWUoniz5R6kcoDXU0Q/PSIyaIwmvRD4RgLqG6fKRCEgBC4SAf/mm2/W/X6yShJ1jA0/ZhVWCHAgHe9D8ITXqL8QJMNoCk0TUmkYp7oWJaNgFqIYpfgUEdCQFUMw/mrbbg+ttQVR9/BLhaH0QuAbCchJ8o14ZKIQuFAEPLa2S5Mhv3ViDB8rpVfaqEppdkpxCPEJmBBNHEIimB0KwThGw2SCXLpxzlqytjUY3YdvpiGE6977q4iQhovFAsX+2/K3A6Sk/2YCL/kk+eYPl6lCQAicKYFoC1uhU0rNIYUZ5LBEKyGXlmARRsOQMCTuPjou8mWLIx6/DpAQ0mv4+xByzDf2Plz1nq4gzTZqmiaLzy2Lc0sTAt9EACfQN02WaUJACFwUAhzzX0Q+TdMa24w6jJ5DNBCM2hBxQ0SIYlTAOIqNFXeSCTGuQfMwCObpeqyLMI/CEEV9GmKeQ7QrzMko3nTZ6/V0N6P8JwS+gYD6hmkySQgIgddI4Hk+GkIIh4eH3T0xqMOg/kJLRC9rjO/uh8HwK8FAIBQNExCtRLkESCY2QhenYV4MVCzox8L+xDm/j7TZBA4rIDGDeRmzSi8Efi0BEcyvRSMThMDFJPDxxx+HLMvivS9IjXVXlHWCgS0s8+MIRmtNeN/tIESBbBiqMl8IBmLppmE6XrLGfylRGGDmMeadMLfDpkkyvNd4L5IBCOmfTEA9ebSMFQJC4KISuHXrlrcINdqWIJgQ02QzCKLE/lgMA4RBXzaM63qIont8TBzGEZALfSGhKJD4JOU+opwRlp96z6jJtDnmi2myOB0vpRcCXyfw+gTz9W2RMUJACJwNAT+dThHBhA2zOUaK7JhZxSimgVh8/AgMKbb4OjbI46soJo6Pcoktigbvu1oMhgMEOfuQ0F4ILqbNRDARnrRfS0AE82vRyAQhcGEJxEvBEK3QNk31CcQQ74lBsZ+/iGIoTu92DtO6IaTx6yKYGMlgNk6Uoj4zTWMUkySmhwVjfUb+hgCE9E8mICfHk7nIWCFwngl827ZFgdjhcLhl5lO0Y605psnWWLBGFBKfvPy1VFmUzJcNy3R1mDjEMghkFGTCkEqYYB60Jv4gWYJpkiIDBOmfTEAE82QuMlYIXFgCkEKUh6/rujHGLJWKD73UJ9ihhfehQgQSo5tfSZVBGl2KzHvfDTEvYT1dU0pFiRi8R90l1l8cohgalGWJ9yRXk0VY0p5IQATzRCwyUghcfAKPL1cebCGZOeSAWoyCZPzWOWchkhjldAL5ck8xrvttmDj8chyWiy8Z9RiN11EoI2Y1wTwTa228sixGMfLwy0hJ2tcInEvBfG0rZYQQEALPTOD27ds+SdrKubDU2hwhNXaCAGWDFbVoX4tgII1OMM65rh6Deb7s4RZGIKNSjBiG4PcwPEAEs7fZbJA2Iyn2A4j0Xycggvk6ExkjBC4FgUePHvmqqhqtkxXscARLHCE9tgohdFeT4T3FFnf2l+XypWDiOMz75TyYlWM6bABJ7betexMeurbdbmMUg/oMxTRaXJU0IfAVARHMVyjkhRC4DAT+eh8++OADf/Xq1TbPGVELnyilYxSzRCQTryZzMEas1XQLRJHEFqXypWDi+9jiDJiX0KJIELGECUR1zXt3FdOG8/k8RjbytwQwpP9VAnJS/CoPeScELhOBgJ2xZZmUzCpeRRZrMAvIYYvxMU0Wp8eGt9SlxaJgvmxRLl82yCXOozCETMIQ81wNwV2FjEZJkmR37tyJabI4jzQh8BUBEcxXKOSFELhcBCCDGKH4LKubJKEVFBKL/WjxdWggCR8F8uVeY/7uCjKMJxTwuxanxfFfDGMaLBb1CyLeRyR04D2P2rbN48Mvsa44naQTAl8SuGiC+XK7ZSgEhMBTEqjrGumwIl5NtlCKZ1prRDFUYfGv7odRSnX3vcQhREFN03Qtvo7jYoNoGMtqvM7xegTBTOMQQuoefon1MeYXyQCE9I8JiGAec5D/hcClJRB/SjnLXB2CWRtjTkPgeQhUonX3w0ASnVziMEKAMLroJUYx8XUcFxumxx5pMpVg2VjcRy3G7WO+SZqm8RJm+XsSQUn7ioCcEF+hkBdC4HIS+OijjwLSWC0RofYSazE0gyDwOrQwRkyjEYbdziMCoS9blMuXrZv4xX+YrvEyx3DsPV1FVHMIySBtRjF9Jn9TAEf6xwTkZHjMQf4XApeWwPvvv+/39vbaNGVIhWMNZua9w+vHlysj5dUJ5pskE+HE6Y+bQhRDKPbzkDlcgVyuQEQxohHBRFDSviIggvkKhbwQApeWQLxSrPsRMiKeQwZRMmtEIF/dD4MopEuT0b/VYd4uookS+nIeY3S86zKBZgpEQlewSGxDDCEdkr8pACH9YwKX6GR4vEPyvxAQAl8jEAXjUOyvmdUCUcgpUlvLEGJEQ12aLC4RJYJp8eVXDRLqBBNHxOmxYR6FFqMVpMVCrMHEFNl4Npv1Hz58GG/G5Di/NCEggpFzQAhccgKQQRRMWK+zRimzMCY5QfRxirbErtdo7ot5CMOvGsZ3comS+XJ8FAwaoxlm6nkfUOinPcwzTZJkkOd5F8XgvUgmAtzxJoLZ8RNAdn83CDCKJb/1WwdtnvOG2XdRDBGj2B9K770lou7ZZBh+JRhI4lduvozv43QMGS3+7UiZaYDXUTCHbdvuQTLxarJ4EYAIJsLa8RZPkh1HILsvBHaGgE/TtEb00T2bDGI4cc5t0FoU6vE2/AoIjOgefolp3RAi6oQTx3/RNFJtPWaeoF3Heq9iXqTNSATzKyR3940IZnePvez57hHwTdO03puNMerEGD6GKDYQR3xsTBfBQBRdBBPRYFonFAioE0wcxnFxWmwhEP5++O5yZbyPcomXLBenp6fJRx99hGkYK/1OE9iNk2CnD7HsvBD4ikA4ODhoR6N8o3V6ApmgUfyVywZzeLTuSjJEIvFlV3+BfDrJIDLpJBPfR8nExhwFw0iT8QDjr0BAV5qmGSJNlo7HY/nbQtLJSSDngBDYHQJRIhYCKJNEzSCSU2a1YuaKiONjYwivu0ZfdFEkkEcnmTiM7+OkOB+GWAXHJyz3IZd9TD/AcGyM6d26dUtjXsY80u8wARHMDh982fXdIgApxCKLOzpqa+/NQqnkVCkdf1J5y0xOKRXQfkUwzNxBgiy6iIaZv4pymFUUiIZYYmF/jOEe2iT+RsxsNkuIKF4MEOch6XaTgAhmN4+77PWOEmDmcPPmpMlztYZMFlqrudY6RjE1pnm07tExEU+0URzGFgUTh5hOWO6rFiWDcYn3AWkymmK+Q0zfS9O0h/k1mggGEHa1F8Hs6pGX/d5ZAnfu3PFt29aQQZTMDCC6pyv74GOarPNK/A/TKQ4x/ase8vhKLvE1BIPIhpEOo1jsnzgX3rQ2vIFUWbyzv4tivlpYXuwcgZ0XzM4dcdnhnSdw8+ZNn2VZo3WyIaXnCFkWgakMxBbDEJD54i/bF/GH9x5Ffkux2B9fR7mg1kJxqJRWxJyFwCNmdZUoXIWcomC6my53HvgOA1A7vO+y60JgVwn40WjUcqZKz37hyC9soMoTWTRPikkZQ51A4I7AgaxrqW4aquuKEP10YonTtTbEEAzEkjDzwDl/xVp3pW3DcL2OD8Qk+RtDu9vJwd/dYy97vrsEAnbdKmtLVmoOOcx8oK0nbgIzBgyBMGEaESMeCYruVDYAAA6ASURBVB6CsdTahpq2JWttd1UZESYyE3edMkQU6y4xTRZrMYXWZYpxCk36HSUgB39HD7zs9k4T6ARTK1Vq5hkTnQYK6xB8Q0we71F7wRjyqK8EiimxKBXbQizOfpUqi+M8zBSQG0NTeJmGQAPmMMT7XtMoEcxOn2ZEIpgdPwFk93eSQBSMG6dplel8zkqfeu+XaKW3zkEOIaDm8mXzzpFF5NK2TRe9WEgmRjMxbYYZiRkMGQNFhhhRjFIFadXXus1ms5k8XZl2txPB/PpjL1OEwKUkwAgxsGOhrusmTXnpfDsL1s9969bBhca3NgTng4dYPGTikBKzkEsUTBRL1/Deoi5D5IhVQCM0VqxVppTqKcV9hyHqNAkR6RACYyj9jhEQwezYAZfdFQKRAEMyVVVZCGBDjhch+FNUW+bkXRV8vFz5sREUK4IsCPNjMaTLUI+Jk31wSKN5ovgXRDGxUmgcZ08xdhCIprb1k9aYHAtqNEaTfscIqB3bX9ldISAEviBw48YN51y/TpRaJayPDasTJt4o5lYjLElMQmkaW0pplpJJkseiYaxAMYSCPx9KYxgbEyF0gVwyZhpa664H76/6jZWnKwPXrvY4Q3Z112W/hcDOE/DDIcUfIVulxjw0ih+iqr8ClXhXv9NKkYFkkjSlJE2714EYRf4YyRB5vA6MPyGYj6JomBUFTpwLQ090pbX+Sgi6f3pK5qOPCDOSdDtGQA76jh1w2V0h8EsEAl4ji+VXaZ7dh0w+Jw4zRB4lB3JETAriMNpQkqSkMLTOU91aNEetCxQwDyYgetEE2Si0xAUunA0H3vn9Nrj+drs0vV6ckaTbMQIimOc64LKQELgUBBBokB0MBptRr38EmSCC4dMQaO19aDFEZV7BHwkEk5OBZAJrckGRjw1BSXwf4gOVlYFkEsZrzcpkpMzIsZo48kWW6bTfx8yXApnsxLMQEME8Cy2ZVwhcIgLMHLA7rkaHfNdCKzrB8BT1+yXSXDVK/S6QCkqnSJHllGR90kkO4WTEGk2liFoSIkZTeI9xcAtzkhti02fSA6PTwiU67/UeapJu5wiIYHbukMsOC4G/JsCQTPwRMlOYDVteMPEpMc+D5yqwsqwSr1RC2kSx5ESckg2ampaprAJttpZWm4ZW65qWGK63LW2rVlWNS2vr+3g9bCpbbNL0q/thSLqdISCC2ZlDLTsqBH4tAV+4otFZvk5MdmJ0csoawuGkRaoLQUxKxBkFSsk6Q1VNtFg3dDzb0oPjFd17MKe790/p7r0T+hzD+w/n6mS2ThbrKt827RCiGfQqgzCH5PdhaLc6EcxuHW/ZWyHwJAKeRtRyUFtmfUoqOQmk16jnN21Lvqo9xchkvqzo+HQNoczokzsP6aeffE4/++Qehvfox3/1C/rRT+7Qj/7qDv30Z79Qn959mN57cNqfna6G5bYcLK1OP/qI9B//MfGTNkDGXU4CIpizPq6yPiFw8QjEWozlTG1Vlh4T6yPraNW0vt6UrZsvtvTwaEGf3T2ijyGVH/7o5/Snf/ZD+jd/+kP68x/8lP4C7U//6x/Rv/7Tv0T7Af3Xf35b/egnP8/ufHq///BkOVhVrqi3q2x/n/R774lgLt7p8fxbLIJ5fnaypBC4LASiYBxqLSWzngfWJ9bTfLWtN/cfHLuff3oPYvkMkclnXcQSJfPTjz+nT37+gO4/WNLR6RaRDSSEdNlnnx/RJ794qH7+i/vpp58/HNx7cHLw4MHpwaPTzcCOKH33XZK/OZflrHmK/ZCD/RSQZBYhcMkJRMHYbdJWnKULH9Sp9XR6crpaIhJp/+wvfkR/9uc/ph/88GddOuyzu6f04NGSFitLLuSU5VMajK9SXuxT4w0tlqV68GhuPr93NHx4dPLm/UfHbx0dL/aqxaa32r/zTVeTXXLMu7d7IpjdO+ayx0LgVwgwc0DzvaZpUzKbprEIXuzqdL4q7z04tp/dfRR+8dnDroA/m1eoxzjabANtSrStp6rBnxHuEeseWQhmU3s+mW/Mg6NZ/7O7Dw8//cW9q/dOjqaffn6vaJY9Ecyv0L/cb3BmXO4dlL0TAkLg6QjU9aFrUXdZoSq/XK7q9aZqNqjBlFUbNts21A1K/6ZHaToibQpqW4XU2IYeHS1ptW6obpicT6i1ilfr2hyfzHs///Sz8U8+/njv7mf39mbz2fDeJz+KV5M93QbJXBeegAjmFR5C+SghcJ4JVBX5qnINhFLWld1Utd1a6+vWelu3LrRtoBASYpWRUjlkYmizaWg+33Ztva4hnYDxiq0jVVY2mS+WfYhmPF8u9u/ffzg5fjBLQwhyJdl5PhHOcNtEMGcIU1YlBC4ygVu3yO/vDxrfhhIOWIZAy0C8DUE3wbH3jgniiAKhQAZNI1ph2m4bOj1domizpLK0FLwiYzLSSaac57SxtlitNocPHh0dHC9WOZHcD0M70olgduRAy24KgW8j8OGHFGoEIUrrrQ+0QElmWZVtWddNi943jaW2ceRswKrwpyNosq2nqmppvS4hmooQ8XTTmDUpVohU2ITAeQg0qJt6wKlKP/roI/3Hf/zHmIZZn7qXGS8iAXURN1q2WQgIgbMn8MEH5E9OqF1t7NZ5v9hsq8V8Ma8Wi6VdrzehLCtq6gaCccT4F7fAthbjWojGknOeqMt+MXkYymM2pQx8ZYxSKtFGJyZLkv39ff3ee+9xXF7a5SYggrncx1f2Tgg8C4Hw3ntwhV9VisO8aZpZXdWbFiGMbVukyCzBHIQcGNaJKCZ4vHTde8VMiTGUpyllSUoa7xX+umitKTWJR7NZ0rNDTD/JMvXd736XpLv8BHAKXP6dvAB7KJsoBF47AWaGNSj0R3k97PfmTOGUQ1gxU6WJnIF1kkRBJAg+goVcLETiu/e9PKFBP6fRsKBh0aMsNZRoFTJjHIKWutfvL/Ymw9X+eNqSdDtDQASzM4dadlQIfDsBhmQKq9usP1wyBGMUzROmNdxSozkN4ySGqJcZCCWj4aDfCSVPEyp6Ge1Px3S4P6XpeITxRejlqU0TXSdKl9qYMpByjXPh+yTdLhBQu7CTso9CQAg8PYEbN95rDwbpitp2lhg+RdQy52A35NuGQ4t0FxOiEbp25YCuXz2kg+mkE04/S+nq4T699eYb9OYb1+jK4b4v+rk1itumrdv1Yuk2s4U7rG54JMhitPT0G/VNc8q0c0tABHNuD41smBB4PQTu3kU6zKhtwuFkNOh9iijlzmg0eDgY9BdpimgkUb6XpWHQz2g0yKnop4TMGSWaaFDkNB4VfjjoNf1euk2NRiTkF9bWy7qqNo2tmlu3yBEqN2jSX3ICIphLfoBl94TAsxL44ANyjx4dVns33nx06zdu/vA33v3On/+NW9/52dtvXXs0HvU3uWGruQ0cGlJkSaMxtVBGS4h00Jwl71betafeto9sax+Exj4MwZ/4FZXYHhdTcRhKf8kJiGDO/QGWDRQCr5ZA/OP/9/4e2/duXl/+u3/ztz/9zrs3f3zjxhs/unqw/7NR0XuYpbxUZLfelrVtNk3TrFrXbtumWtXL+XE5nx2tNqvZSV1u7nHwnyBF9gkx3zcqnyOIqeP6X+0eyae9LgIimNdFXj5XCJxzAvv7bZNdK07yLLszGhb/zaDI/mI8zH826Cf3FDenbbVcLRcPN+v5o01dzjZ4vbrzs9unP/3JXzy6//kn99bL459p4/9iOhn85dW9/c/fnNxYEd20JN3OEBDB7Myhlh0VAs9G4P3337f/0/ff3Qyz9Hg8Sn7e75sf93P1o0S7vyK3vWOb5d2mmt1r28U9puou+e2nm/XJT1fL49tVtfoBueYHvVT98I2r408O3hqfvvfeB9Uf/dEH7tm24sXmlqVfLwERzOvlL58uBM4tgS9SWW44pG3ST48S0yLVVf6F9+s/te3iL5xb/lDR5keprn806oe/PJxkf3bj+vRPfuPm9f/it/7G2//5rb/xnX91sLf3V7YYPJzSbBtrO1+s89zus2zY2RIQwZwtT1mbELhUBKIQBoNVM9TtkpLmfvD1T8iVf0Gh/khx9W8gnX/T79O/Ho7Mv9rf7/+rG28M//Vv3rz+Z3/nd3/3B/+L3/8f/uz3Pvi9o//H/+k/3vyTf/JP2riuSwVHduZbCYhgvhXROZ5BNk0IvAICH3zwgTs8pKpPvVMTxp/mw+FfHh7u/au33jz8z9+++cZ/9sabb/xnN9568/93eDD8L9PcfMTW/ljbzX1aD5e/93u32lewifIR55SACOacHhjZLCFwXgjEyOPv/b2/Z//pP/1uNR7/4fwP/qP/84N//L/7Dz/93/5v/uDjf/QHf/BX/+gP/sFf/eE//YOP/4//6D+68//8v/7Tz7/3vX9y/Id/+L9c/f2//5vxijF/XvZDtuPVExDBvHrm8olC4IIS4PC971GItZS7d+82RI+qtv2tMrb3r1+vb93qopVwQXZONvMVEBDBvALI8hFC4PIQ4BAjmn/wD/6Bi1FNvF8mNoyLN096DEUwl+dgv/CeiGBeGKGsQAgIASEgBJ5EQATzJCqXYJzsghAQAkLgdRMQwbzuIyCfLwSEgBC4pAREMJf0wMpuCQEh8LwEZLmzIiCCOSuSsh4hIASEgBD4FQIimF/BIW+EgBAQAkLgrAiIYM6K5MVZj2ypEBACQuCVEBDBvBLM8iFCQAgIgd0jIILZvWMueywEhMDzEpDlnomACOaZcMnMQkAICAEh8LQERDBPS0rmEwJCQAgIgWciIIJ5JlyXfWbZPyEgBITA2REQwZwdS1mTEBACQkAI/BIBEcwvwZCXQkAICIHnJSDLfZ2ACObrTGSMEBACQkAInAEBEcwZQJRVCAEhIASEwNcJiGC+zkTGPImAjBMCQkAIPCMBEcwzApPZhYAQEAJC4OkIiGCejpPMJQSEgBB4XgI7u5wIZmcPvey4EBACQuDlEvhvAQAA//+5PbWCAAAABklEQVQDANPF0gShhEo2AAAAAElFTkSuQmCC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b="0" i="0" u="none" strike="noStrike" cap="none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92" name="Google Shape;792;p3"/>
          <p:cNvPicPr preferRelativeResize="0"/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6805005" y="3943096"/>
            <a:ext cx="1484735" cy="149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F9A529-2B2D-9F53-4CE3-2BEB900A88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027" y="4417058"/>
            <a:ext cx="1073914" cy="10300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10A647-D3A5-5BE4-72D8-BCA461C5CE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64" y="4101310"/>
            <a:ext cx="1657350" cy="119062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3160-D60F-FCF8-70F4-DDCEDC1E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717DA40-51A3-EFEC-6C00-F2550406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3FF376-17A3-954C-0BAD-7C0878F45883}"/>
              </a:ext>
            </a:extLst>
          </p:cNvPr>
          <p:cNvSpPr/>
          <p:nvPr/>
        </p:nvSpPr>
        <p:spPr>
          <a:xfrm>
            <a:off x="907241" y="221575"/>
            <a:ext cx="846010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Première étape: je me rappelle de la formule de la masse volumique.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196AE-0A37-1721-04FA-7D1D1773DD6E}"/>
              </a:ext>
            </a:extLst>
          </p:cNvPr>
          <p:cNvSpPr/>
          <p:nvPr/>
        </p:nvSpPr>
        <p:spPr>
          <a:xfrm>
            <a:off x="807194" y="53316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L’enseignant.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lit ce qui est demandé dans la première d’étape de réalisation de la tâche.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FC4EC8-A913-2B68-A005-88463711F5C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8" name="Freeform 12211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2212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Picture 1227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12" name="Rectangle 12310"/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</a:t>
              </a:r>
              <a:r>
                <a:rPr kumimoji="0" lang="en-US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 = 2 L</a:t>
              </a: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13" name="Freeform 12208"/>
          <p:cNvSpPr/>
          <p:nvPr/>
        </p:nvSpPr>
        <p:spPr>
          <a:xfrm>
            <a:off x="1921727" y="2879862"/>
            <a:ext cx="7859582" cy="343758"/>
          </a:xfrm>
          <a:custGeom>
            <a:avLst/>
            <a:gdLst/>
            <a:ahLst/>
            <a:cxnLst/>
            <a:rect l="0" t="0" r="0" b="0"/>
            <a:pathLst>
              <a:path w="6153403" h="205752">
                <a:moveTo>
                  <a:pt x="0" y="0"/>
                </a:moveTo>
                <a:lnTo>
                  <a:pt x="0" y="205752"/>
                </a:lnTo>
                <a:lnTo>
                  <a:pt x="6117602" y="205752"/>
                </a:lnTo>
                <a:cubicBezTo>
                  <a:pt x="6137376" y="205752"/>
                  <a:pt x="6153403" y="189725"/>
                  <a:pt x="6153403" y="169951"/>
                </a:cubicBezTo>
                <a:lnTo>
                  <a:pt x="6153403" y="35801"/>
                </a:lnTo>
                <a:cubicBezTo>
                  <a:pt x="6153403" y="16027"/>
                  <a:pt x="6137376" y="0"/>
                  <a:pt x="61176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2312"/>
          <p:cNvSpPr/>
          <p:nvPr/>
        </p:nvSpPr>
        <p:spPr>
          <a:xfrm>
            <a:off x="1990865" y="3332780"/>
            <a:ext cx="6732612" cy="21544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defTabSz="914400"/>
            <a:r>
              <a:rPr lang="en-US" sz="1400" kern="0" dirty="0">
                <a:solidFill>
                  <a:schemeClr val="bg1">
                    <a:lumMod val="85000"/>
                  </a:schemeClr>
                </a:solidFill>
              </a:rPr>
              <a:t>......................................................................................................................................................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7" name="Rectangle 12317"/>
          <p:cNvSpPr/>
          <p:nvPr/>
        </p:nvSpPr>
        <p:spPr>
          <a:xfrm>
            <a:off x="1754182" y="2878898"/>
            <a:ext cx="482343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Rappeler la formule de la masse volumique.</a:t>
            </a:r>
          </a:p>
        </p:txBody>
      </p:sp>
    </p:spTree>
    <p:extLst>
      <p:ext uri="{BB962C8B-B14F-4D97-AF65-F5344CB8AC3E}">
        <p14:creationId xmlns:p14="http://schemas.microsoft.com/office/powerpoint/2010/main" val="42058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3160-D60F-FCF8-70F4-DDCEDC1E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717DA40-51A3-EFEC-6C00-F2550406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3FF376-17A3-954C-0BAD-7C0878F45883}"/>
              </a:ext>
            </a:extLst>
          </p:cNvPr>
          <p:cNvSpPr/>
          <p:nvPr/>
        </p:nvSpPr>
        <p:spPr>
          <a:xfrm>
            <a:off x="907240" y="221575"/>
            <a:ext cx="4864909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cette tâche : je</a:t>
            </a:r>
            <a:r>
              <a:rPr kumimoji="0" lang="fr-FR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vais expliquer trois étapes.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196AE-0A37-1721-04FA-7D1D1773DD6E}"/>
              </a:ext>
            </a:extLst>
          </p:cNvPr>
          <p:cNvSpPr/>
          <p:nvPr/>
        </p:nvSpPr>
        <p:spPr>
          <a:xfrm>
            <a:off x="807194" y="53316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présente la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réponse à la première question –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première étape –.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FC4EC8-A913-2B68-A005-88463711F5C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8" name="Freeform 12211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2212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Picture 1227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12" name="Rectangle 12310"/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V = 2 L.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13" name="Freeform 12208"/>
          <p:cNvSpPr/>
          <p:nvPr/>
        </p:nvSpPr>
        <p:spPr>
          <a:xfrm>
            <a:off x="1252907" y="2898912"/>
            <a:ext cx="9461274" cy="343758"/>
          </a:xfrm>
          <a:custGeom>
            <a:avLst/>
            <a:gdLst/>
            <a:ahLst/>
            <a:cxnLst/>
            <a:rect l="0" t="0" r="0" b="0"/>
            <a:pathLst>
              <a:path w="6153403" h="205752">
                <a:moveTo>
                  <a:pt x="0" y="0"/>
                </a:moveTo>
                <a:lnTo>
                  <a:pt x="0" y="205752"/>
                </a:lnTo>
                <a:lnTo>
                  <a:pt x="6117602" y="205752"/>
                </a:lnTo>
                <a:cubicBezTo>
                  <a:pt x="6137376" y="205752"/>
                  <a:pt x="6153403" y="189725"/>
                  <a:pt x="6153403" y="169951"/>
                </a:cubicBezTo>
                <a:lnTo>
                  <a:pt x="6153403" y="35801"/>
                </a:lnTo>
                <a:cubicBezTo>
                  <a:pt x="6153403" y="16027"/>
                  <a:pt x="6137376" y="0"/>
                  <a:pt x="61176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 12317"/>
          <p:cNvSpPr/>
          <p:nvPr/>
        </p:nvSpPr>
        <p:spPr>
          <a:xfrm>
            <a:off x="1340214" y="2897948"/>
            <a:ext cx="3876061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1.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formule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de la masse volumique.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2313"/>
              <p:cNvSpPr/>
              <p:nvPr/>
            </p:nvSpPr>
            <p:spPr>
              <a:xfrm>
                <a:off x="5099733" y="4080536"/>
                <a:ext cx="1567352" cy="730969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lvl="0" defTabSz="914400">
                  <a:lnSpc>
                    <a:spcPts val="5713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kern="0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𝛒</m:t>
                      </m:r>
                      <m:r>
                        <a:rPr lang="fr-FR" sz="4000" b="1" ker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4000" b="1" i="1" ker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4000" b="1" ker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fr-FR" sz="4000" b="1" ker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𝐕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18" name="Rectangle 123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733" y="4080536"/>
                <a:ext cx="1567352" cy="730969"/>
              </a:xfrm>
              <a:prstGeom prst="rect">
                <a:avLst/>
              </a:prstGeom>
              <a:blipFill>
                <a:blip r:embed="rId4"/>
                <a:stretch>
                  <a:fillRect t="-23333" b="-108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176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3160-D60F-FCF8-70F4-DDCEDC1E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717DA40-51A3-EFEC-6C00-F2550406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3FF376-17A3-954C-0BAD-7C0878F45883}"/>
              </a:ext>
            </a:extLst>
          </p:cNvPr>
          <p:cNvSpPr/>
          <p:nvPr/>
        </p:nvSpPr>
        <p:spPr>
          <a:xfrm>
            <a:off x="907240" y="221575"/>
            <a:ext cx="1128476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euxième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étape : je fais les conversions nécessaires de la masse et du volume en unités usuelles.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196AE-0A37-1721-04FA-7D1D1773DD6E}"/>
              </a:ext>
            </a:extLst>
          </p:cNvPr>
          <p:cNvSpPr/>
          <p:nvPr/>
        </p:nvSpPr>
        <p:spPr>
          <a:xfrm>
            <a:off x="807194" y="53316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lit la question puis présente la réponse en l’explicitant.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FC4EC8-A913-2B68-A005-88463711F5C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21" name="Freeform 12211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12212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1227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24" name="Rectangle 12310"/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V = 2 L.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28" name="Freeform 12209"/>
          <p:cNvSpPr/>
          <p:nvPr/>
        </p:nvSpPr>
        <p:spPr>
          <a:xfrm>
            <a:off x="1546744" y="3088404"/>
            <a:ext cx="7897018" cy="336629"/>
          </a:xfrm>
          <a:custGeom>
            <a:avLst/>
            <a:gdLst/>
            <a:ahLst/>
            <a:cxnLst/>
            <a:rect l="0" t="0" r="0" b="0"/>
            <a:pathLst>
              <a:path w="6153403" h="205752">
                <a:moveTo>
                  <a:pt x="0" y="0"/>
                </a:moveTo>
                <a:lnTo>
                  <a:pt x="0" y="205752"/>
                </a:lnTo>
                <a:lnTo>
                  <a:pt x="6117602" y="205752"/>
                </a:lnTo>
                <a:cubicBezTo>
                  <a:pt x="6137376" y="205752"/>
                  <a:pt x="6153403" y="189725"/>
                  <a:pt x="6153403" y="169951"/>
                </a:cubicBezTo>
                <a:lnTo>
                  <a:pt x="6153403" y="35801"/>
                </a:lnTo>
                <a:cubicBezTo>
                  <a:pt x="6153403" y="16027"/>
                  <a:pt x="6137376" y="0"/>
                  <a:pt x="61176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12308"/>
          <p:cNvSpPr/>
          <p:nvPr/>
        </p:nvSpPr>
        <p:spPr>
          <a:xfrm>
            <a:off x="1658452" y="3103504"/>
            <a:ext cx="4182235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2.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Effectuer les conversions nécessaires.</a:t>
            </a:r>
          </a:p>
        </p:txBody>
      </p:sp>
      <p:sp>
        <p:nvSpPr>
          <p:cNvPr id="2" name="Rectangle 12313">
            <a:extLst>
              <a:ext uri="{FF2B5EF4-FFF2-40B4-BE49-F238E27FC236}">
                <a16:creationId xmlns:a16="http://schemas.microsoft.com/office/drawing/2014/main" id="{BF6F6E5D-4E1A-7CD4-F3C2-1723ABB555FF}"/>
              </a:ext>
            </a:extLst>
          </p:cNvPr>
          <p:cNvSpPr/>
          <p:nvPr/>
        </p:nvSpPr>
        <p:spPr>
          <a:xfrm>
            <a:off x="2307228" y="4123238"/>
            <a:ext cx="1742465" cy="18210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57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• 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m = 1,84 kg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ts val="57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ts val="2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•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V </a:t>
            </a:r>
            <a:r>
              <a:rPr kumimoji="0" lang="en-US" sz="2400" b="1" i="0" u="none" strike="noStrike" kern="0" cap="none" spc="676" normalizeH="0" baseline="0" noProof="0" dirty="0">
                <a:ln>
                  <a:noFill/>
                </a:ln>
                <a:effectLst/>
                <a:uLnTx/>
                <a:uFillTx/>
              </a:rPr>
              <a:t>=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2 L</a:t>
            </a:r>
            <a:endParaRPr kumimoji="0" lang="en-US" sz="2400" b="1" i="0" u="none" strike="noStrike" kern="0" cap="none" spc="0" normalizeH="0" baseline="3000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2C098C2D-84F4-278C-15DE-D2688F072109}"/>
              </a:ext>
            </a:extLst>
          </p:cNvPr>
          <p:cNvSpPr/>
          <p:nvPr/>
        </p:nvSpPr>
        <p:spPr>
          <a:xfrm>
            <a:off x="4298371" y="4447074"/>
            <a:ext cx="1797627" cy="33299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Google Shape;2294;p137">
            <a:extLst>
              <a:ext uri="{FF2B5EF4-FFF2-40B4-BE49-F238E27FC236}">
                <a16:creationId xmlns:a16="http://schemas.microsoft.com/office/drawing/2014/main" id="{7B85F7A2-C826-DD84-C8D4-546F37C3C588}"/>
              </a:ext>
            </a:extLst>
          </p:cNvPr>
          <p:cNvSpPr txBox="1"/>
          <p:nvPr/>
        </p:nvSpPr>
        <p:spPr>
          <a:xfrm>
            <a:off x="1665570" y="3653107"/>
            <a:ext cx="2728485" cy="4000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Unités à convertir</a:t>
            </a:r>
            <a:endParaRPr sz="2000" b="0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296;p137">
            <a:extLst>
              <a:ext uri="{FF2B5EF4-FFF2-40B4-BE49-F238E27FC236}">
                <a16:creationId xmlns:a16="http://schemas.microsoft.com/office/drawing/2014/main" id="{8F93C0BA-4732-9CC8-34ED-0917BE43D471}"/>
              </a:ext>
            </a:extLst>
          </p:cNvPr>
          <p:cNvSpPr txBox="1"/>
          <p:nvPr/>
        </p:nvSpPr>
        <p:spPr>
          <a:xfrm>
            <a:off x="6096000" y="3642655"/>
            <a:ext cx="2561719" cy="4000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Unités demandées </a:t>
            </a:r>
            <a:endParaRPr sz="2000" b="0" i="0" u="none" strike="noStrike" cap="none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Flèche : droite 3">
            <a:extLst>
              <a:ext uri="{FF2B5EF4-FFF2-40B4-BE49-F238E27FC236}">
                <a16:creationId xmlns:a16="http://schemas.microsoft.com/office/drawing/2014/main" id="{2C098C2D-84F4-278C-15DE-D2688F072109}"/>
              </a:ext>
            </a:extLst>
          </p:cNvPr>
          <p:cNvSpPr/>
          <p:nvPr/>
        </p:nvSpPr>
        <p:spPr>
          <a:xfrm>
            <a:off x="4319535" y="5568485"/>
            <a:ext cx="1797627" cy="33299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2313">
            <a:extLst>
              <a:ext uri="{FF2B5EF4-FFF2-40B4-BE49-F238E27FC236}">
                <a16:creationId xmlns:a16="http://schemas.microsoft.com/office/drawing/2014/main" id="{BF6F6E5D-4E1A-7CD4-F3C2-1723ABB555FF}"/>
              </a:ext>
            </a:extLst>
          </p:cNvPr>
          <p:cNvSpPr/>
          <p:nvPr/>
        </p:nvSpPr>
        <p:spPr>
          <a:xfrm>
            <a:off x="6387004" y="4042724"/>
            <a:ext cx="1979709" cy="18210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57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……………………….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g </a:t>
            </a:r>
          </a:p>
          <a:p>
            <a:pPr marL="0" marR="0" lvl="0" indent="0" defTabSz="914400" eaLnBrk="1" fontAlgn="auto" latinLnBrk="0" hangingPunct="1">
              <a:lnSpc>
                <a:spcPts val="57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ts val="275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………………………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 cm</a:t>
            </a:r>
            <a:r>
              <a:rPr kumimoji="0" lang="en-US" sz="2400" b="1" i="0" u="none" strike="noStrike" kern="0" cap="none" spc="0" normalizeH="0" baseline="30000" noProof="0" dirty="0" smtClean="0">
                <a:ln>
                  <a:noFill/>
                </a:ln>
                <a:effectLst/>
                <a:uLnTx/>
                <a:uFillTx/>
              </a:rPr>
              <a:t>3</a:t>
            </a:r>
            <a:endParaRPr kumimoji="0" lang="en-US" sz="2400" b="1" i="0" u="none" strike="noStrike" kern="0" cap="none" spc="0" normalizeH="0" baseline="3000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5729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5DA74-F237-2313-5FC7-744452AB5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78BC027C-17CD-4EE1-7C7C-69DD54A1A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3C13AF-0660-8969-9BF1-680E1AA5D835}"/>
              </a:ext>
            </a:extLst>
          </p:cNvPr>
          <p:cNvSpPr/>
          <p:nvPr/>
        </p:nvSpPr>
        <p:spPr>
          <a:xfrm>
            <a:off x="907240" y="221575"/>
            <a:ext cx="1128476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je fais la  conversion de la masse du kg en g.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4C534D-58DF-2595-C336-422500927FC6}"/>
              </a:ext>
            </a:extLst>
          </p:cNvPr>
          <p:cNvSpPr/>
          <p:nvPr/>
        </p:nvSpPr>
        <p:spPr>
          <a:xfrm>
            <a:off x="807194" y="53316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lit la question puis présente la réponse en l’explicitant.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A27C469-2C18-A6F3-F2D9-AC072CCB7C8C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6C1E6B-8143-5D5C-B0CF-9E1B4B1C6AED}"/>
              </a:ext>
            </a:extLst>
          </p:cNvPr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21" name="Freeform 12211">
              <a:extLst>
                <a:ext uri="{FF2B5EF4-FFF2-40B4-BE49-F238E27FC236}">
                  <a16:creationId xmlns:a16="http://schemas.microsoft.com/office/drawing/2014/main" id="{5C6FB48A-DDA1-0EC4-A03B-32C5CDC7CADD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12212">
              <a:extLst>
                <a:ext uri="{FF2B5EF4-FFF2-40B4-BE49-F238E27FC236}">
                  <a16:creationId xmlns:a16="http://schemas.microsoft.com/office/drawing/2014/main" id="{4CC3766C-70E2-4530-67E7-321BACF4586F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12273">
              <a:extLst>
                <a:ext uri="{FF2B5EF4-FFF2-40B4-BE49-F238E27FC236}">
                  <a16:creationId xmlns:a16="http://schemas.microsoft.com/office/drawing/2014/main" id="{7C9BD8DE-C664-A34C-E5D3-05FD837700E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24" name="Rectangle 12310">
              <a:extLst>
                <a:ext uri="{FF2B5EF4-FFF2-40B4-BE49-F238E27FC236}">
                  <a16:creationId xmlns:a16="http://schemas.microsoft.com/office/drawing/2014/main" id="{35AA29D9-208A-5116-17CD-F1647F46EF87}"/>
                </a:ext>
              </a:extLst>
            </p:cNvPr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V = 2 L.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28" name="Freeform 12209">
            <a:extLst>
              <a:ext uri="{FF2B5EF4-FFF2-40B4-BE49-F238E27FC236}">
                <a16:creationId xmlns:a16="http://schemas.microsoft.com/office/drawing/2014/main" id="{09F7C2A7-B0A2-0496-72D4-6E5B7DF66A8B}"/>
              </a:ext>
            </a:extLst>
          </p:cNvPr>
          <p:cNvSpPr/>
          <p:nvPr/>
        </p:nvSpPr>
        <p:spPr>
          <a:xfrm>
            <a:off x="1788562" y="3097429"/>
            <a:ext cx="7897018" cy="336629"/>
          </a:xfrm>
          <a:custGeom>
            <a:avLst/>
            <a:gdLst/>
            <a:ahLst/>
            <a:cxnLst/>
            <a:rect l="0" t="0" r="0" b="0"/>
            <a:pathLst>
              <a:path w="6153403" h="205752">
                <a:moveTo>
                  <a:pt x="0" y="0"/>
                </a:moveTo>
                <a:lnTo>
                  <a:pt x="0" y="205752"/>
                </a:lnTo>
                <a:lnTo>
                  <a:pt x="6117602" y="205752"/>
                </a:lnTo>
                <a:cubicBezTo>
                  <a:pt x="6137376" y="205752"/>
                  <a:pt x="6153403" y="189725"/>
                  <a:pt x="6153403" y="169951"/>
                </a:cubicBezTo>
                <a:lnTo>
                  <a:pt x="6153403" y="35801"/>
                </a:lnTo>
                <a:cubicBezTo>
                  <a:pt x="6153403" y="16027"/>
                  <a:pt x="6137376" y="0"/>
                  <a:pt x="61176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12308">
            <a:extLst>
              <a:ext uri="{FF2B5EF4-FFF2-40B4-BE49-F238E27FC236}">
                <a16:creationId xmlns:a16="http://schemas.microsoft.com/office/drawing/2014/main" id="{51F3AC28-9730-AC5D-78B3-33E7D80F1867}"/>
              </a:ext>
            </a:extLst>
          </p:cNvPr>
          <p:cNvSpPr/>
          <p:nvPr/>
        </p:nvSpPr>
        <p:spPr>
          <a:xfrm>
            <a:off x="1887137" y="3144827"/>
            <a:ext cx="4182235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2.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Effectuer les conversions nécessaires.</a:t>
            </a:r>
          </a:p>
        </p:txBody>
      </p:sp>
      <p:sp>
        <p:nvSpPr>
          <p:cNvPr id="2" name="Google Shape;2292;p137">
            <a:extLst>
              <a:ext uri="{FF2B5EF4-FFF2-40B4-BE49-F238E27FC236}">
                <a16:creationId xmlns:a16="http://schemas.microsoft.com/office/drawing/2014/main" id="{196E7557-2687-6F67-980E-6DB22D412137}"/>
              </a:ext>
            </a:extLst>
          </p:cNvPr>
          <p:cNvSpPr/>
          <p:nvPr/>
        </p:nvSpPr>
        <p:spPr>
          <a:xfrm>
            <a:off x="1248119" y="3670609"/>
            <a:ext cx="4950055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1,84   </a:t>
            </a:r>
            <a:r>
              <a:rPr lang="fr-FR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kg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000" b="1" i="1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…………...................</a:t>
            </a:r>
            <a:r>
              <a:rPr lang="fr-FR" sz="28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fr-FR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293;p137">
            <a:extLst>
              <a:ext uri="{FF2B5EF4-FFF2-40B4-BE49-F238E27FC236}">
                <a16:creationId xmlns:a16="http://schemas.microsoft.com/office/drawing/2014/main" id="{46C1BDEB-20C2-8512-3828-037C1752B324}"/>
              </a:ext>
            </a:extLst>
          </p:cNvPr>
          <p:cNvSpPr/>
          <p:nvPr/>
        </p:nvSpPr>
        <p:spPr>
          <a:xfrm>
            <a:off x="2374830" y="3689155"/>
            <a:ext cx="626144" cy="573821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294;p137">
            <a:extLst>
              <a:ext uri="{FF2B5EF4-FFF2-40B4-BE49-F238E27FC236}">
                <a16:creationId xmlns:a16="http://schemas.microsoft.com/office/drawing/2014/main" id="{3E4B0AA9-772B-D14F-FDE0-8138D827726D}"/>
              </a:ext>
            </a:extLst>
          </p:cNvPr>
          <p:cNvSpPr txBox="1"/>
          <p:nvPr/>
        </p:nvSpPr>
        <p:spPr>
          <a:xfrm>
            <a:off x="1708434" y="4459817"/>
            <a:ext cx="1958937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000" b="0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295;p137">
            <a:extLst>
              <a:ext uri="{FF2B5EF4-FFF2-40B4-BE49-F238E27FC236}">
                <a16:creationId xmlns:a16="http://schemas.microsoft.com/office/drawing/2014/main" id="{2DCE80AA-4CFA-642B-A6F4-733BA87B2F93}"/>
              </a:ext>
            </a:extLst>
          </p:cNvPr>
          <p:cNvSpPr/>
          <p:nvPr/>
        </p:nvSpPr>
        <p:spPr>
          <a:xfrm>
            <a:off x="5537049" y="3696069"/>
            <a:ext cx="558951" cy="573821"/>
          </a:xfrm>
          <a:prstGeom prst="ellipse">
            <a:avLst/>
          </a:prstGeom>
          <a:noFill/>
          <a:ln w="28575" cap="flat" cmpd="sng">
            <a:solidFill>
              <a:srgbClr val="00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296;p137">
            <a:extLst>
              <a:ext uri="{FF2B5EF4-FFF2-40B4-BE49-F238E27FC236}">
                <a16:creationId xmlns:a16="http://schemas.microsoft.com/office/drawing/2014/main" id="{EF200FA7-7AD9-4330-F07C-E19F9BADD0E0}"/>
              </a:ext>
            </a:extLst>
          </p:cNvPr>
          <p:cNvSpPr txBox="1"/>
          <p:nvPr/>
        </p:nvSpPr>
        <p:spPr>
          <a:xfrm>
            <a:off x="4909345" y="4427258"/>
            <a:ext cx="207002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000" b="0" i="0" u="none" strike="noStrike" cap="none" dirty="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" name="Google Shape;2298;p137">
            <a:extLst>
              <a:ext uri="{FF2B5EF4-FFF2-40B4-BE49-F238E27FC236}">
                <a16:creationId xmlns:a16="http://schemas.microsoft.com/office/drawing/2014/main" id="{3B2C8A2F-A7B7-212D-C8F7-3AE7377238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9826130"/>
              </p:ext>
            </p:extLst>
          </p:nvPr>
        </p:nvGraphicFramePr>
        <p:xfrm>
          <a:off x="1157900" y="4892486"/>
          <a:ext cx="10059000" cy="14323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3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7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7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7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 dirty="0">
                          <a:solidFill>
                            <a:srgbClr val="00B050"/>
                          </a:solidFill>
                        </a:rPr>
                        <a:t>kg</a:t>
                      </a:r>
                      <a:endParaRPr sz="1400" u="none" strike="noStrike" cap="none" dirty="0"/>
                    </a:p>
                  </a:txBody>
                  <a:tcPr marL="91450" marR="91450" marT="45725" marB="45725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hg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dag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 dirty="0">
                          <a:solidFill>
                            <a:srgbClr val="FF0000"/>
                          </a:solidFill>
                        </a:rPr>
                        <a:t>g</a:t>
                      </a:r>
                      <a:endParaRPr sz="1400" u="none" strike="noStrike" cap="none" dirty="0"/>
                    </a:p>
                  </a:txBody>
                  <a:tcPr marL="91450" marR="91450" marT="45725" marB="45725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dg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cg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CEE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>
                          <a:solidFill>
                            <a:schemeClr val="dk1"/>
                          </a:solidFill>
                        </a:rPr>
                        <a:t>mg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solidFill>
                      <a:srgbClr val="FCE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6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 dirty="0">
                          <a:solidFill>
                            <a:srgbClr val="00B050"/>
                          </a:solidFill>
                        </a:rPr>
                        <a:t>1</a:t>
                      </a:r>
                      <a:endParaRPr sz="3600" b="1" u="none" strike="noStrike" cap="none" dirty="0">
                        <a:solidFill>
                          <a:srgbClr val="00B05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 dirty="0">
                          <a:solidFill>
                            <a:schemeClr val="dk1"/>
                          </a:solidFill>
                        </a:rPr>
                        <a:t>8</a:t>
                      </a:r>
                      <a:endParaRPr sz="3600" b="1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 dirty="0">
                          <a:solidFill>
                            <a:schemeClr val="dk1"/>
                          </a:solidFill>
                        </a:rPr>
                        <a:t>4</a:t>
                      </a:r>
                      <a:endParaRPr sz="3600" b="1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fr-FR" sz="3600" b="1" u="none" strike="noStrike" cap="none" dirty="0">
                          <a:solidFill>
                            <a:srgbClr val="FF0000"/>
                          </a:solidFill>
                        </a:rPr>
                        <a:t>0</a:t>
                      </a:r>
                      <a:endParaRPr sz="3600" b="1" u="none" strike="noStrike" cap="none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endParaRPr sz="3600" b="1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endParaRPr sz="3600" b="1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endParaRPr sz="3600" b="1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Google Shape;2299;p137">
            <a:extLst>
              <a:ext uri="{FF2B5EF4-FFF2-40B4-BE49-F238E27FC236}">
                <a16:creationId xmlns:a16="http://schemas.microsoft.com/office/drawing/2014/main" id="{B9BA41A0-3CA3-49CE-2179-31F6D61F5309}"/>
              </a:ext>
            </a:extLst>
          </p:cNvPr>
          <p:cNvSpPr/>
          <p:nvPr/>
        </p:nvSpPr>
        <p:spPr>
          <a:xfrm>
            <a:off x="1377447" y="4827369"/>
            <a:ext cx="1019381" cy="854448"/>
          </a:xfrm>
          <a:prstGeom prst="ellipse">
            <a:avLst/>
          </a:prstGeom>
          <a:noFill/>
          <a:ln w="28575" cap="flat" cmpd="sng">
            <a:solidFill>
              <a:srgbClr val="00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300;p137">
            <a:extLst>
              <a:ext uri="{FF2B5EF4-FFF2-40B4-BE49-F238E27FC236}">
                <a16:creationId xmlns:a16="http://schemas.microsoft.com/office/drawing/2014/main" id="{3C2AB8C4-1FE5-993C-1A9B-D7EE5120F110}"/>
              </a:ext>
            </a:extLst>
          </p:cNvPr>
          <p:cNvSpPr/>
          <p:nvPr/>
        </p:nvSpPr>
        <p:spPr>
          <a:xfrm>
            <a:off x="5775009" y="4827368"/>
            <a:ext cx="941868" cy="824127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457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3160-D60F-FCF8-70F4-DDCEDC1E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717DA40-51A3-EFEC-6C00-F2550406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3FF376-17A3-954C-0BAD-7C0878F45883}"/>
              </a:ext>
            </a:extLst>
          </p:cNvPr>
          <p:cNvSpPr/>
          <p:nvPr/>
        </p:nvSpPr>
        <p:spPr>
          <a:xfrm>
            <a:off x="907241" y="221575"/>
            <a:ext cx="714717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arrive à la valeur de la masse de cette quantité de l’huile.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FC4EC8-A913-2B68-A005-88463711F5C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21" name="Freeform 12211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12212"/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12273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24" name="Rectangle 12310"/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</a:t>
              </a:r>
              <a:r>
                <a:rPr kumimoji="0" lang="en-US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 = 2 L</a:t>
              </a: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40" name="Rectangle 12313"/>
          <p:cNvSpPr/>
          <p:nvPr/>
        </p:nvSpPr>
        <p:spPr>
          <a:xfrm>
            <a:off x="1960404" y="3308415"/>
            <a:ext cx="5855770" cy="73096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57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  <a:latin typeface="Javanese Text" panose="02000000000000000000" pitchFamily="2" charset="0"/>
              </a:rPr>
              <a:t>•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La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masse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en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 est :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43D98"/>
                </a:solidFill>
                <a:effectLst/>
                <a:uLnTx/>
                <a:uFillTx/>
                <a:latin typeface="Javanese Text" panose="02000000000000000000" pitchFamily="2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Javanese Text" panose="02000000000000000000" pitchFamily="2" charset="0"/>
              </a:rPr>
              <a:t>m = 1840 g ;</a:t>
            </a:r>
          </a:p>
        </p:txBody>
      </p:sp>
    </p:spTree>
    <p:extLst>
      <p:ext uri="{BB962C8B-B14F-4D97-AF65-F5344CB8AC3E}">
        <p14:creationId xmlns:p14="http://schemas.microsoft.com/office/powerpoint/2010/main" val="279656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DDB4B-175F-89B3-B594-2763252C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11FBEB45-6222-2C89-F363-D2BDE36B1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2BDA729-4C4F-8EBE-2811-21DB8845E9F0}"/>
              </a:ext>
            </a:extLst>
          </p:cNvPr>
          <p:cNvSpPr/>
          <p:nvPr/>
        </p:nvSpPr>
        <p:spPr>
          <a:xfrm>
            <a:off x="907240" y="221575"/>
            <a:ext cx="1128476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Maintenant, je fais la conversion du volume.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14EA5A-B7FC-449C-7DA9-B51107B26F81}"/>
              </a:ext>
            </a:extLst>
          </p:cNvPr>
          <p:cNvSpPr/>
          <p:nvPr/>
        </p:nvSpPr>
        <p:spPr>
          <a:xfrm>
            <a:off x="807194" y="53316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lit la question puis présente la réponse en l’explicitant.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CD777-F8CE-64BE-B8DF-631C6627C427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6D1219D-7F9F-C098-C499-A56CC036C27B}"/>
              </a:ext>
            </a:extLst>
          </p:cNvPr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21" name="Freeform 12211">
              <a:extLst>
                <a:ext uri="{FF2B5EF4-FFF2-40B4-BE49-F238E27FC236}">
                  <a16:creationId xmlns:a16="http://schemas.microsoft.com/office/drawing/2014/main" id="{AD1C8D5E-914A-1D4D-911A-64DA695C768A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12212">
              <a:extLst>
                <a:ext uri="{FF2B5EF4-FFF2-40B4-BE49-F238E27FC236}">
                  <a16:creationId xmlns:a16="http://schemas.microsoft.com/office/drawing/2014/main" id="{B1B4A128-0690-BE32-E178-7A9DEAA4574B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12273">
              <a:extLst>
                <a:ext uri="{FF2B5EF4-FFF2-40B4-BE49-F238E27FC236}">
                  <a16:creationId xmlns:a16="http://schemas.microsoft.com/office/drawing/2014/main" id="{38A5CBB0-7A94-00A9-2EA5-4C29B6C4350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24" name="Rectangle 12310">
              <a:extLst>
                <a:ext uri="{FF2B5EF4-FFF2-40B4-BE49-F238E27FC236}">
                  <a16:creationId xmlns:a16="http://schemas.microsoft.com/office/drawing/2014/main" id="{1EEB5087-E35F-60F7-B94E-34A4393E571D}"/>
                </a:ext>
              </a:extLst>
            </p:cNvPr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V = 2 L.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28" name="Freeform 12209">
            <a:extLst>
              <a:ext uri="{FF2B5EF4-FFF2-40B4-BE49-F238E27FC236}">
                <a16:creationId xmlns:a16="http://schemas.microsoft.com/office/drawing/2014/main" id="{21C3C126-9D02-BD90-6ED7-1D314E3C9873}"/>
              </a:ext>
            </a:extLst>
          </p:cNvPr>
          <p:cNvSpPr/>
          <p:nvPr/>
        </p:nvSpPr>
        <p:spPr>
          <a:xfrm>
            <a:off x="1788562" y="3097429"/>
            <a:ext cx="7897018" cy="336629"/>
          </a:xfrm>
          <a:custGeom>
            <a:avLst/>
            <a:gdLst/>
            <a:ahLst/>
            <a:cxnLst/>
            <a:rect l="0" t="0" r="0" b="0"/>
            <a:pathLst>
              <a:path w="6153403" h="205752">
                <a:moveTo>
                  <a:pt x="0" y="0"/>
                </a:moveTo>
                <a:lnTo>
                  <a:pt x="0" y="205752"/>
                </a:lnTo>
                <a:lnTo>
                  <a:pt x="6117602" y="205752"/>
                </a:lnTo>
                <a:cubicBezTo>
                  <a:pt x="6137376" y="205752"/>
                  <a:pt x="6153403" y="189725"/>
                  <a:pt x="6153403" y="169951"/>
                </a:cubicBezTo>
                <a:lnTo>
                  <a:pt x="6153403" y="35801"/>
                </a:lnTo>
                <a:cubicBezTo>
                  <a:pt x="6153403" y="16027"/>
                  <a:pt x="6137376" y="0"/>
                  <a:pt x="61176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12308">
            <a:extLst>
              <a:ext uri="{FF2B5EF4-FFF2-40B4-BE49-F238E27FC236}">
                <a16:creationId xmlns:a16="http://schemas.microsoft.com/office/drawing/2014/main" id="{EF2EACDA-B5B1-90FC-10B0-7EEA2D9674CD}"/>
              </a:ext>
            </a:extLst>
          </p:cNvPr>
          <p:cNvSpPr/>
          <p:nvPr/>
        </p:nvSpPr>
        <p:spPr>
          <a:xfrm>
            <a:off x="1887137" y="3144827"/>
            <a:ext cx="4182235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2.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Effectuer les conversions nécessaires.</a:t>
            </a:r>
          </a:p>
        </p:txBody>
      </p:sp>
      <p:sp>
        <p:nvSpPr>
          <p:cNvPr id="2" name="Google Shape;2292;p137">
            <a:extLst>
              <a:ext uri="{FF2B5EF4-FFF2-40B4-BE49-F238E27FC236}">
                <a16:creationId xmlns:a16="http://schemas.microsoft.com/office/drawing/2014/main" id="{34A45637-A4CE-24B1-B1BC-E91BBD67B2EE}"/>
              </a:ext>
            </a:extLst>
          </p:cNvPr>
          <p:cNvSpPr/>
          <p:nvPr/>
        </p:nvSpPr>
        <p:spPr>
          <a:xfrm>
            <a:off x="1248119" y="3681768"/>
            <a:ext cx="4950055" cy="624423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  </a:t>
            </a:r>
            <a:r>
              <a:rPr lang="fr-FR" sz="28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=  </a:t>
            </a: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…………............  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800" b="1" i="0" u="none" strike="noStrike" cap="none" baseline="30000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293;p137">
            <a:extLst>
              <a:ext uri="{FF2B5EF4-FFF2-40B4-BE49-F238E27FC236}">
                <a16:creationId xmlns:a16="http://schemas.microsoft.com/office/drawing/2014/main" id="{32262DE3-E4B4-AE47-01B4-6CE248F6EF35}"/>
              </a:ext>
            </a:extLst>
          </p:cNvPr>
          <p:cNvSpPr/>
          <p:nvPr/>
        </p:nvSpPr>
        <p:spPr>
          <a:xfrm>
            <a:off x="1971880" y="3763297"/>
            <a:ext cx="452344" cy="461366"/>
          </a:xfrm>
          <a:prstGeom prst="ellipse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294;p137">
            <a:extLst>
              <a:ext uri="{FF2B5EF4-FFF2-40B4-BE49-F238E27FC236}">
                <a16:creationId xmlns:a16="http://schemas.microsoft.com/office/drawing/2014/main" id="{95196845-DDB5-E27B-EC9B-CD3509222C4C}"/>
              </a:ext>
            </a:extLst>
          </p:cNvPr>
          <p:cNvSpPr txBox="1"/>
          <p:nvPr/>
        </p:nvSpPr>
        <p:spPr>
          <a:xfrm>
            <a:off x="1708434" y="4459817"/>
            <a:ext cx="1958937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Unité à convertir</a:t>
            </a:r>
            <a:endParaRPr sz="2000" b="0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295;p137">
            <a:extLst>
              <a:ext uri="{FF2B5EF4-FFF2-40B4-BE49-F238E27FC236}">
                <a16:creationId xmlns:a16="http://schemas.microsoft.com/office/drawing/2014/main" id="{BFB97743-CEF3-ECAA-AA8A-4931C22DF872}"/>
              </a:ext>
            </a:extLst>
          </p:cNvPr>
          <p:cNvSpPr/>
          <p:nvPr/>
        </p:nvSpPr>
        <p:spPr>
          <a:xfrm>
            <a:off x="5050467" y="3639554"/>
            <a:ext cx="756000" cy="756000"/>
          </a:xfrm>
          <a:prstGeom prst="ellipse">
            <a:avLst/>
          </a:prstGeom>
          <a:noFill/>
          <a:ln w="28575" cap="flat" cmpd="sng">
            <a:solidFill>
              <a:srgbClr val="00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296;p137">
            <a:extLst>
              <a:ext uri="{FF2B5EF4-FFF2-40B4-BE49-F238E27FC236}">
                <a16:creationId xmlns:a16="http://schemas.microsoft.com/office/drawing/2014/main" id="{1062A097-588A-5EB8-925A-8BEA80F294BC}"/>
              </a:ext>
            </a:extLst>
          </p:cNvPr>
          <p:cNvSpPr txBox="1"/>
          <p:nvPr/>
        </p:nvSpPr>
        <p:spPr>
          <a:xfrm>
            <a:off x="4909345" y="4427258"/>
            <a:ext cx="207002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Unité demandée </a:t>
            </a:r>
            <a:endParaRPr sz="20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F0FF6D8-7B08-7180-4BF5-351EEC163A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25945"/>
              </p:ext>
            </p:extLst>
          </p:nvPr>
        </p:nvGraphicFramePr>
        <p:xfrm>
          <a:off x="1403600" y="4956982"/>
          <a:ext cx="8677837" cy="1432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9691">
                  <a:extLst>
                    <a:ext uri="{9D8B030D-6E8A-4147-A177-3AD203B41FA5}">
                      <a16:colId xmlns:a16="http://schemas.microsoft.com/office/drawing/2014/main" val="424927599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2199517996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2028725349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423919279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2816831325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2104399736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277643457"/>
                    </a:ext>
                  </a:extLst>
                </a:gridCol>
              </a:tblGrid>
              <a:tr h="7161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chemeClr val="tx1"/>
                          </a:solidFill>
                        </a:rPr>
                        <a:t>kL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chemeClr val="tx1"/>
                          </a:solidFill>
                        </a:rPr>
                        <a:t>hL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chemeClr val="tx1"/>
                          </a:solidFill>
                        </a:rPr>
                        <a:t>daL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rgbClr val="00B050"/>
                          </a:solidFill>
                        </a:rPr>
                        <a:t>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 err="1">
                          <a:solidFill>
                            <a:schemeClr val="tx1"/>
                          </a:solidFill>
                        </a:rPr>
                        <a:t>dL</a:t>
                      </a:r>
                      <a:endParaRPr lang="fr-FR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chemeClr val="tx1"/>
                          </a:solidFill>
                        </a:rPr>
                        <a:t>cL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rgbClr val="FF0000"/>
                          </a:solidFill>
                        </a:rPr>
                        <a:t>mL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099592"/>
                  </a:ext>
                </a:extLst>
              </a:tr>
              <a:tr h="7161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3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324511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EBA48D-EEA7-5B78-297D-30508DC349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17713"/>
              </p:ext>
            </p:extLst>
          </p:nvPr>
        </p:nvGraphicFramePr>
        <p:xfrm>
          <a:off x="5122673" y="5675946"/>
          <a:ext cx="4958764" cy="7161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39691">
                  <a:extLst>
                    <a:ext uri="{9D8B030D-6E8A-4147-A177-3AD203B41FA5}">
                      <a16:colId xmlns:a16="http://schemas.microsoft.com/office/drawing/2014/main" val="1568825429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1238952405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3236409312"/>
                    </a:ext>
                  </a:extLst>
                </a:gridCol>
                <a:gridCol w="1239691">
                  <a:extLst>
                    <a:ext uri="{9D8B030D-6E8A-4147-A177-3AD203B41FA5}">
                      <a16:colId xmlns:a16="http://schemas.microsoft.com/office/drawing/2014/main" val="2021854647"/>
                    </a:ext>
                  </a:extLst>
                </a:gridCol>
              </a:tblGrid>
              <a:tr h="7161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36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9392870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9398558" y="4678869"/>
            <a:ext cx="0" cy="451000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086157" y="4236130"/>
            <a:ext cx="748923" cy="52322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cm</a:t>
            </a:r>
            <a:r>
              <a:rPr lang="fr-FR" sz="2800" b="1" baseline="3000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3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6" name="Google Shape;2295;p137">
            <a:extLst>
              <a:ext uri="{FF2B5EF4-FFF2-40B4-BE49-F238E27FC236}">
                <a16:creationId xmlns:a16="http://schemas.microsoft.com/office/drawing/2014/main" id="{BFB97743-CEF3-ECAA-AA8A-4931C22DF872}"/>
              </a:ext>
            </a:extLst>
          </p:cNvPr>
          <p:cNvSpPr/>
          <p:nvPr/>
        </p:nvSpPr>
        <p:spPr>
          <a:xfrm>
            <a:off x="8876718" y="4169323"/>
            <a:ext cx="1176105" cy="1407807"/>
          </a:xfrm>
          <a:prstGeom prst="ellipse">
            <a:avLst/>
          </a:prstGeom>
          <a:noFill/>
          <a:ln w="28575" cap="flat" cmpd="sng">
            <a:solidFill>
              <a:srgbClr val="0099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rgbClr val="00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261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EA645-E3FC-4AA2-D7ED-6B3AEA750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C6F54161-84CD-9B2F-857B-557812868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FF37AC6-C8ED-B742-BD63-4145CA72783D}"/>
              </a:ext>
            </a:extLst>
          </p:cNvPr>
          <p:cNvSpPr/>
          <p:nvPr/>
        </p:nvSpPr>
        <p:spPr>
          <a:xfrm>
            <a:off x="907241" y="221575"/>
            <a:ext cx="714717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sais que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1 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mL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est équivalent à 1cm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A8AE048-6400-4786-77F3-C5CB4D0B88F3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C918C69-2191-0C2B-118B-6843A92D8A5D}"/>
              </a:ext>
            </a:extLst>
          </p:cNvPr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21" name="Freeform 12211">
              <a:extLst>
                <a:ext uri="{FF2B5EF4-FFF2-40B4-BE49-F238E27FC236}">
                  <a16:creationId xmlns:a16="http://schemas.microsoft.com/office/drawing/2014/main" id="{F60704F5-BB77-44DE-5F4A-6CC0A36C8B74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12212">
              <a:extLst>
                <a:ext uri="{FF2B5EF4-FFF2-40B4-BE49-F238E27FC236}">
                  <a16:creationId xmlns:a16="http://schemas.microsoft.com/office/drawing/2014/main" id="{5A4E56FC-9AC8-1CED-E5F2-BF6F3037EDD4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12273">
              <a:extLst>
                <a:ext uri="{FF2B5EF4-FFF2-40B4-BE49-F238E27FC236}">
                  <a16:creationId xmlns:a16="http://schemas.microsoft.com/office/drawing/2014/main" id="{42E99A42-7BCA-7007-498C-50D5E157625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24" name="Rectangle 12310">
              <a:extLst>
                <a:ext uri="{FF2B5EF4-FFF2-40B4-BE49-F238E27FC236}">
                  <a16:creationId xmlns:a16="http://schemas.microsoft.com/office/drawing/2014/main" id="{554733B0-A013-DD7B-DAA2-6828CFAD4F4D}"/>
                </a:ext>
              </a:extLst>
            </p:cNvPr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</a:t>
              </a:r>
              <a:r>
                <a:rPr kumimoji="0" lang="en-US" sz="2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V = 2 L</a:t>
              </a: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40" name="Rectangle 12313">
            <a:extLst>
              <a:ext uri="{FF2B5EF4-FFF2-40B4-BE49-F238E27FC236}">
                <a16:creationId xmlns:a16="http://schemas.microsoft.com/office/drawing/2014/main" id="{CE0D02C8-2A71-D94D-24E9-332A16A8E370}"/>
              </a:ext>
            </a:extLst>
          </p:cNvPr>
          <p:cNvSpPr/>
          <p:nvPr/>
        </p:nvSpPr>
        <p:spPr>
          <a:xfrm>
            <a:off x="1960404" y="3308415"/>
            <a:ext cx="5527154" cy="73096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57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  <a:latin typeface="Javanese Text" panose="02000000000000000000" pitchFamily="2" charset="0"/>
              </a:rPr>
              <a:t>•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Le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Javanese Text" panose="02000000000000000000" pitchFamily="2" charset="0"/>
              </a:rPr>
              <a:t>volume est :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243D98"/>
                </a:solidFill>
                <a:effectLst/>
                <a:uLnTx/>
                <a:uFillTx/>
                <a:latin typeface="Javanese Text" panose="02000000000000000000" pitchFamily="2" charset="0"/>
              </a:rPr>
              <a:t>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Javanese Text" panose="02000000000000000000" pitchFamily="2" charset="0"/>
              </a:rPr>
              <a:t>V = 2000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Javanese Text" panose="02000000000000000000" pitchFamily="2" charset="0"/>
              </a:rPr>
              <a:t>mL.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Javanese Text" panose="02000000000000000000" pitchFamily="2" charset="0"/>
            </a:endParaRPr>
          </a:p>
        </p:txBody>
      </p:sp>
      <p:sp>
        <p:nvSpPr>
          <p:cNvPr id="2" name="Google Shape;2292;p137">
            <a:extLst>
              <a:ext uri="{FF2B5EF4-FFF2-40B4-BE49-F238E27FC236}">
                <a16:creationId xmlns:a16="http://schemas.microsoft.com/office/drawing/2014/main" id="{1B4670EE-F991-D578-0FE0-93BAE8E63F1C}"/>
              </a:ext>
            </a:extLst>
          </p:cNvPr>
          <p:cNvSpPr/>
          <p:nvPr/>
        </p:nvSpPr>
        <p:spPr>
          <a:xfrm>
            <a:off x="1499192" y="4432854"/>
            <a:ext cx="2912640" cy="624375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fr-FR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lang="fr-FR" sz="2800" b="1" i="0" u="none" strike="noStrike" cap="none" dirty="0" err="1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fr-FR" sz="2800" b="1" dirty="0" err="1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fr-FR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 </a:t>
            </a:r>
            <a:r>
              <a:rPr lang="fr-FR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800" b="1" i="0" u="none" strike="noStrike" cap="none" baseline="30000" dirty="0" smtClean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8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FC81C95E-A0C1-162E-2289-C4ED6B0760A0}"/>
              </a:ext>
            </a:extLst>
          </p:cNvPr>
          <p:cNvSpPr/>
          <p:nvPr/>
        </p:nvSpPr>
        <p:spPr>
          <a:xfrm>
            <a:off x="4605245" y="4549186"/>
            <a:ext cx="1932709" cy="39175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Google Shape;2292;p137">
            <a:extLst>
              <a:ext uri="{FF2B5EF4-FFF2-40B4-BE49-F238E27FC236}">
                <a16:creationId xmlns:a16="http://schemas.microsoft.com/office/drawing/2014/main" id="{F1AF647A-573E-F28D-3D0E-6E3E71B73361}"/>
              </a:ext>
            </a:extLst>
          </p:cNvPr>
          <p:cNvSpPr/>
          <p:nvPr/>
        </p:nvSpPr>
        <p:spPr>
          <a:xfrm>
            <a:off x="6767656" y="4432854"/>
            <a:ext cx="3156489" cy="624375"/>
          </a:xfrm>
          <a:prstGeom prst="roundRect">
            <a:avLst>
              <a:gd name="adj" fmla="val 28664"/>
            </a:avLst>
          </a:prstGeom>
          <a:solidFill>
            <a:srgbClr val="E6F2D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V   =  </a:t>
            </a:r>
            <a:r>
              <a:rPr lang="fr-F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2000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800" b="1" i="0" u="none" strike="noStrike" cap="none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cm</a:t>
            </a:r>
            <a:r>
              <a:rPr lang="fr-FR" sz="2800" b="1" i="0" u="none" strike="noStrike" cap="none" baseline="30000" dirty="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fr-FR" sz="2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664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394DB-9213-CCA4-33E9-34B7788A6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347C4442-6297-15E5-951D-53D6423E7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6D49565-4416-84CD-E9B9-5EBB9137E3CD}"/>
              </a:ext>
            </a:extLst>
          </p:cNvPr>
          <p:cNvSpPr/>
          <p:nvPr/>
        </p:nvSpPr>
        <p:spPr>
          <a:xfrm>
            <a:off x="907241" y="221575"/>
            <a:ext cx="7147178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la troisième étape, on va calculer la valeur de la masse volumique.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9D40948-76CF-AD5A-780D-C72F2E0EB43D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D191D4-D20C-E1EC-CAFF-8AF6FEFAEB24}"/>
              </a:ext>
            </a:extLst>
          </p:cNvPr>
          <p:cNvGrpSpPr/>
          <p:nvPr/>
        </p:nvGrpSpPr>
        <p:grpSpPr>
          <a:xfrm>
            <a:off x="1248119" y="1078573"/>
            <a:ext cx="9466062" cy="1607288"/>
            <a:chOff x="2217938" y="2914062"/>
            <a:chExt cx="6578452" cy="1057191"/>
          </a:xfrm>
        </p:grpSpPr>
        <p:sp>
          <p:nvSpPr>
            <p:cNvPr id="21" name="Freeform 12211">
              <a:extLst>
                <a:ext uri="{FF2B5EF4-FFF2-40B4-BE49-F238E27FC236}">
                  <a16:creationId xmlns:a16="http://schemas.microsoft.com/office/drawing/2014/main" id="{F8FF79E2-330E-7ACE-F788-A7B9338BB8AC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close/>
                  <a:moveTo>
                    <a:pt x="91071" y="0"/>
                  </a:moveTo>
                </a:path>
              </a:pathLst>
            </a:custGeom>
            <a:solidFill>
              <a:srgbClr val="FFE9D6">
                <a:alpha val="100000"/>
              </a:srgbClr>
            </a:solidFill>
            <a:ln w="12700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reeform 12212">
              <a:extLst>
                <a:ext uri="{FF2B5EF4-FFF2-40B4-BE49-F238E27FC236}">
                  <a16:creationId xmlns:a16="http://schemas.microsoft.com/office/drawing/2014/main" id="{6D1231D4-960D-7E92-7E61-9CBF564788AE}"/>
                </a:ext>
              </a:extLst>
            </p:cNvPr>
            <p:cNvSpPr/>
            <p:nvPr/>
          </p:nvSpPr>
          <p:spPr>
            <a:xfrm>
              <a:off x="2217938" y="2914062"/>
              <a:ext cx="6578452" cy="1057191"/>
            </a:xfrm>
            <a:custGeom>
              <a:avLst/>
              <a:gdLst/>
              <a:ahLst/>
              <a:cxnLst/>
              <a:rect l="0" t="0" r="0" b="0"/>
              <a:pathLst>
                <a:path w="6218998" h="1490357">
                  <a:moveTo>
                    <a:pt x="91071" y="0"/>
                  </a:moveTo>
                  <a:cubicBezTo>
                    <a:pt x="40779" y="0"/>
                    <a:pt x="0" y="40767"/>
                    <a:pt x="0" y="91059"/>
                  </a:cubicBezTo>
                  <a:lnTo>
                    <a:pt x="0" y="1399298"/>
                  </a:lnTo>
                  <a:cubicBezTo>
                    <a:pt x="0" y="1449590"/>
                    <a:pt x="40779" y="1490357"/>
                    <a:pt x="91071" y="1490357"/>
                  </a:cubicBezTo>
                  <a:lnTo>
                    <a:pt x="6127939" y="1490357"/>
                  </a:lnTo>
                  <a:cubicBezTo>
                    <a:pt x="6178231" y="1490357"/>
                    <a:pt x="6218998" y="1449590"/>
                    <a:pt x="6218998" y="1399298"/>
                  </a:cubicBezTo>
                  <a:lnTo>
                    <a:pt x="6218998" y="91059"/>
                  </a:lnTo>
                  <a:cubicBezTo>
                    <a:pt x="6218998" y="40767"/>
                    <a:pt x="6178231" y="0"/>
                    <a:pt x="6127939" y="0"/>
                  </a:cubicBezTo>
                  <a:lnTo>
                    <a:pt x="91071" y="0"/>
                  </a:lnTo>
                  <a:close/>
                  <a:moveTo>
                    <a:pt x="91071" y="0"/>
                  </a:moveTo>
                </a:path>
              </a:pathLst>
            </a:custGeom>
            <a:noFill/>
            <a:ln w="6350" cap="flat" cmpd="sng" algn="ctr">
              <a:solidFill>
                <a:srgbClr val="F58735">
                  <a:alpha val="100000"/>
                </a:srgbClr>
              </a:solidFill>
              <a:prstDash val="solid"/>
              <a:miter lim="50800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Picture 12273">
              <a:extLst>
                <a:ext uri="{FF2B5EF4-FFF2-40B4-BE49-F238E27FC236}">
                  <a16:creationId xmlns:a16="http://schemas.microsoft.com/office/drawing/2014/main" id="{49CB2646-DE38-B345-9377-CC39283F3F8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60402" y="2974572"/>
              <a:ext cx="870638" cy="961577"/>
            </a:xfrm>
            <a:prstGeom prst="rect">
              <a:avLst/>
            </a:prstGeom>
            <a:noFill/>
          </p:spPr>
        </p:pic>
        <p:sp>
          <p:nvSpPr>
            <p:cNvPr id="24" name="Rectangle 12310">
              <a:extLst>
                <a:ext uri="{FF2B5EF4-FFF2-40B4-BE49-F238E27FC236}">
                  <a16:creationId xmlns:a16="http://schemas.microsoft.com/office/drawing/2014/main" id="{A16E3584-2114-9E05-8D7D-7A0780B206FA}"/>
                </a:ext>
              </a:extLst>
            </p:cNvPr>
            <p:cNvSpPr/>
            <p:nvPr/>
          </p:nvSpPr>
          <p:spPr>
            <a:xfrm>
              <a:off x="2325990" y="2954805"/>
              <a:ext cx="5469063" cy="101144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200" b="0" i="0" u="none" strike="noStrike" kern="0" cap="none" spc="0" normalizeH="0" baseline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La mesure de la masse et du volume d’une quantité d’huile végétale a donné les résultats suivants :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m = 1,84 kg et V= 2L.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endParaRPr>
            </a:p>
            <a:p>
              <a:pPr defTabSz="914400"/>
              <a:r>
                <a:rPr lang="fr-FR" sz="2200" kern="0" dirty="0">
                  <a:solidFill>
                    <a:srgbClr val="231F20"/>
                  </a:solidFill>
                </a:rPr>
                <a:t>On veut calculer la masse volumique de l’huile végétale.</a:t>
              </a:r>
            </a:p>
          </p:txBody>
        </p:sp>
      </p:grpSp>
      <p:sp>
        <p:nvSpPr>
          <p:cNvPr id="37" name="Freeform 12210">
            <a:extLst>
              <a:ext uri="{FF2B5EF4-FFF2-40B4-BE49-F238E27FC236}">
                <a16:creationId xmlns:a16="http://schemas.microsoft.com/office/drawing/2014/main" id="{23DE590E-186C-451E-C082-7839DBC827B7}"/>
              </a:ext>
            </a:extLst>
          </p:cNvPr>
          <p:cNvSpPr/>
          <p:nvPr/>
        </p:nvSpPr>
        <p:spPr>
          <a:xfrm>
            <a:off x="1376290" y="3266768"/>
            <a:ext cx="7897017" cy="324463"/>
          </a:xfrm>
          <a:custGeom>
            <a:avLst/>
            <a:gdLst/>
            <a:ahLst/>
            <a:cxnLst/>
            <a:rect l="0" t="0" r="0" b="0"/>
            <a:pathLst>
              <a:path w="6153403" h="205752">
                <a:moveTo>
                  <a:pt x="0" y="0"/>
                </a:moveTo>
                <a:lnTo>
                  <a:pt x="0" y="205752"/>
                </a:lnTo>
                <a:lnTo>
                  <a:pt x="6117602" y="205752"/>
                </a:lnTo>
                <a:cubicBezTo>
                  <a:pt x="6137376" y="205752"/>
                  <a:pt x="6153403" y="189725"/>
                  <a:pt x="6153403" y="169951"/>
                </a:cubicBezTo>
                <a:lnTo>
                  <a:pt x="6153403" y="35801"/>
                </a:lnTo>
                <a:cubicBezTo>
                  <a:pt x="6153403" y="16027"/>
                  <a:pt x="6137376" y="0"/>
                  <a:pt x="611760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FE2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angle 12309">
            <a:extLst>
              <a:ext uri="{FF2B5EF4-FFF2-40B4-BE49-F238E27FC236}">
                <a16:creationId xmlns:a16="http://schemas.microsoft.com/office/drawing/2014/main" id="{705E7BF8-C3CA-CA76-7A4E-9FD135231AF8}"/>
              </a:ext>
            </a:extLst>
          </p:cNvPr>
          <p:cNvSpPr/>
          <p:nvPr/>
        </p:nvSpPr>
        <p:spPr>
          <a:xfrm>
            <a:off x="1246181" y="3260677"/>
            <a:ext cx="4546116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3.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Calculer la valeur de la masse volumique.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12313">
                <a:extLst>
                  <a:ext uri="{FF2B5EF4-FFF2-40B4-BE49-F238E27FC236}">
                    <a16:creationId xmlns:a16="http://schemas.microsoft.com/office/drawing/2014/main" id="{F6757B13-3D2E-A3A3-E4DF-B4C261817770}"/>
                  </a:ext>
                </a:extLst>
              </p:cNvPr>
              <p:cNvSpPr/>
              <p:nvPr/>
            </p:nvSpPr>
            <p:spPr>
              <a:xfrm>
                <a:off x="2767237" y="3667267"/>
                <a:ext cx="2714269" cy="92519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lvl="0"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fr-FR" sz="3200" b="1" i="1" ker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3200" b="1" i="1" ker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𝟏𝟖𝟒𝟎</m:t>
                          </m:r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𝟐𝟎𝟎𝟎</m:t>
                          </m:r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  <m:r>
                            <a:rPr lang="fr-FR" sz="3200" b="1" i="1" kern="0" baseline="300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2800" b="1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42" name="Rectangle 12313">
                <a:extLst>
                  <a:ext uri="{FF2B5EF4-FFF2-40B4-BE49-F238E27FC236}">
                    <a16:creationId xmlns:a16="http://schemas.microsoft.com/office/drawing/2014/main" id="{F6757B13-3D2E-A3A3-E4DF-B4C2618177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237" y="3667267"/>
                <a:ext cx="2714269" cy="92519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12313">
                <a:extLst>
                  <a:ext uri="{FF2B5EF4-FFF2-40B4-BE49-F238E27FC236}">
                    <a16:creationId xmlns:a16="http://schemas.microsoft.com/office/drawing/2014/main" id="{9FFA07CF-C3F7-A3B2-DD8D-9BCB4010984E}"/>
                  </a:ext>
                </a:extLst>
              </p:cNvPr>
              <p:cNvSpPr/>
              <p:nvPr/>
            </p:nvSpPr>
            <p:spPr>
              <a:xfrm>
                <a:off x="2767237" y="5003701"/>
                <a:ext cx="3105594" cy="492443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lvl="0"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  <m:r>
                        <a:rPr lang="fr-FR" sz="3200" b="1" i="1" ker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sz="3200" b="1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fr-FR" sz="3200" b="1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fr-FR" sz="3200" b="1" i="1" kern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</m:t>
                      </m:r>
                      <m:f>
                        <m:fPr>
                          <m:type m:val="lin"/>
                          <m:ctrlP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fr-FR" sz="3200" b="1" i="1" kern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  <m:r>
                            <a:rPr lang="fr-FR" sz="3200" b="1" i="1" kern="0" baseline="300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kumimoji="0" lang="en-US" sz="2800" b="1" i="1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43" name="Rectangle 12313">
                <a:extLst>
                  <a:ext uri="{FF2B5EF4-FFF2-40B4-BE49-F238E27FC236}">
                    <a16:creationId xmlns:a16="http://schemas.microsoft.com/office/drawing/2014/main" id="{9FFA07CF-C3F7-A3B2-DD8D-9BCB401098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7237" y="5003701"/>
                <a:ext cx="3105594" cy="492443"/>
              </a:xfrm>
              <a:prstGeom prst="rect">
                <a:avLst/>
              </a:prstGeom>
              <a:blipFill>
                <a:blip r:embed="rId5"/>
                <a:stretch>
                  <a:fillRect l="-2554" t="-179012" r="-15128" b="-2320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532B145C-F638-ABEC-095A-DFA4B6C65A95}"/>
              </a:ext>
            </a:extLst>
          </p:cNvPr>
          <p:cNvSpPr/>
          <p:nvPr/>
        </p:nvSpPr>
        <p:spPr>
          <a:xfrm>
            <a:off x="807194" y="53316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lit la question de l’étape 3 puis présente la réponse en l’explicitant.</a:t>
            </a:r>
          </a:p>
        </p:txBody>
      </p:sp>
    </p:spTree>
    <p:extLst>
      <p:ext uri="{BB962C8B-B14F-4D97-AF65-F5344CB8AC3E}">
        <p14:creationId xmlns:p14="http://schemas.microsoft.com/office/powerpoint/2010/main" val="229942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3160-D60F-FCF8-70F4-DDCEDC1E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717DA40-51A3-EFEC-6C00-F2550406A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3FF376-17A3-954C-0BAD-7C0878F45883}"/>
              </a:ext>
            </a:extLst>
          </p:cNvPr>
          <p:cNvSpPr/>
          <p:nvPr/>
        </p:nvSpPr>
        <p:spPr>
          <a:xfrm>
            <a:off x="907240" y="221575"/>
            <a:ext cx="9829889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En bilan, pour déterminer la masse volumique d’un corps solide ou liquide, on suit les étapes suivantes: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196AE-0A37-1721-04FA-7D1D1773DD6E}"/>
              </a:ext>
            </a:extLst>
          </p:cNvPr>
          <p:cNvSpPr/>
          <p:nvPr/>
        </p:nvSpPr>
        <p:spPr>
          <a:xfrm>
            <a:off x="712926" y="649816"/>
            <a:ext cx="9656559" cy="2648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</a:t>
            </a:r>
            <a:r>
              <a:rPr lang="fr-FR" sz="1400" i="1" dirty="0" err="1">
                <a:solidFill>
                  <a:prstClr val="white">
                    <a:lumMod val="65000"/>
                  </a:prstClr>
                </a:solidFill>
              </a:rPr>
              <a:t>enseignant.e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 incite les élèves à suivre et se rappeler bien de ces étapes.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FC4EC8-A913-2B68-A005-88463711F5C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875600"/>
              </p:ext>
            </p:extLst>
          </p:nvPr>
        </p:nvGraphicFramePr>
        <p:xfrm>
          <a:off x="1091061" y="2199409"/>
          <a:ext cx="9862689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09889">
                  <a:extLst>
                    <a:ext uri="{9D8B030D-6E8A-4147-A177-3AD203B41FA5}">
                      <a16:colId xmlns:a16="http://schemas.microsoft.com/office/drawing/2014/main" val="2513831921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11714702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en-US" sz="24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Je </a:t>
                      </a:r>
                      <a:r>
                        <a:rPr kumimoji="0" lang="fr-FR" sz="24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rappelle la formule de la masse volumique</a:t>
                      </a:r>
                      <a:r>
                        <a:rPr kumimoji="0" lang="en-US" sz="24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.</a:t>
                      </a:r>
                      <a:endParaRPr kumimoji="0" lang="en-US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Javanese Text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4241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0" marR="0" lvl="0" indent="-3619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2. J’effectue les conversions nécessaires.</a:t>
                      </a:r>
                      <a:endParaRPr kumimoji="0" lang="fr-FR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m </a:t>
                      </a:r>
                      <a:r>
                        <a:rPr kumimoji="0" lang="en-US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                        g</a:t>
                      </a:r>
                      <a:endParaRPr kumimoji="0" lang="en-US" u="none" strike="noStrike" kern="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 marL="0" lvl="0" indent="0" algn="ctr" defTabSz="91440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kumimoji="0" lang="en-US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V </a:t>
                      </a:r>
                      <a:r>
                        <a:rPr kumimoji="0" lang="en-US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                  </a:t>
                      </a:r>
                      <a:r>
                        <a:rPr kumimoji="0" lang="en-US" u="none" strike="noStrike" kern="0" cap="none" spc="676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</a:t>
                      </a:r>
                      <a:r>
                        <a:rPr kumimoji="0" lang="en-US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cm</a:t>
                      </a:r>
                      <a:r>
                        <a:rPr kumimoji="0" lang="en-US" u="none" strike="noStrike" kern="0" cap="none" spc="0" normalizeH="0" baseline="3000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</a:t>
                      </a:r>
                      <a:endParaRPr kumimoji="0" lang="en-US" b="0" i="0" u="none" strike="noStrike" kern="0" cap="none" spc="0" normalizeH="0" baseline="30000" noProof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Javanese Text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023052"/>
                  </a:ext>
                </a:extLst>
              </a:tr>
              <a:tr h="51793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3. Je calcule la valeur de la masse volumique.</a:t>
                      </a:r>
                      <a:endParaRPr kumimoji="0" lang="fr-FR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Javanese Text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005342"/>
                  </a:ext>
                </a:extLst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>
            <a:off x="8876145" y="3112653"/>
            <a:ext cx="1062182" cy="9236"/>
          </a:xfrm>
          <a:prstGeom prst="straightConnector1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8645237" y="3551381"/>
            <a:ext cx="1062182" cy="9236"/>
          </a:xfrm>
          <a:prstGeom prst="straightConnector1">
            <a:avLst/>
          </a:prstGeom>
          <a:ln w="57150">
            <a:solidFill>
              <a:schemeClr val="accent4">
                <a:lumMod val="40000"/>
                <a:lumOff val="6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2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/>
          <p:cNvPicPr preferRelativeResize="0"/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373129" y="402751"/>
            <a:ext cx="42181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3" name="Rectangle : coins arrondis 2"/>
          <p:cNvSpPr/>
          <p:nvPr/>
        </p:nvSpPr>
        <p:spPr>
          <a:xfrm>
            <a:off x="584166" y="3989233"/>
            <a:ext cx="2011680" cy="246601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16062" y="4629744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2720648" y="3989235"/>
            <a:ext cx="8970264" cy="24660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978178" y="4021326"/>
            <a:ext cx="8399868" cy="2144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6213" indent="-17621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Confondre masse volumique et masse </a:t>
            </a:r>
            <a:r>
              <a:rPr lang="fr-FR" dirty="0"/>
              <a:t>: penser qu’un objet plus lourd a automatiquement une masse volumique plus élevée.</a:t>
            </a:r>
          </a:p>
          <a:p>
            <a:pPr marL="176213" indent="-17621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Croire que la masse volumique dépend de la quantité de matière </a:t>
            </a:r>
            <a:r>
              <a:rPr lang="fr-FR" dirty="0"/>
              <a:t>: imaginer qu’un grand échantillon d’un matériau a une masse volumique plus grande qu’un petit.</a:t>
            </a:r>
          </a:p>
          <a:p>
            <a:pPr marL="176213" indent="-176213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fr-FR" b="1" dirty="0"/>
              <a:t>Oublier la cohérence des unités </a:t>
            </a:r>
            <a:r>
              <a:rPr lang="fr-FR" dirty="0"/>
              <a:t>: utiliser des unités différentes (g et cm³ ou g et L) sans conversion, ce qui conduit à un résultat incorrect mais accepté comme juste.</a:t>
            </a:r>
          </a:p>
        </p:txBody>
      </p:sp>
      <p:sp>
        <p:nvSpPr>
          <p:cNvPr id="20" name="Rectangle : coins arrondis 19"/>
          <p:cNvSpPr/>
          <p:nvPr/>
        </p:nvSpPr>
        <p:spPr>
          <a:xfrm>
            <a:off x="639010" y="1304926"/>
            <a:ext cx="2011680" cy="112839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716062" y="1684455"/>
            <a:ext cx="172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Tâche à réussir </a:t>
            </a:r>
          </a:p>
        </p:txBody>
      </p:sp>
      <p:sp>
        <p:nvSpPr>
          <p:cNvPr id="22" name="Rectangle : coins arrondis 21"/>
          <p:cNvSpPr/>
          <p:nvPr/>
        </p:nvSpPr>
        <p:spPr>
          <a:xfrm>
            <a:off x="2751963" y="1304926"/>
            <a:ext cx="8970264" cy="11283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858570" y="1350982"/>
            <a:ext cx="86944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indent="-180975" algn="just">
              <a:buFont typeface="Courier New" panose="02070309020205020404" pitchFamily="49" charset="0"/>
              <a:buChar char="o"/>
            </a:pPr>
            <a:r>
              <a:rPr lang="fr-FR" sz="2000" b="1" dirty="0"/>
              <a:t>La tâche principale </a:t>
            </a:r>
            <a:r>
              <a:rPr lang="fr-FR" sz="2000" dirty="0"/>
              <a:t>de cette séance est de </a:t>
            </a:r>
            <a:r>
              <a:rPr lang="fr-FR" sz="2000" i="1" dirty="0"/>
              <a:t>déterminer la masse volumique d’un corps à partir des valeurs de sa masse et de son volume (obtenu par une règle géométrique ou par déplacement d’eau). </a:t>
            </a:r>
          </a:p>
        </p:txBody>
      </p:sp>
      <p:pic>
        <p:nvPicPr>
          <p:cNvPr id="2" name="Picture 2" descr="Image généré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84DAC52-AA8B-E87B-5A0C-BE2481CA28B4}"/>
              </a:ext>
            </a:extLst>
          </p:cNvPr>
          <p:cNvSpPr/>
          <p:nvPr/>
        </p:nvSpPr>
        <p:spPr>
          <a:xfrm>
            <a:off x="2793111" y="2653547"/>
            <a:ext cx="8970264" cy="11283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720C20D-6756-4FEC-5132-676CFA52476F}"/>
              </a:ext>
            </a:extLst>
          </p:cNvPr>
          <p:cNvSpPr txBox="1"/>
          <p:nvPr/>
        </p:nvSpPr>
        <p:spPr>
          <a:xfrm>
            <a:off x="2913747" y="2709912"/>
            <a:ext cx="869442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80975" indent="-180975" algn="just">
              <a:buFont typeface="Courier New" panose="02070309020205020404" pitchFamily="49" charset="0"/>
              <a:buChar char="o"/>
            </a:pPr>
            <a:r>
              <a:rPr lang="fr-FR" sz="2000" dirty="0"/>
              <a:t>L’enseignant est censé à montrer comment appliquer la relation 𝜌 = 𝑚/𝑉, et faire les conversions nécessaires, puis comparer la valeur obtenue à des valeurs de référence afin d’identifier le matériau.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EE28E15-39DB-B9F1-A740-3B940579E591}"/>
              </a:ext>
            </a:extLst>
          </p:cNvPr>
          <p:cNvSpPr/>
          <p:nvPr/>
        </p:nvSpPr>
        <p:spPr>
          <a:xfrm>
            <a:off x="574675" y="2672577"/>
            <a:ext cx="2011680" cy="1109363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2CC620-665D-3287-2113-6E31878A996D}"/>
              </a:ext>
            </a:extLst>
          </p:cNvPr>
          <p:cNvSpPr txBox="1"/>
          <p:nvPr/>
        </p:nvSpPr>
        <p:spPr>
          <a:xfrm>
            <a:off x="716062" y="3012760"/>
            <a:ext cx="1728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Stratégie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454CD-89A9-1AC9-1A8C-02A8683E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3858795-93DF-90AD-5F48-31E8F968E1F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Fermez vos livrets, prenez vos ardoises et écrivez-y votre réponse. Choisissez la proposition correcte.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F5DEFBC1-30FF-CCDE-F1EF-C12473CD8F57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clarifie la question et peut utiliser l’alternance linguistique si besoin.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4F6CBE-FEB6-6414-F6EA-FED89A20AD3C}"/>
              </a:ext>
            </a:extLst>
          </p:cNvPr>
          <p:cNvSpPr txBox="1"/>
          <p:nvPr/>
        </p:nvSpPr>
        <p:spPr>
          <a:xfrm>
            <a:off x="1234422" y="1548980"/>
            <a:ext cx="7339307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La masse volume s’exprime par: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AF2E188-D78C-BF5C-A5B9-E144D030F2C8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2A8E171B-C097-E3EF-F836-229F92ED419A}"/>
              </a:ext>
            </a:extLst>
          </p:cNvPr>
          <p:cNvGrpSpPr/>
          <p:nvPr/>
        </p:nvGrpSpPr>
        <p:grpSpPr>
          <a:xfrm>
            <a:off x="10736910" y="150123"/>
            <a:ext cx="724840" cy="625508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CFA02AB-806C-5831-8D68-9CC61E23E31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A916C6C-05B0-7A36-5C9F-D8D72ED11E3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45309" y="2622013"/>
            <a:ext cx="3108218" cy="737074"/>
            <a:chOff x="1445309" y="2310926"/>
            <a:chExt cx="3108218" cy="7370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 : coins arrondis 5"/>
                <p:cNvSpPr/>
                <p:nvPr/>
              </p:nvSpPr>
              <p:spPr>
                <a:xfrm>
                  <a:off x="1740676" y="2310926"/>
                  <a:ext cx="2812851" cy="737074"/>
                </a:xfrm>
                <a:prstGeom prst="roundRect">
                  <a:avLst/>
                </a:prstGeom>
                <a:solidFill>
                  <a:srgbClr val="F4EDF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 : coins arrondis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676" y="2310926"/>
                  <a:ext cx="2812851" cy="737074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Rectangle : coins arrondis 6"/>
            <p:cNvSpPr/>
            <p:nvPr/>
          </p:nvSpPr>
          <p:spPr>
            <a:xfrm>
              <a:off x="1445309" y="2457032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445309" y="3956517"/>
            <a:ext cx="3108218" cy="737074"/>
            <a:chOff x="1445309" y="3702842"/>
            <a:chExt cx="3108218" cy="7370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5"/>
                <p:cNvSpPr/>
                <p:nvPr/>
              </p:nvSpPr>
              <p:spPr>
                <a:xfrm>
                  <a:off x="1740676" y="3702842"/>
                  <a:ext cx="2812851" cy="737074"/>
                </a:xfrm>
                <a:prstGeom prst="roundRect">
                  <a:avLst/>
                </a:prstGeom>
                <a:solidFill>
                  <a:srgbClr val="F4EDF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fr-FR" sz="2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fr-FR" sz="2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Rectangle : coins arrondis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676" y="3702842"/>
                  <a:ext cx="2812851" cy="737074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Rectangle : coins arrondis 6"/>
            <p:cNvSpPr/>
            <p:nvPr/>
          </p:nvSpPr>
          <p:spPr>
            <a:xfrm>
              <a:off x="1445309" y="3848948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445309" y="5291021"/>
            <a:ext cx="3108218" cy="737074"/>
            <a:chOff x="1445309" y="5080820"/>
            <a:chExt cx="3108218" cy="7370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 : coins arrondis 5"/>
                <p:cNvSpPr/>
                <p:nvPr/>
              </p:nvSpPr>
              <p:spPr>
                <a:xfrm>
                  <a:off x="1740676" y="5080820"/>
                  <a:ext cx="2812851" cy="737074"/>
                </a:xfrm>
                <a:prstGeom prst="roundRect">
                  <a:avLst/>
                </a:prstGeom>
                <a:solidFill>
                  <a:srgbClr val="F4EDF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num>
                          <m:den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 : coins arrondis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676" y="5080820"/>
                  <a:ext cx="2812851" cy="737074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ctangle : coins arrondis 6"/>
            <p:cNvSpPr/>
            <p:nvPr/>
          </p:nvSpPr>
          <p:spPr>
            <a:xfrm>
              <a:off x="1445309" y="522692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440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12D6D-1B7E-0DE0-EEF0-F54947517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64D0CFF-E76C-E38D-830F-99E828AC4496}"/>
              </a:ext>
            </a:extLst>
          </p:cNvPr>
          <p:cNvSpPr txBox="1"/>
          <p:nvPr/>
        </p:nvSpPr>
        <p:spPr>
          <a:xfrm>
            <a:off x="950410" y="1891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La masse volumique d’un corps se détermine en divisant sa masse par son volume.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78E2CB72-155C-03A5-EABA-08559A0E2F33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feedback adéquat et peut recourir à l’alternance linguistique si nécessaire.</a:t>
            </a:r>
          </a:p>
        </p:txBody>
      </p:sp>
      <p:pic>
        <p:nvPicPr>
          <p:cNvPr id="19" name="Graphique 18" descr="Coche avec un remplissage uni">
            <a:extLst>
              <a:ext uri="{FF2B5EF4-FFF2-40B4-BE49-F238E27FC236}">
                <a16:creationId xmlns:a16="http://schemas.microsoft.com/office/drawing/2014/main" id="{575AFF1B-8271-E68F-5537-61B8C7AB1C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683774" y="2622013"/>
            <a:ext cx="684830" cy="68483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067B24F-126B-687F-2317-097CD819C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4203" y="318127"/>
            <a:ext cx="583170" cy="583170"/>
          </a:xfrm>
          <a:prstGeom prst="rect">
            <a:avLst/>
          </a:prstGeom>
        </p:spPr>
      </p:pic>
      <p:sp>
        <p:nvSpPr>
          <p:cNvPr id="12" name="ZoneTexte 14">
            <a:extLst>
              <a:ext uri="{FF2B5EF4-FFF2-40B4-BE49-F238E27FC236}">
                <a16:creationId xmlns:a16="http://schemas.microsoft.com/office/drawing/2014/main" id="{124F6CBE-FEB6-6414-F6EA-FED89A20AD3C}"/>
              </a:ext>
            </a:extLst>
          </p:cNvPr>
          <p:cNvSpPr txBox="1"/>
          <p:nvPr/>
        </p:nvSpPr>
        <p:spPr>
          <a:xfrm>
            <a:off x="1234422" y="1548980"/>
            <a:ext cx="7339307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La masse volume s’exprime par: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445309" y="2622013"/>
            <a:ext cx="3108218" cy="737074"/>
            <a:chOff x="1445309" y="2310926"/>
            <a:chExt cx="3108218" cy="7370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 : coins arrondis 5"/>
                <p:cNvSpPr/>
                <p:nvPr/>
              </p:nvSpPr>
              <p:spPr>
                <a:xfrm>
                  <a:off x="1740676" y="2310926"/>
                  <a:ext cx="2812851" cy="737074"/>
                </a:xfrm>
                <a:prstGeom prst="roundRect">
                  <a:avLst/>
                </a:prstGeom>
                <a:solidFill>
                  <a:srgbClr val="F4EDF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 : coins arrondis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676" y="2310926"/>
                  <a:ext cx="2812851" cy="737074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Rectangle : coins arrondis 6"/>
            <p:cNvSpPr/>
            <p:nvPr/>
          </p:nvSpPr>
          <p:spPr>
            <a:xfrm>
              <a:off x="1445309" y="2457032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A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445309" y="3956517"/>
            <a:ext cx="3108218" cy="737074"/>
            <a:chOff x="1445309" y="3702842"/>
            <a:chExt cx="3108218" cy="7370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 : coins arrondis 5"/>
                <p:cNvSpPr/>
                <p:nvPr/>
              </p:nvSpPr>
              <p:spPr>
                <a:xfrm>
                  <a:off x="1740676" y="3702842"/>
                  <a:ext cx="2812851" cy="737074"/>
                </a:xfrm>
                <a:prstGeom prst="roundRect">
                  <a:avLst/>
                </a:prstGeom>
                <a:solidFill>
                  <a:srgbClr val="F4EDF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fr-FR" sz="2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fr-FR" sz="2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fr-FR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Rectangle : coins arrondis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676" y="3702842"/>
                  <a:ext cx="2812851" cy="737074"/>
                </a:xfrm>
                <a:prstGeom prst="round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 : coins arrondis 6"/>
            <p:cNvSpPr/>
            <p:nvPr/>
          </p:nvSpPr>
          <p:spPr>
            <a:xfrm>
              <a:off x="1445309" y="3848948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B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445309" y="5291021"/>
            <a:ext cx="3108218" cy="737074"/>
            <a:chOff x="1445309" y="5080820"/>
            <a:chExt cx="3108218" cy="73707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 : coins arrondis 5"/>
                <p:cNvSpPr/>
                <p:nvPr/>
              </p:nvSpPr>
              <p:spPr>
                <a:xfrm>
                  <a:off x="1740676" y="5080820"/>
                  <a:ext cx="2812851" cy="737074"/>
                </a:xfrm>
                <a:prstGeom prst="roundRect">
                  <a:avLst/>
                </a:prstGeom>
                <a:solidFill>
                  <a:srgbClr val="F4EDF9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fr-FR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𝒗</m:t>
                            </m:r>
                          </m:num>
                          <m:den>
                            <m:r>
                              <a:rPr lang="fr-FR" sz="2400" b="1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den>
                        </m:f>
                      </m:oMath>
                    </m:oMathPara>
                  </a14:m>
                  <a:endParaRPr lang="fr-F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 : coins arrondis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0676" y="5080820"/>
                  <a:ext cx="2812851" cy="737074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 : coins arrondis 6"/>
            <p:cNvSpPr/>
            <p:nvPr/>
          </p:nvSpPr>
          <p:spPr>
            <a:xfrm>
              <a:off x="1445309" y="5226926"/>
              <a:ext cx="432000" cy="430924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tx1"/>
                  </a:solidFill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26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votre ardoise pour écrire la bonne réponse :  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096625" y="257231"/>
            <a:ext cx="836837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861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95960" y="1402080"/>
            <a:ext cx="9851967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L’unité de la masse volumique dans le système international SI est: </a:t>
            </a:r>
          </a:p>
        </p:txBody>
      </p:sp>
      <p:sp>
        <p:nvSpPr>
          <p:cNvPr id="6" name="Rectangle : coins arrondis 5"/>
          <p:cNvSpPr/>
          <p:nvPr/>
        </p:nvSpPr>
        <p:spPr>
          <a:xfrm>
            <a:off x="1740676" y="2310926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/>
          <p:cNvSpPr/>
          <p:nvPr/>
        </p:nvSpPr>
        <p:spPr>
          <a:xfrm>
            <a:off x="1740676" y="3463050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kg/m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 : coins arrondis 7"/>
          <p:cNvSpPr/>
          <p:nvPr/>
        </p:nvSpPr>
        <p:spPr>
          <a:xfrm>
            <a:off x="1740677" y="4619786"/>
            <a:ext cx="187074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  <a:r>
              <a:rPr lang="fr-FR" sz="2400" dirty="0">
                <a:solidFill>
                  <a:schemeClr val="tx1"/>
                </a:solidFill>
              </a:rPr>
              <a:t>/kg</a:t>
            </a:r>
            <a:endParaRPr lang="fr-FR" sz="2400" baseline="30000" dirty="0">
              <a:solidFill>
                <a:schemeClr val="tx1"/>
              </a:solidFill>
            </a:endParaRPr>
          </a:p>
        </p:txBody>
      </p:sp>
      <p:sp>
        <p:nvSpPr>
          <p:cNvPr id="14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Très bien c’est :  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explique davantage.</a:t>
            </a:r>
          </a:p>
        </p:txBody>
      </p:sp>
      <p:pic>
        <p:nvPicPr>
          <p:cNvPr id="20" name="Graphique 11" descr="Coche avec un remplissage uni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906786" y="3336097"/>
            <a:ext cx="684830" cy="684830"/>
          </a:xfrm>
          <a:prstGeom prst="rect">
            <a:avLst/>
          </a:prstGeom>
        </p:spPr>
      </p:pic>
      <p:sp>
        <p:nvSpPr>
          <p:cNvPr id="28" name="ZoneTexte 1"/>
          <p:cNvSpPr txBox="1"/>
          <p:nvPr/>
        </p:nvSpPr>
        <p:spPr>
          <a:xfrm>
            <a:off x="695960" y="1402080"/>
            <a:ext cx="9851967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L’unité de la masse volumique dans le système international SI est: </a:t>
            </a:r>
          </a:p>
        </p:txBody>
      </p:sp>
      <p:sp>
        <p:nvSpPr>
          <p:cNvPr id="29" name="Rectangle : coins arrondis 5"/>
          <p:cNvSpPr/>
          <p:nvPr/>
        </p:nvSpPr>
        <p:spPr>
          <a:xfrm>
            <a:off x="1740676" y="2310926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Rectangle : coins arrondis 7"/>
          <p:cNvSpPr/>
          <p:nvPr/>
        </p:nvSpPr>
        <p:spPr>
          <a:xfrm>
            <a:off x="1740676" y="3463050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kg/m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3" name="Rectangle : coins arrondis 7"/>
          <p:cNvSpPr/>
          <p:nvPr/>
        </p:nvSpPr>
        <p:spPr>
          <a:xfrm>
            <a:off x="1740677" y="4619786"/>
            <a:ext cx="187074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  <a:r>
              <a:rPr lang="fr-FR" sz="2400" dirty="0">
                <a:solidFill>
                  <a:schemeClr val="tx1"/>
                </a:solidFill>
              </a:rPr>
              <a:t>/kg</a:t>
            </a:r>
            <a:endParaRPr lang="fr-FR" sz="2400" baseline="30000" dirty="0">
              <a:solidFill>
                <a:schemeClr val="tx1"/>
              </a:solidFill>
            </a:endParaRPr>
          </a:p>
        </p:txBody>
      </p:sp>
      <p:sp>
        <p:nvSpPr>
          <p:cNvPr id="34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4" name="Rectangle: Rounded Corners 24"/>
          <p:cNvSpPr/>
          <p:nvPr/>
        </p:nvSpPr>
        <p:spPr>
          <a:xfrm>
            <a:off x="11096625" y="257231"/>
            <a:ext cx="836837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861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votre ardoise pour écrire la bonne réponse :  </a:t>
            </a:r>
          </a:p>
        </p:txBody>
      </p:sp>
      <p:sp>
        <p:nvSpPr>
          <p:cNvPr id="4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sp>
        <p:nvSpPr>
          <p:cNvPr id="16" name="ZoneTexte 1"/>
          <p:cNvSpPr txBox="1"/>
          <p:nvPr/>
        </p:nvSpPr>
        <p:spPr>
          <a:xfrm>
            <a:off x="695960" y="1402080"/>
            <a:ext cx="9851967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L’unité usuelle de la masse volumique est: </a:t>
            </a:r>
          </a:p>
        </p:txBody>
      </p:sp>
      <p:sp>
        <p:nvSpPr>
          <p:cNvPr id="17" name="Rectangle : coins arrondis 5"/>
          <p:cNvSpPr/>
          <p:nvPr/>
        </p:nvSpPr>
        <p:spPr>
          <a:xfrm>
            <a:off x="1740676" y="2310926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g/L</a:t>
            </a:r>
            <a:endParaRPr lang="fr-FR" sz="2400" baseline="30000" dirty="0">
              <a:solidFill>
                <a:schemeClr val="tx1"/>
              </a:solidFill>
            </a:endParaRPr>
          </a:p>
        </p:txBody>
      </p:sp>
      <p:sp>
        <p:nvSpPr>
          <p:cNvPr id="18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7"/>
          <p:cNvSpPr/>
          <p:nvPr/>
        </p:nvSpPr>
        <p:spPr>
          <a:xfrm>
            <a:off x="1740676" y="3463050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g/m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Rectangle : coins arrondis 7"/>
          <p:cNvSpPr/>
          <p:nvPr/>
        </p:nvSpPr>
        <p:spPr>
          <a:xfrm>
            <a:off x="1740677" y="4619786"/>
            <a:ext cx="187074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kg/m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4" name="Rectangle: Rounded Corners 24"/>
          <p:cNvSpPr/>
          <p:nvPr/>
        </p:nvSpPr>
        <p:spPr>
          <a:xfrm>
            <a:off x="11096625" y="257231"/>
            <a:ext cx="836837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861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Très bien c’est :  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explique davantage.</a:t>
            </a:r>
          </a:p>
        </p:txBody>
      </p:sp>
      <p:pic>
        <p:nvPicPr>
          <p:cNvPr id="20" name="Graphique 11" descr="Coche avec un remplissage uni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063804" y="4492833"/>
            <a:ext cx="684830" cy="684830"/>
          </a:xfrm>
          <a:prstGeom prst="rect">
            <a:avLst/>
          </a:prstGeom>
        </p:spPr>
      </p:pic>
      <p:sp>
        <p:nvSpPr>
          <p:cNvPr id="28" name="ZoneTexte 1"/>
          <p:cNvSpPr txBox="1"/>
          <p:nvPr/>
        </p:nvSpPr>
        <p:spPr>
          <a:xfrm>
            <a:off x="695960" y="1402080"/>
            <a:ext cx="9851967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L’unité usuelle de la masse volumique est: </a:t>
            </a:r>
          </a:p>
        </p:txBody>
      </p:sp>
      <p:sp>
        <p:nvSpPr>
          <p:cNvPr id="29" name="Rectangle : coins arrondis 5"/>
          <p:cNvSpPr/>
          <p:nvPr/>
        </p:nvSpPr>
        <p:spPr>
          <a:xfrm>
            <a:off x="1740676" y="2310926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g/L</a:t>
            </a:r>
            <a:endParaRPr lang="fr-FR" sz="2400" baseline="30000" dirty="0">
              <a:solidFill>
                <a:schemeClr val="tx1"/>
              </a:solidFill>
            </a:endParaRPr>
          </a:p>
        </p:txBody>
      </p:sp>
      <p:sp>
        <p:nvSpPr>
          <p:cNvPr id="30" name="Rectangle : coins arrondis 6"/>
          <p:cNvSpPr/>
          <p:nvPr/>
        </p:nvSpPr>
        <p:spPr>
          <a:xfrm>
            <a:off x="1445309" y="231092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Rectangle : coins arrondis 7"/>
          <p:cNvSpPr/>
          <p:nvPr/>
        </p:nvSpPr>
        <p:spPr>
          <a:xfrm>
            <a:off x="1740676" y="3463050"/>
            <a:ext cx="187074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g/m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Rectangle : coins arrondis 8"/>
          <p:cNvSpPr/>
          <p:nvPr/>
        </p:nvSpPr>
        <p:spPr>
          <a:xfrm>
            <a:off x="1445309" y="346305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3" name="Rectangle : coins arrondis 7"/>
          <p:cNvSpPr/>
          <p:nvPr/>
        </p:nvSpPr>
        <p:spPr>
          <a:xfrm>
            <a:off x="1740677" y="4619786"/>
            <a:ext cx="187074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kg/m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4" name="Rectangle : coins arrondis 8"/>
          <p:cNvSpPr/>
          <p:nvPr/>
        </p:nvSpPr>
        <p:spPr>
          <a:xfrm>
            <a:off x="1445309" y="461978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4" name="Rectangle: Rounded Corners 24"/>
          <p:cNvSpPr/>
          <p:nvPr/>
        </p:nvSpPr>
        <p:spPr>
          <a:xfrm>
            <a:off x="11096625" y="257231"/>
            <a:ext cx="836837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861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votre ardoise pour écrire la bonne réponse :  </a:t>
            </a:r>
          </a:p>
        </p:txBody>
      </p:sp>
      <p:sp>
        <p:nvSpPr>
          <p:cNvPr id="4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sp>
        <p:nvSpPr>
          <p:cNvPr id="16" name="ZoneTexte 1"/>
          <p:cNvSpPr txBox="1"/>
          <p:nvPr/>
        </p:nvSpPr>
        <p:spPr>
          <a:xfrm>
            <a:off x="724700" y="2914302"/>
            <a:ext cx="1010910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Quelles sont les conversions correctes?</a:t>
            </a:r>
          </a:p>
        </p:txBody>
      </p:sp>
      <p:sp>
        <p:nvSpPr>
          <p:cNvPr id="17" name="Rectangle : coins arrondis 5"/>
          <p:cNvSpPr/>
          <p:nvPr/>
        </p:nvSpPr>
        <p:spPr>
          <a:xfrm>
            <a:off x="1270548" y="3806822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</a:rPr>
              <a:t>m = </a:t>
            </a:r>
            <a:r>
              <a:rPr lang="fr-FR" sz="2400" dirty="0" smtClean="0">
                <a:solidFill>
                  <a:schemeClr val="tx1"/>
                </a:solidFill>
              </a:rPr>
              <a:t>6600 </a:t>
            </a:r>
            <a:r>
              <a:rPr lang="fr-FR" sz="2400" dirty="0">
                <a:solidFill>
                  <a:schemeClr val="tx1"/>
                </a:solidFill>
              </a:rPr>
              <a:t>g ; </a:t>
            </a:r>
            <a:r>
              <a:rPr lang="fr-FR" sz="2400" dirty="0" smtClean="0">
                <a:solidFill>
                  <a:schemeClr val="tx1"/>
                </a:solidFill>
              </a:rPr>
              <a:t>V </a:t>
            </a:r>
            <a:r>
              <a:rPr lang="fr-FR" sz="2400" dirty="0">
                <a:solidFill>
                  <a:schemeClr val="tx1"/>
                </a:solidFill>
              </a:rPr>
              <a:t>= </a:t>
            </a:r>
            <a:r>
              <a:rPr lang="fr-FR" sz="2400" dirty="0" smtClean="0">
                <a:solidFill>
                  <a:schemeClr val="tx1"/>
                </a:solidFill>
              </a:rPr>
              <a:t>50 </a:t>
            </a:r>
            <a:r>
              <a:rPr lang="fr-FR" sz="2400" dirty="0">
                <a:solidFill>
                  <a:schemeClr val="tx1"/>
                </a:solidFill>
              </a:rPr>
              <a:t>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Rectangle : coins arrondis 6"/>
          <p:cNvSpPr/>
          <p:nvPr/>
        </p:nvSpPr>
        <p:spPr>
          <a:xfrm>
            <a:off x="975181" y="380682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7"/>
          <p:cNvSpPr/>
          <p:nvPr/>
        </p:nvSpPr>
        <p:spPr>
          <a:xfrm>
            <a:off x="1270549" y="4746509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</a:rPr>
              <a:t>m = </a:t>
            </a:r>
            <a:r>
              <a:rPr lang="nn-NO" sz="2400" dirty="0" smtClean="0">
                <a:solidFill>
                  <a:schemeClr val="tx1"/>
                </a:solidFill>
              </a:rPr>
              <a:t>660 </a:t>
            </a:r>
            <a:r>
              <a:rPr lang="nn-NO" sz="2400" dirty="0">
                <a:solidFill>
                  <a:schemeClr val="tx1"/>
                </a:solidFill>
              </a:rPr>
              <a:t>g ; </a:t>
            </a:r>
            <a:r>
              <a:rPr lang="nn-NO" sz="2400" dirty="0" smtClean="0">
                <a:solidFill>
                  <a:schemeClr val="tx1"/>
                </a:solidFill>
              </a:rPr>
              <a:t>V </a:t>
            </a:r>
            <a:r>
              <a:rPr lang="nn-NO" sz="2400" dirty="0">
                <a:solidFill>
                  <a:schemeClr val="tx1"/>
                </a:solidFill>
              </a:rPr>
              <a:t>= 500 cm</a:t>
            </a:r>
            <a:r>
              <a:rPr lang="nn-NO" sz="2400" baseline="30000" dirty="0">
                <a:solidFill>
                  <a:schemeClr val="tx1"/>
                </a:solidFill>
              </a:rPr>
              <a:t>3</a:t>
            </a:r>
            <a:endParaRPr lang="fr-FR" sz="2400" baseline="30000" dirty="0">
              <a:solidFill>
                <a:schemeClr val="tx1"/>
              </a:solidFill>
            </a:endParaRPr>
          </a:p>
        </p:txBody>
      </p:sp>
      <p:sp>
        <p:nvSpPr>
          <p:cNvPr id="20" name="Rectangle : coins arrondis 8"/>
          <p:cNvSpPr/>
          <p:nvPr/>
        </p:nvSpPr>
        <p:spPr>
          <a:xfrm>
            <a:off x="975182" y="474650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Rectangle : coins arrondis 7"/>
          <p:cNvSpPr/>
          <p:nvPr/>
        </p:nvSpPr>
        <p:spPr>
          <a:xfrm>
            <a:off x="1270550" y="5681557"/>
            <a:ext cx="39572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nn-NO" sz="2400" dirty="0">
                <a:solidFill>
                  <a:schemeClr val="tx1"/>
                </a:solidFill>
              </a:rPr>
              <a:t>m = </a:t>
            </a:r>
            <a:r>
              <a:rPr lang="nn-NO" sz="2400" dirty="0" smtClean="0">
                <a:solidFill>
                  <a:schemeClr val="tx1"/>
                </a:solidFill>
              </a:rPr>
              <a:t>66 </a:t>
            </a:r>
            <a:r>
              <a:rPr lang="nn-NO" sz="2400" dirty="0">
                <a:solidFill>
                  <a:schemeClr val="tx1"/>
                </a:solidFill>
              </a:rPr>
              <a:t>g ; </a:t>
            </a:r>
            <a:r>
              <a:rPr lang="nn-NO" sz="2400" dirty="0" smtClean="0">
                <a:solidFill>
                  <a:schemeClr val="tx1"/>
                </a:solidFill>
              </a:rPr>
              <a:t>V </a:t>
            </a:r>
            <a:r>
              <a:rPr lang="nn-NO" sz="2400" dirty="0">
                <a:solidFill>
                  <a:schemeClr val="tx1"/>
                </a:solidFill>
              </a:rPr>
              <a:t>= </a:t>
            </a:r>
            <a:r>
              <a:rPr lang="nn-NO" sz="2400" dirty="0" smtClean="0">
                <a:solidFill>
                  <a:schemeClr val="tx1"/>
                </a:solidFill>
              </a:rPr>
              <a:t>5000 </a:t>
            </a:r>
            <a:r>
              <a:rPr lang="nn-NO" sz="2400" dirty="0">
                <a:solidFill>
                  <a:schemeClr val="tx1"/>
                </a:solidFill>
              </a:rPr>
              <a:t>cm</a:t>
            </a:r>
            <a:r>
              <a:rPr lang="nn-NO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Rectangle : coins arrondis 8"/>
          <p:cNvSpPr/>
          <p:nvPr/>
        </p:nvSpPr>
        <p:spPr>
          <a:xfrm>
            <a:off x="975182" y="568155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3" name="Freeform 12211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fr-FR" sz="2000"/>
          </a:p>
        </p:txBody>
      </p:sp>
      <p:sp>
        <p:nvSpPr>
          <p:cNvPr id="34" name="Freeform 12212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12310"/>
          <p:cNvSpPr/>
          <p:nvPr/>
        </p:nvSpPr>
        <p:spPr>
          <a:xfrm>
            <a:off x="802752" y="1436564"/>
            <a:ext cx="967128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mesure de la masse et du volume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d’un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donné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les résultats suivants : m = </a:t>
            </a:r>
            <a:r>
              <a:rPr lang="en-US" sz="2000" kern="0" dirty="0" smtClean="0">
                <a:solidFill>
                  <a:srgbClr val="231F20"/>
                </a:solidFill>
              </a:rPr>
              <a:t>0,66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kg et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 = 0,5 L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 </a:t>
            </a:r>
          </a:p>
        </p:txBody>
      </p:sp>
      <p:sp>
        <p:nvSpPr>
          <p:cNvPr id="36" name="Rectangle 12311"/>
          <p:cNvSpPr/>
          <p:nvPr/>
        </p:nvSpPr>
        <p:spPr>
          <a:xfrm>
            <a:off x="802752" y="2417327"/>
            <a:ext cx="508312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/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Très bien c’est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: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B.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explique davantage.</a:t>
            </a:r>
          </a:p>
        </p:txBody>
      </p:sp>
      <p:sp>
        <p:nvSpPr>
          <p:cNvPr id="37" name="ZoneTexte 1"/>
          <p:cNvSpPr txBox="1"/>
          <p:nvPr/>
        </p:nvSpPr>
        <p:spPr>
          <a:xfrm>
            <a:off x="724700" y="2914302"/>
            <a:ext cx="1010910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Quelles sont les conversions correctes?</a:t>
            </a:r>
          </a:p>
        </p:txBody>
      </p:sp>
      <p:pic>
        <p:nvPicPr>
          <p:cNvPr id="43" name="Graphique 11" descr="Coche avec un remplissage uni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3149" y="4619556"/>
            <a:ext cx="684830" cy="684830"/>
          </a:xfrm>
          <a:prstGeom prst="rect">
            <a:avLst/>
          </a:prstGeom>
        </p:spPr>
      </p:pic>
      <p:sp>
        <p:nvSpPr>
          <p:cNvPr id="23" name="Rectangle: Rounded Corners 24"/>
          <p:cNvSpPr/>
          <p:nvPr/>
        </p:nvSpPr>
        <p:spPr>
          <a:xfrm>
            <a:off x="11130836" y="257231"/>
            <a:ext cx="859776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 : coins arrondis 5"/>
          <p:cNvSpPr/>
          <p:nvPr/>
        </p:nvSpPr>
        <p:spPr>
          <a:xfrm>
            <a:off x="1270548" y="3806822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</a:rPr>
              <a:t>m = </a:t>
            </a:r>
            <a:r>
              <a:rPr lang="fr-FR" sz="2400" dirty="0" smtClean="0">
                <a:solidFill>
                  <a:schemeClr val="tx1"/>
                </a:solidFill>
              </a:rPr>
              <a:t>6600 </a:t>
            </a:r>
            <a:r>
              <a:rPr lang="fr-FR" sz="2400" dirty="0">
                <a:solidFill>
                  <a:schemeClr val="tx1"/>
                </a:solidFill>
              </a:rPr>
              <a:t>g ; </a:t>
            </a:r>
            <a:r>
              <a:rPr lang="fr-FR" sz="2400" dirty="0" smtClean="0">
                <a:solidFill>
                  <a:schemeClr val="tx1"/>
                </a:solidFill>
              </a:rPr>
              <a:t>V </a:t>
            </a:r>
            <a:r>
              <a:rPr lang="fr-FR" sz="2400" dirty="0">
                <a:solidFill>
                  <a:schemeClr val="tx1"/>
                </a:solidFill>
              </a:rPr>
              <a:t>= </a:t>
            </a:r>
            <a:r>
              <a:rPr lang="fr-FR" sz="2400" dirty="0" smtClean="0">
                <a:solidFill>
                  <a:schemeClr val="tx1"/>
                </a:solidFill>
              </a:rPr>
              <a:t>50 </a:t>
            </a:r>
            <a:r>
              <a:rPr lang="fr-FR" sz="2400" dirty="0">
                <a:solidFill>
                  <a:schemeClr val="tx1"/>
                </a:solidFill>
              </a:rPr>
              <a:t>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Rectangle : coins arrondis 6"/>
          <p:cNvSpPr/>
          <p:nvPr/>
        </p:nvSpPr>
        <p:spPr>
          <a:xfrm>
            <a:off x="975181" y="380682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7" name="Rectangle : coins arrondis 7"/>
          <p:cNvSpPr/>
          <p:nvPr/>
        </p:nvSpPr>
        <p:spPr>
          <a:xfrm>
            <a:off x="1270549" y="4746509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</a:rPr>
              <a:t>m = </a:t>
            </a:r>
            <a:r>
              <a:rPr lang="nn-NO" sz="2400" dirty="0" smtClean="0">
                <a:solidFill>
                  <a:schemeClr val="tx1"/>
                </a:solidFill>
              </a:rPr>
              <a:t>660 </a:t>
            </a:r>
            <a:r>
              <a:rPr lang="nn-NO" sz="2400" dirty="0">
                <a:solidFill>
                  <a:schemeClr val="tx1"/>
                </a:solidFill>
              </a:rPr>
              <a:t>g ; </a:t>
            </a:r>
            <a:r>
              <a:rPr lang="nn-NO" sz="2400" dirty="0" smtClean="0">
                <a:solidFill>
                  <a:schemeClr val="tx1"/>
                </a:solidFill>
              </a:rPr>
              <a:t>V </a:t>
            </a:r>
            <a:r>
              <a:rPr lang="nn-NO" sz="2400" dirty="0">
                <a:solidFill>
                  <a:schemeClr val="tx1"/>
                </a:solidFill>
              </a:rPr>
              <a:t>= 500 cm</a:t>
            </a:r>
            <a:r>
              <a:rPr lang="nn-NO" sz="2400" baseline="30000" dirty="0">
                <a:solidFill>
                  <a:schemeClr val="tx1"/>
                </a:solidFill>
              </a:rPr>
              <a:t>3</a:t>
            </a:r>
            <a:endParaRPr lang="fr-FR" sz="2400" baseline="30000" dirty="0">
              <a:solidFill>
                <a:schemeClr val="tx1"/>
              </a:solidFill>
            </a:endParaRPr>
          </a:p>
        </p:txBody>
      </p:sp>
      <p:sp>
        <p:nvSpPr>
          <p:cNvPr id="28" name="Rectangle : coins arrondis 8"/>
          <p:cNvSpPr/>
          <p:nvPr/>
        </p:nvSpPr>
        <p:spPr>
          <a:xfrm>
            <a:off x="975182" y="474650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9" name="Rectangle : coins arrondis 7"/>
          <p:cNvSpPr/>
          <p:nvPr/>
        </p:nvSpPr>
        <p:spPr>
          <a:xfrm>
            <a:off x="1270550" y="5681557"/>
            <a:ext cx="39572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nn-NO" sz="2400" dirty="0">
                <a:solidFill>
                  <a:schemeClr val="tx1"/>
                </a:solidFill>
              </a:rPr>
              <a:t>m = </a:t>
            </a:r>
            <a:r>
              <a:rPr lang="nn-NO" sz="2400" dirty="0" smtClean="0">
                <a:solidFill>
                  <a:schemeClr val="tx1"/>
                </a:solidFill>
              </a:rPr>
              <a:t>66 </a:t>
            </a:r>
            <a:r>
              <a:rPr lang="nn-NO" sz="2400" dirty="0">
                <a:solidFill>
                  <a:schemeClr val="tx1"/>
                </a:solidFill>
              </a:rPr>
              <a:t>g ; </a:t>
            </a:r>
            <a:r>
              <a:rPr lang="nn-NO" sz="2400" dirty="0" smtClean="0">
                <a:solidFill>
                  <a:schemeClr val="tx1"/>
                </a:solidFill>
              </a:rPr>
              <a:t>V </a:t>
            </a:r>
            <a:r>
              <a:rPr lang="nn-NO" sz="2400" dirty="0">
                <a:solidFill>
                  <a:schemeClr val="tx1"/>
                </a:solidFill>
              </a:rPr>
              <a:t>= </a:t>
            </a:r>
            <a:r>
              <a:rPr lang="nn-NO" sz="2400" dirty="0" smtClean="0">
                <a:solidFill>
                  <a:schemeClr val="tx1"/>
                </a:solidFill>
              </a:rPr>
              <a:t>5000 </a:t>
            </a:r>
            <a:r>
              <a:rPr lang="nn-NO" sz="2400" dirty="0">
                <a:solidFill>
                  <a:schemeClr val="tx1"/>
                </a:solidFill>
              </a:rPr>
              <a:t>cm</a:t>
            </a:r>
            <a:r>
              <a:rPr lang="nn-NO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Rectangle : coins arrondis 8"/>
          <p:cNvSpPr/>
          <p:nvPr/>
        </p:nvSpPr>
        <p:spPr>
          <a:xfrm>
            <a:off x="975182" y="568155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6" name="Freeform 12211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fr-FR" sz="2000"/>
          </a:p>
        </p:txBody>
      </p:sp>
      <p:sp>
        <p:nvSpPr>
          <p:cNvPr id="38" name="Freeform 12212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12310"/>
          <p:cNvSpPr/>
          <p:nvPr/>
        </p:nvSpPr>
        <p:spPr>
          <a:xfrm>
            <a:off x="802752" y="1436564"/>
            <a:ext cx="967128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mesure de la masse et du volume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d’un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donné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les résultats suivants : m = </a:t>
            </a:r>
            <a:r>
              <a:rPr lang="en-US" sz="2000" kern="0" dirty="0" smtClean="0">
                <a:solidFill>
                  <a:srgbClr val="231F20"/>
                </a:solidFill>
              </a:rPr>
              <a:t>0,66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kg et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 = 0,5 L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 </a:t>
            </a:r>
          </a:p>
        </p:txBody>
      </p:sp>
      <p:sp>
        <p:nvSpPr>
          <p:cNvPr id="40" name="Rectangle 12311"/>
          <p:cNvSpPr/>
          <p:nvPr/>
        </p:nvSpPr>
        <p:spPr>
          <a:xfrm>
            <a:off x="802752" y="2417327"/>
            <a:ext cx="508312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/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votre ardoise pour écrire la bonne réponse :  </a:t>
            </a:r>
          </a:p>
        </p:txBody>
      </p:sp>
      <p:sp>
        <p:nvSpPr>
          <p:cNvPr id="4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sp>
        <p:nvSpPr>
          <p:cNvPr id="16" name="ZoneTexte 1"/>
          <p:cNvSpPr txBox="1"/>
          <p:nvPr/>
        </p:nvSpPr>
        <p:spPr>
          <a:xfrm>
            <a:off x="724700" y="2914302"/>
            <a:ext cx="1010910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La masse volumique </a:t>
            </a:r>
            <a:r>
              <a:rPr lang="fr-FR" sz="2000" dirty="0" smtClean="0"/>
              <a:t>du sirop </a:t>
            </a:r>
            <a:r>
              <a:rPr lang="fr-FR" sz="2000" dirty="0"/>
              <a:t>est:</a:t>
            </a:r>
          </a:p>
        </p:txBody>
      </p:sp>
      <p:sp>
        <p:nvSpPr>
          <p:cNvPr id="17" name="Rectangle : coins arrondis 5"/>
          <p:cNvSpPr/>
          <p:nvPr/>
        </p:nvSpPr>
        <p:spPr>
          <a:xfrm>
            <a:off x="1270548" y="3806822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  <a:sym typeface="Symbol" panose="05050102010706020507" pitchFamily="18" charset="2"/>
              </a:rPr>
              <a:t></a:t>
            </a:r>
            <a:r>
              <a:rPr lang="fr-FR" sz="2400" dirty="0">
                <a:solidFill>
                  <a:schemeClr val="tx1"/>
                </a:solidFill>
              </a:rPr>
              <a:t> = </a:t>
            </a:r>
            <a:r>
              <a:rPr lang="fr-FR" sz="2400" dirty="0" smtClean="0">
                <a:solidFill>
                  <a:schemeClr val="tx1"/>
                </a:solidFill>
              </a:rPr>
              <a:t>1,32 </a:t>
            </a:r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Rectangle : coins arrondis 6"/>
          <p:cNvSpPr/>
          <p:nvPr/>
        </p:nvSpPr>
        <p:spPr>
          <a:xfrm>
            <a:off x="975181" y="380682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 : coins arrondis 7"/>
          <p:cNvSpPr/>
          <p:nvPr/>
        </p:nvSpPr>
        <p:spPr>
          <a:xfrm>
            <a:off x="1270549" y="4746509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  <a:sym typeface="Symbol" panose="05050102010706020507" pitchFamily="18" charset="2"/>
              </a:rPr>
              <a:t></a:t>
            </a:r>
            <a:r>
              <a:rPr lang="fr-FR" sz="2400" dirty="0">
                <a:solidFill>
                  <a:schemeClr val="tx1"/>
                </a:solidFill>
              </a:rPr>
              <a:t> = </a:t>
            </a:r>
            <a:r>
              <a:rPr lang="fr-FR" sz="2400" dirty="0" smtClean="0">
                <a:solidFill>
                  <a:schemeClr val="tx1"/>
                </a:solidFill>
              </a:rPr>
              <a:t>13,2 </a:t>
            </a:r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Rectangle : coins arrondis 8"/>
          <p:cNvSpPr/>
          <p:nvPr/>
        </p:nvSpPr>
        <p:spPr>
          <a:xfrm>
            <a:off x="975182" y="474650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Rectangle : coins arrondis 7"/>
          <p:cNvSpPr/>
          <p:nvPr/>
        </p:nvSpPr>
        <p:spPr>
          <a:xfrm>
            <a:off x="1270550" y="5681557"/>
            <a:ext cx="39572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  <a:sym typeface="Symbol" panose="05050102010706020507" pitchFamily="18" charset="2"/>
              </a:rPr>
              <a:t></a:t>
            </a:r>
            <a:r>
              <a:rPr lang="fr-FR" sz="2400" dirty="0">
                <a:solidFill>
                  <a:schemeClr val="tx1"/>
                </a:solidFill>
              </a:rPr>
              <a:t> = </a:t>
            </a:r>
            <a:r>
              <a:rPr lang="fr-FR" sz="2400" dirty="0" smtClean="0">
                <a:solidFill>
                  <a:schemeClr val="tx1"/>
                </a:solidFill>
              </a:rPr>
              <a:t>0,132 </a:t>
            </a:r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Rectangle : coins arrondis 8"/>
          <p:cNvSpPr/>
          <p:nvPr/>
        </p:nvSpPr>
        <p:spPr>
          <a:xfrm>
            <a:off x="975182" y="568155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34" name="Rectangle: Rounded Corners 24"/>
          <p:cNvSpPr/>
          <p:nvPr/>
        </p:nvSpPr>
        <p:spPr>
          <a:xfrm>
            <a:off x="11130836" y="257231"/>
            <a:ext cx="859776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Freeform 12211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fr-FR" sz="2000"/>
          </a:p>
        </p:txBody>
      </p:sp>
      <p:sp>
        <p:nvSpPr>
          <p:cNvPr id="36" name="Freeform 12212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12310"/>
          <p:cNvSpPr/>
          <p:nvPr/>
        </p:nvSpPr>
        <p:spPr>
          <a:xfrm>
            <a:off x="802752" y="1436564"/>
            <a:ext cx="967128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mesure de la masse et du volume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d’un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donné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les résultats suivants : m = </a:t>
            </a:r>
            <a:r>
              <a:rPr lang="en-US" sz="2000" kern="0" dirty="0" smtClean="0">
                <a:solidFill>
                  <a:srgbClr val="231F20"/>
                </a:solidFill>
              </a:rPr>
              <a:t>0,66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kg et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 = 0,5 L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 </a:t>
            </a:r>
          </a:p>
        </p:txBody>
      </p:sp>
      <p:sp>
        <p:nvSpPr>
          <p:cNvPr id="38" name="Rectangle 12311"/>
          <p:cNvSpPr/>
          <p:nvPr/>
        </p:nvSpPr>
        <p:spPr>
          <a:xfrm>
            <a:off x="802752" y="2417327"/>
            <a:ext cx="508312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fr-FR" sz="2000" b="0" i="0" u="none" strike="noStrike" kern="0" cap="none" spc="0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/>
          <p:cNvSpPr txBox="1"/>
          <p:nvPr/>
        </p:nvSpPr>
        <p:spPr>
          <a:xfrm>
            <a:off x="802752" y="217325"/>
            <a:ext cx="8760963" cy="37669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Très bien c’est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: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sym typeface="Symbol" panose="05050102010706020507" pitchFamily="18" charset="2"/>
              </a:rPr>
              <a:t>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=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</a:rPr>
              <a:t>1,32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g/cm</a:t>
            </a:r>
            <a:r>
              <a:rPr lang="fr-FR" sz="1600" b="1" baseline="30000" dirty="0">
                <a:solidFill>
                  <a:prstClr val="white">
                    <a:lumMod val="65000"/>
                  </a:prstClr>
                </a:solidFill>
              </a:rPr>
              <a:t>3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9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/>
          <p:cNvSpPr txBox="1"/>
          <p:nvPr/>
        </p:nvSpPr>
        <p:spPr>
          <a:xfrm>
            <a:off x="446567" y="673100"/>
            <a:ext cx="985583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enseignant.e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explique davantage.</a:t>
            </a:r>
          </a:p>
        </p:txBody>
      </p:sp>
      <p:pic>
        <p:nvPicPr>
          <p:cNvPr id="43" name="Graphique 11" descr="Coche avec un remplissage uni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21836" y="3679869"/>
            <a:ext cx="684830" cy="684830"/>
          </a:xfrm>
          <a:prstGeom prst="rect">
            <a:avLst/>
          </a:prstGeom>
        </p:spPr>
      </p:pic>
      <p:sp>
        <p:nvSpPr>
          <p:cNvPr id="22" name="ZoneTexte 1"/>
          <p:cNvSpPr txBox="1"/>
          <p:nvPr/>
        </p:nvSpPr>
        <p:spPr>
          <a:xfrm>
            <a:off x="724700" y="2914302"/>
            <a:ext cx="10109104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000" dirty="0"/>
              <a:t>La masse volumique </a:t>
            </a:r>
            <a:r>
              <a:rPr lang="fr-FR" sz="2000" dirty="0" smtClean="0"/>
              <a:t>du sirop </a:t>
            </a:r>
            <a:r>
              <a:rPr lang="fr-FR" sz="2000" dirty="0"/>
              <a:t>est:</a:t>
            </a:r>
          </a:p>
        </p:txBody>
      </p:sp>
      <p:sp>
        <p:nvSpPr>
          <p:cNvPr id="31" name="Rectangle: Rounded Corners 24"/>
          <p:cNvSpPr/>
          <p:nvPr/>
        </p:nvSpPr>
        <p:spPr>
          <a:xfrm>
            <a:off x="11130836" y="257231"/>
            <a:ext cx="859776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 : coins arrondis 5"/>
          <p:cNvSpPr/>
          <p:nvPr/>
        </p:nvSpPr>
        <p:spPr>
          <a:xfrm>
            <a:off x="1270548" y="3806822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  <a:sym typeface="Symbol" panose="05050102010706020507" pitchFamily="18" charset="2"/>
              </a:rPr>
              <a:t></a:t>
            </a:r>
            <a:r>
              <a:rPr lang="fr-FR" sz="2400" dirty="0">
                <a:solidFill>
                  <a:schemeClr val="tx1"/>
                </a:solidFill>
              </a:rPr>
              <a:t> = </a:t>
            </a:r>
            <a:r>
              <a:rPr lang="fr-FR" sz="2400" dirty="0" smtClean="0">
                <a:solidFill>
                  <a:schemeClr val="tx1"/>
                </a:solidFill>
              </a:rPr>
              <a:t>1,32 </a:t>
            </a:r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Rectangle : coins arrondis 6"/>
          <p:cNvSpPr/>
          <p:nvPr/>
        </p:nvSpPr>
        <p:spPr>
          <a:xfrm>
            <a:off x="975181" y="3806822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5" name="Rectangle : coins arrondis 7"/>
          <p:cNvSpPr/>
          <p:nvPr/>
        </p:nvSpPr>
        <p:spPr>
          <a:xfrm>
            <a:off x="1270549" y="4746509"/>
            <a:ext cx="3957233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  <a:sym typeface="Symbol" panose="05050102010706020507" pitchFamily="18" charset="2"/>
              </a:rPr>
              <a:t></a:t>
            </a:r>
            <a:r>
              <a:rPr lang="fr-FR" sz="2400" dirty="0">
                <a:solidFill>
                  <a:schemeClr val="tx1"/>
                </a:solidFill>
              </a:rPr>
              <a:t> = </a:t>
            </a:r>
            <a:r>
              <a:rPr lang="fr-FR" sz="2400" dirty="0" smtClean="0">
                <a:solidFill>
                  <a:schemeClr val="tx1"/>
                </a:solidFill>
              </a:rPr>
              <a:t>13,2 </a:t>
            </a:r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6" name="Rectangle : coins arrondis 8"/>
          <p:cNvSpPr/>
          <p:nvPr/>
        </p:nvSpPr>
        <p:spPr>
          <a:xfrm>
            <a:off x="975182" y="4746509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7" name="Rectangle : coins arrondis 7"/>
          <p:cNvSpPr/>
          <p:nvPr/>
        </p:nvSpPr>
        <p:spPr>
          <a:xfrm>
            <a:off x="1270550" y="5681557"/>
            <a:ext cx="3957232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530" algn="ctr"/>
            <a:r>
              <a:rPr lang="fr-FR" sz="2400" dirty="0">
                <a:solidFill>
                  <a:schemeClr val="tx1"/>
                </a:solidFill>
                <a:sym typeface="Symbol" panose="05050102010706020507" pitchFamily="18" charset="2"/>
              </a:rPr>
              <a:t></a:t>
            </a:r>
            <a:r>
              <a:rPr lang="fr-FR" sz="2400" dirty="0">
                <a:solidFill>
                  <a:schemeClr val="tx1"/>
                </a:solidFill>
              </a:rPr>
              <a:t> = </a:t>
            </a:r>
            <a:r>
              <a:rPr lang="fr-FR" sz="2400" dirty="0" smtClean="0">
                <a:solidFill>
                  <a:schemeClr val="tx1"/>
                </a:solidFill>
              </a:rPr>
              <a:t>0,132 </a:t>
            </a:r>
            <a:r>
              <a:rPr lang="fr-FR" sz="2400" dirty="0">
                <a:solidFill>
                  <a:schemeClr val="tx1"/>
                </a:solidFill>
              </a:rPr>
              <a:t>g/cm</a:t>
            </a:r>
            <a:r>
              <a:rPr lang="fr-FR" sz="240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8" name="Rectangle : coins arrondis 8"/>
          <p:cNvSpPr/>
          <p:nvPr/>
        </p:nvSpPr>
        <p:spPr>
          <a:xfrm>
            <a:off x="975182" y="5681557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9" name="Freeform 12211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close/>
                <a:moveTo>
                  <a:pt x="91071" y="0"/>
                </a:moveTo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fr-FR" sz="2000"/>
          </a:p>
        </p:txBody>
      </p:sp>
      <p:sp>
        <p:nvSpPr>
          <p:cNvPr id="50" name="Freeform 12212"/>
          <p:cNvSpPr/>
          <p:nvPr/>
        </p:nvSpPr>
        <p:spPr>
          <a:xfrm>
            <a:off x="694699" y="1353326"/>
            <a:ext cx="10139105" cy="1490357"/>
          </a:xfrm>
          <a:custGeom>
            <a:avLst/>
            <a:gdLst/>
            <a:ahLst/>
            <a:cxnLst/>
            <a:rect l="0" t="0" r="0" b="0"/>
            <a:pathLst>
              <a:path w="6218998" h="1490357">
                <a:moveTo>
                  <a:pt x="91071" y="0"/>
                </a:moveTo>
                <a:cubicBezTo>
                  <a:pt x="40779" y="0"/>
                  <a:pt x="0" y="40767"/>
                  <a:pt x="0" y="91059"/>
                </a:cubicBezTo>
                <a:lnTo>
                  <a:pt x="0" y="1399298"/>
                </a:lnTo>
                <a:cubicBezTo>
                  <a:pt x="0" y="1449590"/>
                  <a:pt x="40779" y="1490357"/>
                  <a:pt x="91071" y="1490357"/>
                </a:cubicBezTo>
                <a:lnTo>
                  <a:pt x="6127939" y="1490357"/>
                </a:lnTo>
                <a:cubicBezTo>
                  <a:pt x="6178231" y="1490357"/>
                  <a:pt x="6218998" y="1449590"/>
                  <a:pt x="6218998" y="1399298"/>
                </a:cubicBezTo>
                <a:lnTo>
                  <a:pt x="6218998" y="91059"/>
                </a:lnTo>
                <a:cubicBezTo>
                  <a:pt x="6218998" y="40767"/>
                  <a:pt x="6178231" y="0"/>
                  <a:pt x="6127939" y="0"/>
                </a:cubicBezTo>
                <a:lnTo>
                  <a:pt x="91071" y="0"/>
                </a:lnTo>
                <a:close/>
                <a:moveTo>
                  <a:pt x="91071" y="0"/>
                </a:moveTo>
              </a:path>
            </a:pathLst>
          </a:custGeom>
          <a:noFill/>
          <a:ln w="6350" cap="flat" cmpd="sng" algn="ctr">
            <a:solidFill>
              <a:srgbClr val="F58735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12310"/>
          <p:cNvSpPr/>
          <p:nvPr/>
        </p:nvSpPr>
        <p:spPr>
          <a:xfrm>
            <a:off x="802752" y="1436564"/>
            <a:ext cx="967128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La mesure de la masse et du volume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d’un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a </a:t>
            </a:r>
            <a:r>
              <a: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donné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les résultats suivants : m = </a:t>
            </a:r>
            <a:r>
              <a:rPr lang="en-US" sz="2000" kern="0" dirty="0" smtClean="0">
                <a:solidFill>
                  <a:srgbClr val="231F20"/>
                </a:solidFill>
              </a:rPr>
              <a:t>0,66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kg et 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V = 0,5 L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 </a:t>
            </a:r>
          </a:p>
        </p:txBody>
      </p:sp>
      <p:sp>
        <p:nvSpPr>
          <p:cNvPr id="52" name="Rectangle 12311"/>
          <p:cNvSpPr/>
          <p:nvPr/>
        </p:nvSpPr>
        <p:spPr>
          <a:xfrm>
            <a:off x="802752" y="2417327"/>
            <a:ext cx="5083123" cy="30777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de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ce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sirop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dans le chapitre</a:t>
            </a: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931763" y="2272476"/>
            <a:ext cx="10377577" cy="3395008"/>
            <a:chOff x="911130" y="1332174"/>
            <a:chExt cx="10377577" cy="3731823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B50FB1E5-3184-209B-9E29-F4B87759EAF9}"/>
                </a:ext>
              </a:extLst>
            </p:cNvPr>
            <p:cNvGrpSpPr/>
            <p:nvPr/>
          </p:nvGrpSpPr>
          <p:grpSpPr>
            <a:xfrm>
              <a:off x="948074" y="2349948"/>
              <a:ext cx="10265096" cy="828000"/>
              <a:chOff x="963450" y="2259806"/>
              <a:chExt cx="10265096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17" name="Google Shape;288;p29">
                <a:extLst>
                  <a:ext uri="{FF2B5EF4-FFF2-40B4-BE49-F238E27FC236}">
                    <a16:creationId xmlns:a16="http://schemas.microsoft.com/office/drawing/2014/main" id="{31A683D1-1F3A-63C5-04F6-F4F49B649634}"/>
                  </a:ext>
                </a:extLst>
              </p:cNvPr>
              <p:cNvSpPr/>
              <p:nvPr/>
            </p:nvSpPr>
            <p:spPr>
              <a:xfrm>
                <a:off x="2428125" y="2259806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1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sz="2000" b="1" dirty="0">
                  <a:solidFill>
                    <a:schemeClr val="bg1"/>
                  </a:solidFill>
                  <a:latin typeface="Arial"/>
                </a:endParaRPr>
              </a:p>
            </p:txBody>
          </p:sp>
          <p:sp>
            <p:nvSpPr>
              <p:cNvPr id="18" name="Google Shape;289;p29">
                <a:extLst>
                  <a:ext uri="{FF2B5EF4-FFF2-40B4-BE49-F238E27FC236}">
                    <a16:creationId xmlns:a16="http://schemas.microsoft.com/office/drawing/2014/main" id="{62E553FE-BA54-F0CE-AB1E-ADA3C2CDABD0}"/>
                  </a:ext>
                </a:extLst>
              </p:cNvPr>
              <p:cNvSpPr/>
              <p:nvPr/>
            </p:nvSpPr>
            <p:spPr>
              <a:xfrm>
                <a:off x="963450" y="2259806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sz="2000" b="1" kern="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rPr>
                  <a:t>Séance 2</a:t>
                </a:r>
              </a:p>
            </p:txBody>
          </p:sp>
        </p:grp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9FA61C4D-361C-79C8-306E-1E4E23338A67}"/>
                </a:ext>
              </a:extLst>
            </p:cNvPr>
            <p:cNvGrpSpPr/>
            <p:nvPr/>
          </p:nvGrpSpPr>
          <p:grpSpPr>
            <a:xfrm>
              <a:off x="927441" y="3316112"/>
              <a:ext cx="10285727" cy="828002"/>
              <a:chOff x="927441" y="3111729"/>
              <a:chExt cx="10285727" cy="828002"/>
            </a:xfrm>
            <a:solidFill>
              <a:schemeClr val="bg1">
                <a:lumMod val="85000"/>
              </a:schemeClr>
            </a:solidFill>
          </p:grpSpPr>
          <p:sp>
            <p:nvSpPr>
              <p:cNvPr id="21" name="Google Shape;292;p29">
                <a:extLst>
                  <a:ext uri="{FF2B5EF4-FFF2-40B4-BE49-F238E27FC236}">
                    <a16:creationId xmlns:a16="http://schemas.microsoft.com/office/drawing/2014/main" id="{10C2D34D-FB8B-A95D-F232-29CF7C58B625}"/>
                  </a:ext>
                </a:extLst>
              </p:cNvPr>
              <p:cNvSpPr/>
              <p:nvPr/>
            </p:nvSpPr>
            <p:spPr>
              <a:xfrm>
                <a:off x="2412747" y="3111729"/>
                <a:ext cx="8800421" cy="828002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22" name="Google Shape;293;p29">
                <a:extLst>
                  <a:ext uri="{FF2B5EF4-FFF2-40B4-BE49-F238E27FC236}">
                    <a16:creationId xmlns:a16="http://schemas.microsoft.com/office/drawing/2014/main" id="{EAC398AE-0F64-B30B-B910-B04156DD3482}"/>
                  </a:ext>
                </a:extLst>
              </p:cNvPr>
              <p:cNvSpPr/>
              <p:nvPr/>
            </p:nvSpPr>
            <p:spPr>
              <a:xfrm>
                <a:off x="927441" y="3111731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kern="0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  <a:ea typeface="Calibri"/>
                    <a:cs typeface="Calibri"/>
                  </a:rPr>
                  <a:t>Séance 3</a:t>
                </a:r>
              </a:p>
            </p:txBody>
          </p:sp>
        </p:grpSp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41721" y="133217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dirty="0">
                <a:solidFill>
                  <a:schemeClr val="bg1">
                    <a:lumMod val="65000"/>
                  </a:schemeClr>
                </a:solidFill>
                <a:latin typeface="Arial"/>
              </a:endParaRPr>
            </a:p>
          </p:txBody>
        </p:sp>
        <p:sp>
          <p:nvSpPr>
            <p:cNvPr id="23" name="Rectangle: Rounded Corners 11">
              <a:extLst>
                <a:ext uri="{FF2B5EF4-FFF2-40B4-BE49-F238E27FC236}">
                  <a16:creationId xmlns:a16="http://schemas.microsoft.com/office/drawing/2014/main" id="{099B9CC5-16E5-CB9D-53DD-A5AAB22E13F1}"/>
                </a:ext>
              </a:extLst>
            </p:cNvPr>
            <p:cNvSpPr/>
            <p:nvPr/>
          </p:nvSpPr>
          <p:spPr>
            <a:xfrm>
              <a:off x="911130" y="2306218"/>
              <a:ext cx="10377577" cy="914857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FD926A3-1486-0A55-A4A1-3E781FBF5608}"/>
                </a:ext>
              </a:extLst>
            </p:cNvPr>
            <p:cNvSpPr txBox="1"/>
            <p:nvPr/>
          </p:nvSpPr>
          <p:spPr>
            <a:xfrm>
              <a:off x="2531226" y="1543187"/>
              <a:ext cx="6824061" cy="405973"/>
            </a:xfrm>
            <a:prstGeom prst="rect">
              <a:avLst/>
            </a:prstGeom>
            <a:grpFill/>
            <a:ln w="9528" cap="flat">
              <a:noFill/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en-US"/>
              </a:defPPr>
              <a:lvl1pPr algn="ctr" defTabSz="685800">
                <a:defRPr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fr-FR" dirty="0"/>
                <a:t>Mesurer le volume d’un corps solide à l’aide d’une éprouvette graduée. 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EE87A4A-0F30-8700-47C9-47644BCF71B6}"/>
                </a:ext>
              </a:extLst>
            </p:cNvPr>
            <p:cNvGrpSpPr/>
            <p:nvPr/>
          </p:nvGrpSpPr>
          <p:grpSpPr>
            <a:xfrm>
              <a:off x="927441" y="4235996"/>
              <a:ext cx="10285728" cy="828001"/>
              <a:chOff x="897157" y="3092647"/>
              <a:chExt cx="10285728" cy="828001"/>
            </a:xfrm>
            <a:solidFill>
              <a:schemeClr val="bg1">
                <a:lumMod val="85000"/>
              </a:schemeClr>
            </a:solidFill>
          </p:grpSpPr>
          <p:sp>
            <p:nvSpPr>
              <p:cNvPr id="5" name="Google Shape;292;p29">
                <a:extLst>
                  <a:ext uri="{FF2B5EF4-FFF2-40B4-BE49-F238E27FC236}">
                    <a16:creationId xmlns:a16="http://schemas.microsoft.com/office/drawing/2014/main" id="{1387D1CE-D263-1EBE-BB2F-BFEB975DC688}"/>
                  </a:ext>
                </a:extLst>
              </p:cNvPr>
              <p:cNvSpPr/>
              <p:nvPr/>
            </p:nvSpPr>
            <p:spPr>
              <a:xfrm>
                <a:off x="2382464" y="3092647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6" name="Google Shape;293;p29">
                <a:extLst>
                  <a:ext uri="{FF2B5EF4-FFF2-40B4-BE49-F238E27FC236}">
                    <a16:creationId xmlns:a16="http://schemas.microsoft.com/office/drawing/2014/main" id="{3F213019-2024-DB8D-96E1-3312C49948AC}"/>
                  </a:ext>
                </a:extLst>
              </p:cNvPr>
              <p:cNvSpPr/>
              <p:nvPr/>
            </p:nvSpPr>
            <p:spPr>
              <a:xfrm>
                <a:off x="897157" y="3092648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i="0" u="none" strike="noStrike" kern="0" cap="none" spc="0" baseline="0" noProof="0" dirty="0">
                    <a:solidFill>
                      <a:schemeClr val="bg1">
                        <a:lumMod val="65000"/>
                      </a:schemeClr>
                    </a:solidFill>
                    <a:uFillTx/>
                    <a:latin typeface="Calibri"/>
                    <a:ea typeface="Calibri"/>
                    <a:cs typeface="Calibri"/>
                  </a:rPr>
                  <a:t>Séance 4</a:t>
                </a:r>
              </a:p>
            </p:txBody>
          </p: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1D35201-F11B-DA4B-0F77-F43ECE89E9F3}"/>
                </a:ext>
              </a:extLst>
            </p:cNvPr>
            <p:cNvSpPr txBox="1"/>
            <p:nvPr/>
          </p:nvSpPr>
          <p:spPr>
            <a:xfrm>
              <a:off x="2531226" y="2582200"/>
              <a:ext cx="7719197" cy="4398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chemeClr val="bg1"/>
                  </a:solidFill>
                </a:defRPr>
              </a:lvl1pPr>
            </a:lstStyle>
            <a:p>
              <a:r>
                <a:rPr lang="fr-FR" dirty="0"/>
                <a:t>Déterminer la masse volumique d’un corps.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CFADBB2-A383-D70F-B6B1-8FC606F4459C}"/>
                </a:ext>
              </a:extLst>
            </p:cNvPr>
            <p:cNvSpPr txBox="1"/>
            <p:nvPr/>
          </p:nvSpPr>
          <p:spPr>
            <a:xfrm>
              <a:off x="2441721" y="3502082"/>
              <a:ext cx="8129972" cy="439804"/>
            </a:xfrm>
            <a:prstGeom prst="rect">
              <a:avLst/>
            </a:prstGeom>
            <a:grpFill/>
            <a:ln w="9528" cap="flat">
              <a:noFill/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en-US"/>
              </a:defPPr>
              <a:lvl1pPr algn="ctr" defTabSz="685800">
                <a:defRPr>
                  <a:solidFill>
                    <a:schemeClr val="bg1">
                      <a:lumMod val="65000"/>
                    </a:schemeClr>
                  </a:solidFill>
                  <a:latin typeface="Arial"/>
                </a:defRPr>
              </a:lvl1pPr>
            </a:lstStyle>
            <a:p>
              <a:r>
                <a:rPr lang="fr-FR" dirty="0">
                  <a:latin typeface="Calibri" panose="020F0502020204030204" pitchFamily="34" charset="0"/>
                </a:rPr>
                <a:t>Expliquer le fait de flotter et de couler en termes de différence de masse volumique.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07C2FEF-A064-9DEC-C48D-9E579BE7BBAB}"/>
                </a:ext>
              </a:extLst>
            </p:cNvPr>
            <p:cNvSpPr txBox="1"/>
            <p:nvPr/>
          </p:nvSpPr>
          <p:spPr>
            <a:xfrm>
              <a:off x="2604393" y="4372668"/>
              <a:ext cx="7487920" cy="4059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defTabSz="685800"/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</a:rPr>
                <a:t>Déterminer, expérimentalement, la masse volumique d’un corps.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36187" y="1158318"/>
            <a:ext cx="11210097" cy="68993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/>
              <a:t>Chapitre 3 : La masse volumique</a:t>
            </a: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68707" y="2262186"/>
            <a:ext cx="1349096" cy="75326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kern="0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213388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Freeform 12341"/>
          <p:cNvSpPr/>
          <p:nvPr/>
        </p:nvSpPr>
        <p:spPr>
          <a:xfrm>
            <a:off x="1077103" y="1616280"/>
            <a:ext cx="9914044" cy="1682143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8" name="Freeform 12342"/>
          <p:cNvSpPr/>
          <p:nvPr/>
        </p:nvSpPr>
        <p:spPr>
          <a:xfrm>
            <a:off x="1077103" y="1616280"/>
            <a:ext cx="9914044" cy="1682144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>
            <a:solidFill>
              <a:srgbClr val="21AC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2" name="Picture 12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689" y="1680727"/>
            <a:ext cx="2181764" cy="1481418"/>
          </a:xfrm>
          <a:prstGeom prst="rect">
            <a:avLst/>
          </a:prstGeom>
          <a:noFill/>
        </p:spPr>
      </p:pic>
      <p:sp>
        <p:nvSpPr>
          <p:cNvPr id="83" name="Freeform 12417"/>
          <p:cNvSpPr/>
          <p:nvPr/>
        </p:nvSpPr>
        <p:spPr>
          <a:xfrm>
            <a:off x="945279" y="1404543"/>
            <a:ext cx="10212123" cy="2003676"/>
          </a:xfrm>
          <a:custGeom>
            <a:avLst/>
            <a:gdLst/>
            <a:ahLst/>
            <a:cxnLst/>
            <a:rect l="0" t="0" r="0" b="0"/>
            <a:pathLst>
              <a:path w="6611302" h="3219373">
                <a:moveTo>
                  <a:pt x="177457" y="23088"/>
                </a:moveTo>
                <a:lnTo>
                  <a:pt x="88735" y="23088"/>
                </a:lnTo>
                <a:cubicBezTo>
                  <a:pt x="39726" y="23088"/>
                  <a:pt x="0" y="71436"/>
                  <a:pt x="0" y="131088"/>
                </a:cubicBezTo>
                <a:lnTo>
                  <a:pt x="0" y="3111372"/>
                </a:lnTo>
                <a:cubicBezTo>
                  <a:pt x="0" y="3171011"/>
                  <a:pt x="48349" y="3219373"/>
                  <a:pt x="108001" y="3219373"/>
                </a:cubicBezTo>
                <a:lnTo>
                  <a:pt x="6503301" y="3219373"/>
                </a:lnTo>
                <a:cubicBezTo>
                  <a:pt x="6562940" y="3219373"/>
                  <a:pt x="6611302" y="3171011"/>
                  <a:pt x="6611302" y="3111372"/>
                </a:cubicBezTo>
                <a:lnTo>
                  <a:pt x="6611302" y="108000"/>
                </a:lnTo>
                <a:cubicBezTo>
                  <a:pt x="6611302" y="48361"/>
                  <a:pt x="6562940" y="0"/>
                  <a:pt x="6503301" y="0"/>
                </a:cubicBezTo>
                <a:lnTo>
                  <a:pt x="5304053" y="0"/>
                </a:lnTo>
              </a:path>
            </a:pathLst>
          </a:custGeom>
          <a:noFill/>
          <a:ln w="12700" cap="flat" cmpd="sng">
            <a:solidFill>
              <a:srgbClr val="62B8C6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4" name="Freeform 12418"/>
          <p:cNvSpPr/>
          <p:nvPr/>
        </p:nvSpPr>
        <p:spPr>
          <a:xfrm>
            <a:off x="9585972" y="1379144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5" name="Freeform 12419"/>
          <p:cNvSpPr/>
          <p:nvPr/>
        </p:nvSpPr>
        <p:spPr>
          <a:xfrm>
            <a:off x="830319" y="1634509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6" name="Freeform 12420"/>
          <p:cNvSpPr/>
          <p:nvPr/>
        </p:nvSpPr>
        <p:spPr>
          <a:xfrm>
            <a:off x="820420" y="1613111"/>
            <a:ext cx="261327" cy="20575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7" name="Freeform 12421"/>
          <p:cNvSpPr/>
          <p:nvPr/>
        </p:nvSpPr>
        <p:spPr>
          <a:xfrm>
            <a:off x="929931" y="1239122"/>
            <a:ext cx="3013995" cy="294210"/>
          </a:xfrm>
          <a:custGeom>
            <a:avLst/>
            <a:gdLst/>
            <a:ahLst/>
            <a:cxnLst/>
            <a:rect l="0" t="0" r="0" b="0"/>
            <a:pathLst>
              <a:path w="2494584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2368587" y="252006"/>
                </a:lnTo>
                <a:cubicBezTo>
                  <a:pt x="2438170" y="252006"/>
                  <a:pt x="2494584" y="195592"/>
                  <a:pt x="2494584" y="125996"/>
                </a:cubicBezTo>
                <a:cubicBezTo>
                  <a:pt x="2494584" y="56413"/>
                  <a:pt x="2438170" y="0"/>
                  <a:pt x="2368587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21ACBB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8" name="Picture 1242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446" y="1125096"/>
            <a:ext cx="455161" cy="455167"/>
          </a:xfrm>
          <a:prstGeom prst="rect">
            <a:avLst/>
          </a:prstGeom>
          <a:noFill/>
        </p:spPr>
      </p:pic>
      <p:sp>
        <p:nvSpPr>
          <p:cNvPr id="89" name="Freeform 12423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</a:path>
            </a:pathLst>
          </a:custGeom>
          <a:solidFill>
            <a:srgbClr val="FFFFFF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0" name="Freeform 12424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  <a:close/>
                <a:moveTo>
                  <a:pt x="241554" y="483108"/>
                </a:moveTo>
              </a:path>
            </a:pathLst>
          </a:custGeom>
          <a:noFill/>
          <a:ln w="12700" cap="flat" cmpd="sng">
            <a:solidFill>
              <a:srgbClr val="21ACBB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8" name="Rectangle 12460"/>
          <p:cNvSpPr/>
          <p:nvPr/>
        </p:nvSpPr>
        <p:spPr>
          <a:xfrm>
            <a:off x="1291349" y="1562645"/>
            <a:ext cx="5363419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dispose d’un morceau d’aluminium.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Les mesures suivantes ont été effectuées :</a:t>
            </a:r>
          </a:p>
        </p:txBody>
      </p:sp>
      <p:sp>
        <p:nvSpPr>
          <p:cNvPr id="99" name="Rectangle 12461"/>
          <p:cNvSpPr/>
          <p:nvPr/>
        </p:nvSpPr>
        <p:spPr>
          <a:xfrm>
            <a:off x="1240887" y="2885146"/>
            <a:ext cx="58853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veut calculer la masse volumique du morceau d’aluminium.</a:t>
            </a:r>
          </a:p>
        </p:txBody>
      </p:sp>
      <p:sp>
        <p:nvSpPr>
          <p:cNvPr id="100" name="Rectangle 12464"/>
          <p:cNvSpPr/>
          <p:nvPr/>
        </p:nvSpPr>
        <p:spPr>
          <a:xfrm>
            <a:off x="930765" y="1591946"/>
            <a:ext cx="92210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0" b="1" i="0" spc="0" baseline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101" name="Rectangle 12465"/>
          <p:cNvSpPr/>
          <p:nvPr/>
        </p:nvSpPr>
        <p:spPr>
          <a:xfrm>
            <a:off x="1427510" y="2218297"/>
            <a:ext cx="2792239" cy="6668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Masse du morceau : 0,54 kg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Volume du morceau : 0,2 L</a:t>
            </a:r>
          </a:p>
        </p:txBody>
      </p:sp>
      <p:sp>
        <p:nvSpPr>
          <p:cNvPr id="102" name="Rectangle 12466"/>
          <p:cNvSpPr/>
          <p:nvPr/>
        </p:nvSpPr>
        <p:spPr>
          <a:xfrm>
            <a:off x="1442772" y="1240644"/>
            <a:ext cx="2342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rgbClr val="FFFFFF"/>
                </a:solidFill>
                <a:latin typeface="Calibri" panose="020F0502020204030204"/>
              </a:rPr>
              <a:t>Je m’entraîne en binôme</a:t>
            </a:r>
          </a:p>
        </p:txBody>
      </p:sp>
    </p:spTree>
    <p:extLst>
      <p:ext uri="{BB962C8B-B14F-4D97-AF65-F5344CB8AC3E}">
        <p14:creationId xmlns:p14="http://schemas.microsoft.com/office/powerpoint/2010/main" val="417197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un élève, représentant le binôme, pour présenter la réponse et en justifier la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Freeform 12341"/>
          <p:cNvSpPr/>
          <p:nvPr/>
        </p:nvSpPr>
        <p:spPr>
          <a:xfrm>
            <a:off x="1077103" y="1616280"/>
            <a:ext cx="9914044" cy="1682143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8" name="Freeform 12342"/>
          <p:cNvSpPr/>
          <p:nvPr/>
        </p:nvSpPr>
        <p:spPr>
          <a:xfrm>
            <a:off x="1077103" y="1616280"/>
            <a:ext cx="9914044" cy="1682144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>
            <a:solidFill>
              <a:srgbClr val="21AC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9" name="Freeform 12346"/>
          <p:cNvSpPr/>
          <p:nvPr/>
        </p:nvSpPr>
        <p:spPr>
          <a:xfrm>
            <a:off x="1391158" y="3472890"/>
            <a:ext cx="6086855" cy="250722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2" name="Picture 12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689" y="1680727"/>
            <a:ext cx="2181764" cy="1481418"/>
          </a:xfrm>
          <a:prstGeom prst="rect">
            <a:avLst/>
          </a:prstGeom>
          <a:noFill/>
        </p:spPr>
      </p:pic>
      <p:sp>
        <p:nvSpPr>
          <p:cNvPr id="83" name="Freeform 12417"/>
          <p:cNvSpPr/>
          <p:nvPr/>
        </p:nvSpPr>
        <p:spPr>
          <a:xfrm>
            <a:off x="945279" y="1404543"/>
            <a:ext cx="10212123" cy="2881130"/>
          </a:xfrm>
          <a:custGeom>
            <a:avLst/>
            <a:gdLst/>
            <a:ahLst/>
            <a:cxnLst/>
            <a:rect l="0" t="0" r="0" b="0"/>
            <a:pathLst>
              <a:path w="6611302" h="3219373">
                <a:moveTo>
                  <a:pt x="177457" y="23088"/>
                </a:moveTo>
                <a:lnTo>
                  <a:pt x="88735" y="23088"/>
                </a:lnTo>
                <a:cubicBezTo>
                  <a:pt x="39726" y="23088"/>
                  <a:pt x="0" y="71436"/>
                  <a:pt x="0" y="131088"/>
                </a:cubicBezTo>
                <a:lnTo>
                  <a:pt x="0" y="3111372"/>
                </a:lnTo>
                <a:cubicBezTo>
                  <a:pt x="0" y="3171011"/>
                  <a:pt x="48349" y="3219373"/>
                  <a:pt x="108001" y="3219373"/>
                </a:cubicBezTo>
                <a:lnTo>
                  <a:pt x="6503301" y="3219373"/>
                </a:lnTo>
                <a:cubicBezTo>
                  <a:pt x="6562940" y="3219373"/>
                  <a:pt x="6611302" y="3171011"/>
                  <a:pt x="6611302" y="3111372"/>
                </a:cubicBezTo>
                <a:lnTo>
                  <a:pt x="6611302" y="108000"/>
                </a:lnTo>
                <a:cubicBezTo>
                  <a:pt x="6611302" y="48361"/>
                  <a:pt x="6562940" y="0"/>
                  <a:pt x="6503301" y="0"/>
                </a:cubicBezTo>
                <a:lnTo>
                  <a:pt x="5304053" y="0"/>
                </a:lnTo>
              </a:path>
            </a:pathLst>
          </a:custGeom>
          <a:noFill/>
          <a:ln w="12700" cap="flat" cmpd="sng">
            <a:solidFill>
              <a:srgbClr val="62B8C6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4" name="Freeform 12418"/>
          <p:cNvSpPr/>
          <p:nvPr/>
        </p:nvSpPr>
        <p:spPr>
          <a:xfrm>
            <a:off x="9585972" y="1379144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5" name="Freeform 12419"/>
          <p:cNvSpPr/>
          <p:nvPr/>
        </p:nvSpPr>
        <p:spPr>
          <a:xfrm>
            <a:off x="830319" y="1634509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6" name="Freeform 12420"/>
          <p:cNvSpPr/>
          <p:nvPr/>
        </p:nvSpPr>
        <p:spPr>
          <a:xfrm>
            <a:off x="820420" y="1613111"/>
            <a:ext cx="261327" cy="20575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7" name="Freeform 12421"/>
          <p:cNvSpPr/>
          <p:nvPr/>
        </p:nvSpPr>
        <p:spPr>
          <a:xfrm>
            <a:off x="929931" y="1239122"/>
            <a:ext cx="3013995" cy="294210"/>
          </a:xfrm>
          <a:custGeom>
            <a:avLst/>
            <a:gdLst/>
            <a:ahLst/>
            <a:cxnLst/>
            <a:rect l="0" t="0" r="0" b="0"/>
            <a:pathLst>
              <a:path w="2494584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2368587" y="252006"/>
                </a:lnTo>
                <a:cubicBezTo>
                  <a:pt x="2438170" y="252006"/>
                  <a:pt x="2494584" y="195592"/>
                  <a:pt x="2494584" y="125996"/>
                </a:cubicBezTo>
                <a:cubicBezTo>
                  <a:pt x="2494584" y="56413"/>
                  <a:pt x="2438170" y="0"/>
                  <a:pt x="2368587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21ACBB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8" name="Picture 1242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446" y="1125096"/>
            <a:ext cx="455161" cy="455167"/>
          </a:xfrm>
          <a:prstGeom prst="rect">
            <a:avLst/>
          </a:prstGeom>
          <a:noFill/>
        </p:spPr>
      </p:pic>
      <p:sp>
        <p:nvSpPr>
          <p:cNvPr id="89" name="Freeform 12423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</a:path>
            </a:pathLst>
          </a:custGeom>
          <a:solidFill>
            <a:srgbClr val="FFFFFF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0" name="Freeform 12424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  <a:close/>
                <a:moveTo>
                  <a:pt x="241554" y="483108"/>
                </a:moveTo>
              </a:path>
            </a:pathLst>
          </a:custGeom>
          <a:noFill/>
          <a:ln w="12700" cap="flat" cmpd="sng">
            <a:solidFill>
              <a:srgbClr val="21ACBB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2" name="Rectangle 12450"/>
          <p:cNvSpPr/>
          <p:nvPr/>
        </p:nvSpPr>
        <p:spPr>
          <a:xfrm>
            <a:off x="1256149" y="3466910"/>
            <a:ext cx="433714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1.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Rappeler la formule de la masse volumique.</a:t>
            </a:r>
          </a:p>
        </p:txBody>
      </p:sp>
      <p:sp>
        <p:nvSpPr>
          <p:cNvPr id="95" name="Rectangle 12454"/>
          <p:cNvSpPr/>
          <p:nvPr/>
        </p:nvSpPr>
        <p:spPr>
          <a:xfrm>
            <a:off x="1442772" y="3846828"/>
            <a:ext cx="473212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b="0" i="0" spc="613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8" name="Rectangle 12460"/>
          <p:cNvSpPr/>
          <p:nvPr/>
        </p:nvSpPr>
        <p:spPr>
          <a:xfrm>
            <a:off x="1291349" y="1562645"/>
            <a:ext cx="5363419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dispose d’un morceau d’aluminium.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Les mesures suivantes ont été effectuées :</a:t>
            </a:r>
          </a:p>
        </p:txBody>
      </p:sp>
      <p:sp>
        <p:nvSpPr>
          <p:cNvPr id="99" name="Rectangle 12461"/>
          <p:cNvSpPr/>
          <p:nvPr/>
        </p:nvSpPr>
        <p:spPr>
          <a:xfrm>
            <a:off x="1240887" y="2885146"/>
            <a:ext cx="58853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veut calculer la masse volumique du morceau d’aluminium.</a:t>
            </a:r>
          </a:p>
        </p:txBody>
      </p:sp>
      <p:sp>
        <p:nvSpPr>
          <p:cNvPr id="100" name="Rectangle 12464"/>
          <p:cNvSpPr/>
          <p:nvPr/>
        </p:nvSpPr>
        <p:spPr>
          <a:xfrm>
            <a:off x="930765" y="1591946"/>
            <a:ext cx="92210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0" b="1" i="0" spc="0" baseline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101" name="Rectangle 12465"/>
          <p:cNvSpPr/>
          <p:nvPr/>
        </p:nvSpPr>
        <p:spPr>
          <a:xfrm>
            <a:off x="1427510" y="2218297"/>
            <a:ext cx="2792239" cy="6668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Masse du morceau : 0,54 kg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Volume du morceau : 0,2 L</a:t>
            </a:r>
          </a:p>
        </p:txBody>
      </p:sp>
      <p:sp>
        <p:nvSpPr>
          <p:cNvPr id="102" name="Rectangle 12466"/>
          <p:cNvSpPr/>
          <p:nvPr/>
        </p:nvSpPr>
        <p:spPr>
          <a:xfrm>
            <a:off x="1442772" y="1240644"/>
            <a:ext cx="2342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rgbClr val="FFFFFF"/>
                </a:solidFill>
                <a:latin typeface="Calibri" panose="020F0502020204030204"/>
              </a:rPr>
              <a:t>Je m’entraîne en binôme</a:t>
            </a:r>
          </a:p>
        </p:txBody>
      </p:sp>
    </p:spTree>
    <p:extLst>
      <p:ext uri="{BB962C8B-B14F-4D97-AF65-F5344CB8AC3E}">
        <p14:creationId xmlns:p14="http://schemas.microsoft.com/office/powerpoint/2010/main" val="286142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Freeform 12341"/>
          <p:cNvSpPr/>
          <p:nvPr/>
        </p:nvSpPr>
        <p:spPr>
          <a:xfrm>
            <a:off x="1077103" y="1616280"/>
            <a:ext cx="9914044" cy="1682143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8" name="Freeform 12342"/>
          <p:cNvSpPr/>
          <p:nvPr/>
        </p:nvSpPr>
        <p:spPr>
          <a:xfrm>
            <a:off x="1077103" y="1616280"/>
            <a:ext cx="9914044" cy="1682144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>
            <a:solidFill>
              <a:srgbClr val="21AC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9" name="Freeform 12346"/>
          <p:cNvSpPr/>
          <p:nvPr/>
        </p:nvSpPr>
        <p:spPr>
          <a:xfrm>
            <a:off x="1391158" y="3472890"/>
            <a:ext cx="6086855" cy="250722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2" name="Picture 12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689" y="1680727"/>
            <a:ext cx="2181764" cy="1481418"/>
          </a:xfrm>
          <a:prstGeom prst="rect">
            <a:avLst/>
          </a:prstGeom>
          <a:noFill/>
        </p:spPr>
      </p:pic>
      <p:sp>
        <p:nvSpPr>
          <p:cNvPr id="83" name="Freeform 12417"/>
          <p:cNvSpPr/>
          <p:nvPr/>
        </p:nvSpPr>
        <p:spPr>
          <a:xfrm>
            <a:off x="945279" y="1404543"/>
            <a:ext cx="10212123" cy="2881130"/>
          </a:xfrm>
          <a:custGeom>
            <a:avLst/>
            <a:gdLst/>
            <a:ahLst/>
            <a:cxnLst/>
            <a:rect l="0" t="0" r="0" b="0"/>
            <a:pathLst>
              <a:path w="6611302" h="3219373">
                <a:moveTo>
                  <a:pt x="177457" y="23088"/>
                </a:moveTo>
                <a:lnTo>
                  <a:pt x="88735" y="23088"/>
                </a:lnTo>
                <a:cubicBezTo>
                  <a:pt x="39726" y="23088"/>
                  <a:pt x="0" y="71436"/>
                  <a:pt x="0" y="131088"/>
                </a:cubicBezTo>
                <a:lnTo>
                  <a:pt x="0" y="3111372"/>
                </a:lnTo>
                <a:cubicBezTo>
                  <a:pt x="0" y="3171011"/>
                  <a:pt x="48349" y="3219373"/>
                  <a:pt x="108001" y="3219373"/>
                </a:cubicBezTo>
                <a:lnTo>
                  <a:pt x="6503301" y="3219373"/>
                </a:lnTo>
                <a:cubicBezTo>
                  <a:pt x="6562940" y="3219373"/>
                  <a:pt x="6611302" y="3171011"/>
                  <a:pt x="6611302" y="3111372"/>
                </a:cubicBezTo>
                <a:lnTo>
                  <a:pt x="6611302" y="108000"/>
                </a:lnTo>
                <a:cubicBezTo>
                  <a:pt x="6611302" y="48361"/>
                  <a:pt x="6562940" y="0"/>
                  <a:pt x="6503301" y="0"/>
                </a:cubicBezTo>
                <a:lnTo>
                  <a:pt x="5304053" y="0"/>
                </a:lnTo>
              </a:path>
            </a:pathLst>
          </a:custGeom>
          <a:noFill/>
          <a:ln w="12700" cap="flat" cmpd="sng">
            <a:solidFill>
              <a:srgbClr val="62B8C6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4" name="Freeform 12418"/>
          <p:cNvSpPr/>
          <p:nvPr/>
        </p:nvSpPr>
        <p:spPr>
          <a:xfrm>
            <a:off x="9585972" y="1379144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5" name="Freeform 12419"/>
          <p:cNvSpPr/>
          <p:nvPr/>
        </p:nvSpPr>
        <p:spPr>
          <a:xfrm>
            <a:off x="830319" y="1634509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6" name="Freeform 12420"/>
          <p:cNvSpPr/>
          <p:nvPr/>
        </p:nvSpPr>
        <p:spPr>
          <a:xfrm>
            <a:off x="820420" y="1613111"/>
            <a:ext cx="261327" cy="20575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7" name="Freeform 12421"/>
          <p:cNvSpPr/>
          <p:nvPr/>
        </p:nvSpPr>
        <p:spPr>
          <a:xfrm>
            <a:off x="929931" y="1239122"/>
            <a:ext cx="3013995" cy="294210"/>
          </a:xfrm>
          <a:custGeom>
            <a:avLst/>
            <a:gdLst/>
            <a:ahLst/>
            <a:cxnLst/>
            <a:rect l="0" t="0" r="0" b="0"/>
            <a:pathLst>
              <a:path w="2494584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2368587" y="252006"/>
                </a:lnTo>
                <a:cubicBezTo>
                  <a:pt x="2438170" y="252006"/>
                  <a:pt x="2494584" y="195592"/>
                  <a:pt x="2494584" y="125996"/>
                </a:cubicBezTo>
                <a:cubicBezTo>
                  <a:pt x="2494584" y="56413"/>
                  <a:pt x="2438170" y="0"/>
                  <a:pt x="2368587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21ACBB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8" name="Picture 1242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446" y="1125096"/>
            <a:ext cx="455161" cy="455167"/>
          </a:xfrm>
          <a:prstGeom prst="rect">
            <a:avLst/>
          </a:prstGeom>
          <a:noFill/>
        </p:spPr>
      </p:pic>
      <p:sp>
        <p:nvSpPr>
          <p:cNvPr id="89" name="Freeform 12423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</a:path>
            </a:pathLst>
          </a:custGeom>
          <a:solidFill>
            <a:srgbClr val="FFFFFF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0" name="Freeform 12424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  <a:close/>
                <a:moveTo>
                  <a:pt x="241554" y="483108"/>
                </a:moveTo>
              </a:path>
            </a:pathLst>
          </a:custGeom>
          <a:noFill/>
          <a:ln w="12700" cap="flat" cmpd="sng">
            <a:solidFill>
              <a:srgbClr val="21ACBB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2" name="Rectangle 12450"/>
          <p:cNvSpPr/>
          <p:nvPr/>
        </p:nvSpPr>
        <p:spPr>
          <a:xfrm>
            <a:off x="1256149" y="3466910"/>
            <a:ext cx="433714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1.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Rappeler la formule de la masse volumique.</a:t>
            </a:r>
          </a:p>
        </p:txBody>
      </p:sp>
      <p:sp>
        <p:nvSpPr>
          <p:cNvPr id="95" name="Rectangle 12454"/>
          <p:cNvSpPr/>
          <p:nvPr/>
        </p:nvSpPr>
        <p:spPr>
          <a:xfrm>
            <a:off x="1442772" y="3846828"/>
            <a:ext cx="473212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b="0" i="0" spc="613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8" name="Rectangle 12460"/>
          <p:cNvSpPr/>
          <p:nvPr/>
        </p:nvSpPr>
        <p:spPr>
          <a:xfrm>
            <a:off x="1291349" y="1562645"/>
            <a:ext cx="5363419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dispose d’un morceau d’aluminium.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Les mesures suivantes ont été effectuées :</a:t>
            </a:r>
          </a:p>
        </p:txBody>
      </p:sp>
      <p:sp>
        <p:nvSpPr>
          <p:cNvPr id="99" name="Rectangle 12461"/>
          <p:cNvSpPr/>
          <p:nvPr/>
        </p:nvSpPr>
        <p:spPr>
          <a:xfrm>
            <a:off x="1240887" y="2885146"/>
            <a:ext cx="58853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veut calculer la masse volumique du morceau d’aluminium.</a:t>
            </a:r>
          </a:p>
        </p:txBody>
      </p:sp>
      <p:sp>
        <p:nvSpPr>
          <p:cNvPr id="100" name="Rectangle 12464"/>
          <p:cNvSpPr/>
          <p:nvPr/>
        </p:nvSpPr>
        <p:spPr>
          <a:xfrm>
            <a:off x="930765" y="1591946"/>
            <a:ext cx="92210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0" b="1" i="0" spc="0" baseline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101" name="Rectangle 12465"/>
          <p:cNvSpPr/>
          <p:nvPr/>
        </p:nvSpPr>
        <p:spPr>
          <a:xfrm>
            <a:off x="1427510" y="2218297"/>
            <a:ext cx="2792239" cy="6668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Masse du morceau : 0,54 kg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Volume du morceau : 0,2 L</a:t>
            </a:r>
          </a:p>
        </p:txBody>
      </p:sp>
      <p:sp>
        <p:nvSpPr>
          <p:cNvPr id="102" name="Rectangle 12466"/>
          <p:cNvSpPr/>
          <p:nvPr/>
        </p:nvSpPr>
        <p:spPr>
          <a:xfrm>
            <a:off x="1442772" y="1240644"/>
            <a:ext cx="2342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rgbClr val="FFFFFF"/>
                </a:solidFill>
                <a:latin typeface="Calibri" panose="020F0502020204030204"/>
              </a:rPr>
              <a:t>Je m’entraîne en binôme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"/>
              <p:cNvSpPr txBox="1"/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𝛒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  <a:latin typeface="+mj-lt"/>
                  </a:rPr>
                  <a:t>= m/V</a:t>
                </a:r>
                <a:endParaRPr lang="fr-FR" sz="2200" b="1" baseline="300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2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blipFill>
                <a:blip r:embed="rId6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76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un élève, représentant le binôme, pour présenter la réponse et en justifier la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4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Freeform 12341"/>
          <p:cNvSpPr/>
          <p:nvPr/>
        </p:nvSpPr>
        <p:spPr>
          <a:xfrm>
            <a:off x="1077103" y="1616280"/>
            <a:ext cx="9914044" cy="1682143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8" name="Freeform 12342"/>
          <p:cNvSpPr/>
          <p:nvPr/>
        </p:nvSpPr>
        <p:spPr>
          <a:xfrm>
            <a:off x="1077103" y="1616280"/>
            <a:ext cx="9914044" cy="1682144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>
            <a:solidFill>
              <a:srgbClr val="21AC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9" name="Freeform 12346"/>
          <p:cNvSpPr/>
          <p:nvPr/>
        </p:nvSpPr>
        <p:spPr>
          <a:xfrm>
            <a:off x="1391158" y="3472890"/>
            <a:ext cx="6086855" cy="250722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0" name="Freeform 12347"/>
          <p:cNvSpPr/>
          <p:nvPr/>
        </p:nvSpPr>
        <p:spPr>
          <a:xfrm>
            <a:off x="1391158" y="4217618"/>
            <a:ext cx="6097040" cy="320524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2" name="Picture 124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689" y="1680727"/>
            <a:ext cx="2181764" cy="1481418"/>
          </a:xfrm>
          <a:prstGeom prst="rect">
            <a:avLst/>
          </a:prstGeom>
          <a:noFill/>
        </p:spPr>
      </p:pic>
      <p:sp>
        <p:nvSpPr>
          <p:cNvPr id="83" name="Freeform 12417"/>
          <p:cNvSpPr/>
          <p:nvPr/>
        </p:nvSpPr>
        <p:spPr>
          <a:xfrm>
            <a:off x="945279" y="1404542"/>
            <a:ext cx="10212123" cy="4132763"/>
          </a:xfrm>
          <a:custGeom>
            <a:avLst/>
            <a:gdLst/>
            <a:ahLst/>
            <a:cxnLst/>
            <a:rect l="0" t="0" r="0" b="0"/>
            <a:pathLst>
              <a:path w="6611302" h="3219373">
                <a:moveTo>
                  <a:pt x="177457" y="23088"/>
                </a:moveTo>
                <a:lnTo>
                  <a:pt x="88735" y="23088"/>
                </a:lnTo>
                <a:cubicBezTo>
                  <a:pt x="39726" y="23088"/>
                  <a:pt x="0" y="71436"/>
                  <a:pt x="0" y="131088"/>
                </a:cubicBezTo>
                <a:lnTo>
                  <a:pt x="0" y="3111372"/>
                </a:lnTo>
                <a:cubicBezTo>
                  <a:pt x="0" y="3171011"/>
                  <a:pt x="48349" y="3219373"/>
                  <a:pt x="108001" y="3219373"/>
                </a:cubicBezTo>
                <a:lnTo>
                  <a:pt x="6503301" y="3219373"/>
                </a:lnTo>
                <a:cubicBezTo>
                  <a:pt x="6562940" y="3219373"/>
                  <a:pt x="6611302" y="3171011"/>
                  <a:pt x="6611302" y="3111372"/>
                </a:cubicBezTo>
                <a:lnTo>
                  <a:pt x="6611302" y="108000"/>
                </a:lnTo>
                <a:cubicBezTo>
                  <a:pt x="6611302" y="48361"/>
                  <a:pt x="6562940" y="0"/>
                  <a:pt x="6503301" y="0"/>
                </a:cubicBezTo>
                <a:lnTo>
                  <a:pt x="5304053" y="0"/>
                </a:lnTo>
              </a:path>
            </a:pathLst>
          </a:custGeom>
          <a:noFill/>
          <a:ln w="12700" cap="flat" cmpd="sng">
            <a:solidFill>
              <a:srgbClr val="62B8C6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4" name="Freeform 12418"/>
          <p:cNvSpPr/>
          <p:nvPr/>
        </p:nvSpPr>
        <p:spPr>
          <a:xfrm>
            <a:off x="9585972" y="1379144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5" name="Freeform 12419"/>
          <p:cNvSpPr/>
          <p:nvPr/>
        </p:nvSpPr>
        <p:spPr>
          <a:xfrm>
            <a:off x="830319" y="1634509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6" name="Freeform 12420"/>
          <p:cNvSpPr/>
          <p:nvPr/>
        </p:nvSpPr>
        <p:spPr>
          <a:xfrm>
            <a:off x="820420" y="1613111"/>
            <a:ext cx="261327" cy="20575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7" name="Freeform 12421"/>
          <p:cNvSpPr/>
          <p:nvPr/>
        </p:nvSpPr>
        <p:spPr>
          <a:xfrm>
            <a:off x="929931" y="1239122"/>
            <a:ext cx="3013995" cy="294210"/>
          </a:xfrm>
          <a:custGeom>
            <a:avLst/>
            <a:gdLst/>
            <a:ahLst/>
            <a:cxnLst/>
            <a:rect l="0" t="0" r="0" b="0"/>
            <a:pathLst>
              <a:path w="2494584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2368587" y="252006"/>
                </a:lnTo>
                <a:cubicBezTo>
                  <a:pt x="2438170" y="252006"/>
                  <a:pt x="2494584" y="195592"/>
                  <a:pt x="2494584" y="125996"/>
                </a:cubicBezTo>
                <a:cubicBezTo>
                  <a:pt x="2494584" y="56413"/>
                  <a:pt x="2438170" y="0"/>
                  <a:pt x="2368587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21ACBB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8" name="Picture 12422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446" y="1125096"/>
            <a:ext cx="455161" cy="455167"/>
          </a:xfrm>
          <a:prstGeom prst="rect">
            <a:avLst/>
          </a:prstGeom>
          <a:noFill/>
        </p:spPr>
      </p:pic>
      <p:sp>
        <p:nvSpPr>
          <p:cNvPr id="89" name="Freeform 12423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</a:path>
            </a:pathLst>
          </a:custGeom>
          <a:solidFill>
            <a:srgbClr val="FFFFFF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0" name="Freeform 12424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  <a:close/>
                <a:moveTo>
                  <a:pt x="241554" y="483108"/>
                </a:moveTo>
              </a:path>
            </a:pathLst>
          </a:custGeom>
          <a:noFill/>
          <a:ln w="12700" cap="flat" cmpd="sng">
            <a:solidFill>
              <a:srgbClr val="21ACBB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2" name="Rectangle 12450"/>
          <p:cNvSpPr/>
          <p:nvPr/>
        </p:nvSpPr>
        <p:spPr>
          <a:xfrm>
            <a:off x="1256149" y="3466910"/>
            <a:ext cx="433714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1.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Rappeler la formule de la masse volumique.</a:t>
            </a:r>
          </a:p>
        </p:txBody>
      </p:sp>
      <p:sp>
        <p:nvSpPr>
          <p:cNvPr id="93" name="Rectangle 12451"/>
          <p:cNvSpPr/>
          <p:nvPr/>
        </p:nvSpPr>
        <p:spPr>
          <a:xfrm>
            <a:off x="1256148" y="4218584"/>
            <a:ext cx="559710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2.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Effectuer les conversions nécessaires.</a:t>
            </a:r>
          </a:p>
        </p:txBody>
      </p:sp>
      <p:sp>
        <p:nvSpPr>
          <p:cNvPr id="95" name="Rectangle 12454"/>
          <p:cNvSpPr/>
          <p:nvPr/>
        </p:nvSpPr>
        <p:spPr>
          <a:xfrm>
            <a:off x="1442772" y="3846828"/>
            <a:ext cx="473212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b="0" i="0" spc="613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7" name="Rectangle 12458"/>
          <p:cNvSpPr/>
          <p:nvPr/>
        </p:nvSpPr>
        <p:spPr>
          <a:xfrm>
            <a:off x="1427510" y="4615534"/>
            <a:ext cx="6261329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la masse en g </a:t>
            </a:r>
            <a:r>
              <a:rPr lang="en-US" b="0" i="0" spc="590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</a:t>
            </a:r>
          </a:p>
          <a:p>
            <a:pPr marL="0">
              <a:lnSpc>
                <a:spcPct val="150000"/>
              </a:lnSpc>
              <a:tabLst>
                <a:tab pos="2026285" algn="l"/>
              </a:tabLst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le volume en cm³ :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	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</a:t>
            </a:r>
          </a:p>
        </p:txBody>
      </p:sp>
      <p:sp>
        <p:nvSpPr>
          <p:cNvPr id="98" name="Rectangle 12460"/>
          <p:cNvSpPr/>
          <p:nvPr/>
        </p:nvSpPr>
        <p:spPr>
          <a:xfrm>
            <a:off x="1291349" y="1562645"/>
            <a:ext cx="5363419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dispose d’un morceau d’aluminium.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Les mesures suivantes ont été effectuées :</a:t>
            </a:r>
          </a:p>
        </p:txBody>
      </p:sp>
      <p:sp>
        <p:nvSpPr>
          <p:cNvPr id="99" name="Rectangle 12461"/>
          <p:cNvSpPr/>
          <p:nvPr/>
        </p:nvSpPr>
        <p:spPr>
          <a:xfrm>
            <a:off x="1240887" y="2885146"/>
            <a:ext cx="58853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veut calculer la masse volumique du morceau d’aluminium.</a:t>
            </a:r>
          </a:p>
        </p:txBody>
      </p:sp>
      <p:sp>
        <p:nvSpPr>
          <p:cNvPr id="100" name="Rectangle 12464"/>
          <p:cNvSpPr/>
          <p:nvPr/>
        </p:nvSpPr>
        <p:spPr>
          <a:xfrm>
            <a:off x="930765" y="1591946"/>
            <a:ext cx="92210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0" b="1" i="0" spc="0" baseline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101" name="Rectangle 12465"/>
          <p:cNvSpPr/>
          <p:nvPr/>
        </p:nvSpPr>
        <p:spPr>
          <a:xfrm>
            <a:off x="1427510" y="2218297"/>
            <a:ext cx="2792239" cy="6668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Masse du morceau : 0,54 kg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Volume du morceau : 0,2 L</a:t>
            </a:r>
          </a:p>
        </p:txBody>
      </p:sp>
      <p:sp>
        <p:nvSpPr>
          <p:cNvPr id="102" name="Rectangle 12466"/>
          <p:cNvSpPr/>
          <p:nvPr/>
        </p:nvSpPr>
        <p:spPr>
          <a:xfrm>
            <a:off x="1442772" y="1240644"/>
            <a:ext cx="2342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rgbClr val="FFFFFF"/>
                </a:solidFill>
                <a:latin typeface="Calibri" panose="020F0502020204030204"/>
              </a:rPr>
              <a:t>Je m’entraîne en binôme</a:t>
            </a:r>
          </a:p>
        </p:txBody>
      </p:sp>
      <p:sp>
        <p:nvSpPr>
          <p:cNvPr id="33" name="Rectangle 12457"/>
          <p:cNvSpPr/>
          <p:nvPr/>
        </p:nvSpPr>
        <p:spPr>
          <a:xfrm>
            <a:off x="1880392" y="4362966"/>
            <a:ext cx="442108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"/>
              <p:cNvSpPr txBox="1"/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𝛒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  <a:latin typeface="+mj-lt"/>
                  </a:rPr>
                  <a:t>= m/V</a:t>
                </a:r>
                <a:endParaRPr lang="fr-FR" sz="2200" b="1" baseline="300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8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blipFill>
                <a:blip r:embed="rId7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341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un élève, représentant d’un autre binôme, pour présenter la réponse et en justifier la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Freeform 12341"/>
          <p:cNvSpPr/>
          <p:nvPr/>
        </p:nvSpPr>
        <p:spPr>
          <a:xfrm>
            <a:off x="1077103" y="1616280"/>
            <a:ext cx="9914044" cy="1682143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8" name="Freeform 12342"/>
          <p:cNvSpPr/>
          <p:nvPr/>
        </p:nvSpPr>
        <p:spPr>
          <a:xfrm>
            <a:off x="1077103" y="1616280"/>
            <a:ext cx="9914044" cy="1682144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>
            <a:solidFill>
              <a:srgbClr val="21AC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9" name="Freeform 12346"/>
          <p:cNvSpPr/>
          <p:nvPr/>
        </p:nvSpPr>
        <p:spPr>
          <a:xfrm>
            <a:off x="1391158" y="3472890"/>
            <a:ext cx="6086855" cy="250722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0" name="Freeform 12347"/>
          <p:cNvSpPr/>
          <p:nvPr/>
        </p:nvSpPr>
        <p:spPr>
          <a:xfrm>
            <a:off x="1391158" y="4217618"/>
            <a:ext cx="6097040" cy="320524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2" name="Picture 12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689" y="1680727"/>
            <a:ext cx="2181764" cy="1481418"/>
          </a:xfrm>
          <a:prstGeom prst="rect">
            <a:avLst/>
          </a:prstGeom>
          <a:noFill/>
        </p:spPr>
      </p:pic>
      <p:sp>
        <p:nvSpPr>
          <p:cNvPr id="83" name="Freeform 12417"/>
          <p:cNvSpPr/>
          <p:nvPr/>
        </p:nvSpPr>
        <p:spPr>
          <a:xfrm>
            <a:off x="945279" y="1404542"/>
            <a:ext cx="10212123" cy="4132763"/>
          </a:xfrm>
          <a:custGeom>
            <a:avLst/>
            <a:gdLst/>
            <a:ahLst/>
            <a:cxnLst/>
            <a:rect l="0" t="0" r="0" b="0"/>
            <a:pathLst>
              <a:path w="6611302" h="3219373">
                <a:moveTo>
                  <a:pt x="177457" y="23088"/>
                </a:moveTo>
                <a:lnTo>
                  <a:pt x="88735" y="23088"/>
                </a:lnTo>
                <a:cubicBezTo>
                  <a:pt x="39726" y="23088"/>
                  <a:pt x="0" y="71436"/>
                  <a:pt x="0" y="131088"/>
                </a:cubicBezTo>
                <a:lnTo>
                  <a:pt x="0" y="3111372"/>
                </a:lnTo>
                <a:cubicBezTo>
                  <a:pt x="0" y="3171011"/>
                  <a:pt x="48349" y="3219373"/>
                  <a:pt x="108001" y="3219373"/>
                </a:cubicBezTo>
                <a:lnTo>
                  <a:pt x="6503301" y="3219373"/>
                </a:lnTo>
                <a:cubicBezTo>
                  <a:pt x="6562940" y="3219373"/>
                  <a:pt x="6611302" y="3171011"/>
                  <a:pt x="6611302" y="3111372"/>
                </a:cubicBezTo>
                <a:lnTo>
                  <a:pt x="6611302" y="108000"/>
                </a:lnTo>
                <a:cubicBezTo>
                  <a:pt x="6611302" y="48361"/>
                  <a:pt x="6562940" y="0"/>
                  <a:pt x="6503301" y="0"/>
                </a:cubicBezTo>
                <a:lnTo>
                  <a:pt x="5304053" y="0"/>
                </a:lnTo>
              </a:path>
            </a:pathLst>
          </a:custGeom>
          <a:noFill/>
          <a:ln w="12700" cap="flat" cmpd="sng">
            <a:solidFill>
              <a:srgbClr val="62B8C6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4" name="Freeform 12418"/>
          <p:cNvSpPr/>
          <p:nvPr/>
        </p:nvSpPr>
        <p:spPr>
          <a:xfrm>
            <a:off x="9585972" y="1379144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5" name="Freeform 12419"/>
          <p:cNvSpPr/>
          <p:nvPr/>
        </p:nvSpPr>
        <p:spPr>
          <a:xfrm>
            <a:off x="830319" y="1634509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6" name="Freeform 12420"/>
          <p:cNvSpPr/>
          <p:nvPr/>
        </p:nvSpPr>
        <p:spPr>
          <a:xfrm>
            <a:off x="820420" y="1613111"/>
            <a:ext cx="261327" cy="20575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7" name="Freeform 12421"/>
          <p:cNvSpPr/>
          <p:nvPr/>
        </p:nvSpPr>
        <p:spPr>
          <a:xfrm>
            <a:off x="929931" y="1239122"/>
            <a:ext cx="3013995" cy="294210"/>
          </a:xfrm>
          <a:custGeom>
            <a:avLst/>
            <a:gdLst/>
            <a:ahLst/>
            <a:cxnLst/>
            <a:rect l="0" t="0" r="0" b="0"/>
            <a:pathLst>
              <a:path w="2494584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2368587" y="252006"/>
                </a:lnTo>
                <a:cubicBezTo>
                  <a:pt x="2438170" y="252006"/>
                  <a:pt x="2494584" y="195592"/>
                  <a:pt x="2494584" y="125996"/>
                </a:cubicBezTo>
                <a:cubicBezTo>
                  <a:pt x="2494584" y="56413"/>
                  <a:pt x="2438170" y="0"/>
                  <a:pt x="2368587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21ACBB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8" name="Picture 1242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446" y="1125096"/>
            <a:ext cx="455161" cy="455167"/>
          </a:xfrm>
          <a:prstGeom prst="rect">
            <a:avLst/>
          </a:prstGeom>
          <a:noFill/>
        </p:spPr>
      </p:pic>
      <p:sp>
        <p:nvSpPr>
          <p:cNvPr id="89" name="Freeform 12423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</a:path>
            </a:pathLst>
          </a:custGeom>
          <a:solidFill>
            <a:srgbClr val="FFFFFF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0" name="Freeform 12424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  <a:close/>
                <a:moveTo>
                  <a:pt x="241554" y="483108"/>
                </a:moveTo>
              </a:path>
            </a:pathLst>
          </a:custGeom>
          <a:noFill/>
          <a:ln w="12700" cap="flat" cmpd="sng">
            <a:solidFill>
              <a:srgbClr val="21ACBB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2" name="Rectangle 12450"/>
          <p:cNvSpPr/>
          <p:nvPr/>
        </p:nvSpPr>
        <p:spPr>
          <a:xfrm>
            <a:off x="1256149" y="3466910"/>
            <a:ext cx="433714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1.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Rappeler la formule de la masse volumique.</a:t>
            </a:r>
          </a:p>
        </p:txBody>
      </p:sp>
      <p:sp>
        <p:nvSpPr>
          <p:cNvPr id="93" name="Rectangle 12451"/>
          <p:cNvSpPr/>
          <p:nvPr/>
        </p:nvSpPr>
        <p:spPr>
          <a:xfrm>
            <a:off x="1256148" y="4218584"/>
            <a:ext cx="559710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2.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Effectuer les conversions nécessaires.</a:t>
            </a:r>
          </a:p>
        </p:txBody>
      </p:sp>
      <p:sp>
        <p:nvSpPr>
          <p:cNvPr id="95" name="Rectangle 12454"/>
          <p:cNvSpPr/>
          <p:nvPr/>
        </p:nvSpPr>
        <p:spPr>
          <a:xfrm>
            <a:off x="1442772" y="3846828"/>
            <a:ext cx="473212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b="0" i="0" spc="613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7" name="Rectangle 12458"/>
          <p:cNvSpPr/>
          <p:nvPr/>
        </p:nvSpPr>
        <p:spPr>
          <a:xfrm>
            <a:off x="1427510" y="4615534"/>
            <a:ext cx="6261329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la masse en g </a:t>
            </a:r>
            <a:r>
              <a:rPr lang="en-US" b="0" i="0" spc="590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</a:t>
            </a:r>
          </a:p>
          <a:p>
            <a:pPr marL="0">
              <a:lnSpc>
                <a:spcPct val="150000"/>
              </a:lnSpc>
              <a:tabLst>
                <a:tab pos="2026285" algn="l"/>
              </a:tabLst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le volume en cm³ :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	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</a:t>
            </a:r>
          </a:p>
        </p:txBody>
      </p:sp>
      <p:sp>
        <p:nvSpPr>
          <p:cNvPr id="98" name="Rectangle 12460"/>
          <p:cNvSpPr/>
          <p:nvPr/>
        </p:nvSpPr>
        <p:spPr>
          <a:xfrm>
            <a:off x="1291349" y="1562645"/>
            <a:ext cx="5363419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dispose d’un morceau d’aluminium.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Les mesures suivantes ont été effectuées :</a:t>
            </a:r>
          </a:p>
        </p:txBody>
      </p:sp>
      <p:sp>
        <p:nvSpPr>
          <p:cNvPr id="99" name="Rectangle 12461"/>
          <p:cNvSpPr/>
          <p:nvPr/>
        </p:nvSpPr>
        <p:spPr>
          <a:xfrm>
            <a:off x="1240887" y="2885146"/>
            <a:ext cx="58853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veut calculer la masse volumique du morceau d’aluminium.</a:t>
            </a:r>
          </a:p>
        </p:txBody>
      </p:sp>
      <p:sp>
        <p:nvSpPr>
          <p:cNvPr id="100" name="Rectangle 12464"/>
          <p:cNvSpPr/>
          <p:nvPr/>
        </p:nvSpPr>
        <p:spPr>
          <a:xfrm>
            <a:off x="930765" y="1591946"/>
            <a:ext cx="92210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0" b="1" i="0" spc="0" baseline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101" name="Rectangle 12465"/>
          <p:cNvSpPr/>
          <p:nvPr/>
        </p:nvSpPr>
        <p:spPr>
          <a:xfrm>
            <a:off x="1427510" y="2218297"/>
            <a:ext cx="2792239" cy="6668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Masse du morceau : 0,54 kg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Volume du morceau : 0,2 L</a:t>
            </a:r>
          </a:p>
        </p:txBody>
      </p:sp>
      <p:sp>
        <p:nvSpPr>
          <p:cNvPr id="102" name="Rectangle 12466"/>
          <p:cNvSpPr/>
          <p:nvPr/>
        </p:nvSpPr>
        <p:spPr>
          <a:xfrm>
            <a:off x="1442772" y="1240644"/>
            <a:ext cx="2342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rgbClr val="FFFFFF"/>
                </a:solidFill>
                <a:latin typeface="Calibri" panose="020F0502020204030204"/>
              </a:rPr>
              <a:t>Je m’entraîne en binôme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"/>
              <p:cNvSpPr txBox="1"/>
              <p:nvPr/>
            </p:nvSpPr>
            <p:spPr>
              <a:xfrm>
                <a:off x="3833640" y="4522844"/>
                <a:ext cx="3611106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𝒌𝒈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𝟓𝟒𝟎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200" b="1" i="1" dirty="0">
                  <a:solidFill>
                    <a:srgbClr val="FF0000"/>
                  </a:solidFill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3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640" y="4522844"/>
                <a:ext cx="3611106" cy="6001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"/>
              <p:cNvSpPr txBox="1"/>
              <p:nvPr/>
            </p:nvSpPr>
            <p:spPr>
              <a:xfrm>
                <a:off x="4150140" y="4925599"/>
                <a:ext cx="3338058" cy="611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2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fr-FR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sz="2200" b="1" i="1" dirty="0">
                  <a:solidFill>
                    <a:srgbClr val="FF0000"/>
                  </a:solidFill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35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140" y="4925599"/>
                <a:ext cx="3338058" cy="6117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"/>
              <p:cNvSpPr txBox="1"/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𝛒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  <a:latin typeface="+mj-lt"/>
                  </a:rPr>
                  <a:t>= m/V</a:t>
                </a:r>
                <a:endParaRPr lang="fr-FR" sz="2200" b="1" baseline="300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8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blipFill>
                <a:blip r:embed="rId8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25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un élève, représentant d’un troisième binôme, pour présenter la réponse et en justifier la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Freeform 12341"/>
          <p:cNvSpPr/>
          <p:nvPr/>
        </p:nvSpPr>
        <p:spPr>
          <a:xfrm>
            <a:off x="1077103" y="1616280"/>
            <a:ext cx="9914044" cy="1682143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8" name="Freeform 12342"/>
          <p:cNvSpPr/>
          <p:nvPr/>
        </p:nvSpPr>
        <p:spPr>
          <a:xfrm>
            <a:off x="1077103" y="1616280"/>
            <a:ext cx="9914044" cy="1682144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>
            <a:solidFill>
              <a:srgbClr val="21AC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9" name="Freeform 12346"/>
          <p:cNvSpPr/>
          <p:nvPr/>
        </p:nvSpPr>
        <p:spPr>
          <a:xfrm>
            <a:off x="1391158" y="3472890"/>
            <a:ext cx="6086855" cy="250722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0" name="Freeform 12347"/>
          <p:cNvSpPr/>
          <p:nvPr/>
        </p:nvSpPr>
        <p:spPr>
          <a:xfrm>
            <a:off x="1391158" y="4217618"/>
            <a:ext cx="6097040" cy="320524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1" name="Freeform 12348"/>
          <p:cNvSpPr/>
          <p:nvPr/>
        </p:nvSpPr>
        <p:spPr>
          <a:xfrm>
            <a:off x="1375896" y="5569586"/>
            <a:ext cx="6086855" cy="277940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2" name="Picture 12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689" y="1680727"/>
            <a:ext cx="2181764" cy="1481418"/>
          </a:xfrm>
          <a:prstGeom prst="rect">
            <a:avLst/>
          </a:prstGeom>
          <a:noFill/>
        </p:spPr>
      </p:pic>
      <p:sp>
        <p:nvSpPr>
          <p:cNvPr id="83" name="Freeform 12417"/>
          <p:cNvSpPr/>
          <p:nvPr/>
        </p:nvSpPr>
        <p:spPr>
          <a:xfrm>
            <a:off x="945279" y="1404542"/>
            <a:ext cx="10212123" cy="5190485"/>
          </a:xfrm>
          <a:custGeom>
            <a:avLst/>
            <a:gdLst/>
            <a:ahLst/>
            <a:cxnLst/>
            <a:rect l="0" t="0" r="0" b="0"/>
            <a:pathLst>
              <a:path w="6611302" h="3219373">
                <a:moveTo>
                  <a:pt x="177457" y="23088"/>
                </a:moveTo>
                <a:lnTo>
                  <a:pt x="88735" y="23088"/>
                </a:lnTo>
                <a:cubicBezTo>
                  <a:pt x="39726" y="23088"/>
                  <a:pt x="0" y="71436"/>
                  <a:pt x="0" y="131088"/>
                </a:cubicBezTo>
                <a:lnTo>
                  <a:pt x="0" y="3111372"/>
                </a:lnTo>
                <a:cubicBezTo>
                  <a:pt x="0" y="3171011"/>
                  <a:pt x="48349" y="3219373"/>
                  <a:pt x="108001" y="3219373"/>
                </a:cubicBezTo>
                <a:lnTo>
                  <a:pt x="6503301" y="3219373"/>
                </a:lnTo>
                <a:cubicBezTo>
                  <a:pt x="6562940" y="3219373"/>
                  <a:pt x="6611302" y="3171011"/>
                  <a:pt x="6611302" y="3111372"/>
                </a:cubicBezTo>
                <a:lnTo>
                  <a:pt x="6611302" y="108000"/>
                </a:lnTo>
                <a:cubicBezTo>
                  <a:pt x="6611302" y="48361"/>
                  <a:pt x="6562940" y="0"/>
                  <a:pt x="6503301" y="0"/>
                </a:cubicBezTo>
                <a:lnTo>
                  <a:pt x="5304053" y="0"/>
                </a:lnTo>
              </a:path>
            </a:pathLst>
          </a:custGeom>
          <a:noFill/>
          <a:ln w="12700" cap="flat" cmpd="sng">
            <a:solidFill>
              <a:srgbClr val="62B8C6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4" name="Freeform 12418"/>
          <p:cNvSpPr/>
          <p:nvPr/>
        </p:nvSpPr>
        <p:spPr>
          <a:xfrm>
            <a:off x="9585972" y="1379144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5" name="Freeform 12419"/>
          <p:cNvSpPr/>
          <p:nvPr/>
        </p:nvSpPr>
        <p:spPr>
          <a:xfrm>
            <a:off x="830319" y="1634509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6" name="Freeform 12420"/>
          <p:cNvSpPr/>
          <p:nvPr/>
        </p:nvSpPr>
        <p:spPr>
          <a:xfrm>
            <a:off x="820420" y="1613111"/>
            <a:ext cx="261327" cy="20575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7" name="Freeform 12421"/>
          <p:cNvSpPr/>
          <p:nvPr/>
        </p:nvSpPr>
        <p:spPr>
          <a:xfrm>
            <a:off x="929931" y="1239122"/>
            <a:ext cx="3013995" cy="294210"/>
          </a:xfrm>
          <a:custGeom>
            <a:avLst/>
            <a:gdLst/>
            <a:ahLst/>
            <a:cxnLst/>
            <a:rect l="0" t="0" r="0" b="0"/>
            <a:pathLst>
              <a:path w="2494584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2368587" y="252006"/>
                </a:lnTo>
                <a:cubicBezTo>
                  <a:pt x="2438170" y="252006"/>
                  <a:pt x="2494584" y="195592"/>
                  <a:pt x="2494584" y="125996"/>
                </a:cubicBezTo>
                <a:cubicBezTo>
                  <a:pt x="2494584" y="56413"/>
                  <a:pt x="2438170" y="0"/>
                  <a:pt x="2368587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21ACBB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8" name="Picture 1242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446" y="1125096"/>
            <a:ext cx="455161" cy="455167"/>
          </a:xfrm>
          <a:prstGeom prst="rect">
            <a:avLst/>
          </a:prstGeom>
          <a:noFill/>
        </p:spPr>
      </p:pic>
      <p:sp>
        <p:nvSpPr>
          <p:cNvPr id="89" name="Freeform 12423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</a:path>
            </a:pathLst>
          </a:custGeom>
          <a:solidFill>
            <a:srgbClr val="FFFFFF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0" name="Freeform 12424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  <a:close/>
                <a:moveTo>
                  <a:pt x="241554" y="483108"/>
                </a:moveTo>
              </a:path>
            </a:pathLst>
          </a:custGeom>
          <a:noFill/>
          <a:ln w="12700" cap="flat" cmpd="sng">
            <a:solidFill>
              <a:srgbClr val="21ACBB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2" name="Rectangle 12450"/>
          <p:cNvSpPr/>
          <p:nvPr/>
        </p:nvSpPr>
        <p:spPr>
          <a:xfrm>
            <a:off x="1256149" y="3466910"/>
            <a:ext cx="433714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1.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Rappeler la formule de la masse volumique.</a:t>
            </a:r>
          </a:p>
        </p:txBody>
      </p:sp>
      <p:sp>
        <p:nvSpPr>
          <p:cNvPr id="93" name="Rectangle 12451"/>
          <p:cNvSpPr/>
          <p:nvPr/>
        </p:nvSpPr>
        <p:spPr>
          <a:xfrm>
            <a:off x="1256148" y="4218584"/>
            <a:ext cx="559710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2.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Effectuer les conversions nécessaires.</a:t>
            </a:r>
          </a:p>
        </p:txBody>
      </p:sp>
      <p:sp>
        <p:nvSpPr>
          <p:cNvPr id="94" name="Rectangle 12452"/>
          <p:cNvSpPr/>
          <p:nvPr/>
        </p:nvSpPr>
        <p:spPr>
          <a:xfrm>
            <a:off x="1240887" y="5570527"/>
            <a:ext cx="540442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3.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Appliquer la formule pour calculer la masse volumique.</a:t>
            </a:r>
          </a:p>
        </p:txBody>
      </p:sp>
      <p:sp>
        <p:nvSpPr>
          <p:cNvPr id="95" name="Rectangle 12454"/>
          <p:cNvSpPr/>
          <p:nvPr/>
        </p:nvSpPr>
        <p:spPr>
          <a:xfrm>
            <a:off x="1442772" y="3846828"/>
            <a:ext cx="473212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b="0" i="0" spc="613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7" name="Rectangle 12458"/>
          <p:cNvSpPr/>
          <p:nvPr/>
        </p:nvSpPr>
        <p:spPr>
          <a:xfrm>
            <a:off x="1427510" y="4615534"/>
            <a:ext cx="6261329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la masse en g </a:t>
            </a:r>
            <a:r>
              <a:rPr lang="en-US" b="0" i="0" spc="590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</a:t>
            </a:r>
          </a:p>
          <a:p>
            <a:pPr marL="0">
              <a:lnSpc>
                <a:spcPct val="150000"/>
              </a:lnSpc>
              <a:tabLst>
                <a:tab pos="2026285" algn="l"/>
              </a:tabLst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le volume en cm³ :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	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</a:t>
            </a:r>
          </a:p>
        </p:txBody>
      </p:sp>
      <p:sp>
        <p:nvSpPr>
          <p:cNvPr id="98" name="Rectangle 12460"/>
          <p:cNvSpPr/>
          <p:nvPr/>
        </p:nvSpPr>
        <p:spPr>
          <a:xfrm>
            <a:off x="1291349" y="1562645"/>
            <a:ext cx="5363419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dispose d’un morceau d’aluminium.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Les mesures suivantes ont été effectuées :</a:t>
            </a:r>
          </a:p>
        </p:txBody>
      </p:sp>
      <p:sp>
        <p:nvSpPr>
          <p:cNvPr id="99" name="Rectangle 12461"/>
          <p:cNvSpPr/>
          <p:nvPr/>
        </p:nvSpPr>
        <p:spPr>
          <a:xfrm>
            <a:off x="1240887" y="2885146"/>
            <a:ext cx="58853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veut calculer la masse volumique du morceau d’aluminium.</a:t>
            </a:r>
          </a:p>
        </p:txBody>
      </p:sp>
      <p:sp>
        <p:nvSpPr>
          <p:cNvPr id="100" name="Rectangle 12464"/>
          <p:cNvSpPr/>
          <p:nvPr/>
        </p:nvSpPr>
        <p:spPr>
          <a:xfrm>
            <a:off x="930765" y="1591946"/>
            <a:ext cx="92210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0" b="1" i="0" spc="0" baseline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101" name="Rectangle 12465"/>
          <p:cNvSpPr/>
          <p:nvPr/>
        </p:nvSpPr>
        <p:spPr>
          <a:xfrm>
            <a:off x="1427510" y="2218297"/>
            <a:ext cx="2792239" cy="6668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Masse du morceau : 0,54 kg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Volume du morceau : 0,2 L</a:t>
            </a:r>
          </a:p>
        </p:txBody>
      </p:sp>
      <p:sp>
        <p:nvSpPr>
          <p:cNvPr id="102" name="Rectangle 12466"/>
          <p:cNvSpPr/>
          <p:nvPr/>
        </p:nvSpPr>
        <p:spPr>
          <a:xfrm>
            <a:off x="1442772" y="1240644"/>
            <a:ext cx="2342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rgbClr val="FFFFFF"/>
                </a:solidFill>
                <a:latin typeface="Calibri" panose="020F0502020204030204"/>
              </a:rPr>
              <a:t>Je m’entraîne en binôme</a:t>
            </a:r>
          </a:p>
        </p:txBody>
      </p:sp>
      <p:sp>
        <p:nvSpPr>
          <p:cNvPr id="33" name="Rectangle 12457"/>
          <p:cNvSpPr/>
          <p:nvPr/>
        </p:nvSpPr>
        <p:spPr>
          <a:xfrm>
            <a:off x="1880392" y="4362966"/>
            <a:ext cx="442108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"/>
              <p:cNvSpPr txBox="1"/>
              <p:nvPr/>
            </p:nvSpPr>
            <p:spPr>
              <a:xfrm>
                <a:off x="3833640" y="4522844"/>
                <a:ext cx="3611106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𝒌𝒈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𝟓𝟒𝟎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200" b="1" i="1" dirty="0">
                  <a:solidFill>
                    <a:srgbClr val="FF0000"/>
                  </a:solidFill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3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640" y="4522844"/>
                <a:ext cx="3611106" cy="6001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"/>
              <p:cNvSpPr txBox="1"/>
              <p:nvPr/>
            </p:nvSpPr>
            <p:spPr>
              <a:xfrm>
                <a:off x="4150140" y="4925599"/>
                <a:ext cx="3338058" cy="611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2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fr-FR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sz="2200" b="1" i="1" dirty="0">
                  <a:solidFill>
                    <a:srgbClr val="FF0000"/>
                  </a:solidFill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35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140" y="4925599"/>
                <a:ext cx="3338058" cy="6117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12457"/>
          <p:cNvSpPr/>
          <p:nvPr/>
        </p:nvSpPr>
        <p:spPr>
          <a:xfrm>
            <a:off x="1534316" y="5907510"/>
            <a:ext cx="491653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spc="613" dirty="0">
                <a:solidFill>
                  <a:srgbClr val="231F20"/>
                </a:solidFill>
                <a:latin typeface="Calibri" panose="020F0502020204030204"/>
              </a:rPr>
              <a:t>= 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"/>
              <p:cNvSpPr txBox="1"/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𝛒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  <a:latin typeface="+mj-lt"/>
                  </a:rPr>
                  <a:t>= m/V</a:t>
                </a:r>
                <a:endParaRPr lang="fr-FR" sz="2200" b="1" baseline="300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8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blipFill>
                <a:blip r:embed="rId8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38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/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et travaillez individuellement puis discutez en binômes vos réponses. 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un élève, représentant d’un troisième binôme, pour présenter la réponse et en justifier la démarche.</a:t>
            </a:r>
          </a:p>
        </p:txBody>
      </p:sp>
      <p:pic>
        <p:nvPicPr>
          <p:cNvPr id="10" name="Google Shape;228;p39"/>
          <p:cNvPicPr preferRelativeResize="0">
            <a:picLocks noChangeAspect="1"/>
          </p:cNvPicPr>
          <p:nvPr/>
        </p:nvPicPr>
        <p:blipFill rotWithShape="1">
          <a:blip r:embed="rId3"/>
          <a:srcRect l="2318" t="72303" r="2289" b="454"/>
          <a:stretch>
            <a:fillRect/>
          </a:stretch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Freeform 12341"/>
          <p:cNvSpPr/>
          <p:nvPr/>
        </p:nvSpPr>
        <p:spPr>
          <a:xfrm>
            <a:off x="1077103" y="1616280"/>
            <a:ext cx="9914044" cy="1682143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E8F3F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8" name="Freeform 12342"/>
          <p:cNvSpPr/>
          <p:nvPr/>
        </p:nvSpPr>
        <p:spPr>
          <a:xfrm>
            <a:off x="1077103" y="1616280"/>
            <a:ext cx="9914044" cy="1682144"/>
          </a:xfrm>
          <a:custGeom>
            <a:avLst/>
            <a:gdLst/>
            <a:ahLst/>
            <a:cxnLst/>
            <a:rect l="0" t="0" r="0" b="0"/>
            <a:pathLst>
              <a:path w="6230645" h="1138808">
                <a:moveTo>
                  <a:pt x="0" y="0"/>
                </a:moveTo>
                <a:lnTo>
                  <a:pt x="0" y="1030808"/>
                </a:lnTo>
                <a:cubicBezTo>
                  <a:pt x="0" y="1090460"/>
                  <a:pt x="48348" y="1138808"/>
                  <a:pt x="108000" y="1138808"/>
                </a:cubicBezTo>
                <a:lnTo>
                  <a:pt x="6122644" y="1138808"/>
                </a:lnTo>
                <a:cubicBezTo>
                  <a:pt x="6182296" y="1138808"/>
                  <a:pt x="6230645" y="1090460"/>
                  <a:pt x="6230645" y="1030808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>
            <a:solidFill>
              <a:srgbClr val="21ACBB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79" name="Freeform 12346"/>
          <p:cNvSpPr/>
          <p:nvPr/>
        </p:nvSpPr>
        <p:spPr>
          <a:xfrm>
            <a:off x="1391158" y="3472890"/>
            <a:ext cx="6086855" cy="250722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0" name="Freeform 12347"/>
          <p:cNvSpPr/>
          <p:nvPr/>
        </p:nvSpPr>
        <p:spPr>
          <a:xfrm>
            <a:off x="1391158" y="4217618"/>
            <a:ext cx="6097040" cy="320524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1" name="Freeform 12348"/>
          <p:cNvSpPr/>
          <p:nvPr/>
        </p:nvSpPr>
        <p:spPr>
          <a:xfrm>
            <a:off x="1375896" y="5569586"/>
            <a:ext cx="6086855" cy="277940"/>
          </a:xfrm>
          <a:custGeom>
            <a:avLst/>
            <a:gdLst/>
            <a:ahLst/>
            <a:cxnLst/>
            <a:rect l="0" t="0" r="0" b="0"/>
            <a:pathLst>
              <a:path w="6086855" h="205752">
                <a:moveTo>
                  <a:pt x="0" y="0"/>
                </a:moveTo>
                <a:lnTo>
                  <a:pt x="0" y="205752"/>
                </a:lnTo>
                <a:lnTo>
                  <a:pt x="6066142" y="205752"/>
                </a:lnTo>
                <a:cubicBezTo>
                  <a:pt x="6077584" y="205752"/>
                  <a:pt x="6086855" y="189725"/>
                  <a:pt x="6086855" y="169951"/>
                </a:cubicBezTo>
                <a:lnTo>
                  <a:pt x="6086855" y="35801"/>
                </a:lnTo>
                <a:cubicBezTo>
                  <a:pt x="6086855" y="16027"/>
                  <a:pt x="6077584" y="0"/>
                  <a:pt x="6066142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DFEEF2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2" name="Picture 124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689" y="1680727"/>
            <a:ext cx="2181764" cy="1481418"/>
          </a:xfrm>
          <a:prstGeom prst="rect">
            <a:avLst/>
          </a:prstGeom>
          <a:noFill/>
        </p:spPr>
      </p:pic>
      <p:sp>
        <p:nvSpPr>
          <p:cNvPr id="83" name="Freeform 12417"/>
          <p:cNvSpPr/>
          <p:nvPr/>
        </p:nvSpPr>
        <p:spPr>
          <a:xfrm>
            <a:off x="945279" y="1404542"/>
            <a:ext cx="10212123" cy="5190485"/>
          </a:xfrm>
          <a:custGeom>
            <a:avLst/>
            <a:gdLst/>
            <a:ahLst/>
            <a:cxnLst/>
            <a:rect l="0" t="0" r="0" b="0"/>
            <a:pathLst>
              <a:path w="6611302" h="3219373">
                <a:moveTo>
                  <a:pt x="177457" y="23088"/>
                </a:moveTo>
                <a:lnTo>
                  <a:pt x="88735" y="23088"/>
                </a:lnTo>
                <a:cubicBezTo>
                  <a:pt x="39726" y="23088"/>
                  <a:pt x="0" y="71436"/>
                  <a:pt x="0" y="131088"/>
                </a:cubicBezTo>
                <a:lnTo>
                  <a:pt x="0" y="3111372"/>
                </a:lnTo>
                <a:cubicBezTo>
                  <a:pt x="0" y="3171011"/>
                  <a:pt x="48349" y="3219373"/>
                  <a:pt x="108001" y="3219373"/>
                </a:cubicBezTo>
                <a:lnTo>
                  <a:pt x="6503301" y="3219373"/>
                </a:lnTo>
                <a:cubicBezTo>
                  <a:pt x="6562940" y="3219373"/>
                  <a:pt x="6611302" y="3171011"/>
                  <a:pt x="6611302" y="3111372"/>
                </a:cubicBezTo>
                <a:lnTo>
                  <a:pt x="6611302" y="108000"/>
                </a:lnTo>
                <a:cubicBezTo>
                  <a:pt x="6611302" y="48361"/>
                  <a:pt x="6562940" y="0"/>
                  <a:pt x="6503301" y="0"/>
                </a:cubicBezTo>
                <a:lnTo>
                  <a:pt x="5304053" y="0"/>
                </a:lnTo>
              </a:path>
            </a:pathLst>
          </a:custGeom>
          <a:noFill/>
          <a:ln w="12700" cap="flat" cmpd="sng">
            <a:solidFill>
              <a:srgbClr val="62B8C6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4" name="Freeform 12418"/>
          <p:cNvSpPr/>
          <p:nvPr/>
        </p:nvSpPr>
        <p:spPr>
          <a:xfrm>
            <a:off x="9585972" y="1379144"/>
            <a:ext cx="50800" cy="50800"/>
          </a:xfrm>
          <a:custGeom>
            <a:avLst/>
            <a:gdLst/>
            <a:ahLst/>
            <a:cxnLst/>
            <a:rect l="0" t="0" r="0" b="0"/>
            <a:pathLst>
              <a:path w="50800" h="50800">
                <a:moveTo>
                  <a:pt x="25400" y="50800"/>
                </a:moveTo>
                <a:cubicBezTo>
                  <a:pt x="39433" y="50800"/>
                  <a:pt x="50800" y="39421"/>
                  <a:pt x="50800" y="25400"/>
                </a:cubicBezTo>
                <a:cubicBezTo>
                  <a:pt x="50800" y="11367"/>
                  <a:pt x="39433" y="0"/>
                  <a:pt x="25400" y="0"/>
                </a:cubicBezTo>
                <a:cubicBezTo>
                  <a:pt x="11367" y="0"/>
                  <a:pt x="0" y="11367"/>
                  <a:pt x="0" y="25400"/>
                </a:cubicBezTo>
                <a:cubicBezTo>
                  <a:pt x="0" y="39421"/>
                  <a:pt x="11367" y="50800"/>
                  <a:pt x="25400" y="50800"/>
                </a:cubicBezTo>
              </a:path>
            </a:pathLst>
          </a:custGeom>
          <a:solidFill>
            <a:srgbClr val="62B8C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5" name="Freeform 12419"/>
          <p:cNvSpPr/>
          <p:nvPr/>
        </p:nvSpPr>
        <p:spPr>
          <a:xfrm>
            <a:off x="830319" y="1634509"/>
            <a:ext cx="236562" cy="205752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A8D3D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6" name="Freeform 12420"/>
          <p:cNvSpPr/>
          <p:nvPr/>
        </p:nvSpPr>
        <p:spPr>
          <a:xfrm>
            <a:off x="820420" y="1613111"/>
            <a:ext cx="261327" cy="205752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21ACBB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87" name="Freeform 12421"/>
          <p:cNvSpPr/>
          <p:nvPr/>
        </p:nvSpPr>
        <p:spPr>
          <a:xfrm>
            <a:off x="929931" y="1239122"/>
            <a:ext cx="3013995" cy="294210"/>
          </a:xfrm>
          <a:custGeom>
            <a:avLst/>
            <a:gdLst/>
            <a:ahLst/>
            <a:cxnLst/>
            <a:rect l="0" t="0" r="0" b="0"/>
            <a:pathLst>
              <a:path w="2494584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2368587" y="252006"/>
                </a:lnTo>
                <a:cubicBezTo>
                  <a:pt x="2438170" y="252006"/>
                  <a:pt x="2494584" y="195592"/>
                  <a:pt x="2494584" y="125996"/>
                </a:cubicBezTo>
                <a:cubicBezTo>
                  <a:pt x="2494584" y="56413"/>
                  <a:pt x="2438170" y="0"/>
                  <a:pt x="2368587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21ACBB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pic>
        <p:nvPicPr>
          <p:cNvPr id="88" name="Picture 1242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446" y="1125096"/>
            <a:ext cx="455161" cy="455167"/>
          </a:xfrm>
          <a:prstGeom prst="rect">
            <a:avLst/>
          </a:prstGeom>
          <a:noFill/>
        </p:spPr>
      </p:pic>
      <p:sp>
        <p:nvSpPr>
          <p:cNvPr id="89" name="Freeform 12423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</a:path>
            </a:pathLst>
          </a:custGeom>
          <a:solidFill>
            <a:srgbClr val="FFFFFF">
              <a:alpha val="100000"/>
            </a:srgbClr>
          </a:solidFill>
          <a:ln w="40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0" name="Freeform 12424"/>
          <p:cNvSpPr/>
          <p:nvPr/>
        </p:nvSpPr>
        <p:spPr>
          <a:xfrm>
            <a:off x="901827" y="1075485"/>
            <a:ext cx="483108" cy="483108"/>
          </a:xfrm>
          <a:custGeom>
            <a:avLst/>
            <a:gdLst/>
            <a:ahLst/>
            <a:cxnLst/>
            <a:rect l="0" t="0" r="0" b="0"/>
            <a:pathLst>
              <a:path w="483108" h="483108">
                <a:moveTo>
                  <a:pt x="241554" y="483108"/>
                </a:moveTo>
                <a:cubicBezTo>
                  <a:pt x="374954" y="483108"/>
                  <a:pt x="483108" y="374968"/>
                  <a:pt x="483108" y="241554"/>
                </a:cubicBezTo>
                <a:cubicBezTo>
                  <a:pt x="483108" y="108154"/>
                  <a:pt x="374954" y="0"/>
                  <a:pt x="241554" y="0"/>
                </a:cubicBezTo>
                <a:cubicBezTo>
                  <a:pt x="108154" y="0"/>
                  <a:pt x="0" y="108154"/>
                  <a:pt x="0" y="241554"/>
                </a:cubicBezTo>
                <a:cubicBezTo>
                  <a:pt x="0" y="374968"/>
                  <a:pt x="108154" y="483108"/>
                  <a:pt x="241554" y="483108"/>
                </a:cubicBezTo>
                <a:close/>
                <a:moveTo>
                  <a:pt x="241554" y="483108"/>
                </a:moveTo>
              </a:path>
            </a:pathLst>
          </a:custGeom>
          <a:noFill/>
          <a:ln w="12700" cap="flat" cmpd="sng">
            <a:solidFill>
              <a:srgbClr val="21ACBB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2" name="Rectangle 12450"/>
          <p:cNvSpPr/>
          <p:nvPr/>
        </p:nvSpPr>
        <p:spPr>
          <a:xfrm>
            <a:off x="1256149" y="3466910"/>
            <a:ext cx="433714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1.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Rappeler la formule de la masse volumique.</a:t>
            </a:r>
          </a:p>
        </p:txBody>
      </p:sp>
      <p:sp>
        <p:nvSpPr>
          <p:cNvPr id="93" name="Rectangle 12451"/>
          <p:cNvSpPr/>
          <p:nvPr/>
        </p:nvSpPr>
        <p:spPr>
          <a:xfrm>
            <a:off x="1256148" y="4218584"/>
            <a:ext cx="559710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2.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Effectuer les conversions nécessaires.</a:t>
            </a:r>
          </a:p>
        </p:txBody>
      </p:sp>
      <p:sp>
        <p:nvSpPr>
          <p:cNvPr id="94" name="Rectangle 12452"/>
          <p:cNvSpPr/>
          <p:nvPr/>
        </p:nvSpPr>
        <p:spPr>
          <a:xfrm>
            <a:off x="1240887" y="5570527"/>
            <a:ext cx="540442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0FA9B9"/>
                </a:solidFill>
                <a:latin typeface="Calibri" panose="020F0502020204030204"/>
              </a:rPr>
              <a:t>3.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Appliquer la formule pour calculer la masse volumique.</a:t>
            </a:r>
          </a:p>
        </p:txBody>
      </p:sp>
      <p:sp>
        <p:nvSpPr>
          <p:cNvPr id="95" name="Rectangle 12454"/>
          <p:cNvSpPr/>
          <p:nvPr/>
        </p:nvSpPr>
        <p:spPr>
          <a:xfrm>
            <a:off x="1442772" y="3846828"/>
            <a:ext cx="473212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b="0" i="0" spc="613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p:sp>
        <p:nvSpPr>
          <p:cNvPr id="97" name="Rectangle 12458"/>
          <p:cNvSpPr/>
          <p:nvPr/>
        </p:nvSpPr>
        <p:spPr>
          <a:xfrm>
            <a:off x="1427510" y="4615534"/>
            <a:ext cx="6261329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50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la masse en g </a:t>
            </a:r>
            <a:r>
              <a:rPr lang="en-US" b="0" i="0" spc="590" baseline="0" dirty="0">
                <a:solidFill>
                  <a:srgbClr val="231F20"/>
                </a:solidFill>
                <a:latin typeface="Calibri" panose="020F0502020204030204"/>
              </a:rPr>
              <a:t>: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</a:t>
            </a:r>
          </a:p>
          <a:p>
            <a:pPr marL="0">
              <a:lnSpc>
                <a:spcPct val="150000"/>
              </a:lnSpc>
              <a:tabLst>
                <a:tab pos="2026285" algn="l"/>
              </a:tabLst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Exprimer le volume en cm³ :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	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</a:t>
            </a:r>
          </a:p>
        </p:txBody>
      </p:sp>
      <p:sp>
        <p:nvSpPr>
          <p:cNvPr id="98" name="Rectangle 12460"/>
          <p:cNvSpPr/>
          <p:nvPr/>
        </p:nvSpPr>
        <p:spPr>
          <a:xfrm>
            <a:off x="1291349" y="1562645"/>
            <a:ext cx="5363419" cy="666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dispose d’un morceau d’aluminium.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Les mesures suivantes ont été effectuées :</a:t>
            </a:r>
          </a:p>
        </p:txBody>
      </p:sp>
      <p:sp>
        <p:nvSpPr>
          <p:cNvPr id="99" name="Rectangle 12461"/>
          <p:cNvSpPr/>
          <p:nvPr/>
        </p:nvSpPr>
        <p:spPr>
          <a:xfrm>
            <a:off x="1240887" y="2885146"/>
            <a:ext cx="5885394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On veut calculer la masse volumique du morceau d’aluminium.</a:t>
            </a:r>
          </a:p>
        </p:txBody>
      </p:sp>
      <p:sp>
        <p:nvSpPr>
          <p:cNvPr id="100" name="Rectangle 12464"/>
          <p:cNvSpPr/>
          <p:nvPr/>
        </p:nvSpPr>
        <p:spPr>
          <a:xfrm>
            <a:off x="930765" y="1591946"/>
            <a:ext cx="92210" cy="232254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1430" b="1" i="0" spc="0" baseline="0" dirty="0">
                <a:solidFill>
                  <a:srgbClr val="FFFFFF"/>
                </a:solidFill>
                <a:latin typeface="Calibri-Bold"/>
              </a:rPr>
              <a:t>1</a:t>
            </a:r>
          </a:p>
        </p:txBody>
      </p:sp>
      <p:sp>
        <p:nvSpPr>
          <p:cNvPr id="101" name="Rectangle 12465"/>
          <p:cNvSpPr/>
          <p:nvPr/>
        </p:nvSpPr>
        <p:spPr>
          <a:xfrm>
            <a:off x="1427510" y="2218297"/>
            <a:ext cx="2792239" cy="6668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Masse du morceau : 0,54 kg</a:t>
            </a:r>
          </a:p>
          <a:p>
            <a:pPr marL="0">
              <a:lnSpc>
                <a:spcPct val="125000"/>
              </a:lnSpc>
            </a:pPr>
            <a:r>
              <a:rPr lang="en-US" b="0" i="0" spc="0" baseline="0" dirty="0">
                <a:solidFill>
                  <a:srgbClr val="F5821F"/>
                </a:solidFill>
                <a:latin typeface="Calibri" panose="020F0502020204030204"/>
              </a:rPr>
              <a:t>• 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Volume du morceau : 0,2 L</a:t>
            </a:r>
          </a:p>
        </p:txBody>
      </p:sp>
      <p:sp>
        <p:nvSpPr>
          <p:cNvPr id="102" name="Rectangle 12466"/>
          <p:cNvSpPr/>
          <p:nvPr/>
        </p:nvSpPr>
        <p:spPr>
          <a:xfrm>
            <a:off x="1442772" y="1240644"/>
            <a:ext cx="234294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b="1" i="0" spc="0" baseline="0" dirty="0">
                <a:solidFill>
                  <a:srgbClr val="FFFFFF"/>
                </a:solidFill>
                <a:latin typeface="Calibri" panose="020F0502020204030204"/>
              </a:rPr>
              <a:t>Je m’entraîne en binôme</a:t>
            </a:r>
          </a:p>
        </p:txBody>
      </p:sp>
      <p:sp>
        <p:nvSpPr>
          <p:cNvPr id="33" name="Rectangle 12457"/>
          <p:cNvSpPr/>
          <p:nvPr/>
        </p:nvSpPr>
        <p:spPr>
          <a:xfrm>
            <a:off x="1880392" y="4362966"/>
            <a:ext cx="4421082" cy="18466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"/>
              <p:cNvSpPr txBox="1"/>
              <p:nvPr/>
            </p:nvSpPr>
            <p:spPr>
              <a:xfrm>
                <a:off x="3833640" y="4522844"/>
                <a:ext cx="3611106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𝒌𝒈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𝟓𝟒𝟎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2200" b="1" i="1" dirty="0">
                  <a:solidFill>
                    <a:srgbClr val="FF0000"/>
                  </a:solidFill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3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640" y="4522844"/>
                <a:ext cx="3611106" cy="6001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"/>
              <p:cNvSpPr txBox="1"/>
              <p:nvPr/>
            </p:nvSpPr>
            <p:spPr>
              <a:xfrm>
                <a:off x="4150140" y="4925599"/>
                <a:ext cx="3338058" cy="6117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𝟐𝟎𝟎</m:t>
                      </m:r>
                      <m:r>
                        <a:rPr lang="fr-FR" sz="2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fr-FR" sz="22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FR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fr-FR" sz="22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fr-FR" sz="2200" b="1" i="1" dirty="0">
                  <a:solidFill>
                    <a:srgbClr val="FF0000"/>
                  </a:solidFill>
                  <a:latin typeface="Javanese Text" panose="02000000000000000000" pitchFamily="2" charset="0"/>
                </a:endParaRPr>
              </a:p>
            </p:txBody>
          </p:sp>
        </mc:Choice>
        <mc:Fallback xmlns="">
          <p:sp>
            <p:nvSpPr>
              <p:cNvPr id="35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0140" y="4925599"/>
                <a:ext cx="3338058" cy="6117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12457"/>
          <p:cNvSpPr/>
          <p:nvPr/>
        </p:nvSpPr>
        <p:spPr>
          <a:xfrm>
            <a:off x="1534316" y="5907510"/>
            <a:ext cx="491653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b="0" i="1" spc="0" baseline="0" dirty="0">
                <a:solidFill>
                  <a:srgbClr val="231F20"/>
                </a:solidFill>
                <a:latin typeface="Calibri" panose="020F0502020204030204"/>
              </a:rPr>
              <a:t>ρ</a:t>
            </a:r>
            <a:r>
              <a:rPr lang="en-US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  <a:r>
              <a:rPr lang="en-US" spc="613" dirty="0">
                <a:solidFill>
                  <a:srgbClr val="231F20"/>
                </a:solidFill>
                <a:latin typeface="Calibri" panose="020F0502020204030204"/>
              </a:rPr>
              <a:t>= </a:t>
            </a:r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"/>
              <p:cNvSpPr txBox="1"/>
              <p:nvPr/>
            </p:nvSpPr>
            <p:spPr>
              <a:xfrm>
                <a:off x="1442772" y="5820382"/>
                <a:ext cx="327610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fr-FR" sz="22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fr-FR" sz="22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𝐯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  <a:latin typeface="+mj-lt"/>
                  </a:rPr>
                  <a:t> = 540 g/200 cm</a:t>
                </a:r>
                <a:r>
                  <a:rPr lang="fr-FR" sz="2200" b="1" baseline="30000" dirty="0">
                    <a:solidFill>
                      <a:srgbClr val="FF0000"/>
                    </a:solidFill>
                    <a:latin typeface="+mj-lt"/>
                  </a:rPr>
                  <a:t>3</a:t>
                </a:r>
              </a:p>
            </p:txBody>
          </p:sp>
        </mc:Choice>
        <mc:Fallback xmlns="">
          <p:sp>
            <p:nvSpPr>
              <p:cNvPr id="40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772" y="5820382"/>
                <a:ext cx="3276104" cy="430887"/>
              </a:xfrm>
              <a:prstGeom prst="rect">
                <a:avLst/>
              </a:prstGeom>
              <a:blipFill>
                <a:blip r:embed="rId8"/>
                <a:stretch>
                  <a:fillRect t="-10000" b="-2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3"/>
              <p:cNvSpPr txBox="1"/>
              <p:nvPr/>
            </p:nvSpPr>
            <p:spPr>
              <a:xfrm>
                <a:off x="2137144" y="6147362"/>
                <a:ext cx="208260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𝛒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  <a:latin typeface="+mj-lt"/>
                  </a:rPr>
                  <a:t>= 2,7 g/cm</a:t>
                </a:r>
                <a:r>
                  <a:rPr lang="fr-FR" sz="2200" b="1" baseline="30000" dirty="0">
                    <a:solidFill>
                      <a:srgbClr val="FF0000"/>
                    </a:solidFill>
                    <a:latin typeface="+mj-lt"/>
                  </a:rPr>
                  <a:t>3</a:t>
                </a:r>
              </a:p>
            </p:txBody>
          </p:sp>
        </mc:Choice>
        <mc:Fallback xmlns="">
          <p:sp>
            <p:nvSpPr>
              <p:cNvPr id="41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7144" y="6147362"/>
                <a:ext cx="2082605" cy="430887"/>
              </a:xfrm>
              <a:prstGeom prst="rect">
                <a:avLst/>
              </a:prstGeom>
              <a:blipFill>
                <a:blip r:embed="rId9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12457"/>
          <p:cNvSpPr/>
          <p:nvPr/>
        </p:nvSpPr>
        <p:spPr>
          <a:xfrm>
            <a:off x="1680087" y="6297435"/>
            <a:ext cx="462499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sz="800" b="0" i="0" spc="0" baseline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Calibri" panose="020F0502020204030204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"/>
              <p:cNvSpPr txBox="1"/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𝛒</m:t>
                    </m:r>
                    <m:r>
                      <a:rPr lang="fr-FR" sz="2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200" b="1" dirty="0">
                    <a:solidFill>
                      <a:srgbClr val="FF0000"/>
                    </a:solidFill>
                    <a:latin typeface="+mj-lt"/>
                  </a:rPr>
                  <a:t>= m/V</a:t>
                </a:r>
                <a:endParaRPr lang="fr-FR" sz="2200" b="1" baseline="300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38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618" y="3745305"/>
                <a:ext cx="1953249" cy="430887"/>
              </a:xfrm>
              <a:prstGeom prst="rect">
                <a:avLst/>
              </a:prstGeom>
              <a:blipFill>
                <a:blip r:embed="rId10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308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0000">
              <a:schemeClr val="accent2">
                <a:lumMod val="0"/>
                <a:lumOff val="100000"/>
              </a:schemeClr>
            </a:gs>
            <a:gs pos="80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Pratique autonome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10min</a:t>
              </a:r>
            </a:p>
          </p:txBody>
        </p:sp>
      </p:grpSp>
      <p:pic>
        <p:nvPicPr>
          <p:cNvPr id="6" name="Picture 11">
            <a:extLst>
              <a:ext uri="{FF2B5EF4-FFF2-40B4-BE49-F238E27FC236}">
                <a16:creationId xmlns:a16="http://schemas.microsoft.com/office/drawing/2014/main" id="{CDABD28B-1E87-1CE1-512C-3F56985902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3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vos livrets page 33 et répondez individuellement aux questions de l’exercice 1. 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727478" y="60171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285AFC20-693D-54B3-18FD-99C72F16A2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7BD8222E-6B45-8B5C-2274-099E7547917B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reeform 11479"/>
          <p:cNvSpPr/>
          <p:nvPr/>
        </p:nvSpPr>
        <p:spPr>
          <a:xfrm>
            <a:off x="885598" y="1475423"/>
            <a:ext cx="10110838" cy="1376959"/>
          </a:xfrm>
          <a:custGeom>
            <a:avLst/>
            <a:gdLst/>
            <a:ahLst/>
            <a:cxnLst/>
            <a:rect l="0" t="0" r="0" b="0"/>
            <a:pathLst>
              <a:path w="6611301" h="4267542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w="12700" cap="flat" cmpd="sng" algn="ctr">
            <a:solidFill>
              <a:srgbClr val="BA86BB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2428"/>
          <p:cNvSpPr/>
          <p:nvPr/>
        </p:nvSpPr>
        <p:spPr>
          <a:xfrm>
            <a:off x="1031343" y="1539413"/>
            <a:ext cx="9715934" cy="1171178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12429"/>
          <p:cNvSpPr/>
          <p:nvPr/>
        </p:nvSpPr>
        <p:spPr>
          <a:xfrm>
            <a:off x="1031343" y="1539413"/>
            <a:ext cx="9706037" cy="1177955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432"/>
          <p:cNvSpPr/>
          <p:nvPr/>
        </p:nvSpPr>
        <p:spPr>
          <a:xfrm>
            <a:off x="894723" y="1108284"/>
            <a:ext cx="2811881" cy="378533"/>
          </a:xfrm>
          <a:custGeom>
            <a:avLst/>
            <a:gdLst/>
            <a:ahLst/>
            <a:cxnLst/>
            <a:rect l="0" t="0" r="0" b="0"/>
            <a:pathLst>
              <a:path w="2031389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243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282" y="1104297"/>
            <a:ext cx="388112" cy="412496"/>
          </a:xfrm>
          <a:prstGeom prst="rect">
            <a:avLst/>
          </a:prstGeom>
          <a:noFill/>
        </p:spPr>
      </p:pic>
      <p:sp>
        <p:nvSpPr>
          <p:cNvPr id="15" name="Freeform 12434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 12435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w="10528" cap="flat" cmpd="sng" algn="ctr">
            <a:solidFill>
              <a:srgbClr val="AE6EAD">
                <a:alpha val="100000"/>
              </a:srgbClr>
            </a:solidFill>
            <a:prstDash val="solid"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 12437"/>
          <p:cNvSpPr/>
          <p:nvPr/>
        </p:nvSpPr>
        <p:spPr>
          <a:xfrm>
            <a:off x="719673" y="1517827"/>
            <a:ext cx="303301" cy="241959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 12438"/>
          <p:cNvSpPr/>
          <p:nvPr/>
        </p:nvSpPr>
        <p:spPr>
          <a:xfrm>
            <a:off x="702789" y="1496430"/>
            <a:ext cx="341650" cy="361516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2441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22703" y="1557797"/>
            <a:ext cx="1507168" cy="997990"/>
          </a:xfrm>
          <a:prstGeom prst="rect">
            <a:avLst/>
          </a:prstGeom>
          <a:noFill/>
        </p:spPr>
      </p:pic>
      <p:sp>
        <p:nvSpPr>
          <p:cNvPr id="20" name="Rectangle 12467"/>
          <p:cNvSpPr/>
          <p:nvPr/>
        </p:nvSpPr>
        <p:spPr>
          <a:xfrm>
            <a:off x="786117" y="1531867"/>
            <a:ext cx="1182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21" name="Rectangle 12469"/>
          <p:cNvSpPr/>
          <p:nvPr/>
        </p:nvSpPr>
        <p:spPr>
          <a:xfrm>
            <a:off x="1187767" y="1174994"/>
            <a:ext cx="2347893" cy="31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97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Je m’entraîne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seul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22" name="Rectangle 12469"/>
          <p:cNvSpPr/>
          <p:nvPr/>
        </p:nvSpPr>
        <p:spPr>
          <a:xfrm>
            <a:off x="1267394" y="1540599"/>
            <a:ext cx="675241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dispose d’un bloc de cuivre de 0,72 kg d’un volume de 0,080 dm³.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du bloc de cuivre.</a:t>
            </a:r>
          </a:p>
        </p:txBody>
      </p:sp>
    </p:spTree>
    <p:extLst>
      <p:ext uri="{BB962C8B-B14F-4D97-AF65-F5344CB8AC3E}">
        <p14:creationId xmlns:p14="http://schemas.microsoft.com/office/powerpoint/2010/main" val="41730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1</a:t>
              </a: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14439" y="1112833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Ouverture de la séance</a:t>
              </a:r>
            </a:p>
          </p:txBody>
        </p:sp>
      </p:grpSp>
      <p:sp>
        <p:nvSpPr>
          <p:cNvPr id="46" name="Google Shape;275;p28">
            <a:extLst>
              <a:ext uri="{FF2B5EF4-FFF2-40B4-BE49-F238E27FC236}">
                <a16:creationId xmlns:a16="http://schemas.microsoft.com/office/drawing/2014/main" id="{DE71CE43-6CD4-0ED5-4059-3B350EA71DB5}"/>
              </a:ext>
            </a:extLst>
          </p:cNvPr>
          <p:cNvSpPr/>
          <p:nvPr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chemeClr val="accent5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276;p28">
            <a:extLst>
              <a:ext uri="{FF2B5EF4-FFF2-40B4-BE49-F238E27FC236}">
                <a16:creationId xmlns:a16="http://schemas.microsoft.com/office/drawing/2014/main" id="{B6B26038-0D5B-9609-CA9D-3FCC40186630}"/>
              </a:ext>
            </a:extLst>
          </p:cNvPr>
          <p:cNvSpPr/>
          <p:nvPr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chemeClr val="accent5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48" name="Google Shape;277;p28">
            <a:extLst>
              <a:ext uri="{FF2B5EF4-FFF2-40B4-BE49-F238E27FC236}">
                <a16:creationId xmlns:a16="http://schemas.microsoft.com/office/drawing/2014/main" id="{C8D0E979-52C2-31BE-0722-FA7EFB9398A8}"/>
              </a:ext>
            </a:extLst>
          </p:cNvPr>
          <p:cNvSpPr txBox="1"/>
          <p:nvPr/>
        </p:nvSpPr>
        <p:spPr>
          <a:xfrm>
            <a:off x="7642287" y="2318590"/>
            <a:ext cx="1621525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Arial"/>
              </a:rPr>
              <a:t>10 min</a:t>
            </a:r>
            <a:endParaRPr lang="fr-FR" sz="1467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278;p28">
            <a:extLst>
              <a:ext uri="{FF2B5EF4-FFF2-40B4-BE49-F238E27FC236}">
                <a16:creationId xmlns:a16="http://schemas.microsoft.com/office/drawing/2014/main" id="{71AB5E10-6838-C817-C24E-4CB1859770B8}"/>
              </a:ext>
            </a:extLst>
          </p:cNvPr>
          <p:cNvSpPr/>
          <p:nvPr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4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50" name="Google Shape;277;p28">
            <a:extLst>
              <a:ext uri="{FF2B5EF4-FFF2-40B4-BE49-F238E27FC236}">
                <a16:creationId xmlns:a16="http://schemas.microsoft.com/office/drawing/2014/main" id="{A18A4C4B-95C5-1A78-39F5-AF28F2CB3888}"/>
              </a:ext>
            </a:extLst>
          </p:cNvPr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Arial"/>
              </a:rPr>
              <a:t>Modelage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6" y="306073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collective 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Clôture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85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temps est terminé. Corrigeons ensemble l’exercice.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enseignant·e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fait participer les élèves à la correction en leur demandant de présenter leurs réponses et de les justifier.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33A3BDB-3E8B-DDF3-5F75-D220067BE385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252FB3F0-613F-0729-F400-5772B9AFF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E8CC2E-34FF-EB9D-FDDC-C51D4B13E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DC28D261-5B90-4387-7565-9C5FC2B884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A6D67EA-E2D7-0ACF-64AF-71F4415A8738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76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727478" y="60171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285AFC20-693D-54B3-18FD-99C72F16A2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7BD8222E-6B45-8B5C-2274-099E7547917B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 11479"/>
          <p:cNvSpPr/>
          <p:nvPr/>
        </p:nvSpPr>
        <p:spPr>
          <a:xfrm>
            <a:off x="885598" y="1475423"/>
            <a:ext cx="10110838" cy="4625125"/>
          </a:xfrm>
          <a:custGeom>
            <a:avLst/>
            <a:gdLst/>
            <a:ahLst/>
            <a:cxnLst/>
            <a:rect l="0" t="0" r="0" b="0"/>
            <a:pathLst>
              <a:path w="6611301" h="4267542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w="12700" cap="flat" cmpd="sng" algn="ctr">
            <a:solidFill>
              <a:srgbClr val="BA86BB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reeform 12343"/>
          <p:cNvSpPr/>
          <p:nvPr/>
        </p:nvSpPr>
        <p:spPr>
          <a:xfrm>
            <a:off x="1169765" y="2825064"/>
            <a:ext cx="7591449" cy="323875"/>
          </a:xfrm>
          <a:custGeom>
            <a:avLst/>
            <a:gdLst/>
            <a:ahLst/>
            <a:cxnLst/>
            <a:rect l="0" t="0" r="0" b="0"/>
            <a:pathLst>
              <a:path w="6110122" h="205752">
                <a:moveTo>
                  <a:pt x="0" y="0"/>
                </a:moveTo>
                <a:lnTo>
                  <a:pt x="0" y="205752"/>
                </a:lnTo>
                <a:lnTo>
                  <a:pt x="6088964" y="205752"/>
                </a:lnTo>
                <a:cubicBezTo>
                  <a:pt x="6100648" y="205752"/>
                  <a:pt x="6110122" y="189725"/>
                  <a:pt x="6110122" y="169951"/>
                </a:cubicBezTo>
                <a:lnTo>
                  <a:pt x="6110122" y="35801"/>
                </a:lnTo>
                <a:cubicBezTo>
                  <a:pt x="6110122" y="16027"/>
                  <a:pt x="6100648" y="0"/>
                  <a:pt x="608896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 12428"/>
          <p:cNvSpPr/>
          <p:nvPr/>
        </p:nvSpPr>
        <p:spPr>
          <a:xfrm>
            <a:off x="1031343" y="1539413"/>
            <a:ext cx="9715934" cy="1171178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12429"/>
          <p:cNvSpPr/>
          <p:nvPr/>
        </p:nvSpPr>
        <p:spPr>
          <a:xfrm>
            <a:off x="1031343" y="1539413"/>
            <a:ext cx="9706037" cy="1177955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 12432"/>
          <p:cNvSpPr/>
          <p:nvPr/>
        </p:nvSpPr>
        <p:spPr>
          <a:xfrm>
            <a:off x="894723" y="1108284"/>
            <a:ext cx="2811881" cy="378533"/>
          </a:xfrm>
          <a:custGeom>
            <a:avLst/>
            <a:gdLst/>
            <a:ahLst/>
            <a:cxnLst/>
            <a:rect l="0" t="0" r="0" b="0"/>
            <a:pathLst>
              <a:path w="2031389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1243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282" y="1104297"/>
            <a:ext cx="388112" cy="412496"/>
          </a:xfrm>
          <a:prstGeom prst="rect">
            <a:avLst/>
          </a:prstGeom>
          <a:noFill/>
        </p:spPr>
      </p:pic>
      <p:sp>
        <p:nvSpPr>
          <p:cNvPr id="29" name="Freeform 12434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 12435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w="10528" cap="flat" cmpd="sng" algn="ctr">
            <a:solidFill>
              <a:srgbClr val="AE6EAD">
                <a:alpha val="100000"/>
              </a:srgbClr>
            </a:solidFill>
            <a:prstDash val="solid"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 12437"/>
          <p:cNvSpPr/>
          <p:nvPr/>
        </p:nvSpPr>
        <p:spPr>
          <a:xfrm>
            <a:off x="719673" y="1517827"/>
            <a:ext cx="303301" cy="241959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 12438"/>
          <p:cNvSpPr/>
          <p:nvPr/>
        </p:nvSpPr>
        <p:spPr>
          <a:xfrm>
            <a:off x="702789" y="1496430"/>
            <a:ext cx="341650" cy="361516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3" name="Picture 12441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22703" y="1557797"/>
            <a:ext cx="1507168" cy="997990"/>
          </a:xfrm>
          <a:prstGeom prst="rect">
            <a:avLst/>
          </a:prstGeom>
          <a:noFill/>
        </p:spPr>
      </p:pic>
      <p:sp>
        <p:nvSpPr>
          <p:cNvPr id="34" name="Rectangle 12447"/>
          <p:cNvSpPr/>
          <p:nvPr/>
        </p:nvSpPr>
        <p:spPr>
          <a:xfrm>
            <a:off x="1034766" y="2815535"/>
            <a:ext cx="434413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C67AA"/>
                </a:solidFill>
                <a:effectLst/>
                <a:uLnTx/>
                <a:uFillTx/>
              </a:rPr>
              <a:t>1.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Rappeler la formule de la masse volumique.</a:t>
            </a:r>
          </a:p>
        </p:txBody>
      </p:sp>
      <p:sp>
        <p:nvSpPr>
          <p:cNvPr id="35" name="Rectangle 12455"/>
          <p:cNvSpPr/>
          <p:nvPr/>
        </p:nvSpPr>
        <p:spPr>
          <a:xfrm>
            <a:off x="1154231" y="3173443"/>
            <a:ext cx="5759590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•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36" name="Rectangle 12467"/>
          <p:cNvSpPr/>
          <p:nvPr/>
        </p:nvSpPr>
        <p:spPr>
          <a:xfrm>
            <a:off x="786117" y="1531867"/>
            <a:ext cx="1182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37" name="Rectangle 12469"/>
          <p:cNvSpPr/>
          <p:nvPr/>
        </p:nvSpPr>
        <p:spPr>
          <a:xfrm>
            <a:off x="1187767" y="1174994"/>
            <a:ext cx="2347893" cy="31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97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Je m’entraîne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seul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38" name="Rectangle 12469"/>
          <p:cNvSpPr/>
          <p:nvPr/>
        </p:nvSpPr>
        <p:spPr>
          <a:xfrm>
            <a:off x="1267394" y="1540599"/>
            <a:ext cx="675241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dispose d’un bloc de cuivre de 0,72 kg d’un volume de 0,080 dm³.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du bloc de cuivre.</a:t>
            </a:r>
          </a:p>
        </p:txBody>
      </p:sp>
    </p:spTree>
    <p:extLst>
      <p:ext uri="{BB962C8B-B14F-4D97-AF65-F5344CB8AC3E}">
        <p14:creationId xmlns:p14="http://schemas.microsoft.com/office/powerpoint/2010/main" val="16973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Freeform 11479"/>
          <p:cNvSpPr/>
          <p:nvPr/>
        </p:nvSpPr>
        <p:spPr>
          <a:xfrm>
            <a:off x="885598" y="1475423"/>
            <a:ext cx="10110838" cy="4625125"/>
          </a:xfrm>
          <a:custGeom>
            <a:avLst/>
            <a:gdLst/>
            <a:ahLst/>
            <a:cxnLst/>
            <a:rect l="0" t="0" r="0" b="0"/>
            <a:pathLst>
              <a:path w="6611301" h="4267542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w="12700" cap="flat" cmpd="sng" algn="ctr">
            <a:solidFill>
              <a:srgbClr val="BA86BB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5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40" name="Freeform 12343"/>
          <p:cNvSpPr/>
          <p:nvPr/>
        </p:nvSpPr>
        <p:spPr>
          <a:xfrm>
            <a:off x="1169765" y="2825064"/>
            <a:ext cx="7591449" cy="323875"/>
          </a:xfrm>
          <a:custGeom>
            <a:avLst/>
            <a:gdLst/>
            <a:ahLst/>
            <a:cxnLst/>
            <a:rect l="0" t="0" r="0" b="0"/>
            <a:pathLst>
              <a:path w="6110122" h="205752">
                <a:moveTo>
                  <a:pt x="0" y="0"/>
                </a:moveTo>
                <a:lnTo>
                  <a:pt x="0" y="205752"/>
                </a:lnTo>
                <a:lnTo>
                  <a:pt x="6088964" y="205752"/>
                </a:lnTo>
                <a:cubicBezTo>
                  <a:pt x="6100648" y="205752"/>
                  <a:pt x="6110122" y="189725"/>
                  <a:pt x="6110122" y="169951"/>
                </a:cubicBezTo>
                <a:lnTo>
                  <a:pt x="6110122" y="35801"/>
                </a:lnTo>
                <a:cubicBezTo>
                  <a:pt x="6110122" y="16027"/>
                  <a:pt x="6100648" y="0"/>
                  <a:pt x="608896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4" name="Freeform 12428"/>
          <p:cNvSpPr/>
          <p:nvPr/>
        </p:nvSpPr>
        <p:spPr>
          <a:xfrm>
            <a:off x="1031343" y="1539413"/>
            <a:ext cx="9715934" cy="1171178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5" name="Freeform 12429"/>
          <p:cNvSpPr/>
          <p:nvPr/>
        </p:nvSpPr>
        <p:spPr>
          <a:xfrm>
            <a:off x="1031343" y="1539413"/>
            <a:ext cx="9706037" cy="1177955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6" name="Freeform 12432"/>
          <p:cNvSpPr/>
          <p:nvPr/>
        </p:nvSpPr>
        <p:spPr>
          <a:xfrm>
            <a:off x="894723" y="1108284"/>
            <a:ext cx="2811881" cy="378533"/>
          </a:xfrm>
          <a:custGeom>
            <a:avLst/>
            <a:gdLst/>
            <a:ahLst/>
            <a:cxnLst/>
            <a:rect l="0" t="0" r="0" b="0"/>
            <a:pathLst>
              <a:path w="2031389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77" name="Picture 1243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282" y="1104297"/>
            <a:ext cx="388112" cy="412496"/>
          </a:xfrm>
          <a:prstGeom prst="rect">
            <a:avLst/>
          </a:prstGeom>
          <a:noFill/>
        </p:spPr>
      </p:pic>
      <p:sp>
        <p:nvSpPr>
          <p:cNvPr id="678" name="Freeform 12434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9" name="Freeform 12435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w="10528" cap="flat" cmpd="sng" algn="ctr">
            <a:solidFill>
              <a:srgbClr val="AE6EAD">
                <a:alpha val="100000"/>
              </a:srgbClr>
            </a:solidFill>
            <a:prstDash val="solid"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1" name="Freeform 12437"/>
          <p:cNvSpPr/>
          <p:nvPr/>
        </p:nvSpPr>
        <p:spPr>
          <a:xfrm>
            <a:off x="719673" y="1517827"/>
            <a:ext cx="303301" cy="241959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2" name="Freeform 12438"/>
          <p:cNvSpPr/>
          <p:nvPr/>
        </p:nvSpPr>
        <p:spPr>
          <a:xfrm>
            <a:off x="702789" y="1496430"/>
            <a:ext cx="341650" cy="361516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83" name="Picture 12441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22703" y="1557797"/>
            <a:ext cx="1507168" cy="997990"/>
          </a:xfrm>
          <a:prstGeom prst="rect">
            <a:avLst/>
          </a:prstGeom>
          <a:noFill/>
        </p:spPr>
      </p:pic>
      <p:sp>
        <p:nvSpPr>
          <p:cNvPr id="684" name="Rectangle 12447"/>
          <p:cNvSpPr/>
          <p:nvPr/>
        </p:nvSpPr>
        <p:spPr>
          <a:xfrm>
            <a:off x="1034766" y="2815535"/>
            <a:ext cx="434413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C67AA"/>
                </a:solidFill>
                <a:effectLst/>
                <a:uLnTx/>
                <a:uFillTx/>
              </a:rPr>
              <a:t>1.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Rappeler la formule de la masse volumique.</a:t>
            </a:r>
          </a:p>
        </p:txBody>
      </p:sp>
      <p:sp>
        <p:nvSpPr>
          <p:cNvPr id="687" name="Rectangle 12455"/>
          <p:cNvSpPr/>
          <p:nvPr/>
        </p:nvSpPr>
        <p:spPr>
          <a:xfrm>
            <a:off x="1154231" y="3173443"/>
            <a:ext cx="5759590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•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690" name="Rectangle 12467"/>
          <p:cNvSpPr/>
          <p:nvPr/>
        </p:nvSpPr>
        <p:spPr>
          <a:xfrm>
            <a:off x="786117" y="1531867"/>
            <a:ext cx="1182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691" name="Rectangle 12469"/>
          <p:cNvSpPr/>
          <p:nvPr/>
        </p:nvSpPr>
        <p:spPr>
          <a:xfrm>
            <a:off x="1187767" y="1174994"/>
            <a:ext cx="2347893" cy="31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97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Je m’entraîne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seul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659" name="Rectangle 12469"/>
          <p:cNvSpPr/>
          <p:nvPr/>
        </p:nvSpPr>
        <p:spPr>
          <a:xfrm>
            <a:off x="1267394" y="1540599"/>
            <a:ext cx="675241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dispose d’un bloc de cuivre de 0,72 kg d’un volume de 0,080 dm³.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du bloc de cuivre.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8"/>
              <p:cNvSpPr txBox="1"/>
              <p:nvPr/>
            </p:nvSpPr>
            <p:spPr>
              <a:xfrm>
                <a:off x="1767181" y="2931887"/>
                <a:ext cx="1439654" cy="622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  <a:latin typeface="Cursif" panose="020B0603050302020204" pitchFamily="34" charset="0"/>
                </a:endParaRPr>
              </a:p>
            </p:txBody>
          </p:sp>
        </mc:Choice>
        <mc:Fallback xmlns="">
          <p:sp>
            <p:nvSpPr>
              <p:cNvPr id="26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181" y="2931887"/>
                <a:ext cx="1439654" cy="6227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317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Freeform 11479"/>
          <p:cNvSpPr/>
          <p:nvPr/>
        </p:nvSpPr>
        <p:spPr>
          <a:xfrm>
            <a:off x="885598" y="1475423"/>
            <a:ext cx="10110838" cy="4625125"/>
          </a:xfrm>
          <a:custGeom>
            <a:avLst/>
            <a:gdLst/>
            <a:ahLst/>
            <a:cxnLst/>
            <a:rect l="0" t="0" r="0" b="0"/>
            <a:pathLst>
              <a:path w="6611301" h="4267542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w="12700" cap="flat" cmpd="sng" algn="ctr">
            <a:solidFill>
              <a:srgbClr val="BA86BB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5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40" name="Freeform 12343"/>
          <p:cNvSpPr/>
          <p:nvPr/>
        </p:nvSpPr>
        <p:spPr>
          <a:xfrm>
            <a:off x="1169765" y="2825064"/>
            <a:ext cx="7591449" cy="323875"/>
          </a:xfrm>
          <a:custGeom>
            <a:avLst/>
            <a:gdLst/>
            <a:ahLst/>
            <a:cxnLst/>
            <a:rect l="0" t="0" r="0" b="0"/>
            <a:pathLst>
              <a:path w="6110122" h="205752">
                <a:moveTo>
                  <a:pt x="0" y="0"/>
                </a:moveTo>
                <a:lnTo>
                  <a:pt x="0" y="205752"/>
                </a:lnTo>
                <a:lnTo>
                  <a:pt x="6088964" y="205752"/>
                </a:lnTo>
                <a:cubicBezTo>
                  <a:pt x="6100648" y="205752"/>
                  <a:pt x="6110122" y="189725"/>
                  <a:pt x="6110122" y="169951"/>
                </a:cubicBezTo>
                <a:lnTo>
                  <a:pt x="6110122" y="35801"/>
                </a:lnTo>
                <a:cubicBezTo>
                  <a:pt x="6110122" y="16027"/>
                  <a:pt x="6100648" y="0"/>
                  <a:pt x="608896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1" name="Freeform 12344"/>
          <p:cNvSpPr/>
          <p:nvPr/>
        </p:nvSpPr>
        <p:spPr>
          <a:xfrm>
            <a:off x="1179438" y="3554354"/>
            <a:ext cx="7581775" cy="324000"/>
          </a:xfrm>
          <a:custGeom>
            <a:avLst/>
            <a:gdLst/>
            <a:ahLst/>
            <a:cxnLst/>
            <a:rect l="0" t="0" r="0" b="0"/>
            <a:pathLst>
              <a:path w="6110122" h="205752">
                <a:moveTo>
                  <a:pt x="0" y="0"/>
                </a:moveTo>
                <a:lnTo>
                  <a:pt x="0" y="205752"/>
                </a:lnTo>
                <a:lnTo>
                  <a:pt x="6088964" y="205752"/>
                </a:lnTo>
                <a:cubicBezTo>
                  <a:pt x="6100648" y="205752"/>
                  <a:pt x="6110122" y="189725"/>
                  <a:pt x="6110122" y="169951"/>
                </a:cubicBezTo>
                <a:lnTo>
                  <a:pt x="6110122" y="35801"/>
                </a:lnTo>
                <a:cubicBezTo>
                  <a:pt x="6110122" y="16027"/>
                  <a:pt x="6100648" y="0"/>
                  <a:pt x="608896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2" name="Freeform 12345"/>
          <p:cNvSpPr/>
          <p:nvPr/>
        </p:nvSpPr>
        <p:spPr>
          <a:xfrm>
            <a:off x="1154231" y="4892279"/>
            <a:ext cx="7606982" cy="324000"/>
          </a:xfrm>
          <a:custGeom>
            <a:avLst/>
            <a:gdLst/>
            <a:ahLst/>
            <a:cxnLst/>
            <a:rect l="0" t="0" r="0" b="0"/>
            <a:pathLst>
              <a:path w="6110122" h="205752">
                <a:moveTo>
                  <a:pt x="0" y="0"/>
                </a:moveTo>
                <a:lnTo>
                  <a:pt x="0" y="205752"/>
                </a:lnTo>
                <a:lnTo>
                  <a:pt x="6088964" y="205752"/>
                </a:lnTo>
                <a:cubicBezTo>
                  <a:pt x="6100648" y="205752"/>
                  <a:pt x="6110122" y="189725"/>
                  <a:pt x="6110122" y="169951"/>
                </a:cubicBezTo>
                <a:lnTo>
                  <a:pt x="6110122" y="35801"/>
                </a:lnTo>
                <a:cubicBezTo>
                  <a:pt x="6110122" y="16027"/>
                  <a:pt x="6100648" y="0"/>
                  <a:pt x="608896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4" name="Freeform 12428"/>
          <p:cNvSpPr/>
          <p:nvPr/>
        </p:nvSpPr>
        <p:spPr>
          <a:xfrm>
            <a:off x="1031343" y="1539413"/>
            <a:ext cx="9715934" cy="1171178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5" name="Freeform 12429"/>
          <p:cNvSpPr/>
          <p:nvPr/>
        </p:nvSpPr>
        <p:spPr>
          <a:xfrm>
            <a:off x="1031343" y="1539413"/>
            <a:ext cx="9706037" cy="1177955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6" name="Freeform 12432"/>
          <p:cNvSpPr/>
          <p:nvPr/>
        </p:nvSpPr>
        <p:spPr>
          <a:xfrm>
            <a:off x="894723" y="1108284"/>
            <a:ext cx="2811881" cy="378533"/>
          </a:xfrm>
          <a:custGeom>
            <a:avLst/>
            <a:gdLst/>
            <a:ahLst/>
            <a:cxnLst/>
            <a:rect l="0" t="0" r="0" b="0"/>
            <a:pathLst>
              <a:path w="2031389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77" name="Picture 1243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9282" y="1104297"/>
            <a:ext cx="388112" cy="412496"/>
          </a:xfrm>
          <a:prstGeom prst="rect">
            <a:avLst/>
          </a:prstGeom>
          <a:noFill/>
        </p:spPr>
      </p:pic>
      <p:sp>
        <p:nvSpPr>
          <p:cNvPr id="678" name="Freeform 12434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9" name="Freeform 12435"/>
          <p:cNvSpPr/>
          <p:nvPr/>
        </p:nvSpPr>
        <p:spPr>
          <a:xfrm>
            <a:off x="842461" y="1067470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w="10528" cap="flat" cmpd="sng" algn="ctr">
            <a:solidFill>
              <a:srgbClr val="AE6EAD">
                <a:alpha val="100000"/>
              </a:srgbClr>
            </a:solidFill>
            <a:prstDash val="solid"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1" name="Freeform 12437"/>
          <p:cNvSpPr/>
          <p:nvPr/>
        </p:nvSpPr>
        <p:spPr>
          <a:xfrm>
            <a:off x="719673" y="1517827"/>
            <a:ext cx="303301" cy="241959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2" name="Freeform 12438"/>
          <p:cNvSpPr/>
          <p:nvPr/>
        </p:nvSpPr>
        <p:spPr>
          <a:xfrm>
            <a:off x="702789" y="1496430"/>
            <a:ext cx="341650" cy="361516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83" name="Picture 12441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22703" y="1557797"/>
            <a:ext cx="1507168" cy="997990"/>
          </a:xfrm>
          <a:prstGeom prst="rect">
            <a:avLst/>
          </a:prstGeom>
          <a:noFill/>
        </p:spPr>
      </p:pic>
      <p:sp>
        <p:nvSpPr>
          <p:cNvPr id="684" name="Rectangle 12447"/>
          <p:cNvSpPr/>
          <p:nvPr/>
        </p:nvSpPr>
        <p:spPr>
          <a:xfrm>
            <a:off x="1034766" y="2815535"/>
            <a:ext cx="434413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C67AA"/>
                </a:solidFill>
                <a:effectLst/>
                <a:uLnTx/>
                <a:uFillTx/>
              </a:rPr>
              <a:t>1.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Rappeler la formule de la masse volumique.</a:t>
            </a:r>
          </a:p>
        </p:txBody>
      </p:sp>
      <p:sp>
        <p:nvSpPr>
          <p:cNvPr id="685" name="Rectangle 12448"/>
          <p:cNvSpPr/>
          <p:nvPr/>
        </p:nvSpPr>
        <p:spPr>
          <a:xfrm>
            <a:off x="1044439" y="3552583"/>
            <a:ext cx="3775649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C67AA"/>
                </a:solidFill>
                <a:effectLst/>
                <a:uLnTx/>
                <a:uFillTx/>
              </a:rPr>
              <a:t>2</a:t>
            </a:r>
            <a:r>
              <a:rPr kumimoji="0" lang="en-US" b="0" i="0" u="none" strike="noStrike" kern="0" cap="none" spc="542" normalizeH="0" baseline="0" noProof="0" dirty="0">
                <a:ln>
                  <a:noFill/>
                </a:ln>
                <a:solidFill>
                  <a:srgbClr val="AC67AA"/>
                </a:solidFill>
                <a:effectLst/>
                <a:uLnTx/>
                <a:uFillTx/>
              </a:rPr>
              <a:t>.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Effectuer les conversions nécessaires.</a:t>
            </a:r>
          </a:p>
        </p:txBody>
      </p:sp>
      <p:sp>
        <p:nvSpPr>
          <p:cNvPr id="686" name="Rectangle 12449"/>
          <p:cNvSpPr/>
          <p:nvPr/>
        </p:nvSpPr>
        <p:spPr>
          <a:xfrm>
            <a:off x="1019231" y="4906181"/>
            <a:ext cx="5429948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C67AA"/>
                </a:solidFill>
                <a:effectLst/>
                <a:uLnTx/>
                <a:uFillTx/>
              </a:rPr>
              <a:t>3</a:t>
            </a:r>
            <a:r>
              <a:rPr kumimoji="0" lang="en-US" b="0" i="0" u="none" strike="noStrike" kern="0" cap="none" spc="542" normalizeH="0" baseline="0" noProof="0" dirty="0">
                <a:ln>
                  <a:noFill/>
                </a:ln>
                <a:solidFill>
                  <a:srgbClr val="AC67AA"/>
                </a:solidFill>
                <a:effectLst/>
                <a:uLnTx/>
                <a:uFillTx/>
              </a:rPr>
              <a:t>.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Appliquer la formule pour calculer la masse volumique.</a:t>
            </a:r>
          </a:p>
        </p:txBody>
      </p:sp>
      <p:sp>
        <p:nvSpPr>
          <p:cNvPr id="687" name="Rectangle 12455"/>
          <p:cNvSpPr/>
          <p:nvPr/>
        </p:nvSpPr>
        <p:spPr>
          <a:xfrm>
            <a:off x="1154231" y="3173443"/>
            <a:ext cx="5759590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•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........................................................................................................................................................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688" name="Rectangle 12456"/>
          <p:cNvSpPr/>
          <p:nvPr/>
        </p:nvSpPr>
        <p:spPr>
          <a:xfrm>
            <a:off x="1271488" y="5148114"/>
            <a:ext cx="3852962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</a:t>
            </a:r>
          </a:p>
          <a:p>
            <a:pPr algn="ctr" defTabSz="914400">
              <a:lnSpc>
                <a:spcPct val="250000"/>
              </a:lnSpc>
              <a:defRPr/>
            </a:pPr>
            <a:r>
              <a:rPr lang="en-US" sz="1200" kern="0" dirty="0">
                <a:solidFill>
                  <a:srgbClr val="231F20"/>
                </a:solidFill>
                <a:latin typeface="ArialMT-Light"/>
              </a:rPr>
              <a:t>........................................................................................</a:t>
            </a:r>
            <a:r>
              <a:rPr lang="en-US" sz="1200" kern="0" dirty="0">
                <a:solidFill>
                  <a:srgbClr val="231F20"/>
                </a:solidFill>
              </a:rPr>
              <a:t> </a:t>
            </a:r>
          </a:p>
        </p:txBody>
      </p:sp>
      <p:sp>
        <p:nvSpPr>
          <p:cNvPr id="689" name="Rectangle 12459"/>
          <p:cNvSpPr/>
          <p:nvPr/>
        </p:nvSpPr>
        <p:spPr>
          <a:xfrm>
            <a:off x="1243195" y="3934694"/>
            <a:ext cx="6694140" cy="83099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100" b="0" i="0" u="none" strike="noStrike" kern="0" cap="none" spc="560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•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Exprimer la masse en g </a:t>
            </a:r>
            <a:r>
              <a:rPr kumimoji="0" lang="en-US" b="0" i="0" u="none" strike="noStrike" kern="0" cap="none" spc="5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: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..................................................................................................................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062480" algn="l"/>
              </a:tabLst>
              <a:defRPr/>
            </a:pPr>
            <a:r>
              <a:rPr kumimoji="0" lang="en-US" sz="1100" b="0" i="0" u="none" strike="noStrike" kern="0" cap="none" spc="584" normalizeH="0" baseline="0" noProof="0" dirty="0">
                <a:ln>
                  <a:noFill/>
                </a:ln>
                <a:solidFill>
                  <a:srgbClr val="F5821F"/>
                </a:solidFill>
                <a:effectLst/>
                <a:uLnTx/>
                <a:uFillTx/>
              </a:rPr>
              <a:t>•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Exprimer le volume en cm³ :</a:t>
            </a:r>
            <a:r>
              <a:rPr kumimoji="0" lang="en-US" b="0" i="0" u="none" strike="noStrike" kern="0" cap="none" spc="0" normalizeH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 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MT-Light"/>
              </a:rPr>
              <a:t>........................................................................................................</a:t>
            </a:r>
          </a:p>
        </p:txBody>
      </p:sp>
      <p:sp>
        <p:nvSpPr>
          <p:cNvPr id="690" name="Rectangle 12467"/>
          <p:cNvSpPr/>
          <p:nvPr/>
        </p:nvSpPr>
        <p:spPr>
          <a:xfrm>
            <a:off x="786117" y="1531867"/>
            <a:ext cx="1182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b="1" kern="0" dirty="0">
                <a:solidFill>
                  <a:srgbClr val="FFFFFF"/>
                </a:solidFill>
                <a:latin typeface="Calibri-Bold"/>
              </a:rPr>
              <a:t>2</a:t>
            </a:r>
          </a:p>
        </p:txBody>
      </p:sp>
      <p:sp>
        <p:nvSpPr>
          <p:cNvPr id="691" name="Rectangle 12469"/>
          <p:cNvSpPr/>
          <p:nvPr/>
        </p:nvSpPr>
        <p:spPr>
          <a:xfrm>
            <a:off x="1187767" y="1174994"/>
            <a:ext cx="2347893" cy="31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97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Je m’entraîne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seul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659" name="Rectangle 12469"/>
          <p:cNvSpPr/>
          <p:nvPr/>
        </p:nvSpPr>
        <p:spPr>
          <a:xfrm>
            <a:off x="1267394" y="1540599"/>
            <a:ext cx="6752418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dispose d’un bloc de cuivre de 0,72 kg d’un volume de 0,080 dm³.</a:t>
            </a:r>
          </a:p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</a:rPr>
              <a:t>On veut calculer la masse volumique du bloc de cuivre.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3" name="ZoneTexte 8"/>
              <p:cNvSpPr txBox="1"/>
              <p:nvPr/>
            </p:nvSpPr>
            <p:spPr>
              <a:xfrm>
                <a:off x="1169765" y="5082090"/>
                <a:ext cx="1953159" cy="609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𝟕𝟐𝟎</m:t>
                          </m:r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𝟖𝟎</m:t>
                          </m:r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  <m:r>
                            <a:rPr lang="fr-FR" b="1" i="1" baseline="300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rgbClr val="FF0000"/>
                  </a:solidFill>
                  <a:latin typeface="Cursif" panose="020B0603050302020204" pitchFamily="34" charset="0"/>
                </a:endParaRPr>
              </a:p>
            </p:txBody>
          </p:sp>
        </mc:Choice>
        <mc:Fallback xmlns="">
          <p:sp>
            <p:nvSpPr>
              <p:cNvPr id="663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765" y="5082090"/>
                <a:ext cx="1953159" cy="6099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4" name="ZoneTexte 8"/>
              <p:cNvSpPr txBox="1"/>
              <p:nvPr/>
            </p:nvSpPr>
            <p:spPr>
              <a:xfrm>
                <a:off x="1385133" y="5697835"/>
                <a:ext cx="19531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𝟗𝟎</m:t>
                      </m:r>
                      <m:f>
                        <m:fPr>
                          <m:type m:val="lin"/>
                          <m:ctrlP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fr-FR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  <m:r>
                            <a:rPr lang="fr-FR" b="1" i="1" baseline="300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rgbClr val="FF0000"/>
                  </a:solidFill>
                  <a:latin typeface="Cursif" panose="020B0603050302020204" pitchFamily="34" charset="0"/>
                </a:endParaRPr>
              </a:p>
            </p:txBody>
          </p:sp>
        </mc:Choice>
        <mc:Fallback xmlns="">
          <p:sp>
            <p:nvSpPr>
              <p:cNvPr id="664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133" y="5697835"/>
                <a:ext cx="1953159" cy="369332"/>
              </a:xfrm>
              <a:prstGeom prst="rect">
                <a:avLst/>
              </a:prstGeom>
              <a:blipFill>
                <a:blip r:embed="rId8"/>
                <a:stretch>
                  <a:fillRect t="-125000" r="-9657" b="-17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ZoneTexte 8"/>
          <p:cNvSpPr txBox="1"/>
          <p:nvPr/>
        </p:nvSpPr>
        <p:spPr>
          <a:xfrm>
            <a:off x="4150225" y="3852107"/>
            <a:ext cx="2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 = 0,72 kg = 720 g</a:t>
            </a:r>
          </a:p>
        </p:txBody>
      </p:sp>
      <p:sp>
        <p:nvSpPr>
          <p:cNvPr id="38" name="ZoneTexte 8"/>
          <p:cNvSpPr txBox="1"/>
          <p:nvPr/>
        </p:nvSpPr>
        <p:spPr>
          <a:xfrm>
            <a:off x="4150224" y="4386057"/>
            <a:ext cx="3269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V = 0,080 dm</a:t>
            </a:r>
            <a:r>
              <a:rPr lang="fr-FR" sz="2400" b="1" baseline="30000" dirty="0">
                <a:solidFill>
                  <a:srgbClr val="FF0000"/>
                </a:solidFill>
              </a:rPr>
              <a:t>3</a:t>
            </a:r>
            <a:r>
              <a:rPr lang="fr-FR" sz="2400" b="1" dirty="0">
                <a:solidFill>
                  <a:srgbClr val="FF0000"/>
                </a:solidFill>
              </a:rPr>
              <a:t> = 80 cm</a:t>
            </a:r>
            <a:r>
              <a:rPr lang="fr-FR" sz="2400" b="1" baseline="30000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8"/>
              <p:cNvSpPr txBox="1"/>
              <p:nvPr/>
            </p:nvSpPr>
            <p:spPr>
              <a:xfrm>
                <a:off x="1767181" y="2931887"/>
                <a:ext cx="1439654" cy="622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  <a:latin typeface="Cursif" panose="020B0603050302020204" pitchFamily="34" charset="0"/>
                </a:endParaRPr>
              </a:p>
            </p:txBody>
          </p:sp>
        </mc:Choice>
        <mc:Fallback xmlns="">
          <p:sp>
            <p:nvSpPr>
              <p:cNvPr id="3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181" y="2931887"/>
                <a:ext cx="1439654" cy="6227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112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3" grpId="0"/>
      <p:bldP spid="664" grpId="0"/>
      <p:bldP spid="37" grpId="0"/>
      <p:bldP spid="38" grpId="0"/>
      <p:bldP spid="39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5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381853" y="612455"/>
            <a:ext cx="10039639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5" name="Freeform 11479"/>
          <p:cNvSpPr/>
          <p:nvPr/>
        </p:nvSpPr>
        <p:spPr>
          <a:xfrm>
            <a:off x="1102539" y="1694499"/>
            <a:ext cx="10110838" cy="4477701"/>
          </a:xfrm>
          <a:custGeom>
            <a:avLst/>
            <a:gdLst/>
            <a:ahLst/>
            <a:cxnLst/>
            <a:rect l="0" t="0" r="0" b="0"/>
            <a:pathLst>
              <a:path w="6611301" h="4267542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w="12700" cap="flat" cmpd="sng" algn="ctr">
            <a:solidFill>
              <a:srgbClr val="BA86BB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Freeform 12428"/>
          <p:cNvSpPr/>
          <p:nvPr/>
        </p:nvSpPr>
        <p:spPr>
          <a:xfrm>
            <a:off x="1234204" y="1826860"/>
            <a:ext cx="9715934" cy="1171178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 12429"/>
          <p:cNvSpPr/>
          <p:nvPr/>
        </p:nvSpPr>
        <p:spPr>
          <a:xfrm>
            <a:off x="1248284" y="1813080"/>
            <a:ext cx="9706037" cy="1177955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reeform 12432"/>
          <p:cNvSpPr/>
          <p:nvPr/>
        </p:nvSpPr>
        <p:spPr>
          <a:xfrm>
            <a:off x="1111664" y="1327359"/>
            <a:ext cx="2811881" cy="378533"/>
          </a:xfrm>
          <a:custGeom>
            <a:avLst/>
            <a:gdLst/>
            <a:ahLst/>
            <a:cxnLst/>
            <a:rect l="0" t="0" r="0" b="0"/>
            <a:pathLst>
              <a:path w="2031389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1243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6223" y="1323372"/>
            <a:ext cx="388112" cy="412496"/>
          </a:xfrm>
          <a:prstGeom prst="rect">
            <a:avLst/>
          </a:prstGeom>
          <a:noFill/>
        </p:spPr>
      </p:pic>
      <p:sp>
        <p:nvSpPr>
          <p:cNvPr id="30" name="Freeform 12434"/>
          <p:cNvSpPr/>
          <p:nvPr/>
        </p:nvSpPr>
        <p:spPr>
          <a:xfrm>
            <a:off x="925279" y="1273665"/>
            <a:ext cx="534857" cy="43840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 12435"/>
          <p:cNvSpPr/>
          <p:nvPr/>
        </p:nvSpPr>
        <p:spPr>
          <a:xfrm>
            <a:off x="1059402" y="1286545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w="10528" cap="flat" cmpd="sng" algn="ctr">
            <a:solidFill>
              <a:srgbClr val="AE6EAD">
                <a:alpha val="100000"/>
              </a:srgbClr>
            </a:solidFill>
            <a:prstDash val="solid"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 12437"/>
          <p:cNvSpPr/>
          <p:nvPr/>
        </p:nvSpPr>
        <p:spPr>
          <a:xfrm>
            <a:off x="977558" y="1764198"/>
            <a:ext cx="303301" cy="241959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 12438"/>
          <p:cNvSpPr/>
          <p:nvPr/>
        </p:nvSpPr>
        <p:spPr>
          <a:xfrm>
            <a:off x="936614" y="1756449"/>
            <a:ext cx="324766" cy="361516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12467"/>
          <p:cNvSpPr/>
          <p:nvPr/>
        </p:nvSpPr>
        <p:spPr>
          <a:xfrm>
            <a:off x="1044001" y="1778238"/>
            <a:ext cx="2353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b="1" kern="0" dirty="0">
                <a:solidFill>
                  <a:srgbClr val="FFFFFF"/>
                </a:solidFill>
                <a:latin typeface="Calibri-Bold"/>
              </a:rPr>
              <a:t>3</a:t>
            </a:r>
          </a:p>
        </p:txBody>
      </p:sp>
      <p:sp>
        <p:nvSpPr>
          <p:cNvPr id="35" name="Rectangle 12469"/>
          <p:cNvSpPr/>
          <p:nvPr/>
        </p:nvSpPr>
        <p:spPr>
          <a:xfrm>
            <a:off x="1404708" y="1394069"/>
            <a:ext cx="2347893" cy="31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97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Je m’entraîne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seul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36" name="Rectangle 12469"/>
          <p:cNvSpPr/>
          <p:nvPr/>
        </p:nvSpPr>
        <p:spPr>
          <a:xfrm>
            <a:off x="1410995" y="1885177"/>
            <a:ext cx="56695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fr-FR" kern="0" dirty="0">
                <a:solidFill>
                  <a:srgbClr val="231F20"/>
                </a:solidFill>
              </a:rPr>
              <a:t>On dispose de 80 cm³ de vinaigre ayant une masse de 76 g.</a:t>
            </a:r>
          </a:p>
        </p:txBody>
      </p:sp>
      <p:pic>
        <p:nvPicPr>
          <p:cNvPr id="37" name="Picture 1244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98636" y="1861938"/>
            <a:ext cx="900752" cy="1101021"/>
          </a:xfrm>
          <a:prstGeom prst="rect">
            <a:avLst/>
          </a:prstGeom>
          <a:noFill/>
        </p:spPr>
      </p:pic>
      <p:grpSp>
        <p:nvGrpSpPr>
          <p:cNvPr id="38" name="Group 37"/>
          <p:cNvGrpSpPr/>
          <p:nvPr/>
        </p:nvGrpSpPr>
        <p:grpSpPr>
          <a:xfrm>
            <a:off x="1259769" y="3056355"/>
            <a:ext cx="9320528" cy="2954655"/>
            <a:chOff x="1187767" y="3218653"/>
            <a:chExt cx="9320528" cy="2954655"/>
          </a:xfrm>
        </p:grpSpPr>
        <p:sp>
          <p:nvSpPr>
            <p:cNvPr id="39" name="Freeform 12443"/>
            <p:cNvSpPr/>
            <p:nvPr/>
          </p:nvSpPr>
          <p:spPr>
            <a:xfrm>
              <a:off x="1187767" y="3284232"/>
              <a:ext cx="5991495" cy="367228"/>
            </a:xfrm>
            <a:custGeom>
              <a:avLst/>
              <a:gdLst/>
              <a:ahLst/>
              <a:cxnLst/>
              <a:rect l="0" t="0" r="0" b="0"/>
              <a:pathLst>
                <a:path w="6005258" h="205752">
                  <a:moveTo>
                    <a:pt x="0" y="0"/>
                  </a:moveTo>
                  <a:lnTo>
                    <a:pt x="0" y="205752"/>
                  </a:lnTo>
                  <a:lnTo>
                    <a:pt x="5970396" y="205752"/>
                  </a:lnTo>
                  <a:cubicBezTo>
                    <a:pt x="5989650" y="205752"/>
                    <a:pt x="6005258" y="189725"/>
                    <a:pt x="6005258" y="169951"/>
                  </a:cubicBezTo>
                  <a:lnTo>
                    <a:pt x="6005258" y="35801"/>
                  </a:lnTo>
                  <a:cubicBezTo>
                    <a:pt x="6005258" y="16027"/>
                    <a:pt x="5989650" y="0"/>
                    <a:pt x="5970396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40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12471"/>
            <p:cNvSpPr/>
            <p:nvPr/>
          </p:nvSpPr>
          <p:spPr>
            <a:xfrm>
              <a:off x="1332706" y="3218653"/>
              <a:ext cx="9175589" cy="295465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72211" algn="l"/>
                </a:tabLst>
                <a:defRPr/>
              </a:pP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Calculer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la masse volumique du vinaigre en g/cm³.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lvl="0" defTabSz="914400">
                <a:lnSpc>
                  <a:spcPct val="150000"/>
                </a:lnSpc>
                <a:defRPr/>
              </a:pPr>
              <a:r>
                <a:rPr lang="en-US" kern="0" dirty="0">
                  <a:solidFill>
                    <a:schemeClr val="bg1">
                      <a:lumMod val="8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lvl="0" defTabSz="914400">
                <a:lnSpc>
                  <a:spcPct val="150000"/>
                </a:lnSpc>
                <a:defRPr/>
              </a:pPr>
              <a:r>
                <a:rPr lang="en-US" kern="0" dirty="0">
                  <a:solidFill>
                    <a:schemeClr val="bg1">
                      <a:lumMod val="8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lvl="0" defTabSz="914400">
                <a:lnSpc>
                  <a:spcPct val="150000"/>
                </a:lnSpc>
                <a:defRPr/>
              </a:pPr>
              <a:r>
                <a:rPr lang="en-US" kern="0" dirty="0">
                  <a:solidFill>
                    <a:schemeClr val="bg1">
                      <a:lumMod val="8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6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temps est terminé. Corrigeons ensemble l’exercice.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enseignant·e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fait participer les élèves à la correction en leur demandant de présenter leurs réponses et de les justifier.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33A3BDB-3E8B-DDF3-5F75-D220067BE385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252FB3F0-613F-0729-F400-5772B9AFF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E8CC2E-34FF-EB9D-FDDC-C51D4B13E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DC28D261-5B90-4387-7565-9C5FC2B884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A6D67EA-E2D7-0ACF-64AF-71F4415A8738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1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Freeform 11479"/>
          <p:cNvSpPr/>
          <p:nvPr/>
        </p:nvSpPr>
        <p:spPr>
          <a:xfrm>
            <a:off x="1102539" y="1694499"/>
            <a:ext cx="10110838" cy="4477701"/>
          </a:xfrm>
          <a:custGeom>
            <a:avLst/>
            <a:gdLst/>
            <a:ahLst/>
            <a:cxnLst/>
            <a:rect l="0" t="0" r="0" b="0"/>
            <a:pathLst>
              <a:path w="6611301" h="4267542">
                <a:moveTo>
                  <a:pt x="157200" y="42036"/>
                </a:moveTo>
                <a:lnTo>
                  <a:pt x="78600" y="42036"/>
                </a:lnTo>
                <a:cubicBezTo>
                  <a:pt x="35192" y="42036"/>
                  <a:pt x="0" y="90384"/>
                  <a:pt x="0" y="150036"/>
                </a:cubicBezTo>
                <a:lnTo>
                  <a:pt x="0" y="4159541"/>
                </a:lnTo>
                <a:cubicBezTo>
                  <a:pt x="0" y="4219180"/>
                  <a:pt x="48349" y="4267542"/>
                  <a:pt x="108001" y="4267542"/>
                </a:cubicBezTo>
                <a:lnTo>
                  <a:pt x="6503301" y="4267542"/>
                </a:lnTo>
                <a:cubicBezTo>
                  <a:pt x="6562940" y="4267542"/>
                  <a:pt x="6611301" y="4219180"/>
                  <a:pt x="6611301" y="4159541"/>
                </a:cubicBezTo>
                <a:lnTo>
                  <a:pt x="6611301" y="107999"/>
                </a:lnTo>
                <a:cubicBezTo>
                  <a:pt x="6611301" y="48360"/>
                  <a:pt x="6562940" y="0"/>
                  <a:pt x="6503301" y="0"/>
                </a:cubicBezTo>
                <a:lnTo>
                  <a:pt x="5302046" y="0"/>
                </a:lnTo>
              </a:path>
            </a:pathLst>
          </a:custGeom>
          <a:noFill/>
          <a:ln w="12700" cap="flat" cmpd="sng" algn="ctr">
            <a:solidFill>
              <a:srgbClr val="BA86BB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5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/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/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74" name="Freeform 12428"/>
          <p:cNvSpPr/>
          <p:nvPr/>
        </p:nvSpPr>
        <p:spPr>
          <a:xfrm>
            <a:off x="1234204" y="1826860"/>
            <a:ext cx="9715934" cy="1171178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3EBF5">
              <a:alpha val="100000"/>
            </a:srgbClr>
          </a:solidFill>
          <a:ln w="1270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5" name="Freeform 12429"/>
          <p:cNvSpPr/>
          <p:nvPr/>
        </p:nvSpPr>
        <p:spPr>
          <a:xfrm>
            <a:off x="1248284" y="1813080"/>
            <a:ext cx="9706037" cy="1177955"/>
          </a:xfrm>
          <a:custGeom>
            <a:avLst/>
            <a:gdLst/>
            <a:ahLst/>
            <a:cxnLst/>
            <a:rect l="0" t="0" r="0" b="0"/>
            <a:pathLst>
              <a:path w="6230645" h="977887">
                <a:moveTo>
                  <a:pt x="0" y="0"/>
                </a:moveTo>
                <a:lnTo>
                  <a:pt x="0" y="869886"/>
                </a:lnTo>
                <a:cubicBezTo>
                  <a:pt x="0" y="929525"/>
                  <a:pt x="48348" y="977887"/>
                  <a:pt x="108000" y="977887"/>
                </a:cubicBezTo>
                <a:lnTo>
                  <a:pt x="6122644" y="977887"/>
                </a:lnTo>
                <a:cubicBezTo>
                  <a:pt x="6182296" y="977887"/>
                  <a:pt x="6230645" y="929525"/>
                  <a:pt x="6230645" y="869886"/>
                </a:cubicBezTo>
                <a:lnTo>
                  <a:pt x="6230645" y="108000"/>
                </a:lnTo>
                <a:cubicBezTo>
                  <a:pt x="6230645" y="48348"/>
                  <a:pt x="6182296" y="0"/>
                  <a:pt x="6122644" y="0"/>
                </a:cubicBezTo>
                <a:lnTo>
                  <a:pt x="0" y="0"/>
                </a:lnTo>
                <a:close/>
                <a:moveTo>
                  <a:pt x="0" y="0"/>
                </a:moveTo>
              </a:path>
            </a:pathLst>
          </a:custGeom>
          <a:noFill/>
          <a:ln w="6350" cap="flat" cmpd="sng" algn="ctr">
            <a:solidFill>
              <a:srgbClr val="AE6EAD">
                <a:alpha val="100000"/>
              </a:srgbClr>
            </a:solidFill>
            <a:prstDash val="solid"/>
            <a:miter lim="508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6" name="Freeform 12432"/>
          <p:cNvSpPr/>
          <p:nvPr/>
        </p:nvSpPr>
        <p:spPr>
          <a:xfrm>
            <a:off x="1111664" y="1327359"/>
            <a:ext cx="2811881" cy="378533"/>
          </a:xfrm>
          <a:custGeom>
            <a:avLst/>
            <a:gdLst/>
            <a:ahLst/>
            <a:cxnLst/>
            <a:rect l="0" t="0" r="0" b="0"/>
            <a:pathLst>
              <a:path w="2031389" h="252006">
                <a:moveTo>
                  <a:pt x="125996" y="0"/>
                </a:moveTo>
                <a:cubicBezTo>
                  <a:pt x="56413" y="0"/>
                  <a:pt x="0" y="56413"/>
                  <a:pt x="0" y="125996"/>
                </a:cubicBezTo>
                <a:cubicBezTo>
                  <a:pt x="0" y="195592"/>
                  <a:pt x="56413" y="252006"/>
                  <a:pt x="125996" y="252006"/>
                </a:cubicBezTo>
                <a:lnTo>
                  <a:pt x="1905393" y="252006"/>
                </a:lnTo>
                <a:cubicBezTo>
                  <a:pt x="1974976" y="252006"/>
                  <a:pt x="2031389" y="195592"/>
                  <a:pt x="2031389" y="125996"/>
                </a:cubicBezTo>
                <a:cubicBezTo>
                  <a:pt x="2031389" y="56413"/>
                  <a:pt x="1974976" y="0"/>
                  <a:pt x="1905393" y="0"/>
                </a:cubicBezTo>
                <a:close/>
                <a:moveTo>
                  <a:pt x="125996" y="0"/>
                </a:moveTo>
              </a:path>
            </a:pathLst>
          </a:custGeom>
          <a:solidFill>
            <a:srgbClr val="AE6EAD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77" name="Picture 1243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6223" y="1323372"/>
            <a:ext cx="388112" cy="412496"/>
          </a:xfrm>
          <a:prstGeom prst="rect">
            <a:avLst/>
          </a:prstGeom>
          <a:noFill/>
        </p:spPr>
      </p:pic>
      <p:sp>
        <p:nvSpPr>
          <p:cNvPr id="678" name="Freeform 12434"/>
          <p:cNvSpPr/>
          <p:nvPr/>
        </p:nvSpPr>
        <p:spPr>
          <a:xfrm>
            <a:off x="925279" y="1273665"/>
            <a:ext cx="534857" cy="43840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</a:path>
            </a:pathLst>
          </a:custGeom>
          <a:solidFill>
            <a:srgbClr val="FFFFFF">
              <a:alpha val="100000"/>
            </a:srgbClr>
          </a:solidFill>
          <a:ln w="6350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9" name="Freeform 12435"/>
          <p:cNvSpPr/>
          <p:nvPr/>
        </p:nvSpPr>
        <p:spPr>
          <a:xfrm>
            <a:off x="1059402" y="1286545"/>
            <a:ext cx="400734" cy="425526"/>
          </a:xfrm>
          <a:custGeom>
            <a:avLst/>
            <a:gdLst/>
            <a:ahLst/>
            <a:cxnLst/>
            <a:rect l="0" t="0" r="0" b="0"/>
            <a:pathLst>
              <a:path w="400734" h="425526">
                <a:moveTo>
                  <a:pt x="200367" y="425526"/>
                </a:moveTo>
                <a:cubicBezTo>
                  <a:pt x="311022" y="425526"/>
                  <a:pt x="400734" y="330276"/>
                  <a:pt x="400734" y="212763"/>
                </a:cubicBezTo>
                <a:cubicBezTo>
                  <a:pt x="400734" y="95263"/>
                  <a:pt x="311022" y="0"/>
                  <a:pt x="200367" y="0"/>
                </a:cubicBezTo>
                <a:cubicBezTo>
                  <a:pt x="89712" y="0"/>
                  <a:pt x="0" y="95263"/>
                  <a:pt x="0" y="212763"/>
                </a:cubicBezTo>
                <a:cubicBezTo>
                  <a:pt x="0" y="330276"/>
                  <a:pt x="89712" y="425526"/>
                  <a:pt x="200367" y="425526"/>
                </a:cubicBezTo>
                <a:close/>
                <a:moveTo>
                  <a:pt x="200367" y="425526"/>
                </a:moveTo>
              </a:path>
            </a:pathLst>
          </a:custGeom>
          <a:noFill/>
          <a:ln w="10528" cap="flat" cmpd="sng" algn="ctr">
            <a:solidFill>
              <a:srgbClr val="AE6EAD">
                <a:alpha val="100000"/>
              </a:srgbClr>
            </a:solidFill>
            <a:prstDash val="solid"/>
            <a:miter lim="127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1" name="Freeform 12437"/>
          <p:cNvSpPr/>
          <p:nvPr/>
        </p:nvSpPr>
        <p:spPr>
          <a:xfrm>
            <a:off x="977558" y="1764198"/>
            <a:ext cx="303301" cy="241959"/>
          </a:xfrm>
          <a:custGeom>
            <a:avLst/>
            <a:gdLst/>
            <a:ahLst/>
            <a:cxnLst/>
            <a:rect l="0" t="0" r="0" b="0"/>
            <a:pathLst>
              <a:path w="236562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133692" y="205752"/>
                </a:lnTo>
                <a:cubicBezTo>
                  <a:pt x="190500" y="205752"/>
                  <a:pt x="236562" y="159689"/>
                  <a:pt x="236562" y="102870"/>
                </a:cubicBezTo>
                <a:cubicBezTo>
                  <a:pt x="236562" y="46062"/>
                  <a:pt x="190500" y="0"/>
                  <a:pt x="133692" y="0"/>
                </a:cubicBezTo>
                <a:close/>
                <a:moveTo>
                  <a:pt x="102870" y="0"/>
                </a:moveTo>
              </a:path>
            </a:pathLst>
          </a:custGeom>
          <a:solidFill>
            <a:srgbClr val="D4B6D7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2" name="Freeform 12438"/>
          <p:cNvSpPr/>
          <p:nvPr/>
        </p:nvSpPr>
        <p:spPr>
          <a:xfrm>
            <a:off x="936614" y="1756449"/>
            <a:ext cx="324766" cy="361516"/>
          </a:xfrm>
          <a:custGeom>
            <a:avLst/>
            <a:gdLst/>
            <a:ahLst/>
            <a:cxnLst/>
            <a:rect l="0" t="0" r="0" b="0"/>
            <a:pathLst>
              <a:path w="261327" h="205752">
                <a:moveTo>
                  <a:pt x="102870" y="0"/>
                </a:moveTo>
                <a:cubicBezTo>
                  <a:pt x="46051" y="0"/>
                  <a:pt x="0" y="46062"/>
                  <a:pt x="0" y="102870"/>
                </a:cubicBezTo>
                <a:cubicBezTo>
                  <a:pt x="0" y="159689"/>
                  <a:pt x="46051" y="205752"/>
                  <a:pt x="102870" y="205752"/>
                </a:cubicBezTo>
                <a:lnTo>
                  <a:pt x="261327" y="205752"/>
                </a:lnTo>
                <a:lnTo>
                  <a:pt x="261327" y="0"/>
                </a:lnTo>
                <a:close/>
                <a:moveTo>
                  <a:pt x="102870" y="0"/>
                </a:moveTo>
              </a:path>
            </a:pathLst>
          </a:custGeom>
          <a:solidFill>
            <a:srgbClr val="AE6EAD">
              <a:alpha val="100000"/>
            </a:srgbClr>
          </a:solidFill>
          <a:ln w="4089" cap="flat" cmpd="sng" algn="ctr">
            <a:noFill/>
            <a:prstDash val="solid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0" name="Rectangle 12467"/>
          <p:cNvSpPr/>
          <p:nvPr/>
        </p:nvSpPr>
        <p:spPr>
          <a:xfrm>
            <a:off x="1044001" y="1778238"/>
            <a:ext cx="23532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/>
            <a:r>
              <a:rPr lang="en-US" b="1" kern="0" dirty="0">
                <a:solidFill>
                  <a:srgbClr val="FFFFFF"/>
                </a:solidFill>
                <a:latin typeface="Calibri-Bold"/>
              </a:rPr>
              <a:t>3</a:t>
            </a:r>
          </a:p>
        </p:txBody>
      </p:sp>
      <p:sp>
        <p:nvSpPr>
          <p:cNvPr id="691" name="Rectangle 12469"/>
          <p:cNvSpPr/>
          <p:nvPr/>
        </p:nvSpPr>
        <p:spPr>
          <a:xfrm>
            <a:off x="1404708" y="1394069"/>
            <a:ext cx="2347893" cy="31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1971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Je m’entraîne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seul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659" name="Rectangle 12469"/>
          <p:cNvSpPr/>
          <p:nvPr/>
        </p:nvSpPr>
        <p:spPr>
          <a:xfrm>
            <a:off x="1410995" y="1885177"/>
            <a:ext cx="56695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fr-FR" kern="0" dirty="0">
                <a:solidFill>
                  <a:srgbClr val="231F20"/>
                </a:solidFill>
              </a:rPr>
              <a:t>On dispose de 80 cm³ de vinaigre ayant une masse de 76 g.</a:t>
            </a:r>
          </a:p>
        </p:txBody>
      </p:sp>
      <p:pic>
        <p:nvPicPr>
          <p:cNvPr id="70" name="Picture 1244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98636" y="1861938"/>
            <a:ext cx="900752" cy="1101021"/>
          </a:xfrm>
          <a:prstGeom prst="rect">
            <a:avLst/>
          </a:prstGeom>
          <a:noFill/>
        </p:spPr>
      </p:pic>
      <p:grpSp>
        <p:nvGrpSpPr>
          <p:cNvPr id="8" name="Group 7"/>
          <p:cNvGrpSpPr/>
          <p:nvPr/>
        </p:nvGrpSpPr>
        <p:grpSpPr>
          <a:xfrm>
            <a:off x="1259769" y="3056355"/>
            <a:ext cx="9320528" cy="2954655"/>
            <a:chOff x="1187767" y="3218653"/>
            <a:chExt cx="9320528" cy="2954655"/>
          </a:xfrm>
        </p:grpSpPr>
        <p:sp>
          <p:nvSpPr>
            <p:cNvPr id="22" name="Freeform 12443"/>
            <p:cNvSpPr/>
            <p:nvPr/>
          </p:nvSpPr>
          <p:spPr>
            <a:xfrm>
              <a:off x="1187767" y="3284232"/>
              <a:ext cx="5991495" cy="367228"/>
            </a:xfrm>
            <a:custGeom>
              <a:avLst/>
              <a:gdLst/>
              <a:ahLst/>
              <a:cxnLst/>
              <a:rect l="0" t="0" r="0" b="0"/>
              <a:pathLst>
                <a:path w="6005258" h="205752">
                  <a:moveTo>
                    <a:pt x="0" y="0"/>
                  </a:moveTo>
                  <a:lnTo>
                    <a:pt x="0" y="205752"/>
                  </a:lnTo>
                  <a:lnTo>
                    <a:pt x="5970396" y="205752"/>
                  </a:lnTo>
                  <a:cubicBezTo>
                    <a:pt x="5989650" y="205752"/>
                    <a:pt x="6005258" y="189725"/>
                    <a:pt x="6005258" y="169951"/>
                  </a:cubicBezTo>
                  <a:lnTo>
                    <a:pt x="6005258" y="35801"/>
                  </a:lnTo>
                  <a:cubicBezTo>
                    <a:pt x="6005258" y="16027"/>
                    <a:pt x="5989650" y="0"/>
                    <a:pt x="5970396" y="0"/>
                  </a:cubicBezTo>
                  <a:close/>
                  <a:moveTo>
                    <a:pt x="0" y="0"/>
                  </a:moveTo>
                </a:path>
              </a:pathLst>
            </a:custGeom>
            <a:solidFill>
              <a:srgbClr val="F3EBF5">
                <a:alpha val="100000"/>
              </a:srgbClr>
            </a:solidFill>
            <a:ln w="4089" cap="flat" cmpd="sng" algn="ctr">
              <a:noFill/>
              <a:prstDash val="solid"/>
            </a:ln>
            <a:effec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12471"/>
            <p:cNvSpPr/>
            <p:nvPr/>
          </p:nvSpPr>
          <p:spPr>
            <a:xfrm>
              <a:off x="1332706" y="3218653"/>
              <a:ext cx="9175589" cy="295465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72211" algn="l"/>
                </a:tabLst>
                <a:defRPr/>
              </a:pPr>
              <a:r>
                <a:rPr kumimoji="0" lang="en-US" sz="2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Calculer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</a:rPr>
                <a:t> la masse volumique du vinaigre en g/cm³.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lvl="0" defTabSz="914400">
                <a:lnSpc>
                  <a:spcPct val="150000"/>
                </a:lnSpc>
                <a:defRPr/>
              </a:pPr>
              <a:r>
                <a:rPr lang="en-US" kern="0" dirty="0">
                  <a:solidFill>
                    <a:schemeClr val="bg1">
                      <a:lumMod val="8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lvl="0" defTabSz="914400">
                <a:lnSpc>
                  <a:spcPct val="150000"/>
                </a:lnSpc>
                <a:defRPr/>
              </a:pPr>
              <a:r>
                <a:rPr lang="en-US" kern="0" dirty="0">
                  <a:solidFill>
                    <a:schemeClr val="bg1">
                      <a:lumMod val="8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  <a:p>
              <a:pPr lvl="0" defTabSz="914400">
                <a:lnSpc>
                  <a:spcPct val="150000"/>
                </a:lnSpc>
                <a:defRPr/>
              </a:pPr>
              <a:r>
                <a:rPr lang="en-US" kern="0" dirty="0">
                  <a:solidFill>
                    <a:schemeClr val="bg1">
                      <a:lumMod val="8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...............................................................................................................................................................</a:t>
              </a:r>
            </a:p>
          </p:txBody>
        </p:sp>
      </p:grpSp>
      <p:sp>
        <p:nvSpPr>
          <p:cNvPr id="25" name="ZoneTexte 8"/>
          <p:cNvSpPr txBox="1"/>
          <p:nvPr/>
        </p:nvSpPr>
        <p:spPr>
          <a:xfrm>
            <a:off x="1484335" y="3475859"/>
            <a:ext cx="628593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fr-FR" sz="2000" b="1" dirty="0">
                <a:solidFill>
                  <a:srgbClr val="FF0000"/>
                </a:solidFill>
              </a:rPr>
              <a:t>Je rappelle la formule de la masse volumique: </a:t>
            </a:r>
            <a:r>
              <a:rPr 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 = m/V.</a:t>
            </a:r>
            <a:endParaRPr lang="fr-FR" sz="2000" b="1" dirty="0">
              <a:solidFill>
                <a:srgbClr val="FF0000"/>
              </a:solidFill>
            </a:endParaRPr>
          </a:p>
          <a:p>
            <a:pPr marL="177800" indent="-1778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FF0000"/>
                </a:solidFill>
              </a:rPr>
              <a:t>Le masse est exprimée en g: m = 76 g</a:t>
            </a:r>
            <a:endParaRPr lang="fr-FR" sz="2000" b="1" baseline="30000" dirty="0">
              <a:solidFill>
                <a:srgbClr val="FF0000"/>
              </a:solidFill>
            </a:endParaRPr>
          </a:p>
          <a:p>
            <a:pPr marL="177800" indent="-1778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FF0000"/>
                </a:solidFill>
              </a:rPr>
              <a:t>Le volume est exprimé en cm</a:t>
            </a:r>
            <a:r>
              <a:rPr lang="fr-FR" sz="2000" b="1" baseline="30000" dirty="0">
                <a:solidFill>
                  <a:srgbClr val="FF0000"/>
                </a:solidFill>
              </a:rPr>
              <a:t>3</a:t>
            </a:r>
            <a:r>
              <a:rPr lang="fr-FR" sz="2000" b="1" dirty="0">
                <a:solidFill>
                  <a:srgbClr val="FF0000"/>
                </a:solidFill>
              </a:rPr>
              <a:t>: V = 80 cm</a:t>
            </a:r>
            <a:r>
              <a:rPr lang="fr-FR" sz="2000" b="1" baseline="30000" dirty="0">
                <a:solidFill>
                  <a:srgbClr val="FF0000"/>
                </a:solidFill>
              </a:rPr>
              <a:t>3</a:t>
            </a:r>
          </a:p>
          <a:p>
            <a:pPr>
              <a:lnSpc>
                <a:spcPct val="130000"/>
              </a:lnSpc>
            </a:pPr>
            <a:r>
              <a:rPr lang="fr-FR" sz="2000" b="1" dirty="0">
                <a:solidFill>
                  <a:srgbClr val="FF0000"/>
                </a:solidFill>
              </a:rPr>
              <a:t>J’applique la formule pour calculer la masse volumique.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 = 76 g/80 cm</a:t>
            </a:r>
            <a:r>
              <a:rPr lang="fr-FR" sz="2000" b="1" baseline="30000" dirty="0">
                <a:solidFill>
                  <a:srgbClr val="FF0000"/>
                </a:solidFill>
                <a:sym typeface="Symbol" panose="05050102010706020507" pitchFamily="18" charset="2"/>
              </a:rPr>
              <a:t>3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sym typeface="Symbol" panose="05050102010706020507" pitchFamily="18" charset="2"/>
              </a:rPr>
              <a:t> = 0,95 g/cm</a:t>
            </a:r>
            <a:r>
              <a:rPr lang="fr-FR" sz="2000" b="1" baseline="30000" dirty="0">
                <a:solidFill>
                  <a:srgbClr val="FF0000"/>
                </a:solidFill>
                <a:sym typeface="Symbol" panose="05050102010706020507" pitchFamily="18" charset="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265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/>
                </a:rPr>
                <a:t>5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Clôture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00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80625" y="255666"/>
            <a:ext cx="8729157" cy="3912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arrive à la fin de notre séance. Qui peut me dire ce qu’on a appris à faire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06B087-5135-3716-C5C5-BFF3C5174A8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95DA0F4C-7DF2-3DA5-D91C-03A85E8F09FA}"/>
              </a:ext>
            </a:extLst>
          </p:cNvPr>
          <p:cNvSpPr txBox="1"/>
          <p:nvPr/>
        </p:nvSpPr>
        <p:spPr>
          <a:xfrm>
            <a:off x="1163106" y="3198167"/>
            <a:ext cx="1030528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……………………………………………………………………………………………………………………….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F3FA8BA4-E6C6-2104-4BD5-E1346095900F}"/>
              </a:ext>
            </a:extLst>
          </p:cNvPr>
          <p:cNvSpPr txBox="1"/>
          <p:nvPr/>
        </p:nvSpPr>
        <p:spPr>
          <a:xfrm>
            <a:off x="774192" y="627649"/>
            <a:ext cx="8935590" cy="3364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</a:t>
            </a:r>
            <a:r>
              <a:rPr kumimoji="0" lang="fr-FR" sz="1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enseignant·e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fait participer les élèves afin de rappeler la tâche principale.</a:t>
            </a:r>
          </a:p>
        </p:txBody>
      </p:sp>
    </p:spTree>
    <p:extLst>
      <p:ext uri="{BB962C8B-B14F-4D97-AF65-F5344CB8AC3E}">
        <p14:creationId xmlns:p14="http://schemas.microsoft.com/office/powerpoint/2010/main" val="182059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52805" y="255666"/>
            <a:ext cx="10324003" cy="63056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Nous avons donc appris à déterminer la masse volumique d’un corps liquide ou solide en nous basant sur les </a:t>
            </a: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valeurs de la masse et du volume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79D07D4-F941-F509-E6BB-8C62744FF072}"/>
              </a:ext>
            </a:extLst>
          </p:cNvPr>
          <p:cNvSpPr txBox="1"/>
          <p:nvPr/>
        </p:nvSpPr>
        <p:spPr>
          <a:xfrm>
            <a:off x="3092868" y="3462320"/>
            <a:ext cx="5843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altLang="fr-FR" sz="2400" b="1" dirty="0">
                <a:solidFill>
                  <a:srgbClr val="FF0000"/>
                </a:solidFill>
                <a:latin typeface="Calibri" panose="020F0502020204030204"/>
              </a:rPr>
              <a:t>Déterminer </a:t>
            </a:r>
            <a:r>
              <a:rPr lang="fr-FR" altLang="fr-FR" sz="2400" b="1" dirty="0">
                <a:solidFill>
                  <a:prstClr val="black"/>
                </a:solidFill>
                <a:latin typeface="Calibri" panose="020F0502020204030204"/>
              </a:rPr>
              <a:t>la </a:t>
            </a:r>
            <a:r>
              <a:rPr lang="fr-FR" altLang="fr-FR" sz="2400" b="1" dirty="0">
                <a:solidFill>
                  <a:srgbClr val="FF0000"/>
                </a:solidFill>
                <a:latin typeface="Calibri" panose="020F0502020204030204"/>
              </a:rPr>
              <a:t>masse volumique </a:t>
            </a:r>
            <a:r>
              <a:rPr lang="fr-FR" altLang="fr-FR" sz="2400" b="1" dirty="0">
                <a:solidFill>
                  <a:prstClr val="black"/>
                </a:solidFill>
                <a:latin typeface="Calibri" panose="020F0502020204030204"/>
              </a:rPr>
              <a:t>d’un corps. </a:t>
            </a:r>
          </a:p>
        </p:txBody>
      </p:sp>
    </p:spTree>
    <p:extLst>
      <p:ext uri="{BB962C8B-B14F-4D97-AF65-F5344CB8AC3E}">
        <p14:creationId xmlns:p14="http://schemas.microsoft.com/office/powerpoint/2010/main" val="292281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216DB805-9B4D-221E-8260-A0953AB732CE}"/>
              </a:ext>
            </a:extLst>
          </p:cNvPr>
          <p:cNvSpPr txBox="1"/>
          <p:nvPr/>
        </p:nvSpPr>
        <p:spPr>
          <a:xfrm>
            <a:off x="3001618" y="3570099"/>
            <a:ext cx="70070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EFAB845-52AB-3ED4-2B7F-4B4D2C5531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37871"/>
            <a:ext cx="2096135" cy="2158333"/>
          </a:xfrm>
          <a:prstGeom prst="rect">
            <a:avLst/>
          </a:prstGeom>
        </p:spPr>
      </p:pic>
      <p:pic>
        <p:nvPicPr>
          <p:cNvPr id="6" name="Google Shape;1333;p128">
            <a:extLst>
              <a:ext uri="{FF2B5EF4-FFF2-40B4-BE49-F238E27FC236}">
                <a16:creationId xmlns:a16="http://schemas.microsoft.com/office/drawing/2014/main" id="{74465CA4-4DC2-3583-5485-5DAF3EFA2EA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525601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/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donne un rappel de la séance.</a:t>
            </a:r>
          </a:p>
        </p:txBody>
      </p:sp>
      <p:sp>
        <p:nvSpPr>
          <p:cNvPr id="5" name="D_A_01"/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Qui peut me rappeler les étapes à suivre pour résoudre la tâche.</a:t>
            </a:r>
          </a:p>
        </p:txBody>
      </p:sp>
      <p:pic>
        <p:nvPicPr>
          <p:cNvPr id="7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ZoneTexte 3"/>
          <p:cNvSpPr txBox="1"/>
          <p:nvPr/>
        </p:nvSpPr>
        <p:spPr>
          <a:xfrm>
            <a:off x="457660" y="1219512"/>
            <a:ext cx="8824885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Pour déterminer la masse volumique, je suis les étapes suivantes: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558975"/>
              </p:ext>
            </p:extLst>
          </p:nvPr>
        </p:nvGraphicFramePr>
        <p:xfrm>
          <a:off x="2113389" y="2571750"/>
          <a:ext cx="6992511" cy="25622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92511">
                  <a:extLst>
                    <a:ext uri="{9D8B030D-6E8A-4147-A177-3AD203B41FA5}">
                      <a16:colId xmlns:a16="http://schemas.microsoft.com/office/drawing/2014/main" val="1217430444"/>
                    </a:ext>
                  </a:extLst>
                </a:gridCol>
              </a:tblGrid>
              <a:tr h="2562225">
                <a:tc>
                  <a:txBody>
                    <a:bodyPr/>
                    <a:lstStyle/>
                    <a:p>
                      <a:pPr marL="447675" marR="0" lvl="0" indent="-26670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F5821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5821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Je </a:t>
                      </a:r>
                      <a:r>
                        <a:rPr kumimoji="0" lang="fr-FR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rappelle la formule de la masse volumique</a:t>
                      </a:r>
                      <a:r>
                        <a:rPr kumimoji="0" lang="en-US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447675" marR="0" lvl="0" indent="-26670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5821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kumimoji="0" lang="fr-FR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J’effectue les conversions nécessaires.</a:t>
                      </a:r>
                    </a:p>
                    <a:p>
                      <a:pPr marL="447675" marR="0" lvl="0" indent="-266700" algn="l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5821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fr-FR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Je calcule </a:t>
                      </a:r>
                      <a:r>
                        <a:rPr kumimoji="0" lang="fr-FR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 valeur de la masse volumique.</a:t>
                      </a:r>
                      <a:endParaRPr kumimoji="0" lang="fr-FR" sz="2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93266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9576" y="226150"/>
            <a:ext cx="10160000" cy="471487"/>
          </a:xfrm>
        </p:spPr>
        <p:txBody>
          <a:bodyPr>
            <a:norm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Voici le lexique important de cette leçon. Retenez-le!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1D33C1D-281D-4919-87C2-93C31F3E46C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77432" y="704216"/>
            <a:ext cx="10179050" cy="292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veille à impliquer les élèves dans la lecture et l’analyse de la carte.</a:t>
            </a:r>
            <a:endParaRPr lang="fr-FR" sz="1400" i="1" noProof="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e 71"/>
          <p:cNvGrpSpPr/>
          <p:nvPr/>
        </p:nvGrpSpPr>
        <p:grpSpPr>
          <a:xfrm>
            <a:off x="285342" y="1148295"/>
            <a:ext cx="11463355" cy="5005489"/>
            <a:chOff x="380712" y="1645615"/>
            <a:chExt cx="11463355" cy="4973127"/>
          </a:xfrm>
        </p:grpSpPr>
        <p:sp>
          <p:nvSpPr>
            <p:cNvPr id="19" name="Rectangle 18"/>
            <p:cNvSpPr/>
            <p:nvPr/>
          </p:nvSpPr>
          <p:spPr>
            <a:xfrm>
              <a:off x="380712" y="2087382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Déterminer la masse volumique d’un corps.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1003405" y="2853580"/>
              <a:ext cx="2216165" cy="1400426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tâche</a:t>
              </a: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32608" y="2582505"/>
              <a:ext cx="2430737" cy="2321136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Verbes de consigne</a:t>
              </a: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1426864" y="5674626"/>
              <a:ext cx="9196032" cy="54018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3678369" y="5284936"/>
              <a:ext cx="2407021" cy="30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Structure pour répondre</a:t>
              </a: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219570" y="3553794"/>
              <a:ext cx="1454030" cy="227162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1035346" y="2860166"/>
              <a:ext cx="2152283" cy="1376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 masse</a:t>
              </a: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 volume</a:t>
              </a: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 masse volumique</a:t>
              </a:r>
            </a:p>
            <a:p>
              <a:pPr marL="182563" marR="0" lvl="0" indent="-182563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La conversion d’unités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755620" y="2764707"/>
              <a:ext cx="1843091" cy="2018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Déterminer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Calculer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Rappeler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Effectuer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Exprimer 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Appliquer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34" name="Connecteur en angle 39"/>
            <p:cNvCxnSpPr>
              <a:cxnSpLocks/>
              <a:stCxn id="20" idx="3"/>
            </p:cNvCxnSpPr>
            <p:nvPr/>
          </p:nvCxnSpPr>
          <p:spPr>
            <a:xfrm flipV="1">
              <a:off x="7376160" y="3337386"/>
              <a:ext cx="1056448" cy="443570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7" name="Connecteur en angle 44"/>
            <p:cNvCxnSpPr>
              <a:cxnSpLocks/>
            </p:cNvCxnSpPr>
            <p:nvPr/>
          </p:nvCxnSpPr>
          <p:spPr>
            <a:xfrm rot="5400000">
              <a:off x="5489813" y="5139565"/>
              <a:ext cx="1070139" cy="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ZoneTexte 20">
            <a:extLst>
              <a:ext uri="{FF2B5EF4-FFF2-40B4-BE49-F238E27FC236}">
                <a16:creationId xmlns:a16="http://schemas.microsoft.com/office/drawing/2014/main" id="{E8AA5182-2622-917E-6171-4E8B307C6789}"/>
              </a:ext>
            </a:extLst>
          </p:cNvPr>
          <p:cNvSpPr txBox="1"/>
          <p:nvPr/>
        </p:nvSpPr>
        <p:spPr>
          <a:xfrm>
            <a:off x="725146" y="1978524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Termes thématiques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067B24F-126B-687F-2317-097CD819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916C35-6CCA-4DA0-3EF8-FDB70C10BE3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D90B6F8-3649-D473-4E75-1CA7D0D653A4}"/>
              </a:ext>
            </a:extLst>
          </p:cNvPr>
          <p:cNvSpPr txBox="1"/>
          <p:nvPr/>
        </p:nvSpPr>
        <p:spPr>
          <a:xfrm>
            <a:off x="1450388" y="5268244"/>
            <a:ext cx="90792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dirty="0">
                <a:solidFill>
                  <a:prstClr val="black"/>
                </a:solidFill>
                <a:latin typeface="ArialMT-Light"/>
              </a:rPr>
              <a:t>J’applique la formule ……………………. pour calculer ………………………………...</a:t>
            </a:r>
          </a:p>
        </p:txBody>
      </p:sp>
    </p:spTree>
    <p:extLst>
      <p:ext uri="{BB962C8B-B14F-4D97-AF65-F5344CB8AC3E}">
        <p14:creationId xmlns:p14="http://schemas.microsoft.com/office/powerpoint/2010/main" val="427238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/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incite les élèves à faire les exercices à la maison et clore la séance.</a:t>
            </a:r>
          </a:p>
        </p:txBody>
      </p:sp>
      <p:sp>
        <p:nvSpPr>
          <p:cNvPr id="5" name="D_A_01"/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les exercices à faire à la maison pour la séance prochaine.</a:t>
            </a:r>
          </a:p>
        </p:txBody>
      </p:sp>
      <p:pic>
        <p:nvPicPr>
          <p:cNvPr id="7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5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625785" y="2846457"/>
            <a:ext cx="6349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i="1" dirty="0">
                <a:solidFill>
                  <a:srgbClr val="EE0000"/>
                </a:solidFill>
              </a:rPr>
              <a:t>Exercices 2 et 4 de la page 38</a:t>
            </a:r>
          </a:p>
        </p:txBody>
      </p:sp>
      <p:sp>
        <p:nvSpPr>
          <p:cNvPr id="9" name="ZoneTexte 1"/>
          <p:cNvSpPr txBox="1"/>
          <p:nvPr/>
        </p:nvSpPr>
        <p:spPr>
          <a:xfrm>
            <a:off x="2625785" y="3808482"/>
            <a:ext cx="6349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1" dirty="0">
                <a:solidFill>
                  <a:srgbClr val="EE0000"/>
                </a:solidFill>
              </a:rPr>
              <a:t>Défi 1, 2 et 3 de la page 39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143000" y="273050"/>
            <a:ext cx="5810250" cy="473075"/>
          </a:xfrm>
        </p:spPr>
        <p:txBody>
          <a:bodyPr>
            <a:normAutofit/>
          </a:bodyPr>
          <a:lstStyle/>
          <a:p>
            <a:r>
              <a:rPr lang="fr-MA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4402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7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2383</TotalTime>
  <Words>4473</Words>
  <Application>Microsoft Office PowerPoint</Application>
  <PresentationFormat>Widescreen</PresentationFormat>
  <Paragraphs>711</Paragraphs>
  <Slides>82</Slides>
  <Notes>6</Notes>
  <HiddenSlides>4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82</vt:i4>
      </vt:variant>
    </vt:vector>
  </HeadingPairs>
  <TitlesOfParts>
    <vt:vector size="106" baseType="lpstr">
      <vt:lpstr>Aptos</vt:lpstr>
      <vt:lpstr>Arial</vt:lpstr>
      <vt:lpstr>ArialMT-Light</vt:lpstr>
      <vt:lpstr>Calibri</vt:lpstr>
      <vt:lpstr>Calibri Light</vt:lpstr>
      <vt:lpstr>Calibri-Bold</vt:lpstr>
      <vt:lpstr>Cambria Math</vt:lpstr>
      <vt:lpstr>Courier New</vt:lpstr>
      <vt:lpstr>Cursif</vt:lpstr>
      <vt:lpstr>Dosis</vt:lpstr>
      <vt:lpstr>Dosis Bold</vt:lpstr>
      <vt:lpstr>Freestyle Script</vt:lpstr>
      <vt:lpstr>Javanese Text</vt:lpstr>
      <vt:lpstr>Poppins ExtraBold</vt:lpstr>
      <vt:lpstr>Symbol</vt:lpstr>
      <vt:lpstr>Times New Roman</vt:lpstr>
      <vt:lpstr>Wingdings</vt:lpstr>
      <vt:lpstr>Office Theme</vt:lpstr>
      <vt:lpstr>Custom Design</vt:lpstr>
      <vt:lpstr>1_Custom Design</vt:lpstr>
      <vt:lpstr>1_Office Theme</vt:lpstr>
      <vt:lpstr>Thème Office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Bonjour! Prêts pour démarrer notre séance? Allons-y!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Voici le lexique important de cette leçon. Retenez-le!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1313</cp:revision>
  <cp:lastPrinted>2024-10-05T19:15:00Z</cp:lastPrinted>
  <dcterms:created xsi:type="dcterms:W3CDTF">2024-05-28T10:13:00Z</dcterms:created>
  <dcterms:modified xsi:type="dcterms:W3CDTF">2025-12-16T11:34:02Z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1AEE258D4AEB4F7E9FF394F6F5A6CEB0_12</vt:lpwstr>
  </property>
  <property fmtid="{D5CDD505-2E9C-101B-9397-08002B2CF9AE}" pid="3" name="KSOProductBuildVer">
    <vt:lpwstr>1036-12.9.0.21549</vt:lpwstr>
  </property>
</Properties>
</file>