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85"/>
  </p:notesMasterIdLst>
  <p:handoutMasterIdLst>
    <p:handoutMasterId r:id="rId86"/>
  </p:handoutMasterIdLst>
  <p:sldIdLst>
    <p:sldId id="2147483553" r:id="rId4"/>
    <p:sldId id="2147483635" r:id="rId5"/>
    <p:sldId id="2147483636" r:id="rId6"/>
    <p:sldId id="2147483396" r:id="rId7"/>
    <p:sldId id="297" r:id="rId8"/>
    <p:sldId id="2147483552" r:id="rId9"/>
    <p:sldId id="283" r:id="rId10"/>
    <p:sldId id="281" r:id="rId11"/>
    <p:sldId id="284" r:id="rId12"/>
    <p:sldId id="293" r:id="rId13"/>
    <p:sldId id="2147483638" r:id="rId14"/>
    <p:sldId id="261" r:id="rId15"/>
    <p:sldId id="260" r:id="rId16"/>
    <p:sldId id="2147483639" r:id="rId17"/>
    <p:sldId id="2147483640" r:id="rId18"/>
    <p:sldId id="2147483641" r:id="rId19"/>
    <p:sldId id="2147483642" r:id="rId20"/>
    <p:sldId id="2147483643" r:id="rId21"/>
    <p:sldId id="2147483644" r:id="rId22"/>
    <p:sldId id="2147483645" r:id="rId23"/>
    <p:sldId id="2134806558" r:id="rId24"/>
    <p:sldId id="2147483646" r:id="rId25"/>
    <p:sldId id="2147483647" r:id="rId26"/>
    <p:sldId id="256" r:id="rId27"/>
    <p:sldId id="257" r:id="rId28"/>
    <p:sldId id="258" r:id="rId29"/>
    <p:sldId id="259" r:id="rId30"/>
    <p:sldId id="295" r:id="rId31"/>
    <p:sldId id="299" r:id="rId32"/>
    <p:sldId id="300" r:id="rId33"/>
    <p:sldId id="2147483624" r:id="rId34"/>
    <p:sldId id="262" r:id="rId35"/>
    <p:sldId id="263" r:id="rId36"/>
    <p:sldId id="264" r:id="rId37"/>
    <p:sldId id="265" r:id="rId38"/>
    <p:sldId id="266" r:id="rId39"/>
    <p:sldId id="267" r:id="rId40"/>
    <p:sldId id="268" r:id="rId41"/>
    <p:sldId id="269" r:id="rId42"/>
    <p:sldId id="2134806108" r:id="rId43"/>
    <p:sldId id="2134806575" r:id="rId44"/>
    <p:sldId id="2147483569" r:id="rId45"/>
    <p:sldId id="2147483570" r:id="rId46"/>
    <p:sldId id="2147483571" r:id="rId47"/>
    <p:sldId id="2147483572" r:id="rId48"/>
    <p:sldId id="2147483573" r:id="rId49"/>
    <p:sldId id="2147483574" r:id="rId50"/>
    <p:sldId id="2147483575" r:id="rId51"/>
    <p:sldId id="2147483576" r:id="rId52"/>
    <p:sldId id="2147483580" r:id="rId53"/>
    <p:sldId id="2147483581" r:id="rId54"/>
    <p:sldId id="270" r:id="rId55"/>
    <p:sldId id="271" r:id="rId56"/>
    <p:sldId id="272" r:id="rId57"/>
    <p:sldId id="273" r:id="rId58"/>
    <p:sldId id="274" r:id="rId59"/>
    <p:sldId id="275" r:id="rId60"/>
    <p:sldId id="2134806577" r:id="rId61"/>
    <p:sldId id="2134806551" r:id="rId62"/>
    <p:sldId id="2147483594" r:id="rId63"/>
    <p:sldId id="276" r:id="rId64"/>
    <p:sldId id="2147483595" r:id="rId65"/>
    <p:sldId id="277" r:id="rId66"/>
    <p:sldId id="2147483579" r:id="rId67"/>
    <p:sldId id="278" r:id="rId68"/>
    <p:sldId id="279" r:id="rId69"/>
    <p:sldId id="2147483596" r:id="rId70"/>
    <p:sldId id="2134806579" r:id="rId71"/>
    <p:sldId id="2134806581" r:id="rId72"/>
    <p:sldId id="2147483583" r:id="rId73"/>
    <p:sldId id="2134806580" r:id="rId74"/>
    <p:sldId id="280" r:id="rId75"/>
    <p:sldId id="282" r:id="rId76"/>
    <p:sldId id="2134806582" r:id="rId77"/>
    <p:sldId id="2134806536" r:id="rId78"/>
    <p:sldId id="285" r:id="rId79"/>
    <p:sldId id="2147483602" r:id="rId80"/>
    <p:sldId id="286" r:id="rId81"/>
    <p:sldId id="2134806685" r:id="rId82"/>
    <p:sldId id="2134806535" r:id="rId83"/>
    <p:sldId id="2134806584" r:id="rId8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635"/>
            <p14:sldId id="2147483636"/>
            <p14:sldId id="2147483396"/>
            <p14:sldId id="297"/>
            <p14:sldId id="2147483552"/>
          </p14:sldIdLst>
        </p14:section>
        <p14:section name="Activité rituelle" id="{79315A69-A635-48A2-B9BA-98FE67B817D4}">
          <p14:sldIdLst>
            <p14:sldId id="283"/>
            <p14:sldId id="281"/>
            <p14:sldId id="284"/>
            <p14:sldId id="293"/>
            <p14:sldId id="2147483638"/>
            <p14:sldId id="261"/>
            <p14:sldId id="260"/>
            <p14:sldId id="2147483639"/>
            <p14:sldId id="2147483640"/>
            <p14:sldId id="2147483641"/>
            <p14:sldId id="2147483642"/>
            <p14:sldId id="2147483643"/>
            <p14:sldId id="2147483644"/>
            <p14:sldId id="2147483645"/>
            <p14:sldId id="2134806558"/>
            <p14:sldId id="2147483646"/>
            <p14:sldId id="2147483647"/>
            <p14:sldId id="256"/>
          </p14:sldIdLst>
        </p14:section>
        <p14:section name="Déclaration de l’objectif de la séance" id="{1F7A1ED2-DD19-4DF3-BC26-A1D65FFD1118}">
          <p14:sldIdLst>
            <p14:sldId id="257"/>
            <p14:sldId id="258"/>
            <p14:sldId id="259"/>
          </p14:sldIdLst>
        </p14:section>
        <p14:section name="Tâche principale" id="{A2A5D278-252D-471E-A046-E0EEBB7C2D2B}">
          <p14:sldIdLst>
            <p14:sldId id="295"/>
            <p14:sldId id="299"/>
            <p14:sldId id="300"/>
            <p14:sldId id="2147483624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134806108"/>
            <p14:sldId id="2134806575"/>
            <p14:sldId id="2147483569"/>
            <p14:sldId id="2147483570"/>
            <p14:sldId id="2147483571"/>
            <p14:sldId id="2147483572"/>
            <p14:sldId id="2147483573"/>
            <p14:sldId id="2147483574"/>
            <p14:sldId id="2147483575"/>
            <p14:sldId id="2147483576"/>
            <p14:sldId id="2147483580"/>
            <p14:sldId id="2147483581"/>
            <p14:sldId id="270"/>
            <p14:sldId id="271"/>
            <p14:sldId id="272"/>
            <p14:sldId id="273"/>
            <p14:sldId id="274"/>
            <p14:sldId id="275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94"/>
            <p14:sldId id="276"/>
            <p14:sldId id="2147483595"/>
            <p14:sldId id="277"/>
            <p14:sldId id="2147483579"/>
            <p14:sldId id="278"/>
            <p14:sldId id="279"/>
            <p14:sldId id="2147483596"/>
          </p14:sldIdLst>
        </p14:section>
        <p14:section name="Pratique autonome" id="{40CD8AAE-F9F0-47C4-A7F7-0976D79B8EC9}">
          <p14:sldIdLst>
            <p14:sldId id="2134806579"/>
            <p14:sldId id="2134806581"/>
            <p14:sldId id="2147483583"/>
            <p14:sldId id="2134806580"/>
            <p14:sldId id="280"/>
            <p14:sldId id="282"/>
          </p14:sldIdLst>
        </p14:section>
        <p14:section name="Clôture" id="{8EB5D3A0-81F1-4DE6-BEB2-58DE24DBB138}">
          <p14:sldIdLst>
            <p14:sldId id="2134806582"/>
            <p14:sldId id="2134806536"/>
            <p14:sldId id="285"/>
            <p14:sldId id="2147483602"/>
            <p14:sldId id="286"/>
            <p14:sldId id="2134806685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6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tableStyles" Target="tableStyles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presProps" Target="pres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20E3F636-8058-EA46-D740-08E566F96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9d66b1cee0_0_447:notes">
            <a:extLst>
              <a:ext uri="{FF2B5EF4-FFF2-40B4-BE49-F238E27FC236}">
                <a16:creationId xmlns:a16="http://schemas.microsoft.com/office/drawing/2014/main" id="{74615894-7D1A-8726-6249-EB36FEFAFF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39d66b1cee0_0_447:notes">
            <a:extLst>
              <a:ext uri="{FF2B5EF4-FFF2-40B4-BE49-F238E27FC236}">
                <a16:creationId xmlns:a16="http://schemas.microsoft.com/office/drawing/2014/main" id="{8CCBA26A-67C8-F8BF-54D8-09DA197D2A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096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73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3289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3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33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33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33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7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2.png"/><Relationship Id="rId4" Type="http://schemas.openxmlformats.org/officeDocument/2006/relationships/image" Target="../media/image17.jpe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2.png"/><Relationship Id="rId4" Type="http://schemas.openxmlformats.org/officeDocument/2006/relationships/image" Target="../media/image1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83992" y="2977858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1</a:t>
            </a:r>
            <a:endParaRPr lang="fr-FR" sz="3200" b="1" i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83992" y="4452145"/>
            <a:ext cx="7518888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2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511289" y="3819441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3623958"/>
            <a:ext cx="74985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Thème 1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532596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24134"/>
            <a:ext cx="7474496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523494" y="5395586"/>
              <a:ext cx="87741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117595" y="4631816"/>
            <a:ext cx="47853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4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Les changements d’état physique</a:t>
            </a:r>
            <a:endParaRPr sz="14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1841937" y="3788649"/>
            <a:ext cx="52178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Matière: structure et transformations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1;p1">
            <a:extLst>
              <a:ext uri="{FF2B5EF4-FFF2-40B4-BE49-F238E27FC236}">
                <a16:creationId xmlns:a16="http://schemas.microsoft.com/office/drawing/2014/main" id="{23313C99-09DE-B7E5-4910-F4B4001559D6}"/>
              </a:ext>
            </a:extLst>
          </p:cNvPr>
          <p:cNvSpPr txBox="1"/>
          <p:nvPr/>
        </p:nvSpPr>
        <p:spPr>
          <a:xfrm>
            <a:off x="2018305" y="5378711"/>
            <a:ext cx="5696973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0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Décrire l’évolution de la température lors d’un changement d’état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7F2EF44E-2DF1-96B5-4A9B-0EA80EE31E2D}"/>
              </a:ext>
            </a:extLst>
          </p:cNvPr>
          <p:cNvSpPr txBox="1"/>
          <p:nvPr/>
        </p:nvSpPr>
        <p:spPr>
          <a:xfrm>
            <a:off x="461345" y="5439941"/>
            <a:ext cx="138371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1</a:t>
            </a:r>
            <a:r>
              <a:rPr lang="fr-FR" sz="2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7430-A3B8-70DB-D952-5B2612F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30C1690-A430-6FB4-F092-C926BA812BE0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quelques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élèves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pour  répondre oralement.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89CA107-8CD6-ED15-A976-668712E6DDA9}"/>
              </a:ext>
            </a:extLst>
          </p:cNvPr>
          <p:cNvSpPr txBox="1"/>
          <p:nvPr/>
        </p:nvSpPr>
        <p:spPr>
          <a:xfrm>
            <a:off x="750794" y="277900"/>
            <a:ext cx="10553700" cy="32070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Commençons par un </a:t>
            </a:r>
            <a:r>
              <a:rPr lang="fr-FR" noProof="0" dirty="0"/>
              <a:t>lexique </a:t>
            </a:r>
            <a:r>
              <a:rPr lang="fr-FR" noProof="0" dirty="0" err="1"/>
              <a:t>arabe-français</a:t>
            </a:r>
            <a:r>
              <a:rPr lang="fr-FR" noProof="0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E28BB7-A5AB-E223-E57F-21EB21956F61}"/>
              </a:ext>
            </a:extLst>
          </p:cNvPr>
          <p:cNvSpPr/>
          <p:nvPr/>
        </p:nvSpPr>
        <p:spPr>
          <a:xfrm>
            <a:off x="3845139" y="32802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تغير الحالة الفيزيائية</a:t>
            </a:r>
            <a:endParaRPr lang="fr-FR" sz="4000" b="1" noProof="0" dirty="0">
              <a:cs typeface="Calibri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2ECA54-E1E4-2096-6A73-697EE85D9A0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283F2D41-2F76-D8DB-32C5-03360AC55CB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A825263-A6C1-4694-51DB-35AABDE23E8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4F1CCBCC-E21E-EF2E-C677-4623CFAE79CB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A21E3F6-5DF2-9967-75CF-9FAD287C3B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15FA3E-BD3B-6190-7FDB-6686B71023B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B9F394C-A3BC-784A-2615-D26B027AD5F1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en français.</a:t>
            </a:r>
            <a:endParaRPr lang="fr-FR" sz="2800" b="1" noProof="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76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262A2-0B7C-D6CF-9904-B39ECFA4B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6AAAC0B7-579E-AD93-F1C7-B7B2C453B65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Effectivement, c’est </a:t>
            </a:r>
            <a:r>
              <a:rPr lang="fr-FR" dirty="0"/>
              <a:t>le changement d’état</a:t>
            </a:r>
            <a:r>
              <a:rPr lang="fr-FR" noProof="0" dirty="0"/>
              <a:t> physique de la matière.  </a:t>
            </a:r>
            <a:r>
              <a:rPr lang="fr-FR" dirty="0"/>
              <a:t>On dit aussi</a:t>
            </a:r>
            <a:r>
              <a:rPr lang="fr-FR" noProof="0" dirty="0"/>
              <a:t> « Transformation physique de la matière»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E4405E-3CF1-76FC-804D-252737FB9604}"/>
              </a:ext>
            </a:extLst>
          </p:cNvPr>
          <p:cNvSpPr/>
          <p:nvPr/>
        </p:nvSpPr>
        <p:spPr>
          <a:xfrm>
            <a:off x="3689496" y="4512692"/>
            <a:ext cx="49225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Changement d’</a:t>
            </a:r>
            <a:r>
              <a:rPr lang="fr-FR" sz="2800" b="1" noProof="0" dirty="0"/>
              <a:t>état physique</a:t>
            </a:r>
            <a:endParaRPr lang="fr-FR" sz="2800" b="1" noProof="0" dirty="0">
              <a:cs typeface="Calibri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B54519E-0D8B-D23B-2BA9-AFEB5A7BE72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22F0CB07-1081-D385-52B1-8C4B426B23A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7B93B20E-5E73-B384-8023-4DA7F2E9570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BCD286D-AFD2-E9FC-61A7-E701652395F7}"/>
              </a:ext>
            </a:extLst>
          </p:cNvPr>
          <p:cNvSpPr/>
          <p:nvPr/>
        </p:nvSpPr>
        <p:spPr>
          <a:xfrm>
            <a:off x="3689496" y="3280260"/>
            <a:ext cx="4922573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تغير الحالة الفيزيائية</a:t>
            </a:r>
            <a:endParaRPr lang="fr-FR" sz="4000" b="1" noProof="0" dirty="0">
              <a:cs typeface="Calibri" pitchFamily="34" charset="0"/>
            </a:endParaRPr>
          </a:p>
        </p:txBody>
      </p:sp>
      <p:pic>
        <p:nvPicPr>
          <p:cNvPr id="11" name="Image 8">
            <a:extLst>
              <a:ext uri="{FF2B5EF4-FFF2-40B4-BE49-F238E27FC236}">
                <a16:creationId xmlns:a16="http://schemas.microsoft.com/office/drawing/2014/main" id="{E74D0C90-8266-E9EC-7D12-FDC83D837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9ED2C9E-9FB3-3C83-B914-A22FEC721E45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en français.</a:t>
            </a:r>
            <a:endParaRPr lang="fr-FR" sz="2800" b="1" noProof="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99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7430-A3B8-70DB-D952-5B2612F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89CA107-8CD6-ED15-A976-668712E6DDA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Commençons par « </a:t>
            </a:r>
            <a:r>
              <a:rPr lang="ar-MA" noProof="0" dirty="0"/>
              <a:t>الانصهار</a:t>
            </a:r>
            <a:r>
              <a:rPr lang="fr-FR" noProof="0" dirty="0"/>
              <a:t> »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2ECA54-E1E4-2096-6A73-697EE85D9A0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283F2D41-2F76-D8DB-32C5-03360AC55CB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A825263-A6C1-4694-51DB-35AABDE23E8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4F1CCBCC-E21E-EF2E-C677-4623CFAE79CB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A21E3F6-5DF2-9967-75CF-9FAD287C3B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15FA3E-BD3B-6190-7FDB-6686B71023B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B9F394C-A3BC-784A-2615-D26B027AD5F1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A7CE06-CF62-11BB-CE4D-572D2ADBA58A}"/>
              </a:ext>
            </a:extLst>
          </p:cNvPr>
          <p:cNvSpPr/>
          <p:nvPr/>
        </p:nvSpPr>
        <p:spPr>
          <a:xfrm>
            <a:off x="3845139" y="32802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الانصهار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E4AB3951-F5D2-DE7D-F271-FB086BC4C47D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quelques élèves pour  répondre oralement.</a:t>
            </a:r>
          </a:p>
        </p:txBody>
      </p:sp>
    </p:spTree>
    <p:extLst>
      <p:ext uri="{BB962C8B-B14F-4D97-AF65-F5344CB8AC3E}">
        <p14:creationId xmlns:p14="http://schemas.microsoft.com/office/powerpoint/2010/main" val="126899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948AE-F469-5031-34E3-4C766891A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BDA70C2F-6E92-16CA-C40E-7A916A0E291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la fusion : il s’agit du changement d’état de la matière, de l’état solide à l’état liquide.</a:t>
            </a:r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26835A5-093B-C7C3-DE93-4CD973DCDAE5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029FF4C5-7449-5802-78B7-7BDC8DAED71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DCFFC4A6-440A-3661-4388-D2E23529F81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3BB59E66-74E1-2AE7-D653-F65C5588792C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4852126-0101-3DA2-ABB6-CB633EB6C91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A9ED5F5-C113-C9DD-9DA6-31BE80A2B3B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A1DB3A0-2103-3800-34FD-00E6727FC346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C66E0C-5B16-4423-4734-C6781AC99836}"/>
              </a:ext>
            </a:extLst>
          </p:cNvPr>
          <p:cNvSpPr/>
          <p:nvPr/>
        </p:nvSpPr>
        <p:spPr>
          <a:xfrm>
            <a:off x="3997539" y="4426474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cs typeface="Calibri" pitchFamily="34" charset="0"/>
              </a:rPr>
              <a:t>La fusion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2624A7-7EE9-5E37-A000-0F6488C23092}"/>
              </a:ext>
            </a:extLst>
          </p:cNvPr>
          <p:cNvSpPr/>
          <p:nvPr/>
        </p:nvSpPr>
        <p:spPr>
          <a:xfrm>
            <a:off x="3997539" y="34326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الانصهار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BE84ADE-5C0D-00D6-CBA9-2C16E0A9325A}"/>
              </a:ext>
            </a:extLst>
          </p:cNvPr>
          <p:cNvSpPr txBox="1"/>
          <p:nvPr/>
        </p:nvSpPr>
        <p:spPr>
          <a:xfrm>
            <a:off x="761260" y="55248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donner des exemples de la vie courante.</a:t>
            </a:r>
          </a:p>
        </p:txBody>
      </p:sp>
    </p:spTree>
    <p:extLst>
      <p:ext uri="{BB962C8B-B14F-4D97-AF65-F5344CB8AC3E}">
        <p14:creationId xmlns:p14="http://schemas.microsoft.com/office/powerpoint/2010/main" val="1769818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AD2D7-855E-C9BC-AB76-56DEBA628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65C2583F-B07D-5EE0-05D2-A7EBCD4594A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« </a:t>
            </a:r>
            <a:r>
              <a:rPr lang="ar-MA" dirty="0"/>
              <a:t>التجمد</a:t>
            </a:r>
            <a:r>
              <a:rPr lang="fr-FR" dirty="0"/>
              <a:t> »</a:t>
            </a:r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EA8B41-6DE6-C6E4-0C34-B0D04342DAF6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934F790F-AEFC-30A1-32E5-C3096C1194FC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9B4F7010-2E96-8519-2E24-3B4C49F41655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F302A355-414B-65A1-3D7B-621556AA3B72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AD4B9ED-8704-8A67-E1F5-2B8DA80215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2702E4-E510-861B-4A0B-8215438E56F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CB9A8FB-6F9A-0EEB-4E84-BCAD0E49B923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CC908-7580-D51B-D74B-4DEA1EA66889}"/>
              </a:ext>
            </a:extLst>
          </p:cNvPr>
          <p:cNvSpPr/>
          <p:nvPr/>
        </p:nvSpPr>
        <p:spPr>
          <a:xfrm>
            <a:off x="3845139" y="32802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noProof="0" dirty="0">
                <a:cs typeface="Calibri" pitchFamily="34" charset="0"/>
              </a:rPr>
              <a:t>التج</a:t>
            </a:r>
            <a:r>
              <a:rPr lang="ar-MA" sz="4000" b="1" dirty="0">
                <a:cs typeface="Calibri" pitchFamily="34" charset="0"/>
              </a:rPr>
              <a:t>مد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0C8EA4A5-E90D-0D1A-1CE5-88658DC17FAF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quelques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élèves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pour  répondre oralement.</a:t>
            </a:r>
          </a:p>
        </p:txBody>
      </p:sp>
    </p:spTree>
    <p:extLst>
      <p:ext uri="{BB962C8B-B14F-4D97-AF65-F5344CB8AC3E}">
        <p14:creationId xmlns:p14="http://schemas.microsoft.com/office/powerpoint/2010/main" val="1237802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17B1D-EC4F-7AA8-7B7A-25AA62668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FE6A7A8-8AF5-CACC-AD39-1F2E160A1BD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la solidification : il s’agit du changement d’état de la matière, de l’état liquide  à l’état solide.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976A648-AF5B-629D-5FD9-ACD0D2B2B8E1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A8CD9030-908E-05D6-E188-9E17FD7E215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C6C3F6A1-C963-A15F-F14B-F4548F45C590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ECCF5C5-2951-53D2-A667-8DF33EB2AA9C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90E2BF-C733-EA26-01E9-B0B94CE7E538}"/>
              </a:ext>
            </a:extLst>
          </p:cNvPr>
          <p:cNvSpPr/>
          <p:nvPr/>
        </p:nvSpPr>
        <p:spPr>
          <a:xfrm>
            <a:off x="3997539" y="4426474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cs typeface="Calibri" pitchFamily="34" charset="0"/>
              </a:rPr>
              <a:t>La solidification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B598C9-8884-EEBC-488C-8AD9F51B0F7F}"/>
              </a:ext>
            </a:extLst>
          </p:cNvPr>
          <p:cNvSpPr/>
          <p:nvPr/>
        </p:nvSpPr>
        <p:spPr>
          <a:xfrm>
            <a:off x="3997539" y="34326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التجمد</a:t>
            </a:r>
            <a:endParaRPr lang="fr-FR" sz="4000" b="1" noProof="0" dirty="0">
              <a:cs typeface="Calibri" pitchFamily="34" charset="0"/>
            </a:endParaRP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457A75CB-2D40-D99C-37A9-C2A364216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4F41A98-C048-A041-C9F8-00208B20D8E1}"/>
              </a:ext>
            </a:extLst>
          </p:cNvPr>
          <p:cNvSpPr txBox="1"/>
          <p:nvPr/>
        </p:nvSpPr>
        <p:spPr>
          <a:xfrm>
            <a:off x="761260" y="55248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donner des exemples de la vie courante.</a:t>
            </a:r>
          </a:p>
        </p:txBody>
      </p:sp>
    </p:spTree>
    <p:extLst>
      <p:ext uri="{BB962C8B-B14F-4D97-AF65-F5344CB8AC3E}">
        <p14:creationId xmlns:p14="http://schemas.microsoft.com/office/powerpoint/2010/main" val="347029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66D90-0FC9-7B36-3C12-72DB672FC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222D1239-F246-02F8-28FF-B48BBFAEA6E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Donnez l’équivalent en français de « </a:t>
            </a:r>
            <a:r>
              <a:rPr lang="ar-MA" dirty="0"/>
              <a:t>التبخر</a:t>
            </a:r>
            <a:r>
              <a:rPr lang="fr-FR" dirty="0"/>
              <a:t> »</a:t>
            </a:r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C97988A-4742-97C4-0981-F60F776C34F3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6202DD93-87EE-EA9C-5F45-A824E8EE330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5C32C366-63FD-F1D8-5515-D42C440A7237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A058C93E-CE13-1CB3-5761-C96E71F54E92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5FF8DA7-5709-B4C9-4DFA-2BC86D02574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36785B-9CE4-0633-35D2-B071EFE88EE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2BEA850-4266-B90F-1772-6CECD1E73AD1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18212-6CA9-0CF6-72D5-5BAE61389A17}"/>
              </a:ext>
            </a:extLst>
          </p:cNvPr>
          <p:cNvSpPr/>
          <p:nvPr/>
        </p:nvSpPr>
        <p:spPr>
          <a:xfrm>
            <a:off x="3845139" y="32802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noProof="0" dirty="0">
                <a:cs typeface="Calibri" pitchFamily="34" charset="0"/>
              </a:rPr>
              <a:t>التبخر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F934C8CB-BAB9-9AD8-928C-63614BFF90F2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quelques -uns pour  répondre oralement.</a:t>
            </a:r>
          </a:p>
        </p:txBody>
      </p:sp>
    </p:spTree>
    <p:extLst>
      <p:ext uri="{BB962C8B-B14F-4D97-AF65-F5344CB8AC3E}">
        <p14:creationId xmlns:p14="http://schemas.microsoft.com/office/powerpoint/2010/main" val="4023595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26721-D704-3EBA-867D-AC086BCDA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5FAD3762-D424-3603-9287-0F888576B67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la solidification : il s’agit du changement d’état de la matière, de l’état liquide  à l’état gazeux.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7B40E68-8F2D-8D35-46E1-54565927CFB9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CBDCC26A-BB2A-AF0C-7CD6-EF9DD7F7C09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972E8D6-1686-9FEA-9E29-CDD3E0FD012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8791FAF-2D4A-B047-E9E3-BDCF34AF813E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B4A6200-D763-203E-0918-887EC71D84D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978AEB-1B54-7BB7-88D4-62E2C40ED35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3C87DF5-179A-01DC-9731-363222D4C85E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45B2DA-8C1D-891C-8018-4960D47F0D3A}"/>
              </a:ext>
            </a:extLst>
          </p:cNvPr>
          <p:cNvSpPr/>
          <p:nvPr/>
        </p:nvSpPr>
        <p:spPr>
          <a:xfrm>
            <a:off x="3997539" y="4426474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cs typeface="Calibri" pitchFamily="34" charset="0"/>
              </a:rPr>
              <a:t>La vaporisation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4D9F14-BB1F-8E1B-A5E7-427AB4827BD5}"/>
              </a:ext>
            </a:extLst>
          </p:cNvPr>
          <p:cNvSpPr/>
          <p:nvPr/>
        </p:nvSpPr>
        <p:spPr>
          <a:xfrm>
            <a:off x="836580" y="640194"/>
            <a:ext cx="9762594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donner des exemples de la vie courante.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985C1B-DF32-20D8-09E3-E07931EAD6CB}"/>
              </a:ext>
            </a:extLst>
          </p:cNvPr>
          <p:cNvSpPr/>
          <p:nvPr/>
        </p:nvSpPr>
        <p:spPr>
          <a:xfrm>
            <a:off x="3997539" y="34326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التبخر</a:t>
            </a:r>
            <a:endParaRPr lang="fr-FR" sz="4000" b="1" noProof="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52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433A5-B8E2-9F5C-477E-455B81DB3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50670090-D30B-B606-4F2C-2B818B58DDA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Et nous terminons par « </a:t>
            </a:r>
            <a:r>
              <a:rPr lang="ar-MA" dirty="0"/>
              <a:t>الإسالة</a:t>
            </a:r>
            <a:r>
              <a:rPr lang="fr-FR" dirty="0"/>
              <a:t> »</a:t>
            </a:r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A21CB9A-0910-FB3C-6542-789650355BC2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CC73B7E0-6658-1025-36D7-27B75E6DEF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56B320E3-ADD9-B401-511D-D161850805DF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7CC87EE-AC86-B8BA-1B74-5A270FABBBFC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755BF9-3726-4FF0-FADB-394B7F78E38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B0CFFBD-2AD2-DDA3-76A0-448AEDBC510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3A7669C-CDB7-FFDA-DCF3-D29E56713E43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6AA67F-8D3C-DA13-CD6E-68568DB30700}"/>
              </a:ext>
            </a:extLst>
          </p:cNvPr>
          <p:cNvSpPr/>
          <p:nvPr/>
        </p:nvSpPr>
        <p:spPr>
          <a:xfrm>
            <a:off x="3845139" y="32802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الإسالة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626407B5-265D-405E-EA8D-2504772504BB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quelques -uns pour  répondre oralement.</a:t>
            </a:r>
          </a:p>
        </p:txBody>
      </p:sp>
    </p:spTree>
    <p:extLst>
      <p:ext uri="{BB962C8B-B14F-4D97-AF65-F5344CB8AC3E}">
        <p14:creationId xmlns:p14="http://schemas.microsoft.com/office/powerpoint/2010/main" val="3379692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5">
          <a:extLst>
            <a:ext uri="{FF2B5EF4-FFF2-40B4-BE49-F238E27FC236}">
              <a16:creationId xmlns:a16="http://schemas.microsoft.com/office/drawing/2014/main" id="{77AA73CD-A2B1-A328-3E36-2B727DBAC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>
            <a:extLst>
              <a:ext uri="{FF2B5EF4-FFF2-40B4-BE49-F238E27FC236}">
                <a16:creationId xmlns:a16="http://schemas.microsoft.com/office/drawing/2014/main" id="{8033A216-C79F-F668-ED36-526360F05DC0}"/>
              </a:ext>
            </a:extLst>
          </p:cNvPr>
          <p:cNvSpPr/>
          <p:nvPr/>
        </p:nvSpPr>
        <p:spPr>
          <a:xfrm>
            <a:off x="576785" y="782392"/>
            <a:ext cx="5265217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2">
            <a:extLst>
              <a:ext uri="{FF2B5EF4-FFF2-40B4-BE49-F238E27FC236}">
                <a16:creationId xmlns:a16="http://schemas.microsoft.com/office/drawing/2014/main" id="{B2883A13-2559-D444-3F7C-E23C270DE28F}"/>
              </a:ext>
            </a:extLst>
          </p:cNvPr>
          <p:cNvSpPr txBox="1"/>
          <p:nvPr/>
        </p:nvSpPr>
        <p:spPr>
          <a:xfrm>
            <a:off x="1571489" y="1948976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2">
            <a:extLst>
              <a:ext uri="{FF2B5EF4-FFF2-40B4-BE49-F238E27FC236}">
                <a16:creationId xmlns:a16="http://schemas.microsoft.com/office/drawing/2014/main" id="{D5837EAE-20AD-99EF-2B3E-CEB7C82C0EDD}"/>
              </a:ext>
            </a:extLst>
          </p:cNvPr>
          <p:cNvSpPr txBox="1"/>
          <p:nvPr/>
        </p:nvSpPr>
        <p:spPr>
          <a:xfrm>
            <a:off x="1571489" y="2941729"/>
            <a:ext cx="4239248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52" descr="Image générée">
            <a:extLst>
              <a:ext uri="{FF2B5EF4-FFF2-40B4-BE49-F238E27FC236}">
                <a16:creationId xmlns:a16="http://schemas.microsoft.com/office/drawing/2014/main" id="{28D9549A-6D76-C9DE-6C09-E149ED701E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1065" b="10674"/>
          <a:stretch/>
        </p:blipFill>
        <p:spPr>
          <a:xfrm>
            <a:off x="704975" y="1609562"/>
            <a:ext cx="765800" cy="89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18;p52" descr="Image générée">
            <a:extLst>
              <a:ext uri="{FF2B5EF4-FFF2-40B4-BE49-F238E27FC236}">
                <a16:creationId xmlns:a16="http://schemas.microsoft.com/office/drawing/2014/main" id="{D1CD87F2-F7CE-22E5-D7E3-165D069217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545" r="71114" b="60700"/>
          <a:stretch/>
        </p:blipFill>
        <p:spPr>
          <a:xfrm>
            <a:off x="444662" y="3923292"/>
            <a:ext cx="1264015" cy="1034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22;p52">
            <a:extLst>
              <a:ext uri="{FF2B5EF4-FFF2-40B4-BE49-F238E27FC236}">
                <a16:creationId xmlns:a16="http://schemas.microsoft.com/office/drawing/2014/main" id="{54E6DE26-E2E1-A2A4-43DE-C403B5362AE2}"/>
              </a:ext>
            </a:extLst>
          </p:cNvPr>
          <p:cNvSpPr txBox="1"/>
          <p:nvPr/>
        </p:nvSpPr>
        <p:spPr>
          <a:xfrm>
            <a:off x="1571489" y="4197037"/>
            <a:ext cx="4239248" cy="10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2;p53">
            <a:extLst>
              <a:ext uri="{FF2B5EF4-FFF2-40B4-BE49-F238E27FC236}">
                <a16:creationId xmlns:a16="http://schemas.microsoft.com/office/drawing/2014/main" id="{4CCC0828-7E80-9A7F-53E4-4E9A4213E0B4}"/>
              </a:ext>
            </a:extLst>
          </p:cNvPr>
          <p:cNvSpPr txBox="1"/>
          <p:nvPr/>
        </p:nvSpPr>
        <p:spPr>
          <a:xfrm>
            <a:off x="1839127" y="5574830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Google Shape;336;p53">
            <a:extLst>
              <a:ext uri="{FF2B5EF4-FFF2-40B4-BE49-F238E27FC236}">
                <a16:creationId xmlns:a16="http://schemas.microsoft.com/office/drawing/2014/main" id="{B50E3D5D-D7AD-F82B-67DC-7DB302EC5C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937" y="5231181"/>
            <a:ext cx="991300" cy="9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33;p53">
            <a:extLst>
              <a:ext uri="{FF2B5EF4-FFF2-40B4-BE49-F238E27FC236}">
                <a16:creationId xmlns:a16="http://schemas.microsoft.com/office/drawing/2014/main" id="{BF6554FF-C2C5-F100-A799-B12BA97D9AF1}"/>
              </a:ext>
            </a:extLst>
          </p:cNvPr>
          <p:cNvSpPr txBox="1"/>
          <p:nvPr/>
        </p:nvSpPr>
        <p:spPr>
          <a:xfrm>
            <a:off x="7064817" y="1609561"/>
            <a:ext cx="5018415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334;p53">
            <a:extLst>
              <a:ext uri="{FF2B5EF4-FFF2-40B4-BE49-F238E27FC236}">
                <a16:creationId xmlns:a16="http://schemas.microsoft.com/office/drawing/2014/main" id="{A20AE174-B34D-A4DA-DBDB-C60C8F88E730}"/>
              </a:ext>
            </a:extLst>
          </p:cNvPr>
          <p:cNvSpPr txBox="1"/>
          <p:nvPr/>
        </p:nvSpPr>
        <p:spPr>
          <a:xfrm>
            <a:off x="7064817" y="2623405"/>
            <a:ext cx="4793732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335;p53">
            <a:extLst>
              <a:ext uri="{FF2B5EF4-FFF2-40B4-BE49-F238E27FC236}">
                <a16:creationId xmlns:a16="http://schemas.microsoft.com/office/drawing/2014/main" id="{44613A82-4BFD-54AC-7281-862406921DE4}"/>
              </a:ext>
            </a:extLst>
          </p:cNvPr>
          <p:cNvSpPr txBox="1"/>
          <p:nvPr/>
        </p:nvSpPr>
        <p:spPr>
          <a:xfrm>
            <a:off x="7090675" y="3480017"/>
            <a:ext cx="4867240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Google Shape;338;p53">
            <a:extLst>
              <a:ext uri="{FF2B5EF4-FFF2-40B4-BE49-F238E27FC236}">
                <a16:creationId xmlns:a16="http://schemas.microsoft.com/office/drawing/2014/main" id="{7897F69B-4B15-B41E-600E-2BC9DFACAFA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2371840"/>
            <a:ext cx="768000" cy="8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39;p53">
            <a:extLst>
              <a:ext uri="{FF2B5EF4-FFF2-40B4-BE49-F238E27FC236}">
                <a16:creationId xmlns:a16="http://schemas.microsoft.com/office/drawing/2014/main" id="{B2449579-8827-71B0-F177-CC329B75837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21857" y="3220281"/>
            <a:ext cx="768000" cy="8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0;p53">
            <a:extLst>
              <a:ext uri="{FF2B5EF4-FFF2-40B4-BE49-F238E27FC236}">
                <a16:creationId xmlns:a16="http://schemas.microsoft.com/office/drawing/2014/main" id="{C74C9941-C681-801B-6F01-708EA077FFD3}"/>
              </a:ext>
            </a:extLst>
          </p:cNvPr>
          <p:cNvSpPr/>
          <p:nvPr/>
        </p:nvSpPr>
        <p:spPr>
          <a:xfrm>
            <a:off x="6062931" y="789644"/>
            <a:ext cx="5762548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89;p51">
            <a:extLst>
              <a:ext uri="{FF2B5EF4-FFF2-40B4-BE49-F238E27FC236}">
                <a16:creationId xmlns:a16="http://schemas.microsoft.com/office/drawing/2014/main" id="{CD152064-BB7B-1AAF-EA2E-668847753E0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06302" y="5472534"/>
            <a:ext cx="599111" cy="4630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90;p51">
            <a:extLst>
              <a:ext uri="{FF2B5EF4-FFF2-40B4-BE49-F238E27FC236}">
                <a16:creationId xmlns:a16="http://schemas.microsoft.com/office/drawing/2014/main" id="{30AB91A6-8D3B-D64A-1DDF-C8362A3F9811}"/>
              </a:ext>
            </a:extLst>
          </p:cNvPr>
          <p:cNvSpPr txBox="1"/>
          <p:nvPr/>
        </p:nvSpPr>
        <p:spPr>
          <a:xfrm>
            <a:off x="7090675" y="5504071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écoute l’enseignant avec attention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93;p51">
            <a:extLst>
              <a:ext uri="{FF2B5EF4-FFF2-40B4-BE49-F238E27FC236}">
                <a16:creationId xmlns:a16="http://schemas.microsoft.com/office/drawing/2014/main" id="{FB032CDB-6318-28AD-EF00-761F110FFB23}"/>
              </a:ext>
            </a:extLst>
          </p:cNvPr>
          <p:cNvSpPr txBox="1"/>
          <p:nvPr/>
        </p:nvSpPr>
        <p:spPr>
          <a:xfrm>
            <a:off x="7090673" y="4595624"/>
            <a:ext cx="4793732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lèvent la main pour participer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F09E9F36-041B-0256-22EE-BFF5848CD93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1857" y="4510690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8C6083-A6EF-743B-167D-7CC68EFF0CB8}"/>
              </a:ext>
            </a:extLst>
          </p:cNvPr>
          <p:cNvGrpSpPr/>
          <p:nvPr/>
        </p:nvGrpSpPr>
        <p:grpSpPr>
          <a:xfrm>
            <a:off x="6096000" y="1446467"/>
            <a:ext cx="750984" cy="767789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F8E7C51-2C1D-8DDF-F055-806E1B43085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9B8DED-F164-86A5-893F-08922290FD6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34" name="Image 33" descr="Une image contenant cœur, Saint-Valentin, dessin, rose&#10;&#10;Le contenu généré par l’IA peut être incorrect.">
            <a:extLst>
              <a:ext uri="{FF2B5EF4-FFF2-40B4-BE49-F238E27FC236}">
                <a16:creationId xmlns:a16="http://schemas.microsoft.com/office/drawing/2014/main" id="{71F8E761-CB8E-22CB-93FD-FDCD6BA07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39" b="37500" l="2759" r="27126">
                        <a14:foregroundMark x1="22299" y1="20395" x2="22299" y2="20395"/>
                        <a14:foregroundMark x1="24368" y1="19408" x2="24368" y2="19408"/>
                        <a14:foregroundMark x1="26437" y1="16447" x2="26437" y2="16447"/>
                        <a14:foregroundMark x1="27126" y1="21382" x2="27126" y2="21382"/>
                      </a14:backgroundRemoval>
                    </a14:imgEffect>
                  </a14:imgLayer>
                </a14:imgProps>
              </a:ext>
            </a:extLst>
          </a:blip>
          <a:srcRect t="6733" r="72069" b="58915"/>
          <a:stretch>
            <a:fillRect/>
          </a:stretch>
        </p:blipFill>
        <p:spPr>
          <a:xfrm>
            <a:off x="528937" y="2871185"/>
            <a:ext cx="987599" cy="848865"/>
          </a:xfrm>
          <a:prstGeom prst="rect">
            <a:avLst/>
          </a:prstGeom>
        </p:spPr>
      </p:pic>
      <p:sp>
        <p:nvSpPr>
          <p:cNvPr id="37" name="Google Shape;295;p51">
            <a:extLst>
              <a:ext uri="{FF2B5EF4-FFF2-40B4-BE49-F238E27FC236}">
                <a16:creationId xmlns:a16="http://schemas.microsoft.com/office/drawing/2014/main" id="{77341729-BE3D-C0EB-BFD6-18468E6A9DE6}"/>
              </a:ext>
            </a:extLst>
          </p:cNvPr>
          <p:cNvSpPr txBox="1"/>
          <p:nvPr/>
        </p:nvSpPr>
        <p:spPr>
          <a:xfrm>
            <a:off x="7090672" y="6101495"/>
            <a:ext cx="4681381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garde des traces écrites sur le livret ou son cahier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4FC5307-1971-4418-F155-526F656A6298}"/>
              </a:ext>
            </a:extLst>
          </p:cNvPr>
          <p:cNvGrpSpPr/>
          <p:nvPr/>
        </p:nvGrpSpPr>
        <p:grpSpPr>
          <a:xfrm>
            <a:off x="6228710" y="6101495"/>
            <a:ext cx="644132" cy="600471"/>
            <a:chOff x="10280460" y="4850932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23B90D2D-11F1-BF8C-21EA-8DD9070CD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10280460" y="4967823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81038960-220A-3A35-0D02-7EA7D545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10456526" y="4850932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1" name="Google Shape;291;p51">
            <a:extLst>
              <a:ext uri="{FF2B5EF4-FFF2-40B4-BE49-F238E27FC236}">
                <a16:creationId xmlns:a16="http://schemas.microsoft.com/office/drawing/2014/main" id="{F00333A0-6453-2E49-949E-6472F7A92683}"/>
              </a:ext>
            </a:extLst>
          </p:cNvPr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0218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0F2ED-2F86-C1BE-AE82-E8023D278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B5670153-78CA-4F18-3B5B-266A530076D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la liquéfaction : passage de l’état gazeux à l’état liquide. On parle aussi de la condensation (</a:t>
            </a:r>
            <a:r>
              <a:rPr lang="ar-MA" dirty="0"/>
              <a:t>التكاثف</a:t>
            </a:r>
            <a:r>
              <a:rPr lang="fr-FR" dirty="0"/>
              <a:t>) qui peut être de l’état gazeux à l’état solide ou liquide.  </a:t>
            </a:r>
            <a:endParaRPr lang="fr-FR" noProof="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F342B73-4EAA-0EF9-B37A-9DF3A005B479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6B132E96-1046-B374-64E5-CCB54B9EC7F9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54A2B383-B8B8-C0E3-C67F-84349B84B9B7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430AD1F-02D2-43A8-0D3B-2A0C2C51C0EA}"/>
              </a:ext>
            </a:extLst>
          </p:cNvPr>
          <p:cNvSpPr/>
          <p:nvPr/>
        </p:nvSpPr>
        <p:spPr>
          <a:xfrm>
            <a:off x="1973505" y="1915626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Donnez l’équivalent du mot suivant en français.</a:t>
            </a:r>
            <a:endParaRPr lang="fr-FR" sz="2800" b="1" noProof="0" dirty="0"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D478E9-8128-EEAE-6197-3472142CB48B}"/>
              </a:ext>
            </a:extLst>
          </p:cNvPr>
          <p:cNvSpPr/>
          <p:nvPr/>
        </p:nvSpPr>
        <p:spPr>
          <a:xfrm>
            <a:off x="3997539" y="4426474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cs typeface="Calibri" pitchFamily="34" charset="0"/>
              </a:rPr>
              <a:t>La liquéfaction</a:t>
            </a:r>
            <a:endParaRPr lang="fr-FR" sz="4000" b="1" noProof="0" dirty="0">
              <a:cs typeface="Calibri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2BC89E-84FD-425F-5E00-F81FA6B9EE67}"/>
              </a:ext>
            </a:extLst>
          </p:cNvPr>
          <p:cNvSpPr/>
          <p:nvPr/>
        </p:nvSpPr>
        <p:spPr>
          <a:xfrm>
            <a:off x="3997539" y="3432660"/>
            <a:ext cx="476693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cs typeface="Calibri" pitchFamily="34" charset="0"/>
              </a:rPr>
              <a:t>الإسالة</a:t>
            </a:r>
            <a:endParaRPr lang="fr-FR" sz="4000" b="1" noProof="0" dirty="0">
              <a:cs typeface="Calibri" pitchFamily="34" charset="0"/>
            </a:endParaRP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C5F43400-34AA-1338-EA9E-3DBE9D362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93E17F-A510-B125-23F0-29C3C8C8EB8A}"/>
              </a:ext>
            </a:extLst>
          </p:cNvPr>
          <p:cNvSpPr/>
          <p:nvPr/>
        </p:nvSpPr>
        <p:spPr>
          <a:xfrm>
            <a:off x="635019" y="650637"/>
            <a:ext cx="9762594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donner des exemples de la vie courante.</a:t>
            </a:r>
          </a:p>
        </p:txBody>
      </p:sp>
    </p:spTree>
    <p:extLst>
      <p:ext uri="{BB962C8B-B14F-4D97-AF65-F5344CB8AC3E}">
        <p14:creationId xmlns:p14="http://schemas.microsoft.com/office/powerpoint/2010/main" val="3999121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7494101-4925-72CB-ECBB-A30CDFBB9D7E}"/>
              </a:ext>
            </a:extLst>
          </p:cNvPr>
          <p:cNvSpPr/>
          <p:nvPr/>
        </p:nvSpPr>
        <p:spPr>
          <a:xfrm>
            <a:off x="2321066" y="492974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solidification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3E46259-19F4-AAB9-DD6A-92B5B77028EB}"/>
              </a:ext>
            </a:extLst>
          </p:cNvPr>
          <p:cNvSpPr/>
          <p:nvPr/>
        </p:nvSpPr>
        <p:spPr>
          <a:xfrm>
            <a:off x="1875988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D4FCAD7-2D4F-5D62-8175-C9FAC9F592EF}"/>
              </a:ext>
            </a:extLst>
          </p:cNvPr>
          <p:cNvSpPr/>
          <p:nvPr/>
        </p:nvSpPr>
        <p:spPr>
          <a:xfrm>
            <a:off x="8956794" y="4928670"/>
            <a:ext cx="19766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vaporisation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3BA6EAF-4EA0-9F2A-9EF5-1F6CFEADC9D7}"/>
              </a:ext>
            </a:extLst>
          </p:cNvPr>
          <p:cNvSpPr/>
          <p:nvPr/>
        </p:nvSpPr>
        <p:spPr>
          <a:xfrm>
            <a:off x="5543035" y="4929746"/>
            <a:ext cx="163093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fusion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EB78D7-8958-E256-BCE0-031368D72861}"/>
              </a:ext>
            </a:extLst>
          </p:cNvPr>
          <p:cNvSpPr/>
          <p:nvPr/>
        </p:nvSpPr>
        <p:spPr>
          <a:xfrm>
            <a:off x="8528832" y="49292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05D97AA-624A-3822-CCA2-DD60C1338324}"/>
              </a:ext>
            </a:extLst>
          </p:cNvPr>
          <p:cNvSpPr/>
          <p:nvPr/>
        </p:nvSpPr>
        <p:spPr>
          <a:xfrm>
            <a:off x="5111035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C38DC37-9AAB-CDBD-4373-D038135986C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6E8241CD-D762-9820-38E5-99C662650D6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AB8004C9-A626-EC8F-B540-4D4FBF72F2D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8C6FC52-6776-BD56-311E-7B74AA91548B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F529DB-03A0-2FDB-6BEF-BCC695EA64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C87508-5C08-950F-67FC-7A02ACD9FA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91EE5AD-BA63-1670-E7CD-F8181BF9756C}"/>
              </a:ext>
            </a:extLst>
          </p:cNvPr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Le passage de l’eau de l’état solide à l’état liquide est appelé:</a:t>
            </a:r>
            <a:endParaRPr lang="fr-FR" sz="2400" b="1" noProof="0" dirty="0">
              <a:cs typeface="Calibri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802D038-0E27-13D6-C3D3-48E488394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4420" y="2585645"/>
            <a:ext cx="1976613" cy="168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8A545-FDF7-7DB8-99CE-8C2D6B4C0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BF348A2-6595-797B-842E-8E4BF9B8BA09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le passage de l’état solide à l’état liquide est appelé « fusion »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736AF6D-1D90-0EB2-9455-4146549C5981}"/>
              </a:ext>
            </a:extLst>
          </p:cNvPr>
          <p:cNvSpPr/>
          <p:nvPr/>
        </p:nvSpPr>
        <p:spPr>
          <a:xfrm>
            <a:off x="2321066" y="492974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solidification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2881FE7-B9F6-68E7-D3AA-E5D7E9F02EAE}"/>
              </a:ext>
            </a:extLst>
          </p:cNvPr>
          <p:cNvSpPr/>
          <p:nvPr/>
        </p:nvSpPr>
        <p:spPr>
          <a:xfrm>
            <a:off x="1875988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80B61A7-78DE-4D18-1310-A52D86ACC47D}"/>
              </a:ext>
            </a:extLst>
          </p:cNvPr>
          <p:cNvSpPr/>
          <p:nvPr/>
        </p:nvSpPr>
        <p:spPr>
          <a:xfrm>
            <a:off x="8956794" y="4928670"/>
            <a:ext cx="19766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vaporisation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984763C-8CDF-193F-D60A-F51E93323FF6}"/>
              </a:ext>
            </a:extLst>
          </p:cNvPr>
          <p:cNvSpPr/>
          <p:nvPr/>
        </p:nvSpPr>
        <p:spPr>
          <a:xfrm>
            <a:off x="5543035" y="4929746"/>
            <a:ext cx="163093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fusion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52F53A-09F2-0267-620B-63AE119829E3}"/>
              </a:ext>
            </a:extLst>
          </p:cNvPr>
          <p:cNvSpPr/>
          <p:nvPr/>
        </p:nvSpPr>
        <p:spPr>
          <a:xfrm>
            <a:off x="8528832" y="49292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0E3F66C-43DC-6B0A-208B-F2061C1A2CAE}"/>
              </a:ext>
            </a:extLst>
          </p:cNvPr>
          <p:cNvSpPr/>
          <p:nvPr/>
        </p:nvSpPr>
        <p:spPr>
          <a:xfrm>
            <a:off x="5111035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CC2D8D9-4BB5-C415-E5D9-FA887B63DDCE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2EF17C49-8DDB-2C83-F752-436188B8C9D9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18D1A0F-4F92-371C-A569-473F2DD17609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7096440-31B8-88BF-6255-7C9CA832B668}"/>
              </a:ext>
            </a:extLst>
          </p:cNvPr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Le passage de l’eau de l’état solide à l’état liquide est appelé:</a:t>
            </a:r>
            <a:endParaRPr lang="fr-FR" sz="2400" b="1" noProof="0" dirty="0">
              <a:cs typeface="Calibri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F963BAE-CA36-EB82-06D8-B4E2FBFEF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420" y="2585645"/>
            <a:ext cx="1976613" cy="1686710"/>
          </a:xfrm>
          <a:prstGeom prst="rect">
            <a:avLst/>
          </a:prstGeom>
        </p:spPr>
      </p:pic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29534BCC-23F9-F7FC-CE18-20AD38BF3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8089" y="5334307"/>
            <a:ext cx="684830" cy="684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6CF437-9FC6-AB3D-67FC-FE27CA0ABB04}"/>
              </a:ext>
            </a:extLst>
          </p:cNvPr>
          <p:cNvSpPr/>
          <p:nvPr/>
        </p:nvSpPr>
        <p:spPr>
          <a:xfrm>
            <a:off x="610500" y="587197"/>
            <a:ext cx="11147148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 adéquat.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5D4AB6CB-5F32-5FE2-CF76-14713E0E83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36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54335-4C91-30F7-DDC1-8B51E6813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6DDD4766-6F01-13B5-CD73-2643B07A9012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9D56839-6C77-B774-0A5B-AD56DC0BEC34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07C7FA1-617C-3730-37FD-90FA4C9F7222}"/>
              </a:ext>
            </a:extLst>
          </p:cNvPr>
          <p:cNvSpPr/>
          <p:nvPr/>
        </p:nvSpPr>
        <p:spPr>
          <a:xfrm>
            <a:off x="2321066" y="492974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solidification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A584011-19D6-DA67-63F3-A4F2D7E21F33}"/>
              </a:ext>
            </a:extLst>
          </p:cNvPr>
          <p:cNvSpPr/>
          <p:nvPr/>
        </p:nvSpPr>
        <p:spPr>
          <a:xfrm>
            <a:off x="1875988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5716A77-BEC9-9C5D-DAC3-CC09B09039DB}"/>
              </a:ext>
            </a:extLst>
          </p:cNvPr>
          <p:cNvSpPr/>
          <p:nvPr/>
        </p:nvSpPr>
        <p:spPr>
          <a:xfrm>
            <a:off x="8956794" y="4928670"/>
            <a:ext cx="19766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vaporisation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BE681DA-8011-3275-5144-C60B7F56075A}"/>
              </a:ext>
            </a:extLst>
          </p:cNvPr>
          <p:cNvSpPr/>
          <p:nvPr/>
        </p:nvSpPr>
        <p:spPr>
          <a:xfrm>
            <a:off x="5543035" y="4929746"/>
            <a:ext cx="163093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fusion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3C15D-C8E2-F6B1-F9B2-FDAB35351B0D}"/>
              </a:ext>
            </a:extLst>
          </p:cNvPr>
          <p:cNvSpPr/>
          <p:nvPr/>
        </p:nvSpPr>
        <p:spPr>
          <a:xfrm>
            <a:off x="8528832" y="49292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E3A7909-E291-1374-952D-18941811CE8D}"/>
              </a:ext>
            </a:extLst>
          </p:cNvPr>
          <p:cNvSpPr/>
          <p:nvPr/>
        </p:nvSpPr>
        <p:spPr>
          <a:xfrm>
            <a:off x="5111035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1B635F8-7736-D285-BF3A-6A211C54C14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EA5E2B92-33C6-D87C-219F-5A1698724B0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4FD5B330-4B97-B05A-C659-19DD0F3F351D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BAD2567-1D76-C03D-804E-29943AF5A691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0DDF8CA-2915-C4FD-B4C1-BC7C8BB8E05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05F16E4-51F7-E1D9-AA75-59AF3451D6D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50766C7-68DF-4F27-940C-EC4CCABDAA86}"/>
              </a:ext>
            </a:extLst>
          </p:cNvPr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Le passage de l’eau de l’état liquide à l’état gazeux est appelé:</a:t>
            </a:r>
            <a:endParaRPr lang="fr-FR" sz="2400" b="1" noProof="0" dirty="0">
              <a:cs typeface="Calibri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12B675-0C94-3732-1BA7-C9CE099F7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364" y="2590800"/>
            <a:ext cx="2333605" cy="188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00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C2FFA-FA3A-5979-B603-1B5807CF8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AAAB464-108C-4FC4-A273-A8167B5C3A9A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La </a:t>
            </a:r>
            <a:r>
              <a:rPr lang="fr-FR" dirty="0"/>
              <a:t>vaporisation</a:t>
            </a:r>
            <a:r>
              <a:rPr lang="fr-FR" noProof="0" dirty="0"/>
              <a:t> est le passage de l’état </a:t>
            </a:r>
            <a:r>
              <a:rPr lang="fr-FR" dirty="0"/>
              <a:t>liquide</a:t>
            </a:r>
            <a:r>
              <a:rPr lang="fr-FR" noProof="0" dirty="0"/>
              <a:t> à l’état </a:t>
            </a:r>
            <a:r>
              <a:rPr lang="fr-FR" dirty="0"/>
              <a:t>gazeux</a:t>
            </a:r>
            <a:r>
              <a:rPr lang="fr-FR" noProof="0" dirty="0"/>
              <a:t>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3D61917-2FD2-2643-3ED7-DD199BC402BE}"/>
              </a:ext>
            </a:extLst>
          </p:cNvPr>
          <p:cNvSpPr/>
          <p:nvPr/>
        </p:nvSpPr>
        <p:spPr>
          <a:xfrm>
            <a:off x="2321066" y="492974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solidification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E50F94E-140F-73FA-E5DA-1CE91A684A8D}"/>
              </a:ext>
            </a:extLst>
          </p:cNvPr>
          <p:cNvSpPr/>
          <p:nvPr/>
        </p:nvSpPr>
        <p:spPr>
          <a:xfrm>
            <a:off x="1875988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03EC95D-FA56-8B9D-ABFF-5A1260378B8A}"/>
              </a:ext>
            </a:extLst>
          </p:cNvPr>
          <p:cNvSpPr/>
          <p:nvPr/>
        </p:nvSpPr>
        <p:spPr>
          <a:xfrm>
            <a:off x="8956794" y="4928670"/>
            <a:ext cx="197661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vaporisation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B27EF53-4653-397C-8878-7D86AFA728A0}"/>
              </a:ext>
            </a:extLst>
          </p:cNvPr>
          <p:cNvSpPr/>
          <p:nvPr/>
        </p:nvSpPr>
        <p:spPr>
          <a:xfrm>
            <a:off x="5543035" y="4929746"/>
            <a:ext cx="163093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fusion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33132E-7AF4-BE4C-675B-6BC90AA78AEB}"/>
              </a:ext>
            </a:extLst>
          </p:cNvPr>
          <p:cNvSpPr/>
          <p:nvPr/>
        </p:nvSpPr>
        <p:spPr>
          <a:xfrm>
            <a:off x="8528832" y="49292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E6C4298-34C2-FEF6-B2C4-D9490A477B24}"/>
              </a:ext>
            </a:extLst>
          </p:cNvPr>
          <p:cNvSpPr/>
          <p:nvPr/>
        </p:nvSpPr>
        <p:spPr>
          <a:xfrm>
            <a:off x="5111035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6D33AC7-4B68-DF2A-A60A-B0B108D9CF61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FFFB3D7F-18BE-DA29-5B14-8F9597D7362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54DC1087-2197-04A4-0E4B-23EC3D4727B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5923CCD-8067-9F51-E9E2-31815131CBDA}"/>
              </a:ext>
            </a:extLst>
          </p:cNvPr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Le passage de l’eau de l’état liquide à l’état gazeux est appelé:</a:t>
            </a:r>
          </a:p>
        </p:txBody>
      </p:sp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833D4547-3961-7854-BA1B-29D823826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7320" y="5360132"/>
            <a:ext cx="684830" cy="684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B76B18-0760-BFE1-9FDD-3AA25283DA91}"/>
              </a:ext>
            </a:extLst>
          </p:cNvPr>
          <p:cNvSpPr/>
          <p:nvPr/>
        </p:nvSpPr>
        <p:spPr>
          <a:xfrm>
            <a:off x="610500" y="587197"/>
            <a:ext cx="11147148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 adéquat.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9ECCBAB-3BB8-8D2C-5409-6B166A02B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364" y="2590800"/>
            <a:ext cx="2333605" cy="1889910"/>
          </a:xfrm>
          <a:prstGeom prst="rect">
            <a:avLst/>
          </a:prstGeom>
        </p:spPr>
      </p:pic>
      <p:pic>
        <p:nvPicPr>
          <p:cNvPr id="11" name="Image 8">
            <a:extLst>
              <a:ext uri="{FF2B5EF4-FFF2-40B4-BE49-F238E27FC236}">
                <a16:creationId xmlns:a16="http://schemas.microsoft.com/office/drawing/2014/main" id="{E1E207C3-DD3C-5D8E-CC91-B4D9DCB5A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22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de la séance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4699" y="2395466"/>
            <a:ext cx="7464274" cy="20070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d’entamer notre tâche d’aujourd’hui, lisons cette situation 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E21D77-F070-3FE8-D4AD-D84E89113A8E}"/>
              </a:ext>
            </a:extLst>
          </p:cNvPr>
          <p:cNvSpPr/>
          <p:nvPr/>
        </p:nvSpPr>
        <p:spPr>
          <a:xfrm>
            <a:off x="1050934" y="2510316"/>
            <a:ext cx="746427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noProof="0" dirty="0"/>
              <a:t>L’image ci-contre montre le phénomène de fusion des glaçons dans un cristallisoir contenant de l’eau tiède.</a:t>
            </a:r>
          </a:p>
          <a:p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i="1" noProof="0" dirty="0"/>
              <a:t>Comment la température de l’eau évolue-t-elle au cours de ce changement d’état ?</a:t>
            </a:r>
            <a:endParaRPr lang="fr-FR" sz="2400" b="1" i="1" noProof="0" dirty="0">
              <a:cs typeface="Calibri" pitchFamily="34" charset="0"/>
            </a:endParaRP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E8C4BA92-41B8-9CF3-AD4F-2EB85AFC98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deviner la variation de la température.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98" y="1124057"/>
            <a:ext cx="1407669" cy="1213984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2D01FA3-17F5-8481-52A3-EEDE4BA24DC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233CB6BA-83E6-3ABA-3483-9FA9C87DB2E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BD5DF94-ABB1-184A-2E63-01DBA7989D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4" name="Image 8">
            <a:extLst>
              <a:ext uri="{FF2B5EF4-FFF2-40B4-BE49-F238E27FC236}">
                <a16:creationId xmlns:a16="http://schemas.microsoft.com/office/drawing/2014/main" id="{0F3096BA-E867-2B34-8158-09D774182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2072CE-315B-D017-E85F-FBF8C3665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062" y="1124057"/>
            <a:ext cx="2980239" cy="510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06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973451" y="134490"/>
            <a:ext cx="10553700" cy="8055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capables de décrire l’évolution de la température lors d’un changement d’état comme la fusion.</a:t>
            </a:r>
          </a:p>
        </p:txBody>
      </p:sp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973074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273803" y="3283655"/>
            <a:ext cx="995299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FF0000"/>
                </a:solidFill>
              </a:rPr>
              <a:t>Décrire </a:t>
            </a:r>
            <a:r>
              <a:rPr lang="fr-FR" b="1" noProof="0" dirty="0">
                <a:solidFill>
                  <a:srgbClr val="002060"/>
                </a:solidFill>
              </a:rPr>
              <a:t>l’évolution de</a:t>
            </a:r>
            <a:r>
              <a:rPr lang="fr-FR" b="1" noProof="0" dirty="0">
                <a:solidFill>
                  <a:srgbClr val="FF0000"/>
                </a:solidFill>
              </a:rPr>
              <a:t> la température </a:t>
            </a:r>
            <a:r>
              <a:rPr lang="fr-FR" b="1" noProof="0" dirty="0">
                <a:solidFill>
                  <a:srgbClr val="002060"/>
                </a:solidFill>
              </a:rPr>
              <a:t>lors d’un changement d’état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3030" y="687304"/>
            <a:ext cx="10307830" cy="37503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Bien expliquer la tache. s’il y a des mots difficiles (p.ex., « évolution »). Possible d’avoir recours à l’alternance linguistique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9CC6AAD-FD80-22ED-D595-AC43ACDC2972}"/>
              </a:ext>
            </a:extLst>
          </p:cNvPr>
          <p:cNvSpPr/>
          <p:nvPr/>
        </p:nvSpPr>
        <p:spPr>
          <a:xfrm>
            <a:off x="1691146" y="4492866"/>
            <a:ext cx="360221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La température augmente?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9BBDF4-A87B-51E9-302C-13EE472309F4}"/>
              </a:ext>
            </a:extLst>
          </p:cNvPr>
          <p:cNvSpPr/>
          <p:nvPr/>
        </p:nvSpPr>
        <p:spPr>
          <a:xfrm>
            <a:off x="5450346" y="4492866"/>
            <a:ext cx="180389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 diminue?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F86F47-A59B-971E-C4A5-2D1026CC0F85}"/>
              </a:ext>
            </a:extLst>
          </p:cNvPr>
          <p:cNvSpPr/>
          <p:nvPr/>
        </p:nvSpPr>
        <p:spPr>
          <a:xfrm>
            <a:off x="7640320" y="4492866"/>
            <a:ext cx="2361706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 reste constante?</a:t>
            </a:r>
          </a:p>
        </p:txBody>
      </p:sp>
    </p:spTree>
    <p:extLst>
      <p:ext uri="{BB962C8B-B14F-4D97-AF65-F5344CB8AC3E}">
        <p14:creationId xmlns:p14="http://schemas.microsoft.com/office/powerpoint/2010/main" val="2461007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A261-6BCA-5CCF-5318-54474BC43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CB425E4A-CF51-87A9-1D00-5C31BCAE235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87741ED-7C0D-861C-F3BB-37DB2B9CD89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D90BF0E-CAC0-EAC7-81EC-C99B24AD9A1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55AEA7BE-9D21-5D75-17F9-2B967B03B97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05B5B01E-6031-B6CB-C276-54C5221926CF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A3EDB10B-9E04-DA7C-057A-A7BCD9D04261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C0C77D5-E771-3349-7C8D-D82F1D4C00C6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A756E3F-BAE7-02E5-73E4-5CBB6165B194}"/>
              </a:ext>
            </a:extLst>
          </p:cNvPr>
          <p:cNvSpPr txBox="1"/>
          <p:nvPr/>
        </p:nvSpPr>
        <p:spPr>
          <a:xfrm>
            <a:off x="5103226" y="2339910"/>
            <a:ext cx="5869201" cy="14512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Tâche principale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(10 min)</a:t>
            </a:r>
            <a:endParaRPr lang="ar-MA" sz="4267" b="1" kern="0" dirty="0">
              <a:solidFill>
                <a:srgbClr val="FF0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" name="Image 10" descr="Une image contenant texte, Visage humain, habits, garçon&#10;&#10;Le contenu généré par l’IA peut être incorrect.">
            <a:extLst>
              <a:ext uri="{FF2B5EF4-FFF2-40B4-BE49-F238E27FC236}">
                <a16:creationId xmlns:a16="http://schemas.microsoft.com/office/drawing/2014/main" id="{064B609E-0B93-C4A4-5FD3-E9975DBAF4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80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623A073B-4511-52F1-0140-9B81BF9EF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262EF519-0876-8516-DFBE-6CFECC2D1353}"/>
              </a:ext>
            </a:extLst>
          </p:cNvPr>
          <p:cNvSpPr/>
          <p:nvPr/>
        </p:nvSpPr>
        <p:spPr>
          <a:xfrm>
            <a:off x="340469" y="119048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909070" y="378823"/>
            <a:ext cx="10584352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vous montrer comment décrire l’évolution de la température lors d’un changement d’état, à partir d’un graphique. Prenons l’exemple de la fusion des glaçons dans de l’eau tiède.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340469" y="722746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la consigne et présente les supports. Il explique ce qui est demandé.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67B552-83F2-2AC9-B92E-F2D709C2D29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B659B3-2E62-6454-14EF-8C9E0C3F1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858" y="1737199"/>
            <a:ext cx="9607476" cy="39501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A69BDED-3EB8-2797-78E1-D05E6F888ADF}"/>
              </a:ext>
            </a:extLst>
          </p:cNvPr>
          <p:cNvSpPr txBox="1"/>
          <p:nvPr/>
        </p:nvSpPr>
        <p:spPr>
          <a:xfrm>
            <a:off x="1465007" y="5687380"/>
            <a:ext cx="852456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Décrire l’évolution de la température lors de la fusion des glaçons.</a:t>
            </a:r>
          </a:p>
        </p:txBody>
      </p:sp>
    </p:spTree>
    <p:extLst>
      <p:ext uri="{BB962C8B-B14F-4D97-AF65-F5344CB8AC3E}">
        <p14:creationId xmlns:p14="http://schemas.microsoft.com/office/powerpoint/2010/main" val="130030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6" y="1050554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8084" y="4383043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3107" y="4702866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886488" y="3691696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9">
            <a:extLst>
              <a:ext uri="{FF2B5EF4-FFF2-40B4-BE49-F238E27FC236}">
                <a16:creationId xmlns:a16="http://schemas.microsoft.com/office/drawing/2014/main" id="{9E4B5302-0F5C-7C90-274E-CCE2F4C2577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3272" y="2080374"/>
            <a:ext cx="3070853" cy="21334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80A1F74-BFBB-B0CD-2CFD-A902520187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5877" y="4291194"/>
            <a:ext cx="3205827" cy="180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1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8504677C-FEB3-822B-EC1B-50D91740828E}"/>
              </a:ext>
            </a:extLst>
          </p:cNvPr>
          <p:cNvSpPr/>
          <p:nvPr/>
        </p:nvSpPr>
        <p:spPr>
          <a:xfrm>
            <a:off x="340469" y="156640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9070" y="21856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tâche :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196AE-0A37-1721-04FA-7D1D1773DD6E}"/>
              </a:ext>
            </a:extLst>
          </p:cNvPr>
          <p:cNvSpPr/>
          <p:nvPr/>
        </p:nvSpPr>
        <p:spPr>
          <a:xfrm>
            <a:off x="409107" y="569039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la consigne et présente les supports. Il explique ce qui est demandé.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209E31-AD8B-81AD-7230-68E0E31CE960}"/>
              </a:ext>
            </a:extLst>
          </p:cNvPr>
          <p:cNvSpPr/>
          <p:nvPr/>
        </p:nvSpPr>
        <p:spPr>
          <a:xfrm>
            <a:off x="5563022" y="2875815"/>
            <a:ext cx="5694311" cy="17180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i="1" dirty="0">
                <a:solidFill>
                  <a:schemeClr val="tx1"/>
                </a:solidFill>
              </a:rPr>
              <a:t>J’ai le graphique de l’évolution de la température lors de la fusion de l’eau solide. On me demande de décrire ce graphique, càd d’observer les zones de variation de la température: augmente /diminue / reste constante</a:t>
            </a:r>
            <a:endParaRPr lang="fr-FR" sz="2000" b="1" i="1" u="sng" dirty="0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2EC368-A482-20C9-20E8-99AA2FA48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255" t="3263" r="852" b="2526"/>
          <a:stretch>
            <a:fillRect/>
          </a:stretch>
        </p:blipFill>
        <p:spPr>
          <a:xfrm>
            <a:off x="340469" y="2098559"/>
            <a:ext cx="4530132" cy="374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37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D7CF-00B4-60F7-18BB-2BA18FBB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D450BF3C-632B-5508-B223-E0673EF87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ADAE403-584B-C821-3468-BED8163BDE8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52546" y="229888"/>
            <a:ext cx="10614336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fr-FR" sz="1600" b="1" baseline="30000" dirty="0">
                <a:solidFill>
                  <a:schemeClr val="bg1">
                    <a:lumMod val="65000"/>
                  </a:schemeClr>
                </a:solidFill>
              </a:rPr>
              <a:t>ère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étape: j’observe les deux axes pour identifier les grandeurs représentées.  J’identifie l’axe horizontale et l’axe vertical.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19718A-F169-8090-F5A4-26205E9E0FD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60EC72-E31C-F08A-8804-3678EAAED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51" y="1109685"/>
            <a:ext cx="8983329" cy="35247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E8F8BAD-6155-85B8-638A-08E23555CE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94"/>
          <a:stretch>
            <a:fillRect/>
          </a:stretch>
        </p:blipFill>
        <p:spPr>
          <a:xfrm>
            <a:off x="3374208" y="1591310"/>
            <a:ext cx="5377554" cy="3675380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8228EA01-BF48-3AC6-690E-854C931750DB}"/>
              </a:ext>
            </a:extLst>
          </p:cNvPr>
          <p:cNvSpPr txBox="1"/>
          <p:nvPr/>
        </p:nvSpPr>
        <p:spPr>
          <a:xfrm>
            <a:off x="1253736" y="1843401"/>
            <a:ext cx="1740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Axe vertical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46844EA-4A2F-A9A5-9ED4-E70D511AF94F}"/>
              </a:ext>
            </a:extLst>
          </p:cNvPr>
          <p:cNvSpPr txBox="1"/>
          <p:nvPr/>
        </p:nvSpPr>
        <p:spPr>
          <a:xfrm>
            <a:off x="9479280" y="3921861"/>
            <a:ext cx="2156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Axe horizontal</a:t>
            </a:r>
          </a:p>
        </p:txBody>
      </p:sp>
      <p:sp>
        <p:nvSpPr>
          <p:cNvPr id="46" name="Rectangle 1172">
            <a:extLst>
              <a:ext uri="{FF2B5EF4-FFF2-40B4-BE49-F238E27FC236}">
                <a16:creationId xmlns:a16="http://schemas.microsoft.com/office/drawing/2014/main" id="{B7B6C629-027D-8950-A941-9D1AF37B2113}"/>
              </a:ext>
            </a:extLst>
          </p:cNvPr>
          <p:cNvSpPr/>
          <p:nvPr/>
        </p:nvSpPr>
        <p:spPr>
          <a:xfrm>
            <a:off x="1163986" y="5395841"/>
            <a:ext cx="78072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977885" algn="l"/>
              </a:tabLst>
            </a:pPr>
            <a:r>
              <a:rPr lang="en-US" sz="2400" b="0" i="0" spc="0" baseline="0" dirty="0">
                <a:solidFill>
                  <a:srgbClr val="F5821F"/>
                </a:solidFill>
                <a:latin typeface="Calibri"/>
              </a:rPr>
              <a:t>•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L’axe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horizontal:	</a:t>
            </a:r>
            <a:r>
              <a:rPr lang="en-US" sz="2400" b="0" i="0" spc="0" baseline="0" dirty="0">
                <a:solidFill>
                  <a:srgbClr val="231F20"/>
                </a:solidFill>
                <a:latin typeface="ArialMT-Light"/>
              </a:rPr>
              <a:t>............................</a:t>
            </a:r>
            <a:r>
              <a:rPr lang="en-US" sz="2400" dirty="0" err="1">
                <a:solidFill>
                  <a:srgbClr val="231F20"/>
                </a:solidFill>
                <a:latin typeface="Calibri"/>
              </a:rPr>
              <a:t>e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n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……………………...</a:t>
            </a:r>
          </a:p>
        </p:txBody>
      </p:sp>
      <p:sp>
        <p:nvSpPr>
          <p:cNvPr id="47" name="Rectangle 1172">
            <a:extLst>
              <a:ext uri="{FF2B5EF4-FFF2-40B4-BE49-F238E27FC236}">
                <a16:creationId xmlns:a16="http://schemas.microsoft.com/office/drawing/2014/main" id="{3ACB7613-2A8E-4121-BEB6-F21AAFD3102A}"/>
              </a:ext>
            </a:extLst>
          </p:cNvPr>
          <p:cNvSpPr/>
          <p:nvPr/>
        </p:nvSpPr>
        <p:spPr>
          <a:xfrm>
            <a:off x="1163986" y="6035654"/>
            <a:ext cx="78072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977885" algn="l"/>
              </a:tabLst>
            </a:pPr>
            <a:r>
              <a:rPr lang="en-US" sz="2400" b="0" i="0" spc="0" baseline="0" dirty="0">
                <a:solidFill>
                  <a:srgbClr val="F5821F"/>
                </a:solidFill>
                <a:latin typeface="Calibri"/>
              </a:rPr>
              <a:t>•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L’axe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vertical:	</a:t>
            </a:r>
            <a:r>
              <a:rPr lang="en-US" sz="2400" b="0" i="0" spc="0" baseline="0" dirty="0">
                <a:solidFill>
                  <a:srgbClr val="231F20"/>
                </a:solidFill>
                <a:latin typeface="ArialMT-Light"/>
              </a:rPr>
              <a:t>...............................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.</a:t>
            </a:r>
            <a:r>
              <a:rPr lang="en-US" sz="2400" dirty="0" err="1">
                <a:solidFill>
                  <a:srgbClr val="231F20"/>
                </a:solidFill>
                <a:latin typeface="Calibri"/>
              </a:rPr>
              <a:t>e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n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……………………...</a:t>
            </a:r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2266A8BA-7DF8-CE48-20EB-CD297A092A54}"/>
              </a:ext>
            </a:extLst>
          </p:cNvPr>
          <p:cNvCxnSpPr>
            <a:cxnSpLocks/>
          </p:cNvCxnSpPr>
          <p:nvPr/>
        </p:nvCxnSpPr>
        <p:spPr>
          <a:xfrm>
            <a:off x="2871972" y="2137119"/>
            <a:ext cx="107050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AA52220E-9FA9-BC3A-D159-9F5F95106AEE}"/>
              </a:ext>
            </a:extLst>
          </p:cNvPr>
          <p:cNvCxnSpPr>
            <a:cxnSpLocks/>
          </p:cNvCxnSpPr>
          <p:nvPr/>
        </p:nvCxnSpPr>
        <p:spPr>
          <a:xfrm flipH="1">
            <a:off x="8533026" y="4223814"/>
            <a:ext cx="94625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630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63EA7-508D-1BE6-0283-4495DCCF3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375D1B10-21C9-9DF2-843C-D7359E069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3B6A3BC-760D-0B2F-5323-886C080466A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5F3495FF-077D-73E1-132A-AD569152829C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Puis j’identifie la grandeur représentée  sur chaque axe.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2854FDF-7914-1D11-B0F9-8B958951348C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310F5E-AA9C-9855-E905-5C168D778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51" y="1109685"/>
            <a:ext cx="8983329" cy="352474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9B6A360A-F6C0-407A-648B-807E939DF7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94"/>
          <a:stretch>
            <a:fillRect/>
          </a:stretch>
        </p:blipFill>
        <p:spPr>
          <a:xfrm>
            <a:off x="3374208" y="1591310"/>
            <a:ext cx="5377554" cy="3675380"/>
          </a:xfrm>
          <a:prstGeom prst="rect">
            <a:avLst/>
          </a:prstGeom>
        </p:spPr>
      </p:pic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DA3801ED-ADFA-6987-5344-75EE82FC35D4}"/>
              </a:ext>
            </a:extLst>
          </p:cNvPr>
          <p:cNvCxnSpPr>
            <a:cxnSpLocks/>
          </p:cNvCxnSpPr>
          <p:nvPr/>
        </p:nvCxnSpPr>
        <p:spPr>
          <a:xfrm>
            <a:off x="2871972" y="2137119"/>
            <a:ext cx="107050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9C1FD7F6-F8B8-21FD-109C-E897D6ECD325}"/>
              </a:ext>
            </a:extLst>
          </p:cNvPr>
          <p:cNvSpPr txBox="1"/>
          <p:nvPr/>
        </p:nvSpPr>
        <p:spPr>
          <a:xfrm>
            <a:off x="1253736" y="1843401"/>
            <a:ext cx="1740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Axe vertical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11C2C060-F061-2701-5C55-7FF3E9F75839}"/>
              </a:ext>
            </a:extLst>
          </p:cNvPr>
          <p:cNvCxnSpPr>
            <a:cxnSpLocks/>
          </p:cNvCxnSpPr>
          <p:nvPr/>
        </p:nvCxnSpPr>
        <p:spPr>
          <a:xfrm flipH="1">
            <a:off x="8533026" y="4223814"/>
            <a:ext cx="94625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489F8C61-E0E5-F852-2BDD-242B2312AB3F}"/>
              </a:ext>
            </a:extLst>
          </p:cNvPr>
          <p:cNvSpPr txBox="1"/>
          <p:nvPr/>
        </p:nvSpPr>
        <p:spPr>
          <a:xfrm>
            <a:off x="9479280" y="3921861"/>
            <a:ext cx="2156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Axe horizontal</a:t>
            </a:r>
          </a:p>
        </p:txBody>
      </p:sp>
      <p:sp>
        <p:nvSpPr>
          <p:cNvPr id="46" name="Rectangle 1172">
            <a:extLst>
              <a:ext uri="{FF2B5EF4-FFF2-40B4-BE49-F238E27FC236}">
                <a16:creationId xmlns:a16="http://schemas.microsoft.com/office/drawing/2014/main" id="{B0509240-A76A-CCC6-1791-35AE9A5F418C}"/>
              </a:ext>
            </a:extLst>
          </p:cNvPr>
          <p:cNvSpPr/>
          <p:nvPr/>
        </p:nvSpPr>
        <p:spPr>
          <a:xfrm>
            <a:off x="1163986" y="5395841"/>
            <a:ext cx="78072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977885" algn="l"/>
              </a:tabLst>
            </a:pPr>
            <a:r>
              <a:rPr lang="en-US" sz="2400" b="0" i="0" spc="0" baseline="0" dirty="0">
                <a:solidFill>
                  <a:srgbClr val="F5821F"/>
                </a:solidFill>
                <a:latin typeface="Calibri"/>
              </a:rPr>
              <a:t>•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L’axe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horizontal:	</a:t>
            </a:r>
            <a:r>
              <a:rPr lang="en-US" sz="2400" b="0" i="0" spc="0" baseline="0" dirty="0">
                <a:solidFill>
                  <a:srgbClr val="231F20"/>
                </a:solidFill>
                <a:latin typeface="ArialMT-Light"/>
              </a:rPr>
              <a:t>............................</a:t>
            </a:r>
            <a:r>
              <a:rPr lang="en-US" sz="2400" dirty="0" err="1">
                <a:solidFill>
                  <a:srgbClr val="231F20"/>
                </a:solidFill>
                <a:latin typeface="Calibri"/>
              </a:rPr>
              <a:t>e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n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……………………...</a:t>
            </a:r>
          </a:p>
        </p:txBody>
      </p:sp>
      <p:sp>
        <p:nvSpPr>
          <p:cNvPr id="47" name="Rectangle 1172">
            <a:extLst>
              <a:ext uri="{FF2B5EF4-FFF2-40B4-BE49-F238E27FC236}">
                <a16:creationId xmlns:a16="http://schemas.microsoft.com/office/drawing/2014/main" id="{3784232F-2766-612B-E1E8-EBB8978688F8}"/>
              </a:ext>
            </a:extLst>
          </p:cNvPr>
          <p:cNvSpPr/>
          <p:nvPr/>
        </p:nvSpPr>
        <p:spPr>
          <a:xfrm>
            <a:off x="1163986" y="6035654"/>
            <a:ext cx="78072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977885" algn="l"/>
              </a:tabLst>
            </a:pPr>
            <a:r>
              <a:rPr lang="en-US" sz="2400" b="0" i="0" spc="0" baseline="0" dirty="0">
                <a:solidFill>
                  <a:srgbClr val="F5821F"/>
                </a:solidFill>
                <a:latin typeface="Calibri"/>
              </a:rPr>
              <a:t>•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L’axe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vertical:	</a:t>
            </a:r>
            <a:r>
              <a:rPr lang="en-US" sz="2400" b="0" i="0" spc="0" baseline="0" dirty="0">
                <a:solidFill>
                  <a:srgbClr val="231F20"/>
                </a:solidFill>
                <a:latin typeface="ArialMT-Light"/>
              </a:rPr>
              <a:t>...............................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.</a:t>
            </a:r>
            <a:r>
              <a:rPr lang="en-US" sz="2400" dirty="0" err="1">
                <a:solidFill>
                  <a:srgbClr val="231F20"/>
                </a:solidFill>
                <a:latin typeface="Calibri"/>
              </a:rPr>
              <a:t>e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n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……………………...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0E17F35-6BF4-A6A8-13E4-0AF341DFC47C}"/>
              </a:ext>
            </a:extLst>
          </p:cNvPr>
          <p:cNvSpPr txBox="1"/>
          <p:nvPr/>
        </p:nvSpPr>
        <p:spPr>
          <a:xfrm>
            <a:off x="6681159" y="5289279"/>
            <a:ext cx="134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min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2C862F-46CD-A36A-25E8-D46C62B9E872}"/>
              </a:ext>
            </a:extLst>
          </p:cNvPr>
          <p:cNvSpPr txBox="1"/>
          <p:nvPr/>
        </p:nvSpPr>
        <p:spPr>
          <a:xfrm>
            <a:off x="3382223" y="5289279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le temps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8FF7B7-79BC-B957-F341-DA54FCD7621E}"/>
              </a:ext>
            </a:extLst>
          </p:cNvPr>
          <p:cNvSpPr txBox="1"/>
          <p:nvPr/>
        </p:nvSpPr>
        <p:spPr>
          <a:xfrm>
            <a:off x="3374208" y="5954058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température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356CB9-B33C-37F1-6F28-4A4F8EF5B380}"/>
              </a:ext>
            </a:extLst>
          </p:cNvPr>
          <p:cNvSpPr txBox="1"/>
          <p:nvPr/>
        </p:nvSpPr>
        <p:spPr>
          <a:xfrm>
            <a:off x="6689173" y="5918526"/>
            <a:ext cx="134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°C</a:t>
            </a:r>
          </a:p>
        </p:txBody>
      </p:sp>
    </p:spTree>
    <p:extLst>
      <p:ext uri="{BB962C8B-B14F-4D97-AF65-F5344CB8AC3E}">
        <p14:creationId xmlns:p14="http://schemas.microsoft.com/office/powerpoint/2010/main" val="42300965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14973-D032-91C7-7AA4-DF2DD75D5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0ADAAB1-D1D9-9450-5F02-E04F5DCB3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34AFFD5-9B92-C70B-8307-138B3A07396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55E20A6-104D-797D-A906-4B299A98801F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Deuxième étape: j’observe les zones sur le graphique et Je décris la variation de la température dans chaque zone.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91CC76-4554-995E-6768-35250ACCE0C0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A705CC9-8CBB-8442-56CA-B378E7206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81" y="1166521"/>
            <a:ext cx="8907118" cy="33342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F747181-C419-D039-D647-C55E795BA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151" y="1580737"/>
            <a:ext cx="4003759" cy="273726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A532A9-C39C-E440-45AD-C8D693C8B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786" y="4457460"/>
            <a:ext cx="11129391" cy="172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185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B9B19-00FB-7C4E-EF2C-595BC5B8C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F8989D2E-7529-AE40-101B-11566CCB8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8800BED-E5BA-3EE1-4412-CFFDAA6739D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85775A3-B6B4-3D05-8B32-2ECC2560FEA4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la zone 1 : la température augmente, dans la zone 2 : la température reste constante et dans la zone 3: la température augmente à nouveau.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B408E3-419A-EA83-1DEE-92F63D8B6F06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AEE40E-07C1-70BD-3F8A-C798FD6DB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81" y="1166521"/>
            <a:ext cx="8907118" cy="33342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2FAC74A-B653-0307-F151-7EFDE91E8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151" y="1580737"/>
            <a:ext cx="4003759" cy="273726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FA2A5E3-68EC-B579-8086-30D8632C7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786" y="4457460"/>
            <a:ext cx="11129391" cy="172744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966A3968-8859-D5CD-8805-205BD8393D57}"/>
              </a:ext>
            </a:extLst>
          </p:cNvPr>
          <p:cNvSpPr txBox="1"/>
          <p:nvPr/>
        </p:nvSpPr>
        <p:spPr>
          <a:xfrm>
            <a:off x="3419999" y="5027976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0 et 2 min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4EEB294-C8F4-9AC4-FB80-9BF95EE2058B}"/>
              </a:ext>
            </a:extLst>
          </p:cNvPr>
          <p:cNvSpPr txBox="1"/>
          <p:nvPr/>
        </p:nvSpPr>
        <p:spPr>
          <a:xfrm>
            <a:off x="6336176" y="5059570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 et 4 min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25128B-9E65-5BE9-3F82-2494BCD1FEB0}"/>
              </a:ext>
            </a:extLst>
          </p:cNvPr>
          <p:cNvSpPr txBox="1"/>
          <p:nvPr/>
        </p:nvSpPr>
        <p:spPr>
          <a:xfrm>
            <a:off x="3008016" y="5582769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09F05A8-8737-8624-1F4D-D9A9F0242B27}"/>
              </a:ext>
            </a:extLst>
          </p:cNvPr>
          <p:cNvSpPr txBox="1"/>
          <p:nvPr/>
        </p:nvSpPr>
        <p:spPr>
          <a:xfrm>
            <a:off x="5804896" y="5551196"/>
            <a:ext cx="2610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reste constante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A14893C-8CA0-52B6-C55E-E4D793FEC824}"/>
              </a:ext>
            </a:extLst>
          </p:cNvPr>
          <p:cNvSpPr txBox="1"/>
          <p:nvPr/>
        </p:nvSpPr>
        <p:spPr>
          <a:xfrm>
            <a:off x="9106679" y="5551196"/>
            <a:ext cx="2610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F9588D-C5CB-AC98-86BA-75D1E0DE6155}"/>
              </a:ext>
            </a:extLst>
          </p:cNvPr>
          <p:cNvSpPr txBox="1"/>
          <p:nvPr/>
        </p:nvSpPr>
        <p:spPr>
          <a:xfrm>
            <a:off x="9389938" y="5027976"/>
            <a:ext cx="1660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5350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0FDCA-534C-2BA4-01B2-5D4DD1591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DB84F28B-D204-4EBC-F55B-3791F4162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78C2325-8DFF-4C2F-EDAC-9509A9017EE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D1F7871-FECE-2C55-1250-F8F529215634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j’identifie les états physiques de l’eau dans chaque zone.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3C99086-1EBD-F773-43CB-982BE1D55569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953ED91-2009-2B0E-5FCC-DFFBF62E6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151" y="1580737"/>
            <a:ext cx="4003759" cy="2737264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FB74BA8-19BD-C13C-34DD-E166538E5E08}"/>
              </a:ext>
            </a:extLst>
          </p:cNvPr>
          <p:cNvGrpSpPr/>
          <p:nvPr/>
        </p:nvGrpSpPr>
        <p:grpSpPr>
          <a:xfrm>
            <a:off x="541030" y="4563338"/>
            <a:ext cx="11043910" cy="1128141"/>
            <a:chOff x="541030" y="4563338"/>
            <a:chExt cx="11043910" cy="112814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F77B27C-354A-0B73-4F8C-9CF945AFF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1030" y="4563338"/>
              <a:ext cx="11043910" cy="1128141"/>
            </a:xfrm>
            <a:prstGeom prst="rect">
              <a:avLst/>
            </a:prstGeom>
          </p:spPr>
        </p:pic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BB5DBF-33A9-A3B2-7996-598F91C6DF1D}"/>
                </a:ext>
              </a:extLst>
            </p:cNvPr>
            <p:cNvSpPr/>
            <p:nvPr/>
          </p:nvSpPr>
          <p:spPr>
            <a:xfrm>
              <a:off x="677242" y="4978400"/>
              <a:ext cx="2913070" cy="59944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…………………………………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31F4A1C-9D94-235F-8238-57E99C6D602B}"/>
                </a:ext>
              </a:extLst>
            </p:cNvPr>
            <p:cNvSpPr/>
            <p:nvPr/>
          </p:nvSpPr>
          <p:spPr>
            <a:xfrm>
              <a:off x="4606450" y="4977543"/>
              <a:ext cx="2913070" cy="59944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……………………………………….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4B2B55D-9076-744E-2DDF-C23D40FB7870}"/>
                </a:ext>
              </a:extLst>
            </p:cNvPr>
            <p:cNvSpPr/>
            <p:nvPr/>
          </p:nvSpPr>
          <p:spPr>
            <a:xfrm>
              <a:off x="8550888" y="4976310"/>
              <a:ext cx="2913070" cy="59944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………………………………..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27F29AA-1C3E-D224-5EE9-AA703E1F9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42" y="1230311"/>
            <a:ext cx="8945223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07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479C5-1CAC-E3F8-715D-FAE04472A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878A1265-2F7F-97AB-B114-9400DCE6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62E7E2B-1BB8-C2AF-0633-D9A2AB8A8BB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910CB2A-5893-C2A6-FF2E-EE89831BC097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la zone 1, l’eau est à l’état solide. Dans la zone 2, l’eau se trouve en deux états: solide et liquide. Dans la zone 3, la fusion est terminée et l’eau est  état liquide.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E4BD5AF-4D1D-45A5-AF0A-AC89A6462CDC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BB85634-8EF0-971E-97DC-46735C7D7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151" y="1580737"/>
            <a:ext cx="4003759" cy="2737264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3126919-2E9F-7B32-2B50-5D7EBD707FC5}"/>
              </a:ext>
            </a:extLst>
          </p:cNvPr>
          <p:cNvGrpSpPr/>
          <p:nvPr/>
        </p:nvGrpSpPr>
        <p:grpSpPr>
          <a:xfrm>
            <a:off x="541030" y="4563338"/>
            <a:ext cx="11043910" cy="1128141"/>
            <a:chOff x="541030" y="4563338"/>
            <a:chExt cx="11043910" cy="112814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286EDAB-8058-84B9-8B4A-455061C65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1030" y="4563338"/>
              <a:ext cx="11043910" cy="1128141"/>
            </a:xfrm>
            <a:prstGeom prst="rect">
              <a:avLst/>
            </a:prstGeom>
          </p:spPr>
        </p:pic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49676BA-37C1-2784-2FB9-AF8CED263983}"/>
                </a:ext>
              </a:extLst>
            </p:cNvPr>
            <p:cNvSpPr/>
            <p:nvPr/>
          </p:nvSpPr>
          <p:spPr>
            <a:xfrm>
              <a:off x="677242" y="4978400"/>
              <a:ext cx="2913070" cy="59944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…………………………………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26804E2-C977-296C-8F37-CCC1563E2E7A}"/>
                </a:ext>
              </a:extLst>
            </p:cNvPr>
            <p:cNvSpPr/>
            <p:nvPr/>
          </p:nvSpPr>
          <p:spPr>
            <a:xfrm>
              <a:off x="4606450" y="4977543"/>
              <a:ext cx="2913070" cy="59944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……………………………………….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F90644D-40C2-0352-B0E0-15106C7E1B8A}"/>
                </a:ext>
              </a:extLst>
            </p:cNvPr>
            <p:cNvSpPr/>
            <p:nvPr/>
          </p:nvSpPr>
          <p:spPr>
            <a:xfrm>
              <a:off x="8550888" y="4976310"/>
              <a:ext cx="2913070" cy="59944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………………………………..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D8F23EE-89F4-058F-C524-2920766E1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42" y="1230311"/>
            <a:ext cx="8945223" cy="28579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B42A08C-3E5D-20CF-D0DF-4209C8C2EE11}"/>
              </a:ext>
            </a:extLst>
          </p:cNvPr>
          <p:cNvSpPr txBox="1"/>
          <p:nvPr/>
        </p:nvSpPr>
        <p:spPr>
          <a:xfrm>
            <a:off x="1383512" y="4963469"/>
            <a:ext cx="180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état solide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597CD9-1D59-11AE-B244-2EDE0E21CC17}"/>
              </a:ext>
            </a:extLst>
          </p:cNvPr>
          <p:cNvSpPr txBox="1"/>
          <p:nvPr/>
        </p:nvSpPr>
        <p:spPr>
          <a:xfrm>
            <a:off x="4531360" y="5000717"/>
            <a:ext cx="314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solide + liquide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295C3B-E40A-C79F-A119-2AB68969E9D0}"/>
              </a:ext>
            </a:extLst>
          </p:cNvPr>
          <p:cNvSpPr txBox="1"/>
          <p:nvPr/>
        </p:nvSpPr>
        <p:spPr>
          <a:xfrm>
            <a:off x="9032240" y="4963469"/>
            <a:ext cx="2334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état liquide</a:t>
            </a:r>
          </a:p>
        </p:txBody>
      </p:sp>
    </p:spTree>
    <p:extLst>
      <p:ext uri="{BB962C8B-B14F-4D97-AF65-F5344CB8AC3E}">
        <p14:creationId xmlns:p14="http://schemas.microsoft.com/office/powerpoint/2010/main" val="49814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5EF12-1CFC-FA75-5F46-662BC49D4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9E724371-7B99-C89F-D27C-4FA958921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DCB5BD4-7351-FDE7-366F-E302B5E2E99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69E532B-7A40-3935-9877-2907B12D8BBB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Quatrième étape: je décris l’évolution de la température lors de la fusion des glaçons par des phrases simples.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1969E5-D283-57C5-FABF-065D9A766850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E661DD8-8F96-4803-0FC1-0BDABF9B1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151" y="1580737"/>
            <a:ext cx="4003759" cy="27372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C740E22-9AFA-C949-CBDD-5EB30D07C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70" y="4382637"/>
            <a:ext cx="10514438" cy="193554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E9D6EA6-A008-7F20-4FA5-1DDA32711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84" y="1200915"/>
            <a:ext cx="8897592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895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00BC2-7D22-E356-04A7-412FFCFDC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95080CDA-8408-59DC-0624-CE624DA5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499963" cy="499963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43326DC-8957-9B7B-89E6-314E2973CEC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chaque information et la met en évidence.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A0F808A-A639-032B-7B96-728AF9F90B02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J’utilise les adverbes avant, pendant et après.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EA2E2B4-19FA-0D3D-49A7-B87C3AF53B83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9D9B4D5-01B4-CA06-3720-994D10396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151" y="1580737"/>
            <a:ext cx="4003759" cy="27372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6B88A3-9F29-232F-735D-B06258E1A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70" y="4382637"/>
            <a:ext cx="10514438" cy="193554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100B0F0-B15B-1744-9812-547D9127DE49}"/>
              </a:ext>
            </a:extLst>
          </p:cNvPr>
          <p:cNvSpPr txBox="1"/>
          <p:nvPr/>
        </p:nvSpPr>
        <p:spPr>
          <a:xfrm>
            <a:off x="1898490" y="4382637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Avant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FAD526A-BD6F-C7E0-29D0-3951A34840C0}"/>
              </a:ext>
            </a:extLst>
          </p:cNvPr>
          <p:cNvSpPr txBox="1"/>
          <p:nvPr/>
        </p:nvSpPr>
        <p:spPr>
          <a:xfrm>
            <a:off x="7831930" y="4382637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1537626-EA37-FA72-1952-B617DE56E36B}"/>
              </a:ext>
            </a:extLst>
          </p:cNvPr>
          <p:cNvSpPr txBox="1"/>
          <p:nvPr/>
        </p:nvSpPr>
        <p:spPr>
          <a:xfrm>
            <a:off x="1898490" y="5093922"/>
            <a:ext cx="252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Pendant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47056A7-D86C-A217-D733-E02DCC4360C9}"/>
              </a:ext>
            </a:extLst>
          </p:cNvPr>
          <p:cNvSpPr txBox="1"/>
          <p:nvPr/>
        </p:nvSpPr>
        <p:spPr>
          <a:xfrm>
            <a:off x="7831930" y="5093922"/>
            <a:ext cx="2951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reste constante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5644985-6C4A-1643-52A9-85F2AE1516C2}"/>
              </a:ext>
            </a:extLst>
          </p:cNvPr>
          <p:cNvSpPr txBox="1"/>
          <p:nvPr/>
        </p:nvSpPr>
        <p:spPr>
          <a:xfrm>
            <a:off x="1898490" y="5660395"/>
            <a:ext cx="2951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Après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9585AD8-6169-4E1E-769C-6B938A1F7742}"/>
              </a:ext>
            </a:extLst>
          </p:cNvPr>
          <p:cNvSpPr txBox="1"/>
          <p:nvPr/>
        </p:nvSpPr>
        <p:spPr>
          <a:xfrm>
            <a:off x="7831930" y="5660395"/>
            <a:ext cx="2951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B4526AF6-BB02-3590-5D46-B2D220E94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84" y="1200915"/>
            <a:ext cx="8897592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7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>
            <a:extLst>
              <a:ext uri="{FF2B5EF4-FFF2-40B4-BE49-F238E27FC236}">
                <a16:creationId xmlns:a16="http://schemas.microsoft.com/office/drawing/2014/main" id="{0C1897B8-15A0-CA98-8528-3D7D0ADB0B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268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2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marR="0" lvl="0" indent="-17145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b="1" i="0" u="none" strike="noStrike" kern="0" cap="none" spc="0" baseline="0" dirty="0"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611120" y="1540854"/>
            <a:ext cx="7447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Décrire l’évolution de la température lors d’un changement d’état.</a:t>
            </a:r>
            <a:endParaRPr lang="fr-BE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611120" y="250092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Identifier la température de fusion et d’ébullition lors d’un changement d’état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19624" y="3494226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Expliquer des phénomènes en relation avec les changements d’état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ardoises pour écrire la bonne réponse :  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72F87C0-16DE-BAC3-E925-1D6B8DFF5047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L’axe vertical dans le graphique ci-dessous représente :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3E111C-3E89-6829-A17A-7BED7B8A2D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8561" y="1906902"/>
            <a:ext cx="4925978" cy="317968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5981508-EF33-D124-FC30-8E9F77D2AB68}"/>
              </a:ext>
            </a:extLst>
          </p:cNvPr>
          <p:cNvSpPr/>
          <p:nvPr/>
        </p:nvSpPr>
        <p:spPr>
          <a:xfrm>
            <a:off x="1953114" y="5173044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La température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0601D71-EC18-B4BE-D2C2-F38462FBCBC7}"/>
              </a:ext>
            </a:extLst>
          </p:cNvPr>
          <p:cNvSpPr/>
          <p:nvPr/>
        </p:nvSpPr>
        <p:spPr>
          <a:xfrm>
            <a:off x="1657746" y="51730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3B19EA-B64F-85F9-87D1-E64E9A5E6CB2}"/>
              </a:ext>
            </a:extLst>
          </p:cNvPr>
          <p:cNvSpPr/>
          <p:nvPr/>
        </p:nvSpPr>
        <p:spPr>
          <a:xfrm>
            <a:off x="8681647" y="5173044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Le temps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070ABCC-4CDA-FF30-21DA-670A0B998BFC}"/>
              </a:ext>
            </a:extLst>
          </p:cNvPr>
          <p:cNvSpPr/>
          <p:nvPr/>
        </p:nvSpPr>
        <p:spPr>
          <a:xfrm>
            <a:off x="8386280" y="51730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802B0FD-7829-D866-166A-4AFB6C84ABB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Très bien . L’axe vertical représente la température. 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A40BD1D-EF04-81C7-A31E-C95EE0EA1D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AEDB73-EA41-2238-B749-A4AD2B2257EA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L’axe vertical dans le graphique ci-dessous représente :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40B20C-D337-31CF-0AA1-19785FA454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8561" y="1906902"/>
            <a:ext cx="4925978" cy="317968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7CD8C2-A88B-D700-7C8C-1F521C1FD36E}"/>
              </a:ext>
            </a:extLst>
          </p:cNvPr>
          <p:cNvSpPr/>
          <p:nvPr/>
        </p:nvSpPr>
        <p:spPr>
          <a:xfrm>
            <a:off x="1953114" y="5162884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La température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709D1DC-D50C-83E1-D655-6D7DE594DD25}"/>
              </a:ext>
            </a:extLst>
          </p:cNvPr>
          <p:cNvSpPr/>
          <p:nvPr/>
        </p:nvSpPr>
        <p:spPr>
          <a:xfrm>
            <a:off x="1657746" y="516288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99F1376-614B-C71D-D13C-175DA1246C73}"/>
              </a:ext>
            </a:extLst>
          </p:cNvPr>
          <p:cNvSpPr/>
          <p:nvPr/>
        </p:nvSpPr>
        <p:spPr>
          <a:xfrm>
            <a:off x="8681647" y="5162884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Le temps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BE05F91-7E42-662F-1D96-EF31DD703AB5}"/>
              </a:ext>
            </a:extLst>
          </p:cNvPr>
          <p:cNvSpPr/>
          <p:nvPr/>
        </p:nvSpPr>
        <p:spPr>
          <a:xfrm>
            <a:off x="8386280" y="516288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000058E8-8A84-3326-D605-E2634C0349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25524" y="5593808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F85D6-EE44-BDC3-E096-902343E6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5BF88AD-A48E-8459-306D-02CA3F238D2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une autre fois votre ardoise pour écrire la bonne réponse :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A8ABAEC-3B27-4FD3-53A2-EDF86B2918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64EAEB1-4188-C5D0-C277-245C39E07EE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E4EB65F-3091-2DDC-3E48-CF175BCE9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F83C39-6433-2244-42C9-E227EA14E9D5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L’axe horizontal dans le graphique ci-dessous représente :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CB6DEB-0806-E060-DA7C-E60B10E099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8561" y="1906902"/>
            <a:ext cx="4925978" cy="317968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F8524B-8DED-6B6A-E4FB-3115AD750951}"/>
              </a:ext>
            </a:extLst>
          </p:cNvPr>
          <p:cNvSpPr/>
          <p:nvPr/>
        </p:nvSpPr>
        <p:spPr>
          <a:xfrm>
            <a:off x="1953114" y="5223844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Température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FD09D6B-001E-985A-A7F1-656664E8636E}"/>
              </a:ext>
            </a:extLst>
          </p:cNvPr>
          <p:cNvSpPr/>
          <p:nvPr/>
        </p:nvSpPr>
        <p:spPr>
          <a:xfrm>
            <a:off x="1657746" y="52238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C0592C-44FA-492C-490C-D2C53A28D987}"/>
              </a:ext>
            </a:extLst>
          </p:cNvPr>
          <p:cNvSpPr/>
          <p:nvPr/>
        </p:nvSpPr>
        <p:spPr>
          <a:xfrm>
            <a:off x="8681647" y="5223844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Le temps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6931070-47DB-55FD-1EC9-761EFB97341A}"/>
              </a:ext>
            </a:extLst>
          </p:cNvPr>
          <p:cNvSpPr/>
          <p:nvPr/>
        </p:nvSpPr>
        <p:spPr>
          <a:xfrm>
            <a:off x="8386280" y="52238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017490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56BCF-9E43-C1FC-080F-A00163C41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2776759-43AD-D5B8-317A-3923B2F0DB0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Bien sûr c’est l’axe du temps en minutes. 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BCC51AC-9D7A-DBD2-C476-A23C964C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C66B4DE-F66F-58D0-0135-BD603BCCDF4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0F5C83-2970-CE9D-32E8-1AB82F1F6F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8561" y="1906902"/>
            <a:ext cx="4925978" cy="317968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9D1DD9-D0BE-C8E2-B3D0-83A68A2B38D9}"/>
              </a:ext>
            </a:extLst>
          </p:cNvPr>
          <p:cNvSpPr/>
          <p:nvPr/>
        </p:nvSpPr>
        <p:spPr>
          <a:xfrm>
            <a:off x="1953114" y="4990164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Température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8E0D843-C4A5-114C-1536-D91878EF2BEF}"/>
              </a:ext>
            </a:extLst>
          </p:cNvPr>
          <p:cNvSpPr/>
          <p:nvPr/>
        </p:nvSpPr>
        <p:spPr>
          <a:xfrm>
            <a:off x="1657746" y="499016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812C9FA-E8CF-4651-526A-8D863DAB636D}"/>
              </a:ext>
            </a:extLst>
          </p:cNvPr>
          <p:cNvSpPr/>
          <p:nvPr/>
        </p:nvSpPr>
        <p:spPr>
          <a:xfrm>
            <a:off x="8681647" y="4990164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Le temps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5E3E65-033F-ECE7-3A50-7B5E758A5733}"/>
              </a:ext>
            </a:extLst>
          </p:cNvPr>
          <p:cNvSpPr/>
          <p:nvPr/>
        </p:nvSpPr>
        <p:spPr>
          <a:xfrm>
            <a:off x="8386280" y="499016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318DB1E7-57BF-BF51-38D7-4B9FAEF1B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33972" y="5366717"/>
            <a:ext cx="684830" cy="6848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969DECC-701B-6D41-A9DA-7A1ABD8D5933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L’axe horizontal dans le graphique ci-dessous représente : </a:t>
            </a:r>
          </a:p>
        </p:txBody>
      </p:sp>
    </p:spTree>
    <p:extLst>
      <p:ext uri="{BB962C8B-B14F-4D97-AF65-F5344CB8AC3E}">
        <p14:creationId xmlns:p14="http://schemas.microsoft.com/office/powerpoint/2010/main" val="335082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F91DE-816F-E7A2-6679-719A9A08B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C7A37E4-33D6-1211-81AD-9A00B7626C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bonne réponse :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102B36-06DD-9979-2AB9-DE0228E6456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2D725D8-AEB2-F6D7-349A-F89D8D95A71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0D1BD5E-A094-636A-856A-4A33BFD3D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985024B-F953-FAA0-DCAE-67F6FFAB843A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Dans la zone 1 du graphique ci-dessous la température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64AD314-E05A-6D86-49CA-B8B185F636DF}"/>
              </a:ext>
            </a:extLst>
          </p:cNvPr>
          <p:cNvSpPr/>
          <p:nvPr/>
        </p:nvSpPr>
        <p:spPr>
          <a:xfrm>
            <a:off x="774700" y="534732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Augmente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46E2EA0-E838-1147-7B14-5AA9CC4888B3}"/>
              </a:ext>
            </a:extLst>
          </p:cNvPr>
          <p:cNvSpPr/>
          <p:nvPr/>
        </p:nvSpPr>
        <p:spPr>
          <a:xfrm>
            <a:off x="479332" y="53473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8C32AB-3898-709F-B796-DF228BE3B2AE}"/>
              </a:ext>
            </a:extLst>
          </p:cNvPr>
          <p:cNvSpPr/>
          <p:nvPr/>
        </p:nvSpPr>
        <p:spPr>
          <a:xfrm>
            <a:off x="5267887" y="534625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Reste constante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B56390A-9B1E-8865-8ED7-B251AED1E20B}"/>
              </a:ext>
            </a:extLst>
          </p:cNvPr>
          <p:cNvSpPr/>
          <p:nvPr/>
        </p:nvSpPr>
        <p:spPr>
          <a:xfrm>
            <a:off x="4972520" y="53462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4545AFC-1317-2A5A-4250-88C483271622}"/>
              </a:ext>
            </a:extLst>
          </p:cNvPr>
          <p:cNvSpPr/>
          <p:nvPr/>
        </p:nvSpPr>
        <p:spPr>
          <a:xfrm>
            <a:off x="8958363" y="534625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Diminue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8E6FB5-A11F-9F30-EF58-A63CAAFA68D2}"/>
              </a:ext>
            </a:extLst>
          </p:cNvPr>
          <p:cNvSpPr/>
          <p:nvPr/>
        </p:nvSpPr>
        <p:spPr>
          <a:xfrm>
            <a:off x="8662996" y="53462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6FB330-A5DD-A2F9-7450-BBEE209DA3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206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3B196-9634-5686-1EF4-0665192D8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AD000A69-4537-2460-2A32-3B429DD8117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 elle augmente..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7048872-FDBE-FF44-A773-F73607913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CA375C5-B819-61FD-C357-D082E4A0688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40E0549-5E4B-D6CA-3983-D217E1884689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Dans la zone 1 du graphique ci-dessous la température 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BDE618D-930D-F180-C45A-6D9E398AB2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042D241-B3FB-595A-C541-185AFD1B0900}"/>
              </a:ext>
            </a:extLst>
          </p:cNvPr>
          <p:cNvSpPr/>
          <p:nvPr/>
        </p:nvSpPr>
        <p:spPr>
          <a:xfrm>
            <a:off x="774700" y="532700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Augmente 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80A27BD-B178-22ED-9560-0B1405FAE1F6}"/>
              </a:ext>
            </a:extLst>
          </p:cNvPr>
          <p:cNvSpPr/>
          <p:nvPr/>
        </p:nvSpPr>
        <p:spPr>
          <a:xfrm>
            <a:off x="479332" y="53270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AC3C2DA-15F9-516B-284B-956EE553A0DC}"/>
              </a:ext>
            </a:extLst>
          </p:cNvPr>
          <p:cNvSpPr/>
          <p:nvPr/>
        </p:nvSpPr>
        <p:spPr>
          <a:xfrm>
            <a:off x="5267887" y="532593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Reste constante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88862D0-72E7-50C1-CB5D-1EA3B2F29901}"/>
              </a:ext>
            </a:extLst>
          </p:cNvPr>
          <p:cNvSpPr/>
          <p:nvPr/>
        </p:nvSpPr>
        <p:spPr>
          <a:xfrm>
            <a:off x="4972520" y="532593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A53498F-A98E-67B2-EF2C-9FCC06BA491D}"/>
              </a:ext>
            </a:extLst>
          </p:cNvPr>
          <p:cNvSpPr/>
          <p:nvPr/>
        </p:nvSpPr>
        <p:spPr>
          <a:xfrm>
            <a:off x="8958363" y="532593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Diminue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0C9819F-A297-29E7-800C-822D3EA87340}"/>
              </a:ext>
            </a:extLst>
          </p:cNvPr>
          <p:cNvSpPr/>
          <p:nvPr/>
        </p:nvSpPr>
        <p:spPr>
          <a:xfrm>
            <a:off x="8662996" y="532593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21" name="Graphique 20" descr="Coche avec un remplissage uni">
            <a:extLst>
              <a:ext uri="{FF2B5EF4-FFF2-40B4-BE49-F238E27FC236}">
                <a16:creationId xmlns:a16="http://schemas.microsoft.com/office/drawing/2014/main" id="{617018EC-6E9C-5D38-BA04-7963A0C5D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1124" y="5756856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54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13B8B-3DF8-FBA9-E8A2-920B3DA90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8704FB4-EEAA-B545-4CCF-0FA4D9AF53F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 la bonne réponse :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2D7A882-15BC-671B-06EF-F1ED4BBF357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8FF8F40-A223-97FE-A57B-57405EE46C2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341B160F-5A27-CAB0-27F9-94497C767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6772210-8A87-04C8-3ACF-2684BC85B837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Dans la zone 2 du graphique ci-dessous la température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774700" y="539812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Augmente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479332" y="53981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C8D49E-9826-114D-0F8E-C525881C99FF}"/>
              </a:ext>
            </a:extLst>
          </p:cNvPr>
          <p:cNvSpPr/>
          <p:nvPr/>
        </p:nvSpPr>
        <p:spPr>
          <a:xfrm>
            <a:off x="5267887" y="539705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Reste constante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4972520" y="53970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86D06B-1D1B-EC17-BB68-9624888383BA}"/>
              </a:ext>
            </a:extLst>
          </p:cNvPr>
          <p:cNvSpPr/>
          <p:nvPr/>
        </p:nvSpPr>
        <p:spPr>
          <a:xfrm>
            <a:off x="8958363" y="539705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Diminue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8662996" y="539705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3C6556F-569E-8A97-BB99-FBA90023B2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777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B696B-172C-2343-749E-53E96C8C7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04C608C-46C2-C68C-B05B-B7E14481FF7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la zone 2 la température reste constante.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9B6D6A8-C897-129C-339A-26F184016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58E4FA9-1C0D-4185-463F-EE137EAC686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207890-D8B4-181B-AB98-6F07712218DE}"/>
              </a:ext>
            </a:extLst>
          </p:cNvPr>
          <p:cNvSpPr txBox="1"/>
          <p:nvPr/>
        </p:nvSpPr>
        <p:spPr>
          <a:xfrm>
            <a:off x="695960" y="1402080"/>
            <a:ext cx="1080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Dans la zone 2 du graphique ci-dessous la température 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CA3BD21-96DF-22C1-8219-6EA955B7A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23DC666-45AE-12C0-DA3D-37AF6D76C1D1}"/>
              </a:ext>
            </a:extLst>
          </p:cNvPr>
          <p:cNvSpPr/>
          <p:nvPr/>
        </p:nvSpPr>
        <p:spPr>
          <a:xfrm>
            <a:off x="774700" y="538796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Augmente 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363D340-5955-BC48-920D-155E88FD83DF}"/>
              </a:ext>
            </a:extLst>
          </p:cNvPr>
          <p:cNvSpPr/>
          <p:nvPr/>
        </p:nvSpPr>
        <p:spPr>
          <a:xfrm>
            <a:off x="479332" y="538796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5620BF2-FAFD-902A-7FC6-3806C87420F5}"/>
              </a:ext>
            </a:extLst>
          </p:cNvPr>
          <p:cNvSpPr/>
          <p:nvPr/>
        </p:nvSpPr>
        <p:spPr>
          <a:xfrm>
            <a:off x="5267887" y="538689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Reste constante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0389172-5848-CA48-369C-9AFEA5F994F5}"/>
              </a:ext>
            </a:extLst>
          </p:cNvPr>
          <p:cNvSpPr/>
          <p:nvPr/>
        </p:nvSpPr>
        <p:spPr>
          <a:xfrm>
            <a:off x="4972520" y="538689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88BCC7F-09C9-01A3-F517-B765065C142F}"/>
              </a:ext>
            </a:extLst>
          </p:cNvPr>
          <p:cNvSpPr/>
          <p:nvPr/>
        </p:nvSpPr>
        <p:spPr>
          <a:xfrm>
            <a:off x="8958363" y="538689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Diminue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0B18050D-4869-23C6-C14B-AA43CB36CB93}"/>
              </a:ext>
            </a:extLst>
          </p:cNvPr>
          <p:cNvSpPr/>
          <p:nvPr/>
        </p:nvSpPr>
        <p:spPr>
          <a:xfrm>
            <a:off x="8662996" y="538689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21" name="Graphique 20" descr="Coche avec un remplissage uni">
            <a:extLst>
              <a:ext uri="{FF2B5EF4-FFF2-40B4-BE49-F238E27FC236}">
                <a16:creationId xmlns:a16="http://schemas.microsoft.com/office/drawing/2014/main" id="{6245CBAE-6A39-2508-0693-6629C0427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7508" y="5758656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967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3DD61-316E-F2CE-B6A6-86D9CAABA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3B0FA10-4121-231C-A11B-6A5236D4CC7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bonne réponse pour compléter la phrase suivante :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9843E00-6A8E-FD14-5BD2-5D5F4D86430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A216596-B6EA-43D3-990D-51B0E616A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9E9805-8900-A932-52FA-BFE20538E2C4}"/>
              </a:ext>
            </a:extLst>
          </p:cNvPr>
          <p:cNvSpPr/>
          <p:nvPr/>
        </p:nvSpPr>
        <p:spPr>
          <a:xfrm>
            <a:off x="774700" y="526604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Augmente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219875-8B86-2B9E-5E2E-FFAAFCEA27A2}"/>
              </a:ext>
            </a:extLst>
          </p:cNvPr>
          <p:cNvSpPr/>
          <p:nvPr/>
        </p:nvSpPr>
        <p:spPr>
          <a:xfrm>
            <a:off x="479332" y="52660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5E10D-B1B5-E9A6-6152-4EAFB938C143}"/>
              </a:ext>
            </a:extLst>
          </p:cNvPr>
          <p:cNvSpPr/>
          <p:nvPr/>
        </p:nvSpPr>
        <p:spPr>
          <a:xfrm>
            <a:off x="5267887" y="526497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Reste constante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7E6EB5-F455-DA95-9ED1-1C3F80AA3E38}"/>
              </a:ext>
            </a:extLst>
          </p:cNvPr>
          <p:cNvSpPr/>
          <p:nvPr/>
        </p:nvSpPr>
        <p:spPr>
          <a:xfrm>
            <a:off x="4972520" y="526497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73AFEF-AD90-9E50-D625-957AB03B516F}"/>
              </a:ext>
            </a:extLst>
          </p:cNvPr>
          <p:cNvSpPr/>
          <p:nvPr/>
        </p:nvSpPr>
        <p:spPr>
          <a:xfrm>
            <a:off x="8958363" y="526497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Diminue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95EE70E-DB68-A382-5439-F3B490203336}"/>
              </a:ext>
            </a:extLst>
          </p:cNvPr>
          <p:cNvSpPr/>
          <p:nvPr/>
        </p:nvSpPr>
        <p:spPr>
          <a:xfrm>
            <a:off x="8662996" y="526497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24DD165-D365-597C-FFD5-8BFFF44CF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191D9F8-C167-79DD-DAE3-2698433FEF27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Dans la zone 3 du graphique ci-dessous, la température :</a:t>
            </a:r>
          </a:p>
        </p:txBody>
      </p:sp>
    </p:spTree>
    <p:extLst>
      <p:ext uri="{BB962C8B-B14F-4D97-AF65-F5344CB8AC3E}">
        <p14:creationId xmlns:p14="http://schemas.microsoft.com/office/powerpoint/2010/main" val="34691186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ED182-EFD5-C09C-9ACF-A20F7055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67265FE-79CE-5D13-DC83-A6A9B91C1F2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Effectivement, la température augmente de nouveau. 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1900A8D-760F-C9AE-38B3-A7D8F521E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89DB969-E3FD-BAB1-11F5-D2F6072EEE9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C58AC77-33B8-E103-9578-202717CE31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9B26371-C8A6-ED56-CDD1-FEC4CA253E08}"/>
              </a:ext>
            </a:extLst>
          </p:cNvPr>
          <p:cNvSpPr/>
          <p:nvPr/>
        </p:nvSpPr>
        <p:spPr>
          <a:xfrm>
            <a:off x="774700" y="536764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Augmente 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EDD54D7-76B3-2DDB-3434-334C194EB17D}"/>
              </a:ext>
            </a:extLst>
          </p:cNvPr>
          <p:cNvSpPr/>
          <p:nvPr/>
        </p:nvSpPr>
        <p:spPr>
          <a:xfrm>
            <a:off x="479332" y="53676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5B640F4-3DE2-2473-B629-742CD3B4790A}"/>
              </a:ext>
            </a:extLst>
          </p:cNvPr>
          <p:cNvSpPr/>
          <p:nvPr/>
        </p:nvSpPr>
        <p:spPr>
          <a:xfrm>
            <a:off x="5267887" y="536657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Reste constante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E1A66FF-147D-3E02-5BFC-525E22423BEC}"/>
              </a:ext>
            </a:extLst>
          </p:cNvPr>
          <p:cNvSpPr/>
          <p:nvPr/>
        </p:nvSpPr>
        <p:spPr>
          <a:xfrm>
            <a:off x="4972520" y="536657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8BB6B1B-C50A-5B2F-725F-5B8046226333}"/>
              </a:ext>
            </a:extLst>
          </p:cNvPr>
          <p:cNvSpPr/>
          <p:nvPr/>
        </p:nvSpPr>
        <p:spPr>
          <a:xfrm>
            <a:off x="8958363" y="536657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Diminue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A58E86D-C4AB-C34A-D0FA-22269CA69463}"/>
              </a:ext>
            </a:extLst>
          </p:cNvPr>
          <p:cNvSpPr/>
          <p:nvPr/>
        </p:nvSpPr>
        <p:spPr>
          <a:xfrm>
            <a:off x="8662996" y="536657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21" name="Graphique 20" descr="Coche avec un remplissage uni">
            <a:extLst>
              <a:ext uri="{FF2B5EF4-FFF2-40B4-BE49-F238E27FC236}">
                <a16:creationId xmlns:a16="http://schemas.microsoft.com/office/drawing/2014/main" id="{5CF08B6A-ED3A-906F-7212-4816DC1B4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6349" y="5797496"/>
            <a:ext cx="684830" cy="68483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DDF021-1464-234E-8554-D4FBA11BFECF}"/>
              </a:ext>
            </a:extLst>
          </p:cNvPr>
          <p:cNvSpPr txBox="1"/>
          <p:nvPr/>
        </p:nvSpPr>
        <p:spPr>
          <a:xfrm>
            <a:off x="695960" y="1402080"/>
            <a:ext cx="1080008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Dans la zone 3 du graphique ci-dessous, la température :</a:t>
            </a:r>
          </a:p>
        </p:txBody>
      </p:sp>
    </p:spTree>
    <p:extLst>
      <p:ext uri="{BB962C8B-B14F-4D97-AF65-F5344CB8AC3E}">
        <p14:creationId xmlns:p14="http://schemas.microsoft.com/office/powerpoint/2010/main" val="3670608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710684" y="347472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84200" y="4119879"/>
            <a:ext cx="2011680" cy="239064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7E65EF-9DEE-D84D-3396-BF756FE3FC1C}"/>
              </a:ext>
            </a:extLst>
          </p:cNvPr>
          <p:cNvSpPr txBox="1"/>
          <p:nvPr/>
        </p:nvSpPr>
        <p:spPr>
          <a:xfrm>
            <a:off x="648535" y="4769104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39136" y="4119880"/>
            <a:ext cx="9043416" cy="239064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D3B898-6AE6-DDD9-CEE5-3ABA3E8F7AA0}"/>
              </a:ext>
            </a:extLst>
          </p:cNvPr>
          <p:cNvSpPr txBox="1"/>
          <p:nvPr/>
        </p:nvSpPr>
        <p:spPr>
          <a:xfrm>
            <a:off x="2853290" y="4299539"/>
            <a:ext cx="8887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Si on chauffe, la température augmente toujours </a:t>
            </a:r>
            <a:r>
              <a:rPr lang="fr-FR" dirty="0"/>
              <a:t>→ Les élèves ne comprennent pas que pendant un changement d’état, la température reste constante malgré l’apport de chaleur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Plus on chauffe, plus la substance se transforme vite → </a:t>
            </a:r>
            <a:r>
              <a:rPr lang="fr-FR" dirty="0"/>
              <a:t>Les élèves ne distinguent pas la quantité de chaleur reçue et la vitesse du changement d’état.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Quand la température ne change pas, c’est que le chauffage est arrêté  </a:t>
            </a:r>
            <a:r>
              <a:rPr lang="fr-FR" dirty="0"/>
              <a:t>→ les élèves confondent l’absence de variation de température avec l’absence d’apport de chaleur.</a:t>
            </a:r>
          </a:p>
          <a:p>
            <a:endParaRPr lang="fr-FR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568090" y="784367"/>
            <a:ext cx="2011680" cy="315263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46CBD9-A4B1-5EF2-D836-8D8A06DBBE32}"/>
              </a:ext>
            </a:extLst>
          </p:cNvPr>
          <p:cNvSpPr txBox="1"/>
          <p:nvPr/>
        </p:nvSpPr>
        <p:spPr>
          <a:xfrm>
            <a:off x="785695" y="2205658"/>
            <a:ext cx="17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Aperçu de la séance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8" y="784367"/>
            <a:ext cx="8970264" cy="315263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2970638" y="1083410"/>
            <a:ext cx="86532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/>
              <a:t>La tâche principale </a:t>
            </a:r>
            <a:r>
              <a:rPr lang="fr-FR" sz="2000" dirty="0"/>
              <a:t>de cette séance repose sur le </a:t>
            </a:r>
            <a:r>
              <a:rPr lang="fr-FR" sz="2000" b="1" dirty="0"/>
              <a:t>savoir-faire suivant</a:t>
            </a:r>
            <a:r>
              <a:rPr lang="fr-FR" sz="2000" dirty="0"/>
              <a:t> : </a:t>
            </a:r>
            <a:r>
              <a:rPr lang="fr-FR" sz="2000" i="1" dirty="0"/>
              <a:t>Décrire l’évolution de la température lors d’un changement d’état</a:t>
            </a:r>
            <a:r>
              <a:rPr lang="fr-FR" sz="2000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Cette tâche vise aussi la composante 7 de la compétence 1: décrire les résultats expérimentaux.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L’objectif est d’amener les élèves à </a:t>
            </a:r>
            <a:r>
              <a:rPr lang="fr-FR" sz="2000" b="1" dirty="0"/>
              <a:t>décrire l’évolution de la température lors d’un changement d’état en se basant sur des résultats sous forme graphique</a:t>
            </a:r>
            <a:r>
              <a:rPr lang="fr-FR" sz="2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dirty="0"/>
              <a:t>L’enseignant n’est pas sensé à réaliser l’expérience. Il doit se limier aux résultats.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39BAC-D310-244F-0D77-BB56353F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B9BAEF3-1378-4353-D43F-7AF90947916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817D7A3-1B5E-7908-BE04-C52B4EF87B9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63C825D-D124-4B8B-6738-7D24ABC65B8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E198F54-31BB-8A49-D91E-2459B8782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E96C400-6877-BB5C-5A4E-F1DDF6E8360D}"/>
              </a:ext>
            </a:extLst>
          </p:cNvPr>
          <p:cNvSpPr txBox="1"/>
          <p:nvPr/>
        </p:nvSpPr>
        <p:spPr>
          <a:xfrm>
            <a:off x="479332" y="1340389"/>
            <a:ext cx="435356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La zone 2 s’appelle zone de 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7F1713-844B-36C9-5089-C5744A588152}"/>
              </a:ext>
            </a:extLst>
          </p:cNvPr>
          <p:cNvSpPr/>
          <p:nvPr/>
        </p:nvSpPr>
        <p:spPr>
          <a:xfrm>
            <a:off x="774700" y="536764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Solidification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8819A60-E8E2-6FF4-7A48-B31E973C293D}"/>
              </a:ext>
            </a:extLst>
          </p:cNvPr>
          <p:cNvSpPr/>
          <p:nvPr/>
        </p:nvSpPr>
        <p:spPr>
          <a:xfrm>
            <a:off x="479332" y="53676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A50D7-C41C-3142-2E88-A2304216CED1}"/>
              </a:ext>
            </a:extLst>
          </p:cNvPr>
          <p:cNvSpPr/>
          <p:nvPr/>
        </p:nvSpPr>
        <p:spPr>
          <a:xfrm>
            <a:off x="5267887" y="536657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Fusion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9912D-E0FD-70B9-7136-400DEAC9C583}"/>
              </a:ext>
            </a:extLst>
          </p:cNvPr>
          <p:cNvSpPr/>
          <p:nvPr/>
        </p:nvSpPr>
        <p:spPr>
          <a:xfrm>
            <a:off x="4972520" y="536657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4416DC-135D-FDC1-71AF-465BDD9562F0}"/>
              </a:ext>
            </a:extLst>
          </p:cNvPr>
          <p:cNvSpPr/>
          <p:nvPr/>
        </p:nvSpPr>
        <p:spPr>
          <a:xfrm>
            <a:off x="8958363" y="536657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Évaporation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69EA720-7914-0CC6-A575-CD5B8D7316A3}"/>
              </a:ext>
            </a:extLst>
          </p:cNvPr>
          <p:cNvSpPr/>
          <p:nvPr/>
        </p:nvSpPr>
        <p:spPr>
          <a:xfrm>
            <a:off x="8662996" y="536657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E6E4654-1E6B-90ED-B19E-D2C5D6D4A1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83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22D20-7A3D-31D4-BF3A-33DA1E145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802177E-4136-614B-DDA7-8B6D895F9D2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 c’est la zone de fusion.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0878401-D8DB-C565-21D1-BF7C576BC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04567D2-6E8C-F788-CE79-86EB0AE26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833C585-1B85-EC74-3BBC-33FEE92AD764}"/>
              </a:ext>
            </a:extLst>
          </p:cNvPr>
          <p:cNvSpPr/>
          <p:nvPr/>
        </p:nvSpPr>
        <p:spPr>
          <a:xfrm>
            <a:off x="774700" y="5327008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Solidification 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5B5E9A4-801C-9D7D-5D04-7515955C3082}"/>
              </a:ext>
            </a:extLst>
          </p:cNvPr>
          <p:cNvSpPr/>
          <p:nvPr/>
        </p:nvSpPr>
        <p:spPr>
          <a:xfrm>
            <a:off x="479332" y="53270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8E883BF-F59D-AA76-D714-6B50443DB2EA}"/>
              </a:ext>
            </a:extLst>
          </p:cNvPr>
          <p:cNvSpPr/>
          <p:nvPr/>
        </p:nvSpPr>
        <p:spPr>
          <a:xfrm>
            <a:off x="5267887" y="532593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Fusion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12B478A-B335-CA83-9519-0E5B4A78F16F}"/>
              </a:ext>
            </a:extLst>
          </p:cNvPr>
          <p:cNvSpPr/>
          <p:nvPr/>
        </p:nvSpPr>
        <p:spPr>
          <a:xfrm>
            <a:off x="4972520" y="532593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66A22B4-7770-D655-A2A2-E368D871B993}"/>
              </a:ext>
            </a:extLst>
          </p:cNvPr>
          <p:cNvSpPr/>
          <p:nvPr/>
        </p:nvSpPr>
        <p:spPr>
          <a:xfrm>
            <a:off x="8958363" y="5325932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Évaporation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4CD8B14-1B32-BEDD-9732-1EFAA7D0BA2C}"/>
              </a:ext>
            </a:extLst>
          </p:cNvPr>
          <p:cNvSpPr/>
          <p:nvPr/>
        </p:nvSpPr>
        <p:spPr>
          <a:xfrm>
            <a:off x="8662996" y="532593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D239305-2737-31B7-CEA5-319092288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4656" y="1953158"/>
            <a:ext cx="5658340" cy="328940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BFBD17A-DCD2-3AD5-9C89-84A2EB09A9DF}"/>
              </a:ext>
            </a:extLst>
          </p:cNvPr>
          <p:cNvSpPr txBox="1"/>
          <p:nvPr/>
        </p:nvSpPr>
        <p:spPr>
          <a:xfrm>
            <a:off x="479332" y="1340389"/>
            <a:ext cx="435356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La zone 2 s’appelle zone de :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A9878AA4-A899-F8C9-4AC7-929690BC1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02652" y="5714161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3062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19472-A849-6993-CD4A-FA9EF6B10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72D4E4-88D6-310B-A393-26BC7D59A46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831A483-8F4F-63FC-9E3E-480CC86DDC7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D7745C0-F861-5959-F4B5-D2C6ED6A14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7096E04-0442-CD92-A4E8-3F2A68684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E7C7861-F544-EDB8-28CC-81B615F04C55}"/>
              </a:ext>
            </a:extLst>
          </p:cNvPr>
          <p:cNvSpPr txBox="1"/>
          <p:nvPr/>
        </p:nvSpPr>
        <p:spPr>
          <a:xfrm>
            <a:off x="479332" y="1340389"/>
            <a:ext cx="533218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 Dans la zone 1, l’eau est à l’état  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0003490-F109-693C-ABD5-36AD967A34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658" y="1983639"/>
            <a:ext cx="4609724" cy="267980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73E81AD-B08B-B081-8A72-D1C7CE0BE34E}"/>
              </a:ext>
            </a:extLst>
          </p:cNvPr>
          <p:cNvSpPr/>
          <p:nvPr/>
        </p:nvSpPr>
        <p:spPr>
          <a:xfrm>
            <a:off x="866868" y="4773291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 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AAD81FE-0B44-7F17-7A00-1E55E6B6F250}"/>
              </a:ext>
            </a:extLst>
          </p:cNvPr>
          <p:cNvSpPr/>
          <p:nvPr/>
        </p:nvSpPr>
        <p:spPr>
          <a:xfrm>
            <a:off x="571500" y="47732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A39AA8E-36F6-6D7A-CEFD-51EC2F7AD907}"/>
              </a:ext>
            </a:extLst>
          </p:cNvPr>
          <p:cNvSpPr/>
          <p:nvPr/>
        </p:nvSpPr>
        <p:spPr>
          <a:xfrm>
            <a:off x="5360055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+ liquide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BD1CF92-85D4-E98C-9CBB-DF121A25A6A4}"/>
              </a:ext>
            </a:extLst>
          </p:cNvPr>
          <p:cNvSpPr/>
          <p:nvPr/>
        </p:nvSpPr>
        <p:spPr>
          <a:xfrm>
            <a:off x="5064688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BF0C4EE-F14D-CBF6-32F2-375EC4A545B6}"/>
              </a:ext>
            </a:extLst>
          </p:cNvPr>
          <p:cNvSpPr/>
          <p:nvPr/>
        </p:nvSpPr>
        <p:spPr>
          <a:xfrm>
            <a:off x="9050531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Liquide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89EF7CD-2FDC-95C6-1938-D7B72EB27E38}"/>
              </a:ext>
            </a:extLst>
          </p:cNvPr>
          <p:cNvSpPr/>
          <p:nvPr/>
        </p:nvSpPr>
        <p:spPr>
          <a:xfrm>
            <a:off x="8755164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190875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3F70B-EDA2-5568-5788-26D0D65C5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0B53B4D-F6A0-BE07-C706-D17979010B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L’eau est  à l’état solide, même si sa température augmente.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C6630EDB-627A-6324-525E-0233E2EEE16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680113F-3BB9-2ABF-485E-C065FC2983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658" y="1983639"/>
            <a:ext cx="4609724" cy="267980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B758E4-31CC-6A89-1959-2E41B129CB5D}"/>
              </a:ext>
            </a:extLst>
          </p:cNvPr>
          <p:cNvSpPr/>
          <p:nvPr/>
        </p:nvSpPr>
        <p:spPr>
          <a:xfrm>
            <a:off x="866868" y="4773291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 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5A55A2A-7407-734F-2872-D332594AF9BA}"/>
              </a:ext>
            </a:extLst>
          </p:cNvPr>
          <p:cNvSpPr/>
          <p:nvPr/>
        </p:nvSpPr>
        <p:spPr>
          <a:xfrm>
            <a:off x="571500" y="47732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6F382-978C-307B-2C18-DBD9D66C6087}"/>
              </a:ext>
            </a:extLst>
          </p:cNvPr>
          <p:cNvSpPr/>
          <p:nvPr/>
        </p:nvSpPr>
        <p:spPr>
          <a:xfrm>
            <a:off x="5360055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+ liquide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B9789F2-3736-95F9-E03D-2D9B4B7BF92F}"/>
              </a:ext>
            </a:extLst>
          </p:cNvPr>
          <p:cNvSpPr/>
          <p:nvPr/>
        </p:nvSpPr>
        <p:spPr>
          <a:xfrm>
            <a:off x="5064688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612F4B7-92AE-A397-D4EF-A4A03EB431A8}"/>
              </a:ext>
            </a:extLst>
          </p:cNvPr>
          <p:cNvSpPr/>
          <p:nvPr/>
        </p:nvSpPr>
        <p:spPr>
          <a:xfrm>
            <a:off x="9050531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Liquide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729BDE0-239C-8648-859D-D8F7FC36BDCF}"/>
              </a:ext>
            </a:extLst>
          </p:cNvPr>
          <p:cNvSpPr/>
          <p:nvPr/>
        </p:nvSpPr>
        <p:spPr>
          <a:xfrm>
            <a:off x="8755164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C9DB72AC-94B5-7398-BA5B-C5A7BC2E1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3292" y="5203139"/>
            <a:ext cx="684830" cy="6848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BF14BF-9A22-3658-5895-6170A70A4096}"/>
              </a:ext>
            </a:extLst>
          </p:cNvPr>
          <p:cNvSpPr txBox="1"/>
          <p:nvPr/>
        </p:nvSpPr>
        <p:spPr>
          <a:xfrm>
            <a:off x="479332" y="1340389"/>
            <a:ext cx="533218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 Dans la zone 1, l’eau est à l’état 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305EDB0D-21C0-7EA4-BC1D-CDDB861CB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721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D7BD-3407-8B22-1191-BA8B9B17F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31F73E7-EE98-91BC-BE19-BE801CC519F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C4B520B-CD51-7CA2-9750-028DDC9A220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65FD904-8B67-6A5D-9977-517C3F33663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1B6725C-DB87-B4AF-142A-41A7CD0DC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BA97680-7931-2011-E507-973F28860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658" y="1983639"/>
            <a:ext cx="4609724" cy="267980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DE9B9E-DD90-7F82-F416-E518F082159E}"/>
              </a:ext>
            </a:extLst>
          </p:cNvPr>
          <p:cNvSpPr/>
          <p:nvPr/>
        </p:nvSpPr>
        <p:spPr>
          <a:xfrm>
            <a:off x="866868" y="4773291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 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8E8A32F-F3A4-B93F-2364-0CDB4FBACDB5}"/>
              </a:ext>
            </a:extLst>
          </p:cNvPr>
          <p:cNvSpPr/>
          <p:nvPr/>
        </p:nvSpPr>
        <p:spPr>
          <a:xfrm>
            <a:off x="571500" y="47732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300386C-4BFB-D713-86C6-A3F435BB48E6}"/>
              </a:ext>
            </a:extLst>
          </p:cNvPr>
          <p:cNvSpPr/>
          <p:nvPr/>
        </p:nvSpPr>
        <p:spPr>
          <a:xfrm>
            <a:off x="5360055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+ liquide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A457526-AC80-DAF8-C71B-72D36574B1E0}"/>
              </a:ext>
            </a:extLst>
          </p:cNvPr>
          <p:cNvSpPr/>
          <p:nvPr/>
        </p:nvSpPr>
        <p:spPr>
          <a:xfrm>
            <a:off x="5064688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3C6BD02-B35C-812C-8BB5-DF5314E99387}"/>
              </a:ext>
            </a:extLst>
          </p:cNvPr>
          <p:cNvSpPr/>
          <p:nvPr/>
        </p:nvSpPr>
        <p:spPr>
          <a:xfrm>
            <a:off x="9050531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Liquide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9F3ABB2-1C4B-6BBB-5817-84E10A04104B}"/>
              </a:ext>
            </a:extLst>
          </p:cNvPr>
          <p:cNvSpPr/>
          <p:nvPr/>
        </p:nvSpPr>
        <p:spPr>
          <a:xfrm>
            <a:off x="8755164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77CA9B1-9AAB-5D92-A3CD-2594575616BF}"/>
              </a:ext>
            </a:extLst>
          </p:cNvPr>
          <p:cNvSpPr txBox="1"/>
          <p:nvPr/>
        </p:nvSpPr>
        <p:spPr>
          <a:xfrm>
            <a:off x="479332" y="1340389"/>
            <a:ext cx="533218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 Dans la zone 2, l’eau est à l’état  :</a:t>
            </a:r>
          </a:p>
        </p:txBody>
      </p:sp>
    </p:spTree>
    <p:extLst>
      <p:ext uri="{BB962C8B-B14F-4D97-AF65-F5344CB8AC3E}">
        <p14:creationId xmlns:p14="http://schemas.microsoft.com/office/powerpoint/2010/main" val="34325801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D28B3-CC39-CC3D-C2EA-9AB7BF70B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5CB6874-FF37-4BA8-1F8A-4F5B8B42BD6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/>
              <a:t>L’eau devient peu à peu liquide. Dans cette zone, les deux états de l’eau coexistent : solide et liquide.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EB98D88E-8FD9-BADE-50EC-6CB510E0DDA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9B49AB7-96E3-BDD2-4BB3-6236173E75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658" y="1983639"/>
            <a:ext cx="4609724" cy="267980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D3728-8579-B0E9-50CF-E73C4FAA7296}"/>
              </a:ext>
            </a:extLst>
          </p:cNvPr>
          <p:cNvSpPr/>
          <p:nvPr/>
        </p:nvSpPr>
        <p:spPr>
          <a:xfrm>
            <a:off x="866868" y="4773291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 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3487BB0-D65E-4410-5DF7-F1673B4D3363}"/>
              </a:ext>
            </a:extLst>
          </p:cNvPr>
          <p:cNvSpPr/>
          <p:nvPr/>
        </p:nvSpPr>
        <p:spPr>
          <a:xfrm>
            <a:off x="571500" y="47732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4680A15-67CD-AA82-62DC-BE89E30B26AB}"/>
              </a:ext>
            </a:extLst>
          </p:cNvPr>
          <p:cNvSpPr/>
          <p:nvPr/>
        </p:nvSpPr>
        <p:spPr>
          <a:xfrm>
            <a:off x="5360055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+ liquide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BB1C8C5-8DCF-370B-407E-FFEADDB29A92}"/>
              </a:ext>
            </a:extLst>
          </p:cNvPr>
          <p:cNvSpPr/>
          <p:nvPr/>
        </p:nvSpPr>
        <p:spPr>
          <a:xfrm>
            <a:off x="5064688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6136339-E4D9-D97B-AB95-B216E49778BB}"/>
              </a:ext>
            </a:extLst>
          </p:cNvPr>
          <p:cNvSpPr/>
          <p:nvPr/>
        </p:nvSpPr>
        <p:spPr>
          <a:xfrm>
            <a:off x="9050531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Liquide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53FA956-07B4-186B-A77B-1783339655DC}"/>
              </a:ext>
            </a:extLst>
          </p:cNvPr>
          <p:cNvSpPr/>
          <p:nvPr/>
        </p:nvSpPr>
        <p:spPr>
          <a:xfrm>
            <a:off x="8755164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ABB39404-FA32-0F57-5AE5-E79353355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2892" y="5203139"/>
            <a:ext cx="684830" cy="6848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F47B281-E54C-0E80-9CC1-1715AD37131D}"/>
              </a:ext>
            </a:extLst>
          </p:cNvPr>
          <p:cNvSpPr txBox="1"/>
          <p:nvPr/>
        </p:nvSpPr>
        <p:spPr>
          <a:xfrm>
            <a:off x="479332" y="1340389"/>
            <a:ext cx="533218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 Dans la zone 2, l’eau est à l’état 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90E9F53B-E754-18B2-6F15-09215A1DD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469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C45CD-467D-C992-D7B8-60D811140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00F27B-AA34-7465-9620-B5EF197AD09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7CDC6BF-2BF0-D16A-63BA-6CDC83F8E46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1EA1746-08F6-D220-594F-52450E717AF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ABDA07A-92F7-7773-0798-57EC6D098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950626-2E09-3401-E618-5623DE81A3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658" y="1983639"/>
            <a:ext cx="4609724" cy="267980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BB4C399-4D66-D37E-0DB2-A133FD1DD6C9}"/>
              </a:ext>
            </a:extLst>
          </p:cNvPr>
          <p:cNvSpPr/>
          <p:nvPr/>
        </p:nvSpPr>
        <p:spPr>
          <a:xfrm>
            <a:off x="866868" y="4773291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 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B0D27B0-FED1-2979-E2F1-04C06CF6B442}"/>
              </a:ext>
            </a:extLst>
          </p:cNvPr>
          <p:cNvSpPr/>
          <p:nvPr/>
        </p:nvSpPr>
        <p:spPr>
          <a:xfrm>
            <a:off x="571500" y="47732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69A0B32-99CC-FF22-66D9-FFE06E68011C}"/>
              </a:ext>
            </a:extLst>
          </p:cNvPr>
          <p:cNvSpPr/>
          <p:nvPr/>
        </p:nvSpPr>
        <p:spPr>
          <a:xfrm>
            <a:off x="5360055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+ liquide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E0A9E9E-FA53-0B3C-06E4-6119A68FEEF3}"/>
              </a:ext>
            </a:extLst>
          </p:cNvPr>
          <p:cNvSpPr/>
          <p:nvPr/>
        </p:nvSpPr>
        <p:spPr>
          <a:xfrm>
            <a:off x="5064688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ADB8429-E284-2F81-D2A4-918E12FE1E70}"/>
              </a:ext>
            </a:extLst>
          </p:cNvPr>
          <p:cNvSpPr/>
          <p:nvPr/>
        </p:nvSpPr>
        <p:spPr>
          <a:xfrm>
            <a:off x="9050531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Liquide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4192419-282D-9AAA-DF24-0BBAB6FD11BE}"/>
              </a:ext>
            </a:extLst>
          </p:cNvPr>
          <p:cNvSpPr/>
          <p:nvPr/>
        </p:nvSpPr>
        <p:spPr>
          <a:xfrm>
            <a:off x="8755164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C0A07C-29DA-289A-5C67-FA73F2E977C7}"/>
              </a:ext>
            </a:extLst>
          </p:cNvPr>
          <p:cNvSpPr txBox="1"/>
          <p:nvPr/>
        </p:nvSpPr>
        <p:spPr>
          <a:xfrm>
            <a:off x="479332" y="1340389"/>
            <a:ext cx="533218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 Dans la zone 3, l’eau est à l’état  :</a:t>
            </a:r>
          </a:p>
        </p:txBody>
      </p:sp>
    </p:spTree>
    <p:extLst>
      <p:ext uri="{BB962C8B-B14F-4D97-AF65-F5344CB8AC3E}">
        <p14:creationId xmlns:p14="http://schemas.microsoft.com/office/powerpoint/2010/main" val="31009562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E8B51-223F-F333-3514-EF153F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4B48C6F-522D-D59A-6F34-FC7BE5561C6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la zone 3, l’eau devient complétement liquide.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2C82BEF-A346-F5D4-43B4-6B805EA9F44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FF440A-505A-321B-AD9C-BABD70211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6658" y="1983639"/>
            <a:ext cx="4609724" cy="267980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63B1F98-D246-BC6E-58A3-5C6B345F7FF9}"/>
              </a:ext>
            </a:extLst>
          </p:cNvPr>
          <p:cNvSpPr/>
          <p:nvPr/>
        </p:nvSpPr>
        <p:spPr>
          <a:xfrm>
            <a:off x="866868" y="4773291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 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6623E3B-3E66-103D-F270-FE226046B8CB}"/>
              </a:ext>
            </a:extLst>
          </p:cNvPr>
          <p:cNvSpPr/>
          <p:nvPr/>
        </p:nvSpPr>
        <p:spPr>
          <a:xfrm>
            <a:off x="571500" y="4773291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6A73072-BA8C-B882-2C05-E0DB1335286B}"/>
              </a:ext>
            </a:extLst>
          </p:cNvPr>
          <p:cNvSpPr/>
          <p:nvPr/>
        </p:nvSpPr>
        <p:spPr>
          <a:xfrm>
            <a:off x="5360055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Solide + liquide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C287A3-340B-6527-F082-9CF71035FB08}"/>
              </a:ext>
            </a:extLst>
          </p:cNvPr>
          <p:cNvSpPr/>
          <p:nvPr/>
        </p:nvSpPr>
        <p:spPr>
          <a:xfrm>
            <a:off x="5064688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F2385DF-82E2-7D01-26E5-BFE1325AC4E5}"/>
              </a:ext>
            </a:extLst>
          </p:cNvPr>
          <p:cNvSpPr/>
          <p:nvPr/>
        </p:nvSpPr>
        <p:spPr>
          <a:xfrm>
            <a:off x="9050531" y="4772215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Liquide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5637F84-F7EC-F279-D631-20B7F36C1E47}"/>
              </a:ext>
            </a:extLst>
          </p:cNvPr>
          <p:cNvSpPr/>
          <p:nvPr/>
        </p:nvSpPr>
        <p:spPr>
          <a:xfrm>
            <a:off x="8755164" y="477221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6EA73A-B6E8-0B92-25C9-045CB6ACC2B1}"/>
              </a:ext>
            </a:extLst>
          </p:cNvPr>
          <p:cNvSpPr txBox="1"/>
          <p:nvPr/>
        </p:nvSpPr>
        <p:spPr>
          <a:xfrm>
            <a:off x="479332" y="1340389"/>
            <a:ext cx="5332188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 Dans la zone 3, l’eau est à l’état  :</a:t>
            </a:r>
          </a:p>
        </p:txBody>
      </p:sp>
      <p:pic>
        <p:nvPicPr>
          <p:cNvPr id="2" name="Graphique 1" descr="Coche avec un remplissage uni">
            <a:extLst>
              <a:ext uri="{FF2B5EF4-FFF2-40B4-BE49-F238E27FC236}">
                <a16:creationId xmlns:a16="http://schemas.microsoft.com/office/drawing/2014/main" id="{C2D972A2-907D-C000-1E81-9F469378E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3241" y="5115887"/>
            <a:ext cx="684830" cy="684830"/>
          </a:xfrm>
          <a:prstGeom prst="rect">
            <a:avLst/>
          </a:prstGeom>
        </p:spPr>
      </p:pic>
      <p:pic>
        <p:nvPicPr>
          <p:cNvPr id="6" name="Image 9">
            <a:extLst>
              <a:ext uri="{FF2B5EF4-FFF2-40B4-BE49-F238E27FC236}">
                <a16:creationId xmlns:a16="http://schemas.microsoft.com/office/drawing/2014/main" id="{850B248E-3935-A626-F4FA-17EB37BE5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950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F85D49F-4801-7481-0DC7-12EBFA12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99" t="17473" r="54484"/>
          <a:stretch>
            <a:fillRect/>
          </a:stretch>
        </p:blipFill>
        <p:spPr>
          <a:xfrm>
            <a:off x="2052320" y="963453"/>
            <a:ext cx="6847840" cy="549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EAB9E-F723-27F9-8D2B-BC6842469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00DE938-9475-2ADA-058A-8D9705B8F9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7693D4DB-7567-79C3-E720-18488901E8A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Répondez à la première question.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7B4B6D8-0BFC-CC6E-08B2-E9E806F207D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84584343-0C6D-987E-4051-6D8924B1337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6F434C-646D-E508-90B8-5D9BE7CF2F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990" t="14080" r="2933" b="53204"/>
          <a:stretch>
            <a:fillRect/>
          </a:stretch>
        </p:blipFill>
        <p:spPr>
          <a:xfrm>
            <a:off x="1452880" y="4377826"/>
            <a:ext cx="7609839" cy="188343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D6C5B75-AA14-6062-ECA4-A015BCCE38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631440" y="1007534"/>
            <a:ext cx="6126480" cy="35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674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290BA-C5F9-BF5F-4139-FE8AAD207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C5815DBA-6A4B-14E6-5C62-F2CF38211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5D20C88F-DA64-6769-FF55-5207F9597B6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sur l’axe horizontal et la température sur l’axe vertical.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CA2BAB6-1B18-91F7-EF61-AF0C44DD97E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donne un feedback adéquat.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5E3FF0A9-50F4-4D75-9ECB-B1813788489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EDCB7F-4028-A07A-3F39-CA11258D39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990" t="14080" r="2933" b="53204"/>
          <a:stretch>
            <a:fillRect/>
          </a:stretch>
        </p:blipFill>
        <p:spPr>
          <a:xfrm>
            <a:off x="1452880" y="4377826"/>
            <a:ext cx="7609839" cy="18834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EBC8D1A-58C3-33AC-C8B4-4BE979D81BC6}"/>
              </a:ext>
            </a:extLst>
          </p:cNvPr>
          <p:cNvSpPr txBox="1"/>
          <p:nvPr/>
        </p:nvSpPr>
        <p:spPr>
          <a:xfrm>
            <a:off x="4175238" y="5203832"/>
            <a:ext cx="1519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>
                <a:solidFill>
                  <a:srgbClr val="FF0000"/>
                </a:solidFill>
                <a:latin typeface="+mj-lt"/>
              </a:rPr>
              <a:t>le temps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5DAE18F-F3AE-174B-03AF-F8E4FF7D4397}"/>
              </a:ext>
            </a:extLst>
          </p:cNvPr>
          <p:cNvSpPr txBox="1"/>
          <p:nvPr/>
        </p:nvSpPr>
        <p:spPr>
          <a:xfrm>
            <a:off x="6387440" y="5246640"/>
            <a:ext cx="1391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minutes</a:t>
            </a:r>
            <a:endParaRPr lang="fr-FR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54B1D0F-1245-B9F0-F287-5091E280D643}"/>
              </a:ext>
            </a:extLst>
          </p:cNvPr>
          <p:cNvSpPr txBox="1"/>
          <p:nvPr/>
        </p:nvSpPr>
        <p:spPr>
          <a:xfrm>
            <a:off x="3824718" y="5710535"/>
            <a:ext cx="3258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La température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CEB5E48-E707-A7E1-71A5-A81A1D9C15E2}"/>
              </a:ext>
            </a:extLst>
          </p:cNvPr>
          <p:cNvSpPr txBox="1"/>
          <p:nvPr/>
        </p:nvSpPr>
        <p:spPr>
          <a:xfrm>
            <a:off x="6556768" y="5710534"/>
            <a:ext cx="1516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°C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401AE4-B642-7CE2-FEDE-0BBB9D7079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631440" y="1007534"/>
            <a:ext cx="6126480" cy="35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69839-2863-E151-9BCA-7C50DC77D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A156D519-12C2-F54B-1BB4-4C7E84531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15E9244B-3614-4984-37B7-DED4919AEFF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Passez maintenant à la deuxième question.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B95E22F0-FDC8-A155-FFCF-123D30345EE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CE422177-73F1-FA27-12B8-D312FF4F684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7F41AC9-2673-F619-E7D3-2B7FD40006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076" t="46796" r="3478" b="42627"/>
          <a:stretch>
            <a:fillRect/>
          </a:stretch>
        </p:blipFill>
        <p:spPr>
          <a:xfrm>
            <a:off x="1185116" y="4391658"/>
            <a:ext cx="7430564" cy="52204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213399-7F20-AA15-9D49-D4CE875B55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597819" y="1019468"/>
            <a:ext cx="5763861" cy="33760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A78E0A3-A70B-6395-CF8B-11CC11C6E8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325" t="62761" r="3478" b="5653"/>
          <a:stretch>
            <a:fillRect/>
          </a:stretch>
        </p:blipFill>
        <p:spPr>
          <a:xfrm>
            <a:off x="1999122" y="4913702"/>
            <a:ext cx="6961254" cy="155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695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B8098-F344-7DD0-94B2-82E1D5677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2507691-4077-A01C-AC75-614397360C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325" t="62761" r="3478" b="5653"/>
          <a:stretch>
            <a:fillRect/>
          </a:stretch>
        </p:blipFill>
        <p:spPr>
          <a:xfrm>
            <a:off x="2396106" y="4913702"/>
            <a:ext cx="6961254" cy="1558979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D91B77A2-1833-1432-C6E8-7D3B85A72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6E8F02CE-69E3-40E2-A3EA-7A13AE4737CE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les zones 1 et 2, la température diminue alors que dans la zone 2, la température reste constante.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962C725-AA75-007E-D8FF-8E506B53CC5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donne un feedback adéquat.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338DEB6B-02DE-85FD-F65F-9F8F3B44F08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B6EB3F-E840-7471-C488-1A9CEE6305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076" t="46796" r="3478" b="42627"/>
          <a:stretch>
            <a:fillRect/>
          </a:stretch>
        </p:blipFill>
        <p:spPr>
          <a:xfrm>
            <a:off x="1185116" y="4391658"/>
            <a:ext cx="7430564" cy="52204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9BCA3FE-25A2-2E44-347F-21DBEBCCB321}"/>
              </a:ext>
            </a:extLst>
          </p:cNvPr>
          <p:cNvSpPr txBox="1"/>
          <p:nvPr/>
        </p:nvSpPr>
        <p:spPr>
          <a:xfrm>
            <a:off x="3368714" y="5389447"/>
            <a:ext cx="1393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0 et 4min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68748C2-C1E6-1B16-97D3-DD3AA32F1C6B}"/>
              </a:ext>
            </a:extLst>
          </p:cNvPr>
          <p:cNvSpPr txBox="1"/>
          <p:nvPr/>
        </p:nvSpPr>
        <p:spPr>
          <a:xfrm>
            <a:off x="3104681" y="6117787"/>
            <a:ext cx="1683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DBFDC7-14E9-63A6-38C2-3B4D659384EB}"/>
              </a:ext>
            </a:extLst>
          </p:cNvPr>
          <p:cNvSpPr txBox="1"/>
          <p:nvPr/>
        </p:nvSpPr>
        <p:spPr>
          <a:xfrm>
            <a:off x="5734931" y="5413277"/>
            <a:ext cx="1683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4 et 8min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02D5CB-806B-B076-77B2-68AAEC58F2A0}"/>
              </a:ext>
            </a:extLst>
          </p:cNvPr>
          <p:cNvSpPr txBox="1"/>
          <p:nvPr/>
        </p:nvSpPr>
        <p:spPr>
          <a:xfrm>
            <a:off x="5192064" y="6120983"/>
            <a:ext cx="232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reste constante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B3648B-44A8-E8F9-75D1-6A8E7DB15E74}"/>
              </a:ext>
            </a:extLst>
          </p:cNvPr>
          <p:cNvSpPr txBox="1"/>
          <p:nvPr/>
        </p:nvSpPr>
        <p:spPr>
          <a:xfrm>
            <a:off x="8062864" y="5389447"/>
            <a:ext cx="1105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8min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A32CEFE-F3E6-DCBE-C414-7255CD0E4904}"/>
              </a:ext>
            </a:extLst>
          </p:cNvPr>
          <p:cNvSpPr txBox="1"/>
          <p:nvPr/>
        </p:nvSpPr>
        <p:spPr>
          <a:xfrm>
            <a:off x="7674073" y="6116189"/>
            <a:ext cx="1375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4DEC3F8-5C3D-0948-D5D4-C465FF5597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597819" y="1019468"/>
            <a:ext cx="5763861" cy="33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C201A-5C7C-648F-FF03-1D7A7E4CA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E7712F51-F2FD-EDE0-D78D-5C334C0EE8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3376706-99D5-3708-B065-810AEE46864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Passez à la quatrième question.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2D3C53E5-58A1-1CF3-82A0-8316711B8EA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4DA6EB3A-5474-165E-B1B9-DC531429448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AFAEDA5-4E57-BABD-14AE-EDB8378DAA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2568"/>
          <a:stretch>
            <a:fillRect/>
          </a:stretch>
        </p:blipFill>
        <p:spPr>
          <a:xfrm>
            <a:off x="263268" y="4520752"/>
            <a:ext cx="11665464" cy="176030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B9DDE5D-BE07-5DB9-2D93-9A20A64FC3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597819" y="1019468"/>
            <a:ext cx="5763861" cy="33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096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74F60-48ED-57F8-2BEA-2FB5833E6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03B70849-E6D8-80F9-5031-7466DC329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451DB926-2EB9-562C-3066-5863642BD86D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la zone 1, l’eau est liquide, dans la zone 2, l’eau sous forme de deux états: liquide + solide, et dans la zone 3, l’eau devient solide.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7F542A72-78D8-39F4-BF31-A6D4F19BD0B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donne un feedback adéquat.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3938C16D-F2B2-571C-15D9-A4DD0AEF5B1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1C20A42-80B0-8E24-6869-F0C0B3F3A2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2568"/>
          <a:stretch>
            <a:fillRect/>
          </a:stretch>
        </p:blipFill>
        <p:spPr>
          <a:xfrm>
            <a:off x="263268" y="4520752"/>
            <a:ext cx="11665464" cy="176030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BEF2888-8571-9855-E75F-1DE84D89A2AB}"/>
              </a:ext>
            </a:extLst>
          </p:cNvPr>
          <p:cNvSpPr txBox="1"/>
          <p:nvPr/>
        </p:nvSpPr>
        <p:spPr>
          <a:xfrm>
            <a:off x="2036116" y="5357654"/>
            <a:ext cx="1114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liquide</a:t>
            </a:r>
            <a:endParaRPr lang="fr-FR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2981BD3-4037-D727-8AF5-0206E7B0433D}"/>
              </a:ext>
            </a:extLst>
          </p:cNvPr>
          <p:cNvSpPr txBox="1"/>
          <p:nvPr/>
        </p:nvSpPr>
        <p:spPr>
          <a:xfrm>
            <a:off x="6788683" y="5350828"/>
            <a:ext cx="1114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solide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C64EDAF-EF46-36D7-88E9-B421D469B5BD}"/>
              </a:ext>
            </a:extLst>
          </p:cNvPr>
          <p:cNvSpPr txBox="1"/>
          <p:nvPr/>
        </p:nvSpPr>
        <p:spPr>
          <a:xfrm>
            <a:off x="5230467" y="5350828"/>
            <a:ext cx="1114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liquide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DE7B167-6540-C761-9D85-2AFAA444A81B}"/>
              </a:ext>
            </a:extLst>
          </p:cNvPr>
          <p:cNvSpPr txBox="1"/>
          <p:nvPr/>
        </p:nvSpPr>
        <p:spPr>
          <a:xfrm>
            <a:off x="9983034" y="5336990"/>
            <a:ext cx="1114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solide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AD9439-6193-CD58-B2CE-2D50C6A99720}"/>
              </a:ext>
            </a:extLst>
          </p:cNvPr>
          <p:cNvSpPr txBox="1"/>
          <p:nvPr/>
        </p:nvSpPr>
        <p:spPr>
          <a:xfrm>
            <a:off x="6096000" y="5911729"/>
            <a:ext cx="214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Solidification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5535DC-3E35-003F-1F49-B10FED027C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597819" y="1019468"/>
            <a:ext cx="5763861" cy="33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1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B7280-93C6-7685-3C25-CDF3162D9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281194E5-7FBE-6191-EE76-EBA125C71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88571EC1-C237-180A-4550-48084958AE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dernière question.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B24DB518-A658-AD3B-429B-1DDB1A09657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FADBB31E-1EFA-7C14-F2B8-7C31DB30A6F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66BE64B-BEAE-B4D0-E380-C825020446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432"/>
          <a:stretch>
            <a:fillRect/>
          </a:stretch>
        </p:blipFill>
        <p:spPr>
          <a:xfrm>
            <a:off x="297751" y="4424414"/>
            <a:ext cx="11665464" cy="19509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F16723C-C7D2-CE6A-48DC-9A024F704C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597819" y="1019468"/>
            <a:ext cx="5763861" cy="33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013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81F78-D435-3631-EF24-009B9DFCB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D35D6749-6285-28E5-BC3E-D2F5F4F211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7390909B-5CFA-F515-79A2-8E3EEA4235AB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décrire, on utilise trois phrases.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18A8D92-3B98-1118-0AEE-8AAFAE3C27C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donne un feedback adéquat.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14C0066A-7390-E6EF-9FA2-F875E7E17B6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967882F-8AE0-0ED6-041F-9323CD3BEE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432"/>
          <a:stretch>
            <a:fillRect/>
          </a:stretch>
        </p:blipFill>
        <p:spPr>
          <a:xfrm>
            <a:off x="526536" y="4469302"/>
            <a:ext cx="11665464" cy="195095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E0B1AF1-FA89-7476-A5BC-CD968614ECC2}"/>
              </a:ext>
            </a:extLst>
          </p:cNvPr>
          <p:cNvSpPr txBox="1"/>
          <p:nvPr/>
        </p:nvSpPr>
        <p:spPr>
          <a:xfrm>
            <a:off x="1245143" y="4977350"/>
            <a:ext cx="1114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Avant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357F430-797F-2820-7024-EEAE37D91EFD}"/>
              </a:ext>
            </a:extLst>
          </p:cNvPr>
          <p:cNvSpPr txBox="1"/>
          <p:nvPr/>
        </p:nvSpPr>
        <p:spPr>
          <a:xfrm>
            <a:off x="6395746" y="4977350"/>
            <a:ext cx="2163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diminue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E7E5026-D256-3486-15CA-D0E807DFA992}"/>
              </a:ext>
            </a:extLst>
          </p:cNvPr>
          <p:cNvSpPr txBox="1"/>
          <p:nvPr/>
        </p:nvSpPr>
        <p:spPr>
          <a:xfrm>
            <a:off x="955040" y="5475244"/>
            <a:ext cx="140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Pendant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DF09BFE-4955-42DE-E74B-25CD9D2338A6}"/>
              </a:ext>
            </a:extLst>
          </p:cNvPr>
          <p:cNvSpPr txBox="1"/>
          <p:nvPr/>
        </p:nvSpPr>
        <p:spPr>
          <a:xfrm>
            <a:off x="6395744" y="5465084"/>
            <a:ext cx="3164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reste constante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C75ADAD-9C3B-8905-7ADF-82F2547F982E}"/>
              </a:ext>
            </a:extLst>
          </p:cNvPr>
          <p:cNvSpPr txBox="1"/>
          <p:nvPr/>
        </p:nvSpPr>
        <p:spPr>
          <a:xfrm>
            <a:off x="1245142" y="5987025"/>
            <a:ext cx="1010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Après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4D3D0A-FDEA-AAA2-B893-0CBD043DA9A3}"/>
              </a:ext>
            </a:extLst>
          </p:cNvPr>
          <p:cNvSpPr txBox="1"/>
          <p:nvPr/>
        </p:nvSpPr>
        <p:spPr>
          <a:xfrm>
            <a:off x="6411940" y="5946385"/>
            <a:ext cx="2146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AAA6F0-2C79-7AA6-C8C2-C617153713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71" t="26444" r="2512" b="3756"/>
          <a:stretch>
            <a:fillRect/>
          </a:stretch>
        </p:blipFill>
        <p:spPr>
          <a:xfrm>
            <a:off x="2597819" y="1019468"/>
            <a:ext cx="5763861" cy="337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0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8" grpId="0"/>
      <p:bldP spid="19" grpId="0"/>
      <p:bldP spid="20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20.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43F6D43-2982-32A2-0245-01D83524AF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71" r="1756"/>
          <a:stretch>
            <a:fillRect/>
          </a:stretch>
        </p:blipFill>
        <p:spPr>
          <a:xfrm>
            <a:off x="199735" y="1148080"/>
            <a:ext cx="11873595" cy="45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8237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0B23E-0C0F-1D8C-F444-4261803BA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1DF85C4-A981-5230-BC4B-2A98F81CB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36" y="3744599"/>
            <a:ext cx="11519263" cy="285939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9E466BA-FFA7-1D2D-1AA2-9CF3FE7C06A2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1783F93-61E6-E286-E6B6-E3433AC4EE23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Suite de l’exercice 2 page 20.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991F065-96AE-1F8E-87CC-15D0A2B36BB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832EFFD-8A97-35B5-2913-A78E219EA07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22B679EC-A716-686C-4A75-B0583C51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823E7D19-B027-2DE0-CE5C-CDA36B243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90D30017-1302-1130-F597-51D1ECBFE8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44" t="20488" r="58211" b="26023"/>
          <a:stretch>
            <a:fillRect/>
          </a:stretch>
        </p:blipFill>
        <p:spPr>
          <a:xfrm>
            <a:off x="3632490" y="1135572"/>
            <a:ext cx="4653754" cy="260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24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08732-65EB-5D84-2AF0-6E380D625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2ED4F14E-74BC-F4D7-9DFC-D59E4DA6FF5C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2769D3A1-868A-F1EF-2C10-DA7B942C091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Notez la correction dans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7FB1322-2D18-9B6A-8B8A-C0611AD670E6}"/>
              </a:ext>
            </a:extLst>
          </p:cNvPr>
          <p:cNvSpPr txBox="1"/>
          <p:nvPr/>
        </p:nvSpPr>
        <p:spPr>
          <a:xfrm>
            <a:off x="226660" y="64246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415D069-58F8-7D19-0467-141C54397BEB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C042CF9D-BB95-61BA-FE74-43B97A42E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51FAFABE-7C1A-19BE-2941-367331398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C42692A6-1582-4A2C-E94D-313AD515AB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71" r="1756"/>
          <a:stretch>
            <a:fillRect/>
          </a:stretch>
        </p:blipFill>
        <p:spPr>
          <a:xfrm>
            <a:off x="199736" y="1121357"/>
            <a:ext cx="11873595" cy="45806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4D41AB2-EB8D-FF5A-E2BD-0A2AAAB12E83}"/>
              </a:ext>
            </a:extLst>
          </p:cNvPr>
          <p:cNvSpPr txBox="1"/>
          <p:nvPr/>
        </p:nvSpPr>
        <p:spPr>
          <a:xfrm>
            <a:off x="7676554" y="2676727"/>
            <a:ext cx="1393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Le temps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50E29CE-BCA2-800F-348D-B429390B2989}"/>
              </a:ext>
            </a:extLst>
          </p:cNvPr>
          <p:cNvSpPr txBox="1"/>
          <p:nvPr/>
        </p:nvSpPr>
        <p:spPr>
          <a:xfrm>
            <a:off x="7183120" y="3062807"/>
            <a:ext cx="1876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La température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EE378F9-FFE7-7CFD-BCDB-0D7CB84559C4}"/>
              </a:ext>
            </a:extLst>
          </p:cNvPr>
          <p:cNvSpPr txBox="1"/>
          <p:nvPr/>
        </p:nvSpPr>
        <p:spPr>
          <a:xfrm>
            <a:off x="9885642" y="2676727"/>
            <a:ext cx="1393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min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0F9109-CFD6-5FCE-F77E-3937E64E7FB6}"/>
              </a:ext>
            </a:extLst>
          </p:cNvPr>
          <p:cNvSpPr txBox="1"/>
          <p:nvPr/>
        </p:nvSpPr>
        <p:spPr>
          <a:xfrm>
            <a:off x="9650910" y="3062807"/>
            <a:ext cx="1393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°C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C4C763-9FF2-BC0A-0482-D126DA11EC8D}"/>
              </a:ext>
            </a:extLst>
          </p:cNvPr>
          <p:cNvSpPr txBox="1"/>
          <p:nvPr/>
        </p:nvSpPr>
        <p:spPr>
          <a:xfrm>
            <a:off x="9819768" y="4415589"/>
            <a:ext cx="1732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après 3 min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0B1A1A-673E-53C1-73A9-1F8D5C0B8502}"/>
              </a:ext>
            </a:extLst>
          </p:cNvPr>
          <p:cNvSpPr txBox="1"/>
          <p:nvPr/>
        </p:nvSpPr>
        <p:spPr>
          <a:xfrm>
            <a:off x="7249834" y="4425749"/>
            <a:ext cx="1393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0 et 3 min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4F1D62A-C0BA-A54C-CC6B-6112E96EB51F}"/>
              </a:ext>
            </a:extLst>
          </p:cNvPr>
          <p:cNvSpPr txBox="1"/>
          <p:nvPr/>
        </p:nvSpPr>
        <p:spPr>
          <a:xfrm>
            <a:off x="6746069" y="5259010"/>
            <a:ext cx="1393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augmente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73E7402-65D0-6798-FC11-F3CB39EC133A}"/>
              </a:ext>
            </a:extLst>
          </p:cNvPr>
          <p:cNvSpPr txBox="1"/>
          <p:nvPr/>
        </p:nvSpPr>
        <p:spPr>
          <a:xfrm>
            <a:off x="9255760" y="5251108"/>
            <a:ext cx="1957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reste constante</a:t>
            </a:r>
          </a:p>
        </p:txBody>
      </p:sp>
    </p:spTree>
    <p:extLst>
      <p:ext uri="{BB962C8B-B14F-4D97-AF65-F5344CB8AC3E}">
        <p14:creationId xmlns:p14="http://schemas.microsoft.com/office/powerpoint/2010/main" val="24608199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779EE-C312-D68D-74E1-5766AC4F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41316E5B-2579-BA92-201A-0B6874D4C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36" y="3744599"/>
            <a:ext cx="11519263" cy="285939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D4A69F9-378C-D1DE-4F30-EFE494D3EC5F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B0E193B6-48B0-A8BC-244D-CC1AF3BCFF9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Notez la correction dans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2A9CB68-20FA-8BEE-3729-218E73A25D9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2B4085A-EF71-6EC6-1954-B1F47228B71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DCEBBF53-9214-3454-7418-5F81E6A46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B2FE947E-034F-02A5-3E78-F332F1242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A8959505-769E-C12D-A7D7-2039913113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44" t="20488" r="58211" b="26023"/>
          <a:stretch>
            <a:fillRect/>
          </a:stretch>
        </p:blipFill>
        <p:spPr>
          <a:xfrm>
            <a:off x="3632490" y="1135572"/>
            <a:ext cx="4653754" cy="26090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7497F99-91E0-9CE9-C5AD-7D964EE122AB}"/>
              </a:ext>
            </a:extLst>
          </p:cNvPr>
          <p:cNvSpPr txBox="1"/>
          <p:nvPr/>
        </p:nvSpPr>
        <p:spPr>
          <a:xfrm>
            <a:off x="3068321" y="4283650"/>
            <a:ext cx="1911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état liquide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4C4918D-0578-C69B-AEC4-D7F1B30C1785}"/>
              </a:ext>
            </a:extLst>
          </p:cNvPr>
          <p:cNvSpPr txBox="1"/>
          <p:nvPr/>
        </p:nvSpPr>
        <p:spPr>
          <a:xfrm>
            <a:off x="6436693" y="4283649"/>
            <a:ext cx="1275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liquide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0BC8B88-13C5-E981-BD95-CB752FFF4812}"/>
              </a:ext>
            </a:extLst>
          </p:cNvPr>
          <p:cNvSpPr txBox="1"/>
          <p:nvPr/>
        </p:nvSpPr>
        <p:spPr>
          <a:xfrm>
            <a:off x="7762459" y="4273489"/>
            <a:ext cx="1275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gazeux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7C2319-1107-933A-FAA4-3518DF794C23}"/>
              </a:ext>
            </a:extLst>
          </p:cNvPr>
          <p:cNvSpPr txBox="1"/>
          <p:nvPr/>
        </p:nvSpPr>
        <p:spPr>
          <a:xfrm>
            <a:off x="7518401" y="4661829"/>
            <a:ext cx="1911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vaporisation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8F3B0D-0C02-52A7-2505-3ED6583AEDF7}"/>
              </a:ext>
            </a:extLst>
          </p:cNvPr>
          <p:cNvSpPr txBox="1"/>
          <p:nvPr/>
        </p:nvSpPr>
        <p:spPr>
          <a:xfrm>
            <a:off x="1158240" y="5873075"/>
            <a:ext cx="1391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Pendant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C6A2184-61DE-7AA9-AAF9-14628E8C548C}"/>
              </a:ext>
            </a:extLst>
          </p:cNvPr>
          <p:cNvSpPr txBox="1"/>
          <p:nvPr/>
        </p:nvSpPr>
        <p:spPr>
          <a:xfrm>
            <a:off x="1310641" y="5452050"/>
            <a:ext cx="1391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+mj-lt"/>
              </a:rPr>
              <a:t>Avant</a:t>
            </a:r>
          </a:p>
        </p:txBody>
      </p:sp>
    </p:spTree>
    <p:extLst>
      <p:ext uri="{BB962C8B-B14F-4D97-AF65-F5344CB8AC3E}">
        <p14:creationId xmlns:p14="http://schemas.microsoft.com/office/powerpoint/2010/main" val="24105820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de finir, faisons un petit résumé ensemble ! Alors, Qui peut me rappeler ce qu’on a appris lors de cette séance?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023FEDD-39F8-A00B-89B3-8C9AB8605F1B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50B16163-BE65-7F0B-3367-8AFE715C1C5B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………………………………………………………………………………………………………………….</a:t>
            </a: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83147132-241B-D0C9-B297-B002FEA663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34544-AFA8-35B0-7F8E-01DD28E84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85D5CB8D-EB10-7D27-4689-38A6EE9E76D5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92CC168-A871-F12F-5573-B3068DD46DB5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Effectivement, notre tache principale de cette séance est: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9BA3DD1-2F00-4416-0199-CEA9DC1B1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8CE9C6D-016B-71AC-BB26-951D08E11ED5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78BB9E0F-E839-0C92-B3F7-686CBAB834C4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99A7F050-A7EF-CE6D-2DB6-FD7CD28A9B52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>
                <a:solidFill>
                  <a:srgbClr val="106585"/>
                </a:solidFill>
              </a:rPr>
              <a:t>Décrire l’évolution de la température lors d’un changement d’état</a:t>
            </a:r>
            <a:endParaRPr lang="fr-FR" altLang="fr-FR" b="1" dirty="0">
              <a:solidFill>
                <a:srgbClr val="106585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F0116EA5-6655-C5B4-3C38-606CB21178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320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EC415-1B5E-8D76-7CAD-3163A5BDE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491CB3E-AF26-C513-1EF5-39B17F09F44D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D47ACB45-715F-2043-4072-B7D3C4AAF6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Qui peut me rappeler les étapes à suivre pour résoudre cette tache?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8DAB904-6325-66A9-C188-6305C0532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D457084-74AB-A333-E425-E1D608CABA9F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99DD37E8-C95A-5983-4B86-79D9FB9D82CA}"/>
              </a:ext>
            </a:extLst>
          </p:cNvPr>
          <p:cNvSpPr txBox="1"/>
          <p:nvPr/>
        </p:nvSpPr>
        <p:spPr>
          <a:xfrm>
            <a:off x="1122460" y="1595121"/>
            <a:ext cx="9731504" cy="750848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Pour décrire l’évolution de la température lors d’un changement d’état, je suis les étapes suivantes:</a:t>
            </a:r>
          </a:p>
        </p:txBody>
      </p:sp>
      <p:sp>
        <p:nvSpPr>
          <p:cNvPr id="2" name="ZoneTexte 3">
            <a:extLst>
              <a:ext uri="{FF2B5EF4-FFF2-40B4-BE49-F238E27FC236}">
                <a16:creationId xmlns:a16="http://schemas.microsoft.com/office/drawing/2014/main" id="{F960842A-8D67-C8A7-57CA-0F5FEF1A6841}"/>
              </a:ext>
            </a:extLst>
          </p:cNvPr>
          <p:cNvSpPr txBox="1"/>
          <p:nvPr/>
        </p:nvSpPr>
        <p:spPr>
          <a:xfrm>
            <a:off x="1230248" y="2562610"/>
            <a:ext cx="10382632" cy="228371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1. </a:t>
            </a:r>
            <a:r>
              <a:rPr lang="fr-FR" altLang="fr-FR" sz="3200" b="1" dirty="0">
                <a:latin typeface="Sitka Banner Semibold" pitchFamily="2" charset="0"/>
              </a:rPr>
              <a:t>………………………………………………………………………………….....</a:t>
            </a:r>
          </a:p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2. </a:t>
            </a:r>
            <a:r>
              <a:rPr lang="fr-FR" altLang="fr-FR" sz="3200" b="1" dirty="0">
                <a:latin typeface="Sitka Banner Semibold" pitchFamily="2" charset="0"/>
              </a:rPr>
              <a:t>……………………………………………………………………………………</a:t>
            </a:r>
          </a:p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3. </a:t>
            </a:r>
            <a:r>
              <a:rPr lang="fr-FR" altLang="fr-FR" sz="3200" b="1" dirty="0">
                <a:latin typeface="Sitka Banner Semibold" pitchFamily="2" charset="0"/>
              </a:rPr>
              <a:t>………………………………………………………………………………......</a:t>
            </a:r>
          </a:p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4. </a:t>
            </a:r>
            <a:r>
              <a:rPr lang="fr-FR" altLang="fr-FR" sz="3200" b="1" dirty="0">
                <a:latin typeface="Sitka Banner Semibold" pitchFamily="2" charset="0"/>
              </a:rPr>
              <a:t>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86671938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BDF04-4FD6-8505-F73C-9290FAE0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D8D48C91-E7FA-B90C-539C-746F110E863D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2870B0AE-21DB-F02E-C557-81B903D84AA7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étapes à suivre: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6080507-E094-3D78-F646-768680CB5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2BC89DC-D905-C0C0-0747-E202D0EE4C7C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588C3CF8-12E6-F0A7-8DAF-85ABD4C3987B}"/>
              </a:ext>
            </a:extLst>
          </p:cNvPr>
          <p:cNvSpPr txBox="1"/>
          <p:nvPr/>
        </p:nvSpPr>
        <p:spPr>
          <a:xfrm>
            <a:off x="1122460" y="1595121"/>
            <a:ext cx="9731504" cy="750848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Pour décrire l’évolution de la température lors d’un changement d’état, je suis les étapes suivantes:</a:t>
            </a:r>
          </a:p>
        </p:txBody>
      </p:sp>
      <p:sp>
        <p:nvSpPr>
          <p:cNvPr id="2" name="ZoneTexte 3">
            <a:extLst>
              <a:ext uri="{FF2B5EF4-FFF2-40B4-BE49-F238E27FC236}">
                <a16:creationId xmlns:a16="http://schemas.microsoft.com/office/drawing/2014/main" id="{C209F1FD-6836-9C31-6075-1C8A777AB70A}"/>
              </a:ext>
            </a:extLst>
          </p:cNvPr>
          <p:cNvSpPr txBox="1"/>
          <p:nvPr/>
        </p:nvSpPr>
        <p:spPr>
          <a:xfrm>
            <a:off x="1230248" y="2562610"/>
            <a:ext cx="10382632" cy="228371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1. </a:t>
            </a:r>
            <a:r>
              <a:rPr lang="fr-FR" altLang="fr-FR" b="1" dirty="0">
                <a:solidFill>
                  <a:srgbClr val="106585"/>
                </a:solidFill>
              </a:rPr>
              <a:t>J’identifie les grandeurs sur le graphique.</a:t>
            </a:r>
          </a:p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2. </a:t>
            </a:r>
            <a:r>
              <a:rPr lang="fr-FR" altLang="fr-FR" b="1" dirty="0">
                <a:solidFill>
                  <a:srgbClr val="106585"/>
                </a:solidFill>
              </a:rPr>
              <a:t>j’identifie les zones de variation de température.</a:t>
            </a:r>
          </a:p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3. </a:t>
            </a:r>
            <a:r>
              <a:rPr lang="fr-FR" altLang="fr-FR" b="1" dirty="0">
                <a:solidFill>
                  <a:srgbClr val="106585"/>
                </a:solidFill>
              </a:rPr>
              <a:t>j’identifie l’état physique de chaque zone.</a:t>
            </a:r>
          </a:p>
          <a:p>
            <a:pPr algn="l"/>
            <a:r>
              <a:rPr lang="fr-FR" altLang="fr-FR" sz="3200" b="1" dirty="0">
                <a:solidFill>
                  <a:srgbClr val="FFC000"/>
                </a:solidFill>
                <a:latin typeface="Sitka Banner Semibold" pitchFamily="2" charset="0"/>
              </a:rPr>
              <a:t>4. </a:t>
            </a:r>
            <a:r>
              <a:rPr lang="fr-FR" altLang="fr-FR" b="1" dirty="0">
                <a:solidFill>
                  <a:srgbClr val="106585"/>
                </a:solidFill>
              </a:rPr>
              <a:t>Je décris l’évolution de la température en utilisant des adverbes de temps: après, avant, pendant…………</a:t>
            </a:r>
          </a:p>
        </p:txBody>
      </p:sp>
    </p:spTree>
    <p:extLst>
      <p:ext uri="{BB962C8B-B14F-4D97-AF65-F5344CB8AC3E}">
        <p14:creationId xmlns:p14="http://schemas.microsoft.com/office/powerpoint/2010/main" val="36956912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/>
          <a:lstStyle/>
          <a:p>
            <a:r>
              <a:rPr lang="fr-FR" dirty="0"/>
              <a:t>Et on termine par cette carte lexicale.</a:t>
            </a:r>
            <a:endParaRPr lang="fr-MA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1D33C1D-281D-4919-87C2-93C31F3E4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EDB5DCC3-BBE6-4C60-9C55-B225818C4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2" y="618156"/>
            <a:ext cx="380071" cy="38007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5108791-C591-400E-9B11-67DFDDCFB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5146" y="482386"/>
            <a:ext cx="699046" cy="699046"/>
          </a:xfrm>
          <a:prstGeom prst="rect">
            <a:avLst/>
          </a:prstGeom>
        </p:spPr>
      </p:pic>
      <p:grpSp>
        <p:nvGrpSpPr>
          <p:cNvPr id="18" name="Groupe 71"/>
          <p:cNvGrpSpPr/>
          <p:nvPr/>
        </p:nvGrpSpPr>
        <p:grpSpPr>
          <a:xfrm>
            <a:off x="381766" y="1274597"/>
            <a:ext cx="11428467" cy="4942025"/>
            <a:chOff x="415600" y="1645615"/>
            <a:chExt cx="11428467" cy="4942025"/>
          </a:xfrm>
        </p:grpSpPr>
        <p:sp>
          <p:nvSpPr>
            <p:cNvPr id="19" name="Rectangle 18"/>
            <p:cNvSpPr/>
            <p:nvPr/>
          </p:nvSpPr>
          <p:spPr>
            <a:xfrm>
              <a:off x="415600" y="205628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Décrire l’évolution de la température en fonction du temps</a:t>
              </a:r>
              <a:endParaRPr kumimoji="0" lang="fr-MA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tache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3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MA" sz="1400" i="1" kern="0" dirty="0">
                  <a:solidFill>
                    <a:srgbClr val="000000"/>
                  </a:solidFill>
                  <a:latin typeface="Arial"/>
                </a:rPr>
                <a:t>Matériel 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534400" y="2257803"/>
              <a:ext cx="2824480" cy="1074510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26739" y="198777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904239" y="5461789"/>
              <a:ext cx="6370918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996930" y="2764706"/>
              <a:ext cx="2402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Thermomètre 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Chronomètre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Cristallisoir </a:t>
              </a: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780827" y="2302825"/>
              <a:ext cx="24790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Repérer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M</a:t>
              </a:r>
              <a:r>
                <a:rPr kumimoji="0" lang="fr-FR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esurer</a:t>
              </a:r>
              <a:endParaRPr lang="fr-FR" sz="1400" kern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Évoluer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Décrire</a:t>
              </a:r>
            </a:p>
          </p:txBody>
        </p:sp>
        <p:sp>
          <p:nvSpPr>
            <p:cNvPr id="31" name="Rectangle à coins arrondis 34"/>
            <p:cNvSpPr/>
            <p:nvPr/>
          </p:nvSpPr>
          <p:spPr>
            <a:xfrm>
              <a:off x="8687487" y="3818710"/>
              <a:ext cx="2702560" cy="1006499"/>
            </a:xfrm>
            <a:prstGeom prst="roundRect">
              <a:avLst>
                <a:gd name="adj" fmla="val 8096"/>
              </a:avLst>
            </a:prstGeom>
            <a:solidFill>
              <a:srgbClr val="78909C">
                <a:alpha val="30000"/>
              </a:srgbClr>
            </a:solidFill>
            <a:ln w="25400" cap="flat" cmpd="sng" algn="ctr">
              <a:solidFill>
                <a:srgbClr val="78909C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ZoneTexte 35"/>
            <p:cNvSpPr txBox="1"/>
            <p:nvPr/>
          </p:nvSpPr>
          <p:spPr>
            <a:xfrm>
              <a:off x="8818927" y="353627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Vocabulaire scientifique</a:t>
              </a:r>
            </a:p>
          </p:txBody>
        </p:sp>
        <p:cxnSp>
          <p:nvCxnSpPr>
            <p:cNvPr id="34" name="Connecteur en angle 39"/>
            <p:cNvCxnSpPr>
              <a:cxnSpLocks/>
              <a:stCxn id="20" idx="3"/>
              <a:endCxn id="24" idx="1"/>
            </p:cNvCxnSpPr>
            <p:nvPr/>
          </p:nvCxnSpPr>
          <p:spPr>
            <a:xfrm flipV="1">
              <a:off x="7376160" y="2795058"/>
              <a:ext cx="1158240" cy="985898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5" name="Connecteur en angle 41"/>
            <p:cNvCxnSpPr>
              <a:cxnSpLocks/>
              <a:stCxn id="20" idx="3"/>
              <a:endCxn id="31" idx="1"/>
            </p:cNvCxnSpPr>
            <p:nvPr/>
          </p:nvCxnSpPr>
          <p:spPr>
            <a:xfrm>
              <a:off x="7376160" y="3780956"/>
              <a:ext cx="1311327" cy="54100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6" name="ZoneTexte 42"/>
            <p:cNvSpPr txBox="1"/>
            <p:nvPr/>
          </p:nvSpPr>
          <p:spPr>
            <a:xfrm>
              <a:off x="904241" y="5553427"/>
              <a:ext cx="62636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FF0000"/>
                  </a:solidFill>
                  <a:latin typeface="Arial"/>
                </a:rPr>
                <a:t>Avant </a:t>
              </a: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………………….….la température ……………………………..……..</a:t>
              </a:r>
            </a:p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FF0000"/>
                  </a:solidFill>
                  <a:latin typeface="Arial"/>
                </a:rPr>
                <a:t>Pendant</a:t>
              </a: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 un changement d’état, la température ………………………….....</a:t>
              </a:r>
            </a:p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r>
                <a:rPr lang="fr-FR" sz="1400" i="1" kern="0" dirty="0">
                  <a:solidFill>
                    <a:srgbClr val="FF0000"/>
                  </a:solidFill>
                  <a:latin typeface="Arial"/>
                </a:rPr>
                <a:t>Après</a:t>
              </a:r>
              <a:r>
                <a:rPr lang="fr-FR" sz="1400" i="1" kern="0" dirty="0">
                  <a:solidFill>
                    <a:srgbClr val="000000"/>
                  </a:solidFill>
                  <a:latin typeface="Arial"/>
                </a:rPr>
                <a:t> ………………………….., la température………………………………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cxnSp>
          <p:nvCxnSpPr>
            <p:cNvPr id="37" name="Connecteur en angle 44"/>
            <p:cNvCxnSpPr>
              <a:cxnSpLocks/>
              <a:stCxn id="20" idx="2"/>
              <a:endCxn id="26" idx="0"/>
            </p:cNvCxnSpPr>
            <p:nvPr/>
          </p:nvCxnSpPr>
          <p:spPr>
            <a:xfrm rot="5400000">
              <a:off x="4646016" y="4082925"/>
              <a:ext cx="822546" cy="193518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8" name="Rectangle à coins arrondis 54"/>
            <p:cNvSpPr/>
            <p:nvPr/>
          </p:nvSpPr>
          <p:spPr>
            <a:xfrm>
              <a:off x="8630905" y="5107641"/>
              <a:ext cx="2702560" cy="1356284"/>
            </a:xfrm>
            <a:prstGeom prst="roundRect">
              <a:avLst/>
            </a:prstGeom>
            <a:solidFill>
              <a:srgbClr val="DDE2E1">
                <a:alpha val="30000"/>
              </a:srgbClr>
            </a:solidFill>
            <a:ln w="25400" cap="flat" cmpd="sng" algn="ctr">
              <a:solidFill>
                <a:srgbClr val="595959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ZoneTexte 55"/>
            <p:cNvSpPr txBox="1"/>
            <p:nvPr/>
          </p:nvSpPr>
          <p:spPr>
            <a:xfrm>
              <a:off x="8762980" y="4851404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pour décrire</a:t>
              </a:r>
              <a:endParaRPr kumimoji="0" lang="fr-MA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0" name="ZoneTexte 56"/>
            <p:cNvSpPr txBox="1"/>
            <p:nvPr/>
          </p:nvSpPr>
          <p:spPr>
            <a:xfrm>
              <a:off x="8854425" y="5078930"/>
              <a:ext cx="24790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Avant </a:t>
              </a:r>
            </a:p>
            <a:p>
              <a:pPr marL="28575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Pendant </a:t>
              </a:r>
              <a:endParaRPr kumimoji="0" lang="fr-MA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Après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Augmente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Diminue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Arial"/>
                </a:rPr>
                <a:t>Reste constante    </a:t>
              </a:r>
            </a:p>
          </p:txBody>
        </p:sp>
        <p:cxnSp>
          <p:nvCxnSpPr>
            <p:cNvPr id="41" name="Connecteur en angle 58"/>
            <p:cNvCxnSpPr>
              <a:cxnSpLocks/>
              <a:stCxn id="20" idx="3"/>
              <a:endCxn id="38" idx="1"/>
            </p:cNvCxnSpPr>
            <p:nvPr/>
          </p:nvCxnSpPr>
          <p:spPr>
            <a:xfrm>
              <a:off x="7376160" y="3780956"/>
              <a:ext cx="1254745" cy="2004827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MA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" name="ZoneTexte 9">
            <a:extLst>
              <a:ext uri="{FF2B5EF4-FFF2-40B4-BE49-F238E27FC236}">
                <a16:creationId xmlns:a16="http://schemas.microsoft.com/office/drawing/2014/main" id="{767A45F7-5C8E-9AA0-5D3A-488F401A64A3}"/>
              </a:ext>
            </a:extLst>
          </p:cNvPr>
          <p:cNvSpPr txBox="1"/>
          <p:nvPr/>
        </p:nvSpPr>
        <p:spPr>
          <a:xfrm>
            <a:off x="8841675" y="3497109"/>
            <a:ext cx="2402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Fusion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Vaporisation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Liquéfaction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>
                <a:solidFill>
                  <a:srgbClr val="000000"/>
                </a:solidFill>
                <a:latin typeface="Arial"/>
              </a:rPr>
              <a:t>Solidification </a:t>
            </a:r>
          </a:p>
        </p:txBody>
      </p:sp>
    </p:spTree>
    <p:extLst>
      <p:ext uri="{BB962C8B-B14F-4D97-AF65-F5344CB8AC3E}">
        <p14:creationId xmlns:p14="http://schemas.microsoft.com/office/powerpoint/2010/main" val="363823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FE34986-B30C-A7C4-D714-375732712ABD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EEB1DC1-9BD8-BE3C-680B-1B1321CCED7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9937ADC-EEB3-50C7-6B43-399E93BDCC2D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9469EF4-0167-E81F-240C-236DECEFAC19}"/>
              </a:ext>
            </a:extLst>
          </p:cNvPr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cette image : à votre avis, quel comportement doit-on adopter lors de la pratique autonome ?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FAD0F0-13B1-B70A-8632-F5D4C9295A33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BE0638-F153-9A0D-C8E8-CBD3769F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185" y="1664239"/>
            <a:ext cx="5531067" cy="369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129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exercices à faire à la maison.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3ABDA2-7418-EF85-0F89-813171CEC3BB}"/>
              </a:ext>
            </a:extLst>
          </p:cNvPr>
          <p:cNvSpPr txBox="1"/>
          <p:nvPr/>
        </p:nvSpPr>
        <p:spPr>
          <a:xfrm>
            <a:off x="3845620" y="1683137"/>
            <a:ext cx="4195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i="1" dirty="0">
                <a:solidFill>
                  <a:srgbClr val="EE0000"/>
                </a:solidFill>
              </a:rPr>
              <a:t>Exercice 1 page 25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BE6996-CBE9-868B-6482-E2E6F329F9F1}"/>
              </a:ext>
            </a:extLst>
          </p:cNvPr>
          <p:cNvSpPr txBox="1"/>
          <p:nvPr/>
        </p:nvSpPr>
        <p:spPr>
          <a:xfrm>
            <a:off x="3845620" y="2721114"/>
            <a:ext cx="43556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i="1" dirty="0">
                <a:solidFill>
                  <a:srgbClr val="EE0000"/>
                </a:solidFill>
              </a:rPr>
              <a:t>Défis 1 et 2 page 26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EBE652-89BB-F3C6-0163-2241BB1615B8}"/>
              </a:ext>
            </a:extLst>
          </p:cNvPr>
          <p:cNvSpPr txBox="1"/>
          <p:nvPr/>
        </p:nvSpPr>
        <p:spPr>
          <a:xfrm>
            <a:off x="3845620" y="3847217"/>
            <a:ext cx="4080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i="1" dirty="0">
                <a:solidFill>
                  <a:srgbClr val="EE0000"/>
                </a:solidFill>
              </a:rPr>
              <a:t>Exercice 5 page 28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58B60-44B0-347D-4D6D-8785B6888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AAC2F1EC-5E6F-0638-DB5F-958C2A949A4A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CA0263C4-E062-7FB7-13C1-3E86EDD9C5D4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5809495-8BEA-97B9-401C-00C3DACF2F5B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E6E1A948-6921-B365-57E0-84BE076F2112}"/>
              </a:ext>
            </a:extLst>
          </p:cNvPr>
          <p:cNvSpPr/>
          <p:nvPr/>
        </p:nvSpPr>
        <p:spPr>
          <a:xfrm>
            <a:off x="983520" y="208344"/>
            <a:ext cx="10470127" cy="3486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Pendant la phase de la pratique autonome, travaillez individuellement.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F704EE5-69CD-BD4D-D2D0-7DB8C3F397D6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089725C-4195-E08D-4CC7-6CA5DC13C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25" y="2142759"/>
            <a:ext cx="5531067" cy="36900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D676C2-B1D6-DE60-A473-284528F15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353" y="2800985"/>
            <a:ext cx="581977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97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11880</TotalTime>
  <Words>3045</Words>
  <Application>Microsoft Office PowerPoint</Application>
  <PresentationFormat>Grand écran</PresentationFormat>
  <Paragraphs>560</Paragraphs>
  <Slides>81</Slides>
  <Notes>4</Notes>
  <HiddenSlides>1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81</vt:i4>
      </vt:variant>
    </vt:vector>
  </HeadingPairs>
  <TitlesOfParts>
    <vt:vector size="94" baseType="lpstr">
      <vt:lpstr>Aptos</vt:lpstr>
      <vt:lpstr>Arial</vt:lpstr>
      <vt:lpstr>ArialMT-Light</vt:lpstr>
      <vt:lpstr>Bradley Hand ITC</vt:lpstr>
      <vt:lpstr>Calibri</vt:lpstr>
      <vt:lpstr>Dosis</vt:lpstr>
      <vt:lpstr>Dosis Bold</vt:lpstr>
      <vt:lpstr>Poppins ExtraBold</vt:lpstr>
      <vt:lpstr>Sitka Banner Semibold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on termine par cette carte lexicale.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1145</cp:revision>
  <cp:lastPrinted>2024-10-05T19:15:58Z</cp:lastPrinted>
  <dcterms:created xsi:type="dcterms:W3CDTF">2024-05-28T10:13:44Z</dcterms:created>
  <dcterms:modified xsi:type="dcterms:W3CDTF">2025-11-12T08:25:06Z</dcterms:modified>
</cp:coreProperties>
</file>