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1" r:id="rId4"/>
    <p:sldMasterId id="2147483798" r:id="rId5"/>
    <p:sldMasterId id="2147483819" r:id="rId6"/>
  </p:sldMasterIdLst>
  <p:notesMasterIdLst>
    <p:notesMasterId r:id="rId86"/>
  </p:notesMasterIdLst>
  <p:handoutMasterIdLst>
    <p:handoutMasterId r:id="rId87"/>
  </p:handoutMasterIdLst>
  <p:sldIdLst>
    <p:sldId id="2147483553" r:id="rId7"/>
    <p:sldId id="2147483635" r:id="rId8"/>
    <p:sldId id="2147483397" r:id="rId9"/>
    <p:sldId id="297" r:id="rId10"/>
    <p:sldId id="2147483396" r:id="rId11"/>
    <p:sldId id="2147483606" r:id="rId12"/>
    <p:sldId id="292" r:id="rId13"/>
    <p:sldId id="2134806039" r:id="rId14"/>
    <p:sldId id="293" r:id="rId15"/>
    <p:sldId id="2147483641" r:id="rId16"/>
    <p:sldId id="2147483642" r:id="rId17"/>
    <p:sldId id="2147483643" r:id="rId18"/>
    <p:sldId id="2147483644" r:id="rId19"/>
    <p:sldId id="2147483645" r:id="rId20"/>
    <p:sldId id="2147483646" r:id="rId21"/>
    <p:sldId id="260" r:id="rId22"/>
    <p:sldId id="261" r:id="rId23"/>
    <p:sldId id="2147483647" r:id="rId24"/>
    <p:sldId id="256" r:id="rId25"/>
    <p:sldId id="280" r:id="rId26"/>
    <p:sldId id="281" r:id="rId27"/>
    <p:sldId id="2147483638" r:id="rId28"/>
    <p:sldId id="2147483637" r:id="rId29"/>
    <p:sldId id="2134805878" r:id="rId30"/>
    <p:sldId id="295" r:id="rId31"/>
    <p:sldId id="2147483624" r:id="rId32"/>
    <p:sldId id="294" r:id="rId33"/>
    <p:sldId id="259" r:id="rId34"/>
    <p:sldId id="299" r:id="rId35"/>
    <p:sldId id="258" r:id="rId36"/>
    <p:sldId id="283" r:id="rId37"/>
    <p:sldId id="289" r:id="rId38"/>
    <p:sldId id="274" r:id="rId39"/>
    <p:sldId id="257" r:id="rId40"/>
    <p:sldId id="266" r:id="rId41"/>
    <p:sldId id="263" r:id="rId42"/>
    <p:sldId id="270" r:id="rId43"/>
    <p:sldId id="290" r:id="rId44"/>
    <p:sldId id="269" r:id="rId45"/>
    <p:sldId id="278" r:id="rId46"/>
    <p:sldId id="2147483623" r:id="rId47"/>
    <p:sldId id="2147483629" r:id="rId48"/>
    <p:sldId id="301" r:id="rId49"/>
    <p:sldId id="302" r:id="rId50"/>
    <p:sldId id="303" r:id="rId51"/>
    <p:sldId id="304" r:id="rId52"/>
    <p:sldId id="305" r:id="rId53"/>
    <p:sldId id="271" r:id="rId54"/>
    <p:sldId id="272" r:id="rId55"/>
    <p:sldId id="275" r:id="rId56"/>
    <p:sldId id="277" r:id="rId57"/>
    <p:sldId id="265" r:id="rId58"/>
    <p:sldId id="268" r:id="rId59"/>
    <p:sldId id="279" r:id="rId60"/>
    <p:sldId id="276" r:id="rId61"/>
    <p:sldId id="282" r:id="rId62"/>
    <p:sldId id="2147483630" r:id="rId63"/>
    <p:sldId id="2134806551" r:id="rId64"/>
    <p:sldId id="262" r:id="rId65"/>
    <p:sldId id="267" r:id="rId66"/>
    <p:sldId id="285" r:id="rId67"/>
    <p:sldId id="273" r:id="rId68"/>
    <p:sldId id="291" r:id="rId69"/>
    <p:sldId id="296" r:id="rId70"/>
    <p:sldId id="287" r:id="rId71"/>
    <p:sldId id="298" r:id="rId72"/>
    <p:sldId id="284" r:id="rId73"/>
    <p:sldId id="286" r:id="rId74"/>
    <p:sldId id="2147483631" r:id="rId75"/>
    <p:sldId id="2134806581" r:id="rId76"/>
    <p:sldId id="2134806580" r:id="rId77"/>
    <p:sldId id="2147483615" r:id="rId78"/>
    <p:sldId id="2147483639" r:id="rId79"/>
    <p:sldId id="2134806536" r:id="rId80"/>
    <p:sldId id="264" r:id="rId81"/>
    <p:sldId id="288" r:id="rId82"/>
    <p:sldId id="2134806685" r:id="rId83"/>
    <p:sldId id="2134806535" r:id="rId84"/>
    <p:sldId id="2147483640" r:id="rId8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635"/>
            <p14:sldId id="2147483397"/>
            <p14:sldId id="297"/>
            <p14:sldId id="2147483396"/>
            <p14:sldId id="2147483606"/>
          </p14:sldIdLst>
        </p14:section>
        <p14:section name="Activité rituelle" id="{79315A69-A635-48A2-B9BA-98FE67B817D4}">
          <p14:sldIdLst>
            <p14:sldId id="292"/>
            <p14:sldId id="2134806039"/>
            <p14:sldId id="293"/>
            <p14:sldId id="2147483641"/>
            <p14:sldId id="2147483642"/>
            <p14:sldId id="2147483643"/>
            <p14:sldId id="2147483644"/>
            <p14:sldId id="2147483645"/>
            <p14:sldId id="2147483646"/>
            <p14:sldId id="260"/>
            <p14:sldId id="261"/>
            <p14:sldId id="2147483647"/>
            <p14:sldId id="256"/>
            <p14:sldId id="280"/>
            <p14:sldId id="281"/>
          </p14:sldIdLst>
        </p14:section>
        <p14:section name="déclaration de la tache" id="{1F7A1ED2-DD19-4DF3-BC26-A1D65FFD1118}">
          <p14:sldIdLst>
            <p14:sldId id="2147483638"/>
            <p14:sldId id="2147483637"/>
            <p14:sldId id="2134805878"/>
          </p14:sldIdLst>
        </p14:section>
        <p14:section name="Tâche principale" id="{A2A5D278-252D-471E-A046-E0EEBB7C2D2B}">
          <p14:sldIdLst>
            <p14:sldId id="295"/>
            <p14:sldId id="2147483624"/>
            <p14:sldId id="294"/>
            <p14:sldId id="259"/>
            <p14:sldId id="299"/>
            <p14:sldId id="258"/>
            <p14:sldId id="283"/>
            <p14:sldId id="289"/>
            <p14:sldId id="274"/>
            <p14:sldId id="257"/>
            <p14:sldId id="266"/>
            <p14:sldId id="263"/>
            <p14:sldId id="270"/>
            <p14:sldId id="290"/>
            <p14:sldId id="269"/>
            <p14:sldId id="278"/>
            <p14:sldId id="2147483623"/>
            <p14:sldId id="2147483629"/>
            <p14:sldId id="301"/>
            <p14:sldId id="302"/>
            <p14:sldId id="303"/>
            <p14:sldId id="304"/>
            <p14:sldId id="305"/>
            <p14:sldId id="271"/>
            <p14:sldId id="272"/>
            <p14:sldId id="275"/>
            <p14:sldId id="277"/>
            <p14:sldId id="265"/>
            <p14:sldId id="268"/>
            <p14:sldId id="279"/>
            <p14:sldId id="276"/>
            <p14:sldId id="282"/>
          </p14:sldIdLst>
        </p14:section>
        <p14:section name="Pratique en binôme" id="{FBF6C3DA-BDD6-43C8-8043-82F3BE3C64FD}">
          <p14:sldIdLst>
            <p14:sldId id="2147483630"/>
            <p14:sldId id="2134806551"/>
            <p14:sldId id="262"/>
            <p14:sldId id="267"/>
            <p14:sldId id="285"/>
            <p14:sldId id="273"/>
            <p14:sldId id="291"/>
            <p14:sldId id="296"/>
            <p14:sldId id="287"/>
            <p14:sldId id="298"/>
            <p14:sldId id="284"/>
            <p14:sldId id="286"/>
          </p14:sldIdLst>
        </p14:section>
        <p14:section name="Pratique autonome" id="{40CD8AAE-F9F0-47C4-A7F7-0976D79B8EC9}">
          <p14:sldIdLst>
            <p14:sldId id="2147483631"/>
            <p14:sldId id="2134806581"/>
            <p14:sldId id="2134806580"/>
            <p14:sldId id="2147483615"/>
          </p14:sldIdLst>
        </p14:section>
        <p14:section name="Clôture" id="{8EB5D3A0-81F1-4DE6-BEB2-58DE24DBB138}">
          <p14:sldIdLst>
            <p14:sldId id="2147483639"/>
            <p14:sldId id="2134806536"/>
            <p14:sldId id="264"/>
            <p14:sldId id="288"/>
            <p14:sldId id="2134806685"/>
            <p14:sldId id="2134806535"/>
          </p14:sldIdLst>
        </p14:section>
        <p14:section name="Fin de la séance" id="{44B71B2B-D974-4F2C-B5A1-E1796678D1E2}">
          <p14:sldIdLst>
            <p14:sldId id="214748364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5FADE4"/>
    <a:srgbClr val="FF6565"/>
    <a:srgbClr val="B9DA8F"/>
    <a:srgbClr val="FEE9D4"/>
    <a:srgbClr val="DC94DE"/>
    <a:srgbClr val="AB20B6"/>
    <a:srgbClr val="B27096"/>
    <a:srgbClr val="FDDF43"/>
    <a:srgbClr val="EB92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35" autoAdjust="0"/>
    <p:restoredTop sz="96247" autoAdjust="0"/>
  </p:normalViewPr>
  <p:slideViewPr>
    <p:cSldViewPr snapToGrid="0">
      <p:cViewPr varScale="1">
        <p:scale>
          <a:sx n="79" d="100"/>
          <a:sy n="79" d="100"/>
        </p:scale>
        <p:origin x="89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viewProps" Target="viewProp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theme" Target="theme/theme1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handoutMaster" Target="handoutMasters/handoutMaster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5742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18BFD-A6E3-B9C1-DDA8-48A3092FF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874017-D0DD-41C6-08C2-AF82A8C12F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C19D33-F813-54EE-7A1F-7A85F4199E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BC5BE1-C3E6-5B87-76E3-7F9B9FC241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81525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55D3C-CBC9-8405-DDDE-4EA34B847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EB1A79B-EEE4-9836-35AC-147A1F16AA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17CB711-7FB0-71F9-DBB1-FA79878DA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7E5615-42F4-11CE-8B2F-237D5D587A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1161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7361D-EAA2-3026-8672-C19D85880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E043A51-E274-DFFA-C7A6-32444385D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6D2C8B0-E907-45FC-7C6D-DFCEA3A526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1E3113-8283-8BE2-A872-1F16D9DBD6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4421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04544-631E-F046-9C4E-F3267A4AF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76DD0A-4F4A-F73F-9F87-6C110DCF4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011DCF5-5A20-275C-295D-B01D3DD02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44A1A5-3B64-2773-00DF-3F9A1986B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3289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7507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73679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9731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>
          <a:extLst>
            <a:ext uri="{FF2B5EF4-FFF2-40B4-BE49-F238E27FC236}">
              <a16:creationId xmlns:a16="http://schemas.microsoft.com/office/drawing/2014/main" id="{20E3F636-8058-EA46-D740-08E566F96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9d66b1cee0_0_447:notes">
            <a:extLst>
              <a:ext uri="{FF2B5EF4-FFF2-40B4-BE49-F238E27FC236}">
                <a16:creationId xmlns:a16="http://schemas.microsoft.com/office/drawing/2014/main" id="{74615894-7D1A-8726-6249-EB36FEFAFF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g39d66b1cee0_0_447:notes">
            <a:extLst>
              <a:ext uri="{FF2B5EF4-FFF2-40B4-BE49-F238E27FC236}">
                <a16:creationId xmlns:a16="http://schemas.microsoft.com/office/drawing/2014/main" id="{8CCBA26A-67C8-F8BF-54D8-09DA197D2A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096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6531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5221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5236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5078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8337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23289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4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4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4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3189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35" descr="Image générée"/>
          <p:cNvPicPr preferRelativeResize="0"/>
          <p:nvPr/>
        </p:nvPicPr>
        <p:blipFill rotWithShape="1">
          <a:blip r:embed="rId2">
            <a:alphaModFix/>
          </a:blip>
          <a:srcRect l="3538" t="24327" r="75793" b="61971"/>
          <a:stretch/>
        </p:blipFill>
        <p:spPr>
          <a:xfrm>
            <a:off x="0" y="2370"/>
            <a:ext cx="792429" cy="791084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5"/>
          <p:cNvSpPr/>
          <p:nvPr/>
        </p:nvSpPr>
        <p:spPr>
          <a:xfrm>
            <a:off x="-3857" y="0"/>
            <a:ext cx="12168000" cy="68580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252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6"/>
          <p:cNvSpPr txBox="1">
            <a:spLocks noGrp="1"/>
          </p:cNvSpPr>
          <p:nvPr>
            <p:ph type="title"/>
          </p:nvPr>
        </p:nvSpPr>
        <p:spPr>
          <a:xfrm>
            <a:off x="2621731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36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36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36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36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36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36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6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6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6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6"/>
          <p:cNvSpPr txBox="1">
            <a:spLocks noGrp="1"/>
          </p:cNvSpPr>
          <p:nvPr>
            <p:ph type="title" idx="13"/>
          </p:nvPr>
        </p:nvSpPr>
        <p:spPr>
          <a:xfrm>
            <a:off x="8020263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6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title" idx="15"/>
          </p:nvPr>
        </p:nvSpPr>
        <p:spPr>
          <a:xfrm>
            <a:off x="959997" y="593372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26001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7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7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7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08" name="Google Shape;208;p37"/>
          <p:cNvSpPr/>
          <p:nvPr/>
        </p:nvSpPr>
        <p:spPr>
          <a:xfrm>
            <a:off x="1360419" y="832896"/>
            <a:ext cx="9431600" cy="515320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7"/>
          <p:cNvSpPr/>
          <p:nvPr/>
        </p:nvSpPr>
        <p:spPr>
          <a:xfrm>
            <a:off x="1504651" y="958596"/>
            <a:ext cx="9143200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10"/>
              </a:srgbClr>
            </a:outerShdw>
          </a:effectLst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7"/>
          <p:cNvSpPr txBox="1">
            <a:spLocks noGrp="1"/>
          </p:cNvSpPr>
          <p:nvPr>
            <p:ph type="title"/>
          </p:nvPr>
        </p:nvSpPr>
        <p:spPr>
          <a:xfrm>
            <a:off x="1921568" y="2311676"/>
            <a:ext cx="7772400" cy="2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sz="5467" b="1">
                <a:solidFill>
                  <a:srgbClr val="44546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7"/>
          <p:cNvSpPr/>
          <p:nvPr/>
        </p:nvSpPr>
        <p:spPr>
          <a:xfrm>
            <a:off x="1773167" y="5360164"/>
            <a:ext cx="8610800" cy="10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12012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/>
          <p:nvPr/>
        </p:nvSpPr>
        <p:spPr>
          <a:xfrm>
            <a:off x="0" y="-38039"/>
            <a:ext cx="12192800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5" name="Google Shape;215;p38"/>
          <p:cNvSpPr/>
          <p:nvPr/>
        </p:nvSpPr>
        <p:spPr>
          <a:xfrm rot="10800000" flipH="1">
            <a:off x="586410" y="298816"/>
            <a:ext cx="367884" cy="22381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6" name="Google Shape;216;p38"/>
          <p:cNvSpPr txBox="1">
            <a:spLocks noGrp="1"/>
          </p:cNvSpPr>
          <p:nvPr>
            <p:ph type="title"/>
          </p:nvPr>
        </p:nvSpPr>
        <p:spPr>
          <a:xfrm>
            <a:off x="1015447" y="195949"/>
            <a:ext cx="101612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20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8"/>
          <p:cNvSpPr txBox="1">
            <a:spLocks noGrp="1"/>
          </p:cNvSpPr>
          <p:nvPr>
            <p:ph type="body" idx="1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None/>
              <a:defRPr sz="1467" i="1">
                <a:solidFill>
                  <a:srgbClr val="AEABAB"/>
                </a:solidFill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95290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9"/>
          <p:cNvSpPr/>
          <p:nvPr/>
        </p:nvSpPr>
        <p:spPr>
          <a:xfrm>
            <a:off x="0" y="-38039"/>
            <a:ext cx="12192800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20" name="Google Shape;220;p39"/>
          <p:cNvSpPr/>
          <p:nvPr/>
        </p:nvSpPr>
        <p:spPr>
          <a:xfrm rot="10800000" flipH="1">
            <a:off x="586410" y="298816"/>
            <a:ext cx="367884" cy="22381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07918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0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19967" tIns="360000" rIns="719967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0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26753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19967" tIns="360000" rIns="719967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1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1"/>
          <p:cNvSpPr txBox="1">
            <a:spLocks noGrp="1"/>
          </p:cNvSpPr>
          <p:nvPr>
            <p:ph type="body" idx="1"/>
          </p:nvPr>
        </p:nvSpPr>
        <p:spPr>
          <a:xfrm>
            <a:off x="3715207" y="81028"/>
            <a:ext cx="4757600" cy="7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1">
            <a:sp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000"/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41"/>
          <p:cNvSpPr txBox="1">
            <a:spLocks noGrp="1"/>
          </p:cNvSpPr>
          <p:nvPr>
            <p:ph type="body" idx="2"/>
          </p:nvPr>
        </p:nvSpPr>
        <p:spPr>
          <a:xfrm>
            <a:off x="671328" y="1678667"/>
            <a:ext cx="10845600" cy="501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>
            <a:lvl1pPr marL="609585" lvl="0" indent="-482588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9762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42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42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42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9542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3"/>
          <p:cNvSpPr/>
          <p:nvPr/>
        </p:nvSpPr>
        <p:spPr>
          <a:xfrm>
            <a:off x="0" y="0"/>
            <a:ext cx="12192800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38" name="Google Shape;238;p43"/>
          <p:cNvSpPr/>
          <p:nvPr/>
        </p:nvSpPr>
        <p:spPr>
          <a:xfrm rot="10800000" flipH="1">
            <a:off x="495312" y="299031"/>
            <a:ext cx="457925" cy="31782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0368871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ript">
  <p:cSld name="script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4"/>
          <p:cNvSpPr/>
          <p:nvPr/>
        </p:nvSpPr>
        <p:spPr>
          <a:xfrm>
            <a:off x="0" y="-38039"/>
            <a:ext cx="12192800" cy="68964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1" name="Google Shape;241;p44"/>
          <p:cNvSpPr/>
          <p:nvPr/>
        </p:nvSpPr>
        <p:spPr>
          <a:xfrm rot="10800000" flipH="1">
            <a:off x="586410" y="298816"/>
            <a:ext cx="367884" cy="22381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2" name="Google Shape;242;p44"/>
          <p:cNvSpPr txBox="1">
            <a:spLocks noGrp="1"/>
          </p:cNvSpPr>
          <p:nvPr>
            <p:ph type="title"/>
          </p:nvPr>
        </p:nvSpPr>
        <p:spPr>
          <a:xfrm>
            <a:off x="1015447" y="195949"/>
            <a:ext cx="101612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20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44"/>
          <p:cNvSpPr txBox="1">
            <a:spLocks noGrp="1"/>
          </p:cNvSpPr>
          <p:nvPr>
            <p:ph type="body" idx="1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None/>
              <a:defRPr sz="1467" i="1">
                <a:solidFill>
                  <a:srgbClr val="AEABAB"/>
                </a:solidFill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6525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/>
          <p:nvPr/>
        </p:nvSpPr>
        <p:spPr>
          <a:xfrm>
            <a:off x="0" y="-38039"/>
            <a:ext cx="12192000" cy="6896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121900" tIns="60933" rIns="121900" bIns="60933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351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6" name="Google Shape;246;p45"/>
          <p:cNvSpPr/>
          <p:nvPr/>
        </p:nvSpPr>
        <p:spPr>
          <a:xfrm rot="10800000" flipH="1">
            <a:off x="586411" y="298802"/>
            <a:ext cx="365312" cy="22381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351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7" name="Google Shape;247;p45"/>
          <p:cNvSpPr txBox="1">
            <a:spLocks noGrp="1"/>
          </p:cNvSpPr>
          <p:nvPr>
            <p:ph type="title"/>
          </p:nvPr>
        </p:nvSpPr>
        <p:spPr>
          <a:xfrm>
            <a:off x="1015447" y="195949"/>
            <a:ext cx="101612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1500"/>
              <a:buFont typeface="Arial"/>
              <a:buNone/>
              <a:defRPr sz="2000" b="1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45"/>
          <p:cNvSpPr txBox="1">
            <a:spLocks noGrp="1"/>
          </p:cNvSpPr>
          <p:nvPr>
            <p:ph type="body" idx="1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None/>
              <a:defRPr sz="1400" i="1">
                <a:solidFill>
                  <a:srgbClr val="333F50"/>
                </a:solidFill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14644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6"/>
          <p:cNvSpPr/>
          <p:nvPr/>
        </p:nvSpPr>
        <p:spPr>
          <a:xfrm>
            <a:off x="0" y="-38039"/>
            <a:ext cx="12192800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1" name="Google Shape;251;p46"/>
          <p:cNvSpPr/>
          <p:nvPr/>
        </p:nvSpPr>
        <p:spPr>
          <a:xfrm rot="10800000">
            <a:off x="11449384" y="272435"/>
            <a:ext cx="288133" cy="2193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2" name="Google Shape;252;p46"/>
          <p:cNvSpPr txBox="1">
            <a:spLocks noGrp="1"/>
          </p:cNvSpPr>
          <p:nvPr>
            <p:ph type="title"/>
          </p:nvPr>
        </p:nvSpPr>
        <p:spPr>
          <a:xfrm>
            <a:off x="1015447" y="195949"/>
            <a:ext cx="101612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20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6"/>
          <p:cNvSpPr txBox="1">
            <a:spLocks noGrp="1"/>
          </p:cNvSpPr>
          <p:nvPr>
            <p:ph type="body" idx="1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None/>
              <a:defRPr sz="1467" i="1">
                <a:solidFill>
                  <a:srgbClr val="AEABAB"/>
                </a:solidFill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18617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 type="tx">
  <p:cSld name="TITLE_AND_BODY">
    <p:bg>
      <p:bgPr>
        <a:solidFill>
          <a:srgbClr val="44546A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7"/>
          <p:cNvSpPr/>
          <p:nvPr/>
        </p:nvSpPr>
        <p:spPr>
          <a:xfrm flipH="1">
            <a:off x="4776799" y="2067604"/>
            <a:ext cx="7415200" cy="4790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7E6E6"/>
          </a:solidFill>
          <a:ln>
            <a:noFill/>
          </a:ln>
        </p:spPr>
        <p:txBody>
          <a:bodyPr spcFirstLastPara="1" wrap="square" lIns="121867" tIns="121867" rIns="121867" bIns="1218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47"/>
          <p:cNvSpPr/>
          <p:nvPr/>
        </p:nvSpPr>
        <p:spPr>
          <a:xfrm>
            <a:off x="36" y="3765999"/>
            <a:ext cx="9827200" cy="309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36AFCE"/>
          </a:solidFill>
          <a:ln>
            <a:noFill/>
          </a:ln>
        </p:spPr>
        <p:txBody>
          <a:bodyPr spcFirstLastPara="1" wrap="square" lIns="121867" tIns="121867" rIns="121867" bIns="1218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7"/>
          <p:cNvSpPr/>
          <p:nvPr/>
        </p:nvSpPr>
        <p:spPr>
          <a:xfrm>
            <a:off x="270967" y="275003"/>
            <a:ext cx="11650000" cy="630800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spcFirstLastPara="1" wrap="square" lIns="121867" tIns="121867" rIns="121867" bIns="1218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47"/>
          <p:cNvSpPr txBox="1">
            <a:spLocks noGrp="1"/>
          </p:cNvSpPr>
          <p:nvPr>
            <p:ph type="title"/>
          </p:nvPr>
        </p:nvSpPr>
        <p:spPr>
          <a:xfrm>
            <a:off x="1092195" y="1127467"/>
            <a:ext cx="10007600" cy="12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47"/>
          <p:cNvSpPr txBox="1">
            <a:spLocks noGrp="1"/>
          </p:cNvSpPr>
          <p:nvPr>
            <p:ph type="body" idx="1"/>
          </p:nvPr>
        </p:nvSpPr>
        <p:spPr>
          <a:xfrm>
            <a:off x="1092195" y="2654295"/>
            <a:ext cx="10007600" cy="32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609585" lvl="0" indent="-41485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47"/>
          <p:cNvSpPr txBox="1">
            <a:spLocks noGrp="1"/>
          </p:cNvSpPr>
          <p:nvPr>
            <p:ph type="sldNum" idx="12"/>
          </p:nvPr>
        </p:nvSpPr>
        <p:spPr>
          <a:xfrm>
            <a:off x="11187647" y="6058228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9305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8"/>
          <p:cNvSpPr txBox="1"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400"/>
            </a:lvl1pPr>
            <a:lvl2pPr lvl="1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48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8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48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66" name="Google Shape;266;p48"/>
          <p:cNvSpPr/>
          <p:nvPr/>
        </p:nvSpPr>
        <p:spPr>
          <a:xfrm>
            <a:off x="0" y="-26505"/>
            <a:ext cx="12192000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121867" tIns="60933" rIns="121867" bIns="60933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351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7" name="Google Shape;267;p48"/>
          <p:cNvSpPr/>
          <p:nvPr/>
        </p:nvSpPr>
        <p:spPr>
          <a:xfrm flipH="1">
            <a:off x="11354576" y="363225"/>
            <a:ext cx="365312" cy="22381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351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8" name="Google Shape;268;p48"/>
          <p:cNvSpPr txBox="1">
            <a:spLocks noGrp="1"/>
          </p:cNvSpPr>
          <p:nvPr>
            <p:ph type="title"/>
          </p:nvPr>
        </p:nvSpPr>
        <p:spPr>
          <a:xfrm>
            <a:off x="1192693" y="523889"/>
            <a:ext cx="101612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sz="1800" i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28520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49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19967" tIns="360000" rIns="719967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49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49"/>
          <p:cNvSpPr txBox="1">
            <a:spLocks noGrp="1"/>
          </p:cNvSpPr>
          <p:nvPr>
            <p:ph type="body" idx="1"/>
          </p:nvPr>
        </p:nvSpPr>
        <p:spPr>
          <a:xfrm>
            <a:off x="3715207" y="81028"/>
            <a:ext cx="4757600" cy="88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>
            <a:lvl1pPr marL="609585" lvl="0" indent="-711182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Char char="•"/>
              <a:defRPr sz="4800" b="1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49"/>
          <p:cNvSpPr txBox="1">
            <a:spLocks noGrp="1"/>
          </p:cNvSpPr>
          <p:nvPr>
            <p:ph type="body" idx="2"/>
          </p:nvPr>
        </p:nvSpPr>
        <p:spPr>
          <a:xfrm>
            <a:off x="671328" y="1678667"/>
            <a:ext cx="10845600" cy="636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>
            <a:lvl1pPr marL="609585" lvl="0" indent="-558786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•"/>
              <a:defRPr sz="300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02411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83184" y="57571"/>
            <a:ext cx="12039799" cy="856831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1" y="0"/>
            <a:ext cx="12122983" cy="68580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83185" y="76095"/>
            <a:ext cx="838193" cy="83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240685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230507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1122359"/>
            <a:ext cx="9144000" cy="2387595"/>
          </a:xfrm>
          <a:prstGeom prst="rect">
            <a:avLst/>
          </a:prstGeo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79586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9"/>
            <a:ext cx="10515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0030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3"/>
            <a:ext cx="10515600" cy="2852732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59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7935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9"/>
            <a:ext cx="5181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199" y="1825629"/>
            <a:ext cx="5181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18/11/2025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939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5" y="1681167"/>
            <a:ext cx="5157788" cy="8239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5" y="2505077"/>
            <a:ext cx="5157788" cy="368459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199" y="1681167"/>
            <a:ext cx="5183184" cy="8239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199" y="2505077"/>
            <a:ext cx="5183184" cy="368459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18/11/2025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00227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18/11/2025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4183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18/11/2025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3975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18/11/2025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17164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18/11/2025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3191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0" y="1825629"/>
            <a:ext cx="10515600" cy="4351336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5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0" y="365125"/>
            <a:ext cx="2628899" cy="581184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4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2792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61795" y="57572"/>
            <a:ext cx="12108816" cy="90108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83185" y="64202"/>
            <a:ext cx="814283" cy="80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733065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1"/>
            <a:ext cx="12192000" cy="68579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495300" y="297925"/>
            <a:ext cx="457200" cy="31892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121920" tIns="60960" rIns="121920" bIns="60960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351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3024504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38038"/>
            <a:ext cx="12192000" cy="68579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586411" y="297910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121920" tIns="60960" rIns="121920" bIns="60960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351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77011190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38038"/>
            <a:ext cx="12192000" cy="68579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586411" y="297910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121920" tIns="60960" rIns="121920" bIns="60960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351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4346191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38038"/>
            <a:ext cx="12192000" cy="68579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586411" y="297910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1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457189" indent="-228594">
              <a:spcBef>
                <a:spcPts val="1000"/>
              </a:spcBef>
              <a:buNone/>
              <a:defRPr sz="14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3872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1000"/>
              </a:spcBef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26505"/>
            <a:ext cx="12192000" cy="68579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11353800" y="363225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1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92694" y="523890"/>
            <a:ext cx="10161105" cy="470623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80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4477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9" y="297926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1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8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9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610517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5740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737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1574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8506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6210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8255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5" y="706095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5" y="832902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4" y="958595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80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5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54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9233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052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759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318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605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674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062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284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486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40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145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699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;p18">
            <a:extLst>
              <a:ext uri="{FF2B5EF4-FFF2-40B4-BE49-F238E27FC236}">
                <a16:creationId xmlns:a16="http://schemas.microsoft.com/office/drawing/2014/main" id="{4E8E588C-119A-E68E-6DCF-706A5C64B402}"/>
              </a:ext>
            </a:extLst>
          </p:cNvPr>
          <p:cNvSpPr/>
          <p:nvPr userDrawn="1"/>
        </p:nvSpPr>
        <p:spPr>
          <a:xfrm>
            <a:off x="68213" y="63121"/>
            <a:ext cx="12104136" cy="745203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0709DB1-6F6C-5D25-B149-1A8A3916B7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2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966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/PGC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8375D5E1-8996-F14E-61F8-3E3A224F4B8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807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G en binôme 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F254CC6D-0DA5-CBFF-C31C-F8CA7DBC39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35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8" name="Google Shape;178;p33"/>
          <p:cNvSpPr txBox="1">
            <a:spLocks noGrp="1"/>
          </p:cNvSpPr>
          <p:nvPr>
            <p:ph type="body" idx="1"/>
          </p:nvPr>
        </p:nvSpPr>
        <p:spPr>
          <a:xfrm>
            <a:off x="838200" y="1825629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rm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33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33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839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197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</p:sldLayoutIdLst>
  <p:txStyles>
    <p:titleStyle>
      <a:lvl1pPr marL="0" marR="0" lvl="0" indent="0" algn="l" defTabSz="121917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5867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304792" marR="0" lvl="0" indent="-304792" algn="l" defTabSz="1219170" rtl="0" fontAlgn="auto" hangingPunct="1">
        <a:lnSpc>
          <a:spcPct val="90000"/>
        </a:lnSpc>
        <a:spcBef>
          <a:spcPts val="1333"/>
        </a:spcBef>
        <a:spcAft>
          <a:spcPts val="0"/>
        </a:spcAft>
        <a:buSzPct val="100000"/>
        <a:buFont typeface="Arial" pitchFamily="34"/>
        <a:buChar char="•"/>
        <a:tabLst/>
        <a:defRPr lang="fr-FR" sz="3733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914377" marR="0" lvl="1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32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523962" marR="0" lvl="2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2667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2133547" marR="0" lvl="3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743131" marR="0" lvl="4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3023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  <p:sldLayoutId id="2147483836" r:id="rId17"/>
    <p:sldLayoutId id="2147483837" r:id="rId18"/>
    <p:sldLayoutId id="2147483838" r:id="rId19"/>
    <p:sldLayoutId id="2147483840" r:id="rId20"/>
    <p:sldLayoutId id="2147483841" r:id="rId21"/>
    <p:sldLayoutId id="2147483842" r:id="rId2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6.png"/><Relationship Id="rId4" Type="http://schemas.openxmlformats.org/officeDocument/2006/relationships/image" Target="../media/image4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6.png"/><Relationship Id="rId4" Type="http://schemas.openxmlformats.org/officeDocument/2006/relationships/image" Target="../media/image4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6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6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47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7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1.gi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7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75.png"/><Relationship Id="rId4" Type="http://schemas.openxmlformats.org/officeDocument/2006/relationships/image" Target="../media/image7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75.png"/><Relationship Id="rId4" Type="http://schemas.openxmlformats.org/officeDocument/2006/relationships/image" Target="../media/image78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79.png"/><Relationship Id="rId4" Type="http://schemas.openxmlformats.org/officeDocument/2006/relationships/image" Target="../media/image7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79.png"/><Relationship Id="rId5" Type="http://schemas.openxmlformats.org/officeDocument/2006/relationships/image" Target="../media/image80.png"/><Relationship Id="rId4" Type="http://schemas.openxmlformats.org/officeDocument/2006/relationships/image" Target="../media/image75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6.xml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microsoft.com/office/2007/relationships/hdphoto" Target="../media/hdphoto2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82.png"/><Relationship Id="rId5" Type="http://schemas.microsoft.com/office/2007/relationships/hdphoto" Target="../media/hdphoto8.wdp"/><Relationship Id="rId4" Type="http://schemas.openxmlformats.org/officeDocument/2006/relationships/image" Target="../media/image24.png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8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24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82.png"/><Relationship Id="rId5" Type="http://schemas.microsoft.com/office/2007/relationships/hdphoto" Target="../media/hdphoto8.wdp"/><Relationship Id="rId4" Type="http://schemas.openxmlformats.org/officeDocument/2006/relationships/image" Target="../media/image2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0.wdp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-414144" y="1490803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390058" y="2764640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i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1</a:t>
            </a:r>
            <a:endParaRPr lang="fr-FR" sz="3200" b="1" i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AD370E4E-0C27-512A-5D4D-C95E4591E73A}"/>
              </a:ext>
            </a:extLst>
          </p:cNvPr>
          <p:cNvSpPr/>
          <p:nvPr/>
        </p:nvSpPr>
        <p:spPr>
          <a:xfrm>
            <a:off x="390058" y="4549619"/>
            <a:ext cx="6631726" cy="696796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  <a:effectLst/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/>
            <a:r>
              <a:rPr lang="fr-FR" sz="24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Chapitre 1</a:t>
            </a:r>
          </a:p>
        </p:txBody>
      </p:sp>
      <p:sp>
        <p:nvSpPr>
          <p:cNvPr id="21" name="Google Shape;735;p98">
            <a:extLst>
              <a:ext uri="{FF2B5EF4-FFF2-40B4-BE49-F238E27FC236}">
                <a16:creationId xmlns:a16="http://schemas.microsoft.com/office/drawing/2014/main" id="{5BD26F50-56AE-595E-87DF-05B2E3AA8BAE}"/>
              </a:ext>
            </a:extLst>
          </p:cNvPr>
          <p:cNvSpPr/>
          <p:nvPr/>
        </p:nvSpPr>
        <p:spPr>
          <a:xfrm>
            <a:off x="1986901" y="4624999"/>
            <a:ext cx="65604" cy="54603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223;p26">
            <a:extLst>
              <a:ext uri="{FF2B5EF4-FFF2-40B4-BE49-F238E27FC236}">
                <a16:creationId xmlns:a16="http://schemas.microsoft.com/office/drawing/2014/main" id="{FA8BB4DF-DB1A-C1B0-7D42-E4753C316096}"/>
              </a:ext>
            </a:extLst>
          </p:cNvPr>
          <p:cNvSpPr/>
          <p:nvPr/>
        </p:nvSpPr>
        <p:spPr>
          <a:xfrm>
            <a:off x="2074098" y="4610015"/>
            <a:ext cx="4286785" cy="576000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24;p26">
            <a:extLst>
              <a:ext uri="{FF2B5EF4-FFF2-40B4-BE49-F238E27FC236}">
                <a16:creationId xmlns:a16="http://schemas.microsoft.com/office/drawing/2014/main" id="{5098BABD-FDE8-630E-348E-96D6B925820F}"/>
              </a:ext>
            </a:extLst>
          </p:cNvPr>
          <p:cNvSpPr/>
          <p:nvPr/>
        </p:nvSpPr>
        <p:spPr>
          <a:xfrm>
            <a:off x="440858" y="5528394"/>
            <a:ext cx="6631726" cy="696796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/>
            <a:endParaRPr lang="fr-FR" sz="2400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742;p98">
            <a:extLst>
              <a:ext uri="{FF2B5EF4-FFF2-40B4-BE49-F238E27FC236}">
                <a16:creationId xmlns:a16="http://schemas.microsoft.com/office/drawing/2014/main" id="{4C5A2434-F1AA-B9F3-E0BF-DA5E4F76E503}"/>
              </a:ext>
            </a:extLst>
          </p:cNvPr>
          <p:cNvSpPr/>
          <p:nvPr/>
        </p:nvSpPr>
        <p:spPr>
          <a:xfrm>
            <a:off x="1986901" y="5604059"/>
            <a:ext cx="65604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2238397" y="4730107"/>
            <a:ext cx="47427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fr-FR" sz="2000" b="1" i="1" noProof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Les états physiques de la matière</a:t>
            </a:r>
            <a:endParaRPr lang="fr-FR" sz="20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" name="Google Shape;91;p1">
            <a:extLst>
              <a:ext uri="{FF2B5EF4-FFF2-40B4-BE49-F238E27FC236}">
                <a16:creationId xmlns:a16="http://schemas.microsoft.com/office/drawing/2014/main" id="{23313C99-09DE-B7E5-4910-F4B4001559D6}"/>
              </a:ext>
            </a:extLst>
          </p:cNvPr>
          <p:cNvSpPr txBox="1"/>
          <p:nvPr/>
        </p:nvSpPr>
        <p:spPr>
          <a:xfrm>
            <a:off x="2146531" y="5583906"/>
            <a:ext cx="4906157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87313"/>
            <a:r>
              <a:rPr lang="en-US" sz="2000" b="1" i="1" dirty="0" err="1">
                <a:solidFill>
                  <a:srgbClr val="FFFFFF"/>
                </a:solidFill>
                <a:ea typeface="Calibri"/>
                <a:cs typeface="Calibri"/>
              </a:rPr>
              <a:t>Expliquer</a:t>
            </a:r>
            <a:r>
              <a:rPr lang="en-US" sz="2000" b="1" i="1" dirty="0">
                <a:solidFill>
                  <a:srgbClr val="FFFFFF"/>
                </a:solidFill>
                <a:ea typeface="Calibri"/>
                <a:cs typeface="Calibri"/>
              </a:rPr>
              <a:t> les </a:t>
            </a:r>
            <a:r>
              <a:rPr lang="en-US" sz="2000" b="1" i="1" dirty="0" err="1">
                <a:solidFill>
                  <a:srgbClr val="FFFFFF"/>
                </a:solidFill>
                <a:ea typeface="Calibri"/>
                <a:cs typeface="Calibri"/>
              </a:rPr>
              <a:t>caractéristiques</a:t>
            </a:r>
            <a:r>
              <a:rPr lang="en-US" sz="2000" b="1" i="1" dirty="0">
                <a:solidFill>
                  <a:srgbClr val="FFFFFF"/>
                </a:solidFill>
                <a:ea typeface="Calibri"/>
                <a:cs typeface="Calibri"/>
              </a:rPr>
              <a:t> des corps dans </a:t>
            </a:r>
            <a:r>
              <a:rPr lang="en-US" sz="2000" b="1" i="1" dirty="0" err="1">
                <a:solidFill>
                  <a:srgbClr val="FFFFFF"/>
                </a:solidFill>
                <a:ea typeface="Calibri"/>
                <a:cs typeface="Calibri"/>
              </a:rPr>
              <a:t>différents</a:t>
            </a:r>
            <a:r>
              <a:rPr lang="en-US" sz="2000" b="1" i="1" dirty="0">
                <a:solidFill>
                  <a:srgbClr val="FFFFFF"/>
                </a:solidFill>
                <a:ea typeface="Calibri"/>
                <a:cs typeface="Calibri"/>
              </a:rPr>
              <a:t> états physiques</a:t>
            </a:r>
            <a:endParaRPr lang="fr-FR" sz="20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88;p1">
            <a:extLst>
              <a:ext uri="{FF2B5EF4-FFF2-40B4-BE49-F238E27FC236}">
                <a16:creationId xmlns:a16="http://schemas.microsoft.com/office/drawing/2014/main" id="{7F2EF44E-2DF1-96B5-4A9B-0EA80EE31E2D}"/>
              </a:ext>
            </a:extLst>
          </p:cNvPr>
          <p:cNvSpPr txBox="1"/>
          <p:nvPr/>
        </p:nvSpPr>
        <p:spPr>
          <a:xfrm>
            <a:off x="524015" y="5654421"/>
            <a:ext cx="2115731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4</a:t>
            </a:r>
            <a:endParaRPr lang="fr-FR" sz="2400" b="0" i="0" u="none" strike="noStrike" cap="none" noProof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36" name="Google Shape;223;p26">
            <a:extLst>
              <a:ext uri="{FF2B5EF4-FFF2-40B4-BE49-F238E27FC236}">
                <a16:creationId xmlns:a16="http://schemas.microsoft.com/office/drawing/2014/main" id="{AD370E4E-0C27-512A-5D4D-C95E4591E73A}"/>
              </a:ext>
            </a:extLst>
          </p:cNvPr>
          <p:cNvSpPr/>
          <p:nvPr/>
        </p:nvSpPr>
        <p:spPr>
          <a:xfrm>
            <a:off x="390058" y="3609249"/>
            <a:ext cx="6631726" cy="696796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 1</a:t>
            </a:r>
          </a:p>
        </p:txBody>
      </p:sp>
      <p:sp>
        <p:nvSpPr>
          <p:cNvPr id="41" name="Google Shape;735;p98">
            <a:extLst>
              <a:ext uri="{FF2B5EF4-FFF2-40B4-BE49-F238E27FC236}">
                <a16:creationId xmlns:a16="http://schemas.microsoft.com/office/drawing/2014/main" id="{5BD26F50-56AE-595E-87DF-05B2E3AA8BAE}"/>
              </a:ext>
            </a:extLst>
          </p:cNvPr>
          <p:cNvSpPr/>
          <p:nvPr/>
        </p:nvSpPr>
        <p:spPr>
          <a:xfrm>
            <a:off x="1986901" y="3684629"/>
            <a:ext cx="65604" cy="54603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" name="Google Shape;223;p26">
            <a:extLst>
              <a:ext uri="{FF2B5EF4-FFF2-40B4-BE49-F238E27FC236}">
                <a16:creationId xmlns:a16="http://schemas.microsoft.com/office/drawing/2014/main" id="{FA8BB4DF-DB1A-C1B0-7D42-E4753C316096}"/>
              </a:ext>
            </a:extLst>
          </p:cNvPr>
          <p:cNvSpPr/>
          <p:nvPr/>
        </p:nvSpPr>
        <p:spPr>
          <a:xfrm>
            <a:off x="2074098" y="3669645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2228237" y="3789737"/>
            <a:ext cx="47427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fr-FR" sz="2000" b="1" i="1" noProof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Matière: structure et transformations</a:t>
            </a:r>
            <a:endParaRPr lang="fr-FR" sz="20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65F47-3778-9CBA-0273-B1F7D27FD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683E6E2C-7548-75D2-6928-6802ACA7D2EA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sur leur ardoise.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reformule ou utilise l’alternance linguistique pour assurer la compréhension.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F3A6816-1F45-5D18-788C-962D58377358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Avant de commencer cette séance, nous allons faire ensemble un petit rappel. Choisissez-la(les) bonnes proposition(s).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B4A3854A-D700-CBFA-3CC4-BA5F50610BBD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B4894EA4-FA6E-B44C-CA87-039B7B238DDE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A9A256F1-9E14-9C5F-8C3D-9DB4B56632E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D8349159-1B38-61CE-64EE-EE7226979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709" y="1574823"/>
            <a:ext cx="1476581" cy="88594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C4E50F4-5996-3C9D-488F-2C44694AC1A4}"/>
              </a:ext>
            </a:extLst>
          </p:cNvPr>
          <p:cNvSpPr txBox="1"/>
          <p:nvPr/>
        </p:nvSpPr>
        <p:spPr>
          <a:xfrm>
            <a:off x="4770682" y="2460772"/>
            <a:ext cx="253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Morceau de bois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FF97DB8-EE9E-7245-B825-50457A8D370E}"/>
              </a:ext>
            </a:extLst>
          </p:cNvPr>
          <p:cNvSpPr/>
          <p:nvPr/>
        </p:nvSpPr>
        <p:spPr>
          <a:xfrm>
            <a:off x="4473009" y="372064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5F2C4862-34F5-5565-E85D-88F98E9EF330}"/>
              </a:ext>
            </a:extLst>
          </p:cNvPr>
          <p:cNvSpPr/>
          <p:nvPr/>
        </p:nvSpPr>
        <p:spPr>
          <a:xfrm>
            <a:off x="4905009" y="3719564"/>
            <a:ext cx="238198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Forme propre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3C07957D-E8E7-96FC-A359-7FBB76815C14}"/>
              </a:ext>
            </a:extLst>
          </p:cNvPr>
          <p:cNvSpPr/>
          <p:nvPr/>
        </p:nvSpPr>
        <p:spPr>
          <a:xfrm>
            <a:off x="4463766" y="451228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31C0BB3-6B04-5B1C-4501-A665C992E92E}"/>
              </a:ext>
            </a:extLst>
          </p:cNvPr>
          <p:cNvSpPr/>
          <p:nvPr/>
        </p:nvSpPr>
        <p:spPr>
          <a:xfrm>
            <a:off x="4905009" y="4511204"/>
            <a:ext cx="238198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</a:rPr>
              <a:t>Volume propre</a:t>
            </a:r>
          </a:p>
        </p:txBody>
      </p:sp>
      <p:pic>
        <p:nvPicPr>
          <p:cNvPr id="3" name="Google Shape;307;p51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D227CFE8-4052-5DD7-1CD0-C511A3672F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242" t="9344" r="18458" b="23864"/>
          <a:stretch/>
        </p:blipFill>
        <p:spPr>
          <a:xfrm>
            <a:off x="11213602" y="333432"/>
            <a:ext cx="724840" cy="625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591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0C9-F1BF-DF11-2514-634EF10BD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401D5BED-590B-9443-1221-23DCB88C3267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En effet, un corps à l’état solide possède une forme propre et un volume propre.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B3420A7-231E-BAB5-DFF3-571B2B5F188C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B336E90F-A354-DDC1-6AB9-8ED8C12739DE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1D41206E-7996-CF1E-01A2-5747A90CC1D4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6" name="D_A_02">
            <a:extLst>
              <a:ext uri="{FF2B5EF4-FFF2-40B4-BE49-F238E27FC236}">
                <a16:creationId xmlns:a16="http://schemas.microsoft.com/office/drawing/2014/main" id="{34C77198-C7A6-F57D-707F-25EECC82BF0B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rappelle ce que veut dire « forme propre » et « volume propre ».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865EB54-FA65-58A0-FFC9-FBC9AB92E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709" y="1574823"/>
            <a:ext cx="1476581" cy="88594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325F1B1-334A-4617-B17F-E23CFCA03694}"/>
              </a:ext>
            </a:extLst>
          </p:cNvPr>
          <p:cNvSpPr txBox="1"/>
          <p:nvPr/>
        </p:nvSpPr>
        <p:spPr>
          <a:xfrm>
            <a:off x="4770682" y="2460772"/>
            <a:ext cx="253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Morceau de bois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3D88769-3C8B-1F3B-B4AD-069AFB1A4ADC}"/>
              </a:ext>
            </a:extLst>
          </p:cNvPr>
          <p:cNvSpPr/>
          <p:nvPr/>
        </p:nvSpPr>
        <p:spPr>
          <a:xfrm>
            <a:off x="4473009" y="372064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C5A1E98-8CC6-0ADE-B5D0-F3B942AF01BD}"/>
              </a:ext>
            </a:extLst>
          </p:cNvPr>
          <p:cNvSpPr/>
          <p:nvPr/>
        </p:nvSpPr>
        <p:spPr>
          <a:xfrm>
            <a:off x="4905009" y="3719564"/>
            <a:ext cx="238198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Forme propre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D626D78-F1C6-7DB2-42C2-A0CF047E0B9D}"/>
              </a:ext>
            </a:extLst>
          </p:cNvPr>
          <p:cNvSpPr/>
          <p:nvPr/>
        </p:nvSpPr>
        <p:spPr>
          <a:xfrm>
            <a:off x="4463766" y="451228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A37CF7F-3C8E-D89E-8578-4AEAB7838F04}"/>
              </a:ext>
            </a:extLst>
          </p:cNvPr>
          <p:cNvSpPr/>
          <p:nvPr/>
        </p:nvSpPr>
        <p:spPr>
          <a:xfrm>
            <a:off x="4905009" y="4511204"/>
            <a:ext cx="238198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</a:rPr>
              <a:t>Volume propre</a:t>
            </a:r>
          </a:p>
        </p:txBody>
      </p:sp>
      <p:pic>
        <p:nvPicPr>
          <p:cNvPr id="19" name="Graphique 18" descr="Coche avec un remplissage uni">
            <a:extLst>
              <a:ext uri="{FF2B5EF4-FFF2-40B4-BE49-F238E27FC236}">
                <a16:creationId xmlns:a16="http://schemas.microsoft.com/office/drawing/2014/main" id="{4EFBFCFE-A771-5CA2-6BD5-163BF62DE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2179" y="3593149"/>
            <a:ext cx="684830" cy="684830"/>
          </a:xfrm>
          <a:prstGeom prst="rect">
            <a:avLst/>
          </a:prstGeom>
        </p:spPr>
      </p:pic>
      <p:pic>
        <p:nvPicPr>
          <p:cNvPr id="20" name="Graphique 19" descr="Coche avec un remplissage uni">
            <a:extLst>
              <a:ext uri="{FF2B5EF4-FFF2-40B4-BE49-F238E27FC236}">
                <a16:creationId xmlns:a16="http://schemas.microsoft.com/office/drawing/2014/main" id="{F8156CB0-CC5F-A3B6-6382-C4DDEDF229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8536" y="4384789"/>
            <a:ext cx="684830" cy="684830"/>
          </a:xfrm>
          <a:prstGeom prst="rect">
            <a:avLst/>
          </a:prstGeom>
        </p:spPr>
      </p:pic>
      <p:pic>
        <p:nvPicPr>
          <p:cNvPr id="2" name="Image 8">
            <a:extLst>
              <a:ext uri="{FF2B5EF4-FFF2-40B4-BE49-F238E27FC236}">
                <a16:creationId xmlns:a16="http://schemas.microsoft.com/office/drawing/2014/main" id="{326ADCF8-C9E2-E818-4047-FD25F57AA6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00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9D3C2-A562-38C4-27BA-1B88EF1EC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6B14E04-D934-A157-7B12-8EFB36D9C986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sur leur ardoise.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reformule ou utilise l’alternance linguistique pour assurer la compréhension.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F1F544B-201E-4C76-9073-D11E6073929D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Cette fois, nous avons de l’eau liquide. Choisissez-la(les) bonne(s) proposition(s).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68821A5-D7FF-88D7-D859-8CC573A6DF0D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51A5AA30-2765-31EC-2E85-67F062C64A95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77C1F6BE-8153-D9B4-00FD-0D56697B4DD5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18EFC6B-0485-AEC4-501A-747EB4D69B08}"/>
              </a:ext>
            </a:extLst>
          </p:cNvPr>
          <p:cNvSpPr/>
          <p:nvPr/>
        </p:nvSpPr>
        <p:spPr>
          <a:xfrm>
            <a:off x="4473009" y="372064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243F55A-90CC-404F-1456-D9D7F08F2404}"/>
              </a:ext>
            </a:extLst>
          </p:cNvPr>
          <p:cNvSpPr/>
          <p:nvPr/>
        </p:nvSpPr>
        <p:spPr>
          <a:xfrm>
            <a:off x="4905009" y="3719564"/>
            <a:ext cx="238198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Forme propre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7AB9F54-4534-9491-5CED-8B85AD324393}"/>
              </a:ext>
            </a:extLst>
          </p:cNvPr>
          <p:cNvSpPr/>
          <p:nvPr/>
        </p:nvSpPr>
        <p:spPr>
          <a:xfrm>
            <a:off x="4463766" y="451228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DCF4946-3928-7121-444E-A81EA1A56405}"/>
              </a:ext>
            </a:extLst>
          </p:cNvPr>
          <p:cNvSpPr/>
          <p:nvPr/>
        </p:nvSpPr>
        <p:spPr>
          <a:xfrm>
            <a:off x="4905009" y="4511204"/>
            <a:ext cx="238198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</a:rPr>
              <a:t>Volume propre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9ED55E7-1AFC-CAD9-7C7A-9B4E42A93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7033" y="1343044"/>
            <a:ext cx="1405468" cy="176476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B82DAA-047F-2CF0-7E10-D575F8E05FE8}"/>
              </a:ext>
            </a:extLst>
          </p:cNvPr>
          <p:cNvSpPr txBox="1"/>
          <p:nvPr/>
        </p:nvSpPr>
        <p:spPr>
          <a:xfrm>
            <a:off x="6910086" y="1912320"/>
            <a:ext cx="253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Eau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4DDEC3D-FF70-246B-A366-11F92F8F6CF0}"/>
              </a:ext>
            </a:extLst>
          </p:cNvPr>
          <p:cNvCxnSpPr/>
          <p:nvPr/>
        </p:nvCxnSpPr>
        <p:spPr>
          <a:xfrm flipH="1">
            <a:off x="6038110" y="2225424"/>
            <a:ext cx="87197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Google Shape;307;p51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455E1DA3-86D4-1B9F-4433-CF7FDE93528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242" t="9344" r="18458" b="23864"/>
          <a:stretch/>
        </p:blipFill>
        <p:spPr>
          <a:xfrm>
            <a:off x="11074244" y="333432"/>
            <a:ext cx="724840" cy="625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9441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3509C-85B6-57EA-1CAB-5C8249061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4C74FEED-5FB8-21B7-561E-6B57CF367F2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Un liquide comme l’eau n’a pas de forme propre, mais il a un volume propre qu’il garde même lorsqu’il est transvasé dans différents récipients.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E00BD39-45FB-E4CE-99A6-75EDA09354C2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9C389B3B-5BB5-93EE-036F-E847C69E7867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B818101D-147B-75EA-F217-C1561680C729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6" name="D_A_02">
            <a:extLst>
              <a:ext uri="{FF2B5EF4-FFF2-40B4-BE49-F238E27FC236}">
                <a16:creationId xmlns:a16="http://schemas.microsoft.com/office/drawing/2014/main" id="{502ED4BF-C8F8-B309-E739-C1BE66A1BF0C}"/>
              </a:ext>
            </a:extLst>
          </p:cNvPr>
          <p:cNvSpPr txBox="1"/>
          <p:nvPr/>
        </p:nvSpPr>
        <p:spPr>
          <a:xfrm>
            <a:off x="311176" y="619592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6A54F40-34DF-EE3F-31C0-0B4055C79E13}"/>
              </a:ext>
            </a:extLst>
          </p:cNvPr>
          <p:cNvSpPr/>
          <p:nvPr/>
        </p:nvSpPr>
        <p:spPr>
          <a:xfrm>
            <a:off x="4473009" y="372064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A2067D5-3548-1ED7-5870-578D511C4999}"/>
              </a:ext>
            </a:extLst>
          </p:cNvPr>
          <p:cNvSpPr/>
          <p:nvPr/>
        </p:nvSpPr>
        <p:spPr>
          <a:xfrm>
            <a:off x="4905009" y="3719564"/>
            <a:ext cx="238198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Forme propre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BCC0D6-EA79-39FF-34E7-4B824A533324}"/>
              </a:ext>
            </a:extLst>
          </p:cNvPr>
          <p:cNvSpPr/>
          <p:nvPr/>
        </p:nvSpPr>
        <p:spPr>
          <a:xfrm>
            <a:off x="4463766" y="451228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497F8B6-30C7-A656-241F-64104689590B}"/>
              </a:ext>
            </a:extLst>
          </p:cNvPr>
          <p:cNvSpPr/>
          <p:nvPr/>
        </p:nvSpPr>
        <p:spPr>
          <a:xfrm>
            <a:off x="4905009" y="4511204"/>
            <a:ext cx="238198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</a:rPr>
              <a:t>Volume propre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B617004-E066-F424-35CF-B4C6BFE6B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7033" y="1343044"/>
            <a:ext cx="1405468" cy="176476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9EFEBB7-BEDE-1173-782A-9EBF1E184C24}"/>
              </a:ext>
            </a:extLst>
          </p:cNvPr>
          <p:cNvSpPr txBox="1"/>
          <p:nvPr/>
        </p:nvSpPr>
        <p:spPr>
          <a:xfrm>
            <a:off x="6910086" y="1912320"/>
            <a:ext cx="253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Eau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9BEFB70B-B1A5-D23C-F709-240D7D92BCFA}"/>
              </a:ext>
            </a:extLst>
          </p:cNvPr>
          <p:cNvCxnSpPr/>
          <p:nvPr/>
        </p:nvCxnSpPr>
        <p:spPr>
          <a:xfrm flipH="1">
            <a:off x="6038110" y="2225424"/>
            <a:ext cx="87197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Graphique 20" descr="Coche avec un remplissage uni">
            <a:extLst>
              <a:ext uri="{FF2B5EF4-FFF2-40B4-BE49-F238E27FC236}">
                <a16:creationId xmlns:a16="http://schemas.microsoft.com/office/drawing/2014/main" id="{BCC96D36-DD8F-FC2C-E69E-7687375F8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8536" y="4384789"/>
            <a:ext cx="684830" cy="6848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D384F190-EDA4-353C-10F3-413A0026F567}"/>
              </a:ext>
            </a:extLst>
          </p:cNvPr>
          <p:cNvSpPr txBox="1"/>
          <p:nvPr/>
        </p:nvSpPr>
        <p:spPr>
          <a:xfrm>
            <a:off x="591501" y="608688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fournit un feedback immédiat et approprié</a:t>
            </a:r>
            <a:r>
              <a:rPr lang="fr-FR" dirty="0"/>
              <a:t>.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5663CB5A-EEFA-CAF6-24C9-09C8D0EFFD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00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B2DE2-2AB0-D617-B896-7200CA924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62DF7C4-D173-2DFA-DC30-32D69AFAF8AD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sur leur ardoise.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reformule ou utilise l’alternance linguistique pour assurer la compréhension.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9D617AA-002A-56FD-CC86-3C4E972D434B}"/>
              </a:ext>
            </a:extLst>
          </p:cNvPr>
          <p:cNvSpPr txBox="1"/>
          <p:nvPr/>
        </p:nvSpPr>
        <p:spPr>
          <a:xfrm>
            <a:off x="819150" y="198301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De l’air est contenu dans un ballon de baudruche. Choisissez-la (ou les) bonne(s) proposition(s).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4AE795C-A95F-A223-1813-5D6DE0404FF5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06852DB2-109D-A8CB-8ED8-6A6F208A931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3E8707E1-235F-F67E-6195-CA53904EB00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FC8611F-423F-9665-CE20-5BA32B3646DF}"/>
              </a:ext>
            </a:extLst>
          </p:cNvPr>
          <p:cNvSpPr/>
          <p:nvPr/>
        </p:nvSpPr>
        <p:spPr>
          <a:xfrm>
            <a:off x="4137326" y="421835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4F8B780-1037-52F0-C7F9-56D03E4B94FE}"/>
              </a:ext>
            </a:extLst>
          </p:cNvPr>
          <p:cNvSpPr/>
          <p:nvPr/>
        </p:nvSpPr>
        <p:spPr>
          <a:xfrm>
            <a:off x="4560083" y="4216199"/>
            <a:ext cx="3368576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Pas de forme propre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8124DAB-AEA0-C43A-1042-3488CB3000BC}"/>
              </a:ext>
            </a:extLst>
          </p:cNvPr>
          <p:cNvSpPr/>
          <p:nvPr/>
        </p:nvSpPr>
        <p:spPr>
          <a:xfrm>
            <a:off x="4128083" y="500999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63AEDE8-9260-85FB-0A0C-C035D4B80A65}"/>
              </a:ext>
            </a:extLst>
          </p:cNvPr>
          <p:cNvSpPr/>
          <p:nvPr/>
        </p:nvSpPr>
        <p:spPr>
          <a:xfrm>
            <a:off x="4569326" y="5008915"/>
            <a:ext cx="335933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Pas de v</a:t>
            </a:r>
            <a:r>
              <a:rPr lang="fr-FR" sz="2400" noProof="0" dirty="0" err="1">
                <a:solidFill>
                  <a:schemeClr val="tx1"/>
                </a:solidFill>
              </a:rPr>
              <a:t>olume</a:t>
            </a:r>
            <a:r>
              <a:rPr lang="fr-FR" sz="2400" noProof="0" dirty="0">
                <a:solidFill>
                  <a:schemeClr val="tx1"/>
                </a:solidFill>
              </a:rPr>
              <a:t> propre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D08935D-9641-0510-9315-942A62E4C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499" y="1435153"/>
            <a:ext cx="1267002" cy="173379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3601727-9CC4-7889-87CC-9EA31A2D1BEE}"/>
              </a:ext>
            </a:extLst>
          </p:cNvPr>
          <p:cNvSpPr txBox="1"/>
          <p:nvPr/>
        </p:nvSpPr>
        <p:spPr>
          <a:xfrm>
            <a:off x="7037407" y="1927100"/>
            <a:ext cx="253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Air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76016D06-5F8B-3E37-49C1-0083B56515E5}"/>
              </a:ext>
            </a:extLst>
          </p:cNvPr>
          <p:cNvCxnSpPr/>
          <p:nvPr/>
        </p:nvCxnSpPr>
        <p:spPr>
          <a:xfrm flipH="1">
            <a:off x="6165431" y="2172591"/>
            <a:ext cx="87197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Google Shape;307;p51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F0B60A91-CC64-77BA-EB13-7A90F016030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242" t="9344" r="18458" b="23864"/>
          <a:stretch/>
        </p:blipFill>
        <p:spPr>
          <a:xfrm>
            <a:off x="11102801" y="393547"/>
            <a:ext cx="724840" cy="625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1886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BDCB4-F9EA-6A68-D6CD-009505C9B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C533BC42-538B-9EC7-855F-452EB2CB47C7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Exactement! un gaz n’a ni forme propre ni volume propre.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9B7201C-F2C7-E9E4-D599-9B2DFF36AD8A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48BA2BD9-FB96-D9AF-0515-7E720C035F63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06468EFB-A2A9-E9E5-D94E-1716A53D2ECC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6" name="D_A_02">
            <a:extLst>
              <a:ext uri="{FF2B5EF4-FFF2-40B4-BE49-F238E27FC236}">
                <a16:creationId xmlns:a16="http://schemas.microsoft.com/office/drawing/2014/main" id="{4BC9E2C6-568E-2411-1C99-EB5BE3BBD97F}"/>
              </a:ext>
            </a:extLst>
          </p:cNvPr>
          <p:cNvSpPr txBox="1"/>
          <p:nvPr/>
        </p:nvSpPr>
        <p:spPr>
          <a:xfrm>
            <a:off x="368835" y="542540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fournit un feedback immédiat et approprié</a:t>
            </a:r>
            <a:r>
              <a:rPr lang="fr-FR" sz="1400" dirty="0"/>
              <a:t>.</a:t>
            </a:r>
          </a:p>
        </p:txBody>
      </p:sp>
      <p:pic>
        <p:nvPicPr>
          <p:cNvPr id="21" name="Graphique 20" descr="Coche avec un remplissage uni">
            <a:extLst>
              <a:ext uri="{FF2B5EF4-FFF2-40B4-BE49-F238E27FC236}">
                <a16:creationId xmlns:a16="http://schemas.microsoft.com/office/drawing/2014/main" id="{96B71054-B6B5-6A2C-FB9B-4669BD8B6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60" y="4055060"/>
            <a:ext cx="684830" cy="684830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9CD575A-6278-F89B-C7FC-7E9C2D2E3E5B}"/>
              </a:ext>
            </a:extLst>
          </p:cNvPr>
          <p:cNvSpPr/>
          <p:nvPr/>
        </p:nvSpPr>
        <p:spPr>
          <a:xfrm>
            <a:off x="4137326" y="421835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3C0E36A-C0C7-7D3E-369A-62691655775D}"/>
              </a:ext>
            </a:extLst>
          </p:cNvPr>
          <p:cNvSpPr/>
          <p:nvPr/>
        </p:nvSpPr>
        <p:spPr>
          <a:xfrm>
            <a:off x="4560083" y="4216199"/>
            <a:ext cx="3368576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Pas de forme propre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C8F5A2C-E3F8-A86D-C9EC-350201788036}"/>
              </a:ext>
            </a:extLst>
          </p:cNvPr>
          <p:cNvSpPr/>
          <p:nvPr/>
        </p:nvSpPr>
        <p:spPr>
          <a:xfrm>
            <a:off x="4128083" y="500999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A76DB3D-2CB2-1ECC-A307-C8207A30F59A}"/>
              </a:ext>
            </a:extLst>
          </p:cNvPr>
          <p:cNvSpPr/>
          <p:nvPr/>
        </p:nvSpPr>
        <p:spPr>
          <a:xfrm>
            <a:off x="4569326" y="5008915"/>
            <a:ext cx="335933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Pas de v</a:t>
            </a:r>
            <a:r>
              <a:rPr lang="fr-FR" sz="2400" noProof="0" dirty="0" err="1">
                <a:solidFill>
                  <a:schemeClr val="tx1"/>
                </a:solidFill>
              </a:rPr>
              <a:t>olume</a:t>
            </a:r>
            <a:r>
              <a:rPr lang="fr-FR" sz="2400" noProof="0" dirty="0">
                <a:solidFill>
                  <a:schemeClr val="tx1"/>
                </a:solidFill>
              </a:rPr>
              <a:t> propre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39ACAA3-185E-4F7D-2886-5CE4524997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2499" y="1435153"/>
            <a:ext cx="1267002" cy="173379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98FE66C-894C-B5B7-915C-B26C2C13A0A8}"/>
              </a:ext>
            </a:extLst>
          </p:cNvPr>
          <p:cNvSpPr txBox="1"/>
          <p:nvPr/>
        </p:nvSpPr>
        <p:spPr>
          <a:xfrm>
            <a:off x="7037407" y="1927100"/>
            <a:ext cx="253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Air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3194B803-17CB-E407-E756-9CF5D4F92795}"/>
              </a:ext>
            </a:extLst>
          </p:cNvPr>
          <p:cNvCxnSpPr/>
          <p:nvPr/>
        </p:nvCxnSpPr>
        <p:spPr>
          <a:xfrm flipH="1">
            <a:off x="6165431" y="2172591"/>
            <a:ext cx="87197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" name="Graphique 19" descr="Coche avec un remplissage uni">
            <a:extLst>
              <a:ext uri="{FF2B5EF4-FFF2-40B4-BE49-F238E27FC236}">
                <a16:creationId xmlns:a16="http://schemas.microsoft.com/office/drawing/2014/main" id="{D2C27B5D-3A32-56BE-2DF1-3F0D46CD2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60" y="4882500"/>
            <a:ext cx="684830" cy="684830"/>
          </a:xfrm>
          <a:prstGeom prst="rect">
            <a:avLst/>
          </a:prstGeom>
        </p:spPr>
      </p:pic>
      <p:pic>
        <p:nvPicPr>
          <p:cNvPr id="2" name="Image 8">
            <a:extLst>
              <a:ext uri="{FF2B5EF4-FFF2-40B4-BE49-F238E27FC236}">
                <a16:creationId xmlns:a16="http://schemas.microsoft.com/office/drawing/2014/main" id="{45E34D14-4229-EFD9-7286-F845D4FA0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064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17430-A3B8-70DB-D952-5B2612F67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330C1690-A430-6FB4-F092-C926BA812BE0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sur leur ardoise.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reformule ou utilise l’alternance linguistique pour assurer la compréhension.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89CA107-8CD6-ED15-A976-668712E6DDA9}"/>
              </a:ext>
            </a:extLst>
          </p:cNvPr>
          <p:cNvSpPr txBox="1"/>
          <p:nvPr/>
        </p:nvSpPr>
        <p:spPr>
          <a:xfrm>
            <a:off x="819150" y="160101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La matière peut être modélisée par des particules dont la disposition dépend de l’état physique.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42ECA54-E1E4-2096-6A73-697EE85D9A0C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283F2D41-2F76-D8DB-32C5-03360AC55CB5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2A825263-A6C1-4694-51DB-35AABDE23E8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D2EBA89-87C5-CAF2-8BD3-5346E2A428CD}"/>
              </a:ext>
            </a:extLst>
          </p:cNvPr>
          <p:cNvSpPr/>
          <p:nvPr/>
        </p:nvSpPr>
        <p:spPr>
          <a:xfrm>
            <a:off x="1575514" y="4891227"/>
            <a:ext cx="561236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d</a:t>
            </a:r>
            <a:r>
              <a:rPr lang="fr-FR" sz="2400" b="1" noProof="0" dirty="0" err="1">
                <a:solidFill>
                  <a:schemeClr val="tx1"/>
                </a:solidFill>
              </a:rPr>
              <a:t>ésordonnées</a:t>
            </a:r>
            <a:r>
              <a:rPr lang="fr-FR" sz="2400" noProof="0" dirty="0">
                <a:solidFill>
                  <a:schemeClr val="tx1"/>
                </a:solidFill>
              </a:rPr>
              <a:t> et </a:t>
            </a:r>
            <a:r>
              <a:rPr lang="fr-FR" sz="2400" b="1" noProof="0" dirty="0">
                <a:solidFill>
                  <a:schemeClr val="tx1"/>
                </a:solidFill>
              </a:rPr>
              <a:t>en contact(la plupart)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17411B4-7B65-F600-EC25-C16B8B2D75EB}"/>
              </a:ext>
            </a:extLst>
          </p:cNvPr>
          <p:cNvSpPr/>
          <p:nvPr/>
        </p:nvSpPr>
        <p:spPr>
          <a:xfrm>
            <a:off x="1143513" y="330902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7B19D75-9AF8-998E-1175-968D228D7D01}"/>
              </a:ext>
            </a:extLst>
          </p:cNvPr>
          <p:cNvSpPr/>
          <p:nvPr/>
        </p:nvSpPr>
        <p:spPr>
          <a:xfrm>
            <a:off x="1575513" y="3307947"/>
            <a:ext cx="561236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désordonnées</a:t>
            </a:r>
            <a:r>
              <a:rPr lang="fr-FR" sz="2400" dirty="0">
                <a:solidFill>
                  <a:schemeClr val="tx1"/>
                </a:solidFill>
              </a:rPr>
              <a:t> et </a:t>
            </a:r>
            <a:r>
              <a:rPr lang="fr-FR" sz="2400" b="1" dirty="0">
                <a:solidFill>
                  <a:schemeClr val="tx1"/>
                </a:solidFill>
              </a:rPr>
              <a:t>sans contact</a:t>
            </a:r>
            <a:endParaRPr lang="fr-FR" sz="2400" b="1" noProof="0" dirty="0">
              <a:solidFill>
                <a:schemeClr val="tx1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831800D-6187-D3E1-542F-5AFF91F9B4FC}"/>
              </a:ext>
            </a:extLst>
          </p:cNvPr>
          <p:cNvSpPr/>
          <p:nvPr/>
        </p:nvSpPr>
        <p:spPr>
          <a:xfrm>
            <a:off x="1134270" y="410066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94F4851-A3DF-E6D8-54F1-E0F3B5FB83C1}"/>
              </a:ext>
            </a:extLst>
          </p:cNvPr>
          <p:cNvSpPr/>
          <p:nvPr/>
        </p:nvSpPr>
        <p:spPr>
          <a:xfrm>
            <a:off x="1143513" y="489122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5BB26252-6FE4-F30B-CC59-9AEAE87EEED9}"/>
              </a:ext>
            </a:extLst>
          </p:cNvPr>
          <p:cNvSpPr/>
          <p:nvPr/>
        </p:nvSpPr>
        <p:spPr>
          <a:xfrm>
            <a:off x="1575513" y="4099587"/>
            <a:ext cx="561236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ordonnées</a:t>
            </a:r>
            <a:r>
              <a:rPr lang="fr-FR" sz="2400" noProof="0" dirty="0">
                <a:solidFill>
                  <a:schemeClr val="tx1"/>
                </a:solidFill>
              </a:rPr>
              <a:t> et </a:t>
            </a:r>
            <a:r>
              <a:rPr lang="fr-FR" sz="2400" b="1" noProof="0" dirty="0">
                <a:solidFill>
                  <a:schemeClr val="tx1"/>
                </a:solidFill>
              </a:rPr>
              <a:t>en contact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58B968-065A-2770-4DE3-B23448919ECA}"/>
              </a:ext>
            </a:extLst>
          </p:cNvPr>
          <p:cNvSpPr txBox="1"/>
          <p:nvPr/>
        </p:nvSpPr>
        <p:spPr>
          <a:xfrm>
            <a:off x="1134270" y="2215816"/>
            <a:ext cx="1040639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Pour </a:t>
            </a:r>
            <a:r>
              <a:rPr lang="fr-FR" sz="2400" b="1" dirty="0">
                <a:solidFill>
                  <a:srgbClr val="0040C0"/>
                </a:solidFill>
              </a:rPr>
              <a:t>modéliser</a:t>
            </a:r>
            <a:r>
              <a:rPr lang="fr-FR" sz="2400" dirty="0"/>
              <a:t> l</a:t>
            </a:r>
            <a:r>
              <a:rPr lang="fr-FR" sz="2400" noProof="0" dirty="0"/>
              <a:t>es particules de la matière à </a:t>
            </a:r>
            <a:r>
              <a:rPr lang="fr-FR" sz="2400" b="1" noProof="0" dirty="0">
                <a:solidFill>
                  <a:srgbClr val="0040C0"/>
                </a:solidFill>
              </a:rPr>
              <a:t>l’état solide </a:t>
            </a:r>
            <a:r>
              <a:rPr lang="fr-FR" sz="2400" noProof="0" dirty="0"/>
              <a:t>, il faut qu’elles soient:</a:t>
            </a:r>
          </a:p>
        </p:txBody>
      </p:sp>
      <p:pic>
        <p:nvPicPr>
          <p:cNvPr id="2" name="Google Shape;307;p51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03DDDCA0-F216-9DC4-EF25-2AF0767956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242" t="9344" r="18458" b="23864"/>
          <a:stretch/>
        </p:blipFill>
        <p:spPr>
          <a:xfrm>
            <a:off x="10946549" y="262292"/>
            <a:ext cx="724840" cy="625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899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262A2-0B7C-D6CF-9904-B39ECFA4B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6AAAC0B7-579E-AD93-F1C7-B7B2C453B65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Pour modéliser les particules à l’état solide, il faut les dessiner de manière ordonnée et en contact les unes avec les autres.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B54519E-0D8B-D23B-2BA9-AFEB5A7BE72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22F0CB07-1081-D385-52B1-8C4B426B23AA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7B93B20E-5E73-B384-8023-4DA7F2E95704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23" name="Graphique 22" descr="Coche avec un remplissage uni">
            <a:extLst>
              <a:ext uri="{FF2B5EF4-FFF2-40B4-BE49-F238E27FC236}">
                <a16:creationId xmlns:a16="http://schemas.microsoft.com/office/drawing/2014/main" id="{41E1FD37-9806-6845-169C-4E5035C0C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8845" y="3973172"/>
            <a:ext cx="684830" cy="684830"/>
          </a:xfrm>
          <a:prstGeom prst="rect">
            <a:avLst/>
          </a:prstGeom>
        </p:spPr>
      </p:pic>
      <p:sp>
        <p:nvSpPr>
          <p:cNvPr id="16" name="D_A_02">
            <a:extLst>
              <a:ext uri="{FF2B5EF4-FFF2-40B4-BE49-F238E27FC236}">
                <a16:creationId xmlns:a16="http://schemas.microsoft.com/office/drawing/2014/main" id="{60610EC7-D113-34C1-B4FC-F1AB7407B2B4}"/>
              </a:ext>
            </a:extLst>
          </p:cNvPr>
          <p:cNvSpPr txBox="1"/>
          <p:nvPr/>
        </p:nvSpPr>
        <p:spPr>
          <a:xfrm>
            <a:off x="330918" y="603254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la réponse et met en relief la différence entre les trois états physiques de la matière au niveau de la disposition des particules.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73E69CF-D256-C3C8-8681-B635FFF1226B}"/>
              </a:ext>
            </a:extLst>
          </p:cNvPr>
          <p:cNvSpPr txBox="1"/>
          <p:nvPr/>
        </p:nvSpPr>
        <p:spPr>
          <a:xfrm>
            <a:off x="1134270" y="2215816"/>
            <a:ext cx="1040639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Pour </a:t>
            </a:r>
            <a:r>
              <a:rPr lang="fr-FR" sz="2400" b="1" dirty="0"/>
              <a:t>modéliser</a:t>
            </a:r>
            <a:r>
              <a:rPr lang="fr-FR" sz="2400" dirty="0"/>
              <a:t> l</a:t>
            </a:r>
            <a:r>
              <a:rPr lang="fr-FR" sz="2400" noProof="0" dirty="0"/>
              <a:t>es particules de la matière à </a:t>
            </a:r>
            <a:r>
              <a:rPr lang="fr-FR" sz="2400" b="1" noProof="0" dirty="0"/>
              <a:t>l’état solide </a:t>
            </a:r>
            <a:r>
              <a:rPr lang="fr-FR" sz="2400" noProof="0" dirty="0"/>
              <a:t>, il faut qu’elles soient: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9D7BBF3-9DEC-6580-E6B2-F956724A877B}"/>
              </a:ext>
            </a:extLst>
          </p:cNvPr>
          <p:cNvSpPr/>
          <p:nvPr/>
        </p:nvSpPr>
        <p:spPr>
          <a:xfrm>
            <a:off x="1575514" y="4891227"/>
            <a:ext cx="561236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d</a:t>
            </a:r>
            <a:r>
              <a:rPr lang="fr-FR" sz="2400" b="1" noProof="0" dirty="0" err="1">
                <a:solidFill>
                  <a:schemeClr val="tx1"/>
                </a:solidFill>
              </a:rPr>
              <a:t>ésordonnées</a:t>
            </a:r>
            <a:r>
              <a:rPr lang="fr-FR" sz="2400" noProof="0" dirty="0">
                <a:solidFill>
                  <a:schemeClr val="tx1"/>
                </a:solidFill>
              </a:rPr>
              <a:t> et </a:t>
            </a:r>
            <a:r>
              <a:rPr lang="fr-FR" sz="2400" b="1" noProof="0" dirty="0">
                <a:solidFill>
                  <a:schemeClr val="tx1"/>
                </a:solidFill>
              </a:rPr>
              <a:t>en contact(la plupart)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4C4780C-2140-483D-B1C5-86BFD7C0C85A}"/>
              </a:ext>
            </a:extLst>
          </p:cNvPr>
          <p:cNvSpPr/>
          <p:nvPr/>
        </p:nvSpPr>
        <p:spPr>
          <a:xfrm>
            <a:off x="1143513" y="330902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9CD07A0-07EC-7A7A-CA0A-0C6B8ADE45F0}"/>
              </a:ext>
            </a:extLst>
          </p:cNvPr>
          <p:cNvSpPr/>
          <p:nvPr/>
        </p:nvSpPr>
        <p:spPr>
          <a:xfrm>
            <a:off x="1575513" y="3307947"/>
            <a:ext cx="561236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désordonnées</a:t>
            </a:r>
            <a:r>
              <a:rPr lang="fr-FR" sz="2400" dirty="0">
                <a:solidFill>
                  <a:schemeClr val="tx1"/>
                </a:solidFill>
              </a:rPr>
              <a:t> et </a:t>
            </a:r>
            <a:r>
              <a:rPr lang="fr-FR" sz="2400" b="1" dirty="0">
                <a:solidFill>
                  <a:schemeClr val="tx1"/>
                </a:solidFill>
              </a:rPr>
              <a:t>sans contact</a:t>
            </a:r>
            <a:endParaRPr lang="fr-FR" sz="2400" b="1" noProof="0" dirty="0">
              <a:solidFill>
                <a:schemeClr val="tx1"/>
              </a:solidFill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51E1C95-78EA-9C4F-C498-7CB30FD215EE}"/>
              </a:ext>
            </a:extLst>
          </p:cNvPr>
          <p:cNvSpPr/>
          <p:nvPr/>
        </p:nvSpPr>
        <p:spPr>
          <a:xfrm>
            <a:off x="1134270" y="410066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DEA9C80-A517-9D9C-0A67-B13B09006689}"/>
              </a:ext>
            </a:extLst>
          </p:cNvPr>
          <p:cNvSpPr/>
          <p:nvPr/>
        </p:nvSpPr>
        <p:spPr>
          <a:xfrm>
            <a:off x="1143513" y="489122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FBA3D8D-1FB1-1D49-77FE-6A11AC188C0C}"/>
              </a:ext>
            </a:extLst>
          </p:cNvPr>
          <p:cNvSpPr/>
          <p:nvPr/>
        </p:nvSpPr>
        <p:spPr>
          <a:xfrm>
            <a:off x="1575513" y="4099587"/>
            <a:ext cx="561236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ordonnées</a:t>
            </a:r>
            <a:r>
              <a:rPr lang="fr-FR" sz="2400" noProof="0" dirty="0">
                <a:solidFill>
                  <a:schemeClr val="tx1"/>
                </a:solidFill>
              </a:rPr>
              <a:t> et </a:t>
            </a:r>
            <a:r>
              <a:rPr lang="fr-FR" sz="2400" b="1" noProof="0" dirty="0">
                <a:solidFill>
                  <a:schemeClr val="tx1"/>
                </a:solidFill>
              </a:rPr>
              <a:t>en contact 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942FB7AD-0F4F-D804-F9BA-38747CFD8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99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5AF68-AB7B-CC65-4553-900C23ECD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E08ED79C-5A5A-7380-F8C1-B29C48B6E27D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sur leur ardoise.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reformule ou utilise l’alternance linguistique pour assurer la compréhension.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ED420A6-018D-CE7E-9E4E-53DADA4133FF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Regardez les représentations suivantes: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39C13AF-340F-1B71-2BC2-4927685C7D5E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A90AA98B-8363-E5AB-6C63-EBC2B1E3BDF2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2DBBBA6E-DF0D-A9B6-E049-8CA668950CF0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BF8C101-B696-F9BD-3A21-07CD7BC4A62F}"/>
              </a:ext>
            </a:extLst>
          </p:cNvPr>
          <p:cNvSpPr/>
          <p:nvPr/>
        </p:nvSpPr>
        <p:spPr>
          <a:xfrm>
            <a:off x="2089243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2DF5D4-B9F8-6748-7E38-7EB240D2E294}"/>
              </a:ext>
            </a:extLst>
          </p:cNvPr>
          <p:cNvSpPr/>
          <p:nvPr/>
        </p:nvSpPr>
        <p:spPr>
          <a:xfrm>
            <a:off x="5632709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ADA5F54-3DFD-0555-A223-7040EB44FC6E}"/>
              </a:ext>
            </a:extLst>
          </p:cNvPr>
          <p:cNvSpPr/>
          <p:nvPr/>
        </p:nvSpPr>
        <p:spPr>
          <a:xfrm>
            <a:off x="9086804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048A727D-2E88-95CA-30D4-F79F565550BA}"/>
              </a:ext>
            </a:extLst>
          </p:cNvPr>
          <p:cNvSpPr/>
          <p:nvPr/>
        </p:nvSpPr>
        <p:spPr>
          <a:xfrm>
            <a:off x="2165604" y="3296244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BA06B2F-30BD-AFF3-3848-6B2DC4994A02}"/>
              </a:ext>
            </a:extLst>
          </p:cNvPr>
          <p:cNvSpPr/>
          <p:nvPr/>
        </p:nvSpPr>
        <p:spPr>
          <a:xfrm>
            <a:off x="2774227" y="3236976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879845A-925B-D499-F28D-C5134FB5E5B6}"/>
              </a:ext>
            </a:extLst>
          </p:cNvPr>
          <p:cNvSpPr/>
          <p:nvPr/>
        </p:nvSpPr>
        <p:spPr>
          <a:xfrm>
            <a:off x="2120812" y="4036771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B43F79B6-8771-5662-3988-B8A2BE3B6EB7}"/>
              </a:ext>
            </a:extLst>
          </p:cNvPr>
          <p:cNvSpPr/>
          <p:nvPr/>
        </p:nvSpPr>
        <p:spPr>
          <a:xfrm>
            <a:off x="2506550" y="3689299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F796C4B-D2A1-3CB7-F531-4DDF13956C7D}"/>
              </a:ext>
            </a:extLst>
          </p:cNvPr>
          <p:cNvSpPr/>
          <p:nvPr/>
        </p:nvSpPr>
        <p:spPr>
          <a:xfrm>
            <a:off x="3110054" y="3689299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F88FD909-971E-778F-144F-0CC13FC350A7}"/>
              </a:ext>
            </a:extLst>
          </p:cNvPr>
          <p:cNvSpPr/>
          <p:nvPr/>
        </p:nvSpPr>
        <p:spPr>
          <a:xfrm>
            <a:off x="1897038" y="3643716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5F22540F-AF45-27B9-DC7A-5EAB22876953}"/>
              </a:ext>
            </a:extLst>
          </p:cNvPr>
          <p:cNvSpPr/>
          <p:nvPr/>
        </p:nvSpPr>
        <p:spPr>
          <a:xfrm>
            <a:off x="2841830" y="4084015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83A9BBA-1EB3-83D7-46CC-855EA2AC5B2C}"/>
              </a:ext>
            </a:extLst>
          </p:cNvPr>
          <p:cNvSpPr txBox="1"/>
          <p:nvPr/>
        </p:nvSpPr>
        <p:spPr>
          <a:xfrm>
            <a:off x="1621008" y="3197825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7DA689CA-3919-6D62-13B1-0DE7C72F8CD5}"/>
              </a:ext>
            </a:extLst>
          </p:cNvPr>
          <p:cNvSpPr/>
          <p:nvPr/>
        </p:nvSpPr>
        <p:spPr>
          <a:xfrm>
            <a:off x="5016197" y="3408988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BA0D27FB-C1D9-7C51-8BE7-C5612D00F982}"/>
              </a:ext>
            </a:extLst>
          </p:cNvPr>
          <p:cNvSpPr/>
          <p:nvPr/>
        </p:nvSpPr>
        <p:spPr>
          <a:xfrm>
            <a:off x="5449013" y="3419131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93952E62-E236-015B-E32C-B2FD53A52F3D}"/>
              </a:ext>
            </a:extLst>
          </p:cNvPr>
          <p:cNvSpPr/>
          <p:nvPr/>
        </p:nvSpPr>
        <p:spPr>
          <a:xfrm>
            <a:off x="5031437" y="3786162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07F9833A-8FFB-64C7-6777-DAC78A8FA120}"/>
              </a:ext>
            </a:extLst>
          </p:cNvPr>
          <p:cNvSpPr/>
          <p:nvPr/>
        </p:nvSpPr>
        <p:spPr>
          <a:xfrm>
            <a:off x="5461205" y="3787886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7D580552-B5E1-FD1B-0B2A-E2FE43898397}"/>
              </a:ext>
            </a:extLst>
          </p:cNvPr>
          <p:cNvSpPr/>
          <p:nvPr/>
        </p:nvSpPr>
        <p:spPr>
          <a:xfrm>
            <a:off x="5881829" y="3408042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8A1D72AC-CBEB-69C4-5058-392142BD0F9A}"/>
              </a:ext>
            </a:extLst>
          </p:cNvPr>
          <p:cNvSpPr/>
          <p:nvPr/>
        </p:nvSpPr>
        <p:spPr>
          <a:xfrm>
            <a:off x="5881829" y="3795001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5747AC6-1FD2-B151-1000-3BB44996A668}"/>
              </a:ext>
            </a:extLst>
          </p:cNvPr>
          <p:cNvSpPr txBox="1"/>
          <p:nvPr/>
        </p:nvSpPr>
        <p:spPr>
          <a:xfrm>
            <a:off x="4679393" y="3160471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F72FBBD0-7928-CDBC-8568-8E0A3E497A7F}"/>
              </a:ext>
            </a:extLst>
          </p:cNvPr>
          <p:cNvSpPr txBox="1"/>
          <p:nvPr/>
        </p:nvSpPr>
        <p:spPr>
          <a:xfrm>
            <a:off x="1621007" y="1812212"/>
            <a:ext cx="852426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Un échantillon d’une barre de </a:t>
            </a:r>
            <a:r>
              <a:rPr lang="fr-FR" sz="2400" b="1" dirty="0"/>
              <a:t>fer pur </a:t>
            </a:r>
            <a:r>
              <a:rPr lang="fr-FR" sz="2400" dirty="0"/>
              <a:t>peut être modélisé par:</a:t>
            </a:r>
            <a:endParaRPr lang="fr-FR" sz="2400" noProof="0" dirty="0"/>
          </a:p>
        </p:txBody>
      </p:sp>
      <p:sp>
        <p:nvSpPr>
          <p:cNvPr id="43" name="Hexagone 42">
            <a:extLst>
              <a:ext uri="{FF2B5EF4-FFF2-40B4-BE49-F238E27FC236}">
                <a16:creationId xmlns:a16="http://schemas.microsoft.com/office/drawing/2014/main" id="{7414C971-5893-1CE1-DE59-50010FC3BFA6}"/>
              </a:ext>
            </a:extLst>
          </p:cNvPr>
          <p:cNvSpPr/>
          <p:nvPr/>
        </p:nvSpPr>
        <p:spPr>
          <a:xfrm>
            <a:off x="9198369" y="3499417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Hexagone 43">
            <a:extLst>
              <a:ext uri="{FF2B5EF4-FFF2-40B4-BE49-F238E27FC236}">
                <a16:creationId xmlns:a16="http://schemas.microsoft.com/office/drawing/2014/main" id="{545C52DD-815B-0279-B4F9-231FE3A93B43}"/>
              </a:ext>
            </a:extLst>
          </p:cNvPr>
          <p:cNvSpPr/>
          <p:nvPr/>
        </p:nvSpPr>
        <p:spPr>
          <a:xfrm rot="19852749">
            <a:off x="8865794" y="3644864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Hexagone 44">
            <a:extLst>
              <a:ext uri="{FF2B5EF4-FFF2-40B4-BE49-F238E27FC236}">
                <a16:creationId xmlns:a16="http://schemas.microsoft.com/office/drawing/2014/main" id="{1922D66B-4D4E-AFAD-CD2E-61C6D1598BE5}"/>
              </a:ext>
            </a:extLst>
          </p:cNvPr>
          <p:cNvSpPr/>
          <p:nvPr/>
        </p:nvSpPr>
        <p:spPr>
          <a:xfrm rot="3269176">
            <a:off x="9483539" y="3474845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Hexagone 45">
            <a:extLst>
              <a:ext uri="{FF2B5EF4-FFF2-40B4-BE49-F238E27FC236}">
                <a16:creationId xmlns:a16="http://schemas.microsoft.com/office/drawing/2014/main" id="{AC88F56A-8E53-BC8A-6544-7D522F1D637D}"/>
              </a:ext>
            </a:extLst>
          </p:cNvPr>
          <p:cNvSpPr/>
          <p:nvPr/>
        </p:nvSpPr>
        <p:spPr>
          <a:xfrm rot="14342481">
            <a:off x="9403760" y="3971074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Hexagone 46">
            <a:extLst>
              <a:ext uri="{FF2B5EF4-FFF2-40B4-BE49-F238E27FC236}">
                <a16:creationId xmlns:a16="http://schemas.microsoft.com/office/drawing/2014/main" id="{54CCBF39-2009-E077-8B65-18B5C5692CBE}"/>
              </a:ext>
            </a:extLst>
          </p:cNvPr>
          <p:cNvSpPr/>
          <p:nvPr/>
        </p:nvSpPr>
        <p:spPr>
          <a:xfrm rot="2930702">
            <a:off x="9224168" y="3756011"/>
            <a:ext cx="310896" cy="281257"/>
          </a:xfrm>
          <a:prstGeom prst="hexag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8" name="Hexagone 47">
            <a:extLst>
              <a:ext uri="{FF2B5EF4-FFF2-40B4-BE49-F238E27FC236}">
                <a16:creationId xmlns:a16="http://schemas.microsoft.com/office/drawing/2014/main" id="{5DF7D386-493A-57EF-230A-7185578653F3}"/>
              </a:ext>
            </a:extLst>
          </p:cNvPr>
          <p:cNvSpPr/>
          <p:nvPr/>
        </p:nvSpPr>
        <p:spPr>
          <a:xfrm rot="2369416">
            <a:off x="9604319" y="3708505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Hexagone 48">
            <a:extLst>
              <a:ext uri="{FF2B5EF4-FFF2-40B4-BE49-F238E27FC236}">
                <a16:creationId xmlns:a16="http://schemas.microsoft.com/office/drawing/2014/main" id="{8602B939-7C19-BC53-361B-61E3F259982E}"/>
              </a:ext>
            </a:extLst>
          </p:cNvPr>
          <p:cNvSpPr/>
          <p:nvPr/>
        </p:nvSpPr>
        <p:spPr>
          <a:xfrm rot="1081764">
            <a:off x="9003381" y="3904242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Hexagone 49">
            <a:extLst>
              <a:ext uri="{FF2B5EF4-FFF2-40B4-BE49-F238E27FC236}">
                <a16:creationId xmlns:a16="http://schemas.microsoft.com/office/drawing/2014/main" id="{8D1D37A2-6282-A5D4-E329-609EEE46C29B}"/>
              </a:ext>
            </a:extLst>
          </p:cNvPr>
          <p:cNvSpPr/>
          <p:nvPr/>
        </p:nvSpPr>
        <p:spPr>
          <a:xfrm rot="17438409">
            <a:off x="8710847" y="3965600"/>
            <a:ext cx="310896" cy="281257"/>
          </a:xfrm>
          <a:prstGeom prst="hexag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5B061796-B55B-E2AA-E93E-7BB001959EB9}"/>
              </a:ext>
            </a:extLst>
          </p:cNvPr>
          <p:cNvSpPr txBox="1"/>
          <p:nvPr/>
        </p:nvSpPr>
        <p:spPr>
          <a:xfrm>
            <a:off x="8206181" y="3195155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AF81F49-8AE9-DFD4-6651-8B3F9B1123C7}"/>
              </a:ext>
            </a:extLst>
          </p:cNvPr>
          <p:cNvSpPr txBox="1"/>
          <p:nvPr/>
        </p:nvSpPr>
        <p:spPr>
          <a:xfrm>
            <a:off x="10904990" y="2957466"/>
            <a:ext cx="94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Fer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58D0CF-22A3-9B97-140F-4A5853E56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443" y="1812212"/>
            <a:ext cx="1324160" cy="1228896"/>
          </a:xfrm>
          <a:prstGeom prst="rect">
            <a:avLst/>
          </a:prstGeom>
        </p:spPr>
      </p:pic>
      <p:pic>
        <p:nvPicPr>
          <p:cNvPr id="9" name="Google Shape;307;p51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3A917223-23CD-9B72-F3A8-1CF0446E454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242" t="9344" r="18458" b="23864"/>
          <a:stretch/>
        </p:blipFill>
        <p:spPr>
          <a:xfrm>
            <a:off x="11129461" y="333432"/>
            <a:ext cx="724840" cy="625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991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0C9FE-59B9-5E73-C9B6-C88842A4C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D6564DA6-29D1-0FD3-ABC9-E125F900481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Les particules de fer doivent être identiques et représentées de manière ordonnée et en contact les unes avec les autres.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F9A00E4-F718-F0FA-1ED6-E49107F8D5D7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BD03788C-830F-ABCD-C6BD-982AA3BA13E4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02C29AB4-148F-1ECA-59C8-83791D5318EA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6" name="D_A_02">
            <a:extLst>
              <a:ext uri="{FF2B5EF4-FFF2-40B4-BE49-F238E27FC236}">
                <a16:creationId xmlns:a16="http://schemas.microsoft.com/office/drawing/2014/main" id="{513FFE24-B8E4-1D65-57FA-DC0FB5D9E436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fournit un feedback immédiat et approprié</a:t>
            </a:r>
            <a:r>
              <a:rPr lang="fr-FR" sz="1400" dirty="0"/>
              <a:t>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109122-B6B3-4922-6CD5-CBF5175F71D0}"/>
              </a:ext>
            </a:extLst>
          </p:cNvPr>
          <p:cNvSpPr/>
          <p:nvPr/>
        </p:nvSpPr>
        <p:spPr>
          <a:xfrm>
            <a:off x="2089243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61889BE-7EBD-34AE-A9B9-7F4F57505F2A}"/>
              </a:ext>
            </a:extLst>
          </p:cNvPr>
          <p:cNvSpPr/>
          <p:nvPr/>
        </p:nvSpPr>
        <p:spPr>
          <a:xfrm>
            <a:off x="5632709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4E9BA69-E286-F51F-3E00-5419F5642CC4}"/>
              </a:ext>
            </a:extLst>
          </p:cNvPr>
          <p:cNvSpPr/>
          <p:nvPr/>
        </p:nvSpPr>
        <p:spPr>
          <a:xfrm>
            <a:off x="9086804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98E7082C-BE8A-6BD5-36B9-E485C0B8E621}"/>
              </a:ext>
            </a:extLst>
          </p:cNvPr>
          <p:cNvSpPr/>
          <p:nvPr/>
        </p:nvSpPr>
        <p:spPr>
          <a:xfrm>
            <a:off x="2165604" y="3296244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DBEDE8D2-6851-2A83-3E7A-10B58944F2B4}"/>
              </a:ext>
            </a:extLst>
          </p:cNvPr>
          <p:cNvSpPr/>
          <p:nvPr/>
        </p:nvSpPr>
        <p:spPr>
          <a:xfrm>
            <a:off x="2774227" y="3236976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7B09DE2D-D607-D46A-7976-EFA2DEC51B93}"/>
              </a:ext>
            </a:extLst>
          </p:cNvPr>
          <p:cNvSpPr/>
          <p:nvPr/>
        </p:nvSpPr>
        <p:spPr>
          <a:xfrm>
            <a:off x="2120812" y="4036771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D60C5ED-1518-1C6C-4A21-85FB42C5FA61}"/>
              </a:ext>
            </a:extLst>
          </p:cNvPr>
          <p:cNvSpPr/>
          <p:nvPr/>
        </p:nvSpPr>
        <p:spPr>
          <a:xfrm>
            <a:off x="2506550" y="3689299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75D6C298-AADB-0A49-6E08-8EEA8C11D3F5}"/>
              </a:ext>
            </a:extLst>
          </p:cNvPr>
          <p:cNvSpPr/>
          <p:nvPr/>
        </p:nvSpPr>
        <p:spPr>
          <a:xfrm>
            <a:off x="3110054" y="3689299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7BE5440E-91ED-D29F-3810-489C8C9CC0BA}"/>
              </a:ext>
            </a:extLst>
          </p:cNvPr>
          <p:cNvSpPr/>
          <p:nvPr/>
        </p:nvSpPr>
        <p:spPr>
          <a:xfrm>
            <a:off x="1897038" y="3643716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C690F80-4B47-F29A-5A76-1B95C6232CBD}"/>
              </a:ext>
            </a:extLst>
          </p:cNvPr>
          <p:cNvSpPr/>
          <p:nvPr/>
        </p:nvSpPr>
        <p:spPr>
          <a:xfrm>
            <a:off x="2841830" y="4084015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784DDC9-F280-BC14-5C89-C84F26D96756}"/>
              </a:ext>
            </a:extLst>
          </p:cNvPr>
          <p:cNvSpPr txBox="1"/>
          <p:nvPr/>
        </p:nvSpPr>
        <p:spPr>
          <a:xfrm>
            <a:off x="1621008" y="3197825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E8F72B21-3FD2-5B9D-933B-0CE774B67DBA}"/>
              </a:ext>
            </a:extLst>
          </p:cNvPr>
          <p:cNvSpPr/>
          <p:nvPr/>
        </p:nvSpPr>
        <p:spPr>
          <a:xfrm>
            <a:off x="5016197" y="3408988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CAE8E6E2-94D0-940C-F281-6B1033C47D07}"/>
              </a:ext>
            </a:extLst>
          </p:cNvPr>
          <p:cNvSpPr/>
          <p:nvPr/>
        </p:nvSpPr>
        <p:spPr>
          <a:xfrm>
            <a:off x="5449013" y="3419131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965D3493-4FE6-D005-25CD-0408A10D1E7B}"/>
              </a:ext>
            </a:extLst>
          </p:cNvPr>
          <p:cNvSpPr/>
          <p:nvPr/>
        </p:nvSpPr>
        <p:spPr>
          <a:xfrm>
            <a:off x="5031437" y="3786162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93FB896D-3510-6094-CFBE-A665E25E1BA7}"/>
              </a:ext>
            </a:extLst>
          </p:cNvPr>
          <p:cNvSpPr/>
          <p:nvPr/>
        </p:nvSpPr>
        <p:spPr>
          <a:xfrm>
            <a:off x="5461205" y="3787886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E7D6E337-8686-1A06-33D2-96CDA192949D}"/>
              </a:ext>
            </a:extLst>
          </p:cNvPr>
          <p:cNvSpPr/>
          <p:nvPr/>
        </p:nvSpPr>
        <p:spPr>
          <a:xfrm>
            <a:off x="5881829" y="3408042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riangle isocèle 31">
            <a:extLst>
              <a:ext uri="{FF2B5EF4-FFF2-40B4-BE49-F238E27FC236}">
                <a16:creationId xmlns:a16="http://schemas.microsoft.com/office/drawing/2014/main" id="{8A1264CA-BCD6-B02B-1483-CA86E2027207}"/>
              </a:ext>
            </a:extLst>
          </p:cNvPr>
          <p:cNvSpPr/>
          <p:nvPr/>
        </p:nvSpPr>
        <p:spPr>
          <a:xfrm>
            <a:off x="5881829" y="3795001"/>
            <a:ext cx="408432" cy="4226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9F03856-C1E8-A6CE-23E7-70AB211802B4}"/>
              </a:ext>
            </a:extLst>
          </p:cNvPr>
          <p:cNvSpPr txBox="1"/>
          <p:nvPr/>
        </p:nvSpPr>
        <p:spPr>
          <a:xfrm>
            <a:off x="4679393" y="3160471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4" name="Hexagone 33">
            <a:extLst>
              <a:ext uri="{FF2B5EF4-FFF2-40B4-BE49-F238E27FC236}">
                <a16:creationId xmlns:a16="http://schemas.microsoft.com/office/drawing/2014/main" id="{7E9E6DCC-D8C4-92D8-54CD-3E17CE393388}"/>
              </a:ext>
            </a:extLst>
          </p:cNvPr>
          <p:cNvSpPr/>
          <p:nvPr/>
        </p:nvSpPr>
        <p:spPr>
          <a:xfrm>
            <a:off x="9198369" y="3499417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Hexagone 34">
            <a:extLst>
              <a:ext uri="{FF2B5EF4-FFF2-40B4-BE49-F238E27FC236}">
                <a16:creationId xmlns:a16="http://schemas.microsoft.com/office/drawing/2014/main" id="{5686A870-A641-4CC7-70B2-2641C544C9A5}"/>
              </a:ext>
            </a:extLst>
          </p:cNvPr>
          <p:cNvSpPr/>
          <p:nvPr/>
        </p:nvSpPr>
        <p:spPr>
          <a:xfrm rot="19852749">
            <a:off x="8865794" y="3644864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Hexagone 35">
            <a:extLst>
              <a:ext uri="{FF2B5EF4-FFF2-40B4-BE49-F238E27FC236}">
                <a16:creationId xmlns:a16="http://schemas.microsoft.com/office/drawing/2014/main" id="{417AFDB6-1FE0-72D3-AD51-7FA8C98F7177}"/>
              </a:ext>
            </a:extLst>
          </p:cNvPr>
          <p:cNvSpPr/>
          <p:nvPr/>
        </p:nvSpPr>
        <p:spPr>
          <a:xfrm rot="3269176">
            <a:off x="9483539" y="3474845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7" name="Hexagone 36">
            <a:extLst>
              <a:ext uri="{FF2B5EF4-FFF2-40B4-BE49-F238E27FC236}">
                <a16:creationId xmlns:a16="http://schemas.microsoft.com/office/drawing/2014/main" id="{D8C1F183-8947-8C52-2AD7-54BA6180EA8D}"/>
              </a:ext>
            </a:extLst>
          </p:cNvPr>
          <p:cNvSpPr/>
          <p:nvPr/>
        </p:nvSpPr>
        <p:spPr>
          <a:xfrm rot="14342481">
            <a:off x="9403760" y="3971074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Hexagone 37">
            <a:extLst>
              <a:ext uri="{FF2B5EF4-FFF2-40B4-BE49-F238E27FC236}">
                <a16:creationId xmlns:a16="http://schemas.microsoft.com/office/drawing/2014/main" id="{8BCC135F-C7F5-EE54-CB7D-3C1E3514DAAD}"/>
              </a:ext>
            </a:extLst>
          </p:cNvPr>
          <p:cNvSpPr/>
          <p:nvPr/>
        </p:nvSpPr>
        <p:spPr>
          <a:xfrm rot="2930702">
            <a:off x="9224168" y="3756011"/>
            <a:ext cx="310896" cy="281257"/>
          </a:xfrm>
          <a:prstGeom prst="hexag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9" name="Hexagone 38">
            <a:extLst>
              <a:ext uri="{FF2B5EF4-FFF2-40B4-BE49-F238E27FC236}">
                <a16:creationId xmlns:a16="http://schemas.microsoft.com/office/drawing/2014/main" id="{88179A2B-2E5B-AD86-1CF2-23736E4693C7}"/>
              </a:ext>
            </a:extLst>
          </p:cNvPr>
          <p:cNvSpPr/>
          <p:nvPr/>
        </p:nvSpPr>
        <p:spPr>
          <a:xfrm rot="2369416">
            <a:off x="9604319" y="3708505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Hexagone 39">
            <a:extLst>
              <a:ext uri="{FF2B5EF4-FFF2-40B4-BE49-F238E27FC236}">
                <a16:creationId xmlns:a16="http://schemas.microsoft.com/office/drawing/2014/main" id="{7EBDE714-25A8-1ECF-BFA6-84AD7213527B}"/>
              </a:ext>
            </a:extLst>
          </p:cNvPr>
          <p:cNvSpPr/>
          <p:nvPr/>
        </p:nvSpPr>
        <p:spPr>
          <a:xfrm rot="1081764">
            <a:off x="9003381" y="3904242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Hexagone 40">
            <a:extLst>
              <a:ext uri="{FF2B5EF4-FFF2-40B4-BE49-F238E27FC236}">
                <a16:creationId xmlns:a16="http://schemas.microsoft.com/office/drawing/2014/main" id="{25F06B2B-1B54-38BE-9DF8-01A6D6DB2D11}"/>
              </a:ext>
            </a:extLst>
          </p:cNvPr>
          <p:cNvSpPr/>
          <p:nvPr/>
        </p:nvSpPr>
        <p:spPr>
          <a:xfrm rot="17438409">
            <a:off x="8710847" y="3965600"/>
            <a:ext cx="310896" cy="281257"/>
          </a:xfrm>
          <a:prstGeom prst="hexag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6D66E58-917E-C43A-E3B1-B61FBA4DB2EC}"/>
              </a:ext>
            </a:extLst>
          </p:cNvPr>
          <p:cNvSpPr txBox="1"/>
          <p:nvPr/>
        </p:nvSpPr>
        <p:spPr>
          <a:xfrm>
            <a:off x="8206181" y="3195155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72E2377C-59A5-2FA3-EAA5-2008B091D9C3}"/>
              </a:ext>
            </a:extLst>
          </p:cNvPr>
          <p:cNvSpPr txBox="1"/>
          <p:nvPr/>
        </p:nvSpPr>
        <p:spPr>
          <a:xfrm>
            <a:off x="1621007" y="1812212"/>
            <a:ext cx="852426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Un échantillon d’une barre de </a:t>
            </a:r>
            <a:r>
              <a:rPr lang="fr-FR" sz="2400" b="1" dirty="0"/>
              <a:t>fer pur </a:t>
            </a:r>
            <a:r>
              <a:rPr lang="fr-FR" sz="2400" dirty="0"/>
              <a:t>peut être modélisé par:</a:t>
            </a:r>
            <a:endParaRPr lang="fr-FR" sz="2400" noProof="0" dirty="0"/>
          </a:p>
        </p:txBody>
      </p:sp>
      <p:pic>
        <p:nvPicPr>
          <p:cNvPr id="44" name="Graphique 43" descr="Coche avec un remplissage uni">
            <a:extLst>
              <a:ext uri="{FF2B5EF4-FFF2-40B4-BE49-F238E27FC236}">
                <a16:creationId xmlns:a16="http://schemas.microsoft.com/office/drawing/2014/main" id="{5A594EDE-7685-0F31-29A8-E070F623D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8160" y="5273222"/>
            <a:ext cx="684830" cy="684830"/>
          </a:xfrm>
          <a:prstGeom prst="rect">
            <a:avLst/>
          </a:prstGeom>
        </p:spPr>
      </p:pic>
      <p:pic>
        <p:nvPicPr>
          <p:cNvPr id="2" name="Image 8">
            <a:extLst>
              <a:ext uri="{FF2B5EF4-FFF2-40B4-BE49-F238E27FC236}">
                <a16:creationId xmlns:a16="http://schemas.microsoft.com/office/drawing/2014/main" id="{C02F065D-6B47-6A16-4CF9-4CDAC65C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25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CE6F2"/>
        </a:solidFill>
        <a:effectLst/>
      </p:bgPr>
    </p:bg>
    <p:spTree>
      <p:nvGrpSpPr>
        <p:cNvPr id="1" name="Shape 315">
          <a:extLst>
            <a:ext uri="{FF2B5EF4-FFF2-40B4-BE49-F238E27FC236}">
              <a16:creationId xmlns:a16="http://schemas.microsoft.com/office/drawing/2014/main" id="{77AA73CD-A2B1-A328-3E36-2B727DBAC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2">
            <a:extLst>
              <a:ext uri="{FF2B5EF4-FFF2-40B4-BE49-F238E27FC236}">
                <a16:creationId xmlns:a16="http://schemas.microsoft.com/office/drawing/2014/main" id="{8033A216-C79F-F668-ED36-526360F05DC0}"/>
              </a:ext>
            </a:extLst>
          </p:cNvPr>
          <p:cNvSpPr/>
          <p:nvPr/>
        </p:nvSpPr>
        <p:spPr>
          <a:xfrm>
            <a:off x="576785" y="782392"/>
            <a:ext cx="5265217" cy="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2">
            <a:extLst>
              <a:ext uri="{FF2B5EF4-FFF2-40B4-BE49-F238E27FC236}">
                <a16:creationId xmlns:a16="http://schemas.microsoft.com/office/drawing/2014/main" id="{B2883A13-2559-D444-3F7C-E23C270DE28F}"/>
              </a:ext>
            </a:extLst>
          </p:cNvPr>
          <p:cNvSpPr txBox="1"/>
          <p:nvPr/>
        </p:nvSpPr>
        <p:spPr>
          <a:xfrm>
            <a:off x="1571489" y="1948976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2">
            <a:extLst>
              <a:ext uri="{FF2B5EF4-FFF2-40B4-BE49-F238E27FC236}">
                <a16:creationId xmlns:a16="http://schemas.microsoft.com/office/drawing/2014/main" id="{D5837EAE-20AD-99EF-2B3E-CEB7C82C0EDD}"/>
              </a:ext>
            </a:extLst>
          </p:cNvPr>
          <p:cNvSpPr txBox="1"/>
          <p:nvPr/>
        </p:nvSpPr>
        <p:spPr>
          <a:xfrm>
            <a:off x="1571489" y="2941729"/>
            <a:ext cx="4239248" cy="70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52" descr="Image générée">
            <a:extLst>
              <a:ext uri="{FF2B5EF4-FFF2-40B4-BE49-F238E27FC236}">
                <a16:creationId xmlns:a16="http://schemas.microsoft.com/office/drawing/2014/main" id="{28D9549A-6D76-C9DE-6C09-E149ED701ED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1065" b="10674"/>
          <a:stretch/>
        </p:blipFill>
        <p:spPr>
          <a:xfrm>
            <a:off x="704975" y="1609562"/>
            <a:ext cx="765800" cy="898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18;p52" descr="Image générée">
            <a:extLst>
              <a:ext uri="{FF2B5EF4-FFF2-40B4-BE49-F238E27FC236}">
                <a16:creationId xmlns:a16="http://schemas.microsoft.com/office/drawing/2014/main" id="{D1CD87F2-F7CE-22E5-D7E3-165D0692175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3545" r="71114" b="60700"/>
          <a:stretch/>
        </p:blipFill>
        <p:spPr>
          <a:xfrm>
            <a:off x="444662" y="3923292"/>
            <a:ext cx="1264015" cy="103414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22;p52">
            <a:extLst>
              <a:ext uri="{FF2B5EF4-FFF2-40B4-BE49-F238E27FC236}">
                <a16:creationId xmlns:a16="http://schemas.microsoft.com/office/drawing/2014/main" id="{54E6DE26-E2E1-A2A4-43DE-C403B5362AE2}"/>
              </a:ext>
            </a:extLst>
          </p:cNvPr>
          <p:cNvSpPr txBox="1"/>
          <p:nvPr/>
        </p:nvSpPr>
        <p:spPr>
          <a:xfrm>
            <a:off x="1571489" y="4197037"/>
            <a:ext cx="4239248" cy="101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32;p53">
            <a:extLst>
              <a:ext uri="{FF2B5EF4-FFF2-40B4-BE49-F238E27FC236}">
                <a16:creationId xmlns:a16="http://schemas.microsoft.com/office/drawing/2014/main" id="{4CCC0828-7E80-9A7F-53E4-4E9A4213E0B4}"/>
              </a:ext>
            </a:extLst>
          </p:cNvPr>
          <p:cNvSpPr txBox="1"/>
          <p:nvPr/>
        </p:nvSpPr>
        <p:spPr>
          <a:xfrm>
            <a:off x="1839127" y="5574830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" name="Google Shape;336;p53">
            <a:extLst>
              <a:ext uri="{FF2B5EF4-FFF2-40B4-BE49-F238E27FC236}">
                <a16:creationId xmlns:a16="http://schemas.microsoft.com/office/drawing/2014/main" id="{B50E3D5D-D7AD-F82B-67DC-7DB302EC5C5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8937" y="5231181"/>
            <a:ext cx="991300" cy="99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33;p53">
            <a:extLst>
              <a:ext uri="{FF2B5EF4-FFF2-40B4-BE49-F238E27FC236}">
                <a16:creationId xmlns:a16="http://schemas.microsoft.com/office/drawing/2014/main" id="{BF6554FF-C2C5-F100-A799-B12BA97D9AF1}"/>
              </a:ext>
            </a:extLst>
          </p:cNvPr>
          <p:cNvSpPr txBox="1"/>
          <p:nvPr/>
        </p:nvSpPr>
        <p:spPr>
          <a:xfrm>
            <a:off x="7064817" y="1609561"/>
            <a:ext cx="5018415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Google Shape;334;p53">
            <a:extLst>
              <a:ext uri="{FF2B5EF4-FFF2-40B4-BE49-F238E27FC236}">
                <a16:creationId xmlns:a16="http://schemas.microsoft.com/office/drawing/2014/main" id="{A20AE174-B34D-A4DA-DBDB-C60C8F88E730}"/>
              </a:ext>
            </a:extLst>
          </p:cNvPr>
          <p:cNvSpPr txBox="1"/>
          <p:nvPr/>
        </p:nvSpPr>
        <p:spPr>
          <a:xfrm>
            <a:off x="7064817" y="2623405"/>
            <a:ext cx="4793732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Google Shape;335;p53">
            <a:extLst>
              <a:ext uri="{FF2B5EF4-FFF2-40B4-BE49-F238E27FC236}">
                <a16:creationId xmlns:a16="http://schemas.microsoft.com/office/drawing/2014/main" id="{44613A82-4BFD-54AC-7281-862406921DE4}"/>
              </a:ext>
            </a:extLst>
          </p:cNvPr>
          <p:cNvSpPr txBox="1"/>
          <p:nvPr/>
        </p:nvSpPr>
        <p:spPr>
          <a:xfrm>
            <a:off x="7090675" y="3480017"/>
            <a:ext cx="4867240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Google Shape;338;p53">
            <a:extLst>
              <a:ext uri="{FF2B5EF4-FFF2-40B4-BE49-F238E27FC236}">
                <a16:creationId xmlns:a16="http://schemas.microsoft.com/office/drawing/2014/main" id="{7897F69B-4B15-B41E-600E-2BC9DFACAFA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6000" y="2371840"/>
            <a:ext cx="768000" cy="89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39;p53">
            <a:extLst>
              <a:ext uri="{FF2B5EF4-FFF2-40B4-BE49-F238E27FC236}">
                <a16:creationId xmlns:a16="http://schemas.microsoft.com/office/drawing/2014/main" id="{B2449579-8827-71B0-F177-CC329B75837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21857" y="3220281"/>
            <a:ext cx="768000" cy="897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40;p53">
            <a:extLst>
              <a:ext uri="{FF2B5EF4-FFF2-40B4-BE49-F238E27FC236}">
                <a16:creationId xmlns:a16="http://schemas.microsoft.com/office/drawing/2014/main" id="{C74C9941-C681-801B-6F01-708EA077FFD3}"/>
              </a:ext>
            </a:extLst>
          </p:cNvPr>
          <p:cNvSpPr/>
          <p:nvPr/>
        </p:nvSpPr>
        <p:spPr>
          <a:xfrm>
            <a:off x="6062931" y="789644"/>
            <a:ext cx="5762548" cy="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289;p51">
            <a:extLst>
              <a:ext uri="{FF2B5EF4-FFF2-40B4-BE49-F238E27FC236}">
                <a16:creationId xmlns:a16="http://schemas.microsoft.com/office/drawing/2014/main" id="{CD152064-BB7B-1AAF-EA2E-668847753E0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06302" y="5472534"/>
            <a:ext cx="599111" cy="4630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90;p51">
            <a:extLst>
              <a:ext uri="{FF2B5EF4-FFF2-40B4-BE49-F238E27FC236}">
                <a16:creationId xmlns:a16="http://schemas.microsoft.com/office/drawing/2014/main" id="{30AB91A6-8D3B-D64A-1DDF-C8362A3F9811}"/>
              </a:ext>
            </a:extLst>
          </p:cNvPr>
          <p:cNvSpPr txBox="1"/>
          <p:nvPr/>
        </p:nvSpPr>
        <p:spPr>
          <a:xfrm>
            <a:off x="7090675" y="5504071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écoute l’enseignant avec attention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93;p51">
            <a:extLst>
              <a:ext uri="{FF2B5EF4-FFF2-40B4-BE49-F238E27FC236}">
                <a16:creationId xmlns:a16="http://schemas.microsoft.com/office/drawing/2014/main" id="{FB032CDB-6318-28AD-EF00-761F110FFB23}"/>
              </a:ext>
            </a:extLst>
          </p:cNvPr>
          <p:cNvSpPr txBox="1"/>
          <p:nvPr/>
        </p:nvSpPr>
        <p:spPr>
          <a:xfrm>
            <a:off x="7090673" y="4595624"/>
            <a:ext cx="4793732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lèvent la main pour participer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F09E9F36-041B-0256-22EE-BFF5848CD93C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21857" y="4510690"/>
            <a:ext cx="768000" cy="569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8C6083-A6EF-743B-167D-7CC68EFF0CB8}"/>
              </a:ext>
            </a:extLst>
          </p:cNvPr>
          <p:cNvGrpSpPr/>
          <p:nvPr/>
        </p:nvGrpSpPr>
        <p:grpSpPr>
          <a:xfrm>
            <a:off x="6096000" y="1446467"/>
            <a:ext cx="750984" cy="767789"/>
            <a:chOff x="779844" y="4335989"/>
            <a:chExt cx="563238" cy="575842"/>
          </a:xfrm>
        </p:grpSpPr>
        <p:pic>
          <p:nvPicPr>
            <p:cNvPr id="2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F8E7C51-2C1D-8DDF-F055-806E1B43085D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29B8DED-F164-86A5-893F-08922290FD6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34" name="Image 33" descr="Une image contenant cœur, Saint-Valentin, dessin, rose&#10;&#10;Le contenu généré par l’IA peut être incorrect.">
            <a:extLst>
              <a:ext uri="{FF2B5EF4-FFF2-40B4-BE49-F238E27FC236}">
                <a16:creationId xmlns:a16="http://schemas.microsoft.com/office/drawing/2014/main" id="{71F8E761-CB8E-22CB-93FD-FDCD6BA071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539" b="37500" l="2759" r="27126">
                        <a14:foregroundMark x1="22299" y1="20395" x2="22299" y2="20395"/>
                        <a14:foregroundMark x1="24368" y1="19408" x2="24368" y2="19408"/>
                        <a14:foregroundMark x1="26437" y1="16447" x2="26437" y2="16447"/>
                        <a14:foregroundMark x1="27126" y1="21382" x2="27126" y2="21382"/>
                      </a14:backgroundRemoval>
                    </a14:imgEffect>
                  </a14:imgLayer>
                </a14:imgProps>
              </a:ext>
            </a:extLst>
          </a:blip>
          <a:srcRect t="6733" r="72069" b="58915"/>
          <a:stretch>
            <a:fillRect/>
          </a:stretch>
        </p:blipFill>
        <p:spPr>
          <a:xfrm>
            <a:off x="528937" y="2871185"/>
            <a:ext cx="987599" cy="848865"/>
          </a:xfrm>
          <a:prstGeom prst="rect">
            <a:avLst/>
          </a:prstGeom>
        </p:spPr>
      </p:pic>
      <p:sp>
        <p:nvSpPr>
          <p:cNvPr id="37" name="Google Shape;295;p51">
            <a:extLst>
              <a:ext uri="{FF2B5EF4-FFF2-40B4-BE49-F238E27FC236}">
                <a16:creationId xmlns:a16="http://schemas.microsoft.com/office/drawing/2014/main" id="{77341729-BE3D-C0EB-BFD6-18468E6A9DE6}"/>
              </a:ext>
            </a:extLst>
          </p:cNvPr>
          <p:cNvSpPr txBox="1"/>
          <p:nvPr/>
        </p:nvSpPr>
        <p:spPr>
          <a:xfrm>
            <a:off x="7090672" y="6101495"/>
            <a:ext cx="4681381" cy="70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garde des traces écrites sur le livret ou son cahier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4FC5307-1971-4418-F155-526F656A6298}"/>
              </a:ext>
            </a:extLst>
          </p:cNvPr>
          <p:cNvGrpSpPr/>
          <p:nvPr/>
        </p:nvGrpSpPr>
        <p:grpSpPr>
          <a:xfrm>
            <a:off x="6228710" y="6101495"/>
            <a:ext cx="644132" cy="600471"/>
            <a:chOff x="10280460" y="4850932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23B90D2D-11F1-BF8C-21EA-8DD9070CD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10280460" y="4967823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81038960-220A-3A35-0D02-7EA7D545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10456526" y="4850932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1" name="Google Shape;291;p51">
            <a:extLst>
              <a:ext uri="{FF2B5EF4-FFF2-40B4-BE49-F238E27FC236}">
                <a16:creationId xmlns:a16="http://schemas.microsoft.com/office/drawing/2014/main" id="{F00333A0-6453-2E49-949E-6472F7A92683}"/>
              </a:ext>
            </a:extLst>
          </p:cNvPr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Banque des icones utilisées dans les slides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0218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267FB-3510-7749-6EF1-61FE9E30F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374CC0B4-F55C-974E-8528-003AA267862B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sur leur ardoise.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reformule ou utilise l’alternance linguistique pour assurer la compréhension.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C3F21C5-1B00-004F-FAFD-28098C88BBE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Regardez les représentations suivantes: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4CBE9C4-EA50-FD34-7272-A29D74017B9F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8FC45762-C801-4978-68D4-1C4A4F897959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846F4B57-9695-76D1-4F4C-903AE88FB44B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42" name="ZoneTexte 41">
            <a:extLst>
              <a:ext uri="{FF2B5EF4-FFF2-40B4-BE49-F238E27FC236}">
                <a16:creationId xmlns:a16="http://schemas.microsoft.com/office/drawing/2014/main" id="{6ECA3963-B8E2-2A0C-FD75-32746719373C}"/>
              </a:ext>
            </a:extLst>
          </p:cNvPr>
          <p:cNvSpPr txBox="1"/>
          <p:nvPr/>
        </p:nvSpPr>
        <p:spPr>
          <a:xfrm>
            <a:off x="1621007" y="1812212"/>
            <a:ext cx="852426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Un échantillon du </a:t>
            </a:r>
            <a:r>
              <a:rPr lang="fr-FR" sz="2400" b="1" dirty="0"/>
              <a:t>gaz dioxygène pur </a:t>
            </a:r>
            <a:r>
              <a:rPr lang="fr-FR" sz="2400" dirty="0"/>
              <a:t>peut être modélisé par:</a:t>
            </a:r>
            <a:endParaRPr lang="fr-FR" sz="2400" noProof="0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21E65BF0-A857-B0A1-ED64-EE8609CABCB1}"/>
              </a:ext>
            </a:extLst>
          </p:cNvPr>
          <p:cNvSpPr/>
          <p:nvPr/>
        </p:nvSpPr>
        <p:spPr>
          <a:xfrm>
            <a:off x="2165604" y="3296244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4EEA2E5-4A40-1AF7-A596-A450DED5E40E}"/>
              </a:ext>
            </a:extLst>
          </p:cNvPr>
          <p:cNvSpPr/>
          <p:nvPr/>
        </p:nvSpPr>
        <p:spPr>
          <a:xfrm>
            <a:off x="2774227" y="3236976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C5F6F58B-4128-571B-070C-B5A8279C502C}"/>
              </a:ext>
            </a:extLst>
          </p:cNvPr>
          <p:cNvSpPr/>
          <p:nvPr/>
        </p:nvSpPr>
        <p:spPr>
          <a:xfrm>
            <a:off x="2120812" y="4036771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9D10539-C028-4279-0C4D-E8097724471C}"/>
              </a:ext>
            </a:extLst>
          </p:cNvPr>
          <p:cNvSpPr/>
          <p:nvPr/>
        </p:nvSpPr>
        <p:spPr>
          <a:xfrm>
            <a:off x="2506550" y="3689299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D4A0407-EDFE-2912-19FB-CABF7D87409F}"/>
              </a:ext>
            </a:extLst>
          </p:cNvPr>
          <p:cNvSpPr/>
          <p:nvPr/>
        </p:nvSpPr>
        <p:spPr>
          <a:xfrm>
            <a:off x="3110054" y="3689299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0981741-2E3B-F254-1CA4-59C8331C1AA5}"/>
              </a:ext>
            </a:extLst>
          </p:cNvPr>
          <p:cNvSpPr/>
          <p:nvPr/>
        </p:nvSpPr>
        <p:spPr>
          <a:xfrm>
            <a:off x="1897038" y="3643716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C2A73B0-CE31-9B88-F206-E745B57B0904}"/>
              </a:ext>
            </a:extLst>
          </p:cNvPr>
          <p:cNvSpPr/>
          <p:nvPr/>
        </p:nvSpPr>
        <p:spPr>
          <a:xfrm>
            <a:off x="2841830" y="4084015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C7B4DBD-1E41-B7EC-4093-740DA051D1B1}"/>
              </a:ext>
            </a:extLst>
          </p:cNvPr>
          <p:cNvSpPr txBox="1"/>
          <p:nvPr/>
        </p:nvSpPr>
        <p:spPr>
          <a:xfrm>
            <a:off x="1621008" y="3197825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A9D4BB82-67F9-E63C-AFB6-D44B429CECC4}"/>
              </a:ext>
            </a:extLst>
          </p:cNvPr>
          <p:cNvSpPr txBox="1"/>
          <p:nvPr/>
        </p:nvSpPr>
        <p:spPr>
          <a:xfrm>
            <a:off x="4874873" y="3181944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5" name="Hexagone 44">
            <a:extLst>
              <a:ext uri="{FF2B5EF4-FFF2-40B4-BE49-F238E27FC236}">
                <a16:creationId xmlns:a16="http://schemas.microsoft.com/office/drawing/2014/main" id="{36A258AB-E71C-FD15-8AEA-22AE3AF5304D}"/>
              </a:ext>
            </a:extLst>
          </p:cNvPr>
          <p:cNvSpPr/>
          <p:nvPr/>
        </p:nvSpPr>
        <p:spPr>
          <a:xfrm>
            <a:off x="9198369" y="3499417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Hexagone 45">
            <a:extLst>
              <a:ext uri="{FF2B5EF4-FFF2-40B4-BE49-F238E27FC236}">
                <a16:creationId xmlns:a16="http://schemas.microsoft.com/office/drawing/2014/main" id="{91C5957E-E6D6-58BF-0E53-7CC6B6BFA36D}"/>
              </a:ext>
            </a:extLst>
          </p:cNvPr>
          <p:cNvSpPr/>
          <p:nvPr/>
        </p:nvSpPr>
        <p:spPr>
          <a:xfrm rot="19852749">
            <a:off x="8865794" y="3644864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Hexagone 46">
            <a:extLst>
              <a:ext uri="{FF2B5EF4-FFF2-40B4-BE49-F238E27FC236}">
                <a16:creationId xmlns:a16="http://schemas.microsoft.com/office/drawing/2014/main" id="{2EBD2C62-C0CC-ADE9-AC94-34DFF3331120}"/>
              </a:ext>
            </a:extLst>
          </p:cNvPr>
          <p:cNvSpPr/>
          <p:nvPr/>
        </p:nvSpPr>
        <p:spPr>
          <a:xfrm rot="3269176">
            <a:off x="9483539" y="3474845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8" name="Hexagone 47">
            <a:extLst>
              <a:ext uri="{FF2B5EF4-FFF2-40B4-BE49-F238E27FC236}">
                <a16:creationId xmlns:a16="http://schemas.microsoft.com/office/drawing/2014/main" id="{AC515B6D-EBA6-83DA-FE85-A5AB17CD489A}"/>
              </a:ext>
            </a:extLst>
          </p:cNvPr>
          <p:cNvSpPr/>
          <p:nvPr/>
        </p:nvSpPr>
        <p:spPr>
          <a:xfrm rot="14342481">
            <a:off x="9403760" y="3971074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Hexagone 48">
            <a:extLst>
              <a:ext uri="{FF2B5EF4-FFF2-40B4-BE49-F238E27FC236}">
                <a16:creationId xmlns:a16="http://schemas.microsoft.com/office/drawing/2014/main" id="{7A2120F0-FFFF-CCA3-A52A-2B27D7AA7633}"/>
              </a:ext>
            </a:extLst>
          </p:cNvPr>
          <p:cNvSpPr/>
          <p:nvPr/>
        </p:nvSpPr>
        <p:spPr>
          <a:xfrm rot="2930702">
            <a:off x="9224168" y="3756011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Hexagone 49">
            <a:extLst>
              <a:ext uri="{FF2B5EF4-FFF2-40B4-BE49-F238E27FC236}">
                <a16:creationId xmlns:a16="http://schemas.microsoft.com/office/drawing/2014/main" id="{BB26455C-9CAB-9B20-FCE6-1C8591B07229}"/>
              </a:ext>
            </a:extLst>
          </p:cNvPr>
          <p:cNvSpPr/>
          <p:nvPr/>
        </p:nvSpPr>
        <p:spPr>
          <a:xfrm rot="2369416">
            <a:off x="9604319" y="3708505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Hexagone 50">
            <a:extLst>
              <a:ext uri="{FF2B5EF4-FFF2-40B4-BE49-F238E27FC236}">
                <a16:creationId xmlns:a16="http://schemas.microsoft.com/office/drawing/2014/main" id="{B988C151-84C6-64E5-02A9-269C6F02E2A3}"/>
              </a:ext>
            </a:extLst>
          </p:cNvPr>
          <p:cNvSpPr/>
          <p:nvPr/>
        </p:nvSpPr>
        <p:spPr>
          <a:xfrm rot="1081764">
            <a:off x="9003381" y="3904242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Hexagone 51">
            <a:extLst>
              <a:ext uri="{FF2B5EF4-FFF2-40B4-BE49-F238E27FC236}">
                <a16:creationId xmlns:a16="http://schemas.microsoft.com/office/drawing/2014/main" id="{04696259-0485-8124-AA11-66A07E59C3BD}"/>
              </a:ext>
            </a:extLst>
          </p:cNvPr>
          <p:cNvSpPr/>
          <p:nvPr/>
        </p:nvSpPr>
        <p:spPr>
          <a:xfrm rot="17438409">
            <a:off x="8710847" y="3965600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EB6A41A8-00B4-D777-D0F2-AD9C59B353C3}"/>
              </a:ext>
            </a:extLst>
          </p:cNvPr>
          <p:cNvSpPr txBox="1"/>
          <p:nvPr/>
        </p:nvSpPr>
        <p:spPr>
          <a:xfrm>
            <a:off x="8197596" y="3206244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9961974-FB12-7B98-0818-833FC02FEB21}"/>
              </a:ext>
            </a:extLst>
          </p:cNvPr>
          <p:cNvSpPr/>
          <p:nvPr/>
        </p:nvSpPr>
        <p:spPr>
          <a:xfrm>
            <a:off x="2089243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C404240D-7D39-A11B-3D3B-5739C96EF957}"/>
              </a:ext>
            </a:extLst>
          </p:cNvPr>
          <p:cNvSpPr/>
          <p:nvPr/>
        </p:nvSpPr>
        <p:spPr>
          <a:xfrm>
            <a:off x="5632709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56" name="Rectangle : coins arrondis 55">
            <a:extLst>
              <a:ext uri="{FF2B5EF4-FFF2-40B4-BE49-F238E27FC236}">
                <a16:creationId xmlns:a16="http://schemas.microsoft.com/office/drawing/2014/main" id="{6D1FA06C-3E51-8582-349B-860E90986330}"/>
              </a:ext>
            </a:extLst>
          </p:cNvPr>
          <p:cNvSpPr/>
          <p:nvPr/>
        </p:nvSpPr>
        <p:spPr>
          <a:xfrm>
            <a:off x="9086804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50323A45-86C5-537B-9E76-CEEF51818951}"/>
              </a:ext>
            </a:extLst>
          </p:cNvPr>
          <p:cNvSpPr/>
          <p:nvPr/>
        </p:nvSpPr>
        <p:spPr>
          <a:xfrm>
            <a:off x="5291333" y="3265287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F784E98C-E57A-FE45-C969-395746EDD046}"/>
              </a:ext>
            </a:extLst>
          </p:cNvPr>
          <p:cNvSpPr/>
          <p:nvPr/>
        </p:nvSpPr>
        <p:spPr>
          <a:xfrm>
            <a:off x="5634789" y="3288315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FDE19775-3035-EC4F-0D00-9F1173137481}"/>
              </a:ext>
            </a:extLst>
          </p:cNvPr>
          <p:cNvSpPr/>
          <p:nvPr/>
        </p:nvSpPr>
        <p:spPr>
          <a:xfrm>
            <a:off x="5632709" y="3624951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22E5946B-DCA2-037D-8F14-CC18A0C6A72F}"/>
              </a:ext>
            </a:extLst>
          </p:cNvPr>
          <p:cNvSpPr/>
          <p:nvPr/>
        </p:nvSpPr>
        <p:spPr>
          <a:xfrm>
            <a:off x="5281348" y="3637805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45B3BDAC-9298-AEB8-FB6D-036B38C533E9}"/>
              </a:ext>
            </a:extLst>
          </p:cNvPr>
          <p:cNvSpPr/>
          <p:nvPr/>
        </p:nvSpPr>
        <p:spPr>
          <a:xfrm>
            <a:off x="5976798" y="3660833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11FF3200-4D95-D0E9-7159-5329BCAFF885}"/>
              </a:ext>
            </a:extLst>
          </p:cNvPr>
          <p:cNvSpPr/>
          <p:nvPr/>
        </p:nvSpPr>
        <p:spPr>
          <a:xfrm>
            <a:off x="5987306" y="3287842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D6B72B69-C979-2A65-E75C-76B4606A4431}"/>
              </a:ext>
            </a:extLst>
          </p:cNvPr>
          <p:cNvSpPr/>
          <p:nvPr/>
        </p:nvSpPr>
        <p:spPr>
          <a:xfrm>
            <a:off x="5271363" y="4024006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615B8510-6862-25A8-1B30-F1C63A275F61}"/>
              </a:ext>
            </a:extLst>
          </p:cNvPr>
          <p:cNvSpPr/>
          <p:nvPr/>
        </p:nvSpPr>
        <p:spPr>
          <a:xfrm>
            <a:off x="5615742" y="4013150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D23A390D-B2DD-67C9-0563-4772CE7FB9D7}"/>
              </a:ext>
            </a:extLst>
          </p:cNvPr>
          <p:cNvSpPr/>
          <p:nvPr/>
        </p:nvSpPr>
        <p:spPr>
          <a:xfrm>
            <a:off x="5971435" y="4025561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Google Shape;307;p51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2081ED9E-E5C2-BAFB-7B20-01AADCDE044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242" t="9344" r="18458" b="23864"/>
          <a:stretch/>
        </p:blipFill>
        <p:spPr>
          <a:xfrm>
            <a:off x="11195148" y="333432"/>
            <a:ext cx="724840" cy="625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718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7A363-F243-57B3-D31C-D64969D93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CD9756E8-EB26-2686-9FDE-136923A3EF44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Effectivement, c’est </a:t>
            </a:r>
            <a:r>
              <a:rPr lang="fr-FR" dirty="0"/>
              <a:t>l</a:t>
            </a:r>
            <a:r>
              <a:rPr lang="fr-FR" noProof="0" dirty="0"/>
              <a:t>e modèle Parce que les particules sont désordonnées et dispersées.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84B6B2D-F7D2-4CAD-9AF8-31989A59F9D2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4A4A3222-7200-C453-3521-3CDC3ED5BFA5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D8DCB6BC-CCA9-2B93-CF10-3A4B4F8A2755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6" name="D_A_02">
            <a:extLst>
              <a:ext uri="{FF2B5EF4-FFF2-40B4-BE49-F238E27FC236}">
                <a16:creationId xmlns:a16="http://schemas.microsoft.com/office/drawing/2014/main" id="{4A7B49C3-52D1-947D-136A-95CC2E1DAE18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fournit un feedback immédiat et approprié</a:t>
            </a:r>
            <a:r>
              <a:rPr lang="fr-FR" sz="1400" dirty="0"/>
              <a:t>.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B45C2412-0CEF-4A9E-B2C4-6320A2ADC314}"/>
              </a:ext>
            </a:extLst>
          </p:cNvPr>
          <p:cNvSpPr txBox="1"/>
          <p:nvPr/>
        </p:nvSpPr>
        <p:spPr>
          <a:xfrm>
            <a:off x="1621007" y="1812212"/>
            <a:ext cx="852426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Un échantillon du </a:t>
            </a:r>
            <a:r>
              <a:rPr lang="fr-FR" sz="2400" b="1" dirty="0"/>
              <a:t>gaz dioxygène pur </a:t>
            </a:r>
            <a:r>
              <a:rPr lang="fr-FR" sz="2400" dirty="0"/>
              <a:t>peut être modélisé par: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DA36C562-37C4-850E-A1F1-433B54E9DB02}"/>
              </a:ext>
            </a:extLst>
          </p:cNvPr>
          <p:cNvSpPr/>
          <p:nvPr/>
        </p:nvSpPr>
        <p:spPr>
          <a:xfrm>
            <a:off x="2165604" y="3296244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35432E9-236B-08BA-1CBC-49057CFAF723}"/>
              </a:ext>
            </a:extLst>
          </p:cNvPr>
          <p:cNvSpPr/>
          <p:nvPr/>
        </p:nvSpPr>
        <p:spPr>
          <a:xfrm>
            <a:off x="2774227" y="3236976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FFF3701-4434-A696-0830-7997FF65DCED}"/>
              </a:ext>
            </a:extLst>
          </p:cNvPr>
          <p:cNvSpPr/>
          <p:nvPr/>
        </p:nvSpPr>
        <p:spPr>
          <a:xfrm>
            <a:off x="2120812" y="4036771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98500D7-A3F5-F4C6-E81D-40EB11599562}"/>
              </a:ext>
            </a:extLst>
          </p:cNvPr>
          <p:cNvSpPr/>
          <p:nvPr/>
        </p:nvSpPr>
        <p:spPr>
          <a:xfrm>
            <a:off x="2506550" y="3689299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DE70889-9DA5-4B31-975B-7A38343952FE}"/>
              </a:ext>
            </a:extLst>
          </p:cNvPr>
          <p:cNvSpPr/>
          <p:nvPr/>
        </p:nvSpPr>
        <p:spPr>
          <a:xfrm>
            <a:off x="3110054" y="3689299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9AC2EF3-492A-DD97-2648-F6B3A8FF19A3}"/>
              </a:ext>
            </a:extLst>
          </p:cNvPr>
          <p:cNvSpPr/>
          <p:nvPr/>
        </p:nvSpPr>
        <p:spPr>
          <a:xfrm>
            <a:off x="1897038" y="3643716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0FF5598-E6DA-F972-0BA7-2ED3082D1C0D}"/>
              </a:ext>
            </a:extLst>
          </p:cNvPr>
          <p:cNvSpPr/>
          <p:nvPr/>
        </p:nvSpPr>
        <p:spPr>
          <a:xfrm>
            <a:off x="2841830" y="4084015"/>
            <a:ext cx="335827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490C101-F25E-FC84-8526-2E6405C0A948}"/>
              </a:ext>
            </a:extLst>
          </p:cNvPr>
          <p:cNvSpPr txBox="1"/>
          <p:nvPr/>
        </p:nvSpPr>
        <p:spPr>
          <a:xfrm>
            <a:off x="1621008" y="3197825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9F4E448F-342C-1786-502B-F95D5D0D2195}"/>
              </a:ext>
            </a:extLst>
          </p:cNvPr>
          <p:cNvSpPr txBox="1"/>
          <p:nvPr/>
        </p:nvSpPr>
        <p:spPr>
          <a:xfrm>
            <a:off x="4874873" y="3181944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6" name="Hexagone 45">
            <a:extLst>
              <a:ext uri="{FF2B5EF4-FFF2-40B4-BE49-F238E27FC236}">
                <a16:creationId xmlns:a16="http://schemas.microsoft.com/office/drawing/2014/main" id="{BF49FAEE-276C-0C3D-994E-3F5F340103E2}"/>
              </a:ext>
            </a:extLst>
          </p:cNvPr>
          <p:cNvSpPr/>
          <p:nvPr/>
        </p:nvSpPr>
        <p:spPr>
          <a:xfrm>
            <a:off x="9198369" y="3499417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Hexagone 46">
            <a:extLst>
              <a:ext uri="{FF2B5EF4-FFF2-40B4-BE49-F238E27FC236}">
                <a16:creationId xmlns:a16="http://schemas.microsoft.com/office/drawing/2014/main" id="{401DD5B2-F6C4-806E-E209-B4935AEF409E}"/>
              </a:ext>
            </a:extLst>
          </p:cNvPr>
          <p:cNvSpPr/>
          <p:nvPr/>
        </p:nvSpPr>
        <p:spPr>
          <a:xfrm rot="19852749">
            <a:off x="8865794" y="3644864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Hexagone 47">
            <a:extLst>
              <a:ext uri="{FF2B5EF4-FFF2-40B4-BE49-F238E27FC236}">
                <a16:creationId xmlns:a16="http://schemas.microsoft.com/office/drawing/2014/main" id="{A3073E0B-AEEA-ECFA-2A25-755938A4A653}"/>
              </a:ext>
            </a:extLst>
          </p:cNvPr>
          <p:cNvSpPr/>
          <p:nvPr/>
        </p:nvSpPr>
        <p:spPr>
          <a:xfrm rot="3269176">
            <a:off x="9483539" y="3474845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9" name="Hexagone 48">
            <a:extLst>
              <a:ext uri="{FF2B5EF4-FFF2-40B4-BE49-F238E27FC236}">
                <a16:creationId xmlns:a16="http://schemas.microsoft.com/office/drawing/2014/main" id="{C1C4798B-5F26-3729-109B-4E0C26733B83}"/>
              </a:ext>
            </a:extLst>
          </p:cNvPr>
          <p:cNvSpPr/>
          <p:nvPr/>
        </p:nvSpPr>
        <p:spPr>
          <a:xfrm rot="14342481">
            <a:off x="9403760" y="3971074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Hexagone 49">
            <a:extLst>
              <a:ext uri="{FF2B5EF4-FFF2-40B4-BE49-F238E27FC236}">
                <a16:creationId xmlns:a16="http://schemas.microsoft.com/office/drawing/2014/main" id="{94155829-4C96-E0D0-D0F1-5E852CBF157E}"/>
              </a:ext>
            </a:extLst>
          </p:cNvPr>
          <p:cNvSpPr/>
          <p:nvPr/>
        </p:nvSpPr>
        <p:spPr>
          <a:xfrm rot="2930702">
            <a:off x="9224168" y="3756011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Hexagone 50">
            <a:extLst>
              <a:ext uri="{FF2B5EF4-FFF2-40B4-BE49-F238E27FC236}">
                <a16:creationId xmlns:a16="http://schemas.microsoft.com/office/drawing/2014/main" id="{5E1EEC86-E5E2-0435-1815-34E7010FB68C}"/>
              </a:ext>
            </a:extLst>
          </p:cNvPr>
          <p:cNvSpPr/>
          <p:nvPr/>
        </p:nvSpPr>
        <p:spPr>
          <a:xfrm rot="2369416">
            <a:off x="9604319" y="3708505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Hexagone 51">
            <a:extLst>
              <a:ext uri="{FF2B5EF4-FFF2-40B4-BE49-F238E27FC236}">
                <a16:creationId xmlns:a16="http://schemas.microsoft.com/office/drawing/2014/main" id="{6B406758-7102-B26F-4840-DC37168FF700}"/>
              </a:ext>
            </a:extLst>
          </p:cNvPr>
          <p:cNvSpPr/>
          <p:nvPr/>
        </p:nvSpPr>
        <p:spPr>
          <a:xfrm rot="1081764">
            <a:off x="9003381" y="3904242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Hexagone 52">
            <a:extLst>
              <a:ext uri="{FF2B5EF4-FFF2-40B4-BE49-F238E27FC236}">
                <a16:creationId xmlns:a16="http://schemas.microsoft.com/office/drawing/2014/main" id="{CE673574-4FC6-9C8B-2D6E-3D1F87B67F01}"/>
              </a:ext>
            </a:extLst>
          </p:cNvPr>
          <p:cNvSpPr/>
          <p:nvPr/>
        </p:nvSpPr>
        <p:spPr>
          <a:xfrm rot="17438409">
            <a:off x="8710847" y="3965600"/>
            <a:ext cx="310896" cy="281257"/>
          </a:xfrm>
          <a:prstGeom prst="hex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524CBBA1-CFE2-1C26-4F74-7620EE10F01F}"/>
              </a:ext>
            </a:extLst>
          </p:cNvPr>
          <p:cNvSpPr txBox="1"/>
          <p:nvPr/>
        </p:nvSpPr>
        <p:spPr>
          <a:xfrm>
            <a:off x="8197596" y="3206244"/>
            <a:ext cx="1947672" cy="12710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5FAF682-F27C-B81F-1CDA-B2E97E5A2611}"/>
              </a:ext>
            </a:extLst>
          </p:cNvPr>
          <p:cNvSpPr/>
          <p:nvPr/>
        </p:nvSpPr>
        <p:spPr>
          <a:xfrm>
            <a:off x="2089243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6" name="Rectangle : coins arrondis 55">
            <a:extLst>
              <a:ext uri="{FF2B5EF4-FFF2-40B4-BE49-F238E27FC236}">
                <a16:creationId xmlns:a16="http://schemas.microsoft.com/office/drawing/2014/main" id="{6B8BCADF-ED2C-BBF9-03EB-3BA81B63D5EF}"/>
              </a:ext>
            </a:extLst>
          </p:cNvPr>
          <p:cNvSpPr/>
          <p:nvPr/>
        </p:nvSpPr>
        <p:spPr>
          <a:xfrm>
            <a:off x="5632709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C3E44D1E-5587-21C2-341B-C1F31C59D697}"/>
              </a:ext>
            </a:extLst>
          </p:cNvPr>
          <p:cNvSpPr/>
          <p:nvPr/>
        </p:nvSpPr>
        <p:spPr>
          <a:xfrm>
            <a:off x="9086804" y="48693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5C32EB6D-86DC-C673-1CEB-492467C87E01}"/>
              </a:ext>
            </a:extLst>
          </p:cNvPr>
          <p:cNvSpPr/>
          <p:nvPr/>
        </p:nvSpPr>
        <p:spPr>
          <a:xfrm>
            <a:off x="5291333" y="3265287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4D6B38AC-14BD-FEED-F357-2C6D78FC0DB1}"/>
              </a:ext>
            </a:extLst>
          </p:cNvPr>
          <p:cNvSpPr/>
          <p:nvPr/>
        </p:nvSpPr>
        <p:spPr>
          <a:xfrm>
            <a:off x="5634789" y="3288315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B158B727-9276-43C9-1BFC-61F96B89D421}"/>
              </a:ext>
            </a:extLst>
          </p:cNvPr>
          <p:cNvSpPr/>
          <p:nvPr/>
        </p:nvSpPr>
        <p:spPr>
          <a:xfrm>
            <a:off x="5632709" y="3624951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7D98C406-8003-36CD-5F9B-7F2852BC9B4F}"/>
              </a:ext>
            </a:extLst>
          </p:cNvPr>
          <p:cNvSpPr/>
          <p:nvPr/>
        </p:nvSpPr>
        <p:spPr>
          <a:xfrm>
            <a:off x="5281348" y="3637805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A8695BFE-4D63-2F14-182A-186041F9017D}"/>
              </a:ext>
            </a:extLst>
          </p:cNvPr>
          <p:cNvSpPr/>
          <p:nvPr/>
        </p:nvSpPr>
        <p:spPr>
          <a:xfrm>
            <a:off x="5976798" y="3660833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FB88DCAA-C09A-3DB0-C031-E7B07EB2A9AB}"/>
              </a:ext>
            </a:extLst>
          </p:cNvPr>
          <p:cNvSpPr/>
          <p:nvPr/>
        </p:nvSpPr>
        <p:spPr>
          <a:xfrm>
            <a:off x="5987306" y="3287842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FCBD4885-5DAB-2550-502E-EC6F3C1FCF6D}"/>
              </a:ext>
            </a:extLst>
          </p:cNvPr>
          <p:cNvSpPr/>
          <p:nvPr/>
        </p:nvSpPr>
        <p:spPr>
          <a:xfrm>
            <a:off x="5271363" y="4024006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E20F9D9F-EB62-B287-644F-F2999FA3E9E0}"/>
              </a:ext>
            </a:extLst>
          </p:cNvPr>
          <p:cNvSpPr/>
          <p:nvPr/>
        </p:nvSpPr>
        <p:spPr>
          <a:xfrm>
            <a:off x="5615742" y="4013150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59CBB6FB-AF9A-0103-FA3F-E178965D9288}"/>
              </a:ext>
            </a:extLst>
          </p:cNvPr>
          <p:cNvSpPr/>
          <p:nvPr/>
        </p:nvSpPr>
        <p:spPr>
          <a:xfrm>
            <a:off x="5971435" y="4025561"/>
            <a:ext cx="356616" cy="39080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7" name="Graphique 66" descr="Coche avec un remplissage uni">
            <a:extLst>
              <a:ext uri="{FF2B5EF4-FFF2-40B4-BE49-F238E27FC236}">
                <a16:creationId xmlns:a16="http://schemas.microsoft.com/office/drawing/2014/main" id="{5C171623-D69C-A958-A1BB-44EC5DA35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1102" y="5300272"/>
            <a:ext cx="684830" cy="684830"/>
          </a:xfrm>
          <a:prstGeom prst="rect">
            <a:avLst/>
          </a:prstGeom>
        </p:spPr>
      </p:pic>
      <p:pic>
        <p:nvPicPr>
          <p:cNvPr id="10" name="Image 8">
            <a:extLst>
              <a:ext uri="{FF2B5EF4-FFF2-40B4-BE49-F238E27FC236}">
                <a16:creationId xmlns:a16="http://schemas.microsoft.com/office/drawing/2014/main" id="{B2592E88-4AAE-C8C5-BFF4-001D17CF2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38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1686972"/>
            <a:ext cx="5869201" cy="3171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la tâche </a:t>
            </a:r>
            <a:b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</a:b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de la séance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4267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08431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BCC9-4FD3-11C6-B9E7-FCE219E2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8E6C74B4-FEC2-B06B-1EB1-05CDC87102B1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La situation montre deux états physiques de l’eau: l’état liquide et l’état solide.</a:t>
            </a:r>
          </a:p>
        </p:txBody>
      </p:sp>
      <p:sp>
        <p:nvSpPr>
          <p:cNvPr id="27" name="D_A_02">
            <a:extLst>
              <a:ext uri="{FF2B5EF4-FFF2-40B4-BE49-F238E27FC236}">
                <a16:creationId xmlns:a16="http://schemas.microsoft.com/office/drawing/2014/main" id="{E8C4BA92-41B8-9CF3-AD4F-2EB85AFC9837}"/>
              </a:ext>
            </a:extLst>
          </p:cNvPr>
          <p:cNvSpPr txBox="1"/>
          <p:nvPr/>
        </p:nvSpPr>
        <p:spPr>
          <a:xfrm>
            <a:off x="507999" y="498687"/>
            <a:ext cx="10424667" cy="48129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veille à ce que la situation soit compréhensible et peut recourir à l’alternance linguistique si nécessaire.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2D01FA3-17F5-8481-52A3-EEDE4BA24DC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233CB6BA-83E6-3ABA-3483-9FA9C87DB2E2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7BD5DF94-ABB1-184A-2E63-01DBA7989D0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4" name="Image 8">
            <a:extLst>
              <a:ext uri="{FF2B5EF4-FFF2-40B4-BE49-F238E27FC236}">
                <a16:creationId xmlns:a16="http://schemas.microsoft.com/office/drawing/2014/main" id="{0F3096BA-E867-2B34-8158-09D774182A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C11C7DD-3CA5-85D5-4DD8-9DD2CBB1B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5058" y="1815939"/>
            <a:ext cx="1407669" cy="1213984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219D6294-9D14-6A26-9394-96CF33754F0D}"/>
              </a:ext>
            </a:extLst>
          </p:cNvPr>
          <p:cNvSpPr txBox="1"/>
          <p:nvPr/>
        </p:nvSpPr>
        <p:spPr>
          <a:xfrm>
            <a:off x="1656249" y="3320839"/>
            <a:ext cx="2645205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L’eau liquide n’a pas </a:t>
            </a:r>
          </a:p>
          <a:p>
            <a:r>
              <a:rPr lang="fr-FR" sz="2400" dirty="0"/>
              <a:t>de forme propre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3181EE1-EE97-BF73-3807-4FA47AFF26B1}"/>
              </a:ext>
            </a:extLst>
          </p:cNvPr>
          <p:cNvSpPr txBox="1"/>
          <p:nvPr/>
        </p:nvSpPr>
        <p:spPr>
          <a:xfrm>
            <a:off x="7760941" y="3315977"/>
            <a:ext cx="251177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fr-FR" dirty="0"/>
              <a:t>L’eau solide a une forme propre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39EE84A-8007-736A-2D61-55382E2ED428}"/>
              </a:ext>
            </a:extLst>
          </p:cNvPr>
          <p:cNvSpPr txBox="1"/>
          <p:nvPr/>
        </p:nvSpPr>
        <p:spPr>
          <a:xfrm>
            <a:off x="1111500" y="4359214"/>
            <a:ext cx="10292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 de l’eau sont les mêmes à l’état liquide et à l’état solide. 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Comment expliquer que l’eau liquide n’a pas de forme propre, alors que l’eau solide en a une ?</a:t>
            </a:r>
          </a:p>
        </p:txBody>
      </p:sp>
      <p:pic>
        <p:nvPicPr>
          <p:cNvPr id="2" name="Picture 5" descr="Une image contenant bleu&#10;&#10;Description générée automatiquement">
            <a:extLst>
              <a:ext uri="{FF2B5EF4-FFF2-40B4-BE49-F238E27FC236}">
                <a16:creationId xmlns:a16="http://schemas.microsoft.com/office/drawing/2014/main" id="{3BE0D1E5-B593-13D5-6C56-0A765E0F89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2537" b="51022"/>
          <a:stretch/>
        </p:blipFill>
        <p:spPr>
          <a:xfrm>
            <a:off x="8081259" y="1600817"/>
            <a:ext cx="1675782" cy="14242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EDAF26E-4F30-FFA9-0699-C168BD24D6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6598" y="1386521"/>
            <a:ext cx="2511770" cy="207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973451" y="134490"/>
            <a:ext cx="10553700" cy="8055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À la fin de cette séance, vous serez capables d’expliquer les caractéristiques des corps dans les différents états physiques (solide, liquide et gazeux) à l’aide du modèle particulaire de la matière.</a:t>
            </a:r>
          </a:p>
        </p:txBody>
      </p:sp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97848" y="3065798"/>
            <a:ext cx="9730742" cy="970259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111325" y="3073915"/>
            <a:ext cx="8935655" cy="71017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dirty="0">
                <a:solidFill>
                  <a:srgbClr val="FF0000"/>
                </a:solidFill>
              </a:rPr>
              <a:t>Expliquer</a:t>
            </a:r>
            <a:r>
              <a:rPr lang="fr-FR" b="1" dirty="0"/>
              <a:t> </a:t>
            </a:r>
            <a:r>
              <a:rPr lang="fr-FR" b="1" dirty="0">
                <a:solidFill>
                  <a:srgbClr val="0040C0"/>
                </a:solidFill>
              </a:rPr>
              <a:t>les caractéristiques des corps dans différents états physique </a:t>
            </a:r>
            <a:r>
              <a:rPr lang="fr-FR" b="1" dirty="0">
                <a:solidFill>
                  <a:srgbClr val="FF0000"/>
                </a:solidFill>
              </a:rPr>
              <a:t>en utilisant le modèle particulaire</a:t>
            </a:r>
            <a:r>
              <a:rPr lang="fr-FR" b="1" dirty="0"/>
              <a:t>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3" y="2743200"/>
            <a:ext cx="970260" cy="9702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03030" y="687304"/>
            <a:ext cx="10307830" cy="37503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 peut recourir à l’alternance linguistique si nécessaire.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8023CF8-1FAE-00BF-BF0C-DA85386D334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7D66861B-0DCD-A5FD-2830-C0C1B4218637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20CE4CE2-F30C-A6DF-221B-052CD1C966F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7" name="Image 8">
            <a:extLst>
              <a:ext uri="{FF2B5EF4-FFF2-40B4-BE49-F238E27FC236}">
                <a16:creationId xmlns:a16="http://schemas.microsoft.com/office/drawing/2014/main" id="{32528615-AD0A-65B1-9A5A-015720B48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3A261-6BCA-5CCF-5318-54474BC43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CB425E4A-CF51-87A9-1D00-5C31BCAE235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87741ED-7C0D-861C-F3BB-37DB2B9CD89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D90BF0E-CAC0-EAC7-81EC-C99B24AD9A1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55AEA7BE-9D21-5D75-17F9-2B967B03B97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05B5B01E-6031-B6CB-C276-54C5221926CF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A3EDB10B-9E04-DA7C-057A-A7BCD9D04261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C0C77D5-E771-3349-7C8D-D82F1D4C00C6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0A756E3F-BAE7-02E5-73E4-5CBB6165B194}"/>
              </a:ext>
            </a:extLst>
          </p:cNvPr>
          <p:cNvSpPr txBox="1"/>
          <p:nvPr/>
        </p:nvSpPr>
        <p:spPr>
          <a:xfrm>
            <a:off x="5210595" y="2259363"/>
            <a:ext cx="5869201" cy="16299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Introduction </a:t>
            </a:r>
          </a:p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à la tâche</a:t>
            </a:r>
            <a:endParaRPr lang="ar-MA" sz="4267" b="1" kern="0" dirty="0">
              <a:solidFill>
                <a:srgbClr val="FF0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" name="Image 10" descr="Une image contenant texte, Visage humain, habits, garçon&#10;&#10;Le contenu généré par l’IA peut être incorrect.">
            <a:extLst>
              <a:ext uri="{FF2B5EF4-FFF2-40B4-BE49-F238E27FC236}">
                <a16:creationId xmlns:a16="http://schemas.microsoft.com/office/drawing/2014/main" id="{064B609E-0B93-C4A4-5FD3-E9975DBAF4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80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4D7CF-00B4-60F7-18BB-2BA18FBB8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D450BF3C-632B-5508-B223-E0673EF87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ADAE403-584B-C821-3468-BED8163BDE80}"/>
              </a:ext>
            </a:extLst>
          </p:cNvPr>
          <p:cNvSpPr txBox="1"/>
          <p:nvPr/>
        </p:nvSpPr>
        <p:spPr>
          <a:xfrm>
            <a:off x="847511" y="65937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chaque terme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et utilise l’alternance linguistique si nécessaire. </a:t>
            </a:r>
          </a:p>
        </p:txBody>
      </p:sp>
      <p:sp>
        <p:nvSpPr>
          <p:cNvPr id="94" name="Rectangle 93"/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Avant de montrer comment réaliser la tache principale de cette séance, je vais vous présenter les caractéristiques des particules de la matière à différents états selon le modèle particulaire. Vous connaissez déjà quelques unes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319718A-F169-8090-F5A4-26205E9E0FD8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77D77A1-1AB9-6595-9EEA-FD5A0D0B1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459" y="1177548"/>
            <a:ext cx="3333336" cy="51822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F0B6D27-ED3E-8D39-EE47-04F0989747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0977" y="1177549"/>
            <a:ext cx="3495999" cy="518222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CDC350F-4876-FA5B-C075-7E8D7A152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1041" y="1177549"/>
            <a:ext cx="3339029" cy="518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3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rgbClr val="FF0000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10 min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A5B5225-83A2-1ADA-6198-02B6A4948A55}"/>
              </a:ext>
            </a:extLst>
          </p:cNvPr>
          <p:cNvSpPr txBox="1"/>
          <p:nvPr/>
        </p:nvSpPr>
        <p:spPr>
          <a:xfrm>
            <a:off x="2858328" y="3738384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Modelage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D977C4F-0B63-719E-123D-D27CBAE9F1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393" y="932246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11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167DC-0013-BCD3-E2C9-02DCE92B7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1F8974BA-FF88-7EF1-421E-64D05AB2E8C5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FED0F0F4-7BBD-9C04-E617-D617442AE90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76D80424-3585-BF4C-43DE-087BB6890BD0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AB1F08E0-ECE6-8092-9CF1-A3C473C7EFF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C3518EBB-0103-6C15-FB75-E0B8E1DC66B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40F9192E-D4A9-7FA8-E8B4-54A93856E27B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EBBA453-95D6-0963-7485-A93A511BACDF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00906507-CE36-06FF-293E-4E22B82C42F8}"/>
              </a:ext>
            </a:extLst>
          </p:cNvPr>
          <p:cNvSpPr txBox="1"/>
          <p:nvPr/>
        </p:nvSpPr>
        <p:spPr>
          <a:xfrm>
            <a:off x="5103226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Tâche principale</a:t>
            </a:r>
          </a:p>
        </p:txBody>
      </p:sp>
      <p:pic>
        <p:nvPicPr>
          <p:cNvPr id="11" name="Image 10" descr="Une image contenant texte, Visage humain, habits, garçon&#10;&#10;Le contenu généré par l’IA peut être incorrect.">
            <a:extLst>
              <a:ext uri="{FF2B5EF4-FFF2-40B4-BE49-F238E27FC236}">
                <a16:creationId xmlns:a16="http://schemas.microsoft.com/office/drawing/2014/main" id="{6276C3A8-D282-C1A5-26CD-AE75D469DA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8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3FC9-6369-EBEE-1126-7263BF09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623A073B-4511-52F1-0140-9B81BF9EF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262EF519-0876-8516-DFBE-6CFECC2D1353}"/>
              </a:ext>
            </a:extLst>
          </p:cNvPr>
          <p:cNvSpPr/>
          <p:nvPr/>
        </p:nvSpPr>
        <p:spPr>
          <a:xfrm>
            <a:off x="340469" y="1566406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2BD82D-8442-2FB9-F850-922C544468A5}"/>
              </a:ext>
            </a:extLst>
          </p:cNvPr>
          <p:cNvSpPr/>
          <p:nvPr/>
        </p:nvSpPr>
        <p:spPr>
          <a:xfrm>
            <a:off x="825863" y="259009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maintenant notre tâche principale. Je vais vous montrer comment la réaliser étape par étape. Soyez attentifs.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A1B990-F2D6-F54F-C5CF-DD7E62462004}"/>
              </a:ext>
            </a:extLst>
          </p:cNvPr>
          <p:cNvSpPr/>
          <p:nvPr/>
        </p:nvSpPr>
        <p:spPr>
          <a:xfrm>
            <a:off x="325900" y="668682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la consigne et présente les supports. Il explique ce qui est demandé.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667B552-83F2-2AC9-B92E-F2D709C2D298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B0CB20-59E6-7C04-BD3F-378ECD5A3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492" y="2338235"/>
            <a:ext cx="11041016" cy="218152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1209E31-AD8B-81AD-7230-68E0E31CE960}"/>
              </a:ext>
            </a:extLst>
          </p:cNvPr>
          <p:cNvSpPr/>
          <p:nvPr/>
        </p:nvSpPr>
        <p:spPr>
          <a:xfrm>
            <a:off x="542477" y="4604787"/>
            <a:ext cx="11041016" cy="14647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40C0"/>
                </a:solidFill>
              </a:rPr>
              <a:t>Je vois</a:t>
            </a:r>
            <a:r>
              <a:rPr lang="fr-FR" sz="2400" b="1" dirty="0">
                <a:solidFill>
                  <a:schemeClr val="tx1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une seringue qui contient du </a:t>
            </a:r>
            <a:r>
              <a:rPr lang="fr-FR" sz="2400" b="1" dirty="0">
                <a:solidFill>
                  <a:srgbClr val="0040C0"/>
                </a:solidFill>
              </a:rPr>
              <a:t>dioxygène à l’état gazeux</a:t>
            </a:r>
            <a:r>
              <a:rPr lang="fr-FR" sz="2400" dirty="0">
                <a:solidFill>
                  <a:schemeClr val="tx1"/>
                </a:solidFill>
              </a:rPr>
              <a:t>. Quand </a:t>
            </a:r>
            <a:r>
              <a:rPr lang="fr-FR" sz="2400" b="1" dirty="0">
                <a:solidFill>
                  <a:srgbClr val="0040C0"/>
                </a:solidFill>
              </a:rPr>
              <a:t>on pousse le piston</a:t>
            </a:r>
            <a:r>
              <a:rPr lang="fr-FR" sz="2400" dirty="0">
                <a:solidFill>
                  <a:srgbClr val="0040C0"/>
                </a:solidFill>
              </a:rPr>
              <a:t>, </a:t>
            </a:r>
            <a:r>
              <a:rPr lang="fr-FR" sz="2400" b="1" dirty="0">
                <a:solidFill>
                  <a:srgbClr val="0040C0"/>
                </a:solidFill>
              </a:rPr>
              <a:t>l’aspect de la seringue change</a:t>
            </a:r>
            <a:r>
              <a:rPr lang="fr-FR" sz="2400" dirty="0">
                <a:solidFill>
                  <a:srgbClr val="0040C0"/>
                </a:solidFill>
              </a:rPr>
              <a:t>. </a:t>
            </a:r>
            <a:r>
              <a:rPr lang="fr-FR" sz="2400" b="1" dirty="0">
                <a:solidFill>
                  <a:srgbClr val="FF0000"/>
                </a:solidFill>
              </a:rPr>
              <a:t>On me demande d’expliquer </a:t>
            </a:r>
            <a:r>
              <a:rPr lang="fr-FR" sz="2400" dirty="0">
                <a:solidFill>
                  <a:schemeClr val="tx1"/>
                </a:solidFill>
              </a:rPr>
              <a:t>ce qui se passe en utilisant le modèle des particules.</a:t>
            </a:r>
            <a:endParaRPr lang="fr-FR" sz="2400" b="1" i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30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306286" y="1050554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8084" y="4383043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602203" y="2210521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73107" y="4702866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886488" y="3691696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89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DB492CA-4CC6-1392-0650-DBB101A024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605" y="2066954"/>
            <a:ext cx="1736347" cy="173634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855A6C2-2873-B3A0-A1A7-C0A8A5838F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15978" y="3971901"/>
            <a:ext cx="2956861" cy="146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B5DFA-F68E-2D52-7EB2-73E934F40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2CD966C5-0422-73AF-3B90-1AFB2B48E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589E1DB-F0BD-F4AA-54F3-16EADB72356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BAC4E83-F6B4-7247-EB19-87A21ACEA988}"/>
              </a:ext>
            </a:extLst>
          </p:cNvPr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Première étape: j’identifie la caractéristique observable. Pour cela je dois bien observé la figure 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4B8F21-1295-42A8-767C-6F7D05F8EE55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39C726C-F063-0DD5-234A-28E30660A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495" y="1353244"/>
            <a:ext cx="9240540" cy="428685"/>
          </a:xfrm>
          <a:prstGeom prst="rect">
            <a:avLst/>
          </a:prstGeom>
        </p:spPr>
      </p:pic>
      <p:sp>
        <p:nvSpPr>
          <p:cNvPr id="7" name="Accolade fermante 6">
            <a:extLst>
              <a:ext uri="{FF2B5EF4-FFF2-40B4-BE49-F238E27FC236}">
                <a16:creationId xmlns:a16="http://schemas.microsoft.com/office/drawing/2014/main" id="{ACFD01C3-E539-090A-2B31-6E3273583048}"/>
              </a:ext>
            </a:extLst>
          </p:cNvPr>
          <p:cNvSpPr/>
          <p:nvPr/>
        </p:nvSpPr>
        <p:spPr>
          <a:xfrm rot="5400000">
            <a:off x="1773635" y="2778348"/>
            <a:ext cx="671331" cy="1553225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2566491F-DEE0-739B-A68C-0C629A86837B}"/>
              </a:ext>
            </a:extLst>
          </p:cNvPr>
          <p:cNvSpPr/>
          <p:nvPr/>
        </p:nvSpPr>
        <p:spPr>
          <a:xfrm rot="5400000">
            <a:off x="7104109" y="3015075"/>
            <a:ext cx="710070" cy="735362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4433471-4B30-FA5A-6C71-E492217BDC30}"/>
              </a:ext>
            </a:extLst>
          </p:cNvPr>
          <p:cNvSpPr txBox="1"/>
          <p:nvPr/>
        </p:nvSpPr>
        <p:spPr>
          <a:xfrm>
            <a:off x="1179495" y="3799731"/>
            <a:ext cx="2058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Volume grand</a:t>
            </a:r>
          </a:p>
        </p:txBody>
      </p:sp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32F80A7A-A70C-4EC7-BAE8-5197ED754CCD}"/>
              </a:ext>
            </a:extLst>
          </p:cNvPr>
          <p:cNvSpPr/>
          <p:nvPr/>
        </p:nvSpPr>
        <p:spPr>
          <a:xfrm>
            <a:off x="5513249" y="4197127"/>
            <a:ext cx="790330" cy="79865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F26148-1AF5-1AB7-6801-6EC875DBAD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2925"/>
          <a:stretch>
            <a:fillRect/>
          </a:stretch>
        </p:blipFill>
        <p:spPr>
          <a:xfrm>
            <a:off x="987827" y="2415265"/>
            <a:ext cx="4029637" cy="7144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A595DD0-D955-36DA-EBAF-9449288FEB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5107"/>
          <a:stretch>
            <a:fillRect/>
          </a:stretch>
        </p:blipFill>
        <p:spPr>
          <a:xfrm>
            <a:off x="6767618" y="2360156"/>
            <a:ext cx="4029637" cy="769584"/>
          </a:xfrm>
          <a:prstGeom prst="rect">
            <a:avLst/>
          </a:prstGeom>
        </p:spPr>
      </p:pic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A1D24E10-CE2C-1FE6-0953-53CC854DE92E}"/>
              </a:ext>
            </a:extLst>
          </p:cNvPr>
          <p:cNvSpPr/>
          <p:nvPr/>
        </p:nvSpPr>
        <p:spPr>
          <a:xfrm>
            <a:off x="5513249" y="2642000"/>
            <a:ext cx="968415" cy="2073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1F371DC-12CC-8877-BFF5-43DA299023FD}"/>
              </a:ext>
            </a:extLst>
          </p:cNvPr>
          <p:cNvSpPr txBox="1"/>
          <p:nvPr/>
        </p:nvSpPr>
        <p:spPr>
          <a:xfrm>
            <a:off x="6797504" y="3750656"/>
            <a:ext cx="2058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Volume petit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025F67A-E229-34EF-4453-1CEC7128D6DA}"/>
              </a:ext>
            </a:extLst>
          </p:cNvPr>
          <p:cNvSpPr txBox="1"/>
          <p:nvPr/>
        </p:nvSpPr>
        <p:spPr>
          <a:xfrm>
            <a:off x="1866571" y="5147542"/>
            <a:ext cx="8083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 caractéristique observable est: 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8615988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2807E-C852-A645-4BCB-81962573C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9446B2D6-FA52-62BE-C1AC-1B6443D27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6ECA3EF0-0BA2-4832-6957-107AA487C5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00BBD3F1-5C6C-E123-7218-B60F8E28F97C}"/>
              </a:ext>
            </a:extLst>
          </p:cNvPr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La caractéristique qui change est le volume.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3E7C5DD-DB5E-B281-8BF6-4E4A47ADFF3A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074D6F-0BB6-C388-0089-95300D6A7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495" y="1353244"/>
            <a:ext cx="9240540" cy="428685"/>
          </a:xfrm>
          <a:prstGeom prst="rect">
            <a:avLst/>
          </a:prstGeom>
        </p:spPr>
      </p:pic>
      <p:sp>
        <p:nvSpPr>
          <p:cNvPr id="7" name="Accolade fermante 6">
            <a:extLst>
              <a:ext uri="{FF2B5EF4-FFF2-40B4-BE49-F238E27FC236}">
                <a16:creationId xmlns:a16="http://schemas.microsoft.com/office/drawing/2014/main" id="{43EBA62B-3A8A-9DA7-B178-F5CFAE58EE0A}"/>
              </a:ext>
            </a:extLst>
          </p:cNvPr>
          <p:cNvSpPr/>
          <p:nvPr/>
        </p:nvSpPr>
        <p:spPr>
          <a:xfrm rot="5400000">
            <a:off x="1637816" y="2685660"/>
            <a:ext cx="671331" cy="1738602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BCCBEA9A-C752-4159-B4B0-841D19CE35AC}"/>
              </a:ext>
            </a:extLst>
          </p:cNvPr>
          <p:cNvSpPr/>
          <p:nvPr/>
        </p:nvSpPr>
        <p:spPr>
          <a:xfrm rot="5400000">
            <a:off x="6939725" y="2944673"/>
            <a:ext cx="710070" cy="857106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AD56464-252B-858C-DB68-11231922139C}"/>
              </a:ext>
            </a:extLst>
          </p:cNvPr>
          <p:cNvSpPr txBox="1"/>
          <p:nvPr/>
        </p:nvSpPr>
        <p:spPr>
          <a:xfrm>
            <a:off x="1179495" y="3799731"/>
            <a:ext cx="2058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Grand volume</a:t>
            </a:r>
          </a:p>
        </p:txBody>
      </p:sp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BDFD1E01-D0FB-B5F7-DBF7-E99B11A19E7D}"/>
              </a:ext>
            </a:extLst>
          </p:cNvPr>
          <p:cNvSpPr/>
          <p:nvPr/>
        </p:nvSpPr>
        <p:spPr>
          <a:xfrm>
            <a:off x="5404600" y="4008685"/>
            <a:ext cx="790330" cy="79865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B9E3DE0-2FB5-61DC-743A-46F8B2CFED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2925"/>
          <a:stretch>
            <a:fillRect/>
          </a:stretch>
        </p:blipFill>
        <p:spPr>
          <a:xfrm>
            <a:off x="987827" y="2415265"/>
            <a:ext cx="4029637" cy="7144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B44FFF7-4ED2-DD2F-BF8D-8EB93BEAF2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5107"/>
          <a:stretch>
            <a:fillRect/>
          </a:stretch>
        </p:blipFill>
        <p:spPr>
          <a:xfrm>
            <a:off x="6767618" y="2360156"/>
            <a:ext cx="4029637" cy="769584"/>
          </a:xfrm>
          <a:prstGeom prst="rect">
            <a:avLst/>
          </a:prstGeom>
        </p:spPr>
      </p:pic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ACB6579D-C6B2-65AC-3838-73A4C25A6B35}"/>
              </a:ext>
            </a:extLst>
          </p:cNvPr>
          <p:cNvSpPr/>
          <p:nvPr/>
        </p:nvSpPr>
        <p:spPr>
          <a:xfrm>
            <a:off x="5513249" y="2642000"/>
            <a:ext cx="968415" cy="2073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F2B0EFA-0EDF-A9EE-1BEF-DA65CB0E4182}"/>
              </a:ext>
            </a:extLst>
          </p:cNvPr>
          <p:cNvSpPr txBox="1"/>
          <p:nvPr/>
        </p:nvSpPr>
        <p:spPr>
          <a:xfrm>
            <a:off x="6797504" y="3750656"/>
            <a:ext cx="2058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Petit volume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61A6A28-1802-B651-A2AD-A476DADD43F1}"/>
              </a:ext>
            </a:extLst>
          </p:cNvPr>
          <p:cNvSpPr txBox="1"/>
          <p:nvPr/>
        </p:nvSpPr>
        <p:spPr>
          <a:xfrm>
            <a:off x="1866571" y="5147542"/>
            <a:ext cx="8083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 caractéristique observable est: …………………………………………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75A8B84-5085-CFF8-3149-3C6F4CE3DBF9}"/>
              </a:ext>
            </a:extLst>
          </p:cNvPr>
          <p:cNvSpPr txBox="1"/>
          <p:nvPr/>
        </p:nvSpPr>
        <p:spPr>
          <a:xfrm>
            <a:off x="6866207" y="5076445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BradleyTypePro-Regular"/>
              </a:rPr>
              <a:t>Le volume</a:t>
            </a:r>
          </a:p>
        </p:txBody>
      </p:sp>
    </p:spTree>
    <p:extLst>
      <p:ext uri="{BB962C8B-B14F-4D97-AF65-F5344CB8AC3E}">
        <p14:creationId xmlns:p14="http://schemas.microsoft.com/office/powerpoint/2010/main" val="1061911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8506-49EC-A1F4-A44E-0D6786CA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F5498C77-D73E-04A5-BA66-89F3A94B572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09070" y="290598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Deuxième étape : je décris d’une manière précise et claire la caractéristique observée en employant le lexique que j’ai appris dans les séances précédentes.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9EE8D2DB-9417-C8F4-CAA2-51B5B15C4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5E7B248-32F3-59FA-9FA6-AA02F8C69B47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EC4B74-E8FF-D7F6-93CC-250BE661D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10" y="1759761"/>
            <a:ext cx="7525800" cy="4096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B258730-A670-7CB3-06C9-122755E97AD5}"/>
              </a:ext>
            </a:extLst>
          </p:cNvPr>
          <p:cNvSpPr txBox="1"/>
          <p:nvPr/>
        </p:nvSpPr>
        <p:spPr>
          <a:xfrm>
            <a:off x="604398" y="2760064"/>
            <a:ext cx="11250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Lorsqu’on pousse le piston de la seringue, le volume du gaz…………………………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9209918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3F883-3B4E-BA8D-CCB0-C5F9BF3C2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EA05867F-01C4-BEAF-5456-FBE1EBFE5DB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F64C52-957A-BFCD-5736-8983138C7781}"/>
              </a:ext>
            </a:extLst>
          </p:cNvPr>
          <p:cNvSpPr/>
          <p:nvPr/>
        </p:nvSpPr>
        <p:spPr>
          <a:xfrm>
            <a:off x="909070" y="254170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volume du gaz change lorsqu'on pousse le piston.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36776E3F-9FDA-6705-4BEF-310CBCDDE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965A0DE-12E7-A064-B026-BD72D3D5E166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40C858-7FB7-F270-BFD8-3367DD145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10" y="1759761"/>
            <a:ext cx="7525800" cy="4096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68F40-06DD-14EB-1E13-7B5FF959F46B}"/>
              </a:ext>
            </a:extLst>
          </p:cNvPr>
          <p:cNvSpPr txBox="1"/>
          <p:nvPr/>
        </p:nvSpPr>
        <p:spPr>
          <a:xfrm>
            <a:off x="604398" y="2760064"/>
            <a:ext cx="11250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Lorsqu’on pousse le piston de la seringue, le volume du gaz…………………………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0073C0F-3AE9-CAE6-018B-589706023C3B}"/>
              </a:ext>
            </a:extLst>
          </p:cNvPr>
          <p:cNvSpPr txBox="1"/>
          <p:nvPr/>
        </p:nvSpPr>
        <p:spPr>
          <a:xfrm>
            <a:off x="8235881" y="2720421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BradleyTypePro-Regular"/>
              </a:rPr>
              <a:t>diminue</a:t>
            </a:r>
          </a:p>
        </p:txBody>
      </p:sp>
    </p:spTree>
    <p:extLst>
      <p:ext uri="{BB962C8B-B14F-4D97-AF65-F5344CB8AC3E}">
        <p14:creationId xmlns:p14="http://schemas.microsoft.com/office/powerpoint/2010/main" val="17027403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1F029-A2E5-1FC1-A3C8-BFAAB418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DE96A309-B07D-C052-6B05-0B7A4EF1A4CE}"/>
              </a:ext>
            </a:extLst>
          </p:cNvPr>
          <p:cNvSpPr txBox="1"/>
          <p:nvPr/>
        </p:nvSpPr>
        <p:spPr>
          <a:xfrm>
            <a:off x="190500" y="6595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2E7A96D-5C4C-FC62-A629-FBFBFF8BFC94}"/>
              </a:ext>
            </a:extLst>
          </p:cNvPr>
          <p:cNvSpPr/>
          <p:nvPr/>
        </p:nvSpPr>
        <p:spPr>
          <a:xfrm>
            <a:off x="833261" y="249870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Troisième étape: avant de donner une explication, je me rappelle des caractéristiques des particules des gaz.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83405876-2125-6E32-305E-0F608660E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915" y="315100"/>
            <a:ext cx="583170" cy="5831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72B615-54BD-8EB3-DCB2-EF2D2711E41A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AA25DD6-281E-CCC6-A286-B3A2824BB735}"/>
              </a:ext>
            </a:extLst>
          </p:cNvPr>
          <p:cNvSpPr txBox="1"/>
          <p:nvPr/>
        </p:nvSpPr>
        <p:spPr>
          <a:xfrm>
            <a:off x="2783903" y="3048495"/>
            <a:ext cx="299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………………………..…</a:t>
            </a:r>
          </a:p>
        </p:txBody>
      </p: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9C7C0459-6783-4C81-ED00-05500CEAA46B}"/>
              </a:ext>
            </a:extLst>
          </p:cNvPr>
          <p:cNvSpPr/>
          <p:nvPr/>
        </p:nvSpPr>
        <p:spPr>
          <a:xfrm>
            <a:off x="2324911" y="3309028"/>
            <a:ext cx="466927" cy="138598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9C2F3FC-F3A4-00DE-FEEA-C49E3CFB0CB8}"/>
              </a:ext>
            </a:extLst>
          </p:cNvPr>
          <p:cNvSpPr txBox="1"/>
          <p:nvPr/>
        </p:nvSpPr>
        <p:spPr>
          <a:xfrm>
            <a:off x="403676" y="3723371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A52F80A-1B98-B86A-B88C-0DC35983BA0F}"/>
              </a:ext>
            </a:extLst>
          </p:cNvPr>
          <p:cNvSpPr txBox="1"/>
          <p:nvPr/>
        </p:nvSpPr>
        <p:spPr>
          <a:xfrm>
            <a:off x="2703638" y="4393083"/>
            <a:ext cx="299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…………………………….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100FBFB-4979-5A09-CFEC-F151F52E4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79" y="1396358"/>
            <a:ext cx="7363853" cy="33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010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53B80-6EF7-D934-2B47-8D4ED42DE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8F3E3964-8CDA-4861-6D12-F78D39EB59A5}"/>
              </a:ext>
            </a:extLst>
          </p:cNvPr>
          <p:cNvSpPr txBox="1"/>
          <p:nvPr/>
        </p:nvSpPr>
        <p:spPr>
          <a:xfrm>
            <a:off x="190500" y="6595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DC4D5B8-CB53-18D4-53B1-33B1E9CC9AC5}"/>
              </a:ext>
            </a:extLst>
          </p:cNvPr>
          <p:cNvSpPr/>
          <p:nvPr/>
        </p:nvSpPr>
        <p:spPr>
          <a:xfrm>
            <a:off x="833261" y="249870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Les particules des gaz sont dispersées et non liées. Et peuvent se rapprocher ou s’éloigner.  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0FCF8E4F-F6B3-C146-F668-EE1D61001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915" y="315100"/>
            <a:ext cx="583170" cy="5831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CB710B19-3CCA-7B34-0AAE-9942BCC3F72A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E6F293-6863-E403-D2FD-C342F50FA99B}"/>
              </a:ext>
            </a:extLst>
          </p:cNvPr>
          <p:cNvSpPr txBox="1"/>
          <p:nvPr/>
        </p:nvSpPr>
        <p:spPr>
          <a:xfrm>
            <a:off x="3087552" y="2960882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BradleyTypePro-Regular"/>
              </a:rPr>
              <a:t>Dispersées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72FA530-D377-FB8A-97E3-8CF85FBA0287}"/>
              </a:ext>
            </a:extLst>
          </p:cNvPr>
          <p:cNvSpPr txBox="1"/>
          <p:nvPr/>
        </p:nvSpPr>
        <p:spPr>
          <a:xfrm>
            <a:off x="3383973" y="4265909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BradleyTypePro-Regular"/>
              </a:rPr>
              <a:t>Non liées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51D528A-2919-FE0D-C9B2-53FD1BA4BF04}"/>
              </a:ext>
            </a:extLst>
          </p:cNvPr>
          <p:cNvSpPr txBox="1"/>
          <p:nvPr/>
        </p:nvSpPr>
        <p:spPr>
          <a:xfrm>
            <a:off x="2929705" y="3064540"/>
            <a:ext cx="299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………………………..…</a:t>
            </a:r>
          </a:p>
        </p:txBody>
      </p: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7C110358-DDC6-5768-F7BF-746D5DBE26C6}"/>
              </a:ext>
            </a:extLst>
          </p:cNvPr>
          <p:cNvSpPr/>
          <p:nvPr/>
        </p:nvSpPr>
        <p:spPr>
          <a:xfrm>
            <a:off x="2324911" y="3309028"/>
            <a:ext cx="466927" cy="138598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52C60D9-AF65-F121-CC3B-E9FBC400FE60}"/>
              </a:ext>
            </a:extLst>
          </p:cNvPr>
          <p:cNvSpPr txBox="1"/>
          <p:nvPr/>
        </p:nvSpPr>
        <p:spPr>
          <a:xfrm>
            <a:off x="403676" y="3723371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5EE5837-CD77-8CB2-8D79-4AFCBFD67BC0}"/>
              </a:ext>
            </a:extLst>
          </p:cNvPr>
          <p:cNvSpPr txBox="1"/>
          <p:nvPr/>
        </p:nvSpPr>
        <p:spPr>
          <a:xfrm>
            <a:off x="2653997" y="4358862"/>
            <a:ext cx="4135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……………………………..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386DA3-E904-6326-3AE9-432C71F01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79" y="1396358"/>
            <a:ext cx="7363853" cy="33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40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7DBC8-7A36-7BF9-295C-74B271F4D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6885D73A-F277-430E-8016-8DBF4DB04A6F}"/>
              </a:ext>
            </a:extLst>
          </p:cNvPr>
          <p:cNvSpPr txBox="1"/>
          <p:nvPr/>
        </p:nvSpPr>
        <p:spPr>
          <a:xfrm>
            <a:off x="190500" y="6595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A5407CA-047F-8270-F47D-964CBBCE4156}"/>
              </a:ext>
            </a:extLst>
          </p:cNvPr>
          <p:cNvSpPr/>
          <p:nvPr/>
        </p:nvSpPr>
        <p:spPr>
          <a:xfrm>
            <a:off x="833261" y="249870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Ensuite, je relie la caractéristique observable à la disposition des particules.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ACC320B3-B1A3-59F2-669F-CE7838DBB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915" y="315100"/>
            <a:ext cx="583170" cy="5831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B12597E-FBB1-4788-74C8-F03E8F3625AD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407F2DB-8BAB-73C7-92D9-E5603E091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79" y="1396358"/>
            <a:ext cx="7363853" cy="33342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43806D97-4424-2149-1CC6-FDBA26D98D52}"/>
              </a:ext>
            </a:extLst>
          </p:cNvPr>
          <p:cNvSpPr txBox="1"/>
          <p:nvPr/>
        </p:nvSpPr>
        <p:spPr>
          <a:xfrm>
            <a:off x="2841293" y="3030873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BradleyTypePro-Regular"/>
              </a:rPr>
              <a:t>Dispersées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A994AAE-D82D-2956-9296-6BA2B9D2A0E3}"/>
              </a:ext>
            </a:extLst>
          </p:cNvPr>
          <p:cNvSpPr txBox="1"/>
          <p:nvPr/>
        </p:nvSpPr>
        <p:spPr>
          <a:xfrm>
            <a:off x="2841293" y="4422816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BradleyTypePro-Regular"/>
              </a:rPr>
              <a:t>Non liées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A0DCF8F-0253-F8F9-16BA-024AB1703B01}"/>
              </a:ext>
            </a:extLst>
          </p:cNvPr>
          <p:cNvSpPr txBox="1"/>
          <p:nvPr/>
        </p:nvSpPr>
        <p:spPr>
          <a:xfrm>
            <a:off x="5987176" y="3723371"/>
            <a:ext cx="607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L’espace entre les particules………………………..…</a:t>
            </a:r>
          </a:p>
        </p:txBody>
      </p:sp>
      <p:sp>
        <p:nvSpPr>
          <p:cNvPr id="24" name="Accolade ouvrante 23">
            <a:extLst>
              <a:ext uri="{FF2B5EF4-FFF2-40B4-BE49-F238E27FC236}">
                <a16:creationId xmlns:a16="http://schemas.microsoft.com/office/drawing/2014/main" id="{B49174EB-DE9A-C2EC-0876-2E532FB6601F}"/>
              </a:ext>
            </a:extLst>
          </p:cNvPr>
          <p:cNvSpPr/>
          <p:nvPr/>
        </p:nvSpPr>
        <p:spPr>
          <a:xfrm>
            <a:off x="2324911" y="3309028"/>
            <a:ext cx="466927" cy="138598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C98A7A7-49E6-2F51-C2C3-4F6DCF5B972F}"/>
              </a:ext>
            </a:extLst>
          </p:cNvPr>
          <p:cNvSpPr txBox="1"/>
          <p:nvPr/>
        </p:nvSpPr>
        <p:spPr>
          <a:xfrm>
            <a:off x="403676" y="3723371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</a:t>
            </a:r>
          </a:p>
        </p:txBody>
      </p:sp>
      <p:sp>
        <p:nvSpPr>
          <p:cNvPr id="32" name="Accolade ouvrante 31">
            <a:extLst>
              <a:ext uri="{FF2B5EF4-FFF2-40B4-BE49-F238E27FC236}">
                <a16:creationId xmlns:a16="http://schemas.microsoft.com/office/drawing/2014/main" id="{CDEA10A0-71A2-71DC-BDBC-82D1913E6CCC}"/>
              </a:ext>
            </a:extLst>
          </p:cNvPr>
          <p:cNvSpPr/>
          <p:nvPr/>
        </p:nvSpPr>
        <p:spPr>
          <a:xfrm rot="10800000">
            <a:off x="4422841" y="3309028"/>
            <a:ext cx="466927" cy="138598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 : droite 32">
            <a:extLst>
              <a:ext uri="{FF2B5EF4-FFF2-40B4-BE49-F238E27FC236}">
                <a16:creationId xmlns:a16="http://schemas.microsoft.com/office/drawing/2014/main" id="{71F8130D-AA13-B3BC-5E4F-78B038D12E3F}"/>
              </a:ext>
            </a:extLst>
          </p:cNvPr>
          <p:cNvSpPr/>
          <p:nvPr/>
        </p:nvSpPr>
        <p:spPr>
          <a:xfrm>
            <a:off x="5018761" y="3898362"/>
            <a:ext cx="968415" cy="2073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5994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0A593-BB4F-991F-2094-3EBDFD089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1DBD972C-2F2A-6DEB-38C4-B9BAEBA405E8}"/>
              </a:ext>
            </a:extLst>
          </p:cNvPr>
          <p:cNvSpPr txBox="1"/>
          <p:nvPr/>
        </p:nvSpPr>
        <p:spPr>
          <a:xfrm>
            <a:off x="190500" y="6595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9B72375-7991-F857-0FBA-5EFE7838748E}"/>
              </a:ext>
            </a:extLst>
          </p:cNvPr>
          <p:cNvSpPr/>
          <p:nvPr/>
        </p:nvSpPr>
        <p:spPr>
          <a:xfrm>
            <a:off x="750185" y="197061"/>
            <a:ext cx="106916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Les particules sont éloignées les unes des autres , non liées et  peuvent donc se rapprocher, ce qui diminue le volume du gaz.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EB88E883-7EFB-B83A-AF59-E07CBE514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915" y="315100"/>
            <a:ext cx="583170" cy="5831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05A556D2-879C-08F7-2E16-2A1559E3BE30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8DD4566-97A4-BB27-D6D8-66511AABB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79" y="1396358"/>
            <a:ext cx="7363853" cy="33342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637D804-9DD6-F227-952E-2A14B221816C}"/>
              </a:ext>
            </a:extLst>
          </p:cNvPr>
          <p:cNvSpPr txBox="1"/>
          <p:nvPr/>
        </p:nvSpPr>
        <p:spPr>
          <a:xfrm>
            <a:off x="2841293" y="3030873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BradleyTypePro-Regular"/>
              </a:rPr>
              <a:t>Dispersées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FC71F1D-E181-1A5C-D3AD-81053A01D276}"/>
              </a:ext>
            </a:extLst>
          </p:cNvPr>
          <p:cNvSpPr txBox="1"/>
          <p:nvPr/>
        </p:nvSpPr>
        <p:spPr>
          <a:xfrm>
            <a:off x="2841293" y="4422816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BradleyTypePro-Regular"/>
              </a:rPr>
              <a:t>Non liées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BC7DE1-CEB0-AC08-5444-AC58822D8997}"/>
              </a:ext>
            </a:extLst>
          </p:cNvPr>
          <p:cNvSpPr txBox="1"/>
          <p:nvPr/>
        </p:nvSpPr>
        <p:spPr>
          <a:xfrm>
            <a:off x="5987176" y="3723371"/>
            <a:ext cx="607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L’espace entre les particules………………………..…</a:t>
            </a:r>
          </a:p>
        </p:txBody>
      </p:sp>
      <p:sp>
        <p:nvSpPr>
          <p:cNvPr id="16" name="Accolade ouvrante 15">
            <a:extLst>
              <a:ext uri="{FF2B5EF4-FFF2-40B4-BE49-F238E27FC236}">
                <a16:creationId xmlns:a16="http://schemas.microsoft.com/office/drawing/2014/main" id="{14648315-9D66-648F-EBC1-DF47D1C43184}"/>
              </a:ext>
            </a:extLst>
          </p:cNvPr>
          <p:cNvSpPr/>
          <p:nvPr/>
        </p:nvSpPr>
        <p:spPr>
          <a:xfrm>
            <a:off x="2324911" y="3309028"/>
            <a:ext cx="466927" cy="138598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D87F6A9-4C68-DBF0-55CD-2E12755EAD82}"/>
              </a:ext>
            </a:extLst>
          </p:cNvPr>
          <p:cNvSpPr txBox="1"/>
          <p:nvPr/>
        </p:nvSpPr>
        <p:spPr>
          <a:xfrm>
            <a:off x="403676" y="3723371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</a:t>
            </a:r>
          </a:p>
        </p:txBody>
      </p:sp>
      <p:sp>
        <p:nvSpPr>
          <p:cNvPr id="19" name="Accolade ouvrante 18">
            <a:extLst>
              <a:ext uri="{FF2B5EF4-FFF2-40B4-BE49-F238E27FC236}">
                <a16:creationId xmlns:a16="http://schemas.microsoft.com/office/drawing/2014/main" id="{CEE75D42-2091-2F84-1991-381D2B09F903}"/>
              </a:ext>
            </a:extLst>
          </p:cNvPr>
          <p:cNvSpPr/>
          <p:nvPr/>
        </p:nvSpPr>
        <p:spPr>
          <a:xfrm rot="10800000">
            <a:off x="4422841" y="3309028"/>
            <a:ext cx="466927" cy="138598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9AD978D5-FD97-1B3B-4CB9-D940022A690F}"/>
              </a:ext>
            </a:extLst>
          </p:cNvPr>
          <p:cNvSpPr/>
          <p:nvPr/>
        </p:nvSpPr>
        <p:spPr>
          <a:xfrm>
            <a:off x="5018761" y="3898362"/>
            <a:ext cx="968415" cy="2073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CD2A827-6E6F-61CC-716F-7DA6F558D67D}"/>
              </a:ext>
            </a:extLst>
          </p:cNvPr>
          <p:cNvSpPr txBox="1"/>
          <p:nvPr/>
        </p:nvSpPr>
        <p:spPr>
          <a:xfrm>
            <a:off x="9736850" y="3644013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BradleyTypePro-Regular"/>
              </a:rPr>
              <a:t>diminue</a:t>
            </a:r>
          </a:p>
        </p:txBody>
      </p:sp>
    </p:spTree>
    <p:extLst>
      <p:ext uri="{BB962C8B-B14F-4D97-AF65-F5344CB8AC3E}">
        <p14:creationId xmlns:p14="http://schemas.microsoft.com/office/powerpoint/2010/main" val="273630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A6BB1-8008-3418-84A0-1A85D970F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>
            <a:extLst>
              <a:ext uri="{FF2B5EF4-FFF2-40B4-BE49-F238E27FC236}">
                <a16:creationId xmlns:a16="http://schemas.microsoft.com/office/drawing/2014/main" id="{693BD015-1829-F624-4DD5-568B8EBCDB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107"/>
          <a:stretch>
            <a:fillRect/>
          </a:stretch>
        </p:blipFill>
        <p:spPr>
          <a:xfrm>
            <a:off x="6773679" y="2280060"/>
            <a:ext cx="4029637" cy="76958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93D5FF8-5EF7-9759-E732-13062B2B30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2925"/>
          <a:stretch>
            <a:fillRect/>
          </a:stretch>
        </p:blipFill>
        <p:spPr>
          <a:xfrm>
            <a:off x="1071188" y="2396763"/>
            <a:ext cx="4029637" cy="714475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ED07261-4AD0-6D94-DC63-DF0562F5FE6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 Il/elle peut utiliser le tableau pour expliciter la modélisation.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66626" y="282160"/>
            <a:ext cx="10700256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choisis une forme pour représenter une particule, puis je dessine le même nombre de particules de manière désordonnée avant et après.</a:t>
            </a: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257A9E67-56A8-E96D-0CE1-A10D73DA4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D06E27A-A68E-A684-D4A9-901954433B65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7D6BFE-189C-F0BA-80E5-A7B943517BE8}"/>
              </a:ext>
            </a:extLst>
          </p:cNvPr>
          <p:cNvSpPr/>
          <p:nvPr/>
        </p:nvSpPr>
        <p:spPr>
          <a:xfrm>
            <a:off x="1388684" y="2498883"/>
            <a:ext cx="1620428" cy="56562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788D15B-07C7-AB1D-CFF3-8911EB485300}"/>
              </a:ext>
            </a:extLst>
          </p:cNvPr>
          <p:cNvCxnSpPr>
            <a:cxnSpLocks/>
          </p:cNvCxnSpPr>
          <p:nvPr/>
        </p:nvCxnSpPr>
        <p:spPr>
          <a:xfrm flipV="1">
            <a:off x="2291787" y="3111238"/>
            <a:ext cx="0" cy="8406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984363E-07C6-67AB-0D42-73D6DE5E25A1}"/>
              </a:ext>
            </a:extLst>
          </p:cNvPr>
          <p:cNvSpPr/>
          <p:nvPr/>
        </p:nvSpPr>
        <p:spPr>
          <a:xfrm>
            <a:off x="1071188" y="3971802"/>
            <a:ext cx="3738623" cy="1308100"/>
          </a:xfrm>
          <a:prstGeom prst="roundRect">
            <a:avLst/>
          </a:prstGeom>
          <a:noFill/>
          <a:ln w="190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0320D56-AFF8-39C6-3D87-E5B127DEB91E}"/>
              </a:ext>
            </a:extLst>
          </p:cNvPr>
          <p:cNvSpPr/>
          <p:nvPr/>
        </p:nvSpPr>
        <p:spPr>
          <a:xfrm>
            <a:off x="1401067" y="4075696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460855B-0375-AC6D-5FE5-09315118C789}"/>
              </a:ext>
            </a:extLst>
          </p:cNvPr>
          <p:cNvSpPr/>
          <p:nvPr/>
        </p:nvSpPr>
        <p:spPr>
          <a:xfrm>
            <a:off x="1401067" y="4666005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543D63B-5E4C-8965-2F78-AF5C1435AA80}"/>
              </a:ext>
            </a:extLst>
          </p:cNvPr>
          <p:cNvSpPr/>
          <p:nvPr/>
        </p:nvSpPr>
        <p:spPr>
          <a:xfrm>
            <a:off x="2437001" y="4053650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4E9E28C-14B4-D100-B66B-7FCC13CF248A}"/>
              </a:ext>
            </a:extLst>
          </p:cNvPr>
          <p:cNvSpPr/>
          <p:nvPr/>
        </p:nvSpPr>
        <p:spPr>
          <a:xfrm>
            <a:off x="2066611" y="4532896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979F838-5B72-4520-3215-5CA8BCA0E43E}"/>
              </a:ext>
            </a:extLst>
          </p:cNvPr>
          <p:cNvSpPr/>
          <p:nvPr/>
        </p:nvSpPr>
        <p:spPr>
          <a:xfrm>
            <a:off x="2428318" y="4932223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5FEE8DE7-4553-F9DA-A517-5A597BCA7BBA}"/>
              </a:ext>
            </a:extLst>
          </p:cNvPr>
          <p:cNvSpPr/>
          <p:nvPr/>
        </p:nvSpPr>
        <p:spPr>
          <a:xfrm>
            <a:off x="4143443" y="4419078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A10F245-FE44-DF79-EFC5-F29D847DE16B}"/>
              </a:ext>
            </a:extLst>
          </p:cNvPr>
          <p:cNvSpPr/>
          <p:nvPr/>
        </p:nvSpPr>
        <p:spPr>
          <a:xfrm>
            <a:off x="4329461" y="4924945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0DAA3B7E-CE5E-6CD8-586C-03B99BBA9C04}"/>
              </a:ext>
            </a:extLst>
          </p:cNvPr>
          <p:cNvSpPr/>
          <p:nvPr/>
        </p:nvSpPr>
        <p:spPr>
          <a:xfrm>
            <a:off x="3623406" y="4075696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207A9790-A441-0E40-E067-1B29FC99B1DD}"/>
              </a:ext>
            </a:extLst>
          </p:cNvPr>
          <p:cNvSpPr/>
          <p:nvPr/>
        </p:nvSpPr>
        <p:spPr>
          <a:xfrm>
            <a:off x="3449780" y="4787977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A8AF7835-4B91-516B-16F2-DC7B27D1882C}"/>
              </a:ext>
            </a:extLst>
          </p:cNvPr>
          <p:cNvSpPr/>
          <p:nvPr/>
        </p:nvSpPr>
        <p:spPr>
          <a:xfrm>
            <a:off x="2883447" y="4532896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DB95C5A-3A08-E9D5-0C8B-0245A8D09325}"/>
              </a:ext>
            </a:extLst>
          </p:cNvPr>
          <p:cNvSpPr txBox="1"/>
          <p:nvPr/>
        </p:nvSpPr>
        <p:spPr>
          <a:xfrm>
            <a:off x="1071188" y="5245177"/>
            <a:ext cx="4029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Avant de pousser le piston 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C42FA0E-E20B-12C3-3BAA-7773FD90ECFB}"/>
              </a:ext>
            </a:extLst>
          </p:cNvPr>
          <p:cNvSpPr/>
          <p:nvPr/>
        </p:nvSpPr>
        <p:spPr>
          <a:xfrm>
            <a:off x="7060810" y="2396763"/>
            <a:ext cx="733469" cy="43405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6F0A3689-9F8F-38A1-75C7-D0CE20B79607}"/>
              </a:ext>
            </a:extLst>
          </p:cNvPr>
          <p:cNvSpPr/>
          <p:nvPr/>
        </p:nvSpPr>
        <p:spPr>
          <a:xfrm>
            <a:off x="7733532" y="3898137"/>
            <a:ext cx="1608881" cy="1308100"/>
          </a:xfrm>
          <a:prstGeom prst="roundRect">
            <a:avLst/>
          </a:prstGeom>
          <a:noFill/>
          <a:ln w="190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5CDA81A0-1C6C-33FE-BCCA-622A993F1560}"/>
              </a:ext>
            </a:extLst>
          </p:cNvPr>
          <p:cNvCxnSpPr>
            <a:cxnSpLocks/>
            <a:stCxn id="27" idx="0"/>
          </p:cNvCxnSpPr>
          <p:nvPr/>
        </p:nvCxnSpPr>
        <p:spPr>
          <a:xfrm flipH="1" flipV="1">
            <a:off x="7733532" y="2918480"/>
            <a:ext cx="804441" cy="97965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81961354-1705-6A99-0C5C-4912FFA6F81E}"/>
              </a:ext>
            </a:extLst>
          </p:cNvPr>
          <p:cNvSpPr txBox="1"/>
          <p:nvPr/>
        </p:nvSpPr>
        <p:spPr>
          <a:xfrm>
            <a:off x="6663689" y="5139865"/>
            <a:ext cx="4029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Après avoir poussé le piston 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43FC1B96-9263-8135-EE72-BB680430832A}"/>
              </a:ext>
            </a:extLst>
          </p:cNvPr>
          <p:cNvSpPr/>
          <p:nvPr/>
        </p:nvSpPr>
        <p:spPr>
          <a:xfrm>
            <a:off x="7834571" y="3951847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A4FA194E-1ACB-D156-1115-7E2358862A24}"/>
              </a:ext>
            </a:extLst>
          </p:cNvPr>
          <p:cNvSpPr/>
          <p:nvPr/>
        </p:nvSpPr>
        <p:spPr>
          <a:xfrm>
            <a:off x="8204508" y="3918579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B6F140F1-5DC7-A6ED-C2DA-D88A303F413C}"/>
              </a:ext>
            </a:extLst>
          </p:cNvPr>
          <p:cNvSpPr/>
          <p:nvPr/>
        </p:nvSpPr>
        <p:spPr>
          <a:xfrm>
            <a:off x="7817959" y="4359634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378E9310-4E30-126A-8BF2-BFDB692E21CA}"/>
              </a:ext>
            </a:extLst>
          </p:cNvPr>
          <p:cNvSpPr/>
          <p:nvPr/>
        </p:nvSpPr>
        <p:spPr>
          <a:xfrm>
            <a:off x="8705987" y="4093416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71262F42-011E-E0FF-5354-521F8B917D50}"/>
              </a:ext>
            </a:extLst>
          </p:cNvPr>
          <p:cNvSpPr/>
          <p:nvPr/>
        </p:nvSpPr>
        <p:spPr>
          <a:xfrm>
            <a:off x="8294904" y="4399787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EBA5A155-9D9D-77DC-2733-E7ED6B53813F}"/>
              </a:ext>
            </a:extLst>
          </p:cNvPr>
          <p:cNvSpPr/>
          <p:nvPr/>
        </p:nvSpPr>
        <p:spPr>
          <a:xfrm>
            <a:off x="9086384" y="4372779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B1F5F7E-5B13-7680-DAA6-C8E2FE941C77}"/>
              </a:ext>
            </a:extLst>
          </p:cNvPr>
          <p:cNvSpPr/>
          <p:nvPr/>
        </p:nvSpPr>
        <p:spPr>
          <a:xfrm>
            <a:off x="8690644" y="4525632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73D84E77-6724-9E7D-DB83-731E8FE84CC7}"/>
              </a:ext>
            </a:extLst>
          </p:cNvPr>
          <p:cNvSpPr/>
          <p:nvPr/>
        </p:nvSpPr>
        <p:spPr>
          <a:xfrm>
            <a:off x="7945825" y="4766893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78D6B979-0435-519B-1FEE-BAE644F84163}"/>
              </a:ext>
            </a:extLst>
          </p:cNvPr>
          <p:cNvSpPr/>
          <p:nvPr/>
        </p:nvSpPr>
        <p:spPr>
          <a:xfrm>
            <a:off x="8447576" y="4895253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2F892923-4B4F-5533-88C3-3ECE9F484870}"/>
              </a:ext>
            </a:extLst>
          </p:cNvPr>
          <p:cNvSpPr/>
          <p:nvPr/>
        </p:nvSpPr>
        <p:spPr>
          <a:xfrm>
            <a:off x="8933712" y="4850274"/>
            <a:ext cx="243068" cy="266218"/>
          </a:xfrm>
          <a:prstGeom prst="ellipse">
            <a:avLst/>
          </a:prstGeom>
          <a:solidFill>
            <a:srgbClr val="5FAD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Flèche : droite 46">
            <a:extLst>
              <a:ext uri="{FF2B5EF4-FFF2-40B4-BE49-F238E27FC236}">
                <a16:creationId xmlns:a16="http://schemas.microsoft.com/office/drawing/2014/main" id="{2A51FE09-7037-9BB8-2E7D-ED33A0E5BE27}"/>
              </a:ext>
            </a:extLst>
          </p:cNvPr>
          <p:cNvSpPr/>
          <p:nvPr/>
        </p:nvSpPr>
        <p:spPr>
          <a:xfrm>
            <a:off x="5426715" y="4248131"/>
            <a:ext cx="1719013" cy="64712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 : droite 28">
            <a:extLst>
              <a:ext uri="{FF2B5EF4-FFF2-40B4-BE49-F238E27FC236}">
                <a16:creationId xmlns:a16="http://schemas.microsoft.com/office/drawing/2014/main" id="{1EDEA1C2-744B-D9E9-C19F-1F360BE63485}"/>
              </a:ext>
            </a:extLst>
          </p:cNvPr>
          <p:cNvSpPr/>
          <p:nvPr/>
        </p:nvSpPr>
        <p:spPr>
          <a:xfrm>
            <a:off x="5596610" y="2623498"/>
            <a:ext cx="968415" cy="2073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524FA967-2C07-F97B-93F2-B72AB93168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79" y="1396358"/>
            <a:ext cx="7363853" cy="33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386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6D8EB-600C-5453-3EF1-BDBA7B9F5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0B40FCCA-AA53-46A7-919C-DBE8EBAB31F4}"/>
              </a:ext>
            </a:extLst>
          </p:cNvPr>
          <p:cNvSpPr txBox="1"/>
          <p:nvPr/>
        </p:nvSpPr>
        <p:spPr>
          <a:xfrm>
            <a:off x="190500" y="6595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5A468D8-EBD3-6BC9-1300-FB6534AF4581}"/>
              </a:ext>
            </a:extLst>
          </p:cNvPr>
          <p:cNvSpPr/>
          <p:nvPr/>
        </p:nvSpPr>
        <p:spPr>
          <a:xfrm>
            <a:off x="833261" y="249870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Et enfin, Je rédige une conclusion.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442E4CCD-0B18-FC0C-B1AA-907F833B7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915" y="315100"/>
            <a:ext cx="583170" cy="5831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5B1E3BB-A942-A364-E013-18300C15E11A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09B255-E869-3A5D-AC61-E143D1A90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93" y="2714525"/>
            <a:ext cx="11107700" cy="71447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6E59746-BCDD-49C2-1606-1BC915DD4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379" y="1396358"/>
            <a:ext cx="7363853" cy="33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84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4710684" y="347472"/>
            <a:ext cx="2770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3B26B4E-F7A5-DF0C-DD8B-85EAFC002D7D}"/>
              </a:ext>
            </a:extLst>
          </p:cNvPr>
          <p:cNvSpPr/>
          <p:nvPr/>
        </p:nvSpPr>
        <p:spPr>
          <a:xfrm>
            <a:off x="584200" y="4119879"/>
            <a:ext cx="2011680" cy="239064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7E65EF-9DEE-D84D-3396-BF756FE3FC1C}"/>
              </a:ext>
            </a:extLst>
          </p:cNvPr>
          <p:cNvSpPr txBox="1"/>
          <p:nvPr/>
        </p:nvSpPr>
        <p:spPr>
          <a:xfrm>
            <a:off x="648535" y="4769104"/>
            <a:ext cx="1728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Conceptions erronées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 des élèves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3F2674-E41E-57D0-E3AF-9AAC68277F00}"/>
              </a:ext>
            </a:extLst>
          </p:cNvPr>
          <p:cNvSpPr/>
          <p:nvPr/>
        </p:nvSpPr>
        <p:spPr>
          <a:xfrm>
            <a:off x="2739136" y="4119880"/>
            <a:ext cx="9043416" cy="239064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D3B898-6AE6-DDD9-CEE5-3ABA3E8F7AA0}"/>
              </a:ext>
            </a:extLst>
          </p:cNvPr>
          <p:cNvSpPr txBox="1"/>
          <p:nvPr/>
        </p:nvSpPr>
        <p:spPr>
          <a:xfrm>
            <a:off x="2894584" y="4067057"/>
            <a:ext cx="888796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Pensée continue de la matière : </a:t>
            </a:r>
            <a:r>
              <a:rPr lang="fr-FR" sz="1600" dirty="0"/>
              <a:t>les élèvent croient que </a:t>
            </a:r>
            <a:r>
              <a:rPr lang="fr-FR" sz="1600" i="1" dirty="0"/>
              <a:t>la matière est continue</a:t>
            </a:r>
            <a:r>
              <a:rPr lang="fr-FR" sz="1600" dirty="0"/>
              <a:t> (sans vide entre les particules);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Les particules possèdent les propriétés de la matière macroscopique .</a:t>
            </a:r>
            <a:r>
              <a:rPr lang="fr-FR" sz="1600" dirty="0"/>
              <a:t>  Exemples: </a:t>
            </a:r>
            <a:r>
              <a:rPr lang="fr-FR" dirty="0"/>
              <a:t>« Les particules du fer sont dures. »,« Les particules du gaz sont légères. 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Les particules se transforment ou changent de nature. </a:t>
            </a:r>
            <a:r>
              <a:rPr lang="fr-FR" dirty="0"/>
              <a:t>Exemple : « Quand l’eau gèle, les particules deviennent solides » (au lieu de dire que </a:t>
            </a:r>
            <a:r>
              <a:rPr lang="fr-FR" i="1" dirty="0"/>
              <a:t>leur disposition change</a:t>
            </a:r>
            <a:r>
              <a:rPr lang="fr-FR" dirty="0"/>
              <a:t>); «  Les particules du gaz se dilatent ou grossissent »; «  Les particules d’un liquide changent de volume selon le récipient »; Les particules d’un solide changent de place lors d’une déformation ».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3CBCBCE-C8D9-61FD-9E74-A6DDA744DE15}"/>
              </a:ext>
            </a:extLst>
          </p:cNvPr>
          <p:cNvSpPr/>
          <p:nvPr/>
        </p:nvSpPr>
        <p:spPr>
          <a:xfrm>
            <a:off x="568090" y="784367"/>
            <a:ext cx="2011680" cy="315263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46CBD9-A4B1-5EF2-D836-8D8A06DBBE32}"/>
              </a:ext>
            </a:extLst>
          </p:cNvPr>
          <p:cNvSpPr txBox="1"/>
          <p:nvPr/>
        </p:nvSpPr>
        <p:spPr>
          <a:xfrm>
            <a:off x="785695" y="2205658"/>
            <a:ext cx="172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Aperçu de la séance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F74D0CF-00AF-8FCE-7A5C-63B6A2C12A28}"/>
              </a:ext>
            </a:extLst>
          </p:cNvPr>
          <p:cNvSpPr/>
          <p:nvPr/>
        </p:nvSpPr>
        <p:spPr>
          <a:xfrm>
            <a:off x="2761488" y="784367"/>
            <a:ext cx="8970264" cy="3152633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07492A-4511-43BB-799D-8855D0A28491}"/>
              </a:ext>
            </a:extLst>
          </p:cNvPr>
          <p:cNvSpPr txBox="1"/>
          <p:nvPr/>
        </p:nvSpPr>
        <p:spPr>
          <a:xfrm>
            <a:off x="2961132" y="837189"/>
            <a:ext cx="86532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La tâche principale </a:t>
            </a:r>
            <a:r>
              <a:rPr lang="fr-FR" sz="1600" dirty="0"/>
              <a:t>de cette séance repose sur le </a:t>
            </a:r>
            <a:r>
              <a:rPr lang="fr-FR" sz="1600" b="1" dirty="0"/>
              <a:t>savoir-faire suivant</a:t>
            </a:r>
            <a:r>
              <a:rPr lang="fr-FR" sz="1600" dirty="0"/>
              <a:t> : </a:t>
            </a:r>
            <a:r>
              <a:rPr lang="fr-FR" sz="1600" i="1" dirty="0"/>
              <a:t>expliquer les caractéristiques de chaque état physique de la matière</a:t>
            </a:r>
            <a:r>
              <a:rPr lang="fr-FR" sz="1600" dirty="0"/>
              <a:t>. Elle s’inscrit dans la </a:t>
            </a:r>
            <a:r>
              <a:rPr lang="fr-FR" sz="1600" b="1" dirty="0"/>
              <a:t>deuxième compétence</a:t>
            </a:r>
            <a:r>
              <a:rPr lang="fr-FR" sz="1600" dirty="0"/>
              <a:t> du programme : </a:t>
            </a:r>
            <a:r>
              <a:rPr lang="fr-FR" sz="1600" i="1" dirty="0"/>
              <a:t>expliquer des phénomènes à partir de lois ou de modèles</a:t>
            </a:r>
            <a:r>
              <a:rPr lang="fr-FR" sz="1600" dirty="0"/>
              <a:t>.</a:t>
            </a:r>
          </a:p>
          <a:p>
            <a:r>
              <a:rPr lang="fr-FR" sz="1600" dirty="0"/>
              <a:t>L’objectif est d’amener les élèves à </a:t>
            </a:r>
            <a:r>
              <a:rPr lang="fr-FR" sz="1600" b="1" dirty="0"/>
              <a:t>expliquer les propriétés caractéristiques de chaque état physique de la matière en s’appuyant sur le modèle particulaire</a:t>
            </a:r>
            <a:r>
              <a:rPr lang="fr-FR" sz="1600" dirty="0"/>
              <a:t>. L’explication d’un phénomène scientifique commence par </a:t>
            </a:r>
            <a:r>
              <a:rPr lang="fr-FR" sz="1600" b="1" dirty="0"/>
              <a:t>l’identification de ce qui est observé ou mesuré</a:t>
            </a:r>
            <a:r>
              <a:rPr lang="fr-FR" sz="1600" dirty="0"/>
              <a:t>, suivie de la </a:t>
            </a:r>
            <a:r>
              <a:rPr lang="fr-FR" sz="1600" b="1" dirty="0"/>
              <a:t>description de l’évolution des caractéristiques observées</a:t>
            </a:r>
            <a:r>
              <a:rPr lang="fr-FR" sz="1600" dirty="0"/>
              <a:t>. Cette démarche permet de </a:t>
            </a:r>
            <a:r>
              <a:rPr lang="fr-FR" sz="1600" b="1" dirty="0"/>
              <a:t>mieux comprendre le phénomène</a:t>
            </a:r>
            <a:r>
              <a:rPr lang="fr-FR" sz="1600" dirty="0"/>
              <a:t> afin d’utiliser ensuite </a:t>
            </a:r>
            <a:r>
              <a:rPr lang="fr-FR" sz="1600" b="1" dirty="0"/>
              <a:t>la loi ou le modèle approprié</a:t>
            </a:r>
            <a:r>
              <a:rPr lang="fr-FR" sz="1600" dirty="0"/>
              <a:t> pour l’expliquer de manière scientifique.</a:t>
            </a:r>
          </a:p>
          <a:p>
            <a:r>
              <a:rPr lang="fr-FR" sz="1600" dirty="0"/>
              <a:t>Dans cette séance, l’élève part de </a:t>
            </a:r>
            <a:r>
              <a:rPr lang="fr-FR" sz="1600" b="1" dirty="0"/>
              <a:t>l’observation directe</a:t>
            </a:r>
            <a:r>
              <a:rPr lang="fr-FR" sz="1600" dirty="0"/>
              <a:t> (par exemple : changement de forme, changement de volume, etc.), puis </a:t>
            </a:r>
            <a:r>
              <a:rPr lang="fr-FR" sz="1600" b="1" dirty="0"/>
              <a:t>décrit précisément ce qu’il constate</a:t>
            </a:r>
            <a:r>
              <a:rPr lang="fr-FR" sz="1600" dirty="0"/>
              <a:t> avant de </a:t>
            </a:r>
            <a:r>
              <a:rPr lang="fr-FR" sz="1600" b="1" dirty="0"/>
              <a:t>rédiger une explication fondée sur le comportement des particules dans chaque état physique</a:t>
            </a:r>
            <a:r>
              <a:rPr lang="fr-FR" sz="1600" dirty="0"/>
              <a:t>. Enfin, l’élève </a:t>
            </a:r>
            <a:r>
              <a:rPr lang="fr-FR" sz="1600" b="1" dirty="0"/>
              <a:t>illustre son explication par une modélisation de la matière</a:t>
            </a:r>
            <a:r>
              <a:rPr lang="fr-FR" sz="1600" dirty="0"/>
              <a:t>, adaptée à la situation étudiée.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AD3B74AD-F4DA-26B4-A286-27FA3088D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8C7E9-A27B-A0E2-BF98-FD29A61D7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7BC86744-A3F3-5AE5-B5A1-ED45111DAC53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veille à ce que les élèves restent attentifs.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6DB493F5-830E-89FF-EECA-410804C4AA62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récapitule: pour expliquer les caractéristiques des corps dans différents états physique, je suis les étapes suivantes: 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B1CAFD19-696C-0228-3E2B-9D66AB002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BDCBD27-0CCA-4DE7-5D6A-FBEB1A8C939B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270B992-A20D-BA1C-F43D-ABF22F8F8BB2}"/>
              </a:ext>
            </a:extLst>
          </p:cNvPr>
          <p:cNvSpPr txBox="1"/>
          <p:nvPr/>
        </p:nvSpPr>
        <p:spPr>
          <a:xfrm>
            <a:off x="923925" y="1658550"/>
            <a:ext cx="8899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Première étape</a:t>
            </a:r>
            <a:r>
              <a:rPr lang="fr-FR" sz="2400" dirty="0"/>
              <a:t>: J’identifie la caractéristique que j’observe.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536AE9A-8A3E-40A1-3957-9914371D65FC}"/>
              </a:ext>
            </a:extLst>
          </p:cNvPr>
          <p:cNvSpPr txBox="1"/>
          <p:nvPr/>
        </p:nvSpPr>
        <p:spPr>
          <a:xfrm>
            <a:off x="898305" y="2967335"/>
            <a:ext cx="10867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Deuxième étape:</a:t>
            </a:r>
            <a:r>
              <a:rPr lang="fr-FR" sz="2400" dirty="0">
                <a:solidFill>
                  <a:srgbClr val="0040C0"/>
                </a:solidFill>
              </a:rPr>
              <a:t> </a:t>
            </a:r>
            <a:r>
              <a:rPr lang="fr-FR" sz="2400" dirty="0"/>
              <a:t>Je décris ce que j’observe.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5508C7-7568-1774-5638-27DBDFC6E885}"/>
              </a:ext>
            </a:extLst>
          </p:cNvPr>
          <p:cNvSpPr txBox="1"/>
          <p:nvPr/>
        </p:nvSpPr>
        <p:spPr>
          <a:xfrm>
            <a:off x="849496" y="4172391"/>
            <a:ext cx="10867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Troisième étape:</a:t>
            </a:r>
            <a:r>
              <a:rPr lang="fr-FR" sz="2400" dirty="0">
                <a:solidFill>
                  <a:srgbClr val="0040C0"/>
                </a:solidFill>
              </a:rPr>
              <a:t> </a:t>
            </a:r>
            <a:r>
              <a:rPr lang="fr-FR" sz="2400" dirty="0"/>
              <a:t>J’applique le modèle particulaire pour expliquer ce que j’ai décris.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44490A-C231-2A19-B8FE-EFA7D304CBE7}"/>
              </a:ext>
            </a:extLst>
          </p:cNvPr>
          <p:cNvSpPr txBox="1"/>
          <p:nvPr/>
        </p:nvSpPr>
        <p:spPr>
          <a:xfrm>
            <a:off x="3000804" y="4827885"/>
            <a:ext cx="7096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 et je rédige une conclusion</a:t>
            </a:r>
          </a:p>
        </p:txBody>
      </p:sp>
    </p:spTree>
    <p:extLst>
      <p:ext uri="{BB962C8B-B14F-4D97-AF65-F5344CB8AC3E}">
        <p14:creationId xmlns:p14="http://schemas.microsoft.com/office/powerpoint/2010/main" val="39111817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Pratique collective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10 min</a:t>
              </a:r>
            </a:p>
          </p:txBody>
        </p:sp>
      </p:grpSp>
      <p:pic>
        <p:nvPicPr>
          <p:cNvPr id="6" name="Picture 1">
            <a:extLst>
              <a:ext uri="{FF2B5EF4-FFF2-40B4-BE49-F238E27FC236}">
                <a16:creationId xmlns:a16="http://schemas.microsoft.com/office/drawing/2014/main" id="{AE0CF25E-66C5-FAFF-7523-976C3D56C3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52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454CD-89A9-1AC9-1A8C-02A8683E8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3858795-93DF-90AD-5F48-31E8F968E1F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Fermez vos livrets, prenez vos ardoises et écrivez-y vos réponses. Répondez par vrai ou Faux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F5DEFBC1-30FF-CCDE-F1EF-C12473CD8F57}"/>
              </a:ext>
            </a:extLst>
          </p:cNvPr>
          <p:cNvSpPr txBox="1"/>
          <p:nvPr/>
        </p:nvSpPr>
        <p:spPr>
          <a:xfrm>
            <a:off x="241300" y="6232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clarifie la question et peut utiliser l’alternance linguistique si besoin.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24F6CBE-FEB6-6414-F6EA-FED89A20AD3C}"/>
              </a:ext>
            </a:extLst>
          </p:cNvPr>
          <p:cNvSpPr txBox="1"/>
          <p:nvPr/>
        </p:nvSpPr>
        <p:spPr>
          <a:xfrm>
            <a:off x="1488273" y="2467993"/>
            <a:ext cx="703903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 d’un liquide sont fortement liées.</a:t>
            </a:r>
            <a:endParaRPr lang="fr-FR" sz="2400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9935262-97F1-627E-1DE7-F0822E9460AA}"/>
              </a:ext>
            </a:extLst>
          </p:cNvPr>
          <p:cNvSpPr/>
          <p:nvPr/>
        </p:nvSpPr>
        <p:spPr>
          <a:xfrm>
            <a:off x="1488273" y="3880297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Vrai</a:t>
            </a:r>
            <a:r>
              <a:rPr lang="fr-FR" sz="2400" noProof="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11B30C4-C946-D586-A45C-31263E9203F4}"/>
              </a:ext>
            </a:extLst>
          </p:cNvPr>
          <p:cNvSpPr/>
          <p:nvPr/>
        </p:nvSpPr>
        <p:spPr>
          <a:xfrm>
            <a:off x="7057925" y="3664297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AF2E188-D78C-BF5C-A5B9-E144D030F2C8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2A8E171B-C097-E3EF-F836-229F92ED419A}"/>
              </a:ext>
            </a:extLst>
          </p:cNvPr>
          <p:cNvGrpSpPr/>
          <p:nvPr/>
        </p:nvGrpSpPr>
        <p:grpSpPr>
          <a:xfrm>
            <a:off x="10736910" y="150123"/>
            <a:ext cx="724840" cy="625508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CFA02AB-806C-5831-8D68-9CC61E23E31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A916C6C-05B0-7A36-5C9F-D8D72ED11E3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7DD8BE1B-4DF6-AF50-5743-CD7AB7F3A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698" y="2442690"/>
            <a:ext cx="1600423" cy="160042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2ED9C15-2BC2-BD30-82C9-2E3A1C714D3A}"/>
              </a:ext>
            </a:extLst>
          </p:cNvPr>
          <p:cNvSpPr txBox="1"/>
          <p:nvPr/>
        </p:nvSpPr>
        <p:spPr>
          <a:xfrm>
            <a:off x="10335415" y="4043113"/>
            <a:ext cx="1527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Lait</a:t>
            </a:r>
          </a:p>
        </p:txBody>
      </p:sp>
    </p:spTree>
    <p:extLst>
      <p:ext uri="{BB962C8B-B14F-4D97-AF65-F5344CB8AC3E}">
        <p14:creationId xmlns:p14="http://schemas.microsoft.com/office/powerpoint/2010/main" val="2135381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12D6D-1B7E-0DE0-EEF0-F54947517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64D0CFF-E76C-E38D-830F-99E828AC449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C’est vrai. Ce sont les particules d’un solide qui sont fortement liées,  celles d’un liquide sont peu liées.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78E2CB72-155C-03A5-EABA-08559A0E2F33}"/>
              </a:ext>
            </a:extLst>
          </p:cNvPr>
          <p:cNvSpPr txBox="1"/>
          <p:nvPr/>
        </p:nvSpPr>
        <p:spPr>
          <a:xfrm>
            <a:off x="241300" y="6232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feedback adéquat et peut recourir à l’alternance linguistique si nécessaire.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216E435-A012-0968-BD65-FDF97458FA5C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7" name="Graphique 6" descr="Coche avec un remplissage uni">
            <a:extLst>
              <a:ext uri="{FF2B5EF4-FFF2-40B4-BE49-F238E27FC236}">
                <a16:creationId xmlns:a16="http://schemas.microsoft.com/office/drawing/2014/main" id="{FB13B8E9-3AC4-6275-8AD4-CD9F9FA92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80470" y="4096297"/>
            <a:ext cx="684830" cy="68483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4FEF62A-26F1-838B-AE41-67EE20761887}"/>
              </a:ext>
            </a:extLst>
          </p:cNvPr>
          <p:cNvSpPr txBox="1"/>
          <p:nvPr/>
        </p:nvSpPr>
        <p:spPr>
          <a:xfrm>
            <a:off x="1488273" y="2467993"/>
            <a:ext cx="703903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 d’un liquide sont fortement liées.</a:t>
            </a:r>
            <a:endParaRPr lang="fr-FR" sz="2400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15BB04E-E27C-CB46-3E74-F8DDE0CD24F0}"/>
              </a:ext>
            </a:extLst>
          </p:cNvPr>
          <p:cNvSpPr/>
          <p:nvPr/>
        </p:nvSpPr>
        <p:spPr>
          <a:xfrm>
            <a:off x="1488273" y="3880297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Vrai</a:t>
            </a:r>
            <a:r>
              <a:rPr lang="fr-FR" sz="2400" noProof="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D81476C6-3393-73F5-EC0A-D03917434761}"/>
              </a:ext>
            </a:extLst>
          </p:cNvPr>
          <p:cNvSpPr/>
          <p:nvPr/>
        </p:nvSpPr>
        <p:spPr>
          <a:xfrm>
            <a:off x="7057925" y="3664297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DD6C97E4-82D6-658B-484D-57735106A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6698" y="2442690"/>
            <a:ext cx="1600423" cy="1600423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9FC1855A-D466-0EFC-3C73-39F1EF0F171F}"/>
              </a:ext>
            </a:extLst>
          </p:cNvPr>
          <p:cNvSpPr txBox="1"/>
          <p:nvPr/>
        </p:nvSpPr>
        <p:spPr>
          <a:xfrm>
            <a:off x="10335415" y="4043113"/>
            <a:ext cx="1527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Lait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99A56D59-249F-F5D7-81D9-1C97C9C53B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915" y="315100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482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6BA6F-134C-916B-C19D-D88DF0562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4B7359D-B923-73D8-F9EA-17BE823141AD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Passons à la deuxième question.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74F9FBE6-290B-B8A1-35B8-DACB07D5FF22}"/>
              </a:ext>
            </a:extLst>
          </p:cNvPr>
          <p:cNvSpPr txBox="1"/>
          <p:nvPr/>
        </p:nvSpPr>
        <p:spPr>
          <a:xfrm>
            <a:off x="508000" y="5783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clarifie la question et peut utiliser l’alternance linguistique si besoin.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AA7485-AAF7-289C-7023-B3B006F80AE0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1806E1C-0E40-3E08-E6B1-860A744F94C3}"/>
              </a:ext>
            </a:extLst>
          </p:cNvPr>
          <p:cNvGrpSpPr/>
          <p:nvPr/>
        </p:nvGrpSpPr>
        <p:grpSpPr>
          <a:xfrm>
            <a:off x="10736910" y="150123"/>
            <a:ext cx="724840" cy="625508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35353DE-CC14-58EC-0F6A-65DEBADFE83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C0032F5-7DA1-1060-7D7D-A2FF1AF9F3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2FD44C0D-02A3-1515-1CB1-740FCB346EEE}"/>
              </a:ext>
            </a:extLst>
          </p:cNvPr>
          <p:cNvSpPr txBox="1"/>
          <p:nvPr/>
        </p:nvSpPr>
        <p:spPr>
          <a:xfrm>
            <a:off x="1137399" y="2622752"/>
            <a:ext cx="6656266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 d’un gaz sont peu liées.</a:t>
            </a:r>
            <a:endParaRPr lang="fr-FR" sz="24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567BB22-2BEA-E825-AC2E-9D1501683EE4}"/>
              </a:ext>
            </a:extLst>
          </p:cNvPr>
          <p:cNvSpPr/>
          <p:nvPr/>
        </p:nvSpPr>
        <p:spPr>
          <a:xfrm>
            <a:off x="1137399" y="3898762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Vrai</a:t>
            </a:r>
            <a:r>
              <a:rPr lang="fr-FR" sz="2400" noProof="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99DB8697-34EC-E530-7B45-835B37056450}"/>
              </a:ext>
            </a:extLst>
          </p:cNvPr>
          <p:cNvSpPr/>
          <p:nvPr/>
        </p:nvSpPr>
        <p:spPr>
          <a:xfrm>
            <a:off x="6324278" y="3898762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4A54F003-1962-E5D1-E958-D364432D4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5534" y="2622752"/>
            <a:ext cx="1043724" cy="142825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45FBDE03-187A-562C-6AF2-660C8C79E57D}"/>
              </a:ext>
            </a:extLst>
          </p:cNvPr>
          <p:cNvSpPr txBox="1"/>
          <p:nvPr/>
        </p:nvSpPr>
        <p:spPr>
          <a:xfrm>
            <a:off x="10466075" y="4051006"/>
            <a:ext cx="94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Air</a:t>
            </a:r>
          </a:p>
        </p:txBody>
      </p:sp>
    </p:spTree>
    <p:extLst>
      <p:ext uri="{BB962C8B-B14F-4D97-AF65-F5344CB8AC3E}">
        <p14:creationId xmlns:p14="http://schemas.microsoft.com/office/powerpoint/2010/main" val="5731398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82571-5BA7-463B-93B3-BF889EF5A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F76CA0A-D971-76E5-C855-87CFEA2CE91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Effectivement c’est faux. les particules d’un gaz sont non liées et peuvent se déplacer librement.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FCE88254-B53E-B45F-0DCA-AD7EFE644511}"/>
              </a:ext>
            </a:extLst>
          </p:cNvPr>
          <p:cNvSpPr txBox="1"/>
          <p:nvPr/>
        </p:nvSpPr>
        <p:spPr>
          <a:xfrm>
            <a:off x="241300" y="6232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feedback adéquat et peut recourir à l’alternance linguistique si nécessaire.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3904A5-99BB-ECA3-14F4-CFD813BCE354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7" name="Graphique 6" descr="Coche avec un remplissage uni">
            <a:extLst>
              <a:ext uri="{FF2B5EF4-FFF2-40B4-BE49-F238E27FC236}">
                <a16:creationId xmlns:a16="http://schemas.microsoft.com/office/drawing/2014/main" id="{9272F39F-4A6B-5E70-4719-43DCD49F7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34308" y="4281838"/>
            <a:ext cx="684830" cy="68483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9AC1AED-60AF-A67D-A641-F9D60E0F96DB}"/>
              </a:ext>
            </a:extLst>
          </p:cNvPr>
          <p:cNvSpPr txBox="1"/>
          <p:nvPr/>
        </p:nvSpPr>
        <p:spPr>
          <a:xfrm>
            <a:off x="1137399" y="2622752"/>
            <a:ext cx="6656266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 d’un gaz sont peu liées.</a:t>
            </a:r>
            <a:endParaRPr lang="fr-FR" sz="2400" dirty="0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BA6377E1-28F4-111B-8BDC-90FD87D66A81}"/>
              </a:ext>
            </a:extLst>
          </p:cNvPr>
          <p:cNvSpPr/>
          <p:nvPr/>
        </p:nvSpPr>
        <p:spPr>
          <a:xfrm>
            <a:off x="1137399" y="3898762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Vrai</a:t>
            </a:r>
            <a:r>
              <a:rPr lang="fr-FR" sz="2400" noProof="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D02A1CB-2C9B-D75D-B64C-EEFD1E36EFC1}"/>
              </a:ext>
            </a:extLst>
          </p:cNvPr>
          <p:cNvSpPr/>
          <p:nvPr/>
        </p:nvSpPr>
        <p:spPr>
          <a:xfrm>
            <a:off x="6324278" y="3898762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349BDE46-0D2C-FE31-A865-98E6BC987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5534" y="2622752"/>
            <a:ext cx="1043724" cy="142825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C7287B07-84C2-CB0E-D735-A0994BA42AE1}"/>
              </a:ext>
            </a:extLst>
          </p:cNvPr>
          <p:cNvSpPr txBox="1"/>
          <p:nvPr/>
        </p:nvSpPr>
        <p:spPr>
          <a:xfrm>
            <a:off x="10466075" y="4051006"/>
            <a:ext cx="94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Air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E6B88199-63F8-18EC-D106-1E404F12C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915" y="315100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383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73BB6-2AC4-7ADA-54E6-26E05C3D3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FE967700-2A33-F996-14DC-4FAF8FA7243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Voici la troisième question.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8780170B-4942-7E90-44C9-5F74BB4A301D}"/>
              </a:ext>
            </a:extLst>
          </p:cNvPr>
          <p:cNvSpPr txBox="1"/>
          <p:nvPr/>
        </p:nvSpPr>
        <p:spPr>
          <a:xfrm>
            <a:off x="241300" y="6232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clarifie la question et peut utiliser l’alternance linguistique si besoin.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4D72F6-874E-633C-7A94-682C24E69E4C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F3B5821-D279-01D3-A95E-DEC09DE1892F}"/>
              </a:ext>
            </a:extLst>
          </p:cNvPr>
          <p:cNvGrpSpPr/>
          <p:nvPr/>
        </p:nvGrpSpPr>
        <p:grpSpPr>
          <a:xfrm>
            <a:off x="10736910" y="150123"/>
            <a:ext cx="724840" cy="625508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03FD036-9F31-20E3-BB9A-4228FC20B65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7175BFE-BC35-004D-AA1F-6BAFB4DD17F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C10858B8-DBFE-E519-17C0-0F8A61F5107F}"/>
              </a:ext>
            </a:extLst>
          </p:cNvPr>
          <p:cNvSpPr txBox="1"/>
          <p:nvPr/>
        </p:nvSpPr>
        <p:spPr>
          <a:xfrm>
            <a:off x="1137399" y="2622752"/>
            <a:ext cx="870835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 d’un solide peuvent glisser les unes sur les autres.</a:t>
            </a:r>
            <a:endParaRPr lang="fr-FR" sz="2400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783D68-CC4F-9AD3-C548-5CDBC222E3DA}"/>
              </a:ext>
            </a:extLst>
          </p:cNvPr>
          <p:cNvSpPr/>
          <p:nvPr/>
        </p:nvSpPr>
        <p:spPr>
          <a:xfrm>
            <a:off x="1137399" y="3898762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Vrai</a:t>
            </a:r>
            <a:r>
              <a:rPr lang="fr-FR" sz="2400" noProof="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FF75BAA-C7B7-6ECB-932E-3F4213316066}"/>
              </a:ext>
            </a:extLst>
          </p:cNvPr>
          <p:cNvSpPr/>
          <p:nvPr/>
        </p:nvSpPr>
        <p:spPr>
          <a:xfrm>
            <a:off x="6324278" y="3898762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DEA27A-5FE7-0199-0CDE-C71D46A5C6EE}"/>
              </a:ext>
            </a:extLst>
          </p:cNvPr>
          <p:cNvSpPr txBox="1"/>
          <p:nvPr/>
        </p:nvSpPr>
        <p:spPr>
          <a:xfrm>
            <a:off x="10512439" y="3898606"/>
            <a:ext cx="94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Fer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9CEFAB7-F3BB-88DA-FD9C-273E9A053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997" y="2669710"/>
            <a:ext cx="1324160" cy="122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174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3CCB7-9422-8EFA-9DAF-2379EC661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4708712-97E5-6DC3-CF07-D69D2DC7716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Les particules d’un liquide peuvent glisser les unes sur les autres, tandis que celles d’un solide sont fortement liées et ne peuvent pas bouger.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1F68B4CA-E88D-C2D0-7744-8238A5E69151}"/>
              </a:ext>
            </a:extLst>
          </p:cNvPr>
          <p:cNvSpPr txBox="1"/>
          <p:nvPr/>
        </p:nvSpPr>
        <p:spPr>
          <a:xfrm>
            <a:off x="241300" y="6232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feedback adéquat et peut recourir à l’alternance linguistique si nécessaire.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6D9328-CBB2-B981-BBF2-8A39F1868C85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D8B1A9-1953-3910-6355-9A3270EC59EE}"/>
              </a:ext>
            </a:extLst>
          </p:cNvPr>
          <p:cNvSpPr txBox="1"/>
          <p:nvPr/>
        </p:nvSpPr>
        <p:spPr>
          <a:xfrm>
            <a:off x="1137399" y="2622752"/>
            <a:ext cx="870835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 d’un solide peuvent glisser les unes sur les autres.</a:t>
            </a:r>
            <a:endParaRPr lang="fr-FR" sz="2400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ADBED2B-7454-F9D0-9066-0B379918765C}"/>
              </a:ext>
            </a:extLst>
          </p:cNvPr>
          <p:cNvSpPr/>
          <p:nvPr/>
        </p:nvSpPr>
        <p:spPr>
          <a:xfrm>
            <a:off x="1137399" y="3898762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Vrai</a:t>
            </a:r>
            <a:r>
              <a:rPr lang="fr-FR" sz="2400" noProof="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A019152-02B8-D15C-8313-B23FFEE32E33}"/>
              </a:ext>
            </a:extLst>
          </p:cNvPr>
          <p:cNvSpPr/>
          <p:nvPr/>
        </p:nvSpPr>
        <p:spPr>
          <a:xfrm>
            <a:off x="6324278" y="3898762"/>
            <a:ext cx="1469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BED77F-2539-18B4-89ED-DC72A9E2D0B5}"/>
              </a:ext>
            </a:extLst>
          </p:cNvPr>
          <p:cNvSpPr txBox="1"/>
          <p:nvPr/>
        </p:nvSpPr>
        <p:spPr>
          <a:xfrm>
            <a:off x="10512439" y="3898606"/>
            <a:ext cx="94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Fer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404D398-9AED-6721-DA7C-A75F22834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6997" y="2669710"/>
            <a:ext cx="1324160" cy="1228896"/>
          </a:xfrm>
          <a:prstGeom prst="rect">
            <a:avLst/>
          </a:prstGeom>
        </p:spPr>
      </p:pic>
      <p:pic>
        <p:nvPicPr>
          <p:cNvPr id="18" name="Graphique 17" descr="Coche avec un remplissage uni">
            <a:extLst>
              <a:ext uri="{FF2B5EF4-FFF2-40B4-BE49-F238E27FC236}">
                <a16:creationId xmlns:a16="http://schemas.microsoft.com/office/drawing/2014/main" id="{DFEB0C5D-AD0D-1E5F-5722-4FE85F573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34308" y="4281838"/>
            <a:ext cx="684830" cy="684830"/>
          </a:xfrm>
          <a:prstGeom prst="rect">
            <a:avLst/>
          </a:prstGeom>
        </p:spPr>
      </p:pic>
      <p:pic>
        <p:nvPicPr>
          <p:cNvPr id="7" name="Image 9">
            <a:extLst>
              <a:ext uri="{FF2B5EF4-FFF2-40B4-BE49-F238E27FC236}">
                <a16:creationId xmlns:a16="http://schemas.microsoft.com/office/drawing/2014/main" id="{EF2D2138-1413-81EC-E5F8-1AC12529C3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915" y="315100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3928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ABC7F-FA77-3222-EA8B-74C51D265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023C230-93F9-FFE8-DC49-3461C464D38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Maintenant on va travailler une tâche similaire à la tache modelée en suivant exactement les mêmes étapes.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39AF31-9C71-6496-42B8-98464B3E0840}"/>
              </a:ext>
            </a:extLst>
          </p:cNvPr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clarifie la consigne.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1B11E4F-1517-6899-523E-07C38B09ABA7}"/>
              </a:ext>
            </a:extLst>
          </p:cNvPr>
          <p:cNvGrpSpPr/>
          <p:nvPr/>
        </p:nvGrpSpPr>
        <p:grpSpPr>
          <a:xfrm>
            <a:off x="10736910" y="150123"/>
            <a:ext cx="724840" cy="625508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108E6CE-07B5-F49A-DC83-A53D59FE81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1198241-31F7-92CA-518F-6305C422A1C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DA86EC4C-390F-8938-A6F3-885CC8A76549}"/>
              </a:ext>
            </a:extLst>
          </p:cNvPr>
          <p:cNvSpPr txBox="1"/>
          <p:nvPr/>
        </p:nvSpPr>
        <p:spPr>
          <a:xfrm>
            <a:off x="1273904" y="1176147"/>
            <a:ext cx="9555291" cy="41549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Un ballon de baudruche est fixé sur l’orifice d’une bouteille contenant de l’air. La bouteille est ensuite plongée dans de l’eau chaude (voir la figure ci-dessous). </a:t>
            </a:r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On veut expliquer la caractéristique observable dans cette expérience à l’aide du modèle particulaire.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1A15388-8F44-1994-CC2A-1615EE265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679" y="2151950"/>
            <a:ext cx="6382641" cy="20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774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8E6A3-DD3D-47E9-4144-319BEB58B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A361C2D-C4FF-3832-145B-B770C8310F3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Première étape: identifiez la caractéristique observable. Pour cela vous devez bien observer la figure . 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DBAE7E74-7FEF-A830-09D1-6B7B2A8CB324}"/>
              </a:ext>
            </a:extLst>
          </p:cNvPr>
          <p:cNvSpPr txBox="1"/>
          <p:nvPr/>
        </p:nvSpPr>
        <p:spPr>
          <a:xfrm>
            <a:off x="281652" y="59927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répondre oralement et compléter l’espace en pointillés.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B56C887-5764-732F-5874-753D23DCA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755" y="1138876"/>
            <a:ext cx="9240540" cy="42868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CA6794B-C4BF-7376-2329-D337B2D23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282" y="2011553"/>
            <a:ext cx="6382641" cy="2086266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A9990CC5-A7A2-AA06-2C0F-C7063C4C5B7E}"/>
              </a:ext>
            </a:extLst>
          </p:cNvPr>
          <p:cNvSpPr/>
          <p:nvPr/>
        </p:nvSpPr>
        <p:spPr>
          <a:xfrm>
            <a:off x="6002966" y="2115878"/>
            <a:ext cx="1059088" cy="8984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4E94D7B0-4A59-AD9D-7FC9-AEC48DAEEC32}"/>
              </a:ext>
            </a:extLst>
          </p:cNvPr>
          <p:cNvSpPr/>
          <p:nvPr/>
        </p:nvSpPr>
        <p:spPr>
          <a:xfrm>
            <a:off x="3657601" y="2599659"/>
            <a:ext cx="712381" cy="8293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9E9E242-BAEB-642B-BC0D-078DFFD7A2F9}"/>
              </a:ext>
            </a:extLst>
          </p:cNvPr>
          <p:cNvSpPr txBox="1"/>
          <p:nvPr/>
        </p:nvSpPr>
        <p:spPr>
          <a:xfrm>
            <a:off x="825888" y="4894922"/>
            <a:ext cx="9324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 caractéristique observable est:……………………………………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13EB239C-389A-8A80-3AB1-6E42F2EBDFFE}"/>
              </a:ext>
            </a:extLst>
          </p:cNvPr>
          <p:cNvCxnSpPr>
            <a:cxnSpLocks/>
          </p:cNvCxnSpPr>
          <p:nvPr/>
        </p:nvCxnSpPr>
        <p:spPr>
          <a:xfrm flipH="1" flipV="1">
            <a:off x="4305972" y="3270321"/>
            <a:ext cx="918697" cy="15542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704B385A-48DD-CA11-E99C-160DF6EE754A}"/>
              </a:ext>
            </a:extLst>
          </p:cNvPr>
          <p:cNvCxnSpPr>
            <a:cxnSpLocks/>
            <a:endCxn id="23" idx="4"/>
          </p:cNvCxnSpPr>
          <p:nvPr/>
        </p:nvCxnSpPr>
        <p:spPr>
          <a:xfrm flipV="1">
            <a:off x="5401339" y="3014329"/>
            <a:ext cx="1131171" cy="18255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558F1FEE-4E5B-ABD0-4E26-75DB41E79239}"/>
              </a:ext>
            </a:extLst>
          </p:cNvPr>
          <p:cNvSpPr txBox="1"/>
          <p:nvPr/>
        </p:nvSpPr>
        <p:spPr>
          <a:xfrm>
            <a:off x="5026412" y="4839859"/>
            <a:ext cx="1953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La forme</a:t>
            </a: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7E5E64F0-4A2B-B4A2-E77E-4C42FF682E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915" y="315100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6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7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dans le chapitre</a:t>
            </a: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906284" y="2121733"/>
            <a:ext cx="10555583" cy="3482501"/>
            <a:chOff x="906284" y="1236003"/>
            <a:chExt cx="10555583" cy="3827995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B50FB1E5-3184-209B-9E29-F4B87759EAF9}"/>
                </a:ext>
              </a:extLst>
            </p:cNvPr>
            <p:cNvGrpSpPr/>
            <p:nvPr/>
          </p:nvGrpSpPr>
          <p:grpSpPr>
            <a:xfrm>
              <a:off x="948074" y="2349948"/>
              <a:ext cx="10265100" cy="828000"/>
              <a:chOff x="963450" y="2259806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17" name="Google Shape;288;p29">
                <a:extLst>
                  <a:ext uri="{FF2B5EF4-FFF2-40B4-BE49-F238E27FC236}">
                    <a16:creationId xmlns:a16="http://schemas.microsoft.com/office/drawing/2014/main" id="{31A683D1-1F3A-63C5-04F6-F4F49B649634}"/>
                  </a:ext>
                </a:extLst>
              </p:cNvPr>
              <p:cNvSpPr/>
              <p:nvPr/>
            </p:nvSpPr>
            <p:spPr>
              <a:xfrm>
                <a:off x="2428129" y="2259806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endParaRPr>
              </a:p>
            </p:txBody>
          </p:sp>
          <p:sp>
            <p:nvSpPr>
              <p:cNvPr id="18" name="Google Shape;289;p29">
                <a:extLst>
                  <a:ext uri="{FF2B5EF4-FFF2-40B4-BE49-F238E27FC236}">
                    <a16:creationId xmlns:a16="http://schemas.microsoft.com/office/drawing/2014/main" id="{62E553FE-BA54-F0CE-AB1E-ADA3C2CDABD0}"/>
                  </a:ext>
                </a:extLst>
              </p:cNvPr>
              <p:cNvSpPr/>
              <p:nvPr/>
            </p:nvSpPr>
            <p:spPr>
              <a:xfrm>
                <a:off x="963450" y="2259806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i="0" u="none" strike="noStrike" kern="0" cap="none" spc="0" baseline="0" noProof="0" dirty="0">
                    <a:solidFill>
                      <a:schemeClr val="bg1">
                        <a:lumMod val="65000"/>
                      </a:schemeClr>
                    </a:solidFill>
                    <a:uFillTx/>
                    <a:latin typeface="Calibri"/>
                    <a:ea typeface="Calibri"/>
                    <a:cs typeface="Calibri"/>
                  </a:rPr>
                  <a:t>Séance 2</a:t>
                </a:r>
              </a:p>
            </p:txBody>
          </p:sp>
        </p:grpSp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9FA61C4D-361C-79C8-306E-1E4E23338A67}"/>
                </a:ext>
              </a:extLst>
            </p:cNvPr>
            <p:cNvGrpSpPr/>
            <p:nvPr/>
          </p:nvGrpSpPr>
          <p:grpSpPr>
            <a:xfrm>
              <a:off x="963450" y="3297032"/>
              <a:ext cx="10265100" cy="828000"/>
              <a:chOff x="963450" y="3092649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21" name="Google Shape;292;p29">
                <a:extLst>
                  <a:ext uri="{FF2B5EF4-FFF2-40B4-BE49-F238E27FC236}">
                    <a16:creationId xmlns:a16="http://schemas.microsoft.com/office/drawing/2014/main" id="{10C2D34D-FB8B-A95D-F232-29CF7C58B625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endParaRPr>
              </a:p>
            </p:txBody>
          </p:sp>
          <p:sp>
            <p:nvSpPr>
              <p:cNvPr id="22" name="Google Shape;293;p29">
                <a:extLst>
                  <a:ext uri="{FF2B5EF4-FFF2-40B4-BE49-F238E27FC236}">
                    <a16:creationId xmlns:a16="http://schemas.microsoft.com/office/drawing/2014/main" id="{EAC398AE-0F64-B30B-B910-B04156DD3482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kern="0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  <a:ea typeface="Calibri"/>
                    <a:cs typeface="Calibri"/>
                  </a:rPr>
                  <a:t>Séance 3</a:t>
                </a: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DA799033-29F0-02FD-AD5E-B49541A29363}"/>
                </a:ext>
              </a:extLst>
            </p:cNvPr>
            <p:cNvGrpSpPr/>
            <p:nvPr/>
          </p:nvGrpSpPr>
          <p:grpSpPr>
            <a:xfrm>
              <a:off x="963450" y="1311520"/>
              <a:ext cx="10265100" cy="828000"/>
              <a:chOff x="963450" y="1311520"/>
              <a:chExt cx="10265100" cy="828000"/>
            </a:xfrm>
          </p:grpSpPr>
          <p:sp>
            <p:nvSpPr>
              <p:cNvPr id="11" name="Google Shape;286;p29">
                <a:extLst>
                  <a:ext uri="{FF2B5EF4-FFF2-40B4-BE49-F238E27FC236}">
                    <a16:creationId xmlns:a16="http://schemas.microsoft.com/office/drawing/2014/main" id="{FFE2AFA5-7DEF-38D8-BDD1-76AEF8185550}"/>
                  </a:ext>
                </a:extLst>
              </p:cNvPr>
              <p:cNvSpPr/>
              <p:nvPr/>
            </p:nvSpPr>
            <p:spPr>
              <a:xfrm>
                <a:off x="2428129" y="1311520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sz="2000" b="1" noProof="0" dirty="0">
                  <a:solidFill>
                    <a:schemeClr val="bg1"/>
                  </a:solidFill>
                  <a:latin typeface="Arial"/>
                </a:endParaRPr>
              </a:p>
            </p:txBody>
          </p:sp>
          <p:sp>
            <p:nvSpPr>
              <p:cNvPr id="13" name="Google Shape;287;p29">
                <a:extLst>
                  <a:ext uri="{FF2B5EF4-FFF2-40B4-BE49-F238E27FC236}">
                    <a16:creationId xmlns:a16="http://schemas.microsoft.com/office/drawing/2014/main" id="{56CD9EBF-2323-60FE-7D1D-9992D468BC8B}"/>
                  </a:ext>
                </a:extLst>
              </p:cNvPr>
              <p:cNvSpPr/>
              <p:nvPr/>
            </p:nvSpPr>
            <p:spPr>
              <a:xfrm>
                <a:off x="963450" y="1311520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91440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kern="0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  <a:ea typeface="Calibri"/>
                    <a:cs typeface="Calibri"/>
                  </a:rPr>
                  <a:t>Séance 1</a:t>
                </a:r>
              </a:p>
            </p:txBody>
          </p:sp>
        </p:grpSp>
        <p:sp>
          <p:nvSpPr>
            <p:cNvPr id="23" name="Rectangle: Rounded Corners 11">
              <a:extLst>
                <a:ext uri="{FF2B5EF4-FFF2-40B4-BE49-F238E27FC236}">
                  <a16:creationId xmlns:a16="http://schemas.microsoft.com/office/drawing/2014/main" id="{099B9CC5-16E5-CB9D-53DD-A5AAB22E13F1}"/>
                </a:ext>
              </a:extLst>
            </p:cNvPr>
            <p:cNvSpPr/>
            <p:nvPr/>
          </p:nvSpPr>
          <p:spPr>
            <a:xfrm>
              <a:off x="906284" y="1236003"/>
              <a:ext cx="10440000" cy="972000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FD926A3-1486-0A55-A4A1-3E781FBF5608}"/>
                </a:ext>
              </a:extLst>
            </p:cNvPr>
            <p:cNvSpPr txBox="1"/>
            <p:nvPr/>
          </p:nvSpPr>
          <p:spPr>
            <a:xfrm>
              <a:off x="2531227" y="1521947"/>
              <a:ext cx="8930640" cy="4398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dirty="0">
                  <a:solidFill>
                    <a:schemeClr val="bg1">
                      <a:lumMod val="65000"/>
                    </a:schemeClr>
                  </a:solidFill>
                </a:rPr>
                <a:t>Identifier l’état physique d’un corps à partir de ses caractéristiques.</a:t>
              </a: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8EE87A4A-0F30-8700-47C9-47644BCF71B6}"/>
                </a:ext>
              </a:extLst>
            </p:cNvPr>
            <p:cNvGrpSpPr/>
            <p:nvPr/>
          </p:nvGrpSpPr>
          <p:grpSpPr>
            <a:xfrm>
              <a:off x="993734" y="4235998"/>
              <a:ext cx="10265100" cy="828000"/>
              <a:chOff x="963450" y="3092649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5" name="Google Shape;292;p29">
                <a:extLst>
                  <a:ext uri="{FF2B5EF4-FFF2-40B4-BE49-F238E27FC236}">
                    <a16:creationId xmlns:a16="http://schemas.microsoft.com/office/drawing/2014/main" id="{1387D1CE-D263-1EBE-BB2F-BFEB975DC688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accent1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endParaRPr>
              </a:p>
            </p:txBody>
          </p:sp>
          <p:sp>
            <p:nvSpPr>
              <p:cNvPr id="6" name="Google Shape;293;p29">
                <a:extLst>
                  <a:ext uri="{FF2B5EF4-FFF2-40B4-BE49-F238E27FC236}">
                    <a16:creationId xmlns:a16="http://schemas.microsoft.com/office/drawing/2014/main" id="{3F213019-2024-DB8D-96E1-3312C49948AC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accent1"/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000" b="1" dirty="0">
                    <a:solidFill>
                      <a:schemeClr val="bg1"/>
                    </a:solidFill>
                  </a:rPr>
                  <a:t>Séance 4</a:t>
                </a:r>
              </a:p>
            </p:txBody>
          </p: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1D35201-F11B-DA4B-0F77-F43ECE89E9F3}"/>
                </a:ext>
              </a:extLst>
            </p:cNvPr>
            <p:cNvSpPr txBox="1"/>
            <p:nvPr/>
          </p:nvSpPr>
          <p:spPr>
            <a:xfrm>
              <a:off x="2531226" y="2582200"/>
              <a:ext cx="7719197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fr-FR" sz="2000" dirty="0">
                  <a:solidFill>
                    <a:schemeClr val="bg1">
                      <a:lumMod val="65000"/>
                    </a:schemeClr>
                  </a:solidFill>
                </a:rPr>
                <a:t>Modéliser la structure de la matière dans ses trois états physiques.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CFADBB2-A383-D70F-B6B1-8FC606F4459C}"/>
                </a:ext>
              </a:extLst>
            </p:cNvPr>
            <p:cNvSpPr txBox="1"/>
            <p:nvPr/>
          </p:nvSpPr>
          <p:spPr>
            <a:xfrm>
              <a:off x="2604393" y="3456658"/>
              <a:ext cx="6096000" cy="4059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</a:rPr>
                <a:t>Distinguer un corps pur d’un mélange.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07C2FEF-A064-9DEC-C48D-9E579BE7BBAB}"/>
                </a:ext>
              </a:extLst>
            </p:cNvPr>
            <p:cNvSpPr txBox="1"/>
            <p:nvPr/>
          </p:nvSpPr>
          <p:spPr>
            <a:xfrm>
              <a:off x="2604393" y="4372668"/>
              <a:ext cx="8021166" cy="43980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chemeClr val="bg1"/>
                  </a:solidFill>
                </a:rPr>
                <a:t>Expliquer les caractéristiques des corps dans différents états physiques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136187" y="1158318"/>
            <a:ext cx="11210097" cy="68993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/>
              <a:t>Chapitre 1 : Les états physiques de la matière</a:t>
            </a: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3C255-6586-01F2-1064-0832EEF2F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68CD614-05CC-0784-0386-97B00F64E3B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Deuxième étape : décrivez d’une manière précise et claire la caractéristique observée .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89D250A1-C794-95E7-44F6-EF81E2334F18}"/>
              </a:ext>
            </a:extLst>
          </p:cNvPr>
          <p:cNvSpPr txBox="1"/>
          <p:nvPr/>
        </p:nvSpPr>
        <p:spPr>
          <a:xfrm>
            <a:off x="281652" y="59927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répondre oralement et compléter l’espace en pointillés.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86A665D0-E468-D602-383F-6CACD6551045}"/>
              </a:ext>
            </a:extLst>
          </p:cNvPr>
          <p:cNvGrpSpPr/>
          <p:nvPr/>
        </p:nvGrpSpPr>
        <p:grpSpPr>
          <a:xfrm>
            <a:off x="10736910" y="150123"/>
            <a:ext cx="724840" cy="625508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D7350B3-8340-A522-5649-7F9B1240D3A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7888EF-3AEE-7F11-3481-F6C2D75AFD8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6154970D-3F2C-99B0-E971-6E7203386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089" y="1221764"/>
            <a:ext cx="7525800" cy="40963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A2D32F55-A748-BB02-F478-18630266848A}"/>
              </a:ext>
            </a:extLst>
          </p:cNvPr>
          <p:cNvSpPr txBox="1"/>
          <p:nvPr/>
        </p:nvSpPr>
        <p:spPr>
          <a:xfrm>
            <a:off x="745554" y="2482219"/>
            <a:ext cx="10353776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Lorsqu’on plonge la bouteille dans l’eau chaude, sa forme …………..... Ce qui veut dire que l’air dans le ballon n’a pas de……………………..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72D72CF-BBBF-7763-3F05-772127705099}"/>
              </a:ext>
            </a:extLst>
          </p:cNvPr>
          <p:cNvSpPr txBox="1"/>
          <p:nvPr/>
        </p:nvSpPr>
        <p:spPr>
          <a:xfrm>
            <a:off x="7893449" y="2426139"/>
            <a:ext cx="124376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i="1" dirty="0">
                <a:solidFill>
                  <a:srgbClr val="FF0000"/>
                </a:solidFill>
              </a:rPr>
              <a:t>change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A0F7DA2-0E1F-602A-6BC7-1DBE7C34E1C0}"/>
              </a:ext>
            </a:extLst>
          </p:cNvPr>
          <p:cNvSpPr txBox="1"/>
          <p:nvPr/>
        </p:nvSpPr>
        <p:spPr>
          <a:xfrm>
            <a:off x="5450787" y="3015211"/>
            <a:ext cx="216585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i="1" dirty="0">
                <a:solidFill>
                  <a:srgbClr val="FF0000"/>
                </a:solidFill>
              </a:rPr>
              <a:t>forme propre</a:t>
            </a:r>
          </a:p>
        </p:txBody>
      </p:sp>
    </p:spTree>
    <p:extLst>
      <p:ext uri="{BB962C8B-B14F-4D97-AF65-F5344CB8AC3E}">
        <p14:creationId xmlns:p14="http://schemas.microsoft.com/office/powerpoint/2010/main" val="93521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3992B-BB32-08A1-BBED-6DCD911CD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EDDA261-BE76-F8FA-5CD6-F444D91DA3D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Troisième étape: Expliquez la caractéristique observable à l’aide du modèle particulaire. Pour cela, précisez les deux caractéristiques des particules de l’air.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DD1DF3DC-5E88-0BD2-5D92-01092D6322AD}"/>
              </a:ext>
            </a:extLst>
          </p:cNvPr>
          <p:cNvSpPr txBox="1"/>
          <p:nvPr/>
        </p:nvSpPr>
        <p:spPr>
          <a:xfrm>
            <a:off x="281652" y="59927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répondre oralement et compléter l’espace en pointillés.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2CE18C3-857E-47F1-5392-658A57E44A67}"/>
              </a:ext>
            </a:extLst>
          </p:cNvPr>
          <p:cNvGrpSpPr/>
          <p:nvPr/>
        </p:nvGrpSpPr>
        <p:grpSpPr>
          <a:xfrm>
            <a:off x="10736910" y="150123"/>
            <a:ext cx="724840" cy="625508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F04A240-FDD7-87A4-E9A5-9C36D6845DD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5947CD-8064-BC3B-D99B-9BF12D71CE6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30" name="Image 29">
            <a:extLst>
              <a:ext uri="{FF2B5EF4-FFF2-40B4-BE49-F238E27FC236}">
                <a16:creationId xmlns:a16="http://schemas.microsoft.com/office/drawing/2014/main" id="{9C2A6587-5755-C347-B024-5B5CCD75D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129" y="1055088"/>
            <a:ext cx="8240275" cy="3803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1CF5D73-C012-134C-B0EC-776635AAF57A}"/>
              </a:ext>
            </a:extLst>
          </p:cNvPr>
          <p:cNvSpPr txBox="1"/>
          <p:nvPr/>
        </p:nvSpPr>
        <p:spPr>
          <a:xfrm>
            <a:off x="2703638" y="2455624"/>
            <a:ext cx="299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………………………..…</a:t>
            </a:r>
          </a:p>
        </p:txBody>
      </p:sp>
      <p:sp>
        <p:nvSpPr>
          <p:cNvPr id="29" name="Accolade ouvrante 28">
            <a:extLst>
              <a:ext uri="{FF2B5EF4-FFF2-40B4-BE49-F238E27FC236}">
                <a16:creationId xmlns:a16="http://schemas.microsoft.com/office/drawing/2014/main" id="{D52ABD25-4622-12AA-BED6-8585F843769B}"/>
              </a:ext>
            </a:extLst>
          </p:cNvPr>
          <p:cNvSpPr/>
          <p:nvPr/>
        </p:nvSpPr>
        <p:spPr>
          <a:xfrm>
            <a:off x="2324911" y="2686457"/>
            <a:ext cx="466927" cy="138598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C643771-A679-8DD3-6B39-F7C53AEDD8DC}"/>
              </a:ext>
            </a:extLst>
          </p:cNvPr>
          <p:cNvSpPr txBox="1"/>
          <p:nvPr/>
        </p:nvSpPr>
        <p:spPr>
          <a:xfrm>
            <a:off x="403676" y="3100800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463F99F-6847-1B6E-3C38-52BB53010C12}"/>
              </a:ext>
            </a:extLst>
          </p:cNvPr>
          <p:cNvSpPr txBox="1"/>
          <p:nvPr/>
        </p:nvSpPr>
        <p:spPr>
          <a:xfrm>
            <a:off x="2703638" y="3770512"/>
            <a:ext cx="299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…………………………….…</a:t>
            </a:r>
          </a:p>
        </p:txBody>
      </p:sp>
    </p:spTree>
    <p:extLst>
      <p:ext uri="{BB962C8B-B14F-4D97-AF65-F5344CB8AC3E}">
        <p14:creationId xmlns:p14="http://schemas.microsoft.com/office/powerpoint/2010/main" val="12765386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048F-B7DB-DB24-98A0-AC67525BD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6EF10602-81D1-C245-577A-224D9A4F7FB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Les particules sont dispersées et non liées et peuvent se déplacer.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AA5BD241-138F-E196-954D-245DED91D985}"/>
              </a:ext>
            </a:extLst>
          </p:cNvPr>
          <p:cNvSpPr txBox="1"/>
          <p:nvPr/>
        </p:nvSpPr>
        <p:spPr>
          <a:xfrm>
            <a:off x="281652" y="59927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répondre oralement et compléter l’espace en pointillés.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0EE79212-329E-7639-B1AB-2E6AF0973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29" y="1055088"/>
            <a:ext cx="8240275" cy="3803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8C649DA-4D0D-2522-F7D8-1872D5762EB3}"/>
              </a:ext>
            </a:extLst>
          </p:cNvPr>
          <p:cNvSpPr txBox="1"/>
          <p:nvPr/>
        </p:nvSpPr>
        <p:spPr>
          <a:xfrm>
            <a:off x="2783903" y="2425924"/>
            <a:ext cx="299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………………………..…</a:t>
            </a:r>
          </a:p>
        </p:txBody>
      </p:sp>
      <p:sp>
        <p:nvSpPr>
          <p:cNvPr id="29" name="Accolade ouvrante 28">
            <a:extLst>
              <a:ext uri="{FF2B5EF4-FFF2-40B4-BE49-F238E27FC236}">
                <a16:creationId xmlns:a16="http://schemas.microsoft.com/office/drawing/2014/main" id="{E7B59B18-503C-423F-CB09-D52CF7EBC296}"/>
              </a:ext>
            </a:extLst>
          </p:cNvPr>
          <p:cNvSpPr/>
          <p:nvPr/>
        </p:nvSpPr>
        <p:spPr>
          <a:xfrm>
            <a:off x="2324911" y="2686457"/>
            <a:ext cx="466927" cy="138598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277438C-A093-3FD9-A3AB-2B041161BE89}"/>
              </a:ext>
            </a:extLst>
          </p:cNvPr>
          <p:cNvSpPr txBox="1"/>
          <p:nvPr/>
        </p:nvSpPr>
        <p:spPr>
          <a:xfrm>
            <a:off x="403676" y="3100800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BB0BAD8-4F91-BC96-A8B1-FA9DE829C605}"/>
              </a:ext>
            </a:extLst>
          </p:cNvPr>
          <p:cNvSpPr txBox="1"/>
          <p:nvPr/>
        </p:nvSpPr>
        <p:spPr>
          <a:xfrm>
            <a:off x="2703638" y="3770512"/>
            <a:ext cx="299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…………………………….…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29587D7-D49C-D47B-5F40-FA800D890CE0}"/>
              </a:ext>
            </a:extLst>
          </p:cNvPr>
          <p:cNvSpPr txBox="1"/>
          <p:nvPr/>
        </p:nvSpPr>
        <p:spPr>
          <a:xfrm>
            <a:off x="2875007" y="2288709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i="1" dirty="0">
                <a:solidFill>
                  <a:srgbClr val="FF0000"/>
                </a:solidFill>
              </a:rPr>
              <a:t>Dispersées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6869A7-7287-2811-74B7-5F3357B5B808}"/>
              </a:ext>
            </a:extLst>
          </p:cNvPr>
          <p:cNvSpPr txBox="1"/>
          <p:nvPr/>
        </p:nvSpPr>
        <p:spPr>
          <a:xfrm>
            <a:off x="3030649" y="3647193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i="1" dirty="0">
                <a:solidFill>
                  <a:srgbClr val="FF0000"/>
                </a:solidFill>
              </a:rPr>
              <a:t>Non liées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52BB9580-AEFE-F137-13C0-13923F18D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915" y="315100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385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5241C-5FCD-B98E-2C8C-D605C05F6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275D4D2-0209-80AA-48AA-45A0A83CF9BB}"/>
              </a:ext>
            </a:extLst>
          </p:cNvPr>
          <p:cNvSpPr txBox="1"/>
          <p:nvPr/>
        </p:nvSpPr>
        <p:spPr>
          <a:xfrm>
            <a:off x="776614" y="25318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En choisissant un disque noir comme symbole d’une particule, représentez les particules avant et après. représentez uniquement 5 .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E6D52218-E9D5-C575-B287-795640FD469A}"/>
              </a:ext>
            </a:extLst>
          </p:cNvPr>
          <p:cNvSpPr txBox="1"/>
          <p:nvPr/>
        </p:nvSpPr>
        <p:spPr>
          <a:xfrm>
            <a:off x="285750" y="71185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un élève pour passer au tableau et modéliser la matière dans le ballon.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052A8F5-CB00-A9E7-34AE-65029A3F02BE}"/>
              </a:ext>
            </a:extLst>
          </p:cNvPr>
          <p:cNvGrpSpPr/>
          <p:nvPr/>
        </p:nvGrpSpPr>
        <p:grpSpPr>
          <a:xfrm>
            <a:off x="10736910" y="150123"/>
            <a:ext cx="724840" cy="625508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1BCF3E2-263B-07FA-988E-C3D14BBEF26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48DBDF6-DE1E-24FB-C35F-076481FD761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2C31C6EB-CD4A-8477-D861-115449B36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585" y="1631437"/>
            <a:ext cx="6382641" cy="2086266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CA395610-3934-0C56-95F7-00613B483820}"/>
              </a:ext>
            </a:extLst>
          </p:cNvPr>
          <p:cNvSpPr/>
          <p:nvPr/>
        </p:nvSpPr>
        <p:spPr>
          <a:xfrm>
            <a:off x="3934048" y="2275848"/>
            <a:ext cx="712381" cy="8293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BD0EBF69-B7F3-BB78-4008-C599C9208333}"/>
              </a:ext>
            </a:extLst>
          </p:cNvPr>
          <p:cNvCxnSpPr>
            <a:cxnSpLocks/>
          </p:cNvCxnSpPr>
          <p:nvPr/>
        </p:nvCxnSpPr>
        <p:spPr>
          <a:xfrm flipV="1">
            <a:off x="3431689" y="2947179"/>
            <a:ext cx="858549" cy="15549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244699DC-0C55-E231-930A-A551D94AAFA6}"/>
              </a:ext>
            </a:extLst>
          </p:cNvPr>
          <p:cNvSpPr/>
          <p:nvPr/>
        </p:nvSpPr>
        <p:spPr>
          <a:xfrm>
            <a:off x="6543277" y="1631438"/>
            <a:ext cx="803821" cy="916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D3B7D190-5DEA-F640-B5A4-ED196D633873}"/>
              </a:ext>
            </a:extLst>
          </p:cNvPr>
          <p:cNvSpPr/>
          <p:nvPr/>
        </p:nvSpPr>
        <p:spPr>
          <a:xfrm>
            <a:off x="4275489" y="4891324"/>
            <a:ext cx="2914515" cy="4120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67D23E7D-7CB8-ED5A-ACC6-31A662D2AAFF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7031043" y="2148365"/>
            <a:ext cx="652076" cy="20985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DBB92B28-60B3-0B96-F5B5-CF0092D57F3A}"/>
              </a:ext>
            </a:extLst>
          </p:cNvPr>
          <p:cNvSpPr/>
          <p:nvPr/>
        </p:nvSpPr>
        <p:spPr>
          <a:xfrm>
            <a:off x="2718350" y="4502108"/>
            <a:ext cx="1166656" cy="120376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72D9C22-4229-5E24-FE5B-ADB27A532D61}"/>
              </a:ext>
            </a:extLst>
          </p:cNvPr>
          <p:cNvSpPr/>
          <p:nvPr/>
        </p:nvSpPr>
        <p:spPr>
          <a:xfrm>
            <a:off x="7421526" y="3965662"/>
            <a:ext cx="1786269" cy="192050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B2C8566-37E1-4571-42B7-DBC192F2EA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7751" b="-5056"/>
          <a:stretch>
            <a:fillRect/>
          </a:stretch>
        </p:blipFill>
        <p:spPr>
          <a:xfrm>
            <a:off x="776614" y="1280187"/>
            <a:ext cx="6056664" cy="35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25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730C7-8588-1B34-E305-2089344BF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63FA6E7E-13CA-2D3C-AD5E-8C8AE2817274}"/>
              </a:ext>
            </a:extLst>
          </p:cNvPr>
          <p:cNvSpPr txBox="1"/>
          <p:nvPr/>
        </p:nvSpPr>
        <p:spPr>
          <a:xfrm>
            <a:off x="776614" y="25318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nombre de particule doit être le même. Ce qui change c’est l’espace entre les particules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504DF6E6-6EC3-658F-6169-46A0B450B990}"/>
              </a:ext>
            </a:extLst>
          </p:cNvPr>
          <p:cNvSpPr txBox="1"/>
          <p:nvPr/>
        </p:nvSpPr>
        <p:spPr>
          <a:xfrm>
            <a:off x="285750" y="71185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un élève pour passer au tableau et modéliser la matière dans le ballon.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86118C-F9F5-4B94-F2AC-D2148F740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85" y="1631437"/>
            <a:ext cx="6382641" cy="2086266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CA26510F-3A54-A994-CB8F-36E4CC3A9997}"/>
              </a:ext>
            </a:extLst>
          </p:cNvPr>
          <p:cNvSpPr/>
          <p:nvPr/>
        </p:nvSpPr>
        <p:spPr>
          <a:xfrm>
            <a:off x="3934048" y="2275848"/>
            <a:ext cx="712381" cy="8293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358A94BD-B5CE-3D6D-96CA-293651B85BCB}"/>
              </a:ext>
            </a:extLst>
          </p:cNvPr>
          <p:cNvCxnSpPr>
            <a:cxnSpLocks/>
          </p:cNvCxnSpPr>
          <p:nvPr/>
        </p:nvCxnSpPr>
        <p:spPr>
          <a:xfrm flipV="1">
            <a:off x="3329139" y="2947179"/>
            <a:ext cx="961099" cy="16478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F9EE1F12-CED4-A6D2-FF9D-051C8DF79031}"/>
              </a:ext>
            </a:extLst>
          </p:cNvPr>
          <p:cNvSpPr/>
          <p:nvPr/>
        </p:nvSpPr>
        <p:spPr>
          <a:xfrm>
            <a:off x="6543277" y="1631438"/>
            <a:ext cx="803821" cy="916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E41FB0B6-427C-12E0-A32F-ECE4F5EAAC6C}"/>
              </a:ext>
            </a:extLst>
          </p:cNvPr>
          <p:cNvSpPr/>
          <p:nvPr/>
        </p:nvSpPr>
        <p:spPr>
          <a:xfrm>
            <a:off x="4070493" y="4899227"/>
            <a:ext cx="2958335" cy="4251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75BE3F7-20B9-89FA-E601-014D97B31FA4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7031043" y="2148365"/>
            <a:ext cx="652076" cy="20985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F4E17630-56DD-1C4C-47D1-E8B42E2E16E3}"/>
              </a:ext>
            </a:extLst>
          </p:cNvPr>
          <p:cNvSpPr/>
          <p:nvPr/>
        </p:nvSpPr>
        <p:spPr>
          <a:xfrm>
            <a:off x="2604047" y="4595056"/>
            <a:ext cx="1166656" cy="120376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000C202-9E15-B11E-7D30-DB054A90E875}"/>
              </a:ext>
            </a:extLst>
          </p:cNvPr>
          <p:cNvSpPr/>
          <p:nvPr/>
        </p:nvSpPr>
        <p:spPr>
          <a:xfrm>
            <a:off x="7421526" y="3965662"/>
            <a:ext cx="1786269" cy="192050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04683D73-F0CE-1FCE-3430-EA73A3C76615}"/>
              </a:ext>
            </a:extLst>
          </p:cNvPr>
          <p:cNvSpPr/>
          <p:nvPr/>
        </p:nvSpPr>
        <p:spPr>
          <a:xfrm>
            <a:off x="2903837" y="5406386"/>
            <a:ext cx="283538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8523EB3D-313D-EB39-12DE-E1812D61339B}"/>
              </a:ext>
            </a:extLst>
          </p:cNvPr>
          <p:cNvSpPr/>
          <p:nvPr/>
        </p:nvSpPr>
        <p:spPr>
          <a:xfrm>
            <a:off x="2809137" y="4773513"/>
            <a:ext cx="283538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E61F944A-E44C-221E-FB6A-E363DE272E85}"/>
              </a:ext>
            </a:extLst>
          </p:cNvPr>
          <p:cNvSpPr/>
          <p:nvPr/>
        </p:nvSpPr>
        <p:spPr>
          <a:xfrm>
            <a:off x="3329139" y="5253986"/>
            <a:ext cx="283538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97443012-1656-3BC7-0054-D3170BAC6F9A}"/>
              </a:ext>
            </a:extLst>
          </p:cNvPr>
          <p:cNvSpPr/>
          <p:nvPr/>
        </p:nvSpPr>
        <p:spPr>
          <a:xfrm>
            <a:off x="3289920" y="4726031"/>
            <a:ext cx="283538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4A4886EC-017C-0D4F-72CF-9780A784E997}"/>
              </a:ext>
            </a:extLst>
          </p:cNvPr>
          <p:cNvSpPr/>
          <p:nvPr/>
        </p:nvSpPr>
        <p:spPr>
          <a:xfrm>
            <a:off x="7887940" y="4197308"/>
            <a:ext cx="283538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2B15E068-2161-84FA-F568-C7968C60C1C8}"/>
              </a:ext>
            </a:extLst>
          </p:cNvPr>
          <p:cNvSpPr/>
          <p:nvPr/>
        </p:nvSpPr>
        <p:spPr>
          <a:xfrm>
            <a:off x="8637892" y="4421231"/>
            <a:ext cx="283538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7EC2F4ED-135C-3E86-0B2E-A82D35B4CE04}"/>
              </a:ext>
            </a:extLst>
          </p:cNvPr>
          <p:cNvSpPr/>
          <p:nvPr/>
        </p:nvSpPr>
        <p:spPr>
          <a:xfrm>
            <a:off x="7723489" y="5019564"/>
            <a:ext cx="283538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9AD218A-68E2-DC02-5735-B45A7B9C2A5D}"/>
              </a:ext>
            </a:extLst>
          </p:cNvPr>
          <p:cNvSpPr/>
          <p:nvPr/>
        </p:nvSpPr>
        <p:spPr>
          <a:xfrm>
            <a:off x="8701688" y="5181600"/>
            <a:ext cx="283538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997BAF1-85EE-0DFD-0E49-909EB21D98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751" b="-5056"/>
          <a:stretch>
            <a:fillRect/>
          </a:stretch>
        </p:blipFill>
        <p:spPr>
          <a:xfrm>
            <a:off x="776614" y="1280187"/>
            <a:ext cx="6056664" cy="350280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677B09C-B0F0-685B-C138-54F2F53DD7EB}"/>
              </a:ext>
            </a:extLst>
          </p:cNvPr>
          <p:cNvSpPr/>
          <p:nvPr/>
        </p:nvSpPr>
        <p:spPr>
          <a:xfrm>
            <a:off x="3029344" y="5063150"/>
            <a:ext cx="283538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54EA262A-98A0-FE41-AD18-D6CC2EABF1D9}"/>
              </a:ext>
            </a:extLst>
          </p:cNvPr>
          <p:cNvSpPr/>
          <p:nvPr/>
        </p:nvSpPr>
        <p:spPr>
          <a:xfrm>
            <a:off x="8140666" y="4769709"/>
            <a:ext cx="283538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F5DBFEAF-477F-9130-C516-543F3DDBC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4915" y="315100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167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A5A7B-CB44-827F-6389-1F7A93740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2164880-87C3-C202-A932-6844D5FCC6E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Enfin, rédigez une conclusion claire et simple.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24DECF4E-AD2B-8147-7F07-CFA60E7D755B}"/>
              </a:ext>
            </a:extLst>
          </p:cNvPr>
          <p:cNvSpPr txBox="1"/>
          <p:nvPr/>
        </p:nvSpPr>
        <p:spPr>
          <a:xfrm>
            <a:off x="281652" y="59927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répondre oralement et compléter l’espace en pointillés.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387E4EF-E513-5802-879B-56F5A65399FD}"/>
              </a:ext>
            </a:extLst>
          </p:cNvPr>
          <p:cNvGrpSpPr/>
          <p:nvPr/>
        </p:nvGrpSpPr>
        <p:grpSpPr>
          <a:xfrm>
            <a:off x="10736910" y="150123"/>
            <a:ext cx="724840" cy="625508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CF8ADFB-BB11-C791-33AA-0F44D287B2D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243A523-E3D1-D66B-699D-281B8807E73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FA37A938-EC10-1A55-F611-7860B8A68510}"/>
              </a:ext>
            </a:extLst>
          </p:cNvPr>
          <p:cNvSpPr txBox="1"/>
          <p:nvPr/>
        </p:nvSpPr>
        <p:spPr>
          <a:xfrm>
            <a:off x="694374" y="2514066"/>
            <a:ext cx="11250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Quand l’air se chauffe dans le ballon, l’espace  entre ses particules……………………………….. Ce qui ……………………………..la forme du ballon.</a:t>
            </a:r>
          </a:p>
        </p:txBody>
      </p:sp>
    </p:spTree>
    <p:extLst>
      <p:ext uri="{BB962C8B-B14F-4D97-AF65-F5344CB8AC3E}">
        <p14:creationId xmlns:p14="http://schemas.microsoft.com/office/powerpoint/2010/main" val="245528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75DCB-BDE3-B895-A5E3-85B415C7A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1D3DD4B-D9C6-27C9-EC3A-8A56862D4A8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Quand l’espace entre les particules augmente, celles-ci exercent une plus grande pression sur les parois du ballon, ce qui le fait gonfler davantage.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59F048E7-CF03-01BD-02DC-91F32E7AC2E9}"/>
              </a:ext>
            </a:extLst>
          </p:cNvPr>
          <p:cNvSpPr txBox="1"/>
          <p:nvPr/>
        </p:nvSpPr>
        <p:spPr>
          <a:xfrm>
            <a:off x="281652" y="59927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répondre oralement et compléter l’espace en pointillés.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6FA5830-78C5-3600-50B4-DC501F957340}"/>
              </a:ext>
            </a:extLst>
          </p:cNvPr>
          <p:cNvGrpSpPr/>
          <p:nvPr/>
        </p:nvGrpSpPr>
        <p:grpSpPr>
          <a:xfrm>
            <a:off x="10736910" y="150123"/>
            <a:ext cx="724840" cy="625508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2395336-4C14-DBBE-476F-24FC7BA176B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B61354-3244-0AEC-2F35-D9EE4AD4D97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E533492A-02EF-BE30-FFA6-DF858990CB46}"/>
              </a:ext>
            </a:extLst>
          </p:cNvPr>
          <p:cNvSpPr txBox="1"/>
          <p:nvPr/>
        </p:nvSpPr>
        <p:spPr>
          <a:xfrm>
            <a:off x="9256151" y="2385626"/>
            <a:ext cx="1953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augmente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225B8F1-2117-4F08-29D9-E889F1489264}"/>
              </a:ext>
            </a:extLst>
          </p:cNvPr>
          <p:cNvSpPr txBox="1"/>
          <p:nvPr/>
        </p:nvSpPr>
        <p:spPr>
          <a:xfrm>
            <a:off x="2075978" y="2847291"/>
            <a:ext cx="1953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modifie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ED7A81B-DB2A-C33C-00D3-9F1C01A14BC6}"/>
              </a:ext>
            </a:extLst>
          </p:cNvPr>
          <p:cNvSpPr txBox="1"/>
          <p:nvPr/>
        </p:nvSpPr>
        <p:spPr>
          <a:xfrm>
            <a:off x="763643" y="2507169"/>
            <a:ext cx="11250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Quand l’air se chauffe dans le ballon, l’espace  entre ses particules</a:t>
            </a:r>
            <a:r>
              <a:rPr lang="fr-FR" sz="2400" i="1" dirty="0"/>
              <a:t>………………………………..</a:t>
            </a:r>
            <a:r>
              <a:rPr lang="fr-FR" sz="2400" dirty="0"/>
              <a:t> Ce qui ……………………………..la forme du ballon.</a:t>
            </a:r>
          </a:p>
        </p:txBody>
      </p:sp>
    </p:spTree>
    <p:extLst>
      <p:ext uri="{BB962C8B-B14F-4D97-AF65-F5344CB8AC3E}">
        <p14:creationId xmlns:p14="http://schemas.microsoft.com/office/powerpoint/2010/main" val="10533473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chemeClr val="bg1"/>
            </a:gs>
            <a:gs pos="23000">
              <a:schemeClr val="accent4">
                <a:lumMod val="89000"/>
              </a:schemeClr>
            </a:gs>
            <a:gs pos="69000">
              <a:schemeClr val="accent4">
                <a:lumMod val="75000"/>
              </a:schemeClr>
            </a:gs>
            <a:gs pos="97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15 min</a:t>
              </a:r>
            </a:p>
          </p:txBody>
        </p:sp>
      </p:grpSp>
      <p:pic>
        <p:nvPicPr>
          <p:cNvPr id="6" name="Picture 11">
            <a:extLst>
              <a:ext uri="{FF2B5EF4-FFF2-40B4-BE49-F238E27FC236}">
                <a16:creationId xmlns:a16="http://schemas.microsoft.com/office/drawing/2014/main" id="{EC006DAC-0EC9-BF69-85B8-9BC27F95C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41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6A8C2D9-AEEB-3DF6-EDD7-F990BF227617}"/>
              </a:ext>
            </a:extLst>
          </p:cNvPr>
          <p:cNvSpPr txBox="1"/>
          <p:nvPr/>
        </p:nvSpPr>
        <p:spPr>
          <a:xfrm>
            <a:off x="953261" y="179615"/>
            <a:ext cx="98851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noProof="0" dirty="0">
                <a:solidFill>
                  <a:schemeClr val="bg1">
                    <a:lumMod val="65000"/>
                  </a:schemeClr>
                </a:solidFill>
              </a:rPr>
              <a:t>Prenez vos livrets page 14 et travaillez l’exercice 1 individuellement, puis discutez  vos réponses en binômes.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59098" y="614680"/>
            <a:ext cx="9572820" cy="4003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7 min de travail. 5min individuellement puis 2 min en binômes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E6091B7-FB7C-E4DD-0F3E-58312D0BFBB9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B461294B-424D-629C-22AC-2510EF77B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C39443F-C79B-C66E-3F5D-3429C43F44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477"/>
          <a:stretch>
            <a:fillRect/>
          </a:stretch>
        </p:blipFill>
        <p:spPr>
          <a:xfrm>
            <a:off x="1396593" y="1103931"/>
            <a:ext cx="9441777" cy="524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DF70D-19D2-5BDF-8EEE-3CEA35648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205ADEB-E747-2F69-A8DB-D23AC11CDAA9}"/>
              </a:ext>
            </a:extLst>
          </p:cNvPr>
          <p:cNvSpPr txBox="1"/>
          <p:nvPr/>
        </p:nvSpPr>
        <p:spPr>
          <a:xfrm>
            <a:off x="741457" y="220827"/>
            <a:ext cx="9885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Première étape: j’identifie la caractéristique observable. Pour cela je dois bien observé la figure .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1032" y="531691"/>
            <a:ext cx="10012455" cy="5030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509078-021E-A269-1687-0D20C8AC0B6F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88FF46E3-A44F-DD35-AA9D-1333A6625E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5752667-7846-7F6B-4947-6E51C24608F4}"/>
              </a:ext>
            </a:extLst>
          </p:cNvPr>
          <p:cNvSpPr txBox="1"/>
          <p:nvPr/>
        </p:nvSpPr>
        <p:spPr>
          <a:xfrm>
            <a:off x="267613" y="62833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 répondre à la question  tout en explicitant le raisonnement.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D9E421-C15C-7298-0C93-69500CE77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480" y="1034712"/>
            <a:ext cx="11498280" cy="232442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2AA166C-A5D7-8281-72E6-E5CC49E23C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378"/>
          <a:stretch>
            <a:fillRect/>
          </a:stretch>
        </p:blipFill>
        <p:spPr>
          <a:xfrm>
            <a:off x="734704" y="4017523"/>
            <a:ext cx="7478169" cy="34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67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1</a:t>
              </a: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14439" y="1112833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Ouverture de la séance</a:t>
              </a:r>
            </a:p>
          </p:txBody>
        </p:sp>
      </p:grpSp>
      <p:sp>
        <p:nvSpPr>
          <p:cNvPr id="46" name="Google Shape;275;p28">
            <a:extLst>
              <a:ext uri="{FF2B5EF4-FFF2-40B4-BE49-F238E27FC236}">
                <a16:creationId xmlns:a16="http://schemas.microsoft.com/office/drawing/2014/main" id="{DE71CE43-6CD4-0ED5-4059-3B350EA71DB5}"/>
              </a:ext>
            </a:extLst>
          </p:cNvPr>
          <p:cNvSpPr/>
          <p:nvPr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chemeClr val="accent5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276;p28">
            <a:extLst>
              <a:ext uri="{FF2B5EF4-FFF2-40B4-BE49-F238E27FC236}">
                <a16:creationId xmlns:a16="http://schemas.microsoft.com/office/drawing/2014/main" id="{B6B26038-0D5B-9609-CA9D-3FCC40186630}"/>
              </a:ext>
            </a:extLst>
          </p:cNvPr>
          <p:cNvSpPr/>
          <p:nvPr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chemeClr val="accent5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48" name="Google Shape;277;p28">
            <a:extLst>
              <a:ext uri="{FF2B5EF4-FFF2-40B4-BE49-F238E27FC236}">
                <a16:creationId xmlns:a16="http://schemas.microsoft.com/office/drawing/2014/main" id="{C8D0E979-52C2-31BE-0722-FA7EFB9398A8}"/>
              </a:ext>
            </a:extLst>
          </p:cNvPr>
          <p:cNvSpPr txBox="1"/>
          <p:nvPr/>
        </p:nvSpPr>
        <p:spPr>
          <a:xfrm>
            <a:off x="7642287" y="2318590"/>
            <a:ext cx="1621525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Arial"/>
              </a:rPr>
              <a:t>10 min</a:t>
            </a:r>
            <a:endParaRPr lang="fr-FR" sz="1467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278;p28">
            <a:extLst>
              <a:ext uri="{FF2B5EF4-FFF2-40B4-BE49-F238E27FC236}">
                <a16:creationId xmlns:a16="http://schemas.microsoft.com/office/drawing/2014/main" id="{71AB5E10-6838-C817-C24E-4CB1859770B8}"/>
              </a:ext>
            </a:extLst>
          </p:cNvPr>
          <p:cNvSpPr/>
          <p:nvPr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4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50" name="Google Shape;277;p28">
            <a:extLst>
              <a:ext uri="{FF2B5EF4-FFF2-40B4-BE49-F238E27FC236}">
                <a16:creationId xmlns:a16="http://schemas.microsoft.com/office/drawing/2014/main" id="{A18A4C4B-95C5-1A78-39F5-AF28F2CB3888}"/>
              </a:ext>
            </a:extLst>
          </p:cNvPr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Arial"/>
              </a:rPr>
              <a:t>Modelage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6" y="306073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Pratique collective (</a:t>
              </a:r>
              <a:r>
                <a:rPr lang="fr-FR" sz="2400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VdC</a:t>
              </a: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)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5991640" y="1123811"/>
              <a:ext cx="967973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5991640" y="1123811"/>
              <a:ext cx="967973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97CA6-7279-4A37-099C-721769958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F6E15E0-1172-5D33-E6C9-BBABB4742C4A}"/>
              </a:ext>
            </a:extLst>
          </p:cNvPr>
          <p:cNvSpPr txBox="1"/>
          <p:nvPr/>
        </p:nvSpPr>
        <p:spPr>
          <a:xfrm>
            <a:off x="741457" y="220827"/>
            <a:ext cx="9885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La caractéristique observée est que le glaçon possède une forme propre.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88211E-B39E-D4E6-F894-2F0F3024755F}"/>
              </a:ext>
            </a:extLst>
          </p:cNvPr>
          <p:cNvSpPr/>
          <p:nvPr/>
        </p:nvSpPr>
        <p:spPr>
          <a:xfrm>
            <a:off x="671032" y="531691"/>
            <a:ext cx="10012455" cy="5030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4A99098-8126-8A5A-B9BE-468607079F9C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BFEE2311-94F6-41D0-3E0F-B57FE369C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BAEDC7E-468C-F5E5-3F92-580C9DEF8514}"/>
              </a:ext>
            </a:extLst>
          </p:cNvPr>
          <p:cNvSpPr txBox="1"/>
          <p:nvPr/>
        </p:nvSpPr>
        <p:spPr>
          <a:xfrm>
            <a:off x="267613" y="62833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 répondre à la question  tout en explicitant le raisonnement.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6A880A-2A01-31BB-4690-D389EF79E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480" y="1034712"/>
            <a:ext cx="11498280" cy="232442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1E05D3E-F533-B213-355B-0BBF82A1F6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378"/>
          <a:stretch>
            <a:fillRect/>
          </a:stretch>
        </p:blipFill>
        <p:spPr>
          <a:xfrm>
            <a:off x="734704" y="4017523"/>
            <a:ext cx="7478169" cy="3413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8DF52D6-0C9C-6972-5C10-7F63CC07BDBD}"/>
              </a:ext>
            </a:extLst>
          </p:cNvPr>
          <p:cNvSpPr txBox="1"/>
          <p:nvPr/>
        </p:nvSpPr>
        <p:spPr>
          <a:xfrm>
            <a:off x="3547516" y="3869041"/>
            <a:ext cx="6160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la forme propre</a:t>
            </a:r>
          </a:p>
        </p:txBody>
      </p:sp>
    </p:spTree>
    <p:extLst>
      <p:ext uri="{BB962C8B-B14F-4D97-AF65-F5344CB8AC3E}">
        <p14:creationId xmlns:p14="http://schemas.microsoft.com/office/powerpoint/2010/main" val="27202395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7A5A1-B99C-9F27-ED56-B39AF146C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8D86DED-5E16-FEA6-9644-0B9AC865BB33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731E680-EC8A-7579-0F13-0E90DA3527AC}"/>
              </a:ext>
            </a:extLst>
          </p:cNvPr>
          <p:cNvSpPr txBox="1"/>
          <p:nvPr/>
        </p:nvSpPr>
        <p:spPr>
          <a:xfrm>
            <a:off x="731702" y="244711"/>
            <a:ext cx="108471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Deuxième étape : je décris d’une manière précise et claire la caractéristique observée.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A0614B0-848F-0D7C-AC5F-61CA45841753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96BCE07E-0B80-88CE-C910-65F5011F19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_A_02">
            <a:extLst>
              <a:ext uri="{FF2B5EF4-FFF2-40B4-BE49-F238E27FC236}">
                <a16:creationId xmlns:a16="http://schemas.microsoft.com/office/drawing/2014/main" id="{6E821916-4EF5-40E6-66D6-E6E9395488FD}"/>
              </a:ext>
            </a:extLst>
          </p:cNvPr>
          <p:cNvSpPr txBox="1"/>
          <p:nvPr/>
        </p:nvSpPr>
        <p:spPr>
          <a:xfrm>
            <a:off x="267613" y="62833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 répondre à la question.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716C94-A127-051E-597C-842E75083D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4527"/>
          <a:stretch>
            <a:fillRect/>
          </a:stretch>
        </p:blipFill>
        <p:spPr>
          <a:xfrm>
            <a:off x="313518" y="3171789"/>
            <a:ext cx="11564964" cy="5144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9FB280-8862-E093-B3BD-C561AF2CAC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256"/>
          <a:stretch>
            <a:fillRect/>
          </a:stretch>
        </p:blipFill>
        <p:spPr>
          <a:xfrm>
            <a:off x="731702" y="4046706"/>
            <a:ext cx="9564435" cy="46166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7CB3434-862D-2412-52D5-D3EA7D15616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3569"/>
          <a:stretch>
            <a:fillRect/>
          </a:stretch>
        </p:blipFill>
        <p:spPr>
          <a:xfrm>
            <a:off x="520480" y="1034712"/>
            <a:ext cx="11498280" cy="177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826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3BF5A-F182-6C86-2690-1A567DFB5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1F8A3487-B51C-9E9B-3131-2197761FFE3E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51CA3A-06B6-1817-8E05-C1D7DF9B343F}"/>
              </a:ext>
            </a:extLst>
          </p:cNvPr>
          <p:cNvSpPr txBox="1"/>
          <p:nvPr/>
        </p:nvSpPr>
        <p:spPr>
          <a:xfrm>
            <a:off x="731702" y="244711"/>
            <a:ext cx="108471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Lorsque le glaçon est placé dans le récipient 2, il garde sa forme.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0D52E7-0D95-21A6-4C5F-04757B27498A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9F301883-BCB1-6897-4957-12198080FE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_A_02">
            <a:extLst>
              <a:ext uri="{FF2B5EF4-FFF2-40B4-BE49-F238E27FC236}">
                <a16:creationId xmlns:a16="http://schemas.microsoft.com/office/drawing/2014/main" id="{4FEA4C70-7D36-2213-AADB-FB1C65F3E12D}"/>
              </a:ext>
            </a:extLst>
          </p:cNvPr>
          <p:cNvSpPr txBox="1"/>
          <p:nvPr/>
        </p:nvSpPr>
        <p:spPr>
          <a:xfrm>
            <a:off x="267613" y="62833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 répondre à la question.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B52263-7B8B-5081-DA7E-20B7EBB972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4527"/>
          <a:stretch>
            <a:fillRect/>
          </a:stretch>
        </p:blipFill>
        <p:spPr>
          <a:xfrm>
            <a:off x="313518" y="3171789"/>
            <a:ext cx="11564964" cy="5144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5443A7E-2B87-1CD4-5236-2787530F9D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256"/>
          <a:stretch>
            <a:fillRect/>
          </a:stretch>
        </p:blipFill>
        <p:spPr>
          <a:xfrm>
            <a:off x="731702" y="4046706"/>
            <a:ext cx="9564435" cy="461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811D27C-571A-0E5D-05EB-401271CFCBC4}"/>
              </a:ext>
            </a:extLst>
          </p:cNvPr>
          <p:cNvSpPr txBox="1"/>
          <p:nvPr/>
        </p:nvSpPr>
        <p:spPr>
          <a:xfrm>
            <a:off x="7509152" y="4002534"/>
            <a:ext cx="1259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b="1" i="1" dirty="0">
                <a:solidFill>
                  <a:srgbClr val="FF0000"/>
                </a:solidFill>
              </a:rPr>
              <a:t>forme</a:t>
            </a:r>
            <a:r>
              <a:rPr lang="fr-FR" sz="24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346287-F896-CD41-9B40-B6070CCCFCF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3569"/>
          <a:stretch>
            <a:fillRect/>
          </a:stretch>
        </p:blipFill>
        <p:spPr>
          <a:xfrm>
            <a:off x="520480" y="1034712"/>
            <a:ext cx="11498280" cy="177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64086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36936-9FA0-E1A4-00AC-C809B3D44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D21560A-30AB-83E7-AA49-42BD34189BAB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765BF59-08ED-C693-D1DD-7B661E245EE0}"/>
              </a:ext>
            </a:extLst>
          </p:cNvPr>
          <p:cNvSpPr txBox="1"/>
          <p:nvPr/>
        </p:nvSpPr>
        <p:spPr>
          <a:xfrm>
            <a:off x="672402" y="100364"/>
            <a:ext cx="108471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Troisième étape: Expliquez la caractéristique observable à l’aide du modèle particulaire. Pour cela, précisez les deux caractéristiques des particules du glaçon.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3167141-3C28-1BB5-939A-DA2A947E6AEA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5116CFA-8E04-0AB5-636E-C93CA5ED23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_A_02">
            <a:extLst>
              <a:ext uri="{FF2B5EF4-FFF2-40B4-BE49-F238E27FC236}">
                <a16:creationId xmlns:a16="http://schemas.microsoft.com/office/drawing/2014/main" id="{C8C2728C-C32C-F6A3-6EDF-6EC82FD26062}"/>
              </a:ext>
            </a:extLst>
          </p:cNvPr>
          <p:cNvSpPr txBox="1"/>
          <p:nvPr/>
        </p:nvSpPr>
        <p:spPr>
          <a:xfrm>
            <a:off x="267613" y="62833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 répondre à la question.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94DE5A5-25DE-7AF2-82A7-004FFEDE2B2E}"/>
              </a:ext>
            </a:extLst>
          </p:cNvPr>
          <p:cNvSpPr txBox="1"/>
          <p:nvPr/>
        </p:nvSpPr>
        <p:spPr>
          <a:xfrm>
            <a:off x="2703638" y="2455624"/>
            <a:ext cx="299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………………………..…</a:t>
            </a:r>
          </a:p>
        </p:txBody>
      </p:sp>
      <p:sp>
        <p:nvSpPr>
          <p:cNvPr id="10" name="Accolade ouvrante 9">
            <a:extLst>
              <a:ext uri="{FF2B5EF4-FFF2-40B4-BE49-F238E27FC236}">
                <a16:creationId xmlns:a16="http://schemas.microsoft.com/office/drawing/2014/main" id="{620807EE-86B3-CD38-1E44-02C6A0A97295}"/>
              </a:ext>
            </a:extLst>
          </p:cNvPr>
          <p:cNvSpPr/>
          <p:nvPr/>
        </p:nvSpPr>
        <p:spPr>
          <a:xfrm>
            <a:off x="2324911" y="2686457"/>
            <a:ext cx="466927" cy="138598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DE08458-AA86-4079-1F39-326B166D6503}"/>
              </a:ext>
            </a:extLst>
          </p:cNvPr>
          <p:cNvSpPr txBox="1"/>
          <p:nvPr/>
        </p:nvSpPr>
        <p:spPr>
          <a:xfrm>
            <a:off x="403676" y="3100800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ED03251-8A42-09A5-5EED-9027A9292D0E}"/>
              </a:ext>
            </a:extLst>
          </p:cNvPr>
          <p:cNvSpPr txBox="1"/>
          <p:nvPr/>
        </p:nvSpPr>
        <p:spPr>
          <a:xfrm>
            <a:off x="2703638" y="3770512"/>
            <a:ext cx="299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…………………………….…</a:t>
            </a:r>
          </a:p>
        </p:txBody>
      </p:sp>
    </p:spTree>
    <p:extLst>
      <p:ext uri="{BB962C8B-B14F-4D97-AF65-F5344CB8AC3E}">
        <p14:creationId xmlns:p14="http://schemas.microsoft.com/office/powerpoint/2010/main" val="16943398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69B4B-F710-45C6-1602-4233BD6A6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BBA8329-4CE8-1350-63A6-1EF3F5990965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385A18D-91EE-E077-12DC-A5871ABFDCA6}"/>
              </a:ext>
            </a:extLst>
          </p:cNvPr>
          <p:cNvSpPr txBox="1"/>
          <p:nvPr/>
        </p:nvSpPr>
        <p:spPr>
          <a:xfrm>
            <a:off x="731702" y="247002"/>
            <a:ext cx="108471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Les particules sont ordonnées et fortement liées.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427FE65-06CA-C381-D4B6-2D4F7007EBA4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681A761A-FB6E-7D99-5AC2-018F384A57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_A_02">
            <a:extLst>
              <a:ext uri="{FF2B5EF4-FFF2-40B4-BE49-F238E27FC236}">
                <a16:creationId xmlns:a16="http://schemas.microsoft.com/office/drawing/2014/main" id="{0DFE022A-96C7-BF82-DB12-AF663D8F27FC}"/>
              </a:ext>
            </a:extLst>
          </p:cNvPr>
          <p:cNvSpPr txBox="1"/>
          <p:nvPr/>
        </p:nvSpPr>
        <p:spPr>
          <a:xfrm>
            <a:off x="267613" y="62833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 répondre à la question.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0388EA4-FE9C-CAFC-74D7-21D6A0020FA6}"/>
              </a:ext>
            </a:extLst>
          </p:cNvPr>
          <p:cNvSpPr txBox="1"/>
          <p:nvPr/>
        </p:nvSpPr>
        <p:spPr>
          <a:xfrm>
            <a:off x="2703638" y="2455624"/>
            <a:ext cx="299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………………………..…</a:t>
            </a:r>
          </a:p>
        </p:txBody>
      </p:sp>
      <p:sp>
        <p:nvSpPr>
          <p:cNvPr id="10" name="Accolade ouvrante 9">
            <a:extLst>
              <a:ext uri="{FF2B5EF4-FFF2-40B4-BE49-F238E27FC236}">
                <a16:creationId xmlns:a16="http://schemas.microsoft.com/office/drawing/2014/main" id="{DB031FB1-6953-05F8-008C-A5F970C599FB}"/>
              </a:ext>
            </a:extLst>
          </p:cNvPr>
          <p:cNvSpPr/>
          <p:nvPr/>
        </p:nvSpPr>
        <p:spPr>
          <a:xfrm>
            <a:off x="2324911" y="2686457"/>
            <a:ext cx="466927" cy="138598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D4602A-53A5-D877-AE76-39F63F5412AC}"/>
              </a:ext>
            </a:extLst>
          </p:cNvPr>
          <p:cNvSpPr txBox="1"/>
          <p:nvPr/>
        </p:nvSpPr>
        <p:spPr>
          <a:xfrm>
            <a:off x="403676" y="3100800"/>
            <a:ext cx="192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particules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22B0843-B0EF-4E7E-64FD-174E40688765}"/>
              </a:ext>
            </a:extLst>
          </p:cNvPr>
          <p:cNvSpPr txBox="1"/>
          <p:nvPr/>
        </p:nvSpPr>
        <p:spPr>
          <a:xfrm>
            <a:off x="2703638" y="3770512"/>
            <a:ext cx="299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…………………………….…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8F6E1-603B-6CBC-082D-21C3D5FC8440}"/>
              </a:ext>
            </a:extLst>
          </p:cNvPr>
          <p:cNvSpPr txBox="1"/>
          <p:nvPr/>
        </p:nvSpPr>
        <p:spPr>
          <a:xfrm>
            <a:off x="2791838" y="2250122"/>
            <a:ext cx="2542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i="1" dirty="0">
                <a:solidFill>
                  <a:srgbClr val="FF0000"/>
                </a:solidFill>
              </a:rPr>
              <a:t>Ordonnées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5CDA7FF-D015-DE07-8D71-BC877129F9EE}"/>
              </a:ext>
            </a:extLst>
          </p:cNvPr>
          <p:cNvSpPr txBox="1"/>
          <p:nvPr/>
        </p:nvSpPr>
        <p:spPr>
          <a:xfrm>
            <a:off x="2929745" y="3709879"/>
            <a:ext cx="2542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i="1" dirty="0">
                <a:solidFill>
                  <a:srgbClr val="FF0000"/>
                </a:solidFill>
              </a:rPr>
              <a:t>Fortement liées</a:t>
            </a:r>
          </a:p>
        </p:txBody>
      </p:sp>
    </p:spTree>
    <p:extLst>
      <p:ext uri="{BB962C8B-B14F-4D97-AF65-F5344CB8AC3E}">
        <p14:creationId xmlns:p14="http://schemas.microsoft.com/office/powerpoint/2010/main" val="26544893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AC68A-9AAB-4229-2C31-A1E9C0783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6AAFB0A5-EB2A-9322-F44C-C3190E2BF29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0714717B-3D99-862F-15FC-A82A534E3F41}"/>
              </a:ext>
            </a:extLst>
          </p:cNvPr>
          <p:cNvSpPr txBox="1"/>
          <p:nvPr/>
        </p:nvSpPr>
        <p:spPr>
          <a:xfrm>
            <a:off x="267613" y="76533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 répondre à la question  tout en explicitant le raisonnement.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C910EB5-3583-7843-D6B0-CAF221C3EE22}"/>
              </a:ext>
            </a:extLst>
          </p:cNvPr>
          <p:cNvSpPr txBox="1"/>
          <p:nvPr/>
        </p:nvSpPr>
        <p:spPr>
          <a:xfrm>
            <a:off x="732894" y="272973"/>
            <a:ext cx="107693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Modélisez les particules du glaçon dans le récipient 1 en utilisant le même symbole utilisé dans le récipient 2.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8B4C69-DD1B-33D1-3B69-409190CC5EBF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787B9870-5E02-91C6-EF04-6358E79A76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84C27F4-F6DB-F75D-84F4-B684CDF916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40" t="57046" b="37406"/>
          <a:stretch>
            <a:fillRect/>
          </a:stretch>
        </p:blipFill>
        <p:spPr>
          <a:xfrm>
            <a:off x="943583" y="3276600"/>
            <a:ext cx="9324652" cy="304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B9F4F5F-8398-84FF-2EAD-EAAAF09457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3569"/>
          <a:stretch>
            <a:fillRect/>
          </a:stretch>
        </p:blipFill>
        <p:spPr>
          <a:xfrm>
            <a:off x="520480" y="1034712"/>
            <a:ext cx="11498280" cy="1776582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EC6A62-8B94-48AF-4AEF-4DB1BF7DFEE8}"/>
              </a:ext>
            </a:extLst>
          </p:cNvPr>
          <p:cNvSpPr/>
          <p:nvPr/>
        </p:nvSpPr>
        <p:spPr>
          <a:xfrm>
            <a:off x="2062264" y="4046706"/>
            <a:ext cx="1935804" cy="145914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72014CF-790D-81A5-1B15-2AF07B1B1E4D}"/>
              </a:ext>
            </a:extLst>
          </p:cNvPr>
          <p:cNvSpPr/>
          <p:nvPr/>
        </p:nvSpPr>
        <p:spPr>
          <a:xfrm>
            <a:off x="7545421" y="4046707"/>
            <a:ext cx="1935804" cy="14591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3D8B37DD-ED60-AF04-767D-71C1F29711B7}"/>
              </a:ext>
            </a:extLst>
          </p:cNvPr>
          <p:cNvSpPr/>
          <p:nvPr/>
        </p:nvSpPr>
        <p:spPr>
          <a:xfrm>
            <a:off x="4591455" y="4688732"/>
            <a:ext cx="2130358" cy="4085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7ECBB41-C1E2-5204-45CC-7E60F7FE6F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6032" y="4179073"/>
            <a:ext cx="1114581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5720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C6C36-959E-E41D-1473-A0035B369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0B0273B-8B31-FE12-609B-F5FAD10BB17F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9558243-85F3-BE22-93AC-CBAC3B14B82D}"/>
              </a:ext>
            </a:extLst>
          </p:cNvPr>
          <p:cNvSpPr txBox="1"/>
          <p:nvPr/>
        </p:nvSpPr>
        <p:spPr>
          <a:xfrm>
            <a:off x="267613" y="62833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 répondre à la question  tout en explicitant le raisonnement.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C7E21A-0A76-755A-536D-5DF74E31C78A}"/>
              </a:ext>
            </a:extLst>
          </p:cNvPr>
          <p:cNvSpPr txBox="1"/>
          <p:nvPr/>
        </p:nvSpPr>
        <p:spPr>
          <a:xfrm>
            <a:off x="732894" y="244711"/>
            <a:ext cx="107693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nombre de particules reste le même, mais leur disposition change.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63EEB9-D423-E425-C65C-601D900A70CB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CCF9E592-696D-EB2F-A17B-4D95438280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05AC883-3111-BEB2-6444-259DD2B3C3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40" t="57046" b="37406"/>
          <a:stretch>
            <a:fillRect/>
          </a:stretch>
        </p:blipFill>
        <p:spPr>
          <a:xfrm>
            <a:off x="943583" y="3276600"/>
            <a:ext cx="9324652" cy="304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328E53-AB10-CE81-96E1-F9308DBA28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3569"/>
          <a:stretch>
            <a:fillRect/>
          </a:stretch>
        </p:blipFill>
        <p:spPr>
          <a:xfrm>
            <a:off x="520480" y="1034712"/>
            <a:ext cx="11498280" cy="1776582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1474C58-931F-27FC-FF6E-E92F63EC7924}"/>
              </a:ext>
            </a:extLst>
          </p:cNvPr>
          <p:cNvSpPr/>
          <p:nvPr/>
        </p:nvSpPr>
        <p:spPr>
          <a:xfrm>
            <a:off x="2062264" y="4046706"/>
            <a:ext cx="1935804" cy="145914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8651517-500C-9145-EBD6-B392CF40F288}"/>
              </a:ext>
            </a:extLst>
          </p:cNvPr>
          <p:cNvSpPr/>
          <p:nvPr/>
        </p:nvSpPr>
        <p:spPr>
          <a:xfrm>
            <a:off x="7545421" y="4046707"/>
            <a:ext cx="1935804" cy="14591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3DDCC5EB-EEDF-1135-5AC7-C299C706106A}"/>
              </a:ext>
            </a:extLst>
          </p:cNvPr>
          <p:cNvSpPr/>
          <p:nvPr/>
        </p:nvSpPr>
        <p:spPr>
          <a:xfrm>
            <a:off x="4591455" y="4688732"/>
            <a:ext cx="2130358" cy="4085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05A66EF-2A40-75F4-0883-947836B595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501600">
            <a:off x="2491036" y="4236620"/>
            <a:ext cx="1070208" cy="105804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F7297A4-3212-819C-1F11-55731A1E9C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6032" y="4179073"/>
            <a:ext cx="1114581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213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C6C36-959E-E41D-1473-A0035B369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0B0273B-8B31-FE12-609B-F5FAD10BB17F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Enfin, rédigez une conclusion claire et simple.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9558243-85F3-BE22-93AC-CBAC3B14B82D}"/>
              </a:ext>
            </a:extLst>
          </p:cNvPr>
          <p:cNvSpPr txBox="1"/>
          <p:nvPr/>
        </p:nvSpPr>
        <p:spPr>
          <a:xfrm>
            <a:off x="267613" y="62833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 répondre à la question  tout en explicitant le raisonnement.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63EEB9-D423-E425-C65C-601D900A70CB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CCF9E592-696D-EB2F-A17B-4D95438280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291A1D-B7EB-B3C4-DCBE-00342DE868A9}"/>
              </a:ext>
            </a:extLst>
          </p:cNvPr>
          <p:cNvSpPr txBox="1"/>
          <p:nvPr/>
        </p:nvSpPr>
        <p:spPr>
          <a:xfrm>
            <a:off x="656473" y="3013501"/>
            <a:ext cx="11250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Les particules sont fortement…………………….ce qui permet au glaçon de garder la même 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39351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D9675-3638-9303-513F-4D57F2EFB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33D0A31-14DC-A0F2-BA9F-6370185A432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Donc les particules sont fortement liées, ce qui permet au glaçon de garder la même Forme.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8EF9983-5AE6-9A23-E45E-D5E17C6F639D}"/>
              </a:ext>
            </a:extLst>
          </p:cNvPr>
          <p:cNvSpPr txBox="1"/>
          <p:nvPr/>
        </p:nvSpPr>
        <p:spPr>
          <a:xfrm>
            <a:off x="267613" y="62833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 répondre à la question  tout en explicitant le raisonnement.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15D51F-B908-B074-40CB-9AAA51A1691A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7021786A-917F-8079-CD1B-384FB89F3F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D8E4F45-BF96-020A-9B13-8CAB7A139D2E}"/>
              </a:ext>
            </a:extLst>
          </p:cNvPr>
          <p:cNvSpPr txBox="1"/>
          <p:nvPr/>
        </p:nvSpPr>
        <p:spPr>
          <a:xfrm>
            <a:off x="1087793" y="2336432"/>
            <a:ext cx="11250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Les particules sont fortement………….ce qui permet au glaçon de garder la</a:t>
            </a:r>
          </a:p>
          <a:p>
            <a:endParaRPr lang="fr-FR" sz="2400" dirty="0"/>
          </a:p>
          <a:p>
            <a:r>
              <a:rPr lang="fr-FR" sz="2400" dirty="0"/>
              <a:t> même……………….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2409A03-58FC-CC50-B31C-E4387F22840D}"/>
              </a:ext>
            </a:extLst>
          </p:cNvPr>
          <p:cNvSpPr txBox="1"/>
          <p:nvPr/>
        </p:nvSpPr>
        <p:spPr>
          <a:xfrm>
            <a:off x="4824809" y="2259528"/>
            <a:ext cx="2542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liées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293D71B-055F-B4E0-9581-4C29D9F8A3A5}"/>
              </a:ext>
            </a:extLst>
          </p:cNvPr>
          <p:cNvSpPr txBox="1"/>
          <p:nvPr/>
        </p:nvSpPr>
        <p:spPr>
          <a:xfrm>
            <a:off x="2140261" y="2936596"/>
            <a:ext cx="2542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forme.</a:t>
            </a:r>
          </a:p>
        </p:txBody>
      </p:sp>
    </p:spTree>
    <p:extLst>
      <p:ext uri="{BB962C8B-B14F-4D97-AF65-F5344CB8AC3E}">
        <p14:creationId xmlns:p14="http://schemas.microsoft.com/office/powerpoint/2010/main" val="397240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10000">
              <a:schemeClr val="accent2">
                <a:lumMod val="0"/>
                <a:lumOff val="100000"/>
              </a:schemeClr>
            </a:gs>
            <a:gs pos="80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Pratique autonome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10min</a:t>
              </a:r>
            </a:p>
          </p:txBody>
        </p:sp>
      </p:grpSp>
      <p:pic>
        <p:nvPicPr>
          <p:cNvPr id="6" name="Picture 11">
            <a:extLst>
              <a:ext uri="{FF2B5EF4-FFF2-40B4-BE49-F238E27FC236}">
                <a16:creationId xmlns:a16="http://schemas.microsoft.com/office/drawing/2014/main" id="{CDABD28B-1E87-1CE1-512C-3F56985902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73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10 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216DB805-9B4D-221E-8260-A0953AB732CE}"/>
              </a:ext>
            </a:extLst>
          </p:cNvPr>
          <p:cNvSpPr txBox="1"/>
          <p:nvPr/>
        </p:nvSpPr>
        <p:spPr>
          <a:xfrm>
            <a:off x="3001618" y="3570099"/>
            <a:ext cx="70070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7EFAB845-52AB-3ED4-2B7F-4B4D2C5531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37871"/>
            <a:ext cx="2096135" cy="2158333"/>
          </a:xfrm>
          <a:prstGeom prst="rect">
            <a:avLst/>
          </a:prstGeom>
        </p:spPr>
      </p:pic>
      <p:pic>
        <p:nvPicPr>
          <p:cNvPr id="6" name="Google Shape;1333;p128">
            <a:extLst>
              <a:ext uri="{FF2B5EF4-FFF2-40B4-BE49-F238E27FC236}">
                <a16:creationId xmlns:a16="http://schemas.microsoft.com/office/drawing/2014/main" id="{74465CA4-4DC2-3583-5485-5DAF3EFA2EA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795752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Prenez vos livrets page 14 et répondez individuellement aux questions de l’exercice 2. 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circule dans la classe pour repérer les élèves en difficulté.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14">
            <a:extLst>
              <a:ext uri="{FF2B5EF4-FFF2-40B4-BE49-F238E27FC236}">
                <a16:creationId xmlns:a16="http://schemas.microsoft.com/office/drawing/2014/main" id="{285AFC20-693D-54B3-18FD-99C72F16A2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7BD8222E-6B45-8B5C-2274-099E7547917B}"/>
              </a:ext>
            </a:extLst>
          </p:cNvPr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1CB2402-EDD3-9DC4-90C5-9444E41F3D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6675" y="1025813"/>
            <a:ext cx="8241174" cy="552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Corrigeons ensemble l’exercice.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fait participer les élèves à la correction en leur demandant de présenter leurs réponses et de les justifier.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C33A3BDB-3E8B-DDF3-5F75-D220067BE385}"/>
              </a:ext>
            </a:extLst>
          </p:cNvPr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252FB3F0-613F-0729-F400-5772B9AFF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E8CC2E-34FF-EB9D-FDDC-C51D4B13E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14">
            <a:extLst>
              <a:ext uri="{FF2B5EF4-FFF2-40B4-BE49-F238E27FC236}">
                <a16:creationId xmlns:a16="http://schemas.microsoft.com/office/drawing/2014/main" id="{DC28D261-5B90-4387-7565-9C5FC2B884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A6D67EA-E2D7-0ACF-64AF-71F4415A8738}"/>
              </a:ext>
            </a:extLst>
          </p:cNvPr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1F869-3007-E741-0878-B2AD70BCC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319578" y="650356"/>
            <a:ext cx="10224779" cy="33442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Faire passer 1 élève pour la correction. Associer le reste de la classe au feedback. Identifier les erreurs. Insister sur les étapes à respecter 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21841" y="252739"/>
            <a:ext cx="9685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Á vous! Montrez-moi comment vous avez résolu cet exercice.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5DEEE72-6CD4-18F9-8251-5E683646940E}"/>
              </a:ext>
            </a:extLst>
          </p:cNvPr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15" name="Picture 7">
              <a:extLst>
                <a:ext uri="{FF2B5EF4-FFF2-40B4-BE49-F238E27FC236}">
                  <a16:creationId xmlns:a16="http://schemas.microsoft.com/office/drawing/2014/main" id="{1008AA66-609D-AFE3-2506-16B0C663C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5D96F73F-DD04-BDD9-80F6-25FDE89CA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2" name="Picture 14">
            <a:extLst>
              <a:ext uri="{FF2B5EF4-FFF2-40B4-BE49-F238E27FC236}">
                <a16:creationId xmlns:a16="http://schemas.microsoft.com/office/drawing/2014/main" id="{6FC0F8A5-8E63-8AB2-18FE-183D68F1B4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03BE0D8D-DB3C-8AB0-9CC8-08907A6F5A83}"/>
              </a:ext>
            </a:extLst>
          </p:cNvPr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3604E7B-C545-3FAF-F924-FB52C4A5A7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5101" y="933816"/>
            <a:ext cx="8241174" cy="552348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95F790B-8545-1B2D-4E38-992DE76933B4}"/>
              </a:ext>
            </a:extLst>
          </p:cNvPr>
          <p:cNvSpPr txBox="1"/>
          <p:nvPr/>
        </p:nvSpPr>
        <p:spPr>
          <a:xfrm>
            <a:off x="4109684" y="2953939"/>
            <a:ext cx="5310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la forme de l’eau 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258E176-BAE6-703C-C1AF-E1231D026874}"/>
              </a:ext>
            </a:extLst>
          </p:cNvPr>
          <p:cNvSpPr txBox="1"/>
          <p:nvPr/>
        </p:nvSpPr>
        <p:spPr>
          <a:xfrm>
            <a:off x="5546203" y="3549706"/>
            <a:ext cx="1097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forme.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83C2A29-32C1-CE0F-D277-3C005B2BD70E}"/>
              </a:ext>
            </a:extLst>
          </p:cNvPr>
          <p:cNvSpPr txBox="1"/>
          <p:nvPr/>
        </p:nvSpPr>
        <p:spPr>
          <a:xfrm>
            <a:off x="3704528" y="4224487"/>
            <a:ext cx="2774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peu liées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0AA671A-211B-7D46-061F-1D93E14E2843}"/>
              </a:ext>
            </a:extLst>
          </p:cNvPr>
          <p:cNvSpPr txBox="1"/>
          <p:nvPr/>
        </p:nvSpPr>
        <p:spPr>
          <a:xfrm>
            <a:off x="6095036" y="4224486"/>
            <a:ext cx="1097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glisser 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2E499430-651A-BC50-4A43-DF2C565B0256}"/>
              </a:ext>
            </a:extLst>
          </p:cNvPr>
          <p:cNvGrpSpPr/>
          <p:nvPr/>
        </p:nvGrpSpPr>
        <p:grpSpPr>
          <a:xfrm>
            <a:off x="7716959" y="5082911"/>
            <a:ext cx="778621" cy="1034515"/>
            <a:chOff x="7704329" y="5157872"/>
            <a:chExt cx="778621" cy="1034515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245646FC-A46D-1E6A-22C9-D1AEE93459C4}"/>
                </a:ext>
              </a:extLst>
            </p:cNvPr>
            <p:cNvSpPr/>
            <p:nvPr/>
          </p:nvSpPr>
          <p:spPr>
            <a:xfrm>
              <a:off x="7772505" y="5372283"/>
              <a:ext cx="219920" cy="26820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D1A7486A-F5E0-C396-6B99-CBFBB0B14580}"/>
                </a:ext>
              </a:extLst>
            </p:cNvPr>
            <p:cNvSpPr/>
            <p:nvPr/>
          </p:nvSpPr>
          <p:spPr>
            <a:xfrm>
              <a:off x="7913288" y="5580878"/>
              <a:ext cx="219920" cy="26820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6210CF87-7B07-157B-16A8-628AB6D295BD}"/>
                </a:ext>
              </a:extLst>
            </p:cNvPr>
            <p:cNvSpPr/>
            <p:nvPr/>
          </p:nvSpPr>
          <p:spPr>
            <a:xfrm>
              <a:off x="7906758" y="5157872"/>
              <a:ext cx="219920" cy="26820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A564B0FB-79E7-AD95-2178-6AA2F1D1C14E}"/>
                </a:ext>
              </a:extLst>
            </p:cNvPr>
            <p:cNvSpPr/>
            <p:nvPr/>
          </p:nvSpPr>
          <p:spPr>
            <a:xfrm>
              <a:off x="8054071" y="5407878"/>
              <a:ext cx="219920" cy="26820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F56DFA79-B86B-60DC-E7B0-C4DF06186AC7}"/>
                </a:ext>
              </a:extLst>
            </p:cNvPr>
            <p:cNvSpPr/>
            <p:nvPr/>
          </p:nvSpPr>
          <p:spPr>
            <a:xfrm>
              <a:off x="7704329" y="5655981"/>
              <a:ext cx="219920" cy="26820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39AD6178-E886-4977-C113-81729DD68E46}"/>
                </a:ext>
              </a:extLst>
            </p:cNvPr>
            <p:cNvSpPr/>
            <p:nvPr/>
          </p:nvSpPr>
          <p:spPr>
            <a:xfrm>
              <a:off x="7803328" y="5924184"/>
              <a:ext cx="219920" cy="26820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B8E92440-5CE1-A08E-D864-399BCCDBB6A9}"/>
                </a:ext>
              </a:extLst>
            </p:cNvPr>
            <p:cNvSpPr/>
            <p:nvPr/>
          </p:nvSpPr>
          <p:spPr>
            <a:xfrm>
              <a:off x="8130642" y="5157872"/>
              <a:ext cx="219920" cy="26820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4C82BFC6-4C24-8882-A0BC-2088ADE90EBF}"/>
                </a:ext>
              </a:extLst>
            </p:cNvPr>
            <p:cNvSpPr/>
            <p:nvPr/>
          </p:nvSpPr>
          <p:spPr>
            <a:xfrm>
              <a:off x="8263030" y="5344216"/>
              <a:ext cx="219920" cy="26820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C7E3E174-C9C9-3350-594F-0DE567903FE5}"/>
                </a:ext>
              </a:extLst>
            </p:cNvPr>
            <p:cNvSpPr/>
            <p:nvPr/>
          </p:nvSpPr>
          <p:spPr>
            <a:xfrm>
              <a:off x="8191782" y="5605019"/>
              <a:ext cx="219920" cy="26820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E33036A1-CD08-F42D-8DA7-64F89ED0833A}"/>
                </a:ext>
              </a:extLst>
            </p:cNvPr>
            <p:cNvSpPr/>
            <p:nvPr/>
          </p:nvSpPr>
          <p:spPr>
            <a:xfrm>
              <a:off x="8243761" y="5873222"/>
              <a:ext cx="219920" cy="26820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BFE3A631-6F76-B9FC-D6F0-A3100AF1C6A0}"/>
                </a:ext>
              </a:extLst>
            </p:cNvPr>
            <p:cNvSpPr/>
            <p:nvPr/>
          </p:nvSpPr>
          <p:spPr>
            <a:xfrm>
              <a:off x="7997555" y="5836700"/>
              <a:ext cx="219920" cy="26820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20403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2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0F3D98-561C-1FF3-A86A-6843C4918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70D92C7-57F5-2A95-1D82-D6FD39DBE786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9EBEE78-7CF7-7F2C-74C5-C4813FA7C161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A30A28-C933-FDD2-F90C-4018DE25605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B22BF9D-8A1A-8945-ED50-9A15A341C552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EA17284-8560-DC35-AF50-634BB12F621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1AD9397-EFED-A598-B213-8BCAFEA6ACB3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5min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9EB4810E-6F53-B9EA-FA65-29D19AE70920}"/>
              </a:ext>
            </a:extLst>
          </p:cNvPr>
          <p:cNvSpPr txBox="1"/>
          <p:nvPr/>
        </p:nvSpPr>
        <p:spPr>
          <a:xfrm>
            <a:off x="3001618" y="3570099"/>
            <a:ext cx="70070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8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Clôture</a:t>
            </a:r>
            <a:r>
              <a:rPr lang="fr-FR" sz="4400" b="1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 de la séance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96F63DB-5C1B-7547-7902-BB3281636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82" y="1611925"/>
            <a:ext cx="1893557" cy="1893557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AC27BB1F-2C5B-27F0-0E16-2A110A8A71CE}"/>
              </a:ext>
            </a:extLst>
          </p:cNvPr>
          <p:cNvSpPr/>
          <p:nvPr/>
        </p:nvSpPr>
        <p:spPr>
          <a:xfrm>
            <a:off x="6882694" y="1468799"/>
            <a:ext cx="2547282" cy="671983"/>
          </a:xfrm>
          <a:prstGeom prst="wedgeRoundRectCallout">
            <a:avLst>
              <a:gd name="adj1" fmla="val -73611"/>
              <a:gd name="adj2" fmla="val 43944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eestyle Script" panose="030804020302050B0404" pitchFamily="66" charset="0"/>
                <a:cs typeface="Arial" panose="020B0604020202020204" pitchFamily="34" charset="0"/>
              </a:rPr>
              <a:t>C’est la fin de la séance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49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52805" y="307027"/>
            <a:ext cx="8729157" cy="3912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On arrive à la fin de notre séance. Qui peut me dire avec des mots simples ce qu’on a appris à faire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506B087-5135-3716-C5C5-BFF3C5174A8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95DA0F4C-7DF2-3DA5-D91C-03A85E8F09FA}"/>
              </a:ext>
            </a:extLst>
          </p:cNvPr>
          <p:cNvSpPr txBox="1"/>
          <p:nvPr/>
        </p:nvSpPr>
        <p:spPr>
          <a:xfrm>
            <a:off x="1452660" y="2967335"/>
            <a:ext cx="1030528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FF0000"/>
                </a:solidFill>
              </a:rPr>
              <a:t>Expliquer</a:t>
            </a:r>
            <a:r>
              <a:rPr lang="fr-FR" b="1" dirty="0"/>
              <a:t> </a:t>
            </a:r>
            <a:r>
              <a:rPr lang="fr-FR" b="1" dirty="0">
                <a:solidFill>
                  <a:srgbClr val="0040C0"/>
                </a:solidFill>
              </a:rPr>
              <a:t>les caractéristiques des corps dans différents états physique </a:t>
            </a:r>
            <a:r>
              <a:rPr lang="fr-FR" b="1" dirty="0">
                <a:solidFill>
                  <a:srgbClr val="FF0000"/>
                </a:solidFill>
              </a:rPr>
              <a:t>en utilisant le modèle particulaire</a:t>
            </a:r>
            <a:r>
              <a:rPr lang="fr-F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84478-7C05-00EA-A90D-663E7D4E1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83A27635-518D-FA66-7380-16B628B78AF3}"/>
              </a:ext>
            </a:extLst>
          </p:cNvPr>
          <p:cNvSpPr txBox="1"/>
          <p:nvPr/>
        </p:nvSpPr>
        <p:spPr>
          <a:xfrm>
            <a:off x="581947" y="5629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peut revenir sur les activités du modelage, de la pratique en binôme et de la pratique autonome pour rappeler la tâche principale.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E06529-1EA2-3EC4-B879-E174F2BEE212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A97E4D0A-A3F6-1EA3-D1EF-81745D280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A038975-A076-C2CA-EEF7-BAC58CB2CDB0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5827079-8AE7-94B9-2CF2-1F720C6446A6}"/>
              </a:ext>
            </a:extLst>
          </p:cNvPr>
          <p:cNvSpPr txBox="1"/>
          <p:nvPr/>
        </p:nvSpPr>
        <p:spPr>
          <a:xfrm>
            <a:off x="923925" y="204325"/>
            <a:ext cx="98894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chemeClr val="bg1">
                    <a:lumMod val="65000"/>
                  </a:schemeClr>
                </a:solidFill>
              </a:rPr>
              <a:t>Pour réaliser cette tache, nous avons tout d’abord appris que: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1DBFFAC-5FCF-DD87-A564-9C48C825C06E}"/>
              </a:ext>
            </a:extLst>
          </p:cNvPr>
          <p:cNvSpPr txBox="1"/>
          <p:nvPr/>
        </p:nvSpPr>
        <p:spPr>
          <a:xfrm>
            <a:off x="478466" y="2562447"/>
            <a:ext cx="3200399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Les particules sont: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40C0"/>
                </a:solidFill>
              </a:rPr>
              <a:t>Ordonnées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0000"/>
                </a:solidFill>
              </a:rPr>
              <a:t>Fortement liées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FF0000"/>
              </a:solidFill>
            </a:endParaRPr>
          </a:p>
          <a:p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01B7689-0CD9-A180-EE75-832CD2ABA4A5}"/>
              </a:ext>
            </a:extLst>
          </p:cNvPr>
          <p:cNvSpPr txBox="1"/>
          <p:nvPr/>
        </p:nvSpPr>
        <p:spPr>
          <a:xfrm>
            <a:off x="4203406" y="2562447"/>
            <a:ext cx="3200399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Les particules sont: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40C0"/>
                </a:solidFill>
              </a:rPr>
              <a:t>Désordonnées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0000"/>
                </a:solidFill>
              </a:rPr>
              <a:t>peu liées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40C0"/>
                </a:solidFill>
              </a:rPr>
              <a:t>Peuvent glisser les unes sur les autres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EB7AA94-1E32-E2C1-10C2-7746172E75AE}"/>
              </a:ext>
            </a:extLst>
          </p:cNvPr>
          <p:cNvSpPr txBox="1"/>
          <p:nvPr/>
        </p:nvSpPr>
        <p:spPr>
          <a:xfrm>
            <a:off x="8315326" y="2562447"/>
            <a:ext cx="3200399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Les particules sont: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40C0"/>
                </a:solidFill>
              </a:rPr>
              <a:t>Désordonnées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40C0"/>
                </a:solidFill>
              </a:rPr>
              <a:t>dispersées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0000"/>
                </a:solidFill>
              </a:rPr>
              <a:t>non liées</a:t>
            </a:r>
          </a:p>
          <a:p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100109-2C62-7E8D-AB3E-75AB530F150D}"/>
              </a:ext>
            </a:extLst>
          </p:cNvPr>
          <p:cNvSpPr txBox="1"/>
          <p:nvPr/>
        </p:nvSpPr>
        <p:spPr>
          <a:xfrm>
            <a:off x="835029" y="2100782"/>
            <a:ext cx="24568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État solide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BC11B09-56EF-BC25-3692-951446E4572C}"/>
              </a:ext>
            </a:extLst>
          </p:cNvPr>
          <p:cNvSpPr txBox="1"/>
          <p:nvPr/>
        </p:nvSpPr>
        <p:spPr>
          <a:xfrm>
            <a:off x="4421292" y="2087418"/>
            <a:ext cx="24568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État liquide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DB506EC-4992-17E2-E7C9-27C320C54B4B}"/>
              </a:ext>
            </a:extLst>
          </p:cNvPr>
          <p:cNvSpPr txBox="1"/>
          <p:nvPr/>
        </p:nvSpPr>
        <p:spPr>
          <a:xfrm>
            <a:off x="8571761" y="2022349"/>
            <a:ext cx="24568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État gazeux</a:t>
            </a:r>
          </a:p>
        </p:txBody>
      </p:sp>
    </p:spTree>
    <p:extLst>
      <p:ext uri="{BB962C8B-B14F-4D97-AF65-F5344CB8AC3E}">
        <p14:creationId xmlns:p14="http://schemas.microsoft.com/office/powerpoint/2010/main" val="307460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86945-917A-F8FF-B398-A5EA7F135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790805FC-74D2-BEB8-7913-5D56AC0F3C52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fait participer les élèves pour rappeler ces étapes.</a:t>
            </a:r>
          </a:p>
        </p:txBody>
      </p:sp>
      <p:pic>
        <p:nvPicPr>
          <p:cNvPr id="12" name="Image 8">
            <a:extLst>
              <a:ext uri="{FF2B5EF4-FFF2-40B4-BE49-F238E27FC236}">
                <a16:creationId xmlns:a16="http://schemas.microsoft.com/office/drawing/2014/main" id="{8AD9E03E-2BBC-ABCD-D56D-75E5DEC0C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B898E5B-2E25-54FB-B479-B09E818DC53C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9227BB5-397B-1A4C-3867-785EF7C2EE3C}"/>
              </a:ext>
            </a:extLst>
          </p:cNvPr>
          <p:cNvSpPr txBox="1"/>
          <p:nvPr/>
        </p:nvSpPr>
        <p:spPr>
          <a:xfrm>
            <a:off x="923925" y="204325"/>
            <a:ext cx="98894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Donc, pour expliquer les caractéristiques observables d’un corps, qu’il soit à l’état solide, liquide ou gazeux, à l’aide du modèle particulaire, nous avons suivi les étapes suivantes :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9D5BEC-B08A-A5EA-407F-66A1BA0CEFEE}"/>
              </a:ext>
            </a:extLst>
          </p:cNvPr>
          <p:cNvSpPr txBox="1"/>
          <p:nvPr/>
        </p:nvSpPr>
        <p:spPr>
          <a:xfrm>
            <a:off x="743988" y="1664161"/>
            <a:ext cx="8899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Première étape</a:t>
            </a:r>
            <a:r>
              <a:rPr lang="fr-FR" sz="2400" dirty="0"/>
              <a:t>: J’identifie la caractéristique que j’observe.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6CE9022-D6D7-4549-9885-9E698B2C3C3B}"/>
              </a:ext>
            </a:extLst>
          </p:cNvPr>
          <p:cNvSpPr txBox="1"/>
          <p:nvPr/>
        </p:nvSpPr>
        <p:spPr>
          <a:xfrm>
            <a:off x="743988" y="2675882"/>
            <a:ext cx="12067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Deuxième étape:</a:t>
            </a:r>
            <a:r>
              <a:rPr lang="fr-FR" sz="2400" dirty="0">
                <a:solidFill>
                  <a:srgbClr val="0040C0"/>
                </a:solidFill>
              </a:rPr>
              <a:t> </a:t>
            </a:r>
            <a:r>
              <a:rPr lang="fr-FR" sz="2400" dirty="0"/>
              <a:t>Je décris ce que j’observe à partir de la caractéristique identifiée.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B24AD82-9E84-B06B-2D99-0076902C83D9}"/>
              </a:ext>
            </a:extLst>
          </p:cNvPr>
          <p:cNvSpPr txBox="1"/>
          <p:nvPr/>
        </p:nvSpPr>
        <p:spPr>
          <a:xfrm>
            <a:off x="801694" y="3687603"/>
            <a:ext cx="10133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Troisième étape:</a:t>
            </a:r>
            <a:r>
              <a:rPr lang="fr-FR" sz="2400" dirty="0">
                <a:solidFill>
                  <a:srgbClr val="0040C0"/>
                </a:solidFill>
              </a:rPr>
              <a:t> </a:t>
            </a:r>
            <a:r>
              <a:rPr lang="fr-FR" sz="2400" dirty="0"/>
              <a:t>J’applique le modèle particulaire pour expliquer la      </a:t>
            </a:r>
          </a:p>
          <a:p>
            <a:r>
              <a:rPr lang="fr-FR" sz="2400" dirty="0"/>
              <a:t>                                caractéristique observable.</a:t>
            </a:r>
          </a:p>
        </p:txBody>
      </p:sp>
    </p:spTree>
    <p:extLst>
      <p:ext uri="{BB962C8B-B14F-4D97-AF65-F5344CB8AC3E}">
        <p14:creationId xmlns:p14="http://schemas.microsoft.com/office/powerpoint/2010/main" val="126530097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6B20448-1E32-4CF6-962F-549A6F86DF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9576" y="226150"/>
            <a:ext cx="10160000" cy="471487"/>
          </a:xfrm>
        </p:spPr>
        <p:txBody>
          <a:bodyPr>
            <a:norm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Voici le lexique important de cette leçon. Retenez le!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1D33C1D-281D-4919-87C2-93C31F3E46C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77432" y="704216"/>
            <a:ext cx="10179050" cy="292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</a:t>
            </a:r>
          </a:p>
        </p:txBody>
      </p:sp>
      <p:grpSp>
        <p:nvGrpSpPr>
          <p:cNvPr id="18" name="Groupe 71"/>
          <p:cNvGrpSpPr/>
          <p:nvPr/>
        </p:nvGrpSpPr>
        <p:grpSpPr>
          <a:xfrm>
            <a:off x="372516" y="1224354"/>
            <a:ext cx="11437717" cy="5012257"/>
            <a:chOff x="415600" y="1645615"/>
            <a:chExt cx="11437717" cy="4979851"/>
          </a:xfrm>
        </p:grpSpPr>
        <p:sp>
          <p:nvSpPr>
            <p:cNvPr id="19" name="Rectangle 18"/>
            <p:cNvSpPr/>
            <p:nvPr/>
          </p:nvSpPr>
          <p:spPr>
            <a:xfrm>
              <a:off x="424850" y="2094106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fr-FR" b="1" dirty="0"/>
                <a:t>Expliquer les caractéristiques des corps dans différents états physiques</a:t>
              </a:r>
            </a:p>
          </p:txBody>
        </p:sp>
        <p:sp>
          <p:nvSpPr>
            <p:cNvPr id="21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" name="Rectangle à coins arrondis 24"/>
            <p:cNvSpPr/>
            <p:nvPr/>
          </p:nvSpPr>
          <p:spPr>
            <a:xfrm>
              <a:off x="8432608" y="2582504"/>
              <a:ext cx="2824480" cy="1415202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ZoneTexte 27"/>
            <p:cNvSpPr txBox="1"/>
            <p:nvPr/>
          </p:nvSpPr>
          <p:spPr>
            <a:xfrm>
              <a:off x="8577345" y="229063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</a:p>
          </p:txBody>
        </p:sp>
        <p:sp>
          <p:nvSpPr>
            <p:cNvPr id="26" name="Rectangle à coins arrondis 28"/>
            <p:cNvSpPr/>
            <p:nvPr/>
          </p:nvSpPr>
          <p:spPr>
            <a:xfrm>
              <a:off x="883041" y="5280832"/>
              <a:ext cx="6370918" cy="126733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ZoneTexte 29"/>
            <p:cNvSpPr txBox="1"/>
            <p:nvPr/>
          </p:nvSpPr>
          <p:spPr>
            <a:xfrm>
              <a:off x="931107" y="489543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</a:p>
          </p:txBody>
        </p:sp>
        <p:cxnSp>
          <p:nvCxnSpPr>
            <p:cNvPr id="28" name="Connecteur en angle 5"/>
            <p:cNvCxnSpPr>
              <a:cxnSpLocks/>
              <a:stCxn id="21" idx="3"/>
              <a:endCxn id="20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29" name="ZoneTexte 9"/>
            <p:cNvSpPr txBox="1"/>
            <p:nvPr/>
          </p:nvSpPr>
          <p:spPr>
            <a:xfrm>
              <a:off x="962660" y="2970867"/>
              <a:ext cx="2402840" cy="73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 defTabSz="914400"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Caractéristique observable</a:t>
              </a:r>
            </a:p>
            <a:p>
              <a:pPr marL="285750" lvl="0" indent="-285750" defTabSz="914400">
                <a:buFont typeface="Arial" panose="020B0604020202020204" pitchFamily="34" charset="0"/>
                <a:buChar char="•"/>
                <a:defRPr/>
              </a:pPr>
              <a:endParaRPr lang="fr-FR" sz="14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ZoneTexte 32"/>
            <p:cNvSpPr txBox="1"/>
            <p:nvPr/>
          </p:nvSpPr>
          <p:spPr>
            <a:xfrm>
              <a:off x="8605328" y="2764706"/>
              <a:ext cx="2479040" cy="73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Identifier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Décrire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Appliquer</a:t>
              </a:r>
              <a:endParaRPr lang="fr-FR" sz="1400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" name="Rectangle à coins arrondis 34"/>
            <p:cNvSpPr/>
            <p:nvPr/>
          </p:nvSpPr>
          <p:spPr>
            <a:xfrm>
              <a:off x="8467288" y="5064682"/>
              <a:ext cx="2789799" cy="1006499"/>
            </a:xfrm>
            <a:prstGeom prst="roundRect">
              <a:avLst>
                <a:gd name="adj" fmla="val 8096"/>
              </a:avLst>
            </a:prstGeom>
            <a:solidFill>
              <a:srgbClr val="78909C">
                <a:alpha val="30000"/>
              </a:srgbClr>
            </a:solidFill>
            <a:ln w="25400" cap="flat" cmpd="sng" algn="ctr">
              <a:solidFill>
                <a:srgbClr val="78909C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ZoneTexte 35"/>
            <p:cNvSpPr txBox="1"/>
            <p:nvPr/>
          </p:nvSpPr>
          <p:spPr>
            <a:xfrm>
              <a:off x="8437502" y="4661274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Vocabulaire scientifique</a:t>
              </a:r>
            </a:p>
          </p:txBody>
        </p:sp>
        <p:cxnSp>
          <p:nvCxnSpPr>
            <p:cNvPr id="34" name="Connecteur en angle 39"/>
            <p:cNvCxnSpPr>
              <a:cxnSpLocks/>
              <a:stCxn id="20" idx="3"/>
              <a:endCxn id="24" idx="1"/>
            </p:cNvCxnSpPr>
            <p:nvPr/>
          </p:nvCxnSpPr>
          <p:spPr>
            <a:xfrm flipV="1">
              <a:off x="7376160" y="3290105"/>
              <a:ext cx="1056448" cy="490851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cxnSp>
          <p:nvCxnSpPr>
            <p:cNvPr id="35" name="Connecteur en angle 41"/>
            <p:cNvCxnSpPr>
              <a:cxnSpLocks/>
              <a:stCxn id="20" idx="3"/>
              <a:endCxn id="31" idx="1"/>
            </p:cNvCxnSpPr>
            <p:nvPr/>
          </p:nvCxnSpPr>
          <p:spPr>
            <a:xfrm>
              <a:off x="7376160" y="3780956"/>
              <a:ext cx="1091128" cy="1786976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36" name="ZoneTexte 42"/>
            <p:cNvSpPr txBox="1"/>
            <p:nvPr/>
          </p:nvSpPr>
          <p:spPr>
            <a:xfrm>
              <a:off x="974480" y="5392032"/>
              <a:ext cx="6263640" cy="305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fr-FR" sz="1400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37" name="Connecteur en angle 44"/>
            <p:cNvCxnSpPr>
              <a:cxnSpLocks/>
            </p:cNvCxnSpPr>
            <p:nvPr/>
          </p:nvCxnSpPr>
          <p:spPr>
            <a:xfrm rot="5400000">
              <a:off x="4695489" y="3945066"/>
              <a:ext cx="669961" cy="1988821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42" name="Rectangle 41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5" name="ZoneTexte 9">
            <a:extLst>
              <a:ext uri="{FF2B5EF4-FFF2-40B4-BE49-F238E27FC236}">
                <a16:creationId xmlns:a16="http://schemas.microsoft.com/office/drawing/2014/main" id="{767A45F7-5C8E-9AA0-5D3A-488F401A64A3}"/>
              </a:ext>
            </a:extLst>
          </p:cNvPr>
          <p:cNvSpPr txBox="1"/>
          <p:nvPr/>
        </p:nvSpPr>
        <p:spPr>
          <a:xfrm>
            <a:off x="8504082" y="4733465"/>
            <a:ext cx="27870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>
                <a:solidFill>
                  <a:srgbClr val="000000"/>
                </a:solidFill>
                <a:latin typeface="Arial"/>
              </a:rPr>
              <a:t>Particule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>
                <a:solidFill>
                  <a:srgbClr val="000000"/>
                </a:solidFill>
                <a:latin typeface="Arial"/>
              </a:rPr>
              <a:t>Fortement liées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>
                <a:solidFill>
                  <a:srgbClr val="000000"/>
                </a:solidFill>
                <a:latin typeface="Arial"/>
              </a:rPr>
              <a:t>Peu liées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>
                <a:solidFill>
                  <a:srgbClr val="000000"/>
                </a:solidFill>
                <a:latin typeface="Arial"/>
              </a:rPr>
              <a:t>Non liées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sz="1400" kern="0" dirty="0">
              <a:solidFill>
                <a:srgbClr val="000000"/>
              </a:solidFill>
              <a:latin typeface="Arial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ZoneTexte 20">
            <a:extLst>
              <a:ext uri="{FF2B5EF4-FFF2-40B4-BE49-F238E27FC236}">
                <a16:creationId xmlns:a16="http://schemas.microsoft.com/office/drawing/2014/main" id="{E8AA5182-2622-917E-6171-4E8B307C6789}"/>
              </a:ext>
            </a:extLst>
          </p:cNvPr>
          <p:cNvSpPr txBox="1"/>
          <p:nvPr/>
        </p:nvSpPr>
        <p:spPr>
          <a:xfrm>
            <a:off x="777432" y="1951199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Termes thématiques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B067B24F-126B-687F-2317-097CD819C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916C35-6CCA-4DA0-3EF8-FDB70C10BE3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90B6F8-3649-D473-4E75-1CA7D0D653A4}"/>
              </a:ext>
            </a:extLst>
          </p:cNvPr>
          <p:cNvSpPr txBox="1"/>
          <p:nvPr/>
        </p:nvSpPr>
        <p:spPr>
          <a:xfrm>
            <a:off x="1099519" y="4913253"/>
            <a:ext cx="637091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particules sont fortement .......... ce qui permet au …….. de garder la même............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particules sont peu....................... et peuvent................ les unes sur les autres. </a:t>
            </a:r>
          </a:p>
          <a:p>
            <a:endParaRPr lang="en-US" sz="1800" b="0" i="0" spc="0" baseline="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82368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incite les élèves à réaliser les exercices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Voici les exercices à réaliser à la maison.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33ABDA2-7418-EF85-0F89-813171CEC3BB}"/>
              </a:ext>
            </a:extLst>
          </p:cNvPr>
          <p:cNvSpPr txBox="1"/>
          <p:nvPr/>
        </p:nvSpPr>
        <p:spPr>
          <a:xfrm>
            <a:off x="347240" y="1116885"/>
            <a:ext cx="11844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noProof="0" dirty="0">
                <a:solidFill>
                  <a:srgbClr val="0040C0"/>
                </a:solidFill>
              </a:rPr>
              <a:t>Exercices </a:t>
            </a:r>
            <a:r>
              <a:rPr lang="fr-FR" sz="3200" b="1" i="1" dirty="0">
                <a:solidFill>
                  <a:srgbClr val="0040C0"/>
                </a:solidFill>
              </a:rPr>
              <a:t>5 </a:t>
            </a:r>
            <a:r>
              <a:rPr lang="fr-FR" sz="3200" b="1" i="1" noProof="0" dirty="0">
                <a:solidFill>
                  <a:srgbClr val="FF0000"/>
                </a:solidFill>
              </a:rPr>
              <a:t>p.16 </a:t>
            </a:r>
            <a:r>
              <a:rPr lang="fr-FR" sz="3200" b="1" i="1" noProof="0" dirty="0">
                <a:solidFill>
                  <a:srgbClr val="0040C0"/>
                </a:solidFill>
              </a:rPr>
              <a:t>; Défisc1,2 et3 </a:t>
            </a:r>
            <a:r>
              <a:rPr lang="fr-FR" sz="3200" b="1" i="1" noProof="0" dirty="0">
                <a:solidFill>
                  <a:srgbClr val="FF0000"/>
                </a:solidFill>
              </a:rPr>
              <a:t>p.17 </a:t>
            </a:r>
            <a:r>
              <a:rPr lang="fr-FR" sz="3200" b="1" i="1" dirty="0">
                <a:solidFill>
                  <a:srgbClr val="0040C0"/>
                </a:solidFill>
              </a:rPr>
              <a:t>;</a:t>
            </a:r>
            <a:r>
              <a:rPr lang="fr-FR" sz="3200" b="1" i="1" noProof="0" dirty="0">
                <a:solidFill>
                  <a:srgbClr val="0040C0"/>
                </a:solidFill>
              </a:rPr>
              <a:t>  Exercice 4 </a:t>
            </a:r>
            <a:r>
              <a:rPr lang="fr-FR" sz="3200" b="1" i="1" dirty="0">
                <a:solidFill>
                  <a:srgbClr val="0040C0"/>
                </a:solidFill>
              </a:rPr>
              <a:t>d</a:t>
            </a:r>
            <a:r>
              <a:rPr lang="fr-FR" sz="3200" b="1" i="1" noProof="0" dirty="0" err="1">
                <a:solidFill>
                  <a:srgbClr val="0040C0"/>
                </a:solidFill>
              </a:rPr>
              <a:t>evoir</a:t>
            </a:r>
            <a:r>
              <a:rPr lang="fr-FR" sz="3200" b="1" i="1" noProof="0" dirty="0">
                <a:solidFill>
                  <a:srgbClr val="0040C0"/>
                </a:solidFill>
              </a:rPr>
              <a:t> maison  </a:t>
            </a:r>
            <a:r>
              <a:rPr lang="fr-FR" sz="3200" b="1" i="1" noProof="0" dirty="0">
                <a:solidFill>
                  <a:srgbClr val="FF0000"/>
                </a:solidFill>
              </a:rPr>
              <a:t>p. 27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A638C2A-870A-94F7-2461-6348B14A8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C80AA26-50B8-C5D7-04D7-E972E1EE2FFC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1D590B-DD13-5E77-F82B-F453BBB86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40" y="1755003"/>
            <a:ext cx="4454565" cy="283422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62CDBCD-1CB5-E15F-538E-133AC15E4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3021" y="1755003"/>
            <a:ext cx="2947121" cy="265244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7EFA246-3DBA-2F41-01B2-E33F39CC6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3842" y="4589226"/>
            <a:ext cx="4787142" cy="196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F81A60-C7A3-D647-D451-415BA500E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A62C82CF-7F91-7EA3-62C9-802691DF019C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C393EA8-FFA9-2864-8FAC-98B3F8B5D54D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ECF5BA-75ED-62DC-6A98-72F0DFA0F8F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grpSp>
        <p:nvGrpSpPr>
          <p:cNvPr id="6" name="Group 38">
            <a:extLst>
              <a:ext uri="{FF2B5EF4-FFF2-40B4-BE49-F238E27FC236}">
                <a16:creationId xmlns:a16="http://schemas.microsoft.com/office/drawing/2014/main" id="{0A097AC7-517F-6AF0-AD77-3B853E4B3A88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>
              <a:extLst>
                <a:ext uri="{FF2B5EF4-FFF2-40B4-BE49-F238E27FC236}">
                  <a16:creationId xmlns:a16="http://schemas.microsoft.com/office/drawing/2014/main" id="{B20F5ADD-A405-D989-9387-AADD82BC8F33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BEA82C0-3F7B-3333-2A8D-30878E67376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4800" i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r>
                <a:rPr lang="fr-FR" sz="4800" i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A la prochaine séance!</a:t>
              </a:r>
            </a:p>
          </p:txBody>
        </p:sp>
      </p:grpSp>
      <p:pic>
        <p:nvPicPr>
          <p:cNvPr id="10" name="Google Shape;1141;p76">
            <a:extLst>
              <a:ext uri="{FF2B5EF4-FFF2-40B4-BE49-F238E27FC236}">
                <a16:creationId xmlns:a16="http://schemas.microsoft.com/office/drawing/2014/main" id="{96147D0A-81E0-605E-F42E-4DA1FB76A61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6545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839893" y="216324"/>
            <a:ext cx="10160000" cy="472016"/>
          </a:xfrm>
        </p:spPr>
        <p:txBody>
          <a:bodyPr>
            <a:normAutofit/>
          </a:bodyPr>
          <a:lstStyle/>
          <a:p>
            <a:r>
              <a:rPr lang="fr-MA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rPr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1" y="1707546"/>
            <a:ext cx="4066495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(6 min)</a:t>
            </a:r>
            <a:endParaRPr lang="ar-MA" sz="4800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7985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17395</TotalTime>
  <Words>3492</Words>
  <Application>Microsoft Office PowerPoint</Application>
  <PresentationFormat>Grand écran</PresentationFormat>
  <Paragraphs>499</Paragraphs>
  <Slides>79</Slides>
  <Notes>16</Notes>
  <HiddenSlides>3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79</vt:i4>
      </vt:variant>
    </vt:vector>
  </HeadingPairs>
  <TitlesOfParts>
    <vt:vector size="93" baseType="lpstr">
      <vt:lpstr>Aptos</vt:lpstr>
      <vt:lpstr>Arial</vt:lpstr>
      <vt:lpstr>BradleyTypePro-Regular</vt:lpstr>
      <vt:lpstr>Calibri</vt:lpstr>
      <vt:lpstr>Calibri Light</vt:lpstr>
      <vt:lpstr>Dosis</vt:lpstr>
      <vt:lpstr>Freestyle Script</vt:lpstr>
      <vt:lpstr>Poppins ExtraBold</vt:lpstr>
      <vt:lpstr>Office Theme</vt:lpstr>
      <vt:lpstr>Custom Design</vt:lpstr>
      <vt:lpstr>1_Custom Design</vt:lpstr>
      <vt:lpstr>3_Thème Office</vt:lpstr>
      <vt:lpstr>Thème Office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Voici le lexique important de cette leçon. Retenez le!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ABDERRAHIM IFADISSEN</cp:lastModifiedBy>
  <cp:revision>1722</cp:revision>
  <cp:lastPrinted>2024-10-05T19:15:58Z</cp:lastPrinted>
  <dcterms:created xsi:type="dcterms:W3CDTF">2024-05-28T10:13:44Z</dcterms:created>
  <dcterms:modified xsi:type="dcterms:W3CDTF">2025-11-18T19:57:52Z</dcterms:modified>
</cp:coreProperties>
</file>