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 id="2147483767" r:id="rId2"/>
    <p:sldMasterId id="2147483768" r:id="rId3"/>
  </p:sldMasterIdLst>
  <p:notesMasterIdLst>
    <p:notesMasterId r:id="rId39"/>
  </p:notesMasterIdLst>
  <p:handoutMasterIdLst>
    <p:handoutMasterId r:id="rId40"/>
  </p:handoutMasterIdLst>
  <p:sldIdLst>
    <p:sldId id="2147483553" r:id="rId4"/>
    <p:sldId id="2147483485" r:id="rId5"/>
    <p:sldId id="2147483397" r:id="rId6"/>
    <p:sldId id="263" r:id="rId7"/>
    <p:sldId id="2134806567" r:id="rId8"/>
    <p:sldId id="266" r:id="rId9"/>
    <p:sldId id="267" r:id="rId10"/>
    <p:sldId id="2147483620" r:id="rId11"/>
    <p:sldId id="2147483639" r:id="rId12"/>
    <p:sldId id="2134806558" r:id="rId13"/>
    <p:sldId id="2147483618" r:id="rId14"/>
    <p:sldId id="2147483619" r:id="rId15"/>
    <p:sldId id="2147483647" r:id="rId16"/>
    <p:sldId id="2147483640" r:id="rId17"/>
    <p:sldId id="2147483625" r:id="rId18"/>
    <p:sldId id="2147483626" r:id="rId19"/>
    <p:sldId id="2147483627" r:id="rId20"/>
    <p:sldId id="2147483628" r:id="rId21"/>
    <p:sldId id="2147483641" r:id="rId22"/>
    <p:sldId id="2147483634" r:id="rId23"/>
    <p:sldId id="2147483636" r:id="rId24"/>
    <p:sldId id="2147483635" r:id="rId25"/>
    <p:sldId id="2147483637" r:id="rId26"/>
    <p:sldId id="2147483638" r:id="rId27"/>
    <p:sldId id="2147483642" r:id="rId28"/>
    <p:sldId id="2147483643" r:id="rId29"/>
    <p:sldId id="2147483644" r:id="rId30"/>
    <p:sldId id="2147483645" r:id="rId31"/>
    <p:sldId id="256" r:id="rId32"/>
    <p:sldId id="257" r:id="rId33"/>
    <p:sldId id="258" r:id="rId34"/>
    <p:sldId id="259" r:id="rId35"/>
    <p:sldId id="260" r:id="rId36"/>
    <p:sldId id="262" r:id="rId37"/>
    <p:sldId id="2134806584"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ébut de la séance" id="{C2A08ED1-B979-4AF1-8A74-6EA0648FD953}">
          <p14:sldIdLst>
            <p14:sldId id="2147483553"/>
            <p14:sldId id="2147483485"/>
            <p14:sldId id="2147483397"/>
            <p14:sldId id="263"/>
            <p14:sldId id="2134806567"/>
            <p14:sldId id="266"/>
            <p14:sldId id="267"/>
            <p14:sldId id="2147483620"/>
            <p14:sldId id="2147483639"/>
          </p14:sldIdLst>
        </p14:section>
        <p14:section name="Activité rituelle" id="{79315A69-A635-48A2-B9BA-98FE67B817D4}">
          <p14:sldIdLst>
            <p14:sldId id="2134806558"/>
            <p14:sldId id="2147483618"/>
            <p14:sldId id="2147483619"/>
            <p14:sldId id="2147483647"/>
            <p14:sldId id="2147483640"/>
            <p14:sldId id="2147483625"/>
            <p14:sldId id="2147483626"/>
            <p14:sldId id="2147483627"/>
            <p14:sldId id="2147483628"/>
            <p14:sldId id="2147483641"/>
            <p14:sldId id="2147483634"/>
            <p14:sldId id="2147483636"/>
            <p14:sldId id="2147483635"/>
            <p14:sldId id="2147483637"/>
            <p14:sldId id="2147483638"/>
            <p14:sldId id="2147483642"/>
            <p14:sldId id="2147483643"/>
            <p14:sldId id="2147483644"/>
            <p14:sldId id="2147483645"/>
            <p14:sldId id="256"/>
            <p14:sldId id="257"/>
            <p14:sldId id="258"/>
            <p14:sldId id="259"/>
            <p14:sldId id="260"/>
            <p14:sldId id="262"/>
          </p14:sldIdLst>
        </p14:section>
        <p14:section name="Fin de la séance" id="{44B71B2B-D974-4F2C-B5A1-E1796678D1E2}">
          <p14:sldIdLst>
            <p14:sldId id="213480658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565"/>
    <a:srgbClr val="0040C0"/>
    <a:srgbClr val="AB20B6"/>
    <a:srgbClr val="DC94DE"/>
    <a:srgbClr val="B27096"/>
    <a:srgbClr val="FDDF43"/>
    <a:srgbClr val="EB926C"/>
    <a:srgbClr val="5FADE4"/>
    <a:srgbClr val="767171"/>
    <a:srgbClr val="F587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03" autoAdjust="0"/>
    <p:restoredTop sz="94690" autoAdjust="0"/>
  </p:normalViewPr>
  <p:slideViewPr>
    <p:cSldViewPr snapToGrid="0">
      <p:cViewPr varScale="1">
        <p:scale>
          <a:sx n="75" d="100"/>
          <a:sy n="75" d="100"/>
        </p:scale>
        <p:origin x="624" y="43"/>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65" d="100"/>
          <a:sy n="65" d="100"/>
        </p:scale>
        <p:origin x="2040" y="4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BC5355-174C-897A-4DA3-34860DDD25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D4E6C065-6D13-7E84-9157-4778C9CB02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E90AC0-E56A-4928-9268-F8B86B3617FD}" type="datetimeFigureOut">
              <a:rPr lang="fr-FR" smtClean="0"/>
              <a:t>12/11/2025</a:t>
            </a:fld>
            <a:endParaRPr lang="fr-FR"/>
          </a:p>
        </p:txBody>
      </p:sp>
      <p:sp>
        <p:nvSpPr>
          <p:cNvPr id="4" name="Footer Placeholder 3">
            <a:extLst>
              <a:ext uri="{FF2B5EF4-FFF2-40B4-BE49-F238E27FC236}">
                <a16:creationId xmlns:a16="http://schemas.microsoft.com/office/drawing/2014/main" id="{DC77FEFC-A0B3-5633-10E3-B5C99AE1CE1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B5D936D1-2E50-70A0-15D8-53F6492963D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D1FAB1-D3C0-4044-A94D-A9D2AF2A113A}" type="slidenum">
              <a:rPr lang="fr-FR" smtClean="0"/>
              <a:t>‹N°›</a:t>
            </a:fld>
            <a:endParaRPr lang="fr-FR"/>
          </a:p>
        </p:txBody>
      </p:sp>
    </p:spTree>
    <p:extLst>
      <p:ext uri="{BB962C8B-B14F-4D97-AF65-F5344CB8AC3E}">
        <p14:creationId xmlns:p14="http://schemas.microsoft.com/office/powerpoint/2010/main" val="582523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52897D-8270-46EB-9581-9FD6E1B808F9}" type="datetimeFigureOut">
              <a:rPr lang="fr-FR" smtClean="0"/>
              <a:t>12/11/2025</a:t>
            </a:fld>
            <a:endParaRPr lang="fr-F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37357-FDEB-42E8-94B9-16208305E930}" type="slidenum">
              <a:rPr lang="fr-FR" smtClean="0"/>
              <a:t>‹N°›</a:t>
            </a:fld>
            <a:endParaRPr lang="fr-FR" dirty="0"/>
          </a:p>
        </p:txBody>
      </p:sp>
    </p:spTree>
    <p:extLst>
      <p:ext uri="{BB962C8B-B14F-4D97-AF65-F5344CB8AC3E}">
        <p14:creationId xmlns:p14="http://schemas.microsoft.com/office/powerpoint/2010/main" val="2126765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t>2</a:t>
            </a:fld>
            <a:endParaRPr lang="fr-FR" dirty="0"/>
          </a:p>
        </p:txBody>
      </p:sp>
    </p:spTree>
    <p:extLst>
      <p:ext uri="{BB962C8B-B14F-4D97-AF65-F5344CB8AC3E}">
        <p14:creationId xmlns:p14="http://schemas.microsoft.com/office/powerpoint/2010/main" val="4732897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449AA-6E45-08E9-F07C-3054714DB0C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260E1C2-CA48-6EB8-CAC7-578F0942F69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DCADF2D-17AE-7F19-08DD-9F49633821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AF39601-72FC-E34B-FD5E-093AE8E0D0E4}"/>
              </a:ext>
            </a:extLst>
          </p:cNvPr>
          <p:cNvSpPr>
            <a:spLocks noGrp="1"/>
          </p:cNvSpPr>
          <p:nvPr>
            <p:ph type="sldNum" sz="quarter" idx="5"/>
          </p:nvPr>
        </p:nvSpPr>
        <p:spPr/>
        <p:txBody>
          <a:bodyPr/>
          <a:lstStyle/>
          <a:p>
            <a:fld id="{23437357-FDEB-42E8-94B9-16208305E930}" type="slidenum">
              <a:rPr lang="fr-FR" smtClean="0"/>
              <a:t>27</a:t>
            </a:fld>
            <a:endParaRPr lang="fr-FR" dirty="0"/>
          </a:p>
        </p:txBody>
      </p:sp>
    </p:spTree>
    <p:extLst>
      <p:ext uri="{BB962C8B-B14F-4D97-AF65-F5344CB8AC3E}">
        <p14:creationId xmlns:p14="http://schemas.microsoft.com/office/powerpoint/2010/main" val="507393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35426-F37A-9825-360D-1BDBFFC5905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1E4986-EECF-CCC1-500D-D3620A18986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DC5C416-9715-D0E4-4DD0-B16B242CE3B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3C4CAFB-B3F3-0879-2992-86685F9850BB}"/>
              </a:ext>
            </a:extLst>
          </p:cNvPr>
          <p:cNvSpPr>
            <a:spLocks noGrp="1"/>
          </p:cNvSpPr>
          <p:nvPr>
            <p:ph type="sldNum" sz="quarter" idx="5"/>
          </p:nvPr>
        </p:nvSpPr>
        <p:spPr/>
        <p:txBody>
          <a:bodyPr/>
          <a:lstStyle/>
          <a:p>
            <a:fld id="{23437357-FDEB-42E8-94B9-16208305E930}" type="slidenum">
              <a:rPr lang="fr-FR" smtClean="0"/>
              <a:t>28</a:t>
            </a:fld>
            <a:endParaRPr lang="fr-FR" dirty="0"/>
          </a:p>
        </p:txBody>
      </p:sp>
    </p:spTree>
    <p:extLst>
      <p:ext uri="{BB962C8B-B14F-4D97-AF65-F5344CB8AC3E}">
        <p14:creationId xmlns:p14="http://schemas.microsoft.com/office/powerpoint/2010/main" val="1397599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3AA48-6F48-401B-9500-5788110B580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5F7BFF7-4751-52FB-434A-28F74AB334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74E4ADA-AAB3-F1A9-F1EE-585A10C938A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99BF93F-CC4E-9B05-B7C2-32F9A4AD676F}"/>
              </a:ext>
            </a:extLst>
          </p:cNvPr>
          <p:cNvSpPr>
            <a:spLocks noGrp="1"/>
          </p:cNvSpPr>
          <p:nvPr>
            <p:ph type="sldNum" sz="quarter" idx="5"/>
          </p:nvPr>
        </p:nvSpPr>
        <p:spPr/>
        <p:txBody>
          <a:bodyPr/>
          <a:lstStyle/>
          <a:p>
            <a:fld id="{23437357-FDEB-42E8-94B9-16208305E930}" type="slidenum">
              <a:rPr lang="fr-FR" smtClean="0"/>
              <a:t>29</a:t>
            </a:fld>
            <a:endParaRPr lang="fr-FR" dirty="0"/>
          </a:p>
        </p:txBody>
      </p:sp>
    </p:spTree>
    <p:extLst>
      <p:ext uri="{BB962C8B-B14F-4D97-AF65-F5344CB8AC3E}">
        <p14:creationId xmlns:p14="http://schemas.microsoft.com/office/powerpoint/2010/main" val="637350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C537B-92D2-65D1-E07F-D3F34A4D092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6DD8F79-27AB-742D-CF51-0FDA1F7FC63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CCB1B0E-600F-3479-11BA-51B47DE281F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CACB997-5993-4B82-9E34-57432881005B}"/>
              </a:ext>
            </a:extLst>
          </p:cNvPr>
          <p:cNvSpPr>
            <a:spLocks noGrp="1"/>
          </p:cNvSpPr>
          <p:nvPr>
            <p:ph type="sldNum" sz="quarter" idx="5"/>
          </p:nvPr>
        </p:nvSpPr>
        <p:spPr/>
        <p:txBody>
          <a:bodyPr/>
          <a:lstStyle/>
          <a:p>
            <a:fld id="{23437357-FDEB-42E8-94B9-16208305E930}" type="slidenum">
              <a:rPr lang="fr-FR" smtClean="0"/>
              <a:t>30</a:t>
            </a:fld>
            <a:endParaRPr lang="fr-FR" dirty="0"/>
          </a:p>
        </p:txBody>
      </p:sp>
    </p:spTree>
    <p:extLst>
      <p:ext uri="{BB962C8B-B14F-4D97-AF65-F5344CB8AC3E}">
        <p14:creationId xmlns:p14="http://schemas.microsoft.com/office/powerpoint/2010/main" val="470404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38064-1390-EC83-4B07-8141652D73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064E05-3CA4-2354-0C9E-2F15917A301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65E8BD-3576-674C-2BAE-AD589412F93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37C70AC-5FA2-0960-E37D-00E78AFA49EC}"/>
              </a:ext>
            </a:extLst>
          </p:cNvPr>
          <p:cNvSpPr>
            <a:spLocks noGrp="1"/>
          </p:cNvSpPr>
          <p:nvPr>
            <p:ph type="sldNum" sz="quarter" idx="5"/>
          </p:nvPr>
        </p:nvSpPr>
        <p:spPr/>
        <p:txBody>
          <a:bodyPr/>
          <a:lstStyle/>
          <a:p>
            <a:fld id="{23437357-FDEB-42E8-94B9-16208305E930}" type="slidenum">
              <a:rPr lang="fr-FR" smtClean="0"/>
              <a:t>32</a:t>
            </a:fld>
            <a:endParaRPr lang="fr-FR" dirty="0"/>
          </a:p>
        </p:txBody>
      </p:sp>
    </p:spTree>
    <p:extLst>
      <p:ext uri="{BB962C8B-B14F-4D97-AF65-F5344CB8AC3E}">
        <p14:creationId xmlns:p14="http://schemas.microsoft.com/office/powerpoint/2010/main" val="1793083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57152-703B-9F27-2D36-28966625845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A2C885C-C7C7-F86F-A55E-5AB300948BA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DF68E3D-348B-EE7C-FCF5-9913A7E1C35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5E882A9-4CB8-A512-C48E-EA84938EF71E}"/>
              </a:ext>
            </a:extLst>
          </p:cNvPr>
          <p:cNvSpPr>
            <a:spLocks noGrp="1"/>
          </p:cNvSpPr>
          <p:nvPr>
            <p:ph type="sldNum" sz="quarter" idx="5"/>
          </p:nvPr>
        </p:nvSpPr>
        <p:spPr/>
        <p:txBody>
          <a:bodyPr/>
          <a:lstStyle/>
          <a:p>
            <a:fld id="{23437357-FDEB-42E8-94B9-16208305E930}" type="slidenum">
              <a:rPr lang="fr-FR" smtClean="0"/>
              <a:t>33</a:t>
            </a:fld>
            <a:endParaRPr lang="fr-FR" dirty="0"/>
          </a:p>
        </p:txBody>
      </p:sp>
    </p:spTree>
    <p:extLst>
      <p:ext uri="{BB962C8B-B14F-4D97-AF65-F5344CB8AC3E}">
        <p14:creationId xmlns:p14="http://schemas.microsoft.com/office/powerpoint/2010/main" val="122395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D9568-52C1-6547-8570-55366469369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7C18833-3ED5-744B-3336-6A207C41FFD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3FCD99-4E20-E3E0-D710-4688C2E7548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51A9A8C-647F-38D9-C571-49B9DEC4A69C}"/>
              </a:ext>
            </a:extLst>
          </p:cNvPr>
          <p:cNvSpPr>
            <a:spLocks noGrp="1"/>
          </p:cNvSpPr>
          <p:nvPr>
            <p:ph type="sldNum" sz="quarter" idx="5"/>
          </p:nvPr>
        </p:nvSpPr>
        <p:spPr/>
        <p:txBody>
          <a:bodyPr/>
          <a:lstStyle/>
          <a:p>
            <a:fld id="{23437357-FDEB-42E8-94B9-16208305E930}" type="slidenum">
              <a:rPr lang="fr-FR" smtClean="0"/>
              <a:t>34</a:t>
            </a:fld>
            <a:endParaRPr lang="fr-FR" dirty="0"/>
          </a:p>
        </p:txBody>
      </p:sp>
    </p:spTree>
    <p:extLst>
      <p:ext uri="{BB962C8B-B14F-4D97-AF65-F5344CB8AC3E}">
        <p14:creationId xmlns:p14="http://schemas.microsoft.com/office/powerpoint/2010/main" val="3120480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2F701E9-030C-9268-595D-BAFA661A1E5F}"/>
            </a:ext>
          </a:extLst>
        </p:cNvPr>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C6B80F56-6885-3930-117C-247E1DDFB82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6E249C91-3FA6-4927-90B8-5751AB771FFD}"/>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248;g3708d1f8300_1_658:notes">
            <a:extLst>
              <a:ext uri="{FF2B5EF4-FFF2-40B4-BE49-F238E27FC236}">
                <a16:creationId xmlns:a16="http://schemas.microsoft.com/office/drawing/2014/main" id="{62308CDD-7E16-EE6C-BD54-091F925D7866}"/>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58988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7C472-90EE-3493-612A-0BA214C060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0CD9C5D-5410-EEBE-4987-C3FF696B570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59125A7-96DC-4D28-5772-04C231E14AB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1CD996-9249-C230-FE25-309EDC6A3B62}"/>
              </a:ext>
            </a:extLst>
          </p:cNvPr>
          <p:cNvSpPr>
            <a:spLocks noGrp="1"/>
          </p:cNvSpPr>
          <p:nvPr>
            <p:ph type="sldNum" sz="quarter" idx="5"/>
          </p:nvPr>
        </p:nvSpPr>
        <p:spPr/>
        <p:txBody>
          <a:bodyPr/>
          <a:lstStyle/>
          <a:p>
            <a:fld id="{23437357-FDEB-42E8-94B9-16208305E930}" type="slidenum">
              <a:rPr lang="fr-FR" smtClean="0"/>
              <a:t>9</a:t>
            </a:fld>
            <a:endParaRPr lang="fr-FR" dirty="0"/>
          </a:p>
        </p:txBody>
      </p:sp>
    </p:spTree>
    <p:extLst>
      <p:ext uri="{BB962C8B-B14F-4D97-AF65-F5344CB8AC3E}">
        <p14:creationId xmlns:p14="http://schemas.microsoft.com/office/powerpoint/2010/main" val="2921597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t>20</a:t>
            </a:fld>
            <a:endParaRPr lang="fr-FR" dirty="0"/>
          </a:p>
        </p:txBody>
      </p:sp>
    </p:spTree>
    <p:extLst>
      <p:ext uri="{BB962C8B-B14F-4D97-AF65-F5344CB8AC3E}">
        <p14:creationId xmlns:p14="http://schemas.microsoft.com/office/powerpoint/2010/main" val="3678438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70D28-8575-5007-8EB6-2A6B486115C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FE04558-DC98-F1E2-F568-5CCE6D6829F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599E4F1-6900-D2AB-AA31-96BD2357826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DD83F3B-15E4-D095-E72F-178069243D92}"/>
              </a:ext>
            </a:extLst>
          </p:cNvPr>
          <p:cNvSpPr>
            <a:spLocks noGrp="1"/>
          </p:cNvSpPr>
          <p:nvPr>
            <p:ph type="sldNum" sz="quarter" idx="5"/>
          </p:nvPr>
        </p:nvSpPr>
        <p:spPr/>
        <p:txBody>
          <a:bodyPr/>
          <a:lstStyle/>
          <a:p>
            <a:fld id="{23437357-FDEB-42E8-94B9-16208305E930}" type="slidenum">
              <a:rPr lang="fr-FR" smtClean="0"/>
              <a:t>21</a:t>
            </a:fld>
            <a:endParaRPr lang="fr-FR" dirty="0"/>
          </a:p>
        </p:txBody>
      </p:sp>
    </p:spTree>
    <p:extLst>
      <p:ext uri="{BB962C8B-B14F-4D97-AF65-F5344CB8AC3E}">
        <p14:creationId xmlns:p14="http://schemas.microsoft.com/office/powerpoint/2010/main" val="434462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A2EA0-08CA-AAE8-9BC8-BE183AD701A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5C38F06-F7EE-E7F3-F02D-E91C907BB0C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5C6791A-1D98-0B07-C9B5-41E66F8EF7F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127B89C-403F-46EC-E948-17E917DBB958}"/>
              </a:ext>
            </a:extLst>
          </p:cNvPr>
          <p:cNvSpPr>
            <a:spLocks noGrp="1"/>
          </p:cNvSpPr>
          <p:nvPr>
            <p:ph type="sldNum" sz="quarter" idx="5"/>
          </p:nvPr>
        </p:nvSpPr>
        <p:spPr/>
        <p:txBody>
          <a:bodyPr/>
          <a:lstStyle/>
          <a:p>
            <a:fld id="{23437357-FDEB-42E8-94B9-16208305E930}" type="slidenum">
              <a:rPr lang="fr-FR" smtClean="0"/>
              <a:t>22</a:t>
            </a:fld>
            <a:endParaRPr lang="fr-FR" dirty="0"/>
          </a:p>
        </p:txBody>
      </p:sp>
    </p:spTree>
    <p:extLst>
      <p:ext uri="{BB962C8B-B14F-4D97-AF65-F5344CB8AC3E}">
        <p14:creationId xmlns:p14="http://schemas.microsoft.com/office/powerpoint/2010/main" val="193040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92704-DA5E-BBE3-0AE7-A44CC91CCAF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3C183B-D044-178A-2BB3-F8344AEAB39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4D5A000-BD7C-2AB0-471C-3E6EF734BFD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9B94F21-EEB9-AFA5-9D63-4217E962785D}"/>
              </a:ext>
            </a:extLst>
          </p:cNvPr>
          <p:cNvSpPr>
            <a:spLocks noGrp="1"/>
          </p:cNvSpPr>
          <p:nvPr>
            <p:ph type="sldNum" sz="quarter" idx="5"/>
          </p:nvPr>
        </p:nvSpPr>
        <p:spPr/>
        <p:txBody>
          <a:bodyPr/>
          <a:lstStyle/>
          <a:p>
            <a:fld id="{23437357-FDEB-42E8-94B9-16208305E930}" type="slidenum">
              <a:rPr lang="fr-FR" smtClean="0"/>
              <a:t>23</a:t>
            </a:fld>
            <a:endParaRPr lang="fr-FR" dirty="0"/>
          </a:p>
        </p:txBody>
      </p:sp>
    </p:spTree>
    <p:extLst>
      <p:ext uri="{BB962C8B-B14F-4D97-AF65-F5344CB8AC3E}">
        <p14:creationId xmlns:p14="http://schemas.microsoft.com/office/powerpoint/2010/main" val="3515538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87510-263D-30E3-AE9B-B8844D89CCE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E0256C8-DB91-9458-95CA-830A803E3C0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14CBB82-0FA6-8262-4DB3-EA69103E303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DE3F49-AD68-5276-5077-6B528ECB5CFF}"/>
              </a:ext>
            </a:extLst>
          </p:cNvPr>
          <p:cNvSpPr>
            <a:spLocks noGrp="1"/>
          </p:cNvSpPr>
          <p:nvPr>
            <p:ph type="sldNum" sz="quarter" idx="5"/>
          </p:nvPr>
        </p:nvSpPr>
        <p:spPr/>
        <p:txBody>
          <a:bodyPr/>
          <a:lstStyle/>
          <a:p>
            <a:fld id="{23437357-FDEB-42E8-94B9-16208305E930}" type="slidenum">
              <a:rPr lang="fr-FR" smtClean="0"/>
              <a:t>24</a:t>
            </a:fld>
            <a:endParaRPr lang="fr-FR" dirty="0"/>
          </a:p>
        </p:txBody>
      </p:sp>
    </p:spTree>
    <p:extLst>
      <p:ext uri="{BB962C8B-B14F-4D97-AF65-F5344CB8AC3E}">
        <p14:creationId xmlns:p14="http://schemas.microsoft.com/office/powerpoint/2010/main" val="1105006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1F189-149C-8615-3451-68D6190A352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4552690-B970-DE00-51A0-C9E1A10A13E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08D2373-DBDD-1504-9849-3979459FB96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A845CD4-B2F4-C586-692A-EB0A6A5FAB2E}"/>
              </a:ext>
            </a:extLst>
          </p:cNvPr>
          <p:cNvSpPr>
            <a:spLocks noGrp="1"/>
          </p:cNvSpPr>
          <p:nvPr>
            <p:ph type="sldNum" sz="quarter" idx="5"/>
          </p:nvPr>
        </p:nvSpPr>
        <p:spPr/>
        <p:txBody>
          <a:bodyPr/>
          <a:lstStyle/>
          <a:p>
            <a:fld id="{23437357-FDEB-42E8-94B9-16208305E930}" type="slidenum">
              <a:rPr lang="fr-FR" smtClean="0"/>
              <a:t>26</a:t>
            </a:fld>
            <a:endParaRPr lang="fr-FR" dirty="0"/>
          </a:p>
        </p:txBody>
      </p:sp>
    </p:spTree>
    <p:extLst>
      <p:ext uri="{BB962C8B-B14F-4D97-AF65-F5344CB8AC3E}">
        <p14:creationId xmlns:p14="http://schemas.microsoft.com/office/powerpoint/2010/main" val="579046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12/11/2025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12031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84261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125885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713365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102431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2405152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528842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5916800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9147472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66284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21403689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12/11/2025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98435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t>12/11/2025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1662727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t>12/11/2025</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687129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t>12/11/2025</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3529339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12/11/2025</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4104915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t>12/11/2025</a:t>
            </a:fld>
            <a:endParaRPr lang="fr-FR" dirty="0"/>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t>‹N°›</a:t>
            </a:fld>
            <a:endParaRPr lang="fr-FR" dirty="0"/>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3076978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t>12/11/2025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912952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661306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12/11/2025</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dirty="0"/>
          </a:p>
        </p:txBody>
      </p:sp>
    </p:spTree>
    <p:extLst>
      <p:ext uri="{BB962C8B-B14F-4D97-AF65-F5344CB8AC3E}">
        <p14:creationId xmlns:p14="http://schemas.microsoft.com/office/powerpoint/2010/main" val="115398502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7" r:id="rId3"/>
    <p:sldLayoutId id="2147483748" r:id="rId4"/>
    <p:sldLayoutId id="2147483749" r:id="rId5"/>
    <p:sldLayoutId id="2147483750" r:id="rId6"/>
    <p:sldLayoutId id="2147483761" r:id="rId7"/>
    <p:sldLayoutId id="2147483751"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 id="2147483778" r:id="rId18"/>
    <p:sldLayoutId id="214748377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2631432"/>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7476001"/>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png"/><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1.xml"/><Relationship Id="rId5" Type="http://schemas.openxmlformats.org/officeDocument/2006/relationships/image" Target="../media/image29.pn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gi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Google Shape;731;p98">
            <a:extLst>
              <a:ext uri="{FF2B5EF4-FFF2-40B4-BE49-F238E27FC236}">
                <a16:creationId xmlns:a16="http://schemas.microsoft.com/office/drawing/2014/main" id="{0E910BEC-3868-7DE0-D228-E0003D957D4A}"/>
              </a:ext>
            </a:extLst>
          </p:cNvPr>
          <p:cNvSpPr txBox="1"/>
          <p:nvPr/>
        </p:nvSpPr>
        <p:spPr>
          <a:xfrm>
            <a:off x="461345" y="1787438"/>
            <a:ext cx="7747991" cy="1107996"/>
          </a:xfrm>
          <a:prstGeom prst="rect">
            <a:avLst/>
          </a:prstGeom>
          <a:noFill/>
          <a:ln cap="flat">
            <a:noFill/>
          </a:ln>
        </p:spPr>
        <p:txBody>
          <a:bodyPr vert="horz" wrap="square" lIns="0" tIns="0" rIns="0" bIns="0" anchor="t" anchorCtr="1" compatLnSpc="1">
            <a:spAutoFit/>
          </a:bodyPr>
          <a:lstStyle/>
          <a:p>
            <a:pPr algn="ctr" defTabSz="1219170">
              <a:defRPr sz="1800" b="0" i="0" u="none" strike="noStrike" kern="0" cap="none" spc="0" baseline="0">
                <a:solidFill>
                  <a:srgbClr val="000000"/>
                </a:solidFill>
                <a:uFillTx/>
              </a:defRPr>
            </a:pPr>
            <a:r>
              <a:rPr lang="fr-FR" sz="7200" b="1" kern="0" noProof="0" dirty="0">
                <a:solidFill>
                  <a:srgbClr val="002060"/>
                </a:solidFill>
                <a:latin typeface="Calibri"/>
                <a:ea typeface="Calibri"/>
                <a:cs typeface="Calibri"/>
              </a:rPr>
              <a:t>Physique chimie</a:t>
            </a:r>
            <a:endParaRPr lang="fr-FR" sz="1867" kern="0" noProof="0" dirty="0">
              <a:solidFill>
                <a:srgbClr val="000000"/>
              </a:solidFill>
              <a:latin typeface="Arial"/>
              <a:ea typeface="Arial"/>
              <a:cs typeface="Arial"/>
            </a:endParaRPr>
          </a:p>
        </p:txBody>
      </p:sp>
      <p:sp>
        <p:nvSpPr>
          <p:cNvPr id="25" name="Google Shape;738;p98">
            <a:extLst>
              <a:ext uri="{FF2B5EF4-FFF2-40B4-BE49-F238E27FC236}">
                <a16:creationId xmlns:a16="http://schemas.microsoft.com/office/drawing/2014/main" id="{0EBDBF7A-898D-CD5E-FD65-31C70CAF2C96}"/>
              </a:ext>
            </a:extLst>
          </p:cNvPr>
          <p:cNvSpPr txBox="1"/>
          <p:nvPr/>
        </p:nvSpPr>
        <p:spPr>
          <a:xfrm>
            <a:off x="9945099" y="1685373"/>
            <a:ext cx="1704404" cy="45974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1867" b="1" kern="0" noProof="0" dirty="0">
                <a:solidFill>
                  <a:srgbClr val="FFFFFF"/>
                </a:solidFill>
                <a:latin typeface="Calibri"/>
                <a:ea typeface="Calibri"/>
                <a:cs typeface="Calibri"/>
              </a:rPr>
              <a:t>Niveau</a:t>
            </a:r>
            <a:r>
              <a:rPr lang="fr-FR" sz="1600" b="1" kern="0" noProof="0" dirty="0">
                <a:solidFill>
                  <a:srgbClr val="FFFFFF"/>
                </a:solidFill>
                <a:latin typeface="Dosis"/>
                <a:ea typeface="Dosis"/>
                <a:cs typeface="Dosis"/>
              </a:rPr>
              <a:t>    </a:t>
            </a:r>
            <a:r>
              <a:rPr lang="fr-FR" sz="1333" b="1" kern="0" noProof="0" dirty="0">
                <a:solidFill>
                  <a:srgbClr val="FFFFFF"/>
                </a:solidFill>
                <a:latin typeface="Dosis"/>
                <a:ea typeface="Dosis"/>
                <a:cs typeface="Dosis"/>
              </a:rPr>
              <a:t>            </a:t>
            </a:r>
            <a:r>
              <a:rPr lang="fr-FR" sz="1600" b="1" kern="0" noProof="0" dirty="0">
                <a:solidFill>
                  <a:srgbClr val="FFFFFF"/>
                </a:solidFill>
                <a:latin typeface="Dosis"/>
                <a:ea typeface="Dosis"/>
                <a:cs typeface="Dosis"/>
              </a:rPr>
              <a:t>             </a:t>
            </a:r>
            <a:endParaRPr lang="fr-FR" sz="1467" kern="0" noProof="0" dirty="0">
              <a:solidFill>
                <a:srgbClr val="000000"/>
              </a:solidFill>
              <a:latin typeface="Arial"/>
              <a:ea typeface="Arial"/>
              <a:cs typeface="Arial"/>
            </a:endParaRPr>
          </a:p>
        </p:txBody>
      </p:sp>
      <p:pic>
        <p:nvPicPr>
          <p:cNvPr id="26" name="Google Shape;743;p98">
            <a:extLst>
              <a:ext uri="{FF2B5EF4-FFF2-40B4-BE49-F238E27FC236}">
                <a16:creationId xmlns:a16="http://schemas.microsoft.com/office/drawing/2014/main" id="{88D992A8-6E1A-3C30-F0F8-0C7D0E55AA23}"/>
              </a:ext>
            </a:extLst>
          </p:cNvPr>
          <p:cNvPicPr>
            <a:picLocks noChangeAspect="1"/>
          </p:cNvPicPr>
          <p:nvPr/>
        </p:nvPicPr>
        <p:blipFill>
          <a:blip r:embed="rId2">
            <a:alphaModFix/>
          </a:blip>
          <a:srcRect/>
          <a:stretch>
            <a:fillRect/>
          </a:stretch>
        </p:blipFill>
        <p:spPr>
          <a:xfrm>
            <a:off x="9852013" y="1564952"/>
            <a:ext cx="2026479" cy="1623728"/>
          </a:xfrm>
          <a:prstGeom prst="rect">
            <a:avLst/>
          </a:prstGeom>
          <a:noFill/>
          <a:ln cap="flat">
            <a:noFill/>
          </a:ln>
        </p:spPr>
      </p:pic>
      <p:sp>
        <p:nvSpPr>
          <p:cNvPr id="27" name="Google Shape;744;p98">
            <a:extLst>
              <a:ext uri="{FF2B5EF4-FFF2-40B4-BE49-F238E27FC236}">
                <a16:creationId xmlns:a16="http://schemas.microsoft.com/office/drawing/2014/main" id="{3F92AB03-18B8-13BB-2D06-A587EA92C9A2}"/>
              </a:ext>
            </a:extLst>
          </p:cNvPr>
          <p:cNvSpPr txBox="1"/>
          <p:nvPr/>
        </p:nvSpPr>
        <p:spPr>
          <a:xfrm>
            <a:off x="10013049" y="1751881"/>
            <a:ext cx="1704404" cy="59093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2400"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Google Shape;745;p98">
            <a:extLst>
              <a:ext uri="{FF2B5EF4-FFF2-40B4-BE49-F238E27FC236}">
                <a16:creationId xmlns:a16="http://schemas.microsoft.com/office/drawing/2014/main" id="{A0D0C4EB-2935-9420-0EA1-9C5D58DC1BEC}"/>
              </a:ext>
            </a:extLst>
          </p:cNvPr>
          <p:cNvSpPr txBox="1"/>
          <p:nvPr/>
        </p:nvSpPr>
        <p:spPr>
          <a:xfrm>
            <a:off x="10116447" y="2376817"/>
            <a:ext cx="1497604" cy="461614"/>
          </a:xfrm>
          <a:prstGeom prst="rect">
            <a:avLst/>
          </a:prstGeom>
          <a:noFill/>
          <a:ln cap="flat">
            <a:noFill/>
          </a:ln>
        </p:spPr>
        <p:txBody>
          <a:bodyPr vert="horz" wrap="square" lIns="91427" tIns="45695" rIns="91427" bIns="45695" anchor="t" anchorCtr="1" compatLnSpc="1">
            <a:spAutoFit/>
          </a:bodyPr>
          <a:lstStyle/>
          <a:p>
            <a:pPr algn="ctr" defTabSz="1219170">
              <a:defRPr sz="1800" b="0" i="0" u="none" strike="noStrike" kern="0" cap="none" spc="0" baseline="0">
                <a:solidFill>
                  <a:srgbClr val="000000"/>
                </a:solidFill>
                <a:uFillTx/>
              </a:defRPr>
            </a:pPr>
            <a:r>
              <a:rPr lang="fr-FR" sz="2400" b="1" kern="0" noProof="0" dirty="0">
                <a:solidFill>
                  <a:srgbClr val="FCBF18"/>
                </a:solidFill>
                <a:latin typeface="Calibri" panose="020F0502020204030204" pitchFamily="34" charset="0"/>
                <a:ea typeface="Calibri" panose="020F0502020204030204" pitchFamily="34" charset="0"/>
                <a:cs typeface="Calibri" panose="020F0502020204030204" pitchFamily="34" charset="0"/>
              </a:rPr>
              <a:t>1AC</a:t>
            </a:r>
          </a:p>
        </p:txBody>
      </p:sp>
      <p:sp>
        <p:nvSpPr>
          <p:cNvPr id="29" name="Google Shape;223;p26">
            <a:extLst>
              <a:ext uri="{FF2B5EF4-FFF2-40B4-BE49-F238E27FC236}">
                <a16:creationId xmlns:a16="http://schemas.microsoft.com/office/drawing/2014/main" id="{3CFA28FA-0FE6-BD9C-088F-8A2DB9E493B1}"/>
              </a:ext>
            </a:extLst>
          </p:cNvPr>
          <p:cNvSpPr/>
          <p:nvPr/>
        </p:nvSpPr>
        <p:spPr>
          <a:xfrm>
            <a:off x="253512" y="3006388"/>
            <a:ext cx="4226283" cy="509623"/>
          </a:xfrm>
          <a:prstGeom prst="rect">
            <a:avLst/>
          </a:prstGeom>
          <a:noFill/>
          <a:ln w="38103" cap="flat">
            <a:noFill/>
            <a:prstDash val="solid"/>
          </a:ln>
        </p:spPr>
        <p:txBody>
          <a:bodyPr vert="horz" wrap="square" lIns="91427" tIns="45695" rIns="91427" bIns="45695" anchor="ctr" anchorCtr="0" compatLnSpc="1">
            <a:noAutofit/>
          </a:bodyPr>
          <a:lstStyle/>
          <a:p>
            <a:pPr lvl="0">
              <a:defRPr sz="1800" b="0" i="0" u="none" strike="noStrike" kern="0" cap="none" spc="0" baseline="0">
                <a:solidFill>
                  <a:srgbClr val="000000"/>
                </a:solidFill>
                <a:uFillTx/>
              </a:defRPr>
            </a:pPr>
            <a:r>
              <a:rPr lang="fr-FR" sz="3200" b="1" i="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a:t>
            </a:r>
            <a:r>
              <a:rPr lang="fr-FR" sz="3200" b="1" i="1" kern="0" noProof="0" dirty="0">
                <a:solidFill>
                  <a:srgbClr val="0070C0"/>
                </a:solidFill>
                <a:latin typeface="Calibri" panose="020F0502020204030204" pitchFamily="34" charset="0"/>
                <a:ea typeface="Calibri" panose="020F0502020204030204" pitchFamily="34" charset="0"/>
                <a:cs typeface="Calibri" panose="020F0502020204030204" pitchFamily="34" charset="0"/>
              </a:rPr>
              <a:t>1</a:t>
            </a:r>
            <a:endParaRPr lang="fr-FR" sz="3200" b="1" i="1" kern="0" noProof="0" dirty="0">
              <a:solidFill>
                <a:srgbClr val="0070C0"/>
              </a:solidFill>
              <a:latin typeface="Calibri"/>
              <a:ea typeface="Calibri"/>
              <a:cs typeface="Calibri"/>
            </a:endParaRPr>
          </a:p>
        </p:txBody>
      </p:sp>
      <p:grpSp>
        <p:nvGrpSpPr>
          <p:cNvPr id="38" name="Groupe 37">
            <a:extLst>
              <a:ext uri="{FF2B5EF4-FFF2-40B4-BE49-F238E27FC236}">
                <a16:creationId xmlns:a16="http://schemas.microsoft.com/office/drawing/2014/main" id="{F7FABAC2-6E8F-F97A-B858-C03335E397D6}"/>
              </a:ext>
            </a:extLst>
          </p:cNvPr>
          <p:cNvGrpSpPr/>
          <p:nvPr/>
        </p:nvGrpSpPr>
        <p:grpSpPr>
          <a:xfrm>
            <a:off x="253512" y="3710465"/>
            <a:ext cx="5990003" cy="696796"/>
            <a:chOff x="253512" y="3710465"/>
            <a:chExt cx="5990003" cy="696796"/>
          </a:xfrm>
        </p:grpSpPr>
        <p:sp>
          <p:nvSpPr>
            <p:cNvPr id="19" name="Google Shape;223;p26">
              <a:extLst>
                <a:ext uri="{FF2B5EF4-FFF2-40B4-BE49-F238E27FC236}">
                  <a16:creationId xmlns:a16="http://schemas.microsoft.com/office/drawing/2014/main" id="{AD370E4E-0C27-512A-5D4D-C95E4591E73A}"/>
                </a:ext>
              </a:extLst>
            </p:cNvPr>
            <p:cNvSpPr/>
            <p:nvPr/>
          </p:nvSpPr>
          <p:spPr>
            <a:xfrm>
              <a:off x="253512" y="3710465"/>
              <a:ext cx="5990003" cy="696796"/>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667" b="1" kern="0" noProof="0" dirty="0">
                  <a:solidFill>
                    <a:srgbClr val="FFFFFF"/>
                  </a:solidFill>
                  <a:latin typeface="Calibri"/>
                  <a:ea typeface="Calibri"/>
                  <a:cs typeface="Calibri"/>
                </a:rPr>
                <a:t>Chapitre 1</a:t>
              </a:r>
            </a:p>
          </p:txBody>
        </p:sp>
        <p:sp>
          <p:nvSpPr>
            <p:cNvPr id="21" name="Google Shape;735;p98">
              <a:extLst>
                <a:ext uri="{FF2B5EF4-FFF2-40B4-BE49-F238E27FC236}">
                  <a16:creationId xmlns:a16="http://schemas.microsoft.com/office/drawing/2014/main" id="{5BD26F50-56AE-595E-87DF-05B2E3AA8BAE}"/>
                </a:ext>
              </a:extLst>
            </p:cNvPr>
            <p:cNvSpPr/>
            <p:nvPr/>
          </p:nvSpPr>
          <p:spPr>
            <a:xfrm>
              <a:off x="1850355" y="3785845"/>
              <a:ext cx="65604"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noProof="0" dirty="0">
                <a:solidFill>
                  <a:srgbClr val="FFFFFF"/>
                </a:solidFill>
                <a:latin typeface="Calibri"/>
                <a:ea typeface="Calibri"/>
                <a:cs typeface="Calibri"/>
              </a:endParaRPr>
            </a:p>
          </p:txBody>
        </p:sp>
        <p:sp>
          <p:nvSpPr>
            <p:cNvPr id="33" name="Google Shape;223;p26">
              <a:extLst>
                <a:ext uri="{FF2B5EF4-FFF2-40B4-BE49-F238E27FC236}">
                  <a16:creationId xmlns:a16="http://schemas.microsoft.com/office/drawing/2014/main" id="{FA8BB4DF-DB1A-C1B0-7D42-E4753C316096}"/>
                </a:ext>
              </a:extLst>
            </p:cNvPr>
            <p:cNvSpPr/>
            <p:nvPr/>
          </p:nvSpPr>
          <p:spPr>
            <a:xfrm>
              <a:off x="1937552" y="3770861"/>
              <a:ext cx="4286785" cy="576000"/>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667" b="1" kern="0" noProof="0" dirty="0">
                <a:solidFill>
                  <a:srgbClr val="FFFFFF"/>
                </a:solidFill>
                <a:latin typeface="Calibri"/>
                <a:ea typeface="Calibri"/>
                <a:cs typeface="Calibri"/>
              </a:endParaRPr>
            </a:p>
          </p:txBody>
        </p:sp>
      </p:grpSp>
      <p:grpSp>
        <p:nvGrpSpPr>
          <p:cNvPr id="39" name="Groupe 38">
            <a:extLst>
              <a:ext uri="{FF2B5EF4-FFF2-40B4-BE49-F238E27FC236}">
                <a16:creationId xmlns:a16="http://schemas.microsoft.com/office/drawing/2014/main" id="{31FF70A2-2BEC-6DA4-BB3B-FD37C1BF0FC1}"/>
              </a:ext>
            </a:extLst>
          </p:cNvPr>
          <p:cNvGrpSpPr/>
          <p:nvPr/>
        </p:nvGrpSpPr>
        <p:grpSpPr>
          <a:xfrm>
            <a:off x="304312" y="4507561"/>
            <a:ext cx="5990003" cy="696796"/>
            <a:chOff x="304312" y="4531839"/>
            <a:chExt cx="5990003" cy="696796"/>
          </a:xfrm>
        </p:grpSpPr>
        <p:sp>
          <p:nvSpPr>
            <p:cNvPr id="30" name="Google Shape;223;p26">
              <a:extLst>
                <a:ext uri="{FF2B5EF4-FFF2-40B4-BE49-F238E27FC236}">
                  <a16:creationId xmlns:a16="http://schemas.microsoft.com/office/drawing/2014/main" id="{71190B53-ACBA-710D-DE8A-FE7EE0342929}"/>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91427" tIns="45695" rIns="91427" bIns="45695" anchor="ctr" anchorCtr="0" compatLnSpc="1">
              <a:noAutofit/>
            </a:bodyPr>
            <a:lstStyle/>
            <a:p>
              <a:pPr defTabSz="1219170"/>
              <a:r>
                <a:rPr lang="fr-FR" sz="2667" b="1" kern="0" noProof="0" dirty="0">
                  <a:solidFill>
                    <a:srgbClr val="FFFFFF"/>
                  </a:solidFill>
                  <a:latin typeface="Calibri"/>
                  <a:ea typeface="Calibri"/>
                  <a:cs typeface="Calibri"/>
                </a:rPr>
                <a:t>Séances</a:t>
              </a:r>
            </a:p>
          </p:txBody>
        </p:sp>
        <p:sp>
          <p:nvSpPr>
            <p:cNvPr id="31" name="Google Shape;735;p98">
              <a:extLst>
                <a:ext uri="{FF2B5EF4-FFF2-40B4-BE49-F238E27FC236}">
                  <a16:creationId xmlns:a16="http://schemas.microsoft.com/office/drawing/2014/main" id="{7EC771D8-8907-CDD0-B001-1534949F4D2A}"/>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noProof="0" dirty="0">
                <a:solidFill>
                  <a:srgbClr val="FFFFFF"/>
                </a:solidFill>
                <a:latin typeface="Calibri"/>
                <a:ea typeface="Calibri"/>
                <a:cs typeface="Calibri"/>
              </a:endParaRPr>
            </a:p>
          </p:txBody>
        </p:sp>
        <p:sp>
          <p:nvSpPr>
            <p:cNvPr id="34" name="Google Shape;223;p26">
              <a:extLst>
                <a:ext uri="{FF2B5EF4-FFF2-40B4-BE49-F238E27FC236}">
                  <a16:creationId xmlns:a16="http://schemas.microsoft.com/office/drawing/2014/main" id="{87B54357-56AD-E94B-2BEB-7B454898F30C}"/>
                </a:ext>
              </a:extLst>
            </p:cNvPr>
            <p:cNvSpPr/>
            <p:nvPr/>
          </p:nvSpPr>
          <p:spPr>
            <a:xfrm>
              <a:off x="1937552" y="4618418"/>
              <a:ext cx="4286785" cy="523636"/>
            </a:xfrm>
            <a:prstGeom prst="rect">
              <a:avLst/>
            </a:prstGeom>
            <a:solidFill>
              <a:schemeClr val="accent3">
                <a:lumMod val="75000"/>
              </a:schemeClr>
            </a:solidFill>
            <a:ln w="38103" cap="flat">
              <a:noFill/>
              <a:prstDash val="solid"/>
            </a:ln>
          </p:spPr>
          <p:txBody>
            <a:bodyPr vert="horz" wrap="square" lIns="91427" tIns="45695" rIns="91427" bIns="45695" anchor="ctr" anchorCtr="0" compatLnSpc="1">
              <a:noAutofit/>
            </a:bodyPr>
            <a:lstStyle/>
            <a:p>
              <a:pPr defTabSz="1219170"/>
              <a:endParaRPr lang="fr-FR" sz="2667" b="1" kern="0" noProof="0" dirty="0">
                <a:solidFill>
                  <a:srgbClr val="FFFFFF"/>
                </a:solidFill>
                <a:latin typeface="Calibri"/>
                <a:ea typeface="Calibri"/>
                <a:cs typeface="Calibri"/>
              </a:endParaRPr>
            </a:p>
          </p:txBody>
        </p:sp>
      </p:grpSp>
      <p:grpSp>
        <p:nvGrpSpPr>
          <p:cNvPr id="40" name="Groupe 39">
            <a:extLst>
              <a:ext uri="{FF2B5EF4-FFF2-40B4-BE49-F238E27FC236}">
                <a16:creationId xmlns:a16="http://schemas.microsoft.com/office/drawing/2014/main" id="{D7132A66-52DC-A1E0-6A37-1747EBB7E313}"/>
              </a:ext>
            </a:extLst>
          </p:cNvPr>
          <p:cNvGrpSpPr/>
          <p:nvPr/>
        </p:nvGrpSpPr>
        <p:grpSpPr>
          <a:xfrm>
            <a:off x="304311" y="5381177"/>
            <a:ext cx="5990003" cy="696796"/>
            <a:chOff x="304312" y="5304657"/>
            <a:chExt cx="5990003" cy="696796"/>
          </a:xfrm>
        </p:grpSpPr>
        <p:sp>
          <p:nvSpPr>
            <p:cNvPr id="20" name="Google Shape;224;p26">
              <a:extLst>
                <a:ext uri="{FF2B5EF4-FFF2-40B4-BE49-F238E27FC236}">
                  <a16:creationId xmlns:a16="http://schemas.microsoft.com/office/drawing/2014/main" id="{5098BABD-FDE8-630E-348E-96D6B925820F}"/>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667" b="1" kern="0" noProof="0" dirty="0">
                <a:solidFill>
                  <a:srgbClr val="FFFFFF"/>
                </a:solidFill>
                <a:latin typeface="Calibri"/>
                <a:ea typeface="Calibri"/>
                <a:cs typeface="Calibri"/>
              </a:endParaRPr>
            </a:p>
          </p:txBody>
        </p:sp>
        <p:sp>
          <p:nvSpPr>
            <p:cNvPr id="35" name="Google Shape;223;p26">
              <a:extLst>
                <a:ext uri="{FF2B5EF4-FFF2-40B4-BE49-F238E27FC236}">
                  <a16:creationId xmlns:a16="http://schemas.microsoft.com/office/drawing/2014/main" id="{48216599-F5AB-C483-EA37-2BCCC810BD0E}"/>
                </a:ext>
              </a:extLst>
            </p:cNvPr>
            <p:cNvSpPr/>
            <p:nvPr/>
          </p:nvSpPr>
          <p:spPr>
            <a:xfrm>
              <a:off x="1937552" y="5365053"/>
              <a:ext cx="4286785" cy="576000"/>
            </a:xfrm>
            <a:prstGeom prst="rect">
              <a:avLst/>
            </a:prstGeom>
            <a:solidFill>
              <a:srgbClr val="54AFE9"/>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133" b="1" kern="0" noProof="0" dirty="0">
                <a:solidFill>
                  <a:srgbClr val="FFFFFF"/>
                </a:solidFill>
                <a:latin typeface="Calibri"/>
                <a:ea typeface="Calibri"/>
                <a:cs typeface="Calibri"/>
              </a:endParaRPr>
            </a:p>
          </p:txBody>
        </p:sp>
      </p:grpSp>
      <p:pic>
        <p:nvPicPr>
          <p:cNvPr id="37" name="Google Shape;730;p98" descr="الصفحة الرئيسية">
            <a:extLst>
              <a:ext uri="{FF2B5EF4-FFF2-40B4-BE49-F238E27FC236}">
                <a16:creationId xmlns:a16="http://schemas.microsoft.com/office/drawing/2014/main" id="{20058C65-91AB-5E79-FC9A-1438161C1721}"/>
              </a:ext>
            </a:extLst>
          </p:cNvPr>
          <p:cNvPicPr>
            <a:picLocks noChangeAspect="1"/>
          </p:cNvPicPr>
          <p:nvPr/>
        </p:nvPicPr>
        <p:blipFill>
          <a:blip r:embed="rId3">
            <a:alphaModFix/>
          </a:blip>
          <a:srcRect/>
          <a:stretch>
            <a:fillRect/>
          </a:stretch>
        </p:blipFill>
        <p:spPr>
          <a:xfrm>
            <a:off x="3909512" y="183880"/>
            <a:ext cx="4372977" cy="663097"/>
          </a:xfrm>
          <a:prstGeom prst="rect">
            <a:avLst/>
          </a:prstGeom>
          <a:noFill/>
          <a:ln cap="flat">
            <a:noFill/>
          </a:ln>
        </p:spPr>
      </p:pic>
      <p:sp>
        <p:nvSpPr>
          <p:cNvPr id="2" name="Google Shape;91;p1">
            <a:extLst>
              <a:ext uri="{FF2B5EF4-FFF2-40B4-BE49-F238E27FC236}">
                <a16:creationId xmlns:a16="http://schemas.microsoft.com/office/drawing/2014/main" id="{198230B9-2AA3-35B3-0276-4B365BACA0C2}"/>
              </a:ext>
            </a:extLst>
          </p:cNvPr>
          <p:cNvSpPr txBox="1"/>
          <p:nvPr/>
        </p:nvSpPr>
        <p:spPr>
          <a:xfrm>
            <a:off x="1709570" y="3890953"/>
            <a:ext cx="4742747" cy="369332"/>
          </a:xfrm>
          <a:prstGeom prst="rect">
            <a:avLst/>
          </a:prstGeom>
          <a:noFill/>
          <a:ln>
            <a:noFill/>
          </a:ln>
        </p:spPr>
        <p:txBody>
          <a:bodyPr spcFirstLastPara="1" wrap="square" lIns="0" tIns="0" rIns="0" bIns="0" anchor="t" anchorCtr="0">
            <a:spAutoFit/>
          </a:bodyPr>
          <a:lstStyle/>
          <a:p>
            <a:pPr lvl="0" algn="ctr">
              <a:buClr>
                <a:srgbClr val="000000"/>
              </a:buClr>
              <a:buSzPts val="2800"/>
            </a:pPr>
            <a:r>
              <a:rPr lang="fr-FR" sz="2400" b="1" i="1" noProof="0" dirty="0">
                <a:solidFill>
                  <a:srgbClr val="FFFFFF"/>
                </a:solidFill>
                <a:ea typeface="Calibri"/>
                <a:cs typeface="Calibri"/>
                <a:sym typeface="Calibri"/>
              </a:rPr>
              <a:t>Les états physiques </a:t>
            </a:r>
            <a:endParaRPr lang="fr-FR" sz="1400" b="0" i="0" u="none" strike="noStrike" cap="none" noProof="0" dirty="0">
              <a:solidFill>
                <a:srgbClr val="000000"/>
              </a:solidFill>
              <a:ea typeface="Arial"/>
              <a:cs typeface="Arial"/>
              <a:sym typeface="Arial"/>
            </a:endParaRPr>
          </a:p>
        </p:txBody>
      </p:sp>
      <p:sp>
        <p:nvSpPr>
          <p:cNvPr id="4" name="Google Shape;91;p1">
            <a:extLst>
              <a:ext uri="{FF2B5EF4-FFF2-40B4-BE49-F238E27FC236}">
                <a16:creationId xmlns:a16="http://schemas.microsoft.com/office/drawing/2014/main" id="{11B7DF38-B518-FE40-DACC-62F9E20B3DF9}"/>
              </a:ext>
            </a:extLst>
          </p:cNvPr>
          <p:cNvSpPr txBox="1"/>
          <p:nvPr/>
        </p:nvSpPr>
        <p:spPr>
          <a:xfrm>
            <a:off x="3103329" y="4693650"/>
            <a:ext cx="3587770" cy="36933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fr-FR" sz="2400" b="1" i="1" u="none" strike="noStrike" cap="none" noProof="0" dirty="0">
                <a:solidFill>
                  <a:srgbClr val="FFFFFF"/>
                </a:solidFill>
                <a:latin typeface="Calibri"/>
                <a:ea typeface="Calibri"/>
                <a:cs typeface="Calibri"/>
                <a:sym typeface="Calibri"/>
              </a:rPr>
              <a:t>   Séance </a:t>
            </a:r>
            <a:r>
              <a:rPr lang="fr-FR" sz="2400" b="1" i="1" noProof="0" dirty="0">
                <a:solidFill>
                  <a:srgbClr val="FFFFFF"/>
                </a:solidFill>
                <a:latin typeface="Calibri"/>
                <a:ea typeface="Calibri"/>
                <a:cs typeface="Calibri"/>
                <a:sym typeface="Calibri"/>
              </a:rPr>
              <a:t>5</a:t>
            </a:r>
            <a:endParaRPr lang="fr-FR" sz="1400" b="0" i="0" u="none" strike="noStrike" cap="none" noProof="0" dirty="0">
              <a:solidFill>
                <a:srgbClr val="000000"/>
              </a:solidFill>
              <a:latin typeface="Arial"/>
              <a:ea typeface="Arial"/>
              <a:cs typeface="Arial"/>
              <a:sym typeface="Arial"/>
            </a:endParaRPr>
          </a:p>
        </p:txBody>
      </p:sp>
      <p:pic>
        <p:nvPicPr>
          <p:cNvPr id="8" name="Image 7">
            <a:extLst>
              <a:ext uri="{FF2B5EF4-FFF2-40B4-BE49-F238E27FC236}">
                <a16:creationId xmlns:a16="http://schemas.microsoft.com/office/drawing/2014/main" id="{6CB29DF8-DA9E-E2F5-BC42-B056D8414E8E}"/>
              </a:ext>
            </a:extLst>
          </p:cNvPr>
          <p:cNvPicPr>
            <a:picLocks noChangeAspect="1"/>
          </p:cNvPicPr>
          <p:nvPr/>
        </p:nvPicPr>
        <p:blipFill>
          <a:blip r:embed="rId4"/>
          <a:stretch>
            <a:fillRect/>
          </a:stretch>
        </p:blipFill>
        <p:spPr>
          <a:xfrm>
            <a:off x="8492326" y="3453664"/>
            <a:ext cx="3524244" cy="2609033"/>
          </a:xfrm>
          <a:prstGeom prst="rect">
            <a:avLst/>
          </a:prstGeom>
        </p:spPr>
      </p:pic>
      <p:sp>
        <p:nvSpPr>
          <p:cNvPr id="7" name="ZoneTexte 6">
            <a:extLst>
              <a:ext uri="{FF2B5EF4-FFF2-40B4-BE49-F238E27FC236}">
                <a16:creationId xmlns:a16="http://schemas.microsoft.com/office/drawing/2014/main" id="{485FA101-608F-8034-C381-0446C62E6896}"/>
              </a:ext>
            </a:extLst>
          </p:cNvPr>
          <p:cNvSpPr txBox="1"/>
          <p:nvPr/>
        </p:nvSpPr>
        <p:spPr>
          <a:xfrm>
            <a:off x="3047238" y="3244334"/>
            <a:ext cx="6094476" cy="369332"/>
          </a:xfrm>
          <a:prstGeom prst="rect">
            <a:avLst/>
          </a:prstGeom>
          <a:noFill/>
        </p:spPr>
        <p:txBody>
          <a:bodyPr wrap="square">
            <a:spAutoFit/>
          </a:bodyPr>
          <a:lstStyle/>
          <a:p>
            <a:r>
              <a:rPr lang="fr-FR" sz="1800" b="1" kern="0" noProof="0" dirty="0">
                <a:solidFill>
                  <a:srgbClr val="FFFFFF"/>
                </a:solidFill>
                <a:latin typeface="Calibri"/>
                <a:ea typeface="Calibri"/>
                <a:cs typeface="Calibri"/>
              </a:rPr>
              <a:t>Séances</a:t>
            </a:r>
            <a:endParaRPr lang="fr-FR" dirty="0"/>
          </a:p>
        </p:txBody>
      </p:sp>
      <p:sp>
        <p:nvSpPr>
          <p:cNvPr id="10" name="ZoneTexte 9">
            <a:extLst>
              <a:ext uri="{FF2B5EF4-FFF2-40B4-BE49-F238E27FC236}">
                <a16:creationId xmlns:a16="http://schemas.microsoft.com/office/drawing/2014/main" id="{EEC0F705-0E1C-D364-1392-D2348C03F219}"/>
              </a:ext>
            </a:extLst>
          </p:cNvPr>
          <p:cNvSpPr txBox="1"/>
          <p:nvPr/>
        </p:nvSpPr>
        <p:spPr>
          <a:xfrm>
            <a:off x="3047238" y="3244334"/>
            <a:ext cx="6094476" cy="369332"/>
          </a:xfrm>
          <a:prstGeom prst="rect">
            <a:avLst/>
          </a:prstGeom>
          <a:noFill/>
        </p:spPr>
        <p:txBody>
          <a:bodyPr wrap="square">
            <a:spAutoFit/>
          </a:bodyPr>
          <a:lstStyle/>
          <a:p>
            <a:r>
              <a:rPr lang="fr-FR" sz="1800" b="1" kern="0" noProof="0" dirty="0">
                <a:solidFill>
                  <a:srgbClr val="FFFFFF"/>
                </a:solidFill>
                <a:latin typeface="Calibri"/>
                <a:ea typeface="Calibri"/>
                <a:cs typeface="Calibri"/>
              </a:rPr>
              <a:t>Séances</a:t>
            </a:r>
            <a:endParaRPr lang="fr-FR" dirty="0"/>
          </a:p>
        </p:txBody>
      </p:sp>
      <p:sp>
        <p:nvSpPr>
          <p:cNvPr id="12" name="ZoneTexte 11">
            <a:extLst>
              <a:ext uri="{FF2B5EF4-FFF2-40B4-BE49-F238E27FC236}">
                <a16:creationId xmlns:a16="http://schemas.microsoft.com/office/drawing/2014/main" id="{2F840C60-DF1D-0D1A-7546-DD389999E93C}"/>
              </a:ext>
            </a:extLst>
          </p:cNvPr>
          <p:cNvSpPr txBox="1"/>
          <p:nvPr/>
        </p:nvSpPr>
        <p:spPr>
          <a:xfrm>
            <a:off x="3047238" y="3244334"/>
            <a:ext cx="6094476" cy="369332"/>
          </a:xfrm>
          <a:prstGeom prst="rect">
            <a:avLst/>
          </a:prstGeom>
          <a:noFill/>
        </p:spPr>
        <p:txBody>
          <a:bodyPr wrap="square">
            <a:spAutoFit/>
          </a:bodyPr>
          <a:lstStyle/>
          <a:p>
            <a:pPr defTabSz="1219170"/>
            <a:r>
              <a:rPr lang="fr-FR" sz="1800" b="1" kern="0" noProof="0" dirty="0">
                <a:solidFill>
                  <a:srgbClr val="FFFFFF"/>
                </a:solidFill>
                <a:latin typeface="Calibri"/>
                <a:ea typeface="Calibri"/>
                <a:cs typeface="Calibri"/>
              </a:rPr>
              <a:t>Séances</a:t>
            </a:r>
          </a:p>
        </p:txBody>
      </p:sp>
      <p:sp>
        <p:nvSpPr>
          <p:cNvPr id="13" name="ZoneTexte 12">
            <a:extLst>
              <a:ext uri="{FF2B5EF4-FFF2-40B4-BE49-F238E27FC236}">
                <a16:creationId xmlns:a16="http://schemas.microsoft.com/office/drawing/2014/main" id="{BC564AAE-846C-10F1-DB44-2D2D7D25B48F}"/>
              </a:ext>
            </a:extLst>
          </p:cNvPr>
          <p:cNvSpPr txBox="1"/>
          <p:nvPr/>
        </p:nvSpPr>
        <p:spPr>
          <a:xfrm>
            <a:off x="1937551" y="5381173"/>
            <a:ext cx="3913632" cy="502766"/>
          </a:xfrm>
          <a:prstGeom prst="rect">
            <a:avLst/>
          </a:prstGeom>
          <a:noFill/>
        </p:spPr>
        <p:txBody>
          <a:bodyPr wrap="square" rtlCol="0">
            <a:spAutoFit/>
          </a:bodyPr>
          <a:lstStyle/>
          <a:p>
            <a:r>
              <a:rPr lang="fr-FR" sz="2667" b="1" kern="0" dirty="0">
                <a:solidFill>
                  <a:srgbClr val="FFFFFF"/>
                </a:solidFill>
                <a:latin typeface="Calibri"/>
                <a:ea typeface="Calibri"/>
                <a:cs typeface="Calibri"/>
              </a:rPr>
              <a:t>Consolidation</a:t>
            </a:r>
          </a:p>
        </p:txBody>
      </p:sp>
    </p:spTree>
    <p:extLst>
      <p:ext uri="{BB962C8B-B14F-4D97-AF65-F5344CB8AC3E}">
        <p14:creationId xmlns:p14="http://schemas.microsoft.com/office/powerpoint/2010/main" val="2734115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EA176-4F3A-6051-FEE7-BCC9CDDF9B99}"/>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C0FC3C22-6006-D67F-A2F0-60E0479D4A37}"/>
              </a:ext>
            </a:extLst>
          </p:cNvPr>
          <p:cNvSpPr txBox="1"/>
          <p:nvPr/>
        </p:nvSpPr>
        <p:spPr>
          <a:xfrm>
            <a:off x="508000" y="689650"/>
            <a:ext cx="773303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fait participer les élèves pour compléter les espaces en pointillés.</a:t>
            </a:r>
          </a:p>
        </p:txBody>
      </p:sp>
      <p:sp>
        <p:nvSpPr>
          <p:cNvPr id="22" name="D_A_01">
            <a:extLst>
              <a:ext uri="{FF2B5EF4-FFF2-40B4-BE49-F238E27FC236}">
                <a16:creationId xmlns:a16="http://schemas.microsoft.com/office/drawing/2014/main" id="{7E33F42F-52A7-03A7-6B9C-BDD34F0C0FDB}"/>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Pour réussir cette tâche, vous devez vous rappeler les caractéristiques des corps à différents états physique. </a:t>
            </a:r>
          </a:p>
        </p:txBody>
      </p:sp>
      <p:pic>
        <p:nvPicPr>
          <p:cNvPr id="3" name="Picture 2" descr="Lever la main - Icônes mains et gestes gratuites">
            <a:extLst>
              <a:ext uri="{FF2B5EF4-FFF2-40B4-BE49-F238E27FC236}">
                <a16:creationId xmlns:a16="http://schemas.microsoft.com/office/drawing/2014/main" id="{68247C4D-5B20-88BC-8EE3-09399DCE1F5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11976" y="950781"/>
            <a:ext cx="702642" cy="70264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F67210F-D307-5678-3953-229DB46FC006}"/>
              </a:ext>
            </a:extLst>
          </p:cNvPr>
          <p:cNvGraphicFramePr>
            <a:graphicFrameLocks noGrp="1"/>
          </p:cNvGraphicFramePr>
          <p:nvPr>
            <p:extLst>
              <p:ext uri="{D42A27DB-BD31-4B8C-83A1-F6EECF244321}">
                <p14:modId xmlns:p14="http://schemas.microsoft.com/office/powerpoint/2010/main" val="324696515"/>
              </p:ext>
            </p:extLst>
          </p:nvPr>
        </p:nvGraphicFramePr>
        <p:xfrm>
          <a:off x="1141222" y="2423160"/>
          <a:ext cx="9909556" cy="2011680"/>
        </p:xfrm>
        <a:graphic>
          <a:graphicData uri="http://schemas.openxmlformats.org/drawingml/2006/table">
            <a:tbl>
              <a:tblPr firstRow="1" bandRow="1">
                <a:tableStyleId>{5C22544A-7EE6-4342-B048-85BDC9FD1C3A}</a:tableStyleId>
              </a:tblPr>
              <a:tblGrid>
                <a:gridCol w="2512060">
                  <a:extLst>
                    <a:ext uri="{9D8B030D-6E8A-4147-A177-3AD203B41FA5}">
                      <a16:colId xmlns:a16="http://schemas.microsoft.com/office/drawing/2014/main" val="1980935654"/>
                    </a:ext>
                  </a:extLst>
                </a:gridCol>
                <a:gridCol w="4069080">
                  <a:extLst>
                    <a:ext uri="{9D8B030D-6E8A-4147-A177-3AD203B41FA5}">
                      <a16:colId xmlns:a16="http://schemas.microsoft.com/office/drawing/2014/main" val="3254826226"/>
                    </a:ext>
                  </a:extLst>
                </a:gridCol>
                <a:gridCol w="3328416">
                  <a:extLst>
                    <a:ext uri="{9D8B030D-6E8A-4147-A177-3AD203B41FA5}">
                      <a16:colId xmlns:a16="http://schemas.microsoft.com/office/drawing/2014/main" val="1176098914"/>
                    </a:ext>
                  </a:extLst>
                </a:gridCol>
              </a:tblGrid>
              <a:tr h="370840">
                <a:tc>
                  <a:txBody>
                    <a:bodyPr/>
                    <a:lstStyle/>
                    <a:p>
                      <a:pPr algn="ctr"/>
                      <a:r>
                        <a:rPr lang="fr-FR" sz="2400" dirty="0">
                          <a:solidFill>
                            <a:schemeClr val="bg1"/>
                          </a:solidFill>
                        </a:rPr>
                        <a:t>Solide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40C0"/>
                    </a:solidFill>
                  </a:tcPr>
                </a:tc>
                <a:tc>
                  <a:txBody>
                    <a:bodyPr/>
                    <a:lstStyle/>
                    <a:p>
                      <a:pPr algn="ctr"/>
                      <a:r>
                        <a:rPr lang="fr-FR" sz="2400" dirty="0">
                          <a:solidFill>
                            <a:schemeClr val="bg1"/>
                          </a:solidFill>
                        </a:rPr>
                        <a:t>Liquide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40C0"/>
                    </a:solidFill>
                  </a:tcPr>
                </a:tc>
                <a:tc>
                  <a:txBody>
                    <a:bodyPr/>
                    <a:lstStyle/>
                    <a:p>
                      <a:pPr algn="ctr"/>
                      <a:r>
                        <a:rPr lang="fr-FR" sz="2400" dirty="0">
                          <a:solidFill>
                            <a:schemeClr val="bg1"/>
                          </a:solidFill>
                        </a:rPr>
                        <a:t>gaz</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40C0"/>
                    </a:solidFill>
                  </a:tcPr>
                </a:tc>
                <a:extLst>
                  <a:ext uri="{0D108BD9-81ED-4DB2-BD59-A6C34878D82A}">
                    <a16:rowId xmlns:a16="http://schemas.microsoft.com/office/drawing/2014/main" val="3148934333"/>
                  </a:ext>
                </a:extLst>
              </a:tr>
              <a:tr h="370840">
                <a:tc>
                  <a:txBody>
                    <a:bodyPr/>
                    <a:lstStyle/>
                    <a:p>
                      <a:pPr marL="285750" indent="-285750">
                        <a:buFont typeface="Arial" panose="020B0604020202020204" pitchFamily="34" charset="0"/>
                        <a:buChar char="•"/>
                      </a:pPr>
                      <a:r>
                        <a:rPr lang="fr-FR" sz="2400" b="1" dirty="0">
                          <a:solidFill>
                            <a:srgbClr val="00B050"/>
                          </a:solidFill>
                        </a:rPr>
                        <a:t>Forme propre</a:t>
                      </a:r>
                    </a:p>
                    <a:p>
                      <a:pPr marL="285750" indent="-285750">
                        <a:buFont typeface="Arial" panose="020B0604020202020204" pitchFamily="34" charset="0"/>
                        <a:buChar char="•"/>
                      </a:pPr>
                      <a:r>
                        <a:rPr lang="fr-FR" sz="2400" b="1" dirty="0">
                          <a:solidFill>
                            <a:srgbClr val="00B050"/>
                          </a:solidFill>
                        </a:rPr>
                        <a:t>…………… propre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fr-FR" sz="2400" b="1" dirty="0">
                          <a:solidFill>
                            <a:srgbClr val="0040C0"/>
                          </a:solidFill>
                        </a:rPr>
                        <a:t>………………. propre</a:t>
                      </a:r>
                    </a:p>
                    <a:p>
                      <a:pPr marL="285750" indent="-285750">
                        <a:buFont typeface="Arial" panose="020B0604020202020204" pitchFamily="34" charset="0"/>
                        <a:buChar char="•"/>
                      </a:pPr>
                      <a:r>
                        <a:rPr lang="fr-FR" sz="2400" b="1" dirty="0">
                          <a:solidFill>
                            <a:srgbClr val="0040C0"/>
                          </a:solidFill>
                        </a:rPr>
                        <a:t>Volume propre</a:t>
                      </a:r>
                    </a:p>
                    <a:p>
                      <a:pPr marL="285750" indent="-285750">
                        <a:buFont typeface="Arial" panose="020B0604020202020204" pitchFamily="34" charset="0"/>
                        <a:buChar char="•"/>
                      </a:pPr>
                      <a:r>
                        <a:rPr lang="fr-FR" sz="2400" b="1" dirty="0">
                          <a:solidFill>
                            <a:srgbClr val="0040C0"/>
                          </a:solidFill>
                        </a:rPr>
                        <a:t>Surface libre ……………………</a:t>
                      </a:r>
                    </a:p>
                    <a:p>
                      <a:pPr marL="0" indent="0">
                        <a:buFont typeface="Arial" panose="020B0604020202020204" pitchFamily="34" charset="0"/>
                        <a:buNone/>
                      </a:pPr>
                      <a:endParaRPr lang="fr-F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fr-FR" sz="2400" b="1" dirty="0">
                          <a:solidFill>
                            <a:srgbClr val="FF0000"/>
                          </a:solidFill>
                        </a:rPr>
                        <a:t>…………….forme propre</a:t>
                      </a:r>
                    </a:p>
                    <a:p>
                      <a:pPr marL="285750" indent="-285750">
                        <a:buFont typeface="Arial" panose="020B0604020202020204" pitchFamily="34" charset="0"/>
                        <a:buChar char="•"/>
                      </a:pPr>
                      <a:r>
                        <a:rPr lang="fr-FR" sz="2400" b="1" dirty="0">
                          <a:solidFill>
                            <a:srgbClr val="FF0000"/>
                          </a:solidFill>
                        </a:rPr>
                        <a:t>Pas de volume propre</a:t>
                      </a:r>
                    </a:p>
                    <a:p>
                      <a:endParaRPr lang="fr-F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8694981"/>
                  </a:ext>
                </a:extLst>
              </a:tr>
            </a:tbl>
          </a:graphicData>
        </a:graphic>
      </p:graphicFrame>
      <p:sp>
        <p:nvSpPr>
          <p:cNvPr id="6" name="ZoneTexte 5">
            <a:extLst>
              <a:ext uri="{FF2B5EF4-FFF2-40B4-BE49-F238E27FC236}">
                <a16:creationId xmlns:a16="http://schemas.microsoft.com/office/drawing/2014/main" id="{98C7C8FB-4590-7871-21FE-806FCE29EFA3}"/>
              </a:ext>
            </a:extLst>
          </p:cNvPr>
          <p:cNvSpPr txBox="1"/>
          <p:nvPr/>
        </p:nvSpPr>
        <p:spPr>
          <a:xfrm>
            <a:off x="2816808" y="4803774"/>
            <a:ext cx="7050024" cy="461665"/>
          </a:xfrm>
          <a:prstGeom prst="rect">
            <a:avLst/>
          </a:prstGeom>
          <a:noFill/>
        </p:spPr>
        <p:txBody>
          <a:bodyPr wrap="square" rtlCol="0">
            <a:spAutoFit/>
          </a:bodyPr>
          <a:lstStyle/>
          <a:p>
            <a:r>
              <a:rPr lang="fr-FR" sz="2400" b="1" dirty="0"/>
              <a:t>Solide ……………</a:t>
            </a:r>
            <a:r>
              <a:rPr lang="fr-FR" sz="2400" dirty="0"/>
              <a:t>: la surface libre n’est pas horizontale!</a:t>
            </a:r>
          </a:p>
        </p:txBody>
      </p:sp>
      <p:sp>
        <p:nvSpPr>
          <p:cNvPr id="4" name="ZoneTexte 3">
            <a:extLst>
              <a:ext uri="{FF2B5EF4-FFF2-40B4-BE49-F238E27FC236}">
                <a16:creationId xmlns:a16="http://schemas.microsoft.com/office/drawing/2014/main" id="{13BE195F-20A7-719B-2DBE-B2CAE74CA864}"/>
              </a:ext>
            </a:extLst>
          </p:cNvPr>
          <p:cNvSpPr txBox="1"/>
          <p:nvPr/>
        </p:nvSpPr>
        <p:spPr>
          <a:xfrm>
            <a:off x="1425677" y="3198167"/>
            <a:ext cx="1297859" cy="461665"/>
          </a:xfrm>
          <a:prstGeom prst="rect">
            <a:avLst/>
          </a:prstGeom>
          <a:noFill/>
        </p:spPr>
        <p:txBody>
          <a:bodyPr wrap="square" rtlCol="0">
            <a:spAutoFit/>
          </a:bodyPr>
          <a:lstStyle/>
          <a:p>
            <a:r>
              <a:rPr lang="fr-FR" sz="2400" b="1" dirty="0">
                <a:solidFill>
                  <a:srgbClr val="FF0000"/>
                </a:solidFill>
              </a:rPr>
              <a:t>Volume</a:t>
            </a:r>
          </a:p>
        </p:txBody>
      </p:sp>
      <p:sp>
        <p:nvSpPr>
          <p:cNvPr id="5" name="ZoneTexte 4">
            <a:extLst>
              <a:ext uri="{FF2B5EF4-FFF2-40B4-BE49-F238E27FC236}">
                <a16:creationId xmlns:a16="http://schemas.microsoft.com/office/drawing/2014/main" id="{12C1B4E7-0185-BE2D-C61B-835766A7E808}"/>
              </a:ext>
            </a:extLst>
          </p:cNvPr>
          <p:cNvSpPr txBox="1"/>
          <p:nvPr/>
        </p:nvSpPr>
        <p:spPr>
          <a:xfrm>
            <a:off x="5805948" y="3498051"/>
            <a:ext cx="1745226" cy="461665"/>
          </a:xfrm>
          <a:prstGeom prst="rect">
            <a:avLst/>
          </a:prstGeom>
          <a:noFill/>
        </p:spPr>
        <p:txBody>
          <a:bodyPr wrap="square" rtlCol="0">
            <a:spAutoFit/>
          </a:bodyPr>
          <a:lstStyle/>
          <a:p>
            <a:r>
              <a:rPr lang="fr-FR" sz="2400" b="1" dirty="0">
                <a:solidFill>
                  <a:srgbClr val="FF0000"/>
                </a:solidFill>
              </a:rPr>
              <a:t>horizontale</a:t>
            </a:r>
          </a:p>
        </p:txBody>
      </p:sp>
      <p:sp>
        <p:nvSpPr>
          <p:cNvPr id="7" name="ZoneTexte 6">
            <a:extLst>
              <a:ext uri="{FF2B5EF4-FFF2-40B4-BE49-F238E27FC236}">
                <a16:creationId xmlns:a16="http://schemas.microsoft.com/office/drawing/2014/main" id="{88551227-1EC4-33B8-5FE6-AEBB38C822A5}"/>
              </a:ext>
            </a:extLst>
          </p:cNvPr>
          <p:cNvSpPr txBox="1"/>
          <p:nvPr/>
        </p:nvSpPr>
        <p:spPr>
          <a:xfrm>
            <a:off x="4114799" y="2819625"/>
            <a:ext cx="1297859" cy="461665"/>
          </a:xfrm>
          <a:prstGeom prst="rect">
            <a:avLst/>
          </a:prstGeom>
          <a:noFill/>
        </p:spPr>
        <p:txBody>
          <a:bodyPr wrap="square" rtlCol="0">
            <a:spAutoFit/>
          </a:bodyPr>
          <a:lstStyle/>
          <a:p>
            <a:r>
              <a:rPr lang="fr-FR" sz="2400" b="1" dirty="0">
                <a:solidFill>
                  <a:srgbClr val="FF0000"/>
                </a:solidFill>
              </a:rPr>
              <a:t>Forme</a:t>
            </a:r>
          </a:p>
        </p:txBody>
      </p:sp>
      <p:sp>
        <p:nvSpPr>
          <p:cNvPr id="8" name="ZoneTexte 7">
            <a:extLst>
              <a:ext uri="{FF2B5EF4-FFF2-40B4-BE49-F238E27FC236}">
                <a16:creationId xmlns:a16="http://schemas.microsoft.com/office/drawing/2014/main" id="{D91ECB9A-D391-E7FE-D899-3DA75B8DEA57}"/>
              </a:ext>
            </a:extLst>
          </p:cNvPr>
          <p:cNvSpPr txBox="1"/>
          <p:nvPr/>
        </p:nvSpPr>
        <p:spPr>
          <a:xfrm>
            <a:off x="8091947" y="2819624"/>
            <a:ext cx="1297859" cy="461665"/>
          </a:xfrm>
          <a:prstGeom prst="rect">
            <a:avLst/>
          </a:prstGeom>
          <a:noFill/>
        </p:spPr>
        <p:txBody>
          <a:bodyPr wrap="square" rtlCol="0">
            <a:spAutoFit/>
          </a:bodyPr>
          <a:lstStyle/>
          <a:p>
            <a:r>
              <a:rPr lang="fr-FR" sz="2400" b="1" dirty="0">
                <a:solidFill>
                  <a:srgbClr val="0070C0"/>
                </a:solidFill>
              </a:rPr>
              <a:t>Pas de</a:t>
            </a:r>
          </a:p>
        </p:txBody>
      </p:sp>
      <p:sp>
        <p:nvSpPr>
          <p:cNvPr id="9" name="ZoneTexte 8">
            <a:extLst>
              <a:ext uri="{FF2B5EF4-FFF2-40B4-BE49-F238E27FC236}">
                <a16:creationId xmlns:a16="http://schemas.microsoft.com/office/drawing/2014/main" id="{F5621FC1-D76C-A153-6D87-CF834A6BA897}"/>
              </a:ext>
            </a:extLst>
          </p:cNvPr>
          <p:cNvSpPr txBox="1"/>
          <p:nvPr/>
        </p:nvSpPr>
        <p:spPr>
          <a:xfrm>
            <a:off x="3764913" y="4659464"/>
            <a:ext cx="1297859" cy="461665"/>
          </a:xfrm>
          <a:prstGeom prst="rect">
            <a:avLst/>
          </a:prstGeom>
          <a:noFill/>
        </p:spPr>
        <p:txBody>
          <a:bodyPr wrap="square" rtlCol="0">
            <a:spAutoFit/>
          </a:bodyPr>
          <a:lstStyle/>
          <a:p>
            <a:r>
              <a:rPr lang="fr-FR" sz="2400" b="1" dirty="0">
                <a:solidFill>
                  <a:srgbClr val="FF0000"/>
                </a:solidFill>
              </a:rPr>
              <a:t>divisé</a:t>
            </a:r>
          </a:p>
        </p:txBody>
      </p:sp>
    </p:spTree>
    <p:extLst>
      <p:ext uri="{BB962C8B-B14F-4D97-AF65-F5344CB8AC3E}">
        <p14:creationId xmlns:p14="http://schemas.microsoft.com/office/powerpoint/2010/main" val="49516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P spid="5" grpId="0"/>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32197-3BD2-64A7-9FF3-A658DD0F5CFE}"/>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BD5DE801-31A2-1988-1FE0-06DFA1CC552B}"/>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Pour Identifier l'état physique d'un corps à partir d'un document, on suit les étapes suivantes:</a:t>
            </a:r>
          </a:p>
        </p:txBody>
      </p:sp>
      <p:pic>
        <p:nvPicPr>
          <p:cNvPr id="5" name="Picture 2" descr="Lever la main - Icônes mains et gestes gratuites">
            <a:extLst>
              <a:ext uri="{FF2B5EF4-FFF2-40B4-BE49-F238E27FC236}">
                <a16:creationId xmlns:a16="http://schemas.microsoft.com/office/drawing/2014/main" id="{2D8527CC-0294-5296-0767-5EDD36C33D5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11976" y="950781"/>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C0C6121F-1E1B-A143-6FE4-AF0AA33DC601}"/>
              </a:ext>
            </a:extLst>
          </p:cNvPr>
          <p:cNvSpPr txBox="1"/>
          <p:nvPr/>
        </p:nvSpPr>
        <p:spPr>
          <a:xfrm>
            <a:off x="1048512" y="1840451"/>
            <a:ext cx="10094976" cy="461665"/>
          </a:xfrm>
          <a:prstGeom prst="rect">
            <a:avLst/>
          </a:prstGeom>
          <a:noFill/>
        </p:spPr>
        <p:txBody>
          <a:bodyPr wrap="square" rtlCol="0">
            <a:spAutoFit/>
          </a:bodyPr>
          <a:lstStyle/>
          <a:p>
            <a:r>
              <a:rPr lang="fr-FR" sz="2400" b="1" noProof="0" dirty="0">
                <a:solidFill>
                  <a:srgbClr val="0040C0"/>
                </a:solidFill>
              </a:rPr>
              <a:t>Étape 1:</a:t>
            </a:r>
            <a:r>
              <a:rPr lang="fr-FR" noProof="0" dirty="0"/>
              <a:t> </a:t>
            </a:r>
            <a:r>
              <a:rPr lang="fr-FR" sz="2400" noProof="0" dirty="0"/>
              <a:t>Extraire du document les informations concernant le corps.</a:t>
            </a:r>
          </a:p>
        </p:txBody>
      </p:sp>
      <p:sp>
        <p:nvSpPr>
          <p:cNvPr id="4" name="ZoneTexte 3">
            <a:extLst>
              <a:ext uri="{FF2B5EF4-FFF2-40B4-BE49-F238E27FC236}">
                <a16:creationId xmlns:a16="http://schemas.microsoft.com/office/drawing/2014/main" id="{C3D4C351-9974-AE2A-E5A1-AA7C1D5DDA4F}"/>
              </a:ext>
            </a:extLst>
          </p:cNvPr>
          <p:cNvSpPr txBox="1"/>
          <p:nvPr/>
        </p:nvSpPr>
        <p:spPr>
          <a:xfrm>
            <a:off x="1048512" y="4434637"/>
            <a:ext cx="10094976" cy="1569660"/>
          </a:xfrm>
          <a:prstGeom prst="rect">
            <a:avLst/>
          </a:prstGeom>
          <a:noFill/>
        </p:spPr>
        <p:txBody>
          <a:bodyPr wrap="square" rtlCol="0">
            <a:spAutoFit/>
          </a:bodyPr>
          <a:lstStyle/>
          <a:p>
            <a:r>
              <a:rPr lang="fr-FR" sz="2400" b="1" noProof="0" dirty="0">
                <a:solidFill>
                  <a:srgbClr val="0040C0"/>
                </a:solidFill>
              </a:rPr>
              <a:t>Étape 3: </a:t>
            </a:r>
            <a:r>
              <a:rPr lang="fr-FR" sz="2400" noProof="0" dirty="0"/>
              <a:t>Déduire l’état physique du corps.</a:t>
            </a:r>
          </a:p>
          <a:p>
            <a:endParaRPr lang="fr-FR" sz="2400" dirty="0"/>
          </a:p>
          <a:p>
            <a:r>
              <a:rPr lang="en-US" sz="2400" dirty="0">
                <a:solidFill>
                  <a:srgbClr val="231F20"/>
                </a:solidFill>
              </a:rPr>
              <a:t>Le corps ………. </a:t>
            </a:r>
            <a:r>
              <a:rPr lang="en-US" sz="2400" dirty="0" err="1">
                <a:solidFill>
                  <a:srgbClr val="231F20"/>
                </a:solidFill>
              </a:rPr>
              <a:t>est</a:t>
            </a:r>
            <a:r>
              <a:rPr lang="en-US" sz="2400" dirty="0">
                <a:solidFill>
                  <a:srgbClr val="231F20"/>
                </a:solidFill>
              </a:rPr>
              <a:t> à </a:t>
            </a:r>
            <a:r>
              <a:rPr lang="en-US" sz="2400" dirty="0" err="1">
                <a:solidFill>
                  <a:srgbClr val="231F20"/>
                </a:solidFill>
              </a:rPr>
              <a:t>l’état</a:t>
            </a:r>
            <a:r>
              <a:rPr lang="en-US" sz="2400" dirty="0">
                <a:solidFill>
                  <a:srgbClr val="231F20"/>
                </a:solidFill>
              </a:rPr>
              <a:t> ………….….</a:t>
            </a:r>
          </a:p>
          <a:p>
            <a:endParaRPr lang="fr-FR" sz="2400" noProof="0" dirty="0"/>
          </a:p>
        </p:txBody>
      </p:sp>
      <p:sp>
        <p:nvSpPr>
          <p:cNvPr id="9" name="ZoneTexte 8">
            <a:extLst>
              <a:ext uri="{FF2B5EF4-FFF2-40B4-BE49-F238E27FC236}">
                <a16:creationId xmlns:a16="http://schemas.microsoft.com/office/drawing/2014/main" id="{873C7791-C8F7-05AF-1C1B-576D57981C20}"/>
              </a:ext>
            </a:extLst>
          </p:cNvPr>
          <p:cNvSpPr txBox="1"/>
          <p:nvPr/>
        </p:nvSpPr>
        <p:spPr>
          <a:xfrm>
            <a:off x="1048512" y="3137544"/>
            <a:ext cx="10625328" cy="461665"/>
          </a:xfrm>
          <a:prstGeom prst="rect">
            <a:avLst/>
          </a:prstGeom>
          <a:noFill/>
        </p:spPr>
        <p:txBody>
          <a:bodyPr wrap="square" rtlCol="0">
            <a:spAutoFit/>
          </a:bodyPr>
          <a:lstStyle/>
          <a:p>
            <a:r>
              <a:rPr lang="fr-FR" sz="2400" b="1" noProof="0" dirty="0">
                <a:solidFill>
                  <a:srgbClr val="0040C0"/>
                </a:solidFill>
              </a:rPr>
              <a:t>Étape 2:</a:t>
            </a:r>
            <a:r>
              <a:rPr lang="fr-FR" noProof="0" dirty="0"/>
              <a:t> </a:t>
            </a:r>
            <a:r>
              <a:rPr lang="fr-FR" sz="2400" noProof="0" dirty="0"/>
              <a:t>Identifier les caractéristiques du corps d’après les informations extraites.</a:t>
            </a:r>
          </a:p>
        </p:txBody>
      </p:sp>
    </p:spTree>
    <p:extLst>
      <p:ext uri="{BB962C8B-B14F-4D97-AF65-F5344CB8AC3E}">
        <p14:creationId xmlns:p14="http://schemas.microsoft.com/office/powerpoint/2010/main" val="2968735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A7A52-BF5B-0BD7-1115-6C2E709D5A88}"/>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2C76743A-CE1D-08B5-538C-A037D87985E3}"/>
              </a:ext>
            </a:extLst>
          </p:cNvPr>
          <p:cNvSpPr txBox="1"/>
          <p:nvPr/>
        </p:nvSpPr>
        <p:spPr>
          <a:xfrm>
            <a:off x="427168" y="519712"/>
            <a:ext cx="11221884" cy="5080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65FAE44C-C502-B1FB-B1FC-F802D7CFE057}"/>
              </a:ext>
            </a:extLst>
          </p:cNvPr>
          <p:cNvSpPr txBox="1"/>
          <p:nvPr/>
        </p:nvSpPr>
        <p:spPr>
          <a:xfrm>
            <a:off x="843730" y="196488"/>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Commençons par le premier exercice page 15 .</a:t>
            </a:r>
          </a:p>
        </p:txBody>
      </p:sp>
      <p:pic>
        <p:nvPicPr>
          <p:cNvPr id="11" name="Image 10">
            <a:extLst>
              <a:ext uri="{FF2B5EF4-FFF2-40B4-BE49-F238E27FC236}">
                <a16:creationId xmlns:a16="http://schemas.microsoft.com/office/drawing/2014/main" id="{7ED89D92-70E5-4278-73FC-8BDC1B1B15B8}"/>
              </a:ext>
            </a:extLst>
          </p:cNvPr>
          <p:cNvPicPr>
            <a:picLocks noChangeAspect="1"/>
          </p:cNvPicPr>
          <p:nvPr/>
        </p:nvPicPr>
        <p:blipFill>
          <a:blip r:embed="rId2"/>
          <a:stretch>
            <a:fillRect/>
          </a:stretch>
        </p:blipFill>
        <p:spPr>
          <a:xfrm>
            <a:off x="606575" y="1212488"/>
            <a:ext cx="10790855" cy="5182049"/>
          </a:xfrm>
          <a:prstGeom prst="rect">
            <a:avLst/>
          </a:prstGeom>
        </p:spPr>
      </p:pic>
      <p:pic>
        <p:nvPicPr>
          <p:cNvPr id="13" name="Picture 2" descr="Lever la main - Icônes mains et gestes gratuites">
            <a:extLst>
              <a:ext uri="{FF2B5EF4-FFF2-40B4-BE49-F238E27FC236}">
                <a16:creationId xmlns:a16="http://schemas.microsoft.com/office/drawing/2014/main" id="{D7802F54-0C27-EF8D-03F9-96922E1062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97731" y="1027712"/>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85E1B6D9-685F-4FE7-BBF6-715AF6F109AA}"/>
              </a:ext>
            </a:extLst>
          </p:cNvPr>
          <p:cNvSpPr txBox="1"/>
          <p:nvPr/>
        </p:nvSpPr>
        <p:spPr>
          <a:xfrm>
            <a:off x="1258529" y="4975980"/>
            <a:ext cx="2428568" cy="461665"/>
          </a:xfrm>
          <a:prstGeom prst="rect">
            <a:avLst/>
          </a:prstGeom>
          <a:noFill/>
        </p:spPr>
        <p:txBody>
          <a:bodyPr wrap="square" rtlCol="0">
            <a:spAutoFit/>
          </a:bodyPr>
          <a:lstStyle/>
          <a:p>
            <a:r>
              <a:rPr lang="fr-FR" sz="2400" b="1" dirty="0">
                <a:solidFill>
                  <a:srgbClr val="FF0000"/>
                </a:solidFill>
              </a:rPr>
              <a:t>Volume propre</a:t>
            </a:r>
          </a:p>
        </p:txBody>
      </p:sp>
      <p:sp>
        <p:nvSpPr>
          <p:cNvPr id="3" name="ZoneTexte 2">
            <a:extLst>
              <a:ext uri="{FF2B5EF4-FFF2-40B4-BE49-F238E27FC236}">
                <a16:creationId xmlns:a16="http://schemas.microsoft.com/office/drawing/2014/main" id="{5433DC1C-E49D-A965-10C7-C7B539F0FCF4}"/>
              </a:ext>
            </a:extLst>
          </p:cNvPr>
          <p:cNvSpPr txBox="1"/>
          <p:nvPr/>
        </p:nvSpPr>
        <p:spPr>
          <a:xfrm>
            <a:off x="6120580" y="4975979"/>
            <a:ext cx="4390104" cy="461665"/>
          </a:xfrm>
          <a:prstGeom prst="rect">
            <a:avLst/>
          </a:prstGeom>
          <a:noFill/>
        </p:spPr>
        <p:txBody>
          <a:bodyPr wrap="square" rtlCol="0">
            <a:spAutoFit/>
          </a:bodyPr>
          <a:lstStyle/>
          <a:p>
            <a:r>
              <a:rPr lang="fr-FR" sz="2400" b="1" dirty="0">
                <a:solidFill>
                  <a:srgbClr val="FF0000"/>
                </a:solidFill>
              </a:rPr>
              <a:t>Surface libre non horizontale</a:t>
            </a:r>
          </a:p>
        </p:txBody>
      </p:sp>
      <p:sp>
        <p:nvSpPr>
          <p:cNvPr id="4" name="ZoneTexte 3">
            <a:extLst>
              <a:ext uri="{FF2B5EF4-FFF2-40B4-BE49-F238E27FC236}">
                <a16:creationId xmlns:a16="http://schemas.microsoft.com/office/drawing/2014/main" id="{A0E191C5-83B5-391D-842D-BEFB88A1CB56}"/>
              </a:ext>
            </a:extLst>
          </p:cNvPr>
          <p:cNvSpPr txBox="1"/>
          <p:nvPr/>
        </p:nvSpPr>
        <p:spPr>
          <a:xfrm>
            <a:off x="3573434" y="5932872"/>
            <a:ext cx="2428568" cy="461665"/>
          </a:xfrm>
          <a:prstGeom prst="rect">
            <a:avLst/>
          </a:prstGeom>
          <a:noFill/>
        </p:spPr>
        <p:txBody>
          <a:bodyPr wrap="square" rtlCol="0">
            <a:spAutoFit/>
          </a:bodyPr>
          <a:lstStyle/>
          <a:p>
            <a:r>
              <a:rPr lang="fr-FR" sz="2400" b="1" dirty="0">
                <a:solidFill>
                  <a:srgbClr val="FF0000"/>
                </a:solidFill>
              </a:rPr>
              <a:t>solide</a:t>
            </a:r>
          </a:p>
        </p:txBody>
      </p:sp>
      <p:sp>
        <p:nvSpPr>
          <p:cNvPr id="5" name="ZoneTexte 4">
            <a:extLst>
              <a:ext uri="{FF2B5EF4-FFF2-40B4-BE49-F238E27FC236}">
                <a16:creationId xmlns:a16="http://schemas.microsoft.com/office/drawing/2014/main" id="{461AD742-DEA4-6CFD-CE46-537BB2ABB0D1}"/>
              </a:ext>
            </a:extLst>
          </p:cNvPr>
          <p:cNvSpPr txBox="1"/>
          <p:nvPr/>
        </p:nvSpPr>
        <p:spPr>
          <a:xfrm>
            <a:off x="6370711" y="5932871"/>
            <a:ext cx="2428568" cy="461665"/>
          </a:xfrm>
          <a:prstGeom prst="rect">
            <a:avLst/>
          </a:prstGeom>
          <a:noFill/>
        </p:spPr>
        <p:txBody>
          <a:bodyPr wrap="square" rtlCol="0">
            <a:spAutoFit/>
          </a:bodyPr>
          <a:lstStyle/>
          <a:p>
            <a:r>
              <a:rPr lang="fr-FR" sz="2400" b="1" dirty="0">
                <a:solidFill>
                  <a:srgbClr val="FF0000"/>
                </a:solidFill>
              </a:rPr>
              <a:t>solide</a:t>
            </a:r>
          </a:p>
        </p:txBody>
      </p:sp>
    </p:spTree>
    <p:extLst>
      <p:ext uri="{BB962C8B-B14F-4D97-AF65-F5344CB8AC3E}">
        <p14:creationId xmlns:p14="http://schemas.microsoft.com/office/powerpoint/2010/main" val="177933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CDEBA-A31D-C256-76D4-5320481B9EDA}"/>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9038B283-A6CE-40BA-8489-8D76409A2E3F}"/>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Passons maintenant au deuxième exercice page 15.</a:t>
            </a:r>
          </a:p>
        </p:txBody>
      </p:sp>
      <p:pic>
        <p:nvPicPr>
          <p:cNvPr id="4" name="Image 8">
            <a:extLst>
              <a:ext uri="{FF2B5EF4-FFF2-40B4-BE49-F238E27FC236}">
                <a16:creationId xmlns:a16="http://schemas.microsoft.com/office/drawing/2014/main" id="{9A1B9617-DF12-460D-DFF1-3326B3B91DFE}"/>
              </a:ext>
            </a:extLst>
          </p:cNvPr>
          <p:cNvPicPr>
            <a:picLocks noChangeAspect="1"/>
          </p:cNvPicPr>
          <p:nvPr/>
        </p:nvPicPr>
        <p:blipFill>
          <a:blip r:embed="rId2"/>
          <a:stretch>
            <a:fillRect/>
          </a:stretch>
        </p:blipFill>
        <p:spPr>
          <a:xfrm>
            <a:off x="11336818" y="940034"/>
            <a:ext cx="583170" cy="583170"/>
          </a:xfrm>
          <a:prstGeom prst="rect">
            <a:avLst/>
          </a:prstGeom>
        </p:spPr>
      </p:pic>
      <p:sp>
        <p:nvSpPr>
          <p:cNvPr id="2" name="D_A_02">
            <a:extLst>
              <a:ext uri="{FF2B5EF4-FFF2-40B4-BE49-F238E27FC236}">
                <a16:creationId xmlns:a16="http://schemas.microsoft.com/office/drawing/2014/main" id="{01A80F45-5E44-BBBE-359C-54E5CF9E9108}"/>
              </a:ext>
            </a:extLst>
          </p:cNvPr>
          <p:cNvSpPr txBox="1"/>
          <p:nvPr/>
        </p:nvSpPr>
        <p:spPr>
          <a:xfrm>
            <a:off x="427168" y="519712"/>
            <a:ext cx="11221884" cy="5080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pic>
        <p:nvPicPr>
          <p:cNvPr id="5" name="Image 4">
            <a:extLst>
              <a:ext uri="{FF2B5EF4-FFF2-40B4-BE49-F238E27FC236}">
                <a16:creationId xmlns:a16="http://schemas.microsoft.com/office/drawing/2014/main" id="{F897A38C-F711-A06C-EEE9-CEEE5151D1BA}"/>
              </a:ext>
            </a:extLst>
          </p:cNvPr>
          <p:cNvPicPr>
            <a:picLocks noChangeAspect="1"/>
          </p:cNvPicPr>
          <p:nvPr/>
        </p:nvPicPr>
        <p:blipFill>
          <a:blip r:embed="rId3"/>
          <a:stretch>
            <a:fillRect/>
          </a:stretch>
        </p:blipFill>
        <p:spPr>
          <a:xfrm>
            <a:off x="363875" y="1642676"/>
            <a:ext cx="11464249" cy="4561479"/>
          </a:xfrm>
          <a:prstGeom prst="rect">
            <a:avLst/>
          </a:prstGeom>
        </p:spPr>
      </p:pic>
      <p:pic>
        <p:nvPicPr>
          <p:cNvPr id="6" name="Picture 2" descr="Lever la main - Icônes mains et gestes gratuites">
            <a:extLst>
              <a:ext uri="{FF2B5EF4-FFF2-40B4-BE49-F238E27FC236}">
                <a16:creationId xmlns:a16="http://schemas.microsoft.com/office/drawing/2014/main" id="{115120A8-E84F-7374-F256-190333BCAA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84559" y="912154"/>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2BD33EE4-52F9-F3C1-5AD4-DE73DF1049BF}"/>
              </a:ext>
            </a:extLst>
          </p:cNvPr>
          <p:cNvSpPr txBox="1"/>
          <p:nvPr/>
        </p:nvSpPr>
        <p:spPr>
          <a:xfrm>
            <a:off x="1002890" y="4671180"/>
            <a:ext cx="3195483" cy="461665"/>
          </a:xfrm>
          <a:prstGeom prst="rect">
            <a:avLst/>
          </a:prstGeom>
          <a:noFill/>
        </p:spPr>
        <p:txBody>
          <a:bodyPr wrap="square" rtlCol="0">
            <a:spAutoFit/>
          </a:bodyPr>
          <a:lstStyle/>
          <a:p>
            <a:r>
              <a:rPr lang="fr-FR" sz="2400" b="1" dirty="0">
                <a:solidFill>
                  <a:srgbClr val="FF0000"/>
                </a:solidFill>
              </a:rPr>
              <a:t>Pas de forme propre</a:t>
            </a:r>
          </a:p>
        </p:txBody>
      </p:sp>
      <p:sp>
        <p:nvSpPr>
          <p:cNvPr id="7" name="ZoneTexte 6">
            <a:extLst>
              <a:ext uri="{FF2B5EF4-FFF2-40B4-BE49-F238E27FC236}">
                <a16:creationId xmlns:a16="http://schemas.microsoft.com/office/drawing/2014/main" id="{D83141AC-B3C6-FF86-39EA-DF1DBEF6CA5D}"/>
              </a:ext>
            </a:extLst>
          </p:cNvPr>
          <p:cNvSpPr txBox="1"/>
          <p:nvPr/>
        </p:nvSpPr>
        <p:spPr>
          <a:xfrm>
            <a:off x="4291781" y="4671179"/>
            <a:ext cx="3195483" cy="461665"/>
          </a:xfrm>
          <a:prstGeom prst="rect">
            <a:avLst/>
          </a:prstGeom>
          <a:noFill/>
        </p:spPr>
        <p:txBody>
          <a:bodyPr wrap="square" rtlCol="0">
            <a:spAutoFit/>
          </a:bodyPr>
          <a:lstStyle/>
          <a:p>
            <a:r>
              <a:rPr lang="fr-FR" sz="2400" b="1" dirty="0">
                <a:solidFill>
                  <a:srgbClr val="FF0000"/>
                </a:solidFill>
              </a:rPr>
              <a:t>Pas de volume propre</a:t>
            </a:r>
          </a:p>
        </p:txBody>
      </p:sp>
      <p:sp>
        <p:nvSpPr>
          <p:cNvPr id="8" name="ZoneTexte 7">
            <a:extLst>
              <a:ext uri="{FF2B5EF4-FFF2-40B4-BE49-F238E27FC236}">
                <a16:creationId xmlns:a16="http://schemas.microsoft.com/office/drawing/2014/main" id="{799E7A2E-3032-AAA1-D94D-454A16A2080D}"/>
              </a:ext>
            </a:extLst>
          </p:cNvPr>
          <p:cNvSpPr txBox="1"/>
          <p:nvPr/>
        </p:nvSpPr>
        <p:spPr>
          <a:xfrm>
            <a:off x="3308555" y="5639657"/>
            <a:ext cx="3195483" cy="461665"/>
          </a:xfrm>
          <a:prstGeom prst="rect">
            <a:avLst/>
          </a:prstGeom>
          <a:noFill/>
        </p:spPr>
        <p:txBody>
          <a:bodyPr wrap="square" rtlCol="0">
            <a:spAutoFit/>
          </a:bodyPr>
          <a:lstStyle/>
          <a:p>
            <a:r>
              <a:rPr lang="fr-FR" sz="2400" b="1" dirty="0">
                <a:solidFill>
                  <a:srgbClr val="FF0000"/>
                </a:solidFill>
              </a:rPr>
              <a:t>gazeux.</a:t>
            </a:r>
          </a:p>
        </p:txBody>
      </p:sp>
    </p:spTree>
    <p:extLst>
      <p:ext uri="{BB962C8B-B14F-4D97-AF65-F5344CB8AC3E}">
        <p14:creationId xmlns:p14="http://schemas.microsoft.com/office/powerpoint/2010/main" val="1558705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D256A-C24C-97CE-75FC-45ABB7E3E230}"/>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D5C50081-12E8-FE7A-6ABE-2FA764A3D964}"/>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275D589E-5826-BD38-F111-F4D89F7D5C0D}"/>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38C01D85-7A9E-56F4-8597-EA733A143EB4}"/>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Correction des exercices de consolidation</a:t>
              </a:r>
            </a:p>
            <a:p>
              <a:pPr algn="ctr"/>
              <a:r>
                <a:rPr lang="fr-FR" sz="5600" b="1" dirty="0">
                  <a:solidFill>
                    <a:schemeClr val="tx1"/>
                  </a:solidFill>
                </a:rPr>
                <a:t>tâche 2</a:t>
              </a:r>
              <a:endParaRPr lang="fr-FR" sz="5600" b="1" noProof="0" dirty="0">
                <a:solidFill>
                  <a:schemeClr val="tx1"/>
                </a:solidFill>
              </a:endParaRPr>
            </a:p>
          </p:txBody>
        </p:sp>
      </p:grpSp>
    </p:spTree>
    <p:extLst>
      <p:ext uri="{BB962C8B-B14F-4D97-AF65-F5344CB8AC3E}">
        <p14:creationId xmlns:p14="http://schemas.microsoft.com/office/powerpoint/2010/main" val="3296273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91891-6005-2642-BA0B-09380CECB730}"/>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C21D8F79-491A-E651-C529-346610DD96C2}"/>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Passons maintenant à la correction des exercices correspondant à la deuxième tâche de ce chapitre.</a:t>
            </a:r>
            <a:br>
              <a:rPr lang="fr-FR" dirty="0"/>
            </a:br>
            <a:r>
              <a:rPr lang="fr-FR" dirty="0"/>
              <a:t>Je vous rappelle la tâche principale.</a:t>
            </a:r>
          </a:p>
        </p:txBody>
      </p:sp>
      <p:pic>
        <p:nvPicPr>
          <p:cNvPr id="34" name="Picture 2" descr="Lever la main - Icônes mains et gestes gratuites">
            <a:extLst>
              <a:ext uri="{FF2B5EF4-FFF2-40B4-BE49-F238E27FC236}">
                <a16:creationId xmlns:a16="http://schemas.microsoft.com/office/drawing/2014/main" id="{6870A22A-8BCA-623F-B4AD-6CE349E7B1C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DA99164C-9D85-A3EF-C68F-498B864BEC31}"/>
              </a:ext>
            </a:extLst>
          </p:cNvPr>
          <p:cNvSpPr txBox="1"/>
          <p:nvPr/>
        </p:nvSpPr>
        <p:spPr>
          <a:xfrm>
            <a:off x="1016001" y="3111264"/>
            <a:ext cx="11175999" cy="461665"/>
          </a:xfrm>
          <a:prstGeom prst="rect">
            <a:avLst/>
          </a:prstGeom>
          <a:noFill/>
        </p:spPr>
        <p:txBody>
          <a:bodyPr wrap="square" rtlCol="0">
            <a:spAutoFit/>
          </a:bodyPr>
          <a:lstStyle/>
          <a:p>
            <a:pPr marL="457200" indent="-457200">
              <a:buFont typeface="Arial" panose="020B0604020202020204" pitchFamily="34" charset="0"/>
              <a:buChar char="•"/>
            </a:pPr>
            <a:r>
              <a:rPr lang="fr-FR" sz="2400" b="1" dirty="0">
                <a:solidFill>
                  <a:srgbClr val="0040C0"/>
                </a:solidFill>
              </a:rPr>
              <a:t>Modéliser la structure de la matière dans ses trois états physiques.</a:t>
            </a:r>
          </a:p>
        </p:txBody>
      </p:sp>
      <p:sp>
        <p:nvSpPr>
          <p:cNvPr id="6" name="Google Shape;2054;p38">
            <a:extLst>
              <a:ext uri="{FF2B5EF4-FFF2-40B4-BE49-F238E27FC236}">
                <a16:creationId xmlns:a16="http://schemas.microsoft.com/office/drawing/2014/main" id="{50AFD5F9-96A1-C773-C478-17D10E46F830}"/>
              </a:ext>
            </a:extLst>
          </p:cNvPr>
          <p:cNvSpPr/>
          <p:nvPr/>
        </p:nvSpPr>
        <p:spPr>
          <a:xfrm>
            <a:off x="623475" y="3072682"/>
            <a:ext cx="11262084"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pic>
        <p:nvPicPr>
          <p:cNvPr id="7" name="Image 23">
            <a:extLst>
              <a:ext uri="{FF2B5EF4-FFF2-40B4-BE49-F238E27FC236}">
                <a16:creationId xmlns:a16="http://schemas.microsoft.com/office/drawing/2014/main" id="{52EC1025-000A-3694-1143-523EF247F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7034" y="2789405"/>
            <a:ext cx="840751" cy="805544"/>
          </a:xfrm>
          <a:prstGeom prst="rect">
            <a:avLst/>
          </a:prstGeom>
        </p:spPr>
      </p:pic>
    </p:spTree>
    <p:extLst>
      <p:ext uri="{BB962C8B-B14F-4D97-AF65-F5344CB8AC3E}">
        <p14:creationId xmlns:p14="http://schemas.microsoft.com/office/powerpoint/2010/main" val="3898794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DA837-74F8-3767-B08D-63E44D58FFBC}"/>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A9E5AAA3-435C-DCC5-BD66-7432D571AE4D}"/>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Pour réussir cette tâche, vous devez vous rappeler le modèle particulaire de la matière.</a:t>
            </a:r>
          </a:p>
        </p:txBody>
      </p:sp>
      <p:pic>
        <p:nvPicPr>
          <p:cNvPr id="2" name="Image 8">
            <a:extLst>
              <a:ext uri="{FF2B5EF4-FFF2-40B4-BE49-F238E27FC236}">
                <a16:creationId xmlns:a16="http://schemas.microsoft.com/office/drawing/2014/main" id="{D2E7C3D4-2A3E-AE42-14EC-8A93FE7B3D9D}"/>
              </a:ext>
            </a:extLst>
          </p:cNvPr>
          <p:cNvPicPr>
            <a:picLocks noChangeAspect="1"/>
          </p:cNvPicPr>
          <p:nvPr/>
        </p:nvPicPr>
        <p:blipFill>
          <a:blip r:embed="rId2"/>
          <a:stretch>
            <a:fillRect/>
          </a:stretch>
        </p:blipFill>
        <p:spPr>
          <a:xfrm>
            <a:off x="11336818" y="940034"/>
            <a:ext cx="583170" cy="583170"/>
          </a:xfrm>
          <a:prstGeom prst="rect">
            <a:avLst/>
          </a:prstGeom>
        </p:spPr>
      </p:pic>
      <p:sp>
        <p:nvSpPr>
          <p:cNvPr id="5" name="ZoneTexte 4">
            <a:extLst>
              <a:ext uri="{FF2B5EF4-FFF2-40B4-BE49-F238E27FC236}">
                <a16:creationId xmlns:a16="http://schemas.microsoft.com/office/drawing/2014/main" id="{E66ADE9E-6832-9255-0880-568E4E3F5B7D}"/>
              </a:ext>
            </a:extLst>
          </p:cNvPr>
          <p:cNvSpPr txBox="1"/>
          <p:nvPr/>
        </p:nvSpPr>
        <p:spPr>
          <a:xfrm>
            <a:off x="1362456" y="2672300"/>
            <a:ext cx="8485632" cy="830997"/>
          </a:xfrm>
          <a:prstGeom prst="rect">
            <a:avLst/>
          </a:prstGeom>
          <a:noFill/>
        </p:spPr>
        <p:txBody>
          <a:bodyPr wrap="square" rtlCol="0">
            <a:spAutoFit/>
          </a:bodyPr>
          <a:lstStyle/>
          <a:p>
            <a:pPr marL="342900" indent="-342900">
              <a:buFont typeface="Arial" panose="020B0604020202020204" pitchFamily="34" charset="0"/>
              <a:buChar char="•"/>
              <a:tabLst>
                <a:tab pos="5657810" algn="l"/>
                <a:tab pos="5889657" algn="l"/>
                <a:tab pos="6077306" algn="l"/>
              </a:tabLst>
            </a:pPr>
            <a:r>
              <a:rPr lang="en-US" sz="2400" spc="-16" dirty="0">
                <a:solidFill>
                  <a:srgbClr val="231F20"/>
                </a:solidFill>
              </a:rPr>
              <a:t>L</a:t>
            </a:r>
            <a:r>
              <a:rPr lang="en-US" sz="2400" spc="-19" dirty="0">
                <a:solidFill>
                  <a:srgbClr val="231F20"/>
                </a:solidFill>
              </a:rPr>
              <a:t>e</a:t>
            </a:r>
            <a:r>
              <a:rPr lang="en-US" sz="2400" spc="-15" dirty="0">
                <a:solidFill>
                  <a:srgbClr val="231F20"/>
                </a:solidFill>
              </a:rPr>
              <a:t>s</a:t>
            </a:r>
            <a:r>
              <a:rPr lang="en-US" sz="2400" spc="-8" dirty="0">
                <a:solidFill>
                  <a:srgbClr val="231F20"/>
                </a:solidFill>
              </a:rPr>
              <a:t> </a:t>
            </a:r>
            <a:r>
              <a:rPr lang="en-US" sz="2400" spc="-20" dirty="0" err="1">
                <a:solidFill>
                  <a:srgbClr val="231F20"/>
                </a:solidFill>
              </a:rPr>
              <a:t>p</a:t>
            </a:r>
            <a:r>
              <a:rPr lang="en-US" sz="2400" spc="-18" dirty="0" err="1">
                <a:solidFill>
                  <a:srgbClr val="231F20"/>
                </a:solidFill>
              </a:rPr>
              <a:t>a</a:t>
            </a:r>
            <a:r>
              <a:rPr lang="en-US" sz="2400" spc="-13" dirty="0" err="1">
                <a:solidFill>
                  <a:srgbClr val="231F20"/>
                </a:solidFill>
              </a:rPr>
              <a:t>r</a:t>
            </a:r>
            <a:r>
              <a:rPr lang="en-US" sz="2400" spc="-12" dirty="0" err="1">
                <a:solidFill>
                  <a:srgbClr val="231F20"/>
                </a:solidFill>
              </a:rPr>
              <a:t>t</a:t>
            </a:r>
            <a:r>
              <a:rPr lang="en-US" sz="2400" spc="-8" dirty="0" err="1">
                <a:solidFill>
                  <a:srgbClr val="231F20"/>
                </a:solidFill>
              </a:rPr>
              <a:t>i</a:t>
            </a:r>
            <a:r>
              <a:rPr lang="en-US" sz="2400" spc="-16" dirty="0" err="1">
                <a:solidFill>
                  <a:srgbClr val="231F20"/>
                </a:solidFill>
              </a:rPr>
              <a:t>c</a:t>
            </a:r>
            <a:r>
              <a:rPr lang="en-US" sz="2400" spc="-20" dirty="0" err="1">
                <a:solidFill>
                  <a:srgbClr val="231F20"/>
                </a:solidFill>
              </a:rPr>
              <a:t>u</a:t>
            </a:r>
            <a:r>
              <a:rPr lang="en-US" sz="2400" spc="-8" dirty="0" err="1">
                <a:solidFill>
                  <a:srgbClr val="231F20"/>
                </a:solidFill>
              </a:rPr>
              <a:t>l</a:t>
            </a:r>
            <a:r>
              <a:rPr lang="en-US" sz="2400" spc="-19" dirty="0" err="1">
                <a:solidFill>
                  <a:srgbClr val="231F20"/>
                </a:solidFill>
              </a:rPr>
              <a:t>e</a:t>
            </a:r>
            <a:r>
              <a:rPr lang="en-US" sz="2400" spc="-15" dirty="0" err="1">
                <a:solidFill>
                  <a:srgbClr val="231F20"/>
                </a:solidFill>
              </a:rPr>
              <a:t>s</a:t>
            </a:r>
            <a:r>
              <a:rPr lang="en-US" sz="2400" spc="-8" dirty="0">
                <a:solidFill>
                  <a:srgbClr val="231F20"/>
                </a:solidFill>
              </a:rPr>
              <a:t> </a:t>
            </a:r>
            <a:r>
              <a:rPr lang="en-US" sz="2400" spc="-20" dirty="0">
                <a:solidFill>
                  <a:srgbClr val="231F20"/>
                </a:solidFill>
              </a:rPr>
              <a:t>d</a:t>
            </a:r>
            <a:r>
              <a:rPr lang="en-US" sz="2400" spc="-9" dirty="0">
                <a:solidFill>
                  <a:srgbClr val="231F20"/>
                </a:solidFill>
              </a:rPr>
              <a:t>’</a:t>
            </a:r>
            <a:r>
              <a:rPr lang="en-US" sz="2400" spc="-20" dirty="0">
                <a:solidFill>
                  <a:srgbClr val="231F20"/>
                </a:solidFill>
              </a:rPr>
              <a:t>un</a:t>
            </a:r>
            <a:r>
              <a:rPr lang="en-US" sz="2400" spc="-8" dirty="0">
                <a:solidFill>
                  <a:srgbClr val="231F20"/>
                </a:solidFill>
              </a:rPr>
              <a:t> </a:t>
            </a:r>
            <a:r>
              <a:rPr lang="en-US" sz="2400" spc="-16" dirty="0">
                <a:solidFill>
                  <a:srgbClr val="231F20"/>
                </a:solidFill>
              </a:rPr>
              <a:t>c</a:t>
            </a:r>
            <a:r>
              <a:rPr lang="en-US" sz="2400" spc="-20" dirty="0">
                <a:solidFill>
                  <a:srgbClr val="231F20"/>
                </a:solidFill>
              </a:rPr>
              <a:t>o</a:t>
            </a:r>
            <a:r>
              <a:rPr lang="en-US" sz="2400" spc="-13" dirty="0">
                <a:solidFill>
                  <a:srgbClr val="231F20"/>
                </a:solidFill>
              </a:rPr>
              <a:t>r</a:t>
            </a:r>
            <a:r>
              <a:rPr lang="en-US" sz="2400" spc="-20" dirty="0">
                <a:solidFill>
                  <a:srgbClr val="231F20"/>
                </a:solidFill>
              </a:rPr>
              <a:t>p</a:t>
            </a:r>
            <a:r>
              <a:rPr lang="en-US" sz="2400" spc="-15" dirty="0">
                <a:solidFill>
                  <a:srgbClr val="231F20"/>
                </a:solidFill>
              </a:rPr>
              <a:t>s</a:t>
            </a:r>
            <a:r>
              <a:rPr lang="en-US" sz="2400" spc="-8" dirty="0">
                <a:solidFill>
                  <a:srgbClr val="231F20"/>
                </a:solidFill>
              </a:rPr>
              <a:t> </a:t>
            </a:r>
            <a:r>
              <a:rPr lang="en-US" sz="2400" spc="-15" dirty="0" err="1">
                <a:solidFill>
                  <a:srgbClr val="231F20"/>
                </a:solidFill>
              </a:rPr>
              <a:t>s</a:t>
            </a:r>
            <a:r>
              <a:rPr lang="en-US" sz="2400" spc="-20" dirty="0" err="1">
                <a:solidFill>
                  <a:srgbClr val="231F20"/>
                </a:solidFill>
              </a:rPr>
              <a:t>on</a:t>
            </a:r>
            <a:r>
              <a:rPr lang="en-US" sz="2400" spc="-12" dirty="0" err="1">
                <a:solidFill>
                  <a:srgbClr val="231F20"/>
                </a:solidFill>
              </a:rPr>
              <a:t>t</a:t>
            </a:r>
            <a:r>
              <a:rPr lang="en-US" sz="2400" spc="-8" dirty="0">
                <a:solidFill>
                  <a:srgbClr val="231F20"/>
                </a:solidFill>
              </a:rPr>
              <a:t> </a:t>
            </a:r>
            <a:r>
              <a:rPr lang="en-US" sz="2400" spc="-8" dirty="0" err="1">
                <a:solidFill>
                  <a:srgbClr val="F5821F"/>
                </a:solidFill>
              </a:rPr>
              <a:t>i</a:t>
            </a:r>
            <a:r>
              <a:rPr lang="en-US" sz="2400" spc="-20" dirty="0" err="1">
                <a:solidFill>
                  <a:srgbClr val="F5821F"/>
                </a:solidFill>
              </a:rPr>
              <a:t>d</a:t>
            </a:r>
            <a:r>
              <a:rPr lang="en-US" sz="2400" spc="-19" dirty="0" err="1">
                <a:solidFill>
                  <a:srgbClr val="F5821F"/>
                </a:solidFill>
              </a:rPr>
              <a:t>e</a:t>
            </a:r>
            <a:r>
              <a:rPr lang="en-US" sz="2400" spc="-20" dirty="0" err="1">
                <a:solidFill>
                  <a:srgbClr val="F5821F"/>
                </a:solidFill>
              </a:rPr>
              <a:t>n</a:t>
            </a:r>
            <a:r>
              <a:rPr lang="en-US" sz="2400" spc="-12" dirty="0" err="1">
                <a:solidFill>
                  <a:srgbClr val="F5821F"/>
                </a:solidFill>
              </a:rPr>
              <a:t>t</a:t>
            </a:r>
            <a:r>
              <a:rPr lang="en-US" sz="2400" spc="-8" dirty="0" err="1">
                <a:solidFill>
                  <a:srgbClr val="F5821F"/>
                </a:solidFill>
              </a:rPr>
              <a:t>i</a:t>
            </a:r>
            <a:r>
              <a:rPr lang="en-US" sz="2400" spc="-20" dirty="0" err="1">
                <a:solidFill>
                  <a:srgbClr val="F5821F"/>
                </a:solidFill>
              </a:rPr>
              <a:t>qu</a:t>
            </a:r>
            <a:r>
              <a:rPr lang="en-US" sz="2400" spc="-19" dirty="0" err="1">
                <a:solidFill>
                  <a:srgbClr val="F5821F"/>
                </a:solidFill>
              </a:rPr>
              <a:t>e</a:t>
            </a:r>
            <a:r>
              <a:rPr lang="en-US" sz="2400" spc="-15" dirty="0" err="1">
                <a:solidFill>
                  <a:srgbClr val="F5821F"/>
                </a:solidFill>
              </a:rPr>
              <a:t>s</a:t>
            </a:r>
            <a:r>
              <a:rPr lang="en-US" sz="2400" spc="-8" dirty="0">
                <a:solidFill>
                  <a:srgbClr val="231F20"/>
                </a:solidFill>
              </a:rPr>
              <a:t> </a:t>
            </a:r>
            <a:r>
              <a:rPr lang="en-US" sz="2400" spc="-19" dirty="0">
                <a:solidFill>
                  <a:srgbClr val="231F20"/>
                </a:solidFill>
              </a:rPr>
              <a:t>e</a:t>
            </a:r>
            <a:r>
              <a:rPr lang="en-US" sz="2400" spc="-12" dirty="0">
                <a:solidFill>
                  <a:srgbClr val="231F20"/>
                </a:solidFill>
              </a:rPr>
              <a:t>t</a:t>
            </a:r>
            <a:r>
              <a:rPr lang="en-US" sz="2400" spc="-8" dirty="0">
                <a:solidFill>
                  <a:srgbClr val="231F20"/>
                </a:solidFill>
              </a:rPr>
              <a:t> </a:t>
            </a:r>
            <a:r>
              <a:rPr lang="en-US" sz="2400" spc="-13" dirty="0" err="1">
                <a:solidFill>
                  <a:srgbClr val="231F20"/>
                </a:solidFill>
              </a:rPr>
              <a:t>r</a:t>
            </a:r>
            <a:r>
              <a:rPr lang="en-US" sz="2400" spc="-19" dirty="0" err="1">
                <a:solidFill>
                  <a:srgbClr val="231F20"/>
                </a:solidFill>
              </a:rPr>
              <a:t>e</a:t>
            </a:r>
            <a:r>
              <a:rPr lang="en-US" sz="2400" spc="-20" dirty="0" err="1">
                <a:solidFill>
                  <a:srgbClr val="231F20"/>
                </a:solidFill>
              </a:rPr>
              <a:t>p</a:t>
            </a:r>
            <a:r>
              <a:rPr lang="en-US" sz="2400" spc="-13" dirty="0" err="1">
                <a:solidFill>
                  <a:srgbClr val="231F20"/>
                </a:solidFill>
              </a:rPr>
              <a:t>r</a:t>
            </a:r>
            <a:r>
              <a:rPr lang="en-US" sz="2400" spc="-19" dirty="0" err="1">
                <a:solidFill>
                  <a:srgbClr val="231F20"/>
                </a:solidFill>
              </a:rPr>
              <a:t>é</a:t>
            </a:r>
            <a:r>
              <a:rPr lang="en-US" sz="2400" spc="-15" dirty="0" err="1">
                <a:solidFill>
                  <a:srgbClr val="231F20"/>
                </a:solidFill>
              </a:rPr>
              <a:t>s</a:t>
            </a:r>
            <a:r>
              <a:rPr lang="en-US" sz="2400" spc="-19" dirty="0" err="1">
                <a:solidFill>
                  <a:srgbClr val="231F20"/>
                </a:solidFill>
              </a:rPr>
              <a:t>e</a:t>
            </a:r>
            <a:r>
              <a:rPr lang="en-US" sz="2400" spc="-20" dirty="0" err="1">
                <a:solidFill>
                  <a:srgbClr val="231F20"/>
                </a:solidFill>
              </a:rPr>
              <a:t>n</a:t>
            </a:r>
            <a:r>
              <a:rPr lang="en-US" sz="2400" spc="-12" dirty="0" err="1">
                <a:solidFill>
                  <a:srgbClr val="231F20"/>
                </a:solidFill>
              </a:rPr>
              <a:t>t</a:t>
            </a:r>
            <a:r>
              <a:rPr lang="en-US" sz="2400" spc="-19" dirty="0" err="1">
                <a:solidFill>
                  <a:srgbClr val="231F20"/>
                </a:solidFill>
              </a:rPr>
              <a:t>ée</a:t>
            </a:r>
            <a:r>
              <a:rPr lang="en-US" sz="2400" spc="-15" dirty="0" err="1">
                <a:solidFill>
                  <a:srgbClr val="231F20"/>
                </a:solidFill>
              </a:rPr>
              <a:t>s</a:t>
            </a:r>
            <a:r>
              <a:rPr lang="en-US" sz="2400" spc="-8" dirty="0">
                <a:solidFill>
                  <a:srgbClr val="231F20"/>
                </a:solidFill>
              </a:rPr>
              <a:t> </a:t>
            </a:r>
            <a:r>
              <a:rPr lang="en-US" sz="2400" spc="-20" dirty="0">
                <a:solidFill>
                  <a:srgbClr val="231F20"/>
                </a:solidFill>
              </a:rPr>
              <a:t>p</a:t>
            </a:r>
            <a:r>
              <a:rPr lang="en-US" sz="2400" spc="-18" dirty="0">
                <a:solidFill>
                  <a:srgbClr val="231F20"/>
                </a:solidFill>
              </a:rPr>
              <a:t>a</a:t>
            </a:r>
            <a:r>
              <a:rPr lang="en-US" sz="2400" spc="-13" dirty="0">
                <a:solidFill>
                  <a:srgbClr val="231F20"/>
                </a:solidFill>
              </a:rPr>
              <a:t>r</a:t>
            </a:r>
            <a:r>
              <a:rPr lang="en-US" sz="2400" spc="-8" dirty="0">
                <a:solidFill>
                  <a:srgbClr val="231F20"/>
                </a:solidFill>
              </a:rPr>
              <a:t> </a:t>
            </a:r>
            <a:r>
              <a:rPr lang="en-US" sz="2400" spc="-20" dirty="0">
                <a:solidFill>
                  <a:srgbClr val="231F20"/>
                </a:solidFill>
              </a:rPr>
              <a:t>d</a:t>
            </a:r>
            <a:r>
              <a:rPr lang="en-US" sz="2400" spc="-19" dirty="0">
                <a:solidFill>
                  <a:srgbClr val="231F20"/>
                </a:solidFill>
              </a:rPr>
              <a:t>e</a:t>
            </a:r>
            <a:r>
              <a:rPr lang="en-US" sz="2400" spc="-15" dirty="0">
                <a:solidFill>
                  <a:srgbClr val="231F20"/>
                </a:solidFill>
              </a:rPr>
              <a:t>s</a:t>
            </a:r>
            <a:r>
              <a:rPr lang="en-US" sz="2400" spc="-8" dirty="0">
                <a:solidFill>
                  <a:srgbClr val="F5821F"/>
                </a:solidFill>
              </a:rPr>
              <a:t> </a:t>
            </a:r>
            <a:r>
              <a:rPr lang="en-US" sz="2400" spc="-11" dirty="0">
                <a:solidFill>
                  <a:srgbClr val="F5821F"/>
                </a:solidFill>
              </a:rPr>
              <a:t>f</a:t>
            </a:r>
            <a:r>
              <a:rPr lang="en-US" sz="2400" spc="-8" dirty="0">
                <a:solidFill>
                  <a:srgbClr val="F5821F"/>
                </a:solidFill>
              </a:rPr>
              <a:t>i</a:t>
            </a:r>
            <a:r>
              <a:rPr lang="en-US" sz="2400" spc="-18" dirty="0">
                <a:solidFill>
                  <a:srgbClr val="F5821F"/>
                </a:solidFill>
              </a:rPr>
              <a:t>g</a:t>
            </a:r>
            <a:r>
              <a:rPr lang="en-US" sz="2400" spc="-20" dirty="0">
                <a:solidFill>
                  <a:srgbClr val="F5821F"/>
                </a:solidFill>
              </a:rPr>
              <a:t>u</a:t>
            </a:r>
            <a:r>
              <a:rPr lang="en-US" sz="2400" spc="-13" dirty="0">
                <a:solidFill>
                  <a:srgbClr val="F5821F"/>
                </a:solidFill>
              </a:rPr>
              <a:t>r</a:t>
            </a:r>
            <a:r>
              <a:rPr lang="en-US" sz="2400" spc="-19" dirty="0">
                <a:solidFill>
                  <a:srgbClr val="F5821F"/>
                </a:solidFill>
              </a:rPr>
              <a:t>e</a:t>
            </a:r>
            <a:r>
              <a:rPr lang="en-US" sz="2400" spc="-15" dirty="0">
                <a:solidFill>
                  <a:srgbClr val="F5821F"/>
                </a:solidFill>
              </a:rPr>
              <a:t>s</a:t>
            </a:r>
            <a:r>
              <a:rPr lang="en-US" sz="2400" spc="-8" dirty="0">
                <a:solidFill>
                  <a:srgbClr val="F5821F"/>
                </a:solidFill>
              </a:rPr>
              <a:t> </a:t>
            </a:r>
            <a:r>
              <a:rPr lang="en-US" sz="2400" spc="-18" dirty="0" err="1">
                <a:solidFill>
                  <a:srgbClr val="F5821F"/>
                </a:solidFill>
              </a:rPr>
              <a:t>g</a:t>
            </a:r>
            <a:r>
              <a:rPr lang="en-US" sz="2400" spc="-19" dirty="0" err="1">
                <a:solidFill>
                  <a:srgbClr val="F5821F"/>
                </a:solidFill>
              </a:rPr>
              <a:t>é</a:t>
            </a:r>
            <a:r>
              <a:rPr lang="en-US" sz="2400" spc="-20" dirty="0" err="1">
                <a:solidFill>
                  <a:srgbClr val="F5821F"/>
                </a:solidFill>
              </a:rPr>
              <a:t>o</a:t>
            </a:r>
            <a:r>
              <a:rPr lang="en-US" sz="2400" spc="-30" dirty="0" err="1">
                <a:solidFill>
                  <a:srgbClr val="F5821F"/>
                </a:solidFill>
              </a:rPr>
              <a:t>m</a:t>
            </a:r>
            <a:r>
              <a:rPr lang="en-US" sz="2400" spc="-19" dirty="0" err="1">
                <a:solidFill>
                  <a:srgbClr val="F5821F"/>
                </a:solidFill>
              </a:rPr>
              <a:t>é</a:t>
            </a:r>
            <a:r>
              <a:rPr lang="en-US" sz="2400" spc="-12" dirty="0" err="1">
                <a:solidFill>
                  <a:srgbClr val="F5821F"/>
                </a:solidFill>
              </a:rPr>
              <a:t>t</a:t>
            </a:r>
            <a:r>
              <a:rPr lang="en-US" sz="2400" spc="-13" dirty="0" err="1">
                <a:solidFill>
                  <a:srgbClr val="F5821F"/>
                </a:solidFill>
              </a:rPr>
              <a:t>r</a:t>
            </a:r>
            <a:r>
              <a:rPr lang="en-US" sz="2400" spc="-8" dirty="0" err="1">
                <a:solidFill>
                  <a:srgbClr val="F5821F"/>
                </a:solidFill>
              </a:rPr>
              <a:t>i</a:t>
            </a:r>
            <a:r>
              <a:rPr lang="en-US" sz="2400" spc="-20" dirty="0" err="1">
                <a:solidFill>
                  <a:srgbClr val="F5821F"/>
                </a:solidFill>
              </a:rPr>
              <a:t>qu</a:t>
            </a:r>
            <a:r>
              <a:rPr lang="en-US" sz="2400" spc="-19" dirty="0" err="1">
                <a:solidFill>
                  <a:srgbClr val="F5821F"/>
                </a:solidFill>
              </a:rPr>
              <a:t>e</a:t>
            </a:r>
            <a:r>
              <a:rPr lang="en-US" sz="2400" spc="-15" dirty="0" err="1">
                <a:solidFill>
                  <a:srgbClr val="F5821F"/>
                </a:solidFill>
              </a:rPr>
              <a:t>s</a:t>
            </a:r>
            <a:r>
              <a:rPr lang="en-US" sz="2400" dirty="0">
                <a:solidFill>
                  <a:srgbClr val="F5821F"/>
                </a:solidFill>
              </a:rPr>
              <a:t>:                   </a:t>
            </a:r>
            <a:endParaRPr lang="en-US" sz="2400" spc="-9" dirty="0">
              <a:solidFill>
                <a:srgbClr val="231F20"/>
              </a:solidFill>
            </a:endParaRPr>
          </a:p>
        </p:txBody>
      </p:sp>
      <p:sp>
        <p:nvSpPr>
          <p:cNvPr id="6" name="Ellipse 5">
            <a:extLst>
              <a:ext uri="{FF2B5EF4-FFF2-40B4-BE49-F238E27FC236}">
                <a16:creationId xmlns:a16="http://schemas.microsoft.com/office/drawing/2014/main" id="{5D292F9A-7541-04F0-7F42-13837731913F}"/>
              </a:ext>
            </a:extLst>
          </p:cNvPr>
          <p:cNvSpPr/>
          <p:nvPr/>
        </p:nvSpPr>
        <p:spPr>
          <a:xfrm>
            <a:off x="4617720" y="3200400"/>
            <a:ext cx="283464" cy="2286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riangle isocèle 6">
            <a:extLst>
              <a:ext uri="{FF2B5EF4-FFF2-40B4-BE49-F238E27FC236}">
                <a16:creationId xmlns:a16="http://schemas.microsoft.com/office/drawing/2014/main" id="{9E66665A-835D-D431-00FD-325A103958F2}"/>
              </a:ext>
            </a:extLst>
          </p:cNvPr>
          <p:cNvSpPr/>
          <p:nvPr/>
        </p:nvSpPr>
        <p:spPr>
          <a:xfrm>
            <a:off x="5129784" y="3200400"/>
            <a:ext cx="283464" cy="228600"/>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Hexagone 7">
            <a:extLst>
              <a:ext uri="{FF2B5EF4-FFF2-40B4-BE49-F238E27FC236}">
                <a16:creationId xmlns:a16="http://schemas.microsoft.com/office/drawing/2014/main" id="{EF14E6E6-5949-589F-7E6A-F544451B9A12}"/>
              </a:ext>
            </a:extLst>
          </p:cNvPr>
          <p:cNvSpPr/>
          <p:nvPr/>
        </p:nvSpPr>
        <p:spPr>
          <a:xfrm>
            <a:off x="5641848" y="3200400"/>
            <a:ext cx="265176" cy="228600"/>
          </a:xfrm>
          <a:prstGeom prst="hexagon">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1C705C25-C46D-0C6E-2BA3-EE6EFC79696C}"/>
              </a:ext>
            </a:extLst>
          </p:cNvPr>
          <p:cNvSpPr txBox="1"/>
          <p:nvPr/>
        </p:nvSpPr>
        <p:spPr>
          <a:xfrm>
            <a:off x="1362456" y="1715753"/>
            <a:ext cx="8485632"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231F20"/>
                </a:solidFill>
              </a:rPr>
              <a:t>Un </a:t>
            </a:r>
            <a:r>
              <a:rPr lang="en-US" sz="2400" dirty="0">
                <a:solidFill>
                  <a:srgbClr val="F5821F"/>
                </a:solidFill>
              </a:rPr>
              <a:t>…………………</a:t>
            </a:r>
            <a:r>
              <a:rPr lang="en-US" sz="2400" dirty="0">
                <a:solidFill>
                  <a:srgbClr val="231F20"/>
                </a:solidFill>
              </a:rPr>
              <a:t> est </a:t>
            </a:r>
            <a:r>
              <a:rPr lang="en-US" sz="2400" dirty="0" err="1">
                <a:solidFill>
                  <a:srgbClr val="231F20"/>
                </a:solidFill>
              </a:rPr>
              <a:t>une</a:t>
            </a:r>
            <a:r>
              <a:rPr lang="en-US" sz="2400" dirty="0">
                <a:solidFill>
                  <a:srgbClr val="231F20"/>
                </a:solidFill>
              </a:rPr>
              <a:t> </a:t>
            </a:r>
            <a:r>
              <a:rPr lang="en-US" sz="2400" dirty="0" err="1">
                <a:solidFill>
                  <a:srgbClr val="231F20"/>
                </a:solidFill>
              </a:rPr>
              <a:t>représentation</a:t>
            </a:r>
            <a:r>
              <a:rPr lang="en-US" sz="2400" dirty="0">
                <a:solidFill>
                  <a:srgbClr val="231F20"/>
                </a:solidFill>
              </a:rPr>
              <a:t> </a:t>
            </a:r>
            <a:r>
              <a:rPr lang="en-US" sz="2400" dirty="0" err="1">
                <a:solidFill>
                  <a:srgbClr val="231F20"/>
                </a:solidFill>
              </a:rPr>
              <a:t>simplifiée</a:t>
            </a:r>
            <a:r>
              <a:rPr lang="en-US" sz="2400" dirty="0">
                <a:solidFill>
                  <a:srgbClr val="231F20"/>
                </a:solidFill>
              </a:rPr>
              <a:t> de la </a:t>
            </a:r>
            <a:r>
              <a:rPr lang="en-US" sz="2400" dirty="0" err="1">
                <a:solidFill>
                  <a:srgbClr val="231F20"/>
                </a:solidFill>
              </a:rPr>
              <a:t>réalité</a:t>
            </a:r>
            <a:r>
              <a:rPr lang="en-US" sz="2400" dirty="0">
                <a:solidFill>
                  <a:srgbClr val="231F20"/>
                </a:solidFill>
              </a:rPr>
              <a:t>.</a:t>
            </a:r>
          </a:p>
        </p:txBody>
      </p:sp>
      <p:sp>
        <p:nvSpPr>
          <p:cNvPr id="3" name="ZoneTexte 2">
            <a:extLst>
              <a:ext uri="{FF2B5EF4-FFF2-40B4-BE49-F238E27FC236}">
                <a16:creationId xmlns:a16="http://schemas.microsoft.com/office/drawing/2014/main" id="{DA44DB67-6130-6FA8-FC5B-90F2FBB916B9}"/>
              </a:ext>
            </a:extLst>
          </p:cNvPr>
          <p:cNvSpPr txBox="1"/>
          <p:nvPr/>
        </p:nvSpPr>
        <p:spPr>
          <a:xfrm>
            <a:off x="1523365" y="4821314"/>
            <a:ext cx="3195483" cy="461665"/>
          </a:xfrm>
          <a:prstGeom prst="rect">
            <a:avLst/>
          </a:prstGeom>
          <a:noFill/>
        </p:spPr>
        <p:txBody>
          <a:bodyPr wrap="square" rtlCol="0">
            <a:spAutoFit/>
          </a:bodyPr>
          <a:lstStyle/>
          <a:p>
            <a:r>
              <a:rPr lang="fr-FR" sz="2400" b="1" dirty="0">
                <a:solidFill>
                  <a:srgbClr val="FF0000"/>
                </a:solidFill>
              </a:rPr>
              <a:t>Ordonnées.</a:t>
            </a:r>
          </a:p>
        </p:txBody>
      </p:sp>
      <p:graphicFrame>
        <p:nvGraphicFramePr>
          <p:cNvPr id="11" name="Tableau 10">
            <a:extLst>
              <a:ext uri="{FF2B5EF4-FFF2-40B4-BE49-F238E27FC236}">
                <a16:creationId xmlns:a16="http://schemas.microsoft.com/office/drawing/2014/main" id="{F0E734D3-94FD-6331-3856-6FBCFCC1D004}"/>
              </a:ext>
            </a:extLst>
          </p:cNvPr>
          <p:cNvGraphicFramePr>
            <a:graphicFrameLocks noGrp="1"/>
          </p:cNvGraphicFramePr>
          <p:nvPr>
            <p:extLst>
              <p:ext uri="{D42A27DB-BD31-4B8C-83A1-F6EECF244321}">
                <p14:modId xmlns:p14="http://schemas.microsoft.com/office/powerpoint/2010/main" val="253915165"/>
              </p:ext>
            </p:extLst>
          </p:nvPr>
        </p:nvGraphicFramePr>
        <p:xfrm>
          <a:off x="1362456" y="3998179"/>
          <a:ext cx="9734313" cy="1869874"/>
        </p:xfrm>
        <a:graphic>
          <a:graphicData uri="http://schemas.openxmlformats.org/drawingml/2006/table">
            <a:tbl>
              <a:tblPr firstRow="1" bandRow="1">
                <a:tableStyleId>{5C22544A-7EE6-4342-B048-85BDC9FD1C3A}</a:tableStyleId>
              </a:tblPr>
              <a:tblGrid>
                <a:gridCol w="3244771">
                  <a:extLst>
                    <a:ext uri="{9D8B030D-6E8A-4147-A177-3AD203B41FA5}">
                      <a16:colId xmlns:a16="http://schemas.microsoft.com/office/drawing/2014/main" val="4229829190"/>
                    </a:ext>
                  </a:extLst>
                </a:gridCol>
                <a:gridCol w="3244771">
                  <a:extLst>
                    <a:ext uri="{9D8B030D-6E8A-4147-A177-3AD203B41FA5}">
                      <a16:colId xmlns:a16="http://schemas.microsoft.com/office/drawing/2014/main" val="1127270322"/>
                    </a:ext>
                  </a:extLst>
                </a:gridCol>
                <a:gridCol w="3244771">
                  <a:extLst>
                    <a:ext uri="{9D8B030D-6E8A-4147-A177-3AD203B41FA5}">
                      <a16:colId xmlns:a16="http://schemas.microsoft.com/office/drawing/2014/main" val="3611229338"/>
                    </a:ext>
                  </a:extLst>
                </a:gridCol>
              </a:tblGrid>
              <a:tr h="486646">
                <a:tc>
                  <a:txBody>
                    <a:bodyPr/>
                    <a:lstStyle/>
                    <a:p>
                      <a:pPr algn="ctr"/>
                      <a:r>
                        <a:rPr lang="fr-FR" sz="2400" dirty="0">
                          <a:solidFill>
                            <a:schemeClr val="tx1"/>
                          </a:solidFill>
                        </a:rPr>
                        <a:t>État solide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dirty="0">
                          <a:solidFill>
                            <a:schemeClr val="tx1"/>
                          </a:solidFill>
                        </a:rPr>
                        <a:t>État liquide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dirty="0">
                          <a:solidFill>
                            <a:schemeClr val="tx1"/>
                          </a:solidFill>
                        </a:rPr>
                        <a:t>État gazeux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303064247"/>
                  </a:ext>
                </a:extLst>
              </a:tr>
              <a:tr h="1383228">
                <a:tc>
                  <a:txBody>
                    <a:bodyPr/>
                    <a:lstStyle/>
                    <a:p>
                      <a:pPr marL="285750" indent="-285750">
                        <a:buFont typeface="Arial" panose="020B0604020202020204" pitchFamily="34" charset="0"/>
                        <a:buChar char="•"/>
                      </a:pPr>
                      <a:r>
                        <a:rPr lang="fr-FR" sz="2400" dirty="0"/>
                        <a:t>Les particules sont:</a:t>
                      </a:r>
                    </a:p>
                    <a:p>
                      <a:pPr marL="285750" indent="-285750">
                        <a:buFont typeface="Arial" panose="020B0604020202020204" pitchFamily="34" charset="0"/>
                        <a:buChar char="•"/>
                      </a:pPr>
                      <a:r>
                        <a:rPr lang="fr-FR" sz="2400" dirty="0"/>
                        <a:t>………….</a:t>
                      </a:r>
                    </a:p>
                    <a:p>
                      <a:pPr marL="285750" indent="-285750">
                        <a:buFont typeface="Arial" panose="020B0604020202020204" pitchFamily="34" charset="0"/>
                        <a:buChar char="•"/>
                      </a:pPr>
                      <a:r>
                        <a:rPr lang="fr-FR" sz="2400" dirty="0"/>
                        <a:t>En contact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fr-FR" sz="2400" dirty="0"/>
                        <a:t>Les particules sont:</a:t>
                      </a:r>
                    </a:p>
                    <a:p>
                      <a:pPr marL="285750" indent="-285750">
                        <a:buFont typeface="Arial" panose="020B0604020202020204" pitchFamily="34" charset="0"/>
                        <a:buChar char="•"/>
                      </a:pPr>
                      <a:r>
                        <a:rPr lang="fr-FR" sz="2400" dirty="0"/>
                        <a:t>………………………….</a:t>
                      </a:r>
                    </a:p>
                    <a:p>
                      <a:pPr marL="285750" indent="-285750">
                        <a:buFont typeface="Arial" panose="020B0604020202020204" pitchFamily="34" charset="0"/>
                        <a:buChar char="•"/>
                      </a:pPr>
                      <a:r>
                        <a:rPr lang="fr-FR" sz="2400" dirty="0"/>
                        <a:t>En…………...(la plupart)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fr-FR" sz="2400" dirty="0"/>
                        <a:t>Les particules sont:</a:t>
                      </a:r>
                    </a:p>
                    <a:p>
                      <a:pPr marL="285750" indent="-285750">
                        <a:buFont typeface="Arial" panose="020B0604020202020204" pitchFamily="34" charset="0"/>
                        <a:buChar char="•"/>
                      </a:pPr>
                      <a:r>
                        <a:rPr lang="fr-FR" sz="2400" dirty="0"/>
                        <a:t>Désordonnées.</a:t>
                      </a:r>
                    </a:p>
                    <a:p>
                      <a:pPr marL="285750" indent="-285750">
                        <a:buFont typeface="Arial" panose="020B0604020202020204" pitchFamily="34" charset="0"/>
                        <a:buChar char="•"/>
                      </a:pPr>
                      <a:r>
                        <a:rPr lang="fr-FR" sz="2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1969842"/>
                  </a:ext>
                </a:extLst>
              </a:tr>
            </a:tbl>
          </a:graphicData>
        </a:graphic>
      </p:graphicFrame>
      <p:sp>
        <p:nvSpPr>
          <p:cNvPr id="12" name="ZoneTexte 11">
            <a:extLst>
              <a:ext uri="{FF2B5EF4-FFF2-40B4-BE49-F238E27FC236}">
                <a16:creationId xmlns:a16="http://schemas.microsoft.com/office/drawing/2014/main" id="{47C788B0-DC70-9CDF-1F84-89F64A916200}"/>
              </a:ext>
            </a:extLst>
          </p:cNvPr>
          <p:cNvSpPr txBox="1"/>
          <p:nvPr/>
        </p:nvSpPr>
        <p:spPr>
          <a:xfrm>
            <a:off x="2410587" y="1662585"/>
            <a:ext cx="3195483" cy="461665"/>
          </a:xfrm>
          <a:prstGeom prst="rect">
            <a:avLst/>
          </a:prstGeom>
          <a:noFill/>
        </p:spPr>
        <p:txBody>
          <a:bodyPr wrap="square" rtlCol="0">
            <a:spAutoFit/>
          </a:bodyPr>
          <a:lstStyle/>
          <a:p>
            <a:r>
              <a:rPr lang="fr-FR" sz="2400" b="1" dirty="0">
                <a:solidFill>
                  <a:srgbClr val="FF0000"/>
                </a:solidFill>
              </a:rPr>
              <a:t>modèle</a:t>
            </a:r>
          </a:p>
        </p:txBody>
      </p:sp>
      <p:sp>
        <p:nvSpPr>
          <p:cNvPr id="13" name="ZoneTexte 12">
            <a:extLst>
              <a:ext uri="{FF2B5EF4-FFF2-40B4-BE49-F238E27FC236}">
                <a16:creationId xmlns:a16="http://schemas.microsoft.com/office/drawing/2014/main" id="{989AF4F5-86AA-F9E7-CFF2-A435A48F5A86}"/>
              </a:ext>
            </a:extLst>
          </p:cNvPr>
          <p:cNvSpPr txBox="1"/>
          <p:nvPr/>
        </p:nvSpPr>
        <p:spPr>
          <a:xfrm>
            <a:off x="5013370" y="4829000"/>
            <a:ext cx="3195483" cy="461665"/>
          </a:xfrm>
          <a:prstGeom prst="rect">
            <a:avLst/>
          </a:prstGeom>
          <a:noFill/>
        </p:spPr>
        <p:txBody>
          <a:bodyPr wrap="square" rtlCol="0">
            <a:spAutoFit/>
          </a:bodyPr>
          <a:lstStyle/>
          <a:p>
            <a:r>
              <a:rPr lang="fr-FR" sz="2400" b="1" dirty="0">
                <a:solidFill>
                  <a:srgbClr val="FF0000"/>
                </a:solidFill>
              </a:rPr>
              <a:t>Désordonnées.</a:t>
            </a:r>
          </a:p>
        </p:txBody>
      </p:sp>
      <p:sp>
        <p:nvSpPr>
          <p:cNvPr id="14" name="ZoneTexte 13">
            <a:extLst>
              <a:ext uri="{FF2B5EF4-FFF2-40B4-BE49-F238E27FC236}">
                <a16:creationId xmlns:a16="http://schemas.microsoft.com/office/drawing/2014/main" id="{46C5B4B2-914F-7A54-D95A-C97025C35C63}"/>
              </a:ext>
            </a:extLst>
          </p:cNvPr>
          <p:cNvSpPr txBox="1"/>
          <p:nvPr/>
        </p:nvSpPr>
        <p:spPr>
          <a:xfrm>
            <a:off x="5225255" y="5179459"/>
            <a:ext cx="3195483" cy="461665"/>
          </a:xfrm>
          <a:prstGeom prst="rect">
            <a:avLst/>
          </a:prstGeom>
          <a:noFill/>
        </p:spPr>
        <p:txBody>
          <a:bodyPr wrap="square" rtlCol="0">
            <a:spAutoFit/>
          </a:bodyPr>
          <a:lstStyle/>
          <a:p>
            <a:r>
              <a:rPr lang="fr-FR" sz="2400" b="1" dirty="0">
                <a:solidFill>
                  <a:srgbClr val="FF0000"/>
                </a:solidFill>
              </a:rPr>
              <a:t>contact.</a:t>
            </a:r>
          </a:p>
        </p:txBody>
      </p:sp>
      <p:sp>
        <p:nvSpPr>
          <p:cNvPr id="15" name="ZoneTexte 14">
            <a:extLst>
              <a:ext uri="{FF2B5EF4-FFF2-40B4-BE49-F238E27FC236}">
                <a16:creationId xmlns:a16="http://schemas.microsoft.com/office/drawing/2014/main" id="{BF3DBBF0-E0F8-EA70-6ACC-28D60CB93C81}"/>
              </a:ext>
            </a:extLst>
          </p:cNvPr>
          <p:cNvSpPr txBox="1"/>
          <p:nvPr/>
        </p:nvSpPr>
        <p:spPr>
          <a:xfrm>
            <a:off x="8062195" y="5179459"/>
            <a:ext cx="3195483" cy="461665"/>
          </a:xfrm>
          <a:prstGeom prst="rect">
            <a:avLst/>
          </a:prstGeom>
          <a:noFill/>
        </p:spPr>
        <p:txBody>
          <a:bodyPr wrap="square" rtlCol="0">
            <a:spAutoFit/>
          </a:bodyPr>
          <a:lstStyle/>
          <a:p>
            <a:r>
              <a:rPr lang="fr-FR" sz="2400" b="1" dirty="0">
                <a:solidFill>
                  <a:srgbClr val="FF0000"/>
                </a:solidFill>
              </a:rPr>
              <a:t>Sans contact.</a:t>
            </a:r>
          </a:p>
        </p:txBody>
      </p:sp>
      <p:sp>
        <p:nvSpPr>
          <p:cNvPr id="10" name="ZoneTexte 9">
            <a:extLst>
              <a:ext uri="{FF2B5EF4-FFF2-40B4-BE49-F238E27FC236}">
                <a16:creationId xmlns:a16="http://schemas.microsoft.com/office/drawing/2014/main" id="{F07C466F-54D7-6F2C-FC94-DDE9E5EAB89E}"/>
              </a:ext>
            </a:extLst>
          </p:cNvPr>
          <p:cNvSpPr txBox="1"/>
          <p:nvPr/>
        </p:nvSpPr>
        <p:spPr>
          <a:xfrm>
            <a:off x="597604" y="519325"/>
            <a:ext cx="10088488" cy="369332"/>
          </a:xfrm>
          <a:prstGeom prst="rect">
            <a:avLst/>
          </a:prstGeom>
          <a:noFill/>
        </p:spPr>
        <p:txBody>
          <a:bodyPr wrap="square">
            <a:spAutoFit/>
          </a:bodyPr>
          <a:lstStyle/>
          <a:p>
            <a:pPr>
              <a:spcAft>
                <a:spcPts val="400"/>
              </a:spcAft>
            </a:pPr>
            <a:r>
              <a:rPr lang="fr-FR" sz="1800" i="1" dirty="0">
                <a:solidFill>
                  <a:schemeClr val="bg1">
                    <a:lumMod val="65000"/>
                  </a:schemeClr>
                </a:solidFill>
              </a:rPr>
              <a:t>L’</a:t>
            </a:r>
            <a:r>
              <a:rPr lang="fr-FR" sz="1800" i="1" dirty="0" err="1">
                <a:solidFill>
                  <a:schemeClr val="bg1">
                    <a:lumMod val="65000"/>
                  </a:schemeClr>
                </a:solidFill>
              </a:rPr>
              <a:t>enseignant.e</a:t>
            </a:r>
            <a:r>
              <a:rPr lang="fr-FR" sz="1800" i="1" dirty="0">
                <a:solidFill>
                  <a:schemeClr val="bg1">
                    <a:lumMod val="65000"/>
                  </a:schemeClr>
                </a:solidFill>
              </a:rPr>
              <a:t> fait participer les élèves pour compléter les espaces en pointillés.</a:t>
            </a:r>
          </a:p>
        </p:txBody>
      </p:sp>
    </p:spTree>
    <p:extLst>
      <p:ext uri="{BB962C8B-B14F-4D97-AF65-F5344CB8AC3E}">
        <p14:creationId xmlns:p14="http://schemas.microsoft.com/office/powerpoint/2010/main" val="238695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p:bldP spid="3" grpId="0"/>
      <p:bldP spid="12" grpId="0"/>
      <p:bldP spid="13" grpId="0"/>
      <p:bldP spid="14"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9948C-4ADF-2315-28AB-3F42B9E95214}"/>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67B0B885-2182-95A9-C17F-FF0BEE9DB45A}"/>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Pour modéliser un échantillon d’une matière, on suit les étapes suivantes:</a:t>
            </a:r>
          </a:p>
        </p:txBody>
      </p:sp>
      <p:pic>
        <p:nvPicPr>
          <p:cNvPr id="2" name="Image 8">
            <a:extLst>
              <a:ext uri="{FF2B5EF4-FFF2-40B4-BE49-F238E27FC236}">
                <a16:creationId xmlns:a16="http://schemas.microsoft.com/office/drawing/2014/main" id="{4657FA54-0DEB-27DF-037D-73792BBFDE34}"/>
              </a:ext>
            </a:extLst>
          </p:cNvPr>
          <p:cNvPicPr>
            <a:picLocks noChangeAspect="1"/>
          </p:cNvPicPr>
          <p:nvPr/>
        </p:nvPicPr>
        <p:blipFill>
          <a:blip r:embed="rId2"/>
          <a:stretch>
            <a:fillRect/>
          </a:stretch>
        </p:blipFill>
        <p:spPr>
          <a:xfrm>
            <a:off x="11336818" y="940034"/>
            <a:ext cx="583170" cy="583170"/>
          </a:xfrm>
          <a:prstGeom prst="rect">
            <a:avLst/>
          </a:prstGeom>
        </p:spPr>
      </p:pic>
      <p:sp>
        <p:nvSpPr>
          <p:cNvPr id="13" name="ZoneTexte 12">
            <a:extLst>
              <a:ext uri="{FF2B5EF4-FFF2-40B4-BE49-F238E27FC236}">
                <a16:creationId xmlns:a16="http://schemas.microsoft.com/office/drawing/2014/main" id="{42A5D5F2-10E6-301A-DC4E-DD9B12647947}"/>
              </a:ext>
            </a:extLst>
          </p:cNvPr>
          <p:cNvSpPr txBox="1"/>
          <p:nvPr/>
        </p:nvSpPr>
        <p:spPr>
          <a:xfrm>
            <a:off x="1048512" y="1840451"/>
            <a:ext cx="10094976" cy="461665"/>
          </a:xfrm>
          <a:prstGeom prst="rect">
            <a:avLst/>
          </a:prstGeom>
          <a:noFill/>
        </p:spPr>
        <p:txBody>
          <a:bodyPr wrap="square" rtlCol="0">
            <a:spAutoFit/>
          </a:bodyPr>
          <a:lstStyle/>
          <a:p>
            <a:r>
              <a:rPr lang="fr-FR" sz="2400" b="1" noProof="0" dirty="0">
                <a:solidFill>
                  <a:srgbClr val="0040C0"/>
                </a:solidFill>
              </a:rPr>
              <a:t>Étape 1:</a:t>
            </a:r>
            <a:r>
              <a:rPr lang="fr-FR" noProof="0" dirty="0"/>
              <a:t> </a:t>
            </a:r>
            <a:r>
              <a:rPr lang="fr-FR" sz="2400" noProof="0" dirty="0"/>
              <a:t>Préciser l’état physique de la matière</a:t>
            </a:r>
          </a:p>
        </p:txBody>
      </p:sp>
      <p:sp>
        <p:nvSpPr>
          <p:cNvPr id="14" name="ZoneTexte 13">
            <a:extLst>
              <a:ext uri="{FF2B5EF4-FFF2-40B4-BE49-F238E27FC236}">
                <a16:creationId xmlns:a16="http://schemas.microsoft.com/office/drawing/2014/main" id="{4E9C149A-4445-C631-FDAF-5E75AA4A68F3}"/>
              </a:ext>
            </a:extLst>
          </p:cNvPr>
          <p:cNvSpPr txBox="1"/>
          <p:nvPr/>
        </p:nvSpPr>
        <p:spPr>
          <a:xfrm>
            <a:off x="1048512" y="4434637"/>
            <a:ext cx="10094976" cy="1200329"/>
          </a:xfrm>
          <a:prstGeom prst="rect">
            <a:avLst/>
          </a:prstGeom>
          <a:noFill/>
        </p:spPr>
        <p:txBody>
          <a:bodyPr wrap="square" rtlCol="0">
            <a:spAutoFit/>
          </a:bodyPr>
          <a:lstStyle/>
          <a:p>
            <a:r>
              <a:rPr lang="fr-FR" sz="2400" b="1" noProof="0" dirty="0">
                <a:solidFill>
                  <a:srgbClr val="0040C0"/>
                </a:solidFill>
              </a:rPr>
              <a:t>Étape 3: </a:t>
            </a:r>
            <a:r>
              <a:rPr lang="fr-FR" sz="2400" noProof="0" dirty="0"/>
              <a:t>Modéliser l’échantillon en choisissant une forme géométrique pour les particules.</a:t>
            </a:r>
            <a:endParaRPr lang="fr-FR" sz="2400" dirty="0"/>
          </a:p>
          <a:p>
            <a:endParaRPr lang="fr-FR" sz="2400" noProof="0" dirty="0"/>
          </a:p>
        </p:txBody>
      </p:sp>
      <p:sp>
        <p:nvSpPr>
          <p:cNvPr id="15" name="ZoneTexte 14">
            <a:extLst>
              <a:ext uri="{FF2B5EF4-FFF2-40B4-BE49-F238E27FC236}">
                <a16:creationId xmlns:a16="http://schemas.microsoft.com/office/drawing/2014/main" id="{82B836FC-5C6E-4E9A-0CDE-550914C8CE4B}"/>
              </a:ext>
            </a:extLst>
          </p:cNvPr>
          <p:cNvSpPr txBox="1"/>
          <p:nvPr/>
        </p:nvSpPr>
        <p:spPr>
          <a:xfrm>
            <a:off x="1048512" y="3137544"/>
            <a:ext cx="10625328" cy="461665"/>
          </a:xfrm>
          <a:prstGeom prst="rect">
            <a:avLst/>
          </a:prstGeom>
          <a:noFill/>
        </p:spPr>
        <p:txBody>
          <a:bodyPr wrap="square" rtlCol="0">
            <a:spAutoFit/>
          </a:bodyPr>
          <a:lstStyle/>
          <a:p>
            <a:r>
              <a:rPr lang="fr-FR" sz="2400" b="1" noProof="0" dirty="0">
                <a:solidFill>
                  <a:srgbClr val="0040C0"/>
                </a:solidFill>
              </a:rPr>
              <a:t>Étape 2:</a:t>
            </a:r>
            <a:r>
              <a:rPr lang="fr-FR" noProof="0" dirty="0"/>
              <a:t> </a:t>
            </a:r>
            <a:r>
              <a:rPr lang="fr-FR" sz="2400" noProof="0" dirty="0"/>
              <a:t>Décrire la disposition des particules constituant la matière</a:t>
            </a:r>
          </a:p>
        </p:txBody>
      </p:sp>
    </p:spTree>
    <p:extLst>
      <p:ext uri="{BB962C8B-B14F-4D97-AF65-F5344CB8AC3E}">
        <p14:creationId xmlns:p14="http://schemas.microsoft.com/office/powerpoint/2010/main" val="215719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73D76-D4EF-3521-0141-BEB9ADBAC256}"/>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021BA82B-9665-6065-3E6C-7405F046F972}"/>
              </a:ext>
            </a:extLst>
          </p:cNvPr>
          <p:cNvSpPr txBox="1"/>
          <p:nvPr/>
        </p:nvSpPr>
        <p:spPr>
          <a:xfrm>
            <a:off x="517525" y="518965"/>
            <a:ext cx="11322050" cy="458167"/>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62A9990A-8F3C-4FF4-BEF5-C43D1D56A754}"/>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Corrigeons ensemble l’exercice 3 page 15. </a:t>
            </a:r>
          </a:p>
        </p:txBody>
      </p:sp>
      <p:pic>
        <p:nvPicPr>
          <p:cNvPr id="5" name="Image 4">
            <a:extLst>
              <a:ext uri="{FF2B5EF4-FFF2-40B4-BE49-F238E27FC236}">
                <a16:creationId xmlns:a16="http://schemas.microsoft.com/office/drawing/2014/main" id="{0C0941D5-FA37-CA96-615C-F5DC4652E36A}"/>
              </a:ext>
            </a:extLst>
          </p:cNvPr>
          <p:cNvPicPr>
            <a:picLocks noChangeAspect="1"/>
          </p:cNvPicPr>
          <p:nvPr/>
        </p:nvPicPr>
        <p:blipFill>
          <a:blip r:embed="rId2"/>
          <a:stretch>
            <a:fillRect/>
          </a:stretch>
        </p:blipFill>
        <p:spPr>
          <a:xfrm>
            <a:off x="639607" y="1497160"/>
            <a:ext cx="10912786" cy="4663844"/>
          </a:xfrm>
          <a:prstGeom prst="rect">
            <a:avLst/>
          </a:prstGeom>
        </p:spPr>
      </p:pic>
      <p:pic>
        <p:nvPicPr>
          <p:cNvPr id="6" name="Image 8">
            <a:extLst>
              <a:ext uri="{FF2B5EF4-FFF2-40B4-BE49-F238E27FC236}">
                <a16:creationId xmlns:a16="http://schemas.microsoft.com/office/drawing/2014/main" id="{02E4D73C-0FE6-1A68-BD2E-F879F03B1FEB}"/>
              </a:ext>
            </a:extLst>
          </p:cNvPr>
          <p:cNvPicPr>
            <a:picLocks noChangeAspect="1"/>
          </p:cNvPicPr>
          <p:nvPr/>
        </p:nvPicPr>
        <p:blipFill>
          <a:blip r:embed="rId3"/>
          <a:stretch>
            <a:fillRect/>
          </a:stretch>
        </p:blipFill>
        <p:spPr>
          <a:xfrm>
            <a:off x="11336818" y="940034"/>
            <a:ext cx="583170" cy="583170"/>
          </a:xfrm>
          <a:prstGeom prst="rect">
            <a:avLst/>
          </a:prstGeom>
        </p:spPr>
      </p:pic>
      <p:sp>
        <p:nvSpPr>
          <p:cNvPr id="2" name="ZoneTexte 1">
            <a:extLst>
              <a:ext uri="{FF2B5EF4-FFF2-40B4-BE49-F238E27FC236}">
                <a16:creationId xmlns:a16="http://schemas.microsoft.com/office/drawing/2014/main" id="{AAD557DB-1463-B792-4771-D6FC81CBDA4D}"/>
              </a:ext>
            </a:extLst>
          </p:cNvPr>
          <p:cNvSpPr txBox="1"/>
          <p:nvPr/>
        </p:nvSpPr>
        <p:spPr>
          <a:xfrm>
            <a:off x="4664324" y="3287980"/>
            <a:ext cx="3195483" cy="461665"/>
          </a:xfrm>
          <a:prstGeom prst="rect">
            <a:avLst/>
          </a:prstGeom>
          <a:noFill/>
        </p:spPr>
        <p:txBody>
          <a:bodyPr wrap="square" rtlCol="0">
            <a:spAutoFit/>
          </a:bodyPr>
          <a:lstStyle/>
          <a:p>
            <a:r>
              <a:rPr lang="fr-FR" sz="2400" b="1" dirty="0">
                <a:solidFill>
                  <a:srgbClr val="FF0000"/>
                </a:solidFill>
              </a:rPr>
              <a:t>désordonnées</a:t>
            </a:r>
          </a:p>
        </p:txBody>
      </p:sp>
      <p:sp>
        <p:nvSpPr>
          <p:cNvPr id="3" name="ZoneTexte 2">
            <a:extLst>
              <a:ext uri="{FF2B5EF4-FFF2-40B4-BE49-F238E27FC236}">
                <a16:creationId xmlns:a16="http://schemas.microsoft.com/office/drawing/2014/main" id="{16251176-9706-7F0A-F8D8-36D53EB1E2D9}"/>
              </a:ext>
            </a:extLst>
          </p:cNvPr>
          <p:cNvSpPr txBox="1"/>
          <p:nvPr/>
        </p:nvSpPr>
        <p:spPr>
          <a:xfrm>
            <a:off x="7070786" y="3281702"/>
            <a:ext cx="3195483" cy="461665"/>
          </a:xfrm>
          <a:prstGeom prst="rect">
            <a:avLst/>
          </a:prstGeom>
          <a:noFill/>
        </p:spPr>
        <p:txBody>
          <a:bodyPr wrap="square" rtlCol="0">
            <a:spAutoFit/>
          </a:bodyPr>
          <a:lstStyle/>
          <a:p>
            <a:r>
              <a:rPr lang="fr-FR" sz="2400" b="1" dirty="0">
                <a:solidFill>
                  <a:srgbClr val="FF0000"/>
                </a:solidFill>
              </a:rPr>
              <a:t>en contact</a:t>
            </a:r>
          </a:p>
        </p:txBody>
      </p:sp>
      <p:sp>
        <p:nvSpPr>
          <p:cNvPr id="4" name="Ellipse 3">
            <a:extLst>
              <a:ext uri="{FF2B5EF4-FFF2-40B4-BE49-F238E27FC236}">
                <a16:creationId xmlns:a16="http://schemas.microsoft.com/office/drawing/2014/main" id="{4B615117-0604-ECCA-0840-C04CE0FE9556}"/>
              </a:ext>
            </a:extLst>
          </p:cNvPr>
          <p:cNvSpPr/>
          <p:nvPr/>
        </p:nvSpPr>
        <p:spPr>
          <a:xfrm>
            <a:off x="9702284" y="4899175"/>
            <a:ext cx="393290" cy="461665"/>
          </a:xfrm>
          <a:prstGeom prst="ellipse">
            <a:avLst/>
          </a:prstGeom>
          <a:solidFill>
            <a:srgbClr val="0040C0"/>
          </a:solidFill>
          <a:ln>
            <a:solidFill>
              <a:srgbClr val="004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a:extLst>
              <a:ext uri="{FF2B5EF4-FFF2-40B4-BE49-F238E27FC236}">
                <a16:creationId xmlns:a16="http://schemas.microsoft.com/office/drawing/2014/main" id="{F31D004A-0AA6-513F-4707-9D47FF7AD4A5}"/>
              </a:ext>
            </a:extLst>
          </p:cNvPr>
          <p:cNvSpPr/>
          <p:nvPr/>
        </p:nvSpPr>
        <p:spPr>
          <a:xfrm>
            <a:off x="8913719" y="4923359"/>
            <a:ext cx="393290" cy="461665"/>
          </a:xfrm>
          <a:prstGeom prst="ellipse">
            <a:avLst/>
          </a:prstGeom>
          <a:solidFill>
            <a:srgbClr val="0040C0"/>
          </a:solidFill>
          <a:ln>
            <a:solidFill>
              <a:srgbClr val="004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77DBB583-4D5F-8BD0-CCC4-EA3D34E3BF83}"/>
              </a:ext>
            </a:extLst>
          </p:cNvPr>
          <p:cNvSpPr/>
          <p:nvPr/>
        </p:nvSpPr>
        <p:spPr>
          <a:xfrm>
            <a:off x="9224835" y="5272702"/>
            <a:ext cx="393290" cy="461665"/>
          </a:xfrm>
          <a:prstGeom prst="ellipse">
            <a:avLst/>
          </a:prstGeom>
          <a:solidFill>
            <a:srgbClr val="0040C0"/>
          </a:solidFill>
          <a:ln>
            <a:solidFill>
              <a:srgbClr val="004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a:extLst>
              <a:ext uri="{FF2B5EF4-FFF2-40B4-BE49-F238E27FC236}">
                <a16:creationId xmlns:a16="http://schemas.microsoft.com/office/drawing/2014/main" id="{E021C82B-49FF-13DB-203D-9F9F3A8C9FA0}"/>
              </a:ext>
            </a:extLst>
          </p:cNvPr>
          <p:cNvSpPr/>
          <p:nvPr/>
        </p:nvSpPr>
        <p:spPr>
          <a:xfrm>
            <a:off x="9309721" y="4846066"/>
            <a:ext cx="393290" cy="461665"/>
          </a:xfrm>
          <a:prstGeom prst="ellipse">
            <a:avLst/>
          </a:prstGeom>
          <a:solidFill>
            <a:srgbClr val="0040C0"/>
          </a:solidFill>
          <a:ln>
            <a:solidFill>
              <a:srgbClr val="004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DAD4CD8F-8941-AB33-EE1C-92FE16F18B6A}"/>
              </a:ext>
            </a:extLst>
          </p:cNvPr>
          <p:cNvSpPr/>
          <p:nvPr/>
        </p:nvSpPr>
        <p:spPr>
          <a:xfrm>
            <a:off x="9610119" y="5314057"/>
            <a:ext cx="393290" cy="461665"/>
          </a:xfrm>
          <a:prstGeom prst="ellipse">
            <a:avLst/>
          </a:prstGeom>
          <a:solidFill>
            <a:srgbClr val="0040C0"/>
          </a:solidFill>
          <a:ln>
            <a:solidFill>
              <a:srgbClr val="004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94C558C2-F4BB-1CA7-0C17-8326D00F3A65}"/>
              </a:ext>
            </a:extLst>
          </p:cNvPr>
          <p:cNvSpPr/>
          <p:nvPr/>
        </p:nvSpPr>
        <p:spPr>
          <a:xfrm>
            <a:off x="8286560" y="5248405"/>
            <a:ext cx="393290" cy="461665"/>
          </a:xfrm>
          <a:prstGeom prst="ellipse">
            <a:avLst/>
          </a:prstGeom>
          <a:solidFill>
            <a:srgbClr val="0040C0"/>
          </a:solidFill>
          <a:ln>
            <a:solidFill>
              <a:srgbClr val="004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a:extLst>
              <a:ext uri="{FF2B5EF4-FFF2-40B4-BE49-F238E27FC236}">
                <a16:creationId xmlns:a16="http://schemas.microsoft.com/office/drawing/2014/main" id="{9E7F74CA-1D1C-716D-05F2-91D2B83EC0CC}"/>
              </a:ext>
            </a:extLst>
          </p:cNvPr>
          <p:cNvSpPr/>
          <p:nvPr/>
        </p:nvSpPr>
        <p:spPr>
          <a:xfrm>
            <a:off x="8773080" y="5311349"/>
            <a:ext cx="393290" cy="461665"/>
          </a:xfrm>
          <a:prstGeom prst="ellipse">
            <a:avLst/>
          </a:prstGeom>
          <a:solidFill>
            <a:srgbClr val="0040C0"/>
          </a:solidFill>
          <a:ln>
            <a:solidFill>
              <a:srgbClr val="004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Ellipse 13">
            <a:extLst>
              <a:ext uri="{FF2B5EF4-FFF2-40B4-BE49-F238E27FC236}">
                <a16:creationId xmlns:a16="http://schemas.microsoft.com/office/drawing/2014/main" id="{9B83D935-2620-D6FE-2254-0674C41AD0C0}"/>
              </a:ext>
            </a:extLst>
          </p:cNvPr>
          <p:cNvSpPr/>
          <p:nvPr/>
        </p:nvSpPr>
        <p:spPr>
          <a:xfrm>
            <a:off x="8520793" y="4923359"/>
            <a:ext cx="393290" cy="461665"/>
          </a:xfrm>
          <a:prstGeom prst="ellipse">
            <a:avLst/>
          </a:prstGeom>
          <a:solidFill>
            <a:srgbClr val="0040C0"/>
          </a:solidFill>
          <a:ln>
            <a:solidFill>
              <a:srgbClr val="004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588B1459-E8AF-3E52-B82D-C18F609E297F}"/>
              </a:ext>
            </a:extLst>
          </p:cNvPr>
          <p:cNvSpPr/>
          <p:nvPr/>
        </p:nvSpPr>
        <p:spPr>
          <a:xfrm>
            <a:off x="7742708" y="4923360"/>
            <a:ext cx="393290" cy="461665"/>
          </a:xfrm>
          <a:prstGeom prst="ellipse">
            <a:avLst/>
          </a:prstGeom>
          <a:solidFill>
            <a:srgbClr val="0040C0"/>
          </a:solidFill>
          <a:ln>
            <a:solidFill>
              <a:srgbClr val="004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a:extLst>
              <a:ext uri="{FF2B5EF4-FFF2-40B4-BE49-F238E27FC236}">
                <a16:creationId xmlns:a16="http://schemas.microsoft.com/office/drawing/2014/main" id="{5094DBF1-BCF4-F4BA-A8DE-E1F1B3F3A5BA}"/>
              </a:ext>
            </a:extLst>
          </p:cNvPr>
          <p:cNvSpPr/>
          <p:nvPr/>
        </p:nvSpPr>
        <p:spPr>
          <a:xfrm>
            <a:off x="7905469" y="5355102"/>
            <a:ext cx="393290" cy="461665"/>
          </a:xfrm>
          <a:prstGeom prst="ellipse">
            <a:avLst/>
          </a:prstGeom>
          <a:solidFill>
            <a:srgbClr val="0040C0"/>
          </a:solidFill>
          <a:ln>
            <a:solidFill>
              <a:srgbClr val="004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6A312E7A-5FD2-9EEB-35EF-E3CCEA0E774C}"/>
              </a:ext>
            </a:extLst>
          </p:cNvPr>
          <p:cNvSpPr/>
          <p:nvPr/>
        </p:nvSpPr>
        <p:spPr>
          <a:xfrm>
            <a:off x="8102114" y="4840088"/>
            <a:ext cx="393290" cy="461665"/>
          </a:xfrm>
          <a:prstGeom prst="ellipse">
            <a:avLst/>
          </a:prstGeom>
          <a:solidFill>
            <a:srgbClr val="0040C0"/>
          </a:solidFill>
          <a:ln>
            <a:solidFill>
              <a:srgbClr val="004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933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7" grpId="0" animBg="1"/>
      <p:bldP spid="8" grpId="0" animBg="1"/>
      <p:bldP spid="9" grpId="0" animBg="1"/>
      <p:bldP spid="10" grpId="0" animBg="1"/>
      <p:bldP spid="11" grpId="0" animBg="1"/>
      <p:bldP spid="13" grpId="0" animBg="1"/>
      <p:bldP spid="14" grpId="0" animBg="1"/>
      <p:bldP spid="15" grpId="0" animBg="1"/>
      <p:bldP spid="16"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FD778-BB95-E39D-B807-B3BA0F72B7AB}"/>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922147B7-1A91-B980-0A69-F658B7E21016}"/>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D7582F0E-EA5D-4C09-3A1E-A2F55DA72CE5}"/>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D2BAD05B-4A47-DF55-0B2E-42A0AFD1A0FC}"/>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Correction des exercices de consolidation</a:t>
              </a:r>
            </a:p>
            <a:p>
              <a:pPr algn="ctr"/>
              <a:r>
                <a:rPr lang="fr-FR" sz="5600" b="1" dirty="0">
                  <a:solidFill>
                    <a:schemeClr val="tx1"/>
                  </a:solidFill>
                </a:rPr>
                <a:t>tâche 3</a:t>
              </a:r>
              <a:endParaRPr lang="fr-FR" sz="5600" b="1" noProof="0" dirty="0">
                <a:solidFill>
                  <a:schemeClr val="tx1"/>
                </a:solidFill>
              </a:endParaRPr>
            </a:p>
          </p:txBody>
        </p:sp>
      </p:grpSp>
    </p:spTree>
    <p:extLst>
      <p:ext uri="{BB962C8B-B14F-4D97-AF65-F5344CB8AC3E}">
        <p14:creationId xmlns:p14="http://schemas.microsoft.com/office/powerpoint/2010/main" val="1829505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grpSp>
        <p:nvGrpSpPr>
          <p:cNvPr id="31" name="Groupe 30">
            <a:extLst>
              <a:ext uri="{FF2B5EF4-FFF2-40B4-BE49-F238E27FC236}">
                <a16:creationId xmlns:a16="http://schemas.microsoft.com/office/drawing/2014/main" id="{FF811532-D41C-18D2-CC75-4FDADF22C5F0}"/>
              </a:ext>
            </a:extLst>
          </p:cNvPr>
          <p:cNvGrpSpPr/>
          <p:nvPr/>
        </p:nvGrpSpPr>
        <p:grpSpPr>
          <a:xfrm>
            <a:off x="458727" y="2947041"/>
            <a:ext cx="10061151" cy="481959"/>
            <a:chOff x="641607" y="3874674"/>
            <a:chExt cx="10061151" cy="481959"/>
          </a:xfrm>
        </p:grpSpPr>
        <p:pic>
          <p:nvPicPr>
            <p:cNvPr id="30" name="Image 9">
              <a:extLst>
                <a:ext uri="{FF2B5EF4-FFF2-40B4-BE49-F238E27FC236}">
                  <a16:creationId xmlns:a16="http://schemas.microsoft.com/office/drawing/2014/main" id="{09036825-C8BB-3F76-00B6-B6E0060FFEDC}"/>
                </a:ext>
              </a:extLst>
            </p:cNvPr>
            <p:cNvPicPr>
              <a:picLocks noChangeAspect="1"/>
            </p:cNvPicPr>
            <p:nvPr/>
          </p:nvPicPr>
          <p:blipFill>
            <a:blip r:embed="rId3"/>
            <a:stretch>
              <a:fillRect/>
            </a:stretch>
          </p:blipFill>
          <p:spPr>
            <a:xfrm>
              <a:off x="641607" y="3874674"/>
              <a:ext cx="481959" cy="481959"/>
            </a:xfrm>
            <a:prstGeom prst="rect">
              <a:avLst/>
            </a:prstGeom>
          </p:spPr>
        </p:pic>
        <p:sp>
          <p:nvSpPr>
            <p:cNvPr id="10" name="Google Shape;1185;p114">
              <a:extLst>
                <a:ext uri="{FF2B5EF4-FFF2-40B4-BE49-F238E27FC236}">
                  <a16:creationId xmlns:a16="http://schemas.microsoft.com/office/drawing/2014/main" id="{29D2EE66-5645-E2E2-A84E-694256C5078B}"/>
                </a:ext>
              </a:extLst>
            </p:cNvPr>
            <p:cNvSpPr txBox="1"/>
            <p:nvPr/>
          </p:nvSpPr>
          <p:spPr>
            <a:xfrm>
              <a:off x="1596074" y="394206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L’élève prête l’attention à l’enseignant</a:t>
              </a:r>
              <a:endParaRPr lang="fr-FR" sz="1467" kern="0" noProof="0" dirty="0">
                <a:solidFill>
                  <a:srgbClr val="000000"/>
                </a:solidFill>
                <a:latin typeface="Arial"/>
                <a:ea typeface="Arial"/>
                <a:cs typeface="Arial"/>
              </a:endParaRPr>
            </a:p>
          </p:txBody>
        </p:sp>
      </p:grpSp>
      <p:sp>
        <p:nvSpPr>
          <p:cNvPr id="13" name="Google Shape;853;p104">
            <a:extLst>
              <a:ext uri="{FF2B5EF4-FFF2-40B4-BE49-F238E27FC236}">
                <a16:creationId xmlns:a16="http://schemas.microsoft.com/office/drawing/2014/main" id="{0B966DA1-200F-843A-31DC-1A206DCDCBE7}"/>
              </a:ext>
            </a:extLst>
          </p:cNvPr>
          <p:cNvSpPr/>
          <p:nvPr/>
        </p:nvSpPr>
        <p:spPr>
          <a:xfrm>
            <a:off x="365255" y="110279"/>
            <a:ext cx="8240977" cy="603712"/>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noProof="0" dirty="0">
                <a:solidFill>
                  <a:srgbClr val="44546A"/>
                </a:solidFill>
                <a:latin typeface="Calibri"/>
                <a:ea typeface="Calibri"/>
                <a:cs typeface="Calibri"/>
              </a:rPr>
              <a:t>Banque des icones utilisées dans les slides</a:t>
            </a:r>
            <a:endParaRPr lang="fr-FR" sz="1867" kern="0" noProof="0" dirty="0">
              <a:solidFill>
                <a:srgbClr val="000000"/>
              </a:solidFill>
              <a:latin typeface="Arial"/>
              <a:ea typeface="Arial"/>
              <a:cs typeface="Arial"/>
            </a:endParaRPr>
          </a:p>
        </p:txBody>
      </p:sp>
      <p:grpSp>
        <p:nvGrpSpPr>
          <p:cNvPr id="29" name="Groupe 28">
            <a:extLst>
              <a:ext uri="{FF2B5EF4-FFF2-40B4-BE49-F238E27FC236}">
                <a16:creationId xmlns:a16="http://schemas.microsoft.com/office/drawing/2014/main" id="{F9836112-CCAC-4413-2986-BF5CC2870BAA}"/>
              </a:ext>
            </a:extLst>
          </p:cNvPr>
          <p:cNvGrpSpPr/>
          <p:nvPr/>
        </p:nvGrpSpPr>
        <p:grpSpPr>
          <a:xfrm>
            <a:off x="450935" y="3602190"/>
            <a:ext cx="10068943" cy="527905"/>
            <a:chOff x="633815" y="5937939"/>
            <a:chExt cx="10068943" cy="527905"/>
          </a:xfrm>
        </p:grpSpPr>
        <p:sp>
          <p:nvSpPr>
            <p:cNvPr id="12" name="Google Shape;1185;p114">
              <a:extLst>
                <a:ext uri="{FF2B5EF4-FFF2-40B4-BE49-F238E27FC236}">
                  <a16:creationId xmlns:a16="http://schemas.microsoft.com/office/drawing/2014/main" id="{B47427F0-4482-A0CA-65C7-0A249E0575EF}"/>
                </a:ext>
              </a:extLst>
            </p:cNvPr>
            <p:cNvSpPr txBox="1"/>
            <p:nvPr/>
          </p:nvSpPr>
          <p:spPr>
            <a:xfrm>
              <a:off x="1596074" y="6001862"/>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L’élève lève la main avant de répondre</a:t>
              </a:r>
              <a:endParaRPr lang="fr-FR" sz="1467" kern="0" noProof="0" dirty="0">
                <a:solidFill>
                  <a:srgbClr val="000000"/>
                </a:solidFill>
                <a:latin typeface="Arial"/>
                <a:ea typeface="Arial"/>
                <a:cs typeface="Arial"/>
              </a:endParaRPr>
            </a:p>
          </p:txBody>
        </p:sp>
        <p:pic>
          <p:nvPicPr>
            <p:cNvPr id="20" name="Picture 2" descr="Lever la main - Icônes mains et gestes gratuites">
              <a:extLst>
                <a:ext uri="{FF2B5EF4-FFF2-40B4-BE49-F238E27FC236}">
                  <a16:creationId xmlns:a16="http://schemas.microsoft.com/office/drawing/2014/main" id="{2FCF7B9A-6689-6267-0FD9-41B383A1804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3815" y="5937939"/>
              <a:ext cx="527905" cy="5279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5" name="Groupe 44">
            <a:extLst>
              <a:ext uri="{FF2B5EF4-FFF2-40B4-BE49-F238E27FC236}">
                <a16:creationId xmlns:a16="http://schemas.microsoft.com/office/drawing/2014/main" id="{40C50BF5-960C-B6C6-9315-41D3DF110C0F}"/>
              </a:ext>
            </a:extLst>
          </p:cNvPr>
          <p:cNvGrpSpPr/>
          <p:nvPr/>
        </p:nvGrpSpPr>
        <p:grpSpPr>
          <a:xfrm>
            <a:off x="508262" y="1996292"/>
            <a:ext cx="10092113" cy="641893"/>
            <a:chOff x="605726" y="736482"/>
            <a:chExt cx="10092113" cy="641893"/>
          </a:xfrm>
        </p:grpSpPr>
        <p:pic>
          <p:nvPicPr>
            <p:cNvPr id="41" name="Picture 2" descr="Image générée">
              <a:extLst>
                <a:ext uri="{FF2B5EF4-FFF2-40B4-BE49-F238E27FC236}">
                  <a16:creationId xmlns:a16="http://schemas.microsoft.com/office/drawing/2014/main" id="{E9531E9B-C991-40A9-D03B-DB4C18F8924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605726" y="736482"/>
              <a:ext cx="546818" cy="641893"/>
            </a:xfrm>
            <a:prstGeom prst="rect">
              <a:avLst/>
            </a:prstGeom>
            <a:noFill/>
            <a:extLst>
              <a:ext uri="{909E8E84-426E-40DD-AFC4-6F175D3DCCD1}">
                <a14:hiddenFill xmlns:a14="http://schemas.microsoft.com/office/drawing/2010/main">
                  <a:solidFill>
                    <a:srgbClr val="FFFFFF"/>
                  </a:solidFill>
                </a14:hiddenFill>
              </a:ext>
            </a:extLst>
          </p:spPr>
        </p:pic>
        <p:sp>
          <p:nvSpPr>
            <p:cNvPr id="44" name="Google Shape;1185;p114">
              <a:extLst>
                <a:ext uri="{FF2B5EF4-FFF2-40B4-BE49-F238E27FC236}">
                  <a16:creationId xmlns:a16="http://schemas.microsoft.com/office/drawing/2014/main" id="{8E049F13-5293-D7AC-1599-B71F84A1B7F9}"/>
                </a:ext>
              </a:extLst>
            </p:cNvPr>
            <p:cNvSpPr txBox="1"/>
            <p:nvPr/>
          </p:nvSpPr>
          <p:spPr>
            <a:xfrm>
              <a:off x="1591155" y="85739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Slide réservé à l’enseignant</a:t>
              </a:r>
              <a:endParaRPr lang="fr-FR" sz="1467" kern="0" noProof="0" dirty="0">
                <a:solidFill>
                  <a:srgbClr val="000000"/>
                </a:solidFill>
                <a:latin typeface="Arial"/>
                <a:ea typeface="Arial"/>
                <a:cs typeface="Arial"/>
              </a:endParaRPr>
            </a:p>
          </p:txBody>
        </p:sp>
      </p:grpSp>
    </p:spTree>
    <p:extLst>
      <p:ext uri="{BB962C8B-B14F-4D97-AF65-F5344CB8AC3E}">
        <p14:creationId xmlns:p14="http://schemas.microsoft.com/office/powerpoint/2010/main" val="24277631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FEDDF-A13F-933A-30AF-C7271EF617A1}"/>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485CC4B3-7047-DFCD-4F5D-BC5A1A9F5507}"/>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Nous arrivons à la correction des exercices correspondant à la troisième tâche de ce chapitre.</a:t>
            </a:r>
            <a:br>
              <a:rPr lang="fr-FR" dirty="0"/>
            </a:br>
            <a:r>
              <a:rPr lang="fr-FR" dirty="0"/>
              <a:t>Je vous rappelle la tâche principale.</a:t>
            </a:r>
          </a:p>
        </p:txBody>
      </p:sp>
      <p:pic>
        <p:nvPicPr>
          <p:cNvPr id="34" name="Picture 2" descr="Lever la main - Icônes mains et gestes gratuites">
            <a:extLst>
              <a:ext uri="{FF2B5EF4-FFF2-40B4-BE49-F238E27FC236}">
                <a16:creationId xmlns:a16="http://schemas.microsoft.com/office/drawing/2014/main" id="{17408075-5968-6141-9418-FFEBDFB77D4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2054;p38">
            <a:extLst>
              <a:ext uri="{FF2B5EF4-FFF2-40B4-BE49-F238E27FC236}">
                <a16:creationId xmlns:a16="http://schemas.microsoft.com/office/drawing/2014/main" id="{0D59E27B-C36C-485E-8925-D4CF6FA54A2E}"/>
              </a:ext>
            </a:extLst>
          </p:cNvPr>
          <p:cNvSpPr/>
          <p:nvPr/>
        </p:nvSpPr>
        <p:spPr>
          <a:xfrm>
            <a:off x="774698" y="3191193"/>
            <a:ext cx="11240517"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pic>
        <p:nvPicPr>
          <p:cNvPr id="4" name="Image 23">
            <a:extLst>
              <a:ext uri="{FF2B5EF4-FFF2-40B4-BE49-F238E27FC236}">
                <a16:creationId xmlns:a16="http://schemas.microsoft.com/office/drawing/2014/main" id="{441F0B59-7A23-241E-010F-FC27F3256D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259" y="2907916"/>
            <a:ext cx="805544" cy="805544"/>
          </a:xfrm>
          <a:prstGeom prst="rect">
            <a:avLst/>
          </a:prstGeom>
        </p:spPr>
      </p:pic>
      <p:sp>
        <p:nvSpPr>
          <p:cNvPr id="5" name="ZoneTexte 3">
            <a:extLst>
              <a:ext uri="{FF2B5EF4-FFF2-40B4-BE49-F238E27FC236}">
                <a16:creationId xmlns:a16="http://schemas.microsoft.com/office/drawing/2014/main" id="{95FA4C8E-2292-A06B-A2E4-F7A2B5081CD1}"/>
              </a:ext>
            </a:extLst>
          </p:cNvPr>
          <p:cNvSpPr txBox="1"/>
          <p:nvPr/>
        </p:nvSpPr>
        <p:spPr>
          <a:xfrm>
            <a:off x="1197864" y="3216215"/>
            <a:ext cx="11113007"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r>
              <a:rPr lang="fr-FR" b="1" dirty="0">
                <a:solidFill>
                  <a:srgbClr val="0040C0"/>
                </a:solidFill>
              </a:rPr>
              <a:t>Distinguer un corps pur d’un mélange.</a:t>
            </a:r>
          </a:p>
        </p:txBody>
      </p:sp>
    </p:spTree>
    <p:extLst>
      <p:ext uri="{BB962C8B-B14F-4D97-AF65-F5344CB8AC3E}">
        <p14:creationId xmlns:p14="http://schemas.microsoft.com/office/powerpoint/2010/main" val="1148255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7FEAA-C0E4-B6EA-ADA1-C265CDC0359B}"/>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E45ABDBF-451D-76CF-576B-56721F7C2D20}"/>
              </a:ext>
            </a:extLst>
          </p:cNvPr>
          <p:cNvSpPr txBox="1"/>
          <p:nvPr/>
        </p:nvSpPr>
        <p:spPr>
          <a:xfrm>
            <a:off x="508000" y="689650"/>
            <a:ext cx="773303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fait participer les élèves pour compléter les espaces en pointillés.</a:t>
            </a:r>
          </a:p>
        </p:txBody>
      </p:sp>
      <p:sp>
        <p:nvSpPr>
          <p:cNvPr id="22" name="D_A_01">
            <a:extLst>
              <a:ext uri="{FF2B5EF4-FFF2-40B4-BE49-F238E27FC236}">
                <a16:creationId xmlns:a16="http://schemas.microsoft.com/office/drawing/2014/main" id="{BC01405E-7486-954F-A045-558CD3CCD529}"/>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En résumé : pour identifier la modélisation correspondant à chaque échantillon représenté à l’aide du modèle particulaire, je suis les étapes suivantes :</a:t>
            </a:r>
          </a:p>
        </p:txBody>
      </p:sp>
      <p:pic>
        <p:nvPicPr>
          <p:cNvPr id="34" name="Picture 2" descr="Lever la main - Icônes mains et gestes gratuites">
            <a:extLst>
              <a:ext uri="{FF2B5EF4-FFF2-40B4-BE49-F238E27FC236}">
                <a16:creationId xmlns:a16="http://schemas.microsoft.com/office/drawing/2014/main" id="{2426A636-090C-A771-4099-764E28806CB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824">
            <a:extLst>
              <a:ext uri="{FF2B5EF4-FFF2-40B4-BE49-F238E27FC236}">
                <a16:creationId xmlns:a16="http://schemas.microsoft.com/office/drawing/2014/main" id="{9FAEBEE7-16F0-87BC-B452-DD07797D9141}"/>
              </a:ext>
            </a:extLst>
          </p:cNvPr>
          <p:cNvSpPr/>
          <p:nvPr/>
        </p:nvSpPr>
        <p:spPr>
          <a:xfrm>
            <a:off x="1038046" y="1255304"/>
            <a:ext cx="9494074" cy="369332"/>
          </a:xfrm>
          <a:prstGeom prst="rect">
            <a:avLst/>
          </a:prstGeom>
        </p:spPr>
        <p:txBody>
          <a:bodyPr wrap="none" lIns="0" tIns="0" rIns="0" bIns="0">
            <a:spAutoFit/>
          </a:bodyPr>
          <a:lstStyle/>
          <a:p>
            <a:pPr marL="0"/>
            <a:r>
              <a:rPr lang="en-US" sz="2400" i="0" spc="0" baseline="0" dirty="0">
                <a:solidFill>
                  <a:srgbClr val="F5821F"/>
                </a:solidFill>
                <a:latin typeface="+mj-lt"/>
              </a:rPr>
              <a:t>1. </a:t>
            </a:r>
            <a:r>
              <a:rPr lang="en-US" sz="2400" b="1" i="0" spc="0" baseline="0" dirty="0">
                <a:solidFill>
                  <a:srgbClr val="0040C0"/>
                </a:solidFill>
                <a:latin typeface="+mj-lt"/>
              </a:rPr>
              <a:t>Je </a:t>
            </a:r>
            <a:r>
              <a:rPr lang="en-US" sz="2400" b="1" i="0" spc="0" baseline="0" dirty="0" err="1">
                <a:solidFill>
                  <a:srgbClr val="0040C0"/>
                </a:solidFill>
                <a:latin typeface="+mj-lt"/>
              </a:rPr>
              <a:t>précise</a:t>
            </a:r>
            <a:r>
              <a:rPr lang="en-US" sz="2400" b="1" i="0" spc="0" baseline="0" dirty="0">
                <a:solidFill>
                  <a:srgbClr val="0040C0"/>
                </a:solidFill>
                <a:latin typeface="+mj-lt"/>
              </a:rPr>
              <a:t> le </a:t>
            </a:r>
            <a:r>
              <a:rPr lang="en-US" sz="2400" b="1" i="0" spc="0" baseline="0" dirty="0" err="1">
                <a:solidFill>
                  <a:srgbClr val="0040C0"/>
                </a:solidFill>
                <a:latin typeface="+mj-lt"/>
              </a:rPr>
              <a:t>nombre</a:t>
            </a:r>
            <a:r>
              <a:rPr lang="en-US" sz="2400" b="1" i="0" spc="0" baseline="0" dirty="0">
                <a:solidFill>
                  <a:srgbClr val="0040C0"/>
                </a:solidFill>
                <a:latin typeface="+mj-lt"/>
              </a:rPr>
              <a:t> de types de </a:t>
            </a:r>
            <a:r>
              <a:rPr lang="en-US" sz="2400" b="1" i="0" spc="0" baseline="0" dirty="0" err="1">
                <a:solidFill>
                  <a:srgbClr val="0040C0"/>
                </a:solidFill>
                <a:latin typeface="+mj-lt"/>
              </a:rPr>
              <a:t>particules</a:t>
            </a:r>
            <a:r>
              <a:rPr lang="en-US" sz="2400" i="0" spc="0" baseline="0" dirty="0">
                <a:solidFill>
                  <a:srgbClr val="231F20"/>
                </a:solidFill>
                <a:latin typeface="+mj-lt"/>
              </a:rPr>
              <a:t> dans </a:t>
            </a:r>
            <a:r>
              <a:rPr lang="en-US" sz="2400" i="0" spc="0" baseline="0" dirty="0" err="1">
                <a:solidFill>
                  <a:srgbClr val="231F20"/>
                </a:solidFill>
                <a:latin typeface="+mj-lt"/>
              </a:rPr>
              <a:t>chaque</a:t>
            </a:r>
            <a:r>
              <a:rPr lang="en-US" sz="2400" i="0" spc="0" baseline="0" dirty="0">
                <a:solidFill>
                  <a:srgbClr val="231F20"/>
                </a:solidFill>
                <a:latin typeface="+mj-lt"/>
              </a:rPr>
              <a:t> representation. </a:t>
            </a:r>
            <a:endParaRPr lang="en-US" sz="2400" i="0" u="sng" spc="0" baseline="0" dirty="0">
              <a:solidFill>
                <a:srgbClr val="231F20"/>
              </a:solidFill>
              <a:latin typeface="+mj-lt"/>
            </a:endParaRPr>
          </a:p>
        </p:txBody>
      </p:sp>
      <p:sp>
        <p:nvSpPr>
          <p:cNvPr id="15" name="ZoneTexte 14">
            <a:extLst>
              <a:ext uri="{FF2B5EF4-FFF2-40B4-BE49-F238E27FC236}">
                <a16:creationId xmlns:a16="http://schemas.microsoft.com/office/drawing/2014/main" id="{28E578F5-1251-5BDD-ACF0-44851975E214}"/>
              </a:ext>
            </a:extLst>
          </p:cNvPr>
          <p:cNvSpPr txBox="1"/>
          <p:nvPr/>
        </p:nvSpPr>
        <p:spPr>
          <a:xfrm>
            <a:off x="909070" y="1770393"/>
            <a:ext cx="9580525" cy="461665"/>
          </a:xfrm>
          <a:prstGeom prst="rect">
            <a:avLst/>
          </a:prstGeom>
          <a:noFill/>
        </p:spPr>
        <p:txBody>
          <a:bodyPr wrap="square" rtlCol="0">
            <a:spAutoFit/>
          </a:bodyPr>
          <a:lstStyle/>
          <a:p>
            <a:r>
              <a:rPr lang="fr-FR" sz="2400" b="1" dirty="0"/>
              <a:t>1.1</a:t>
            </a:r>
            <a:r>
              <a:rPr lang="fr-FR" sz="2400" dirty="0"/>
              <a:t> J’identifie les particules identiques sur chaque représentation</a:t>
            </a:r>
          </a:p>
        </p:txBody>
      </p:sp>
      <p:sp>
        <p:nvSpPr>
          <p:cNvPr id="16" name="ZoneTexte 15">
            <a:extLst>
              <a:ext uri="{FF2B5EF4-FFF2-40B4-BE49-F238E27FC236}">
                <a16:creationId xmlns:a16="http://schemas.microsoft.com/office/drawing/2014/main" id="{56406B5E-07F3-F536-4298-A6DAE0E076B3}"/>
              </a:ext>
            </a:extLst>
          </p:cNvPr>
          <p:cNvSpPr txBox="1"/>
          <p:nvPr/>
        </p:nvSpPr>
        <p:spPr>
          <a:xfrm>
            <a:off x="875968" y="2953450"/>
            <a:ext cx="9580525" cy="461665"/>
          </a:xfrm>
          <a:prstGeom prst="rect">
            <a:avLst/>
          </a:prstGeom>
          <a:noFill/>
        </p:spPr>
        <p:txBody>
          <a:bodyPr wrap="square" rtlCol="0">
            <a:spAutoFit/>
          </a:bodyPr>
          <a:lstStyle/>
          <a:p>
            <a:r>
              <a:rPr lang="fr-FR" sz="2400" b="1" dirty="0"/>
              <a:t>1.2 </a:t>
            </a:r>
            <a:r>
              <a:rPr lang="fr-FR" sz="2400" dirty="0"/>
              <a:t>Je déduis le nombre de  types de particules sur chaque représentation</a:t>
            </a:r>
          </a:p>
        </p:txBody>
      </p:sp>
      <p:sp>
        <p:nvSpPr>
          <p:cNvPr id="18" name="Rectangle 1752">
            <a:extLst>
              <a:ext uri="{FF2B5EF4-FFF2-40B4-BE49-F238E27FC236}">
                <a16:creationId xmlns:a16="http://schemas.microsoft.com/office/drawing/2014/main" id="{13B44F2F-7B67-5A0F-C629-8330C6A93504}"/>
              </a:ext>
            </a:extLst>
          </p:cNvPr>
          <p:cNvSpPr/>
          <p:nvPr/>
        </p:nvSpPr>
        <p:spPr>
          <a:xfrm>
            <a:off x="1038046" y="4249254"/>
            <a:ext cx="8073749" cy="369332"/>
          </a:xfrm>
          <a:prstGeom prst="rect">
            <a:avLst/>
          </a:prstGeom>
        </p:spPr>
        <p:txBody>
          <a:bodyPr wrap="none" lIns="0" tIns="0" rIns="0" bIns="0">
            <a:spAutoFit/>
          </a:bodyPr>
          <a:lstStyle/>
          <a:p>
            <a:pPr marL="0"/>
            <a:r>
              <a:rPr lang="en-US" sz="2400" b="1" i="0" spc="0" baseline="0" dirty="0">
                <a:solidFill>
                  <a:srgbClr val="F5821F"/>
                </a:solidFill>
                <a:latin typeface="Calibri"/>
              </a:rPr>
              <a:t>2</a:t>
            </a:r>
            <a:r>
              <a:rPr lang="en-US" sz="2400" b="1" i="0" spc="542" baseline="0" dirty="0">
                <a:solidFill>
                  <a:srgbClr val="F5821F"/>
                </a:solidFill>
                <a:latin typeface="Calibri"/>
              </a:rPr>
              <a:t>.</a:t>
            </a:r>
            <a:r>
              <a:rPr lang="en-US" sz="2400" b="1" dirty="0">
                <a:solidFill>
                  <a:srgbClr val="0040C0"/>
                </a:solidFill>
                <a:latin typeface="Calibri"/>
              </a:rPr>
              <a:t>Je </a:t>
            </a:r>
            <a:r>
              <a:rPr lang="en-US" sz="2400" b="1" dirty="0" err="1">
                <a:solidFill>
                  <a:srgbClr val="0040C0"/>
                </a:solidFill>
                <a:latin typeface="Calibri"/>
              </a:rPr>
              <a:t>d</a:t>
            </a:r>
            <a:r>
              <a:rPr lang="en-US" sz="2400" b="1" i="0" spc="0" baseline="0" dirty="0" err="1">
                <a:solidFill>
                  <a:srgbClr val="0040C0"/>
                </a:solidFill>
                <a:latin typeface="Calibri"/>
              </a:rPr>
              <a:t>éduis</a:t>
            </a:r>
            <a:r>
              <a:rPr lang="en-US" sz="2400" b="1" i="0" spc="0" baseline="0" dirty="0">
                <a:solidFill>
                  <a:srgbClr val="0040C0"/>
                </a:solidFill>
                <a:latin typeface="Calibri"/>
              </a:rPr>
              <a:t> le </a:t>
            </a:r>
            <a:r>
              <a:rPr lang="en-US" sz="2400" b="1" i="0" spc="0" baseline="0" dirty="0" err="1">
                <a:solidFill>
                  <a:srgbClr val="0040C0"/>
                </a:solidFill>
                <a:latin typeface="Calibri"/>
              </a:rPr>
              <a:t>nombre</a:t>
            </a:r>
            <a:r>
              <a:rPr lang="en-US" sz="2400" b="1" i="0" spc="0" baseline="0" dirty="0">
                <a:solidFill>
                  <a:srgbClr val="0040C0"/>
                </a:solidFill>
                <a:latin typeface="Calibri"/>
              </a:rPr>
              <a:t> de </a:t>
            </a:r>
            <a:r>
              <a:rPr lang="en-US" sz="2400" b="1" i="0" spc="0" baseline="0" dirty="0" err="1">
                <a:solidFill>
                  <a:srgbClr val="0040C0"/>
                </a:solidFill>
                <a:latin typeface="Calibri"/>
              </a:rPr>
              <a:t>constituants</a:t>
            </a:r>
            <a:r>
              <a:rPr lang="en-US" sz="2400" b="1" i="0" spc="0" baseline="0" dirty="0">
                <a:solidFill>
                  <a:srgbClr val="0040C0"/>
                </a:solidFill>
                <a:latin typeface="Calibri"/>
              </a:rPr>
              <a:t> </a:t>
            </a:r>
            <a:r>
              <a:rPr lang="en-US" sz="2400" b="1" i="0" spc="0" baseline="0" dirty="0">
                <a:solidFill>
                  <a:srgbClr val="231F20"/>
                </a:solidFill>
                <a:latin typeface="Calibri"/>
              </a:rPr>
              <a:t>de </a:t>
            </a:r>
            <a:r>
              <a:rPr lang="en-US" sz="2400" b="1" i="0" spc="0" baseline="0" dirty="0" err="1">
                <a:solidFill>
                  <a:srgbClr val="231F20"/>
                </a:solidFill>
                <a:latin typeface="Calibri"/>
              </a:rPr>
              <a:t>chaque</a:t>
            </a:r>
            <a:r>
              <a:rPr lang="en-US" sz="2400" b="1" i="0" spc="0" baseline="0" dirty="0">
                <a:solidFill>
                  <a:srgbClr val="231F20"/>
                </a:solidFill>
                <a:latin typeface="Calibri"/>
              </a:rPr>
              <a:t> </a:t>
            </a:r>
            <a:r>
              <a:rPr lang="en-US" sz="2400" b="1" i="0" spc="0" baseline="0" dirty="0" err="1">
                <a:solidFill>
                  <a:srgbClr val="231F20"/>
                </a:solidFill>
                <a:latin typeface="Calibri"/>
              </a:rPr>
              <a:t>échantillon</a:t>
            </a:r>
            <a:r>
              <a:rPr lang="en-US" sz="2400" b="1" i="0" spc="0" baseline="0" dirty="0">
                <a:solidFill>
                  <a:srgbClr val="231F20"/>
                </a:solidFill>
                <a:latin typeface="Calibri"/>
              </a:rPr>
              <a:t>. </a:t>
            </a:r>
          </a:p>
        </p:txBody>
      </p:sp>
      <p:sp>
        <p:nvSpPr>
          <p:cNvPr id="19" name="ZoneTexte 18">
            <a:extLst>
              <a:ext uri="{FF2B5EF4-FFF2-40B4-BE49-F238E27FC236}">
                <a16:creationId xmlns:a16="http://schemas.microsoft.com/office/drawing/2014/main" id="{D2916493-18D5-3D5B-1E44-70FA2C4AF497}"/>
              </a:ext>
            </a:extLst>
          </p:cNvPr>
          <p:cNvSpPr txBox="1"/>
          <p:nvPr/>
        </p:nvSpPr>
        <p:spPr>
          <a:xfrm>
            <a:off x="2028075" y="5076066"/>
            <a:ext cx="3638156" cy="461665"/>
          </a:xfrm>
          <a:prstGeom prst="rect">
            <a:avLst/>
          </a:prstGeom>
          <a:noFill/>
        </p:spPr>
        <p:txBody>
          <a:bodyPr wrap="square" rtlCol="0">
            <a:spAutoFit/>
          </a:bodyPr>
          <a:lstStyle/>
          <a:p>
            <a:r>
              <a:rPr lang="fr-FR" sz="2400" b="1" dirty="0"/>
              <a:t>Un type de particule</a:t>
            </a:r>
          </a:p>
        </p:txBody>
      </p:sp>
      <p:sp>
        <p:nvSpPr>
          <p:cNvPr id="20" name="ZoneTexte 19">
            <a:extLst>
              <a:ext uri="{FF2B5EF4-FFF2-40B4-BE49-F238E27FC236}">
                <a16:creationId xmlns:a16="http://schemas.microsoft.com/office/drawing/2014/main" id="{C4E9CF83-AB96-E18B-F723-351B17D0F7AB}"/>
              </a:ext>
            </a:extLst>
          </p:cNvPr>
          <p:cNvSpPr txBox="1"/>
          <p:nvPr/>
        </p:nvSpPr>
        <p:spPr>
          <a:xfrm>
            <a:off x="5960663" y="5088696"/>
            <a:ext cx="3017268" cy="461665"/>
          </a:xfrm>
          <a:prstGeom prst="rect">
            <a:avLst/>
          </a:prstGeom>
          <a:noFill/>
        </p:spPr>
        <p:txBody>
          <a:bodyPr wrap="square" rtlCol="0">
            <a:spAutoFit/>
          </a:bodyPr>
          <a:lstStyle/>
          <a:p>
            <a:r>
              <a:rPr lang="fr-FR" sz="2400" b="1" dirty="0">
                <a:solidFill>
                  <a:srgbClr val="FF0000"/>
                </a:solidFill>
              </a:rPr>
              <a:t>un …………………….. </a:t>
            </a:r>
          </a:p>
        </p:txBody>
      </p:sp>
      <p:sp>
        <p:nvSpPr>
          <p:cNvPr id="21" name="Flèche : droite 20">
            <a:extLst>
              <a:ext uri="{FF2B5EF4-FFF2-40B4-BE49-F238E27FC236}">
                <a16:creationId xmlns:a16="http://schemas.microsoft.com/office/drawing/2014/main" id="{C3E906C2-9EE5-0B05-1749-A22CF1D9A15A}"/>
              </a:ext>
            </a:extLst>
          </p:cNvPr>
          <p:cNvSpPr/>
          <p:nvPr/>
        </p:nvSpPr>
        <p:spPr>
          <a:xfrm>
            <a:off x="4970982" y="5036360"/>
            <a:ext cx="841591" cy="566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extLst>
              <a:ext uri="{FF2B5EF4-FFF2-40B4-BE49-F238E27FC236}">
                <a16:creationId xmlns:a16="http://schemas.microsoft.com/office/drawing/2014/main" id="{BE79D0F4-C1FF-2F65-7008-43E9DF799F01}"/>
              </a:ext>
            </a:extLst>
          </p:cNvPr>
          <p:cNvSpPr txBox="1"/>
          <p:nvPr/>
        </p:nvSpPr>
        <p:spPr>
          <a:xfrm>
            <a:off x="1038046" y="3533545"/>
            <a:ext cx="3638156" cy="461665"/>
          </a:xfrm>
          <a:prstGeom prst="rect">
            <a:avLst/>
          </a:prstGeom>
          <a:solidFill>
            <a:schemeClr val="accent3">
              <a:lumMod val="20000"/>
              <a:lumOff val="80000"/>
            </a:schemeClr>
          </a:solidFill>
        </p:spPr>
        <p:txBody>
          <a:bodyPr wrap="square" rtlCol="0">
            <a:spAutoFit/>
          </a:bodyPr>
          <a:lstStyle/>
          <a:p>
            <a:r>
              <a:rPr lang="fr-FR" sz="2400" b="1" dirty="0"/>
              <a:t>Particules identiques</a:t>
            </a:r>
          </a:p>
        </p:txBody>
      </p:sp>
      <p:sp>
        <p:nvSpPr>
          <p:cNvPr id="24" name="ZoneTexte 23">
            <a:extLst>
              <a:ext uri="{FF2B5EF4-FFF2-40B4-BE49-F238E27FC236}">
                <a16:creationId xmlns:a16="http://schemas.microsoft.com/office/drawing/2014/main" id="{9151E061-7203-D4C0-0D3B-00479F6354B4}"/>
              </a:ext>
            </a:extLst>
          </p:cNvPr>
          <p:cNvSpPr txBox="1"/>
          <p:nvPr/>
        </p:nvSpPr>
        <p:spPr>
          <a:xfrm>
            <a:off x="5859185" y="3526828"/>
            <a:ext cx="4597308" cy="461665"/>
          </a:xfrm>
          <a:prstGeom prst="rect">
            <a:avLst/>
          </a:prstGeom>
          <a:solidFill>
            <a:schemeClr val="accent3">
              <a:lumMod val="20000"/>
              <a:lumOff val="80000"/>
            </a:schemeClr>
          </a:solidFill>
        </p:spPr>
        <p:txBody>
          <a:bodyPr wrap="square" rtlCol="0">
            <a:spAutoFit/>
          </a:bodyPr>
          <a:lstStyle/>
          <a:p>
            <a:r>
              <a:rPr lang="fr-FR" sz="2400" b="1" dirty="0">
                <a:solidFill>
                  <a:srgbClr val="FF0000"/>
                </a:solidFill>
              </a:rPr>
              <a:t>un seul ……..……. de particules. </a:t>
            </a:r>
          </a:p>
        </p:txBody>
      </p:sp>
      <p:sp>
        <p:nvSpPr>
          <p:cNvPr id="25" name="Flèche : droite 24">
            <a:extLst>
              <a:ext uri="{FF2B5EF4-FFF2-40B4-BE49-F238E27FC236}">
                <a16:creationId xmlns:a16="http://schemas.microsoft.com/office/drawing/2014/main" id="{55007BEE-ADBD-7928-2B2F-F155E9C03716}"/>
              </a:ext>
            </a:extLst>
          </p:cNvPr>
          <p:cNvSpPr/>
          <p:nvPr/>
        </p:nvSpPr>
        <p:spPr>
          <a:xfrm>
            <a:off x="4970982" y="3495976"/>
            <a:ext cx="841591" cy="566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6DDC0DD0-DE5C-0978-DDD1-2734CBC77164}"/>
              </a:ext>
            </a:extLst>
          </p:cNvPr>
          <p:cNvSpPr txBox="1"/>
          <p:nvPr/>
        </p:nvSpPr>
        <p:spPr>
          <a:xfrm>
            <a:off x="7079226" y="3438326"/>
            <a:ext cx="1415845" cy="461665"/>
          </a:xfrm>
          <a:prstGeom prst="rect">
            <a:avLst/>
          </a:prstGeom>
          <a:noFill/>
        </p:spPr>
        <p:txBody>
          <a:bodyPr wrap="square" rtlCol="0">
            <a:spAutoFit/>
          </a:bodyPr>
          <a:lstStyle/>
          <a:p>
            <a:r>
              <a:rPr lang="fr-FR" sz="2400" b="1" dirty="0">
                <a:solidFill>
                  <a:srgbClr val="0070C0"/>
                </a:solidFill>
              </a:rPr>
              <a:t>type</a:t>
            </a:r>
          </a:p>
        </p:txBody>
      </p:sp>
      <p:sp>
        <p:nvSpPr>
          <p:cNvPr id="3" name="ZoneTexte 2">
            <a:extLst>
              <a:ext uri="{FF2B5EF4-FFF2-40B4-BE49-F238E27FC236}">
                <a16:creationId xmlns:a16="http://schemas.microsoft.com/office/drawing/2014/main" id="{7CA3C2E8-F958-9CFB-8891-A9C8DAC8DC35}"/>
              </a:ext>
            </a:extLst>
          </p:cNvPr>
          <p:cNvSpPr txBox="1"/>
          <p:nvPr/>
        </p:nvSpPr>
        <p:spPr>
          <a:xfrm>
            <a:off x="6379429" y="4991060"/>
            <a:ext cx="2598502" cy="461665"/>
          </a:xfrm>
          <a:prstGeom prst="rect">
            <a:avLst/>
          </a:prstGeom>
          <a:noFill/>
        </p:spPr>
        <p:txBody>
          <a:bodyPr wrap="square" rtlCol="0">
            <a:spAutoFit/>
          </a:bodyPr>
          <a:lstStyle/>
          <a:p>
            <a:r>
              <a:rPr lang="fr-FR" sz="2400" b="1" dirty="0">
                <a:solidFill>
                  <a:srgbClr val="0070C0"/>
                </a:solidFill>
              </a:rPr>
              <a:t>seul constituant</a:t>
            </a:r>
          </a:p>
        </p:txBody>
      </p:sp>
    </p:spTree>
    <p:extLst>
      <p:ext uri="{BB962C8B-B14F-4D97-AF65-F5344CB8AC3E}">
        <p14:creationId xmlns:p14="http://schemas.microsoft.com/office/powerpoint/2010/main" val="3831286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P spid="16" grpId="0"/>
      <p:bldP spid="18" grpId="0"/>
      <p:bldP spid="19" grpId="0"/>
      <p:bldP spid="20" grpId="0"/>
      <p:bldP spid="21" grpId="0" animBg="1"/>
      <p:bldP spid="23" grpId="0" animBg="1"/>
      <p:bldP spid="24" grpId="0" animBg="1"/>
      <p:bldP spid="25" grpId="0" animBg="1"/>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7C702-228F-6AE2-C65E-952C78BCCB3F}"/>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5F2748F9-ABB7-F499-75C0-923BDC9CEB33}"/>
              </a:ext>
            </a:extLst>
          </p:cNvPr>
          <p:cNvSpPr txBox="1"/>
          <p:nvPr/>
        </p:nvSpPr>
        <p:spPr>
          <a:xfrm>
            <a:off x="488950" y="617855"/>
            <a:ext cx="773303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fait participer les élèves pour compléter les espaces en pointillés.</a:t>
            </a:r>
          </a:p>
        </p:txBody>
      </p:sp>
      <p:sp>
        <p:nvSpPr>
          <p:cNvPr id="22" name="D_A_01">
            <a:extLst>
              <a:ext uri="{FF2B5EF4-FFF2-40B4-BE49-F238E27FC236}">
                <a16:creationId xmlns:a16="http://schemas.microsoft.com/office/drawing/2014/main" id="{AE31F035-FCFF-B514-06B8-1D6C9FBA9860}"/>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Voici la troisième et la quatrième étape:</a:t>
            </a:r>
          </a:p>
        </p:txBody>
      </p:sp>
      <p:pic>
        <p:nvPicPr>
          <p:cNvPr id="34" name="Picture 2" descr="Lever la main - Icônes mains et gestes gratuites">
            <a:extLst>
              <a:ext uri="{FF2B5EF4-FFF2-40B4-BE49-F238E27FC236}">
                <a16:creationId xmlns:a16="http://schemas.microsoft.com/office/drawing/2014/main" id="{3814BF37-BEFF-9F55-8307-556D2209399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1753">
            <a:extLst>
              <a:ext uri="{FF2B5EF4-FFF2-40B4-BE49-F238E27FC236}">
                <a16:creationId xmlns:a16="http://schemas.microsoft.com/office/drawing/2014/main" id="{414EB008-94FF-BD5B-D41B-373ECF419F24}"/>
              </a:ext>
            </a:extLst>
          </p:cNvPr>
          <p:cNvSpPr/>
          <p:nvPr/>
        </p:nvSpPr>
        <p:spPr>
          <a:xfrm>
            <a:off x="1378424" y="1383544"/>
            <a:ext cx="5732723" cy="369332"/>
          </a:xfrm>
          <a:prstGeom prst="rect">
            <a:avLst/>
          </a:prstGeom>
        </p:spPr>
        <p:txBody>
          <a:bodyPr wrap="none" lIns="0" tIns="0" rIns="0" bIns="0">
            <a:spAutoFit/>
          </a:bodyPr>
          <a:lstStyle/>
          <a:p>
            <a:pPr marL="0"/>
            <a:r>
              <a:rPr lang="en-US" sz="2400" b="1" i="0" spc="0" baseline="0" dirty="0">
                <a:solidFill>
                  <a:srgbClr val="F5821F"/>
                </a:solidFill>
                <a:latin typeface="Calibri"/>
              </a:rPr>
              <a:t>3. </a:t>
            </a:r>
            <a:r>
              <a:rPr lang="en-US" sz="2400" b="1" dirty="0">
                <a:solidFill>
                  <a:srgbClr val="0040C0"/>
                </a:solidFill>
                <a:latin typeface="Calibri"/>
              </a:rPr>
              <a:t>Je </a:t>
            </a:r>
            <a:r>
              <a:rPr lang="en-US" sz="2400" b="1" dirty="0" err="1">
                <a:solidFill>
                  <a:srgbClr val="0040C0"/>
                </a:solidFill>
                <a:latin typeface="Calibri"/>
              </a:rPr>
              <a:t>déduis</a:t>
            </a:r>
            <a:r>
              <a:rPr lang="en-US" sz="2400" b="1" dirty="0">
                <a:solidFill>
                  <a:srgbClr val="0040C0"/>
                </a:solidFill>
                <a:latin typeface="Calibri"/>
              </a:rPr>
              <a:t> </a:t>
            </a:r>
            <a:r>
              <a:rPr lang="en-US" sz="2400" b="1" i="0" spc="0" baseline="0" dirty="0">
                <a:solidFill>
                  <a:srgbClr val="0040C0"/>
                </a:solidFill>
                <a:latin typeface="Calibri"/>
              </a:rPr>
              <a:t>la nature </a:t>
            </a:r>
            <a:r>
              <a:rPr lang="en-US" sz="2400" b="1" i="0" spc="0" baseline="0" dirty="0">
                <a:solidFill>
                  <a:srgbClr val="231F20"/>
                </a:solidFill>
                <a:latin typeface="Calibri"/>
              </a:rPr>
              <a:t>de chaque échantillon. </a:t>
            </a:r>
          </a:p>
        </p:txBody>
      </p:sp>
      <p:sp>
        <p:nvSpPr>
          <p:cNvPr id="9" name="ZoneTexte 8">
            <a:extLst>
              <a:ext uri="{FF2B5EF4-FFF2-40B4-BE49-F238E27FC236}">
                <a16:creationId xmlns:a16="http://schemas.microsoft.com/office/drawing/2014/main" id="{A93B4417-A8AD-F0B7-31E7-AF8E7F11C547}"/>
              </a:ext>
            </a:extLst>
          </p:cNvPr>
          <p:cNvSpPr txBox="1"/>
          <p:nvPr/>
        </p:nvSpPr>
        <p:spPr>
          <a:xfrm>
            <a:off x="2767651" y="1855430"/>
            <a:ext cx="4952999" cy="461665"/>
          </a:xfrm>
          <a:prstGeom prst="rect">
            <a:avLst/>
          </a:prstGeom>
          <a:noFill/>
        </p:spPr>
        <p:txBody>
          <a:bodyPr wrap="square" rtlCol="0">
            <a:spAutoFit/>
          </a:bodyPr>
          <a:lstStyle/>
          <a:p>
            <a:r>
              <a:rPr lang="fr-FR" sz="2400" b="1" dirty="0"/>
              <a:t>Un seul constituant</a:t>
            </a:r>
          </a:p>
        </p:txBody>
      </p:sp>
      <p:sp>
        <p:nvSpPr>
          <p:cNvPr id="10" name="Flèche : droite 9">
            <a:extLst>
              <a:ext uri="{FF2B5EF4-FFF2-40B4-BE49-F238E27FC236}">
                <a16:creationId xmlns:a16="http://schemas.microsoft.com/office/drawing/2014/main" id="{8DAD2076-2AA0-6328-7C86-3503E082BE5F}"/>
              </a:ext>
            </a:extLst>
          </p:cNvPr>
          <p:cNvSpPr/>
          <p:nvPr/>
        </p:nvSpPr>
        <p:spPr>
          <a:xfrm>
            <a:off x="5839998" y="1912960"/>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FAF4994D-DFC9-F769-EDE4-083E22EBB505}"/>
              </a:ext>
            </a:extLst>
          </p:cNvPr>
          <p:cNvSpPr txBox="1"/>
          <p:nvPr/>
        </p:nvSpPr>
        <p:spPr>
          <a:xfrm>
            <a:off x="6862938" y="1837597"/>
            <a:ext cx="3017268" cy="461665"/>
          </a:xfrm>
          <a:prstGeom prst="rect">
            <a:avLst/>
          </a:prstGeom>
          <a:noFill/>
        </p:spPr>
        <p:txBody>
          <a:bodyPr wrap="square" rtlCol="0">
            <a:spAutoFit/>
          </a:bodyPr>
          <a:lstStyle/>
          <a:p>
            <a:r>
              <a:rPr lang="fr-FR" sz="2400" b="1" dirty="0">
                <a:solidFill>
                  <a:srgbClr val="FF0000"/>
                </a:solidFill>
              </a:rPr>
              <a:t>un corps …………..</a:t>
            </a:r>
          </a:p>
        </p:txBody>
      </p:sp>
      <p:sp>
        <p:nvSpPr>
          <p:cNvPr id="13" name="ZoneTexte 12">
            <a:extLst>
              <a:ext uri="{FF2B5EF4-FFF2-40B4-BE49-F238E27FC236}">
                <a16:creationId xmlns:a16="http://schemas.microsoft.com/office/drawing/2014/main" id="{9FD63816-2B4B-2C05-0465-4C7634F73E3D}"/>
              </a:ext>
            </a:extLst>
          </p:cNvPr>
          <p:cNvSpPr txBox="1"/>
          <p:nvPr/>
        </p:nvSpPr>
        <p:spPr>
          <a:xfrm>
            <a:off x="1330654" y="2637773"/>
            <a:ext cx="4952999" cy="461665"/>
          </a:xfrm>
          <a:prstGeom prst="rect">
            <a:avLst/>
          </a:prstGeom>
          <a:noFill/>
        </p:spPr>
        <p:txBody>
          <a:bodyPr wrap="square" rtlCol="0">
            <a:spAutoFit/>
          </a:bodyPr>
          <a:lstStyle/>
          <a:p>
            <a:r>
              <a:rPr lang="fr-FR" sz="2400" b="1" dirty="0"/>
              <a:t>Plusieurs types de constituants</a:t>
            </a:r>
          </a:p>
        </p:txBody>
      </p:sp>
      <p:sp>
        <p:nvSpPr>
          <p:cNvPr id="14" name="Flèche : droite 13">
            <a:extLst>
              <a:ext uri="{FF2B5EF4-FFF2-40B4-BE49-F238E27FC236}">
                <a16:creationId xmlns:a16="http://schemas.microsoft.com/office/drawing/2014/main" id="{59474DF2-946C-80A3-59FD-A62AD4E0D27C}"/>
              </a:ext>
            </a:extLst>
          </p:cNvPr>
          <p:cNvSpPr/>
          <p:nvPr/>
        </p:nvSpPr>
        <p:spPr>
          <a:xfrm>
            <a:off x="5839998" y="2777984"/>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EB573FD6-C53A-6D50-E55C-4F6FFC2F43A8}"/>
              </a:ext>
            </a:extLst>
          </p:cNvPr>
          <p:cNvSpPr txBox="1"/>
          <p:nvPr/>
        </p:nvSpPr>
        <p:spPr>
          <a:xfrm>
            <a:off x="6862938" y="2702621"/>
            <a:ext cx="3017268" cy="461665"/>
          </a:xfrm>
          <a:prstGeom prst="rect">
            <a:avLst/>
          </a:prstGeom>
          <a:noFill/>
        </p:spPr>
        <p:txBody>
          <a:bodyPr wrap="square" rtlCol="0">
            <a:spAutoFit/>
          </a:bodyPr>
          <a:lstStyle/>
          <a:p>
            <a:r>
              <a:rPr lang="fr-FR" sz="2400" b="1" dirty="0">
                <a:solidFill>
                  <a:srgbClr val="FF0000"/>
                </a:solidFill>
              </a:rPr>
              <a:t>un …………….</a:t>
            </a:r>
          </a:p>
        </p:txBody>
      </p:sp>
      <p:sp>
        <p:nvSpPr>
          <p:cNvPr id="16" name="Rectangle 1753">
            <a:extLst>
              <a:ext uri="{FF2B5EF4-FFF2-40B4-BE49-F238E27FC236}">
                <a16:creationId xmlns:a16="http://schemas.microsoft.com/office/drawing/2014/main" id="{C6FE7725-FF69-59AE-EB03-BB1EBDE31CD1}"/>
              </a:ext>
            </a:extLst>
          </p:cNvPr>
          <p:cNvSpPr/>
          <p:nvPr/>
        </p:nvSpPr>
        <p:spPr>
          <a:xfrm>
            <a:off x="1330654" y="3582480"/>
            <a:ext cx="8143768" cy="369332"/>
          </a:xfrm>
          <a:prstGeom prst="rect">
            <a:avLst/>
          </a:prstGeom>
        </p:spPr>
        <p:txBody>
          <a:bodyPr wrap="none" lIns="0" tIns="0" rIns="0" bIns="0">
            <a:spAutoFit/>
          </a:bodyPr>
          <a:lstStyle/>
          <a:p>
            <a:r>
              <a:rPr lang="en-US" sz="2400" b="1" i="0" spc="0" baseline="0" dirty="0">
                <a:solidFill>
                  <a:srgbClr val="F5821F"/>
                </a:solidFill>
                <a:latin typeface="Calibri"/>
              </a:rPr>
              <a:t> </a:t>
            </a:r>
            <a:r>
              <a:rPr lang="en-US" sz="2400" b="1" dirty="0">
                <a:solidFill>
                  <a:srgbClr val="F5821F"/>
                </a:solidFill>
              </a:rPr>
              <a:t>4. </a:t>
            </a:r>
            <a:r>
              <a:rPr lang="en-US" sz="2400" b="1" dirty="0" err="1">
                <a:solidFill>
                  <a:srgbClr val="0040C0"/>
                </a:solidFill>
              </a:rPr>
              <a:t>J’identifie</a:t>
            </a:r>
            <a:r>
              <a:rPr lang="en-US" sz="2400" b="1" dirty="0">
                <a:solidFill>
                  <a:srgbClr val="0040C0"/>
                </a:solidFill>
              </a:rPr>
              <a:t> </a:t>
            </a:r>
            <a:r>
              <a:rPr lang="en-US" sz="2400" b="1" dirty="0" err="1">
                <a:solidFill>
                  <a:srgbClr val="0040C0"/>
                </a:solidFill>
              </a:rPr>
              <a:t>l’échantillon</a:t>
            </a:r>
            <a:r>
              <a:rPr lang="en-US" sz="2400" b="1" dirty="0">
                <a:solidFill>
                  <a:srgbClr val="0040C0"/>
                </a:solidFill>
              </a:rPr>
              <a:t> </a:t>
            </a:r>
            <a:r>
              <a:rPr lang="en-US" sz="2400" b="1" dirty="0" err="1">
                <a:solidFill>
                  <a:srgbClr val="231F20"/>
                </a:solidFill>
              </a:rPr>
              <a:t>modélisé</a:t>
            </a:r>
            <a:r>
              <a:rPr lang="en-US" sz="2400" b="1" dirty="0">
                <a:solidFill>
                  <a:srgbClr val="231F20"/>
                </a:solidFill>
              </a:rPr>
              <a:t> par </a:t>
            </a:r>
            <a:r>
              <a:rPr lang="en-US" sz="2400" b="1" dirty="0" err="1">
                <a:solidFill>
                  <a:srgbClr val="231F20"/>
                </a:solidFill>
              </a:rPr>
              <a:t>chaque</a:t>
            </a:r>
            <a:r>
              <a:rPr lang="en-US" sz="2400" b="1" dirty="0">
                <a:solidFill>
                  <a:srgbClr val="231F20"/>
                </a:solidFill>
              </a:rPr>
              <a:t> </a:t>
            </a:r>
            <a:r>
              <a:rPr lang="en-US" sz="2400" b="1" dirty="0" err="1">
                <a:solidFill>
                  <a:srgbClr val="231F20"/>
                </a:solidFill>
              </a:rPr>
              <a:t>représentation</a:t>
            </a:r>
            <a:r>
              <a:rPr lang="en-US" sz="2400" b="1" dirty="0">
                <a:solidFill>
                  <a:srgbClr val="231F20"/>
                </a:solidFill>
              </a:rPr>
              <a:t>.</a:t>
            </a:r>
          </a:p>
        </p:txBody>
      </p:sp>
      <p:sp>
        <p:nvSpPr>
          <p:cNvPr id="17" name="ZoneTexte 16">
            <a:extLst>
              <a:ext uri="{FF2B5EF4-FFF2-40B4-BE49-F238E27FC236}">
                <a16:creationId xmlns:a16="http://schemas.microsoft.com/office/drawing/2014/main" id="{599F3356-D211-6D6B-BAC0-852893F98356}"/>
              </a:ext>
            </a:extLst>
          </p:cNvPr>
          <p:cNvSpPr txBox="1"/>
          <p:nvPr/>
        </p:nvSpPr>
        <p:spPr>
          <a:xfrm>
            <a:off x="327660" y="4181868"/>
            <a:ext cx="12177848" cy="461665"/>
          </a:xfrm>
          <a:prstGeom prst="rect">
            <a:avLst/>
          </a:prstGeom>
          <a:noFill/>
        </p:spPr>
        <p:txBody>
          <a:bodyPr wrap="square" rtlCol="0">
            <a:spAutoFit/>
          </a:bodyPr>
          <a:lstStyle/>
          <a:p>
            <a:r>
              <a:rPr lang="fr-FR" sz="2400" b="1" dirty="0"/>
              <a:t>4.1</a:t>
            </a:r>
            <a:r>
              <a:rPr lang="fr-FR" sz="2400" dirty="0"/>
              <a:t> Je lis attentivement l’énoncé pour identifier le </a:t>
            </a:r>
            <a:r>
              <a:rPr lang="fr-FR" sz="2400" b="1" dirty="0">
                <a:solidFill>
                  <a:srgbClr val="0040C0"/>
                </a:solidFill>
              </a:rPr>
              <a:t>nom du corps pur </a:t>
            </a:r>
            <a:r>
              <a:rPr lang="fr-FR" sz="2400" dirty="0"/>
              <a:t>et le </a:t>
            </a:r>
            <a:r>
              <a:rPr lang="fr-FR" sz="2400" b="1" dirty="0">
                <a:solidFill>
                  <a:srgbClr val="FF0000"/>
                </a:solidFill>
              </a:rPr>
              <a:t>nom  du mélange.</a:t>
            </a:r>
          </a:p>
        </p:txBody>
      </p:sp>
      <p:sp>
        <p:nvSpPr>
          <p:cNvPr id="18" name="ZoneTexte 17">
            <a:extLst>
              <a:ext uri="{FF2B5EF4-FFF2-40B4-BE49-F238E27FC236}">
                <a16:creationId xmlns:a16="http://schemas.microsoft.com/office/drawing/2014/main" id="{9499849E-455D-4142-C391-E1ABD3C9A716}"/>
              </a:ext>
            </a:extLst>
          </p:cNvPr>
          <p:cNvSpPr txBox="1"/>
          <p:nvPr/>
        </p:nvSpPr>
        <p:spPr>
          <a:xfrm>
            <a:off x="327660" y="4700855"/>
            <a:ext cx="12177848" cy="461665"/>
          </a:xfrm>
          <a:prstGeom prst="rect">
            <a:avLst/>
          </a:prstGeom>
          <a:noFill/>
        </p:spPr>
        <p:txBody>
          <a:bodyPr wrap="square" rtlCol="0">
            <a:spAutoFit/>
          </a:bodyPr>
          <a:lstStyle/>
          <a:p>
            <a:r>
              <a:rPr lang="fr-FR" sz="2400" b="1" dirty="0"/>
              <a:t>4.2</a:t>
            </a:r>
            <a:r>
              <a:rPr lang="fr-FR" sz="2400" dirty="0"/>
              <a:t> Je rédige une conclusion pour identifier l’échantillon modélisé par chaque représentation.</a:t>
            </a:r>
            <a:endParaRPr lang="fr-FR" sz="2400" b="1" dirty="0">
              <a:solidFill>
                <a:srgbClr val="FF0000"/>
              </a:solidFill>
            </a:endParaRPr>
          </a:p>
        </p:txBody>
      </p:sp>
      <p:sp>
        <p:nvSpPr>
          <p:cNvPr id="19" name="Rectangle 1767">
            <a:extLst>
              <a:ext uri="{FF2B5EF4-FFF2-40B4-BE49-F238E27FC236}">
                <a16:creationId xmlns:a16="http://schemas.microsoft.com/office/drawing/2014/main" id="{66DAA009-21DC-E589-3BCF-3472C07CBA42}"/>
              </a:ext>
            </a:extLst>
          </p:cNvPr>
          <p:cNvSpPr/>
          <p:nvPr/>
        </p:nvSpPr>
        <p:spPr>
          <a:xfrm>
            <a:off x="310946" y="5495907"/>
            <a:ext cx="11712565" cy="369332"/>
          </a:xfrm>
          <a:prstGeom prst="rect">
            <a:avLst/>
          </a:prstGeom>
        </p:spPr>
        <p:txBody>
          <a:bodyPr wrap="none" lIns="0" tIns="0" rIns="0" bIns="0">
            <a:spAutoFit/>
          </a:bodyPr>
          <a:lstStyle/>
          <a:p>
            <a:pPr marL="0"/>
            <a:r>
              <a:rPr lang="en-US" sz="2400" b="0" i="0" spc="0" baseline="0" dirty="0">
                <a:solidFill>
                  <a:srgbClr val="231F20"/>
                </a:solidFill>
                <a:latin typeface="Calibri"/>
              </a:rPr>
              <a:t> </a:t>
            </a:r>
            <a:r>
              <a:rPr lang="en-US" sz="2400" b="0" i="0" spc="0" baseline="0" dirty="0">
                <a:solidFill>
                  <a:srgbClr val="00AEEF"/>
                </a:solidFill>
                <a:latin typeface="Calibri"/>
              </a:rPr>
              <a:t>La représentation</a:t>
            </a:r>
            <a:r>
              <a:rPr lang="en-US" sz="2400" b="0" i="0" spc="0" baseline="0" dirty="0">
                <a:solidFill>
                  <a:srgbClr val="231F20"/>
                </a:solidFill>
                <a:latin typeface="Calibri"/>
              </a:rPr>
              <a:t> </a:t>
            </a:r>
            <a:r>
              <a:rPr lang="en-US" sz="2400" b="0" i="0" spc="0" baseline="0" dirty="0">
                <a:solidFill>
                  <a:srgbClr val="00AEEF"/>
                </a:solidFill>
                <a:latin typeface="Calibri"/>
              </a:rPr>
              <a:t>1</a:t>
            </a:r>
            <a:r>
              <a:rPr lang="en-US" sz="2400" b="0" i="0" spc="0" baseline="0" dirty="0">
                <a:solidFill>
                  <a:srgbClr val="231F20"/>
                </a:solidFill>
                <a:latin typeface="Calibri"/>
              </a:rPr>
              <a:t> </a:t>
            </a:r>
            <a:r>
              <a:rPr lang="en-US" sz="2400" b="0" i="0" spc="0" baseline="0" dirty="0" err="1">
                <a:solidFill>
                  <a:srgbClr val="231F20"/>
                </a:solidFill>
                <a:latin typeface="Calibri"/>
              </a:rPr>
              <a:t>modélise</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tandis que</a:t>
            </a:r>
            <a:r>
              <a:rPr lang="en-US" sz="2400" b="0" i="0" spc="0" baseline="0" dirty="0">
                <a:solidFill>
                  <a:srgbClr val="00AEEF"/>
                </a:solidFill>
                <a:latin typeface="Calibri"/>
              </a:rPr>
              <a:t> la représentation 2</a:t>
            </a:r>
            <a:r>
              <a:rPr lang="en-US" sz="2400" b="0" i="0" spc="0" baseline="0" dirty="0">
                <a:solidFill>
                  <a:srgbClr val="231F20"/>
                </a:solidFill>
                <a:latin typeface="Calibri"/>
              </a:rPr>
              <a:t> </a:t>
            </a:r>
            <a:r>
              <a:rPr lang="en-US" sz="2400" b="0" i="0" spc="0" baseline="0" dirty="0" err="1">
                <a:solidFill>
                  <a:srgbClr val="231F20"/>
                </a:solidFill>
                <a:latin typeface="Calibri"/>
              </a:rPr>
              <a:t>modélise</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a:t>
            </a:r>
          </a:p>
        </p:txBody>
      </p:sp>
      <p:sp>
        <p:nvSpPr>
          <p:cNvPr id="2" name="ZoneTexte 1">
            <a:extLst>
              <a:ext uri="{FF2B5EF4-FFF2-40B4-BE49-F238E27FC236}">
                <a16:creationId xmlns:a16="http://schemas.microsoft.com/office/drawing/2014/main" id="{7B3E67C9-D829-DE6D-866F-E251B2E85BE2}"/>
              </a:ext>
            </a:extLst>
          </p:cNvPr>
          <p:cNvSpPr txBox="1"/>
          <p:nvPr/>
        </p:nvSpPr>
        <p:spPr>
          <a:xfrm>
            <a:off x="8092505" y="1768603"/>
            <a:ext cx="1415845" cy="461665"/>
          </a:xfrm>
          <a:prstGeom prst="rect">
            <a:avLst/>
          </a:prstGeom>
          <a:noFill/>
        </p:spPr>
        <p:txBody>
          <a:bodyPr wrap="square" rtlCol="0">
            <a:spAutoFit/>
          </a:bodyPr>
          <a:lstStyle/>
          <a:p>
            <a:r>
              <a:rPr lang="fr-FR" sz="2400" b="1" dirty="0">
                <a:solidFill>
                  <a:srgbClr val="0070C0"/>
                </a:solidFill>
              </a:rPr>
              <a:t>pur</a:t>
            </a:r>
          </a:p>
        </p:txBody>
      </p:sp>
      <p:sp>
        <p:nvSpPr>
          <p:cNvPr id="3" name="ZoneTexte 2">
            <a:extLst>
              <a:ext uri="{FF2B5EF4-FFF2-40B4-BE49-F238E27FC236}">
                <a16:creationId xmlns:a16="http://schemas.microsoft.com/office/drawing/2014/main" id="{3B6DC09E-4ECD-CF02-E4D5-522B77166773}"/>
              </a:ext>
            </a:extLst>
          </p:cNvPr>
          <p:cNvSpPr txBox="1"/>
          <p:nvPr/>
        </p:nvSpPr>
        <p:spPr>
          <a:xfrm>
            <a:off x="7384582" y="2637773"/>
            <a:ext cx="2089840" cy="461665"/>
          </a:xfrm>
          <a:prstGeom prst="rect">
            <a:avLst/>
          </a:prstGeom>
          <a:noFill/>
        </p:spPr>
        <p:txBody>
          <a:bodyPr wrap="square" rtlCol="0">
            <a:spAutoFit/>
          </a:bodyPr>
          <a:lstStyle/>
          <a:p>
            <a:r>
              <a:rPr lang="fr-FR" sz="2400" b="1" dirty="0">
                <a:solidFill>
                  <a:srgbClr val="0070C0"/>
                </a:solidFill>
              </a:rPr>
              <a:t>mélange</a:t>
            </a:r>
          </a:p>
        </p:txBody>
      </p:sp>
    </p:spTree>
    <p:extLst>
      <p:ext uri="{BB962C8B-B14F-4D97-AF65-F5344CB8AC3E}">
        <p14:creationId xmlns:p14="http://schemas.microsoft.com/office/powerpoint/2010/main" val="4059509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13" grpId="0"/>
      <p:bldP spid="14" grpId="0" animBg="1"/>
      <p:bldP spid="15" grpId="0"/>
      <p:bldP spid="16" grpId="0"/>
      <p:bldP spid="17" grpId="0"/>
      <p:bldP spid="18" grpId="0"/>
      <p:bldP spid="19" grpId="0"/>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FD4D4-5F54-EBF1-7419-6DDBD781E766}"/>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D50DF618-CBFE-15F3-BE4D-10CB713AC014}"/>
              </a:ext>
            </a:extLst>
          </p:cNvPr>
          <p:cNvSpPr txBox="1"/>
          <p:nvPr/>
        </p:nvSpPr>
        <p:spPr>
          <a:xfrm>
            <a:off x="508000" y="635215"/>
            <a:ext cx="11471724"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0AA23E3A-1A52-0E18-58E8-CD270FAEA5B9}"/>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Corrigeons ensemble l’exercice 4 page 16. </a:t>
            </a:r>
          </a:p>
        </p:txBody>
      </p:sp>
      <p:pic>
        <p:nvPicPr>
          <p:cNvPr id="34" name="Picture 2" descr="Lever la main - Icônes mains et gestes gratuites">
            <a:extLst>
              <a:ext uri="{FF2B5EF4-FFF2-40B4-BE49-F238E27FC236}">
                <a16:creationId xmlns:a16="http://schemas.microsoft.com/office/drawing/2014/main" id="{062C8FDE-CBA0-5266-F949-006D1C75E8A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 14">
            <a:extLst>
              <a:ext uri="{FF2B5EF4-FFF2-40B4-BE49-F238E27FC236}">
                <a16:creationId xmlns:a16="http://schemas.microsoft.com/office/drawing/2014/main" id="{FD13F34F-2C39-A0DE-42D0-45981038CF1A}"/>
              </a:ext>
            </a:extLst>
          </p:cNvPr>
          <p:cNvPicPr>
            <a:picLocks noChangeAspect="1"/>
          </p:cNvPicPr>
          <p:nvPr/>
        </p:nvPicPr>
        <p:blipFill>
          <a:blip r:embed="rId4"/>
          <a:stretch>
            <a:fillRect/>
          </a:stretch>
        </p:blipFill>
        <p:spPr>
          <a:xfrm>
            <a:off x="746579" y="1266762"/>
            <a:ext cx="10530503" cy="4956023"/>
          </a:xfrm>
          <a:prstGeom prst="rect">
            <a:avLst/>
          </a:prstGeom>
        </p:spPr>
      </p:pic>
      <p:sp>
        <p:nvSpPr>
          <p:cNvPr id="2" name="ZoneTexte 1">
            <a:extLst>
              <a:ext uri="{FF2B5EF4-FFF2-40B4-BE49-F238E27FC236}">
                <a16:creationId xmlns:a16="http://schemas.microsoft.com/office/drawing/2014/main" id="{48A29CFF-FD09-3957-9F9B-E68E3F9A45A3}"/>
              </a:ext>
            </a:extLst>
          </p:cNvPr>
          <p:cNvSpPr txBox="1"/>
          <p:nvPr/>
        </p:nvSpPr>
        <p:spPr>
          <a:xfrm>
            <a:off x="3116827" y="4157842"/>
            <a:ext cx="2045666" cy="461665"/>
          </a:xfrm>
          <a:prstGeom prst="rect">
            <a:avLst/>
          </a:prstGeom>
          <a:noFill/>
        </p:spPr>
        <p:txBody>
          <a:bodyPr wrap="square" rtlCol="0">
            <a:spAutoFit/>
          </a:bodyPr>
          <a:lstStyle/>
          <a:p>
            <a:r>
              <a:rPr lang="fr-FR" sz="2400" b="1" dirty="0">
                <a:solidFill>
                  <a:srgbClr val="FF0000"/>
                </a:solidFill>
              </a:rPr>
              <a:t>un seul type</a:t>
            </a:r>
          </a:p>
        </p:txBody>
      </p:sp>
      <p:sp>
        <p:nvSpPr>
          <p:cNvPr id="3" name="ZoneTexte 2">
            <a:extLst>
              <a:ext uri="{FF2B5EF4-FFF2-40B4-BE49-F238E27FC236}">
                <a16:creationId xmlns:a16="http://schemas.microsoft.com/office/drawing/2014/main" id="{78C18EDC-2DAE-D426-B768-D16024C43649}"/>
              </a:ext>
            </a:extLst>
          </p:cNvPr>
          <p:cNvSpPr txBox="1"/>
          <p:nvPr/>
        </p:nvSpPr>
        <p:spPr>
          <a:xfrm>
            <a:off x="3116827" y="4484589"/>
            <a:ext cx="2045666" cy="461665"/>
          </a:xfrm>
          <a:prstGeom prst="rect">
            <a:avLst/>
          </a:prstGeom>
          <a:noFill/>
        </p:spPr>
        <p:txBody>
          <a:bodyPr wrap="square" rtlCol="0">
            <a:spAutoFit/>
          </a:bodyPr>
          <a:lstStyle/>
          <a:p>
            <a:r>
              <a:rPr lang="fr-FR" sz="2400" b="1" dirty="0">
                <a:solidFill>
                  <a:srgbClr val="FF0000"/>
                </a:solidFill>
              </a:rPr>
              <a:t>deux types</a:t>
            </a:r>
          </a:p>
        </p:txBody>
      </p:sp>
      <p:sp>
        <p:nvSpPr>
          <p:cNvPr id="4" name="Ellipse 3">
            <a:extLst>
              <a:ext uri="{FF2B5EF4-FFF2-40B4-BE49-F238E27FC236}">
                <a16:creationId xmlns:a16="http://schemas.microsoft.com/office/drawing/2014/main" id="{ACEA248F-DA43-121A-3737-047C7C49BCDF}"/>
              </a:ext>
            </a:extLst>
          </p:cNvPr>
          <p:cNvSpPr/>
          <p:nvPr/>
        </p:nvSpPr>
        <p:spPr>
          <a:xfrm>
            <a:off x="8268929" y="4280519"/>
            <a:ext cx="186813" cy="216310"/>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30016BB7-2C50-2827-5D4D-DFD8EE3CB94D}"/>
              </a:ext>
            </a:extLst>
          </p:cNvPr>
          <p:cNvSpPr/>
          <p:nvPr/>
        </p:nvSpPr>
        <p:spPr>
          <a:xfrm>
            <a:off x="7742903" y="4715421"/>
            <a:ext cx="186813" cy="216310"/>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a:extLst>
              <a:ext uri="{FF2B5EF4-FFF2-40B4-BE49-F238E27FC236}">
                <a16:creationId xmlns:a16="http://schemas.microsoft.com/office/drawing/2014/main" id="{976F847F-DCFF-39A9-253C-1F891A8B2771}"/>
              </a:ext>
            </a:extLst>
          </p:cNvPr>
          <p:cNvSpPr/>
          <p:nvPr/>
        </p:nvSpPr>
        <p:spPr>
          <a:xfrm>
            <a:off x="8141388" y="4592744"/>
            <a:ext cx="441894" cy="461664"/>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54396BE9-9C2D-FA86-21BA-19079DB778E5}"/>
              </a:ext>
            </a:extLst>
          </p:cNvPr>
          <p:cNvSpPr txBox="1"/>
          <p:nvPr/>
        </p:nvSpPr>
        <p:spPr>
          <a:xfrm>
            <a:off x="3279059" y="5360405"/>
            <a:ext cx="3141405" cy="461665"/>
          </a:xfrm>
          <a:prstGeom prst="rect">
            <a:avLst/>
          </a:prstGeom>
          <a:noFill/>
        </p:spPr>
        <p:txBody>
          <a:bodyPr wrap="square" rtlCol="0">
            <a:spAutoFit/>
          </a:bodyPr>
          <a:lstStyle/>
          <a:p>
            <a:r>
              <a:rPr lang="fr-FR" sz="2400" b="1" dirty="0">
                <a:solidFill>
                  <a:srgbClr val="FF0000"/>
                </a:solidFill>
              </a:rPr>
              <a:t>un seul constituant</a:t>
            </a:r>
          </a:p>
        </p:txBody>
      </p:sp>
      <p:sp>
        <p:nvSpPr>
          <p:cNvPr id="8" name="ZoneTexte 7">
            <a:extLst>
              <a:ext uri="{FF2B5EF4-FFF2-40B4-BE49-F238E27FC236}">
                <a16:creationId xmlns:a16="http://schemas.microsoft.com/office/drawing/2014/main" id="{7646904E-AB14-FF68-6F0C-3021BDA37541}"/>
              </a:ext>
            </a:extLst>
          </p:cNvPr>
          <p:cNvSpPr txBox="1"/>
          <p:nvPr/>
        </p:nvSpPr>
        <p:spPr>
          <a:xfrm>
            <a:off x="3279059" y="5687152"/>
            <a:ext cx="3141405" cy="461665"/>
          </a:xfrm>
          <a:prstGeom prst="rect">
            <a:avLst/>
          </a:prstGeom>
          <a:noFill/>
        </p:spPr>
        <p:txBody>
          <a:bodyPr wrap="square" rtlCol="0">
            <a:spAutoFit/>
          </a:bodyPr>
          <a:lstStyle/>
          <a:p>
            <a:r>
              <a:rPr lang="fr-FR" sz="2400" b="1" dirty="0">
                <a:solidFill>
                  <a:srgbClr val="FF0000"/>
                </a:solidFill>
              </a:rPr>
              <a:t>deux constituant</a:t>
            </a:r>
          </a:p>
        </p:txBody>
      </p:sp>
    </p:spTree>
    <p:extLst>
      <p:ext uri="{BB962C8B-B14F-4D97-AF65-F5344CB8AC3E}">
        <p14:creationId xmlns:p14="http://schemas.microsoft.com/office/powerpoint/2010/main" val="85608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animBg="1"/>
      <p:bldP spid="6" grpId="0" animBg="1"/>
      <p:bldP spid="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B0A18-14DF-F00B-5A5D-CEF58F735817}"/>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B8820A79-51DE-B9AF-7ACD-A39EE6AD85A6}"/>
              </a:ext>
            </a:extLst>
          </p:cNvPr>
          <p:cNvSpPr txBox="1"/>
          <p:nvPr/>
        </p:nvSpPr>
        <p:spPr>
          <a:xfrm>
            <a:off x="476526" y="575498"/>
            <a:ext cx="11123168"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EFBBB67C-6185-BBE7-E04B-E2CF96875832}"/>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Passons aux questions 3 et 4.</a:t>
            </a:r>
          </a:p>
        </p:txBody>
      </p:sp>
      <p:pic>
        <p:nvPicPr>
          <p:cNvPr id="34" name="Picture 2" descr="Lever la main - Icônes mains et gestes gratuites">
            <a:extLst>
              <a:ext uri="{FF2B5EF4-FFF2-40B4-BE49-F238E27FC236}">
                <a16:creationId xmlns:a16="http://schemas.microsoft.com/office/drawing/2014/main" id="{3DD419F9-3144-6428-2D0E-EB3930B95B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a:extLst>
              <a:ext uri="{FF2B5EF4-FFF2-40B4-BE49-F238E27FC236}">
                <a16:creationId xmlns:a16="http://schemas.microsoft.com/office/drawing/2014/main" id="{D719609F-11ED-3FA4-942E-A4F19333BAB9}"/>
              </a:ext>
            </a:extLst>
          </p:cNvPr>
          <p:cNvPicPr>
            <a:picLocks noChangeAspect="1"/>
          </p:cNvPicPr>
          <p:nvPr/>
        </p:nvPicPr>
        <p:blipFill>
          <a:blip r:embed="rId4"/>
          <a:stretch>
            <a:fillRect/>
          </a:stretch>
        </p:blipFill>
        <p:spPr>
          <a:xfrm>
            <a:off x="761260" y="2602593"/>
            <a:ext cx="10968624" cy="1969406"/>
          </a:xfrm>
          <a:prstGeom prst="rect">
            <a:avLst/>
          </a:prstGeom>
        </p:spPr>
      </p:pic>
      <p:sp>
        <p:nvSpPr>
          <p:cNvPr id="2" name="ZoneTexte 1">
            <a:extLst>
              <a:ext uri="{FF2B5EF4-FFF2-40B4-BE49-F238E27FC236}">
                <a16:creationId xmlns:a16="http://schemas.microsoft.com/office/drawing/2014/main" id="{E53B0B74-CD9C-CB5F-B02C-7600B9F7BD92}"/>
              </a:ext>
            </a:extLst>
          </p:cNvPr>
          <p:cNvSpPr txBox="1"/>
          <p:nvPr/>
        </p:nvSpPr>
        <p:spPr>
          <a:xfrm>
            <a:off x="4935794" y="2974709"/>
            <a:ext cx="2005781" cy="461665"/>
          </a:xfrm>
          <a:prstGeom prst="rect">
            <a:avLst/>
          </a:prstGeom>
          <a:noFill/>
        </p:spPr>
        <p:txBody>
          <a:bodyPr wrap="square" rtlCol="0">
            <a:spAutoFit/>
          </a:bodyPr>
          <a:lstStyle/>
          <a:p>
            <a:r>
              <a:rPr lang="fr-FR" sz="2400" b="1" dirty="0">
                <a:solidFill>
                  <a:srgbClr val="FF0000"/>
                </a:solidFill>
              </a:rPr>
              <a:t>corps pur</a:t>
            </a:r>
          </a:p>
        </p:txBody>
      </p:sp>
      <p:sp>
        <p:nvSpPr>
          <p:cNvPr id="3" name="ZoneTexte 2">
            <a:extLst>
              <a:ext uri="{FF2B5EF4-FFF2-40B4-BE49-F238E27FC236}">
                <a16:creationId xmlns:a16="http://schemas.microsoft.com/office/drawing/2014/main" id="{75A5ADDC-7509-919F-66DC-AE6D67355C61}"/>
              </a:ext>
            </a:extLst>
          </p:cNvPr>
          <p:cNvSpPr txBox="1"/>
          <p:nvPr/>
        </p:nvSpPr>
        <p:spPr>
          <a:xfrm>
            <a:off x="10186219" y="2967335"/>
            <a:ext cx="2005781" cy="461665"/>
          </a:xfrm>
          <a:prstGeom prst="rect">
            <a:avLst/>
          </a:prstGeom>
          <a:noFill/>
        </p:spPr>
        <p:txBody>
          <a:bodyPr wrap="square" rtlCol="0">
            <a:spAutoFit/>
          </a:bodyPr>
          <a:lstStyle/>
          <a:p>
            <a:r>
              <a:rPr lang="fr-FR" sz="2400" b="1" dirty="0">
                <a:solidFill>
                  <a:srgbClr val="FF0000"/>
                </a:solidFill>
              </a:rPr>
              <a:t>mélange</a:t>
            </a:r>
          </a:p>
        </p:txBody>
      </p:sp>
      <p:sp>
        <p:nvSpPr>
          <p:cNvPr id="4" name="ZoneTexte 3">
            <a:extLst>
              <a:ext uri="{FF2B5EF4-FFF2-40B4-BE49-F238E27FC236}">
                <a16:creationId xmlns:a16="http://schemas.microsoft.com/office/drawing/2014/main" id="{D66DA284-997D-17A6-B46B-31C2AD7AFB4B}"/>
              </a:ext>
            </a:extLst>
          </p:cNvPr>
          <p:cNvSpPr txBox="1"/>
          <p:nvPr/>
        </p:nvSpPr>
        <p:spPr>
          <a:xfrm>
            <a:off x="4586748" y="3992884"/>
            <a:ext cx="2005781" cy="461665"/>
          </a:xfrm>
          <a:prstGeom prst="rect">
            <a:avLst/>
          </a:prstGeom>
          <a:noFill/>
        </p:spPr>
        <p:txBody>
          <a:bodyPr wrap="square" rtlCol="0">
            <a:spAutoFit/>
          </a:bodyPr>
          <a:lstStyle/>
          <a:p>
            <a:r>
              <a:rPr lang="fr-FR" sz="2400" b="1" dirty="0">
                <a:solidFill>
                  <a:srgbClr val="FF0000"/>
                </a:solidFill>
              </a:rPr>
              <a:t>le corps A</a:t>
            </a:r>
          </a:p>
        </p:txBody>
      </p:sp>
      <p:sp>
        <p:nvSpPr>
          <p:cNvPr id="5" name="ZoneTexte 4">
            <a:extLst>
              <a:ext uri="{FF2B5EF4-FFF2-40B4-BE49-F238E27FC236}">
                <a16:creationId xmlns:a16="http://schemas.microsoft.com/office/drawing/2014/main" id="{B2213A31-94B5-B135-F50D-78E9BDA7F6DD}"/>
              </a:ext>
            </a:extLst>
          </p:cNvPr>
          <p:cNvSpPr txBox="1"/>
          <p:nvPr/>
        </p:nvSpPr>
        <p:spPr>
          <a:xfrm>
            <a:off x="10427849" y="3957490"/>
            <a:ext cx="2005781" cy="461665"/>
          </a:xfrm>
          <a:prstGeom prst="rect">
            <a:avLst/>
          </a:prstGeom>
          <a:noFill/>
        </p:spPr>
        <p:txBody>
          <a:bodyPr wrap="square" rtlCol="0">
            <a:spAutoFit/>
          </a:bodyPr>
          <a:lstStyle/>
          <a:p>
            <a:r>
              <a:rPr lang="fr-FR" sz="2400" b="1" dirty="0">
                <a:solidFill>
                  <a:srgbClr val="FF0000"/>
                </a:solidFill>
              </a:rPr>
              <a:t>le corps B</a:t>
            </a:r>
          </a:p>
        </p:txBody>
      </p:sp>
    </p:spTree>
    <p:extLst>
      <p:ext uri="{BB962C8B-B14F-4D97-AF65-F5344CB8AC3E}">
        <p14:creationId xmlns:p14="http://schemas.microsoft.com/office/powerpoint/2010/main" val="1509764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B5167-31C4-F8D5-0F21-13D4F74353B3}"/>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7B75BDDA-61BE-2026-2BBF-9F5E5D881005}"/>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355869CA-A8F2-4F01-8ADF-94050DCEE567}"/>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F705E1F6-C962-3433-2846-964C98C12B1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Correction des exercices de consolidation</a:t>
              </a:r>
            </a:p>
            <a:p>
              <a:pPr algn="ctr"/>
              <a:r>
                <a:rPr lang="fr-FR" sz="5600" b="1" dirty="0">
                  <a:solidFill>
                    <a:schemeClr val="tx1"/>
                  </a:solidFill>
                </a:rPr>
                <a:t>tâche 4</a:t>
              </a:r>
              <a:endParaRPr lang="fr-FR" sz="5600" b="1" noProof="0" dirty="0">
                <a:solidFill>
                  <a:schemeClr val="tx1"/>
                </a:solidFill>
              </a:endParaRPr>
            </a:p>
          </p:txBody>
        </p:sp>
      </p:grpSp>
    </p:spTree>
    <p:extLst>
      <p:ext uri="{BB962C8B-B14F-4D97-AF65-F5344CB8AC3E}">
        <p14:creationId xmlns:p14="http://schemas.microsoft.com/office/powerpoint/2010/main" val="40048024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B518E-9AE7-1320-A222-317BD09C3355}"/>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C565A1EC-C79C-6198-DDBE-937E2FAEF878}"/>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Nous arrivons à la correction des exercices correspondant à la quatrième tâche de ce chapitre.</a:t>
            </a:r>
            <a:br>
              <a:rPr lang="fr-FR" dirty="0"/>
            </a:br>
            <a:r>
              <a:rPr lang="fr-FR" dirty="0"/>
              <a:t>Je vous rappelle la tâche principale.</a:t>
            </a:r>
          </a:p>
        </p:txBody>
      </p:sp>
      <p:pic>
        <p:nvPicPr>
          <p:cNvPr id="34" name="Picture 2" descr="Lever la main - Icônes mains et gestes gratuites">
            <a:extLst>
              <a:ext uri="{FF2B5EF4-FFF2-40B4-BE49-F238E27FC236}">
                <a16:creationId xmlns:a16="http://schemas.microsoft.com/office/drawing/2014/main" id="{2AA2B4AF-215B-0209-D3EE-A8E33703DDE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2054;p38">
            <a:extLst>
              <a:ext uri="{FF2B5EF4-FFF2-40B4-BE49-F238E27FC236}">
                <a16:creationId xmlns:a16="http://schemas.microsoft.com/office/drawing/2014/main" id="{4DD76DCE-9653-9DE9-F18D-181AEC876359}"/>
              </a:ext>
            </a:extLst>
          </p:cNvPr>
          <p:cNvSpPr/>
          <p:nvPr/>
        </p:nvSpPr>
        <p:spPr>
          <a:xfrm>
            <a:off x="774698" y="3191193"/>
            <a:ext cx="11240517"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pic>
        <p:nvPicPr>
          <p:cNvPr id="4" name="Image 23">
            <a:extLst>
              <a:ext uri="{FF2B5EF4-FFF2-40B4-BE49-F238E27FC236}">
                <a16:creationId xmlns:a16="http://schemas.microsoft.com/office/drawing/2014/main" id="{A48D3E38-C6D8-460C-9170-C9130D108E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259" y="2907916"/>
            <a:ext cx="805544" cy="805544"/>
          </a:xfrm>
          <a:prstGeom prst="rect">
            <a:avLst/>
          </a:prstGeom>
        </p:spPr>
      </p:pic>
      <p:sp>
        <p:nvSpPr>
          <p:cNvPr id="5" name="ZoneTexte 3">
            <a:extLst>
              <a:ext uri="{FF2B5EF4-FFF2-40B4-BE49-F238E27FC236}">
                <a16:creationId xmlns:a16="http://schemas.microsoft.com/office/drawing/2014/main" id="{86F765E2-BB26-570C-9A51-8F99F50BB00D}"/>
              </a:ext>
            </a:extLst>
          </p:cNvPr>
          <p:cNvSpPr txBox="1"/>
          <p:nvPr/>
        </p:nvSpPr>
        <p:spPr>
          <a:xfrm>
            <a:off x="1197864" y="3216215"/>
            <a:ext cx="11113007"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r>
              <a:rPr lang="fr-FR" b="1" dirty="0">
                <a:solidFill>
                  <a:srgbClr val="0040C0"/>
                </a:solidFill>
                <a:latin typeface="Calibri" panose="020F0502020204030204" pitchFamily="34" charset="0"/>
              </a:rPr>
              <a:t>Expliquer les caractéristiques des corps dans différents états physiques</a:t>
            </a:r>
            <a:endParaRPr lang="fr-FR" b="1" dirty="0">
              <a:solidFill>
                <a:srgbClr val="0040C0"/>
              </a:solidFill>
            </a:endParaRPr>
          </a:p>
        </p:txBody>
      </p:sp>
    </p:spTree>
    <p:extLst>
      <p:ext uri="{BB962C8B-B14F-4D97-AF65-F5344CB8AC3E}">
        <p14:creationId xmlns:p14="http://schemas.microsoft.com/office/powerpoint/2010/main" val="4174942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D886E-37E2-022A-A0D2-3528A0EE4539}"/>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2525BFBA-B13D-042E-543B-A83A71ED9199}"/>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Pour réussir cette tâche, vous devez vous rappeler les caractéristiques des particules à différents états physique.</a:t>
            </a:r>
          </a:p>
        </p:txBody>
      </p:sp>
      <p:pic>
        <p:nvPicPr>
          <p:cNvPr id="34" name="Picture 2" descr="Lever la main - Icônes mains et gestes gratuites">
            <a:extLst>
              <a:ext uri="{FF2B5EF4-FFF2-40B4-BE49-F238E27FC236}">
                <a16:creationId xmlns:a16="http://schemas.microsoft.com/office/drawing/2014/main" id="{E59947B5-8B0D-6762-EA2C-1B7F632CCBD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002C3A88-4A38-C9F9-EDD9-C87DEE085193}"/>
              </a:ext>
            </a:extLst>
          </p:cNvPr>
          <p:cNvSpPr txBox="1"/>
          <p:nvPr/>
        </p:nvSpPr>
        <p:spPr>
          <a:xfrm>
            <a:off x="465113" y="2562447"/>
            <a:ext cx="3200399" cy="1569660"/>
          </a:xfrm>
          <a:prstGeom prst="rect">
            <a:avLst/>
          </a:prstGeom>
          <a:solidFill>
            <a:schemeClr val="accent3">
              <a:lumMod val="20000"/>
              <a:lumOff val="80000"/>
            </a:schemeClr>
          </a:solidFill>
        </p:spPr>
        <p:txBody>
          <a:bodyPr wrap="square" rtlCol="0">
            <a:spAutoFit/>
          </a:bodyPr>
          <a:lstStyle/>
          <a:p>
            <a:pPr algn="ctr"/>
            <a:r>
              <a:rPr lang="fr-FR" sz="2400" b="1" dirty="0"/>
              <a:t>État solide</a:t>
            </a:r>
          </a:p>
          <a:p>
            <a:r>
              <a:rPr lang="fr-FR" sz="2400" dirty="0"/>
              <a:t>Les particules sont:</a:t>
            </a:r>
          </a:p>
          <a:p>
            <a:pPr marL="342900" indent="-342900" algn="ctr">
              <a:buFont typeface="Arial" panose="020B0604020202020204" pitchFamily="34" charset="0"/>
              <a:buChar char="•"/>
            </a:pPr>
            <a:r>
              <a:rPr lang="fr-FR" sz="2400" b="1" dirty="0">
                <a:solidFill>
                  <a:srgbClr val="0040C0"/>
                </a:solidFill>
              </a:rPr>
              <a:t>ordonnées</a:t>
            </a:r>
          </a:p>
          <a:p>
            <a:pPr marL="342900" indent="-342900" algn="ctr">
              <a:buFont typeface="Arial" panose="020B0604020202020204" pitchFamily="34" charset="0"/>
              <a:buChar char="•"/>
            </a:pPr>
            <a:r>
              <a:rPr lang="fr-FR" sz="2400" b="1" dirty="0">
                <a:solidFill>
                  <a:srgbClr val="FF0000"/>
                </a:solidFill>
              </a:rPr>
              <a:t>………………….. liées</a:t>
            </a:r>
          </a:p>
        </p:txBody>
      </p:sp>
      <p:sp>
        <p:nvSpPr>
          <p:cNvPr id="3" name="ZoneTexte 2">
            <a:extLst>
              <a:ext uri="{FF2B5EF4-FFF2-40B4-BE49-F238E27FC236}">
                <a16:creationId xmlns:a16="http://schemas.microsoft.com/office/drawing/2014/main" id="{8A83FDFD-318C-DCFF-2668-BD12C4AB2FC4}"/>
              </a:ext>
            </a:extLst>
          </p:cNvPr>
          <p:cNvSpPr txBox="1"/>
          <p:nvPr/>
        </p:nvSpPr>
        <p:spPr>
          <a:xfrm>
            <a:off x="4203406" y="2562447"/>
            <a:ext cx="3200399" cy="2308324"/>
          </a:xfrm>
          <a:prstGeom prst="rect">
            <a:avLst/>
          </a:prstGeom>
          <a:solidFill>
            <a:schemeClr val="accent2">
              <a:lumMod val="20000"/>
              <a:lumOff val="80000"/>
            </a:schemeClr>
          </a:solidFill>
        </p:spPr>
        <p:txBody>
          <a:bodyPr wrap="square" rtlCol="0">
            <a:spAutoFit/>
          </a:bodyPr>
          <a:lstStyle/>
          <a:p>
            <a:pPr algn="ctr"/>
            <a:r>
              <a:rPr lang="fr-FR" sz="2400" b="1" dirty="0"/>
              <a:t>État liquide</a:t>
            </a:r>
          </a:p>
          <a:p>
            <a:r>
              <a:rPr lang="fr-FR" sz="2400" dirty="0"/>
              <a:t>Les particules sont:</a:t>
            </a:r>
          </a:p>
          <a:p>
            <a:pPr marL="342900" indent="-342900" algn="ctr">
              <a:buFont typeface="Arial" panose="020B0604020202020204" pitchFamily="34" charset="0"/>
              <a:buChar char="•"/>
            </a:pPr>
            <a:r>
              <a:rPr lang="fr-FR" sz="2400" b="1" dirty="0">
                <a:solidFill>
                  <a:srgbClr val="0040C0"/>
                </a:solidFill>
              </a:rPr>
              <a:t>désordonnées</a:t>
            </a:r>
          </a:p>
          <a:p>
            <a:pPr marL="342900" indent="-342900" algn="ctr">
              <a:buFont typeface="Arial" panose="020B0604020202020204" pitchFamily="34" charset="0"/>
              <a:buChar char="•"/>
            </a:pPr>
            <a:r>
              <a:rPr lang="fr-FR" sz="2400" b="1" dirty="0">
                <a:solidFill>
                  <a:srgbClr val="FF0000"/>
                </a:solidFill>
              </a:rPr>
              <a:t>peu liées</a:t>
            </a:r>
          </a:p>
          <a:p>
            <a:pPr marL="342900" indent="-342900" algn="ctr">
              <a:buFont typeface="Arial" panose="020B0604020202020204" pitchFamily="34" charset="0"/>
              <a:buChar char="•"/>
            </a:pPr>
            <a:r>
              <a:rPr lang="fr-FR" sz="2400" b="1" dirty="0">
                <a:solidFill>
                  <a:srgbClr val="0040C0"/>
                </a:solidFill>
              </a:rPr>
              <a:t>Peuvent ………….. les unes sur les autres</a:t>
            </a:r>
          </a:p>
        </p:txBody>
      </p:sp>
      <p:sp>
        <p:nvSpPr>
          <p:cNvPr id="4" name="ZoneTexte 3">
            <a:extLst>
              <a:ext uri="{FF2B5EF4-FFF2-40B4-BE49-F238E27FC236}">
                <a16:creationId xmlns:a16="http://schemas.microsoft.com/office/drawing/2014/main" id="{99089987-023E-3D02-4FF0-C13F3CFEE795}"/>
              </a:ext>
            </a:extLst>
          </p:cNvPr>
          <p:cNvSpPr txBox="1"/>
          <p:nvPr/>
        </p:nvSpPr>
        <p:spPr>
          <a:xfrm>
            <a:off x="8315326" y="2562447"/>
            <a:ext cx="3200399" cy="1938992"/>
          </a:xfrm>
          <a:prstGeom prst="rect">
            <a:avLst/>
          </a:prstGeom>
          <a:solidFill>
            <a:schemeClr val="accent6">
              <a:lumMod val="20000"/>
              <a:lumOff val="80000"/>
            </a:schemeClr>
          </a:solidFill>
        </p:spPr>
        <p:txBody>
          <a:bodyPr wrap="square" rtlCol="0">
            <a:spAutoFit/>
          </a:bodyPr>
          <a:lstStyle/>
          <a:p>
            <a:pPr algn="ctr"/>
            <a:r>
              <a:rPr lang="fr-FR" sz="2400" b="1" dirty="0"/>
              <a:t>État solide</a:t>
            </a:r>
          </a:p>
          <a:p>
            <a:r>
              <a:rPr lang="fr-FR" sz="2400" dirty="0"/>
              <a:t>Les particules sont:</a:t>
            </a:r>
          </a:p>
          <a:p>
            <a:pPr marL="342900" indent="-342900" algn="ctr">
              <a:buFont typeface="Arial" panose="020B0604020202020204" pitchFamily="34" charset="0"/>
              <a:buChar char="•"/>
            </a:pPr>
            <a:r>
              <a:rPr lang="fr-FR" sz="2400" b="1" dirty="0">
                <a:solidFill>
                  <a:srgbClr val="0040C0"/>
                </a:solidFill>
              </a:rPr>
              <a:t>désordonnées</a:t>
            </a:r>
          </a:p>
          <a:p>
            <a:pPr marL="342900" indent="-342900" algn="ctr">
              <a:buFont typeface="Arial" panose="020B0604020202020204" pitchFamily="34" charset="0"/>
              <a:buChar char="•"/>
            </a:pPr>
            <a:r>
              <a:rPr lang="fr-FR" sz="2400" b="1" dirty="0">
                <a:solidFill>
                  <a:srgbClr val="0040C0"/>
                </a:solidFill>
              </a:rPr>
              <a:t>dispersées</a:t>
            </a:r>
          </a:p>
          <a:p>
            <a:pPr marL="342900" indent="-342900" algn="ctr">
              <a:buFont typeface="Arial" panose="020B0604020202020204" pitchFamily="34" charset="0"/>
              <a:buChar char="•"/>
            </a:pPr>
            <a:r>
              <a:rPr lang="fr-FR" sz="2400" b="1" dirty="0">
                <a:solidFill>
                  <a:srgbClr val="FF0000"/>
                </a:solidFill>
              </a:rPr>
              <a:t>……….. liées</a:t>
            </a:r>
          </a:p>
        </p:txBody>
      </p:sp>
      <p:sp>
        <p:nvSpPr>
          <p:cNvPr id="5" name="ZoneTexte 4">
            <a:extLst>
              <a:ext uri="{FF2B5EF4-FFF2-40B4-BE49-F238E27FC236}">
                <a16:creationId xmlns:a16="http://schemas.microsoft.com/office/drawing/2014/main" id="{E5C1D383-A68B-2886-A2A0-CFE3722FEE25}"/>
              </a:ext>
            </a:extLst>
          </p:cNvPr>
          <p:cNvSpPr txBox="1"/>
          <p:nvPr/>
        </p:nvSpPr>
        <p:spPr>
          <a:xfrm>
            <a:off x="1006949" y="3571271"/>
            <a:ext cx="2143432" cy="461665"/>
          </a:xfrm>
          <a:prstGeom prst="rect">
            <a:avLst/>
          </a:prstGeom>
          <a:noFill/>
        </p:spPr>
        <p:txBody>
          <a:bodyPr wrap="square" rtlCol="0">
            <a:spAutoFit/>
          </a:bodyPr>
          <a:lstStyle/>
          <a:p>
            <a:r>
              <a:rPr lang="fr-FR" sz="2400" b="1" dirty="0">
                <a:solidFill>
                  <a:srgbClr val="FF6565"/>
                </a:solidFill>
              </a:rPr>
              <a:t>fortement</a:t>
            </a:r>
          </a:p>
        </p:txBody>
      </p:sp>
      <p:sp>
        <p:nvSpPr>
          <p:cNvPr id="6" name="ZoneTexte 5">
            <a:extLst>
              <a:ext uri="{FF2B5EF4-FFF2-40B4-BE49-F238E27FC236}">
                <a16:creationId xmlns:a16="http://schemas.microsoft.com/office/drawing/2014/main" id="{4A427E13-A748-9957-04D5-819F8843176A}"/>
              </a:ext>
            </a:extLst>
          </p:cNvPr>
          <p:cNvSpPr txBox="1"/>
          <p:nvPr/>
        </p:nvSpPr>
        <p:spPr>
          <a:xfrm>
            <a:off x="5798267" y="3960266"/>
            <a:ext cx="2143432" cy="461665"/>
          </a:xfrm>
          <a:prstGeom prst="rect">
            <a:avLst/>
          </a:prstGeom>
          <a:noFill/>
        </p:spPr>
        <p:txBody>
          <a:bodyPr wrap="square" rtlCol="0">
            <a:spAutoFit/>
          </a:bodyPr>
          <a:lstStyle/>
          <a:p>
            <a:r>
              <a:rPr lang="fr-FR" sz="2400" b="1" dirty="0">
                <a:solidFill>
                  <a:srgbClr val="0040C0"/>
                </a:solidFill>
              </a:rPr>
              <a:t>glisser</a:t>
            </a:r>
          </a:p>
        </p:txBody>
      </p:sp>
      <p:sp>
        <p:nvSpPr>
          <p:cNvPr id="7" name="ZoneTexte 6">
            <a:extLst>
              <a:ext uri="{FF2B5EF4-FFF2-40B4-BE49-F238E27FC236}">
                <a16:creationId xmlns:a16="http://schemas.microsoft.com/office/drawing/2014/main" id="{6A6C3EBD-70EC-4CE4-AFEF-44DF8CA8533A}"/>
              </a:ext>
            </a:extLst>
          </p:cNvPr>
          <p:cNvSpPr txBox="1"/>
          <p:nvPr/>
        </p:nvSpPr>
        <p:spPr>
          <a:xfrm>
            <a:off x="9372293" y="3960265"/>
            <a:ext cx="2143432" cy="461665"/>
          </a:xfrm>
          <a:prstGeom prst="rect">
            <a:avLst/>
          </a:prstGeom>
          <a:noFill/>
        </p:spPr>
        <p:txBody>
          <a:bodyPr wrap="square" rtlCol="0">
            <a:spAutoFit/>
          </a:bodyPr>
          <a:lstStyle/>
          <a:p>
            <a:r>
              <a:rPr lang="fr-FR" sz="2400" b="1" dirty="0">
                <a:solidFill>
                  <a:srgbClr val="FF6565"/>
                </a:solidFill>
              </a:rPr>
              <a:t>non</a:t>
            </a:r>
          </a:p>
        </p:txBody>
      </p:sp>
      <p:sp>
        <p:nvSpPr>
          <p:cNvPr id="8" name="D_A_02">
            <a:extLst>
              <a:ext uri="{FF2B5EF4-FFF2-40B4-BE49-F238E27FC236}">
                <a16:creationId xmlns:a16="http://schemas.microsoft.com/office/drawing/2014/main" id="{DF63C7FF-AC73-508B-5287-82DE47B1F7D9}"/>
              </a:ext>
            </a:extLst>
          </p:cNvPr>
          <p:cNvSpPr txBox="1"/>
          <p:nvPr/>
        </p:nvSpPr>
        <p:spPr>
          <a:xfrm>
            <a:off x="662938" y="575498"/>
            <a:ext cx="773303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fait participer les élèves pour compléter les espaces en pointillés.</a:t>
            </a:r>
          </a:p>
        </p:txBody>
      </p:sp>
    </p:spTree>
    <p:extLst>
      <p:ext uri="{BB962C8B-B14F-4D97-AF65-F5344CB8AC3E}">
        <p14:creationId xmlns:p14="http://schemas.microsoft.com/office/powerpoint/2010/main" val="167749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AA8EE-C027-152D-89F1-17C4193EDD8D}"/>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DAAE8F12-7C43-B3F5-F74E-DB182C1128EA}"/>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Et pour expliquer les caractéristiques des corps dans différents états physique en utilisant le modèle particulaire, je suis les étapes suivantes: </a:t>
            </a:r>
          </a:p>
        </p:txBody>
      </p:sp>
      <p:pic>
        <p:nvPicPr>
          <p:cNvPr id="34" name="Picture 2" descr="Lever la main - Icônes mains et gestes gratuites">
            <a:extLst>
              <a:ext uri="{FF2B5EF4-FFF2-40B4-BE49-F238E27FC236}">
                <a16:creationId xmlns:a16="http://schemas.microsoft.com/office/drawing/2014/main" id="{7FD80AA0-226A-3BF6-0A61-6A1F564FAC0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3A8C9EA0-E1B1-B93E-BE60-B713518FF6C2}"/>
              </a:ext>
            </a:extLst>
          </p:cNvPr>
          <p:cNvSpPr txBox="1"/>
          <p:nvPr/>
        </p:nvSpPr>
        <p:spPr>
          <a:xfrm>
            <a:off x="923925" y="1152711"/>
            <a:ext cx="8899451" cy="461665"/>
          </a:xfrm>
          <a:prstGeom prst="rect">
            <a:avLst/>
          </a:prstGeom>
          <a:noFill/>
        </p:spPr>
        <p:txBody>
          <a:bodyPr wrap="square" rtlCol="0">
            <a:spAutoFit/>
          </a:bodyPr>
          <a:lstStyle/>
          <a:p>
            <a:r>
              <a:rPr lang="fr-FR" sz="2400" b="1" dirty="0">
                <a:solidFill>
                  <a:srgbClr val="0040C0"/>
                </a:solidFill>
              </a:rPr>
              <a:t>Première étape</a:t>
            </a:r>
            <a:r>
              <a:rPr lang="fr-FR" sz="2400" dirty="0"/>
              <a:t>: J’identifie la caractéristique que j’observe.</a:t>
            </a:r>
          </a:p>
        </p:txBody>
      </p:sp>
      <p:sp>
        <p:nvSpPr>
          <p:cNvPr id="3" name="ZoneTexte 2">
            <a:extLst>
              <a:ext uri="{FF2B5EF4-FFF2-40B4-BE49-F238E27FC236}">
                <a16:creationId xmlns:a16="http://schemas.microsoft.com/office/drawing/2014/main" id="{EFF12AE1-53A9-785F-C9E4-22FAF4C237B4}"/>
              </a:ext>
            </a:extLst>
          </p:cNvPr>
          <p:cNvSpPr txBox="1"/>
          <p:nvPr/>
        </p:nvSpPr>
        <p:spPr>
          <a:xfrm>
            <a:off x="849497" y="2174450"/>
            <a:ext cx="10133935" cy="830997"/>
          </a:xfrm>
          <a:prstGeom prst="rect">
            <a:avLst/>
          </a:prstGeom>
          <a:noFill/>
        </p:spPr>
        <p:txBody>
          <a:bodyPr wrap="square" rtlCol="0">
            <a:spAutoFit/>
          </a:bodyPr>
          <a:lstStyle/>
          <a:p>
            <a:r>
              <a:rPr lang="fr-FR" sz="2400" b="1" dirty="0">
                <a:solidFill>
                  <a:srgbClr val="0040C0"/>
                </a:solidFill>
              </a:rPr>
              <a:t>Deuxième étape:</a:t>
            </a:r>
            <a:r>
              <a:rPr lang="fr-FR" sz="2400" dirty="0">
                <a:solidFill>
                  <a:srgbClr val="0040C0"/>
                </a:solidFill>
              </a:rPr>
              <a:t> </a:t>
            </a:r>
            <a:r>
              <a:rPr lang="fr-FR" sz="2400" dirty="0"/>
              <a:t>Je décris ce que j’observe à partir de la caractéristique identifiée. </a:t>
            </a:r>
          </a:p>
        </p:txBody>
      </p:sp>
      <p:sp>
        <p:nvSpPr>
          <p:cNvPr id="4" name="ZoneTexte 3">
            <a:extLst>
              <a:ext uri="{FF2B5EF4-FFF2-40B4-BE49-F238E27FC236}">
                <a16:creationId xmlns:a16="http://schemas.microsoft.com/office/drawing/2014/main" id="{284C4275-C5FE-AF4D-3245-D569F1A9041D}"/>
              </a:ext>
            </a:extLst>
          </p:cNvPr>
          <p:cNvSpPr txBox="1"/>
          <p:nvPr/>
        </p:nvSpPr>
        <p:spPr>
          <a:xfrm>
            <a:off x="849496" y="3666552"/>
            <a:ext cx="10133935" cy="830997"/>
          </a:xfrm>
          <a:prstGeom prst="rect">
            <a:avLst/>
          </a:prstGeom>
          <a:noFill/>
        </p:spPr>
        <p:txBody>
          <a:bodyPr wrap="square" rtlCol="0">
            <a:spAutoFit/>
          </a:bodyPr>
          <a:lstStyle/>
          <a:p>
            <a:r>
              <a:rPr lang="fr-FR" sz="2400" b="1" dirty="0">
                <a:solidFill>
                  <a:srgbClr val="0040C0"/>
                </a:solidFill>
              </a:rPr>
              <a:t>Troisième étape:</a:t>
            </a:r>
            <a:r>
              <a:rPr lang="fr-FR" sz="2400" dirty="0">
                <a:solidFill>
                  <a:srgbClr val="0040C0"/>
                </a:solidFill>
              </a:rPr>
              <a:t> </a:t>
            </a:r>
            <a:r>
              <a:rPr lang="fr-FR" sz="2400" dirty="0"/>
              <a:t>J’applique le modèle particulaire pour explique ce que j’ai décris.</a:t>
            </a:r>
          </a:p>
        </p:txBody>
      </p:sp>
      <p:sp>
        <p:nvSpPr>
          <p:cNvPr id="5" name="ZoneTexte 4">
            <a:extLst>
              <a:ext uri="{FF2B5EF4-FFF2-40B4-BE49-F238E27FC236}">
                <a16:creationId xmlns:a16="http://schemas.microsoft.com/office/drawing/2014/main" id="{39C9736B-EA48-93FC-7575-924957174326}"/>
              </a:ext>
            </a:extLst>
          </p:cNvPr>
          <p:cNvSpPr txBox="1"/>
          <p:nvPr/>
        </p:nvSpPr>
        <p:spPr>
          <a:xfrm>
            <a:off x="743988" y="4667693"/>
            <a:ext cx="11056081" cy="461665"/>
          </a:xfrm>
          <a:prstGeom prst="rect">
            <a:avLst/>
          </a:prstGeom>
          <a:noFill/>
        </p:spPr>
        <p:txBody>
          <a:bodyPr wrap="square" rtlCol="0">
            <a:spAutoFit/>
          </a:bodyPr>
          <a:lstStyle/>
          <a:p>
            <a:r>
              <a:rPr lang="fr-FR" sz="2400" dirty="0"/>
              <a:t>Je rédige un texte simple + Je modélise la situation pour illustrée cette explication</a:t>
            </a:r>
          </a:p>
        </p:txBody>
      </p:sp>
    </p:spTree>
    <p:extLst>
      <p:ext uri="{BB962C8B-B14F-4D97-AF65-F5344CB8AC3E}">
        <p14:creationId xmlns:p14="http://schemas.microsoft.com/office/powerpoint/2010/main" val="162348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22743-7582-C09C-74A8-56A0E2DF3086}"/>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F2B63358-372D-7895-2FBB-E08FD3A207C9}"/>
              </a:ext>
            </a:extLst>
          </p:cNvPr>
          <p:cNvSpPr txBox="1"/>
          <p:nvPr/>
        </p:nvSpPr>
        <p:spPr>
          <a:xfrm>
            <a:off x="476526" y="575498"/>
            <a:ext cx="11123168"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31242925-3949-10B1-C1CA-60C342683D59}"/>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Faisons maintenant ensemble la correction de l’exercice 5, page 16.</a:t>
            </a:r>
          </a:p>
        </p:txBody>
      </p:sp>
      <p:pic>
        <p:nvPicPr>
          <p:cNvPr id="34" name="Picture 2" descr="Lever la main - Icônes mains et gestes gratuites">
            <a:extLst>
              <a:ext uri="{FF2B5EF4-FFF2-40B4-BE49-F238E27FC236}">
                <a16:creationId xmlns:a16="http://schemas.microsoft.com/office/drawing/2014/main" id="{8F0737E6-FBAF-10C8-D547-756C6261E82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17A3A256-9426-D31B-D762-8826E8D226A0}"/>
              </a:ext>
            </a:extLst>
          </p:cNvPr>
          <p:cNvPicPr>
            <a:picLocks noChangeAspect="1"/>
          </p:cNvPicPr>
          <p:nvPr/>
        </p:nvPicPr>
        <p:blipFill>
          <a:blip r:embed="rId4"/>
          <a:stretch>
            <a:fillRect/>
          </a:stretch>
        </p:blipFill>
        <p:spPr>
          <a:xfrm>
            <a:off x="761260" y="1768298"/>
            <a:ext cx="10944498" cy="3916708"/>
          </a:xfrm>
          <a:prstGeom prst="rect">
            <a:avLst/>
          </a:prstGeom>
        </p:spPr>
      </p:pic>
      <p:sp>
        <p:nvSpPr>
          <p:cNvPr id="2" name="ZoneTexte 1">
            <a:extLst>
              <a:ext uri="{FF2B5EF4-FFF2-40B4-BE49-F238E27FC236}">
                <a16:creationId xmlns:a16="http://schemas.microsoft.com/office/drawing/2014/main" id="{93B391FC-D48F-51A0-DD5E-FF23CA7F309C}"/>
              </a:ext>
            </a:extLst>
          </p:cNvPr>
          <p:cNvSpPr txBox="1"/>
          <p:nvPr/>
        </p:nvSpPr>
        <p:spPr>
          <a:xfrm>
            <a:off x="9767466" y="4611330"/>
            <a:ext cx="2625213" cy="461665"/>
          </a:xfrm>
          <a:prstGeom prst="rect">
            <a:avLst/>
          </a:prstGeom>
          <a:noFill/>
        </p:spPr>
        <p:txBody>
          <a:bodyPr wrap="square" rtlCol="0">
            <a:spAutoFit/>
          </a:bodyPr>
          <a:lstStyle/>
          <a:p>
            <a:r>
              <a:rPr lang="fr-FR" sz="2400" b="1" dirty="0">
                <a:solidFill>
                  <a:srgbClr val="FF6565"/>
                </a:solidFill>
              </a:rPr>
              <a:t>forme</a:t>
            </a:r>
          </a:p>
        </p:txBody>
      </p:sp>
      <p:sp>
        <p:nvSpPr>
          <p:cNvPr id="3" name="ZoneTexte 2">
            <a:extLst>
              <a:ext uri="{FF2B5EF4-FFF2-40B4-BE49-F238E27FC236}">
                <a16:creationId xmlns:a16="http://schemas.microsoft.com/office/drawing/2014/main" id="{AF082349-6903-8394-56AB-2E717F1B2D02}"/>
              </a:ext>
            </a:extLst>
          </p:cNvPr>
          <p:cNvSpPr txBox="1"/>
          <p:nvPr/>
        </p:nvSpPr>
        <p:spPr>
          <a:xfrm>
            <a:off x="1877079" y="4950543"/>
            <a:ext cx="2625213" cy="461665"/>
          </a:xfrm>
          <a:prstGeom prst="rect">
            <a:avLst/>
          </a:prstGeom>
          <a:noFill/>
        </p:spPr>
        <p:txBody>
          <a:bodyPr wrap="square" rtlCol="0">
            <a:spAutoFit/>
          </a:bodyPr>
          <a:lstStyle/>
          <a:p>
            <a:r>
              <a:rPr lang="fr-FR" sz="2400" b="1" dirty="0">
                <a:solidFill>
                  <a:srgbClr val="FF6565"/>
                </a:solidFill>
              </a:rPr>
              <a:t>volume</a:t>
            </a:r>
          </a:p>
        </p:txBody>
      </p:sp>
    </p:spTree>
    <p:extLst>
      <p:ext uri="{BB962C8B-B14F-4D97-AF65-F5344CB8AC3E}">
        <p14:creationId xmlns:p14="http://schemas.microsoft.com/office/powerpoint/2010/main" val="3762494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44E6E-7CB8-832A-A38E-C83B711AFA60}"/>
            </a:ext>
          </a:extLst>
        </p:cNvPr>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360F03D-5B32-04C7-AAE6-9C40F1287215}"/>
              </a:ext>
            </a:extLst>
          </p:cNvPr>
          <p:cNvGrpSpPr/>
          <p:nvPr/>
        </p:nvGrpSpPr>
        <p:grpSpPr>
          <a:xfrm>
            <a:off x="1257906" y="1032161"/>
            <a:ext cx="9579427" cy="5403036"/>
            <a:chOff x="1619475" y="1029778"/>
            <a:chExt cx="6095701" cy="3804525"/>
          </a:xfrm>
        </p:grpSpPr>
        <p:sp>
          <p:nvSpPr>
            <p:cNvPr id="5" name="Google Shape;251;p28">
              <a:extLst>
                <a:ext uri="{FF2B5EF4-FFF2-40B4-BE49-F238E27FC236}">
                  <a16:creationId xmlns:a16="http://schemas.microsoft.com/office/drawing/2014/main" id="{68AB2480-BD09-78CF-FE57-9EB036F878E3}"/>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sp>
          <p:nvSpPr>
            <p:cNvPr id="6" name="Google Shape;252;p28">
              <a:extLst>
                <a:ext uri="{FF2B5EF4-FFF2-40B4-BE49-F238E27FC236}">
                  <a16:creationId xmlns:a16="http://schemas.microsoft.com/office/drawing/2014/main" id="{5EB0448A-0120-2B13-4981-28C1C0966605}"/>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grpSp>
      <p:sp>
        <p:nvSpPr>
          <p:cNvPr id="14" name="Google Shape;255;p28">
            <a:extLst>
              <a:ext uri="{FF2B5EF4-FFF2-40B4-BE49-F238E27FC236}">
                <a16:creationId xmlns:a16="http://schemas.microsoft.com/office/drawing/2014/main" id="{D8494A09-7DAA-A65A-1F48-7178CEC9BBBB}"/>
              </a:ext>
            </a:extLst>
          </p:cNvPr>
          <p:cNvSpPr/>
          <p:nvPr/>
        </p:nvSpPr>
        <p:spPr>
          <a:xfrm>
            <a:off x="948074" y="181481"/>
            <a:ext cx="3947196" cy="584801"/>
          </a:xfrm>
          <a:prstGeom prst="rect">
            <a:avLst/>
          </a:prstGeom>
          <a:noFill/>
          <a:ln cap="flat">
            <a:noFill/>
            <a:prstDash val="solid"/>
          </a:ln>
        </p:spPr>
        <p:txBody>
          <a:bodyPr vert="horz" wrap="square" lIns="91427" tIns="45695" rIns="91427" bIns="45695" anchor="t" anchorCtr="0" compatLnSpc="1">
            <a:noAutofit/>
          </a:bodyPr>
          <a:lstStyle/>
          <a:p>
            <a:pPr>
              <a:lnSpc>
                <a:spcPct val="90000"/>
              </a:lnSpc>
              <a:defRPr sz="1800" b="0" i="0" u="none" strike="noStrike" kern="0" cap="none" spc="0" baseline="0">
                <a:solidFill>
                  <a:srgbClr val="000000"/>
                </a:solidFill>
                <a:uFillTx/>
              </a:defRPr>
            </a:pPr>
            <a:r>
              <a:rPr lang="fr-FR" sz="3200" b="1" kern="0" noProof="0" dirty="0">
                <a:solidFill>
                  <a:srgbClr val="44546A"/>
                </a:solidFill>
                <a:latin typeface="Calibri" panose="020F0502020204030204" pitchFamily="34" charset="0"/>
                <a:ea typeface="Calibri" panose="020F0502020204030204" pitchFamily="34" charset="0"/>
                <a:cs typeface="Calibri" panose="020F0502020204030204" pitchFamily="34" charset="0"/>
              </a:rPr>
              <a:t>Matériel nécessaire</a:t>
            </a:r>
          </a:p>
        </p:txBody>
      </p:sp>
      <p:pic>
        <p:nvPicPr>
          <p:cNvPr id="7" name="Picture 2" descr="Image générée">
            <a:extLst>
              <a:ext uri="{FF2B5EF4-FFF2-40B4-BE49-F238E27FC236}">
                <a16:creationId xmlns:a16="http://schemas.microsoft.com/office/drawing/2014/main" id="{961A9FAD-1D9B-C737-844B-2FB12A0C32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652CBA1D-553E-9A48-AEC2-7331429E3E80}"/>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9675284">
            <a:off x="1480433" y="4699550"/>
            <a:ext cx="2454437" cy="273456"/>
          </a:xfrm>
          <a:prstGeom prst="rect">
            <a:avLst/>
          </a:prstGeom>
        </p:spPr>
      </p:pic>
      <p:pic>
        <p:nvPicPr>
          <p:cNvPr id="20" name="Picture 19">
            <a:extLst>
              <a:ext uri="{FF2B5EF4-FFF2-40B4-BE49-F238E27FC236}">
                <a16:creationId xmlns:a16="http://schemas.microsoft.com/office/drawing/2014/main" id="{E89AC41C-233F-A17C-E10D-80274621063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595190" y="1348918"/>
            <a:ext cx="3619500" cy="2514600"/>
          </a:xfrm>
          <a:prstGeom prst="rect">
            <a:avLst/>
          </a:prstGeom>
        </p:spPr>
      </p:pic>
      <p:pic>
        <p:nvPicPr>
          <p:cNvPr id="2" name="Picture 1">
            <a:extLst>
              <a:ext uri="{FF2B5EF4-FFF2-40B4-BE49-F238E27FC236}">
                <a16:creationId xmlns:a16="http://schemas.microsoft.com/office/drawing/2014/main" id="{9F0300A3-B307-D5DC-273A-568B2BA9A7EA}"/>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3886428" y="3733679"/>
            <a:ext cx="1227204" cy="921459"/>
          </a:xfrm>
          <a:prstGeom prst="rect">
            <a:avLst/>
          </a:prstGeom>
          <a:ln w="19050">
            <a:noFill/>
          </a:ln>
        </p:spPr>
      </p:pic>
      <p:pic>
        <p:nvPicPr>
          <p:cNvPr id="9" name="Picture 8">
            <a:extLst>
              <a:ext uri="{FF2B5EF4-FFF2-40B4-BE49-F238E27FC236}">
                <a16:creationId xmlns:a16="http://schemas.microsoft.com/office/drawing/2014/main" id="{A9FC40CB-87EF-FC64-CD65-BC554D605E4B}"/>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3935589" y="4921017"/>
            <a:ext cx="894928" cy="860453"/>
          </a:xfrm>
          <a:prstGeom prst="rect">
            <a:avLst/>
          </a:prstGeom>
        </p:spPr>
      </p:pic>
      <p:pic>
        <p:nvPicPr>
          <p:cNvPr id="3" name="Image 2">
            <a:extLst>
              <a:ext uri="{FF2B5EF4-FFF2-40B4-BE49-F238E27FC236}">
                <a16:creationId xmlns:a16="http://schemas.microsoft.com/office/drawing/2014/main" id="{9E5452D4-2657-8719-2E0C-E56E3158AF0F}"/>
              </a:ext>
            </a:extLst>
          </p:cNvPr>
          <p:cNvPicPr>
            <a:picLocks noChangeAspect="1"/>
          </p:cNvPicPr>
          <p:nvPr/>
        </p:nvPicPr>
        <p:blipFill>
          <a:blip r:embed="rId7"/>
          <a:stretch>
            <a:fillRect/>
          </a:stretch>
        </p:blipFill>
        <p:spPr>
          <a:xfrm rot="10800000" flipH="1" flipV="1">
            <a:off x="6502315" y="1537013"/>
            <a:ext cx="3277607" cy="3943938"/>
          </a:xfrm>
          <a:prstGeom prst="rect">
            <a:avLst/>
          </a:prstGeom>
        </p:spPr>
      </p:pic>
    </p:spTree>
    <p:extLst>
      <p:ext uri="{BB962C8B-B14F-4D97-AF65-F5344CB8AC3E}">
        <p14:creationId xmlns:p14="http://schemas.microsoft.com/office/powerpoint/2010/main" val="7972245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0EFB9-9D45-4D2A-5782-ADAC9E3E5839}"/>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CC1C04B9-B037-D9D0-E1A1-1B6995CC522B}"/>
              </a:ext>
            </a:extLst>
          </p:cNvPr>
          <p:cNvSpPr txBox="1"/>
          <p:nvPr/>
        </p:nvSpPr>
        <p:spPr>
          <a:xfrm>
            <a:off x="476526" y="503916"/>
            <a:ext cx="11123168" cy="485543"/>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 Utiliser le tableau pour dessiner les particules. Possibilité de choisir autres formes pour modéliser une particule.</a:t>
            </a:r>
          </a:p>
        </p:txBody>
      </p:sp>
      <p:sp>
        <p:nvSpPr>
          <p:cNvPr id="22" name="D_A_01">
            <a:extLst>
              <a:ext uri="{FF2B5EF4-FFF2-40B4-BE49-F238E27FC236}">
                <a16:creationId xmlns:a16="http://schemas.microsoft.com/office/drawing/2014/main" id="{BD01E5A0-C04F-C7E7-6D89-BD1607BE7D71}"/>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Maintenant vous devez appliquer le modèle particulaire pour expliquer les caractéristiques de morceau de bois.</a:t>
            </a:r>
          </a:p>
        </p:txBody>
      </p:sp>
      <p:pic>
        <p:nvPicPr>
          <p:cNvPr id="34" name="Picture 2" descr="Lever la main - Icônes mains et gestes gratuites">
            <a:extLst>
              <a:ext uri="{FF2B5EF4-FFF2-40B4-BE49-F238E27FC236}">
                <a16:creationId xmlns:a16="http://schemas.microsoft.com/office/drawing/2014/main" id="{173806BE-7F1F-4B19-C82C-4A50DA65006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FB5C21B8-483B-D346-48BE-FE36DA4EAE77}"/>
              </a:ext>
            </a:extLst>
          </p:cNvPr>
          <p:cNvPicPr>
            <a:picLocks noChangeAspect="1"/>
          </p:cNvPicPr>
          <p:nvPr/>
        </p:nvPicPr>
        <p:blipFill>
          <a:blip r:embed="rId4"/>
          <a:stretch>
            <a:fillRect/>
          </a:stretch>
        </p:blipFill>
        <p:spPr>
          <a:xfrm>
            <a:off x="476526" y="1887740"/>
            <a:ext cx="11440877" cy="3497092"/>
          </a:xfrm>
          <a:prstGeom prst="rect">
            <a:avLst/>
          </a:prstGeom>
        </p:spPr>
      </p:pic>
      <p:sp>
        <p:nvSpPr>
          <p:cNvPr id="16" name="ZoneTexte 15">
            <a:extLst>
              <a:ext uri="{FF2B5EF4-FFF2-40B4-BE49-F238E27FC236}">
                <a16:creationId xmlns:a16="http://schemas.microsoft.com/office/drawing/2014/main" id="{1277461E-779E-57CD-D7F4-C7AE0D80464C}"/>
              </a:ext>
            </a:extLst>
          </p:cNvPr>
          <p:cNvSpPr txBox="1"/>
          <p:nvPr/>
        </p:nvSpPr>
        <p:spPr>
          <a:xfrm>
            <a:off x="3031560" y="2401496"/>
            <a:ext cx="2625213" cy="461665"/>
          </a:xfrm>
          <a:prstGeom prst="rect">
            <a:avLst/>
          </a:prstGeom>
          <a:noFill/>
        </p:spPr>
        <p:txBody>
          <a:bodyPr wrap="square" rtlCol="0">
            <a:spAutoFit/>
          </a:bodyPr>
          <a:lstStyle/>
          <a:p>
            <a:r>
              <a:rPr lang="fr-FR" sz="2400" b="1" dirty="0">
                <a:solidFill>
                  <a:srgbClr val="FF6565"/>
                </a:solidFill>
              </a:rPr>
              <a:t>fortement</a:t>
            </a:r>
          </a:p>
        </p:txBody>
      </p:sp>
      <p:sp>
        <p:nvSpPr>
          <p:cNvPr id="17" name="ZoneTexte 16">
            <a:extLst>
              <a:ext uri="{FF2B5EF4-FFF2-40B4-BE49-F238E27FC236}">
                <a16:creationId xmlns:a16="http://schemas.microsoft.com/office/drawing/2014/main" id="{F1E4268C-072D-CC43-8BEA-46361265F412}"/>
              </a:ext>
            </a:extLst>
          </p:cNvPr>
          <p:cNvSpPr txBox="1"/>
          <p:nvPr/>
        </p:nvSpPr>
        <p:spPr>
          <a:xfrm>
            <a:off x="5687559" y="2401495"/>
            <a:ext cx="2625213" cy="461665"/>
          </a:xfrm>
          <a:prstGeom prst="rect">
            <a:avLst/>
          </a:prstGeom>
          <a:noFill/>
        </p:spPr>
        <p:txBody>
          <a:bodyPr wrap="square" rtlCol="0">
            <a:spAutoFit/>
          </a:bodyPr>
          <a:lstStyle/>
          <a:p>
            <a:r>
              <a:rPr lang="fr-FR" sz="2400" b="1" dirty="0">
                <a:solidFill>
                  <a:srgbClr val="FF6565"/>
                </a:solidFill>
              </a:rPr>
              <a:t>ordonnées</a:t>
            </a:r>
          </a:p>
        </p:txBody>
      </p:sp>
      <p:pic>
        <p:nvPicPr>
          <p:cNvPr id="29" name="Image 28">
            <a:extLst>
              <a:ext uri="{FF2B5EF4-FFF2-40B4-BE49-F238E27FC236}">
                <a16:creationId xmlns:a16="http://schemas.microsoft.com/office/drawing/2014/main" id="{EE0820F8-A80D-EEA4-C549-D092C9ECFE7D}"/>
              </a:ext>
            </a:extLst>
          </p:cNvPr>
          <p:cNvPicPr>
            <a:picLocks noChangeAspect="1"/>
          </p:cNvPicPr>
          <p:nvPr/>
        </p:nvPicPr>
        <p:blipFill>
          <a:blip r:embed="rId5"/>
          <a:stretch>
            <a:fillRect/>
          </a:stretch>
        </p:blipFill>
        <p:spPr>
          <a:xfrm>
            <a:off x="2024534" y="3229262"/>
            <a:ext cx="1819510" cy="1566531"/>
          </a:xfrm>
          <a:prstGeom prst="rect">
            <a:avLst/>
          </a:prstGeom>
        </p:spPr>
      </p:pic>
      <p:pic>
        <p:nvPicPr>
          <p:cNvPr id="30" name="Image 29">
            <a:extLst>
              <a:ext uri="{FF2B5EF4-FFF2-40B4-BE49-F238E27FC236}">
                <a16:creationId xmlns:a16="http://schemas.microsoft.com/office/drawing/2014/main" id="{0CBF24D7-D2B4-C5C8-19BA-B04BE3BF5DB5}"/>
              </a:ext>
            </a:extLst>
          </p:cNvPr>
          <p:cNvPicPr>
            <a:picLocks noChangeAspect="1"/>
          </p:cNvPicPr>
          <p:nvPr/>
        </p:nvPicPr>
        <p:blipFill>
          <a:blip r:embed="rId5"/>
          <a:stretch>
            <a:fillRect/>
          </a:stretch>
        </p:blipFill>
        <p:spPr>
          <a:xfrm>
            <a:off x="8936907" y="3229261"/>
            <a:ext cx="1819510" cy="1566531"/>
          </a:xfrm>
          <a:prstGeom prst="rect">
            <a:avLst/>
          </a:prstGeom>
        </p:spPr>
      </p:pic>
    </p:spTree>
    <p:extLst>
      <p:ext uri="{BB962C8B-B14F-4D97-AF65-F5344CB8AC3E}">
        <p14:creationId xmlns:p14="http://schemas.microsoft.com/office/powerpoint/2010/main" val="178856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970EE-4802-516B-64FA-2CCD823AB25A}"/>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45B2E545-81DA-11D3-AD3D-B3B017FD49BE}"/>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A45FFCE2-C632-5B0A-1BCF-D2F5C700B176}"/>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3CF4B4F7-15F8-3703-C3C3-B8C292F4868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Correction des exercices des défis</a:t>
              </a:r>
            </a:p>
          </p:txBody>
        </p:sp>
      </p:grpSp>
    </p:spTree>
    <p:extLst>
      <p:ext uri="{BB962C8B-B14F-4D97-AF65-F5344CB8AC3E}">
        <p14:creationId xmlns:p14="http://schemas.microsoft.com/office/powerpoint/2010/main" val="42203822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030DE-9A2A-2C69-1135-8AA8BE8F6A01}"/>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11F210A2-1871-5005-F04E-D4361675E5CB}"/>
              </a:ext>
            </a:extLst>
          </p:cNvPr>
          <p:cNvSpPr txBox="1"/>
          <p:nvPr/>
        </p:nvSpPr>
        <p:spPr>
          <a:xfrm>
            <a:off x="476526" y="575498"/>
            <a:ext cx="11123168"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CCB68B78-7066-C771-5539-910EEECDB8CD}"/>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Faisons maintenant ensemble la correction de l’exercice 1, page 17.</a:t>
            </a:r>
          </a:p>
        </p:txBody>
      </p:sp>
      <p:pic>
        <p:nvPicPr>
          <p:cNvPr id="4" name="Image 3">
            <a:extLst>
              <a:ext uri="{FF2B5EF4-FFF2-40B4-BE49-F238E27FC236}">
                <a16:creationId xmlns:a16="http://schemas.microsoft.com/office/drawing/2014/main" id="{022F1080-6B5D-C8D3-E234-900046C26F1A}"/>
              </a:ext>
            </a:extLst>
          </p:cNvPr>
          <p:cNvPicPr>
            <a:picLocks noChangeAspect="1"/>
          </p:cNvPicPr>
          <p:nvPr/>
        </p:nvPicPr>
        <p:blipFill>
          <a:blip r:embed="rId3"/>
          <a:stretch>
            <a:fillRect/>
          </a:stretch>
        </p:blipFill>
        <p:spPr>
          <a:xfrm>
            <a:off x="701904" y="1465502"/>
            <a:ext cx="10613056" cy="5131944"/>
          </a:xfrm>
          <a:prstGeom prst="rect">
            <a:avLst/>
          </a:prstGeom>
        </p:spPr>
      </p:pic>
      <p:pic>
        <p:nvPicPr>
          <p:cNvPr id="5" name="Picture 2" descr="Lever la main - Icônes mains et gestes gratuites">
            <a:extLst>
              <a:ext uri="{FF2B5EF4-FFF2-40B4-BE49-F238E27FC236}">
                <a16:creationId xmlns:a16="http://schemas.microsoft.com/office/drawing/2014/main" id="{949B5FC5-90A5-3F41-AE47-88EC05CF7A8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689D135C-D2FC-97BF-E2DB-8ADCA7EB4010}"/>
              </a:ext>
            </a:extLst>
          </p:cNvPr>
          <p:cNvSpPr txBox="1"/>
          <p:nvPr/>
        </p:nvSpPr>
        <p:spPr>
          <a:xfrm>
            <a:off x="1036901" y="4584256"/>
            <a:ext cx="2625213" cy="461665"/>
          </a:xfrm>
          <a:prstGeom prst="rect">
            <a:avLst/>
          </a:prstGeom>
          <a:noFill/>
        </p:spPr>
        <p:txBody>
          <a:bodyPr wrap="square" rtlCol="0">
            <a:spAutoFit/>
          </a:bodyPr>
          <a:lstStyle/>
          <a:p>
            <a:r>
              <a:rPr lang="fr-FR" sz="2400" b="1" dirty="0">
                <a:solidFill>
                  <a:srgbClr val="FF6565"/>
                </a:solidFill>
              </a:rPr>
              <a:t>Figure A</a:t>
            </a:r>
          </a:p>
        </p:txBody>
      </p:sp>
      <p:sp>
        <p:nvSpPr>
          <p:cNvPr id="3" name="ZoneTexte 2">
            <a:extLst>
              <a:ext uri="{FF2B5EF4-FFF2-40B4-BE49-F238E27FC236}">
                <a16:creationId xmlns:a16="http://schemas.microsoft.com/office/drawing/2014/main" id="{64738811-78DF-5CED-308A-E9FF034A89AC}"/>
              </a:ext>
            </a:extLst>
          </p:cNvPr>
          <p:cNvSpPr txBox="1"/>
          <p:nvPr/>
        </p:nvSpPr>
        <p:spPr>
          <a:xfrm>
            <a:off x="5573260" y="5617014"/>
            <a:ext cx="4739550" cy="461665"/>
          </a:xfrm>
          <a:prstGeom prst="rect">
            <a:avLst/>
          </a:prstGeom>
          <a:noFill/>
        </p:spPr>
        <p:txBody>
          <a:bodyPr wrap="square" rtlCol="0">
            <a:spAutoFit/>
          </a:bodyPr>
          <a:lstStyle/>
          <a:p>
            <a:r>
              <a:rPr lang="fr-FR" sz="2400" b="1" dirty="0">
                <a:solidFill>
                  <a:srgbClr val="FF6565"/>
                </a:solidFill>
              </a:rPr>
              <a:t>dispersées </a:t>
            </a:r>
          </a:p>
        </p:txBody>
      </p:sp>
      <p:sp>
        <p:nvSpPr>
          <p:cNvPr id="6" name="ZoneTexte 5">
            <a:extLst>
              <a:ext uri="{FF2B5EF4-FFF2-40B4-BE49-F238E27FC236}">
                <a16:creationId xmlns:a16="http://schemas.microsoft.com/office/drawing/2014/main" id="{C3A656D1-2109-95E1-1CFE-4709A8DDC586}"/>
              </a:ext>
            </a:extLst>
          </p:cNvPr>
          <p:cNvSpPr txBox="1"/>
          <p:nvPr/>
        </p:nvSpPr>
        <p:spPr>
          <a:xfrm>
            <a:off x="1415443" y="5991815"/>
            <a:ext cx="2625213" cy="461665"/>
          </a:xfrm>
          <a:prstGeom prst="rect">
            <a:avLst/>
          </a:prstGeom>
          <a:noFill/>
        </p:spPr>
        <p:txBody>
          <a:bodyPr wrap="square" rtlCol="0">
            <a:spAutoFit/>
          </a:bodyPr>
          <a:lstStyle/>
          <a:p>
            <a:r>
              <a:rPr lang="fr-FR" sz="2400" b="1" dirty="0">
                <a:solidFill>
                  <a:srgbClr val="FF6565"/>
                </a:solidFill>
              </a:rPr>
              <a:t>non liées</a:t>
            </a:r>
          </a:p>
        </p:txBody>
      </p:sp>
      <p:sp>
        <p:nvSpPr>
          <p:cNvPr id="9" name="ZoneTexte 8">
            <a:extLst>
              <a:ext uri="{FF2B5EF4-FFF2-40B4-BE49-F238E27FC236}">
                <a16:creationId xmlns:a16="http://schemas.microsoft.com/office/drawing/2014/main" id="{C69AB50E-D595-B5A3-F484-BA9A89BDA9DA}"/>
              </a:ext>
            </a:extLst>
          </p:cNvPr>
          <p:cNvSpPr txBox="1"/>
          <p:nvPr/>
        </p:nvSpPr>
        <p:spPr>
          <a:xfrm>
            <a:off x="5368414" y="5991814"/>
            <a:ext cx="7354528" cy="461665"/>
          </a:xfrm>
          <a:prstGeom prst="rect">
            <a:avLst/>
          </a:prstGeom>
          <a:noFill/>
        </p:spPr>
        <p:txBody>
          <a:bodyPr wrap="square" rtlCol="0">
            <a:spAutoFit/>
          </a:bodyPr>
          <a:lstStyle/>
          <a:p>
            <a:r>
              <a:rPr lang="fr-FR" sz="2400" b="1" dirty="0">
                <a:solidFill>
                  <a:srgbClr val="FF6565"/>
                </a:solidFill>
              </a:rPr>
              <a:t>se déplacer pour occuper tout le volume disponible.</a:t>
            </a:r>
          </a:p>
        </p:txBody>
      </p:sp>
    </p:spTree>
    <p:extLst>
      <p:ext uri="{BB962C8B-B14F-4D97-AF65-F5344CB8AC3E}">
        <p14:creationId xmlns:p14="http://schemas.microsoft.com/office/powerpoint/2010/main" val="4135188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C127D-B42D-9D35-DF3A-085D39E11097}"/>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84970C8F-D2C6-E11F-9BC2-0FD2AD696C38}"/>
              </a:ext>
            </a:extLst>
          </p:cNvPr>
          <p:cNvSpPr txBox="1"/>
          <p:nvPr/>
        </p:nvSpPr>
        <p:spPr>
          <a:xfrm>
            <a:off x="476526" y="575498"/>
            <a:ext cx="11123168"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B65A57DE-F6A1-9148-6A18-6588533290F8}"/>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Corrigeons  ensemble l’exercice 2, page 17.</a:t>
            </a:r>
          </a:p>
        </p:txBody>
      </p:sp>
      <p:pic>
        <p:nvPicPr>
          <p:cNvPr id="4" name="Image 3">
            <a:extLst>
              <a:ext uri="{FF2B5EF4-FFF2-40B4-BE49-F238E27FC236}">
                <a16:creationId xmlns:a16="http://schemas.microsoft.com/office/drawing/2014/main" id="{D82D20D9-EAE9-E359-107A-BC0E6FD0C860}"/>
              </a:ext>
            </a:extLst>
          </p:cNvPr>
          <p:cNvPicPr>
            <a:picLocks noChangeAspect="1"/>
          </p:cNvPicPr>
          <p:nvPr/>
        </p:nvPicPr>
        <p:blipFill>
          <a:blip r:embed="rId3"/>
          <a:stretch>
            <a:fillRect/>
          </a:stretch>
        </p:blipFill>
        <p:spPr>
          <a:xfrm>
            <a:off x="476526" y="1441089"/>
            <a:ext cx="11255508" cy="4910237"/>
          </a:xfrm>
          <a:prstGeom prst="rect">
            <a:avLst/>
          </a:prstGeom>
        </p:spPr>
      </p:pic>
      <p:pic>
        <p:nvPicPr>
          <p:cNvPr id="5" name="Picture 2" descr="Lever la main - Icônes mains et gestes gratuites">
            <a:extLst>
              <a:ext uri="{FF2B5EF4-FFF2-40B4-BE49-F238E27FC236}">
                <a16:creationId xmlns:a16="http://schemas.microsoft.com/office/drawing/2014/main" id="{2A14DEFD-B1D6-7DF5-DA51-2E3E61B9D02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7F0C87A8-D34E-2146-0CBE-EC6C6170666A}"/>
              </a:ext>
            </a:extLst>
          </p:cNvPr>
          <p:cNvSpPr txBox="1"/>
          <p:nvPr/>
        </p:nvSpPr>
        <p:spPr>
          <a:xfrm>
            <a:off x="3324407" y="3665376"/>
            <a:ext cx="2625213" cy="461665"/>
          </a:xfrm>
          <a:prstGeom prst="rect">
            <a:avLst/>
          </a:prstGeom>
          <a:noFill/>
        </p:spPr>
        <p:txBody>
          <a:bodyPr wrap="square" rtlCol="0">
            <a:spAutoFit/>
          </a:bodyPr>
          <a:lstStyle/>
          <a:p>
            <a:r>
              <a:rPr lang="fr-FR" sz="2400" b="1" dirty="0">
                <a:solidFill>
                  <a:srgbClr val="FF6565"/>
                </a:solidFill>
              </a:rPr>
              <a:t>liquide</a:t>
            </a:r>
          </a:p>
        </p:txBody>
      </p:sp>
      <p:sp>
        <p:nvSpPr>
          <p:cNvPr id="3" name="ZoneTexte 2">
            <a:extLst>
              <a:ext uri="{FF2B5EF4-FFF2-40B4-BE49-F238E27FC236}">
                <a16:creationId xmlns:a16="http://schemas.microsoft.com/office/drawing/2014/main" id="{67D98D66-602D-2AB7-9469-FC3AD90835C0}"/>
              </a:ext>
            </a:extLst>
          </p:cNvPr>
          <p:cNvSpPr txBox="1"/>
          <p:nvPr/>
        </p:nvSpPr>
        <p:spPr>
          <a:xfrm>
            <a:off x="1297055" y="4034086"/>
            <a:ext cx="3858058" cy="461665"/>
          </a:xfrm>
          <a:prstGeom prst="rect">
            <a:avLst/>
          </a:prstGeom>
          <a:noFill/>
        </p:spPr>
        <p:txBody>
          <a:bodyPr wrap="square" rtlCol="0">
            <a:spAutoFit/>
          </a:bodyPr>
          <a:lstStyle/>
          <a:p>
            <a:r>
              <a:rPr lang="fr-FR" sz="2400" b="1" dirty="0">
                <a:solidFill>
                  <a:srgbClr val="FF6565"/>
                </a:solidFill>
              </a:rPr>
              <a:t>en contact pour la plupart.</a:t>
            </a:r>
          </a:p>
        </p:txBody>
      </p:sp>
      <p:sp>
        <p:nvSpPr>
          <p:cNvPr id="6" name="ZoneTexte 5">
            <a:extLst>
              <a:ext uri="{FF2B5EF4-FFF2-40B4-BE49-F238E27FC236}">
                <a16:creationId xmlns:a16="http://schemas.microsoft.com/office/drawing/2014/main" id="{0599EEDA-1C4D-B38F-7727-FF80E68CFA0C}"/>
              </a:ext>
            </a:extLst>
          </p:cNvPr>
          <p:cNvSpPr txBox="1"/>
          <p:nvPr/>
        </p:nvSpPr>
        <p:spPr>
          <a:xfrm>
            <a:off x="5007629" y="4594877"/>
            <a:ext cx="2625213" cy="461665"/>
          </a:xfrm>
          <a:prstGeom prst="rect">
            <a:avLst/>
          </a:prstGeom>
          <a:noFill/>
        </p:spPr>
        <p:txBody>
          <a:bodyPr wrap="square" rtlCol="0">
            <a:spAutoFit/>
          </a:bodyPr>
          <a:lstStyle/>
          <a:p>
            <a:r>
              <a:rPr lang="fr-FR" sz="2400" b="1" dirty="0">
                <a:solidFill>
                  <a:srgbClr val="FF6565"/>
                </a:solidFill>
              </a:rPr>
              <a:t>se déplace</a:t>
            </a:r>
          </a:p>
        </p:txBody>
      </p:sp>
      <p:sp>
        <p:nvSpPr>
          <p:cNvPr id="7" name="ZoneTexte 6">
            <a:extLst>
              <a:ext uri="{FF2B5EF4-FFF2-40B4-BE49-F238E27FC236}">
                <a16:creationId xmlns:a16="http://schemas.microsoft.com/office/drawing/2014/main" id="{3220A7B2-CB90-010E-7AEA-63A924333EFC}"/>
              </a:ext>
            </a:extLst>
          </p:cNvPr>
          <p:cNvSpPr txBox="1"/>
          <p:nvPr/>
        </p:nvSpPr>
        <p:spPr>
          <a:xfrm>
            <a:off x="2908443" y="4990461"/>
            <a:ext cx="2625213" cy="461665"/>
          </a:xfrm>
          <a:prstGeom prst="rect">
            <a:avLst/>
          </a:prstGeom>
          <a:noFill/>
        </p:spPr>
        <p:txBody>
          <a:bodyPr wrap="square" rtlCol="0">
            <a:spAutoFit/>
          </a:bodyPr>
          <a:lstStyle/>
          <a:p>
            <a:r>
              <a:rPr lang="fr-FR" sz="2400" b="1" dirty="0">
                <a:solidFill>
                  <a:srgbClr val="FF6565"/>
                </a:solidFill>
              </a:rPr>
              <a:t>gazeux</a:t>
            </a:r>
          </a:p>
        </p:txBody>
      </p:sp>
      <p:sp>
        <p:nvSpPr>
          <p:cNvPr id="8" name="ZoneTexte 7">
            <a:extLst>
              <a:ext uri="{FF2B5EF4-FFF2-40B4-BE49-F238E27FC236}">
                <a16:creationId xmlns:a16="http://schemas.microsoft.com/office/drawing/2014/main" id="{C2060CF9-355A-5D25-BB7B-5342A8F2FB3E}"/>
              </a:ext>
            </a:extLst>
          </p:cNvPr>
          <p:cNvSpPr txBox="1"/>
          <p:nvPr/>
        </p:nvSpPr>
        <p:spPr>
          <a:xfrm>
            <a:off x="118772" y="5299042"/>
            <a:ext cx="3147426" cy="461665"/>
          </a:xfrm>
          <a:prstGeom prst="rect">
            <a:avLst/>
          </a:prstGeom>
          <a:noFill/>
        </p:spPr>
        <p:txBody>
          <a:bodyPr wrap="square" rtlCol="0">
            <a:spAutoFit/>
          </a:bodyPr>
          <a:lstStyle/>
          <a:p>
            <a:r>
              <a:rPr lang="fr-FR" sz="2400" b="1" dirty="0">
                <a:solidFill>
                  <a:srgbClr val="FF6565"/>
                </a:solidFill>
              </a:rPr>
              <a:t>dispersées et non liées</a:t>
            </a:r>
          </a:p>
        </p:txBody>
      </p:sp>
      <p:sp>
        <p:nvSpPr>
          <p:cNvPr id="9" name="ZoneTexte 8">
            <a:extLst>
              <a:ext uri="{FF2B5EF4-FFF2-40B4-BE49-F238E27FC236}">
                <a16:creationId xmlns:a16="http://schemas.microsoft.com/office/drawing/2014/main" id="{35036175-CE95-9F54-CFFF-33C895D7BE89}"/>
              </a:ext>
            </a:extLst>
          </p:cNvPr>
          <p:cNvSpPr txBox="1"/>
          <p:nvPr/>
        </p:nvSpPr>
        <p:spPr>
          <a:xfrm>
            <a:off x="3623952" y="5386409"/>
            <a:ext cx="2885003" cy="830997"/>
          </a:xfrm>
          <a:prstGeom prst="rect">
            <a:avLst/>
          </a:prstGeom>
          <a:noFill/>
        </p:spPr>
        <p:txBody>
          <a:bodyPr wrap="square" rtlCol="0">
            <a:spAutoFit/>
          </a:bodyPr>
          <a:lstStyle/>
          <a:p>
            <a:r>
              <a:rPr lang="fr-FR" sz="2400" b="1" dirty="0">
                <a:solidFill>
                  <a:srgbClr val="FF6565"/>
                </a:solidFill>
              </a:rPr>
              <a:t>rapprocher les unes des autres.</a:t>
            </a:r>
          </a:p>
        </p:txBody>
      </p:sp>
    </p:spTree>
    <p:extLst>
      <p:ext uri="{BB962C8B-B14F-4D97-AF65-F5344CB8AC3E}">
        <p14:creationId xmlns:p14="http://schemas.microsoft.com/office/powerpoint/2010/main" val="2724734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P spid="8"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B8657-BA7A-B7E0-8426-346C578DDBBD}"/>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D1BC0AD7-1EED-9AFE-6525-E883B7CEF030}"/>
              </a:ext>
            </a:extLst>
          </p:cNvPr>
          <p:cNvSpPr txBox="1"/>
          <p:nvPr/>
        </p:nvSpPr>
        <p:spPr>
          <a:xfrm>
            <a:off x="476526" y="575498"/>
            <a:ext cx="11123168"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pas à pas, aux questions de l’exercice, en explicitant leur raisonnement avant d’afficher la réponse correcte sur la diapositive.</a:t>
            </a:r>
          </a:p>
        </p:txBody>
      </p:sp>
      <p:sp>
        <p:nvSpPr>
          <p:cNvPr id="22" name="D_A_01">
            <a:extLst>
              <a:ext uri="{FF2B5EF4-FFF2-40B4-BE49-F238E27FC236}">
                <a16:creationId xmlns:a16="http://schemas.microsoft.com/office/drawing/2014/main" id="{F099389C-35CA-5636-F64D-0D036E385D73}"/>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Et nous terminons par  l’exercice 3, page 17.</a:t>
            </a:r>
          </a:p>
        </p:txBody>
      </p:sp>
      <p:pic>
        <p:nvPicPr>
          <p:cNvPr id="3" name="Image 2">
            <a:extLst>
              <a:ext uri="{FF2B5EF4-FFF2-40B4-BE49-F238E27FC236}">
                <a16:creationId xmlns:a16="http://schemas.microsoft.com/office/drawing/2014/main" id="{1A154899-D780-4CAF-62A4-F1E236D0E839}"/>
              </a:ext>
            </a:extLst>
          </p:cNvPr>
          <p:cNvPicPr>
            <a:picLocks noChangeAspect="1"/>
          </p:cNvPicPr>
          <p:nvPr/>
        </p:nvPicPr>
        <p:blipFill>
          <a:blip r:embed="rId3"/>
          <a:stretch>
            <a:fillRect/>
          </a:stretch>
        </p:blipFill>
        <p:spPr>
          <a:xfrm>
            <a:off x="761260" y="1357347"/>
            <a:ext cx="10988007" cy="4836064"/>
          </a:xfrm>
          <a:prstGeom prst="rect">
            <a:avLst/>
          </a:prstGeom>
        </p:spPr>
      </p:pic>
      <p:pic>
        <p:nvPicPr>
          <p:cNvPr id="6" name="Picture 2" descr="Lever la main - Icônes mains et gestes gratuites">
            <a:extLst>
              <a:ext uri="{FF2B5EF4-FFF2-40B4-BE49-F238E27FC236}">
                <a16:creationId xmlns:a16="http://schemas.microsoft.com/office/drawing/2014/main" id="{32D34A9C-96C1-B9F1-DCCE-C28317F0CE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6897C57C-05F8-0B22-3036-511AE58BE7C4}"/>
              </a:ext>
            </a:extLst>
          </p:cNvPr>
          <p:cNvSpPr txBox="1"/>
          <p:nvPr/>
        </p:nvSpPr>
        <p:spPr>
          <a:xfrm>
            <a:off x="5292764" y="3120038"/>
            <a:ext cx="2625213" cy="461665"/>
          </a:xfrm>
          <a:prstGeom prst="rect">
            <a:avLst/>
          </a:prstGeom>
          <a:noFill/>
        </p:spPr>
        <p:txBody>
          <a:bodyPr wrap="square" rtlCol="0">
            <a:spAutoFit/>
          </a:bodyPr>
          <a:lstStyle/>
          <a:p>
            <a:r>
              <a:rPr lang="fr-FR" sz="2400" b="1" dirty="0">
                <a:solidFill>
                  <a:srgbClr val="FF6565"/>
                </a:solidFill>
              </a:rPr>
              <a:t>dispersé</a:t>
            </a:r>
          </a:p>
        </p:txBody>
      </p:sp>
      <p:sp>
        <p:nvSpPr>
          <p:cNvPr id="4" name="ZoneTexte 3">
            <a:extLst>
              <a:ext uri="{FF2B5EF4-FFF2-40B4-BE49-F238E27FC236}">
                <a16:creationId xmlns:a16="http://schemas.microsoft.com/office/drawing/2014/main" id="{4F1C693E-8B8C-2000-12B6-2B624B3CEA7E}"/>
              </a:ext>
            </a:extLst>
          </p:cNvPr>
          <p:cNvSpPr txBox="1"/>
          <p:nvPr/>
        </p:nvSpPr>
        <p:spPr>
          <a:xfrm>
            <a:off x="3046093" y="3487785"/>
            <a:ext cx="2625213" cy="461665"/>
          </a:xfrm>
          <a:prstGeom prst="rect">
            <a:avLst/>
          </a:prstGeom>
          <a:noFill/>
        </p:spPr>
        <p:txBody>
          <a:bodyPr wrap="square" rtlCol="0">
            <a:spAutoFit/>
          </a:bodyPr>
          <a:lstStyle/>
          <a:p>
            <a:r>
              <a:rPr lang="fr-FR" sz="2400" b="1" dirty="0">
                <a:solidFill>
                  <a:srgbClr val="FF6565"/>
                </a:solidFill>
              </a:rPr>
              <a:t>volume</a:t>
            </a:r>
          </a:p>
        </p:txBody>
      </p:sp>
      <p:sp>
        <p:nvSpPr>
          <p:cNvPr id="5" name="ZoneTexte 4">
            <a:extLst>
              <a:ext uri="{FF2B5EF4-FFF2-40B4-BE49-F238E27FC236}">
                <a16:creationId xmlns:a16="http://schemas.microsoft.com/office/drawing/2014/main" id="{ECF3F319-298F-D338-64D4-9911D3D0ABF3}"/>
              </a:ext>
            </a:extLst>
          </p:cNvPr>
          <p:cNvSpPr txBox="1"/>
          <p:nvPr/>
        </p:nvSpPr>
        <p:spPr>
          <a:xfrm>
            <a:off x="3267319" y="4840598"/>
            <a:ext cx="2625213" cy="461665"/>
          </a:xfrm>
          <a:prstGeom prst="rect">
            <a:avLst/>
          </a:prstGeom>
          <a:noFill/>
        </p:spPr>
        <p:txBody>
          <a:bodyPr wrap="square" rtlCol="0">
            <a:spAutoFit/>
          </a:bodyPr>
          <a:lstStyle/>
          <a:p>
            <a:r>
              <a:rPr lang="fr-FR" sz="2400" b="1" dirty="0">
                <a:solidFill>
                  <a:srgbClr val="FF6565"/>
                </a:solidFill>
              </a:rPr>
              <a:t>non liées</a:t>
            </a:r>
          </a:p>
        </p:txBody>
      </p:sp>
      <p:sp>
        <p:nvSpPr>
          <p:cNvPr id="7" name="ZoneTexte 6">
            <a:extLst>
              <a:ext uri="{FF2B5EF4-FFF2-40B4-BE49-F238E27FC236}">
                <a16:creationId xmlns:a16="http://schemas.microsoft.com/office/drawing/2014/main" id="{D7C29208-2E98-BD27-0286-1D97A88BD59B}"/>
              </a:ext>
            </a:extLst>
          </p:cNvPr>
          <p:cNvSpPr txBox="1"/>
          <p:nvPr/>
        </p:nvSpPr>
        <p:spPr>
          <a:xfrm>
            <a:off x="6038110" y="4766856"/>
            <a:ext cx="2625213" cy="461665"/>
          </a:xfrm>
          <a:prstGeom prst="rect">
            <a:avLst/>
          </a:prstGeom>
          <a:noFill/>
        </p:spPr>
        <p:txBody>
          <a:bodyPr wrap="square" rtlCol="0">
            <a:spAutoFit/>
          </a:bodyPr>
          <a:lstStyle/>
          <a:p>
            <a:r>
              <a:rPr lang="fr-FR" sz="2400" b="1" dirty="0">
                <a:solidFill>
                  <a:srgbClr val="FF6565"/>
                </a:solidFill>
              </a:rPr>
              <a:t>se déplacer</a:t>
            </a:r>
          </a:p>
        </p:txBody>
      </p:sp>
    </p:spTree>
    <p:extLst>
      <p:ext uri="{BB962C8B-B14F-4D97-AF65-F5344CB8AC3E}">
        <p14:creationId xmlns:p14="http://schemas.microsoft.com/office/powerpoint/2010/main" val="40698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DDF43">
                <a:alpha val="6000"/>
              </a:srgbClr>
            </a:gs>
            <a:gs pos="74000">
              <a:srgbClr val="FDDF43"/>
            </a:gs>
            <a:gs pos="83000">
              <a:srgbClr val="FDDF43"/>
            </a:gs>
            <a:gs pos="100000">
              <a:schemeClr val="bg1">
                <a:lumMod val="50000"/>
              </a:schemeClr>
            </a:gs>
          </a:gsLst>
          <a:lin ang="5400000" scaled="1"/>
          <a:tileRect/>
        </a:gradFill>
        <a:effectLst/>
      </p:bgPr>
    </p:bg>
    <p:spTree>
      <p:nvGrpSpPr>
        <p:cNvPr id="1" name="">
          <a:extLst>
            <a:ext uri="{FF2B5EF4-FFF2-40B4-BE49-F238E27FC236}">
              <a16:creationId xmlns:a16="http://schemas.microsoft.com/office/drawing/2014/main" id="{8DF12874-C1F0-17A4-9296-F5D31632C84C}"/>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80B7ABD5-53E8-9EA2-20D0-860D7D0B9FF3}"/>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546493DB-9F14-91A6-2354-900B5DCE89AF}"/>
                </a:ext>
              </a:extLst>
            </p:cNvPr>
            <p:cNvSpPr/>
            <p:nvPr/>
          </p:nvSpPr>
          <p:spPr>
            <a:xfrm>
              <a:off x="2184400" y="1402025"/>
              <a:ext cx="7823200" cy="4942038"/>
            </a:xfrm>
            <a:prstGeom prst="roundRect">
              <a:avLst>
                <a:gd name="adj" fmla="val 2665"/>
              </a:avLst>
            </a:prstGeom>
            <a:solidFill>
              <a:srgbClr val="76717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14CB245B-8C18-4047-0371-E548E5BA8B21}"/>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Fin de la séance</a:t>
              </a:r>
            </a:p>
          </p:txBody>
        </p:sp>
      </p:grpSp>
      <p:pic>
        <p:nvPicPr>
          <p:cNvPr id="7" name="Picture 6">
            <a:extLst>
              <a:ext uri="{FF2B5EF4-FFF2-40B4-BE49-F238E27FC236}">
                <a16:creationId xmlns:a16="http://schemas.microsoft.com/office/drawing/2014/main" id="{827A6844-A096-E197-1E22-B9281948BE3A}"/>
              </a:ext>
            </a:extLst>
          </p:cNvPr>
          <p:cNvPicPr>
            <a:picLocks noChangeAspect="1"/>
          </p:cNvPicPr>
          <p:nvPr/>
        </p:nvPicPr>
        <p:blipFill>
          <a:blip r:embed="rId2">
            <a:clrChange>
              <a:clrFrom>
                <a:srgbClr val="F0EFF4"/>
              </a:clrFrom>
              <a:clrTo>
                <a:srgbClr val="F0EFF4">
                  <a:alpha val="0"/>
                </a:srgbClr>
              </a:clrTo>
            </a:clrChange>
          </a:blip>
          <a:stretch>
            <a:fillRect/>
          </a:stretch>
        </p:blipFill>
        <p:spPr>
          <a:xfrm>
            <a:off x="5362575" y="1197428"/>
            <a:ext cx="1466850" cy="1524000"/>
          </a:xfrm>
          <a:custGeom>
            <a:avLst/>
            <a:gdLst>
              <a:gd name="connsiteX0" fmla="*/ 0 w 1466850"/>
              <a:gd name="connsiteY0" fmla="*/ 0 h 1524000"/>
              <a:gd name="connsiteX1" fmla="*/ 474281 w 1466850"/>
              <a:gd name="connsiteY1" fmla="*/ 0 h 1524000"/>
              <a:gd name="connsiteX2" fmla="*/ 948563 w 1466850"/>
              <a:gd name="connsiteY2" fmla="*/ 0 h 1524000"/>
              <a:gd name="connsiteX3" fmla="*/ 1466850 w 1466850"/>
              <a:gd name="connsiteY3" fmla="*/ 0 h 1524000"/>
              <a:gd name="connsiteX4" fmla="*/ 1466850 w 1466850"/>
              <a:gd name="connsiteY4" fmla="*/ 462280 h 1524000"/>
              <a:gd name="connsiteX5" fmla="*/ 1466850 w 1466850"/>
              <a:gd name="connsiteY5" fmla="*/ 1000760 h 1524000"/>
              <a:gd name="connsiteX6" fmla="*/ 1466850 w 1466850"/>
              <a:gd name="connsiteY6" fmla="*/ 1524000 h 1524000"/>
              <a:gd name="connsiteX7" fmla="*/ 948563 w 1466850"/>
              <a:gd name="connsiteY7" fmla="*/ 1524000 h 1524000"/>
              <a:gd name="connsiteX8" fmla="*/ 444945 w 1466850"/>
              <a:gd name="connsiteY8" fmla="*/ 1524000 h 1524000"/>
              <a:gd name="connsiteX9" fmla="*/ 0 w 1466850"/>
              <a:gd name="connsiteY9" fmla="*/ 1524000 h 1524000"/>
              <a:gd name="connsiteX10" fmla="*/ 0 w 1466850"/>
              <a:gd name="connsiteY10" fmla="*/ 1061720 h 1524000"/>
              <a:gd name="connsiteX11" fmla="*/ 0 w 1466850"/>
              <a:gd name="connsiteY11" fmla="*/ 523240 h 1524000"/>
              <a:gd name="connsiteX12" fmla="*/ 0 w 1466850"/>
              <a:gd name="connsiteY12"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66850" h="1524000" fill="none" extrusionOk="0">
                <a:moveTo>
                  <a:pt x="0" y="0"/>
                </a:moveTo>
                <a:cubicBezTo>
                  <a:pt x="122377" y="-18041"/>
                  <a:pt x="310191" y="8558"/>
                  <a:pt x="474281" y="0"/>
                </a:cubicBezTo>
                <a:cubicBezTo>
                  <a:pt x="638371" y="-8558"/>
                  <a:pt x="758477" y="10877"/>
                  <a:pt x="948563" y="0"/>
                </a:cubicBezTo>
                <a:cubicBezTo>
                  <a:pt x="1138649" y="-10877"/>
                  <a:pt x="1318132" y="41130"/>
                  <a:pt x="1466850" y="0"/>
                </a:cubicBezTo>
                <a:cubicBezTo>
                  <a:pt x="1476298" y="144982"/>
                  <a:pt x="1434932" y="241894"/>
                  <a:pt x="1466850" y="462280"/>
                </a:cubicBezTo>
                <a:cubicBezTo>
                  <a:pt x="1498768" y="682666"/>
                  <a:pt x="1425043" y="875650"/>
                  <a:pt x="1466850" y="1000760"/>
                </a:cubicBezTo>
                <a:cubicBezTo>
                  <a:pt x="1508657" y="1125870"/>
                  <a:pt x="1422271" y="1300109"/>
                  <a:pt x="1466850" y="1524000"/>
                </a:cubicBezTo>
                <a:cubicBezTo>
                  <a:pt x="1335349" y="1548331"/>
                  <a:pt x="1125096" y="1513789"/>
                  <a:pt x="948563" y="1524000"/>
                </a:cubicBezTo>
                <a:cubicBezTo>
                  <a:pt x="772030" y="1534211"/>
                  <a:pt x="633575" y="1512689"/>
                  <a:pt x="444945" y="1524000"/>
                </a:cubicBezTo>
                <a:cubicBezTo>
                  <a:pt x="256315" y="1535311"/>
                  <a:pt x="115865" y="1477946"/>
                  <a:pt x="0" y="1524000"/>
                </a:cubicBezTo>
                <a:cubicBezTo>
                  <a:pt x="-39432" y="1374506"/>
                  <a:pt x="13378" y="1172278"/>
                  <a:pt x="0" y="1061720"/>
                </a:cubicBezTo>
                <a:cubicBezTo>
                  <a:pt x="-13378" y="951162"/>
                  <a:pt x="59843" y="708241"/>
                  <a:pt x="0" y="523240"/>
                </a:cubicBezTo>
                <a:cubicBezTo>
                  <a:pt x="-59843" y="338239"/>
                  <a:pt x="27836" y="230650"/>
                  <a:pt x="0" y="0"/>
                </a:cubicBezTo>
                <a:close/>
              </a:path>
              <a:path w="1466850" h="1524000" stroke="0" extrusionOk="0">
                <a:moveTo>
                  <a:pt x="0" y="0"/>
                </a:moveTo>
                <a:cubicBezTo>
                  <a:pt x="198828" y="-27095"/>
                  <a:pt x="286925" y="32601"/>
                  <a:pt x="459613" y="0"/>
                </a:cubicBezTo>
                <a:cubicBezTo>
                  <a:pt x="632301" y="-32601"/>
                  <a:pt x="813733" y="42740"/>
                  <a:pt x="904558" y="0"/>
                </a:cubicBezTo>
                <a:cubicBezTo>
                  <a:pt x="995384" y="-42740"/>
                  <a:pt x="1335743" y="11794"/>
                  <a:pt x="1466850" y="0"/>
                </a:cubicBezTo>
                <a:cubicBezTo>
                  <a:pt x="1499237" y="198296"/>
                  <a:pt x="1413709" y="306535"/>
                  <a:pt x="1466850" y="492760"/>
                </a:cubicBezTo>
                <a:cubicBezTo>
                  <a:pt x="1519991" y="678985"/>
                  <a:pt x="1406716" y="876363"/>
                  <a:pt x="1466850" y="1000760"/>
                </a:cubicBezTo>
                <a:cubicBezTo>
                  <a:pt x="1526984" y="1125157"/>
                  <a:pt x="1416446" y="1374465"/>
                  <a:pt x="1466850" y="1524000"/>
                </a:cubicBezTo>
                <a:cubicBezTo>
                  <a:pt x="1288953" y="1543042"/>
                  <a:pt x="1194956" y="1505010"/>
                  <a:pt x="977900" y="1524000"/>
                </a:cubicBezTo>
                <a:cubicBezTo>
                  <a:pt x="760844" y="1542990"/>
                  <a:pt x="692423" y="1475941"/>
                  <a:pt x="503619" y="1524000"/>
                </a:cubicBezTo>
                <a:cubicBezTo>
                  <a:pt x="314815" y="1572059"/>
                  <a:pt x="108286" y="1501389"/>
                  <a:pt x="0" y="1524000"/>
                </a:cubicBezTo>
                <a:cubicBezTo>
                  <a:pt x="-41297" y="1414003"/>
                  <a:pt x="36901" y="1131580"/>
                  <a:pt x="0" y="985520"/>
                </a:cubicBezTo>
                <a:cubicBezTo>
                  <a:pt x="-36901" y="839460"/>
                  <a:pt x="47136" y="689783"/>
                  <a:pt x="0" y="523240"/>
                </a:cubicBezTo>
                <a:cubicBezTo>
                  <a:pt x="-47136" y="356697"/>
                  <a:pt x="54797" y="235709"/>
                  <a:pt x="0" y="0"/>
                </a:cubicBezTo>
                <a:close/>
              </a:path>
            </a:pathLst>
          </a:custGeom>
          <a:ln w="57150">
            <a:solidFill>
              <a:schemeClr val="tx1">
                <a:lumMod val="75000"/>
                <a:lumOff val="25000"/>
              </a:schemeClr>
            </a:solidFill>
            <a:extLst>
              <a:ext uri="{C807C97D-BFC1-408E-A445-0C87EB9F89A2}">
                <ask:lineSketchStyleProps xmlns:ask="http://schemas.microsoft.com/office/drawing/2018/sketchyshapes" sd="2091287110">
                  <a:prstGeom prst="rect">
                    <a:avLst/>
                  </a:prstGeom>
                  <ask:type>
                    <ask:lineSketchScribble/>
                  </ask:type>
                </ask:lineSketchStyleProps>
              </a:ext>
            </a:extLst>
          </a:ln>
        </p:spPr>
      </p:pic>
    </p:spTree>
    <p:extLst>
      <p:ext uri="{BB962C8B-B14F-4D97-AF65-F5344CB8AC3E}">
        <p14:creationId xmlns:p14="http://schemas.microsoft.com/office/powerpoint/2010/main" val="3820967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1921E-E09C-D5E3-4E3F-433C5BFE244E}"/>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8D307638-52F9-8271-EA15-684CB0DA0CBD}"/>
              </a:ext>
            </a:extLst>
          </p:cNvPr>
          <p:cNvSpPr txBox="1"/>
          <p:nvPr/>
        </p:nvSpPr>
        <p:spPr>
          <a:xfrm>
            <a:off x="4182494" y="402121"/>
            <a:ext cx="5229729" cy="461665"/>
          </a:xfrm>
          <a:prstGeom prst="rect">
            <a:avLst/>
          </a:prstGeom>
          <a:noFill/>
        </p:spPr>
        <p:txBody>
          <a:bodyPr wrap="square" rtlCol="0">
            <a:spAutoFit/>
          </a:bodyPr>
          <a:lstStyle/>
          <a:p>
            <a:r>
              <a:rPr lang="fr-FR" sz="2400" b="1" dirty="0">
                <a:solidFill>
                  <a:srgbClr val="0040C0"/>
                </a:solidFill>
              </a:rPr>
              <a:t>Orientations didactiques</a:t>
            </a:r>
          </a:p>
        </p:txBody>
      </p:sp>
      <p:sp>
        <p:nvSpPr>
          <p:cNvPr id="24" name="ZoneTexte 23">
            <a:extLst>
              <a:ext uri="{FF2B5EF4-FFF2-40B4-BE49-F238E27FC236}">
                <a16:creationId xmlns:a16="http://schemas.microsoft.com/office/drawing/2014/main" id="{FB07492A-4511-43BB-799D-8855D0A28491}"/>
              </a:ext>
            </a:extLst>
          </p:cNvPr>
          <p:cNvSpPr txBox="1"/>
          <p:nvPr/>
        </p:nvSpPr>
        <p:spPr>
          <a:xfrm>
            <a:off x="1084596" y="863786"/>
            <a:ext cx="10189956" cy="558460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fr-FR" sz="2000" dirty="0"/>
              <a:t>Avant de corriger les exercices de consolidation correspondant à chaque tâche, </a:t>
            </a:r>
            <a:r>
              <a:rPr lang="fr-FR" sz="2000" b="1" dirty="0"/>
              <a:t>l’</a:t>
            </a:r>
            <a:r>
              <a:rPr lang="fr-FR" sz="2000" b="1" dirty="0" err="1"/>
              <a:t>enseignant·e</a:t>
            </a:r>
            <a:r>
              <a:rPr lang="fr-FR" sz="2000" b="1" dirty="0"/>
              <a:t> rappelle la procédure de résolution</a:t>
            </a:r>
            <a:r>
              <a:rPr lang="fr-FR" sz="2000" dirty="0"/>
              <a:t> en </a:t>
            </a:r>
            <a:r>
              <a:rPr lang="fr-FR" sz="2000" b="1" dirty="0"/>
              <a:t>faisant participer les élèves</a:t>
            </a:r>
            <a:r>
              <a:rPr lang="fr-FR" sz="2000" dirty="0"/>
              <a:t>. Ces derniers complètent les </a:t>
            </a:r>
            <a:r>
              <a:rPr lang="fr-FR" sz="2000" b="1" dirty="0"/>
              <a:t>espaces en pointillés</a:t>
            </a:r>
            <a:r>
              <a:rPr lang="fr-FR" sz="2000" dirty="0"/>
              <a:t> qui s’affichent sur les diapositives.</a:t>
            </a:r>
          </a:p>
          <a:p>
            <a:pPr marL="342900" indent="-342900">
              <a:lnSpc>
                <a:spcPct val="150000"/>
              </a:lnSpc>
              <a:buFont typeface="Arial" panose="020B0604020202020204" pitchFamily="34" charset="0"/>
              <a:buChar char="•"/>
            </a:pPr>
            <a:r>
              <a:rPr lang="fr-FR" sz="2000" dirty="0"/>
              <a:t>Lors de la correction d’un exercice, </a:t>
            </a:r>
            <a:r>
              <a:rPr lang="fr-FR" sz="2000" b="1" dirty="0"/>
              <a:t>l’</a:t>
            </a:r>
            <a:r>
              <a:rPr lang="fr-FR" sz="2000" b="1" dirty="0" err="1"/>
              <a:t>enseignant·e</a:t>
            </a:r>
            <a:r>
              <a:rPr lang="fr-FR" sz="2000" b="1" dirty="0"/>
              <a:t> sollicite la participation active des élèves</a:t>
            </a:r>
            <a:r>
              <a:rPr lang="fr-FR" sz="2000" dirty="0"/>
              <a:t>, en en choisissant </a:t>
            </a:r>
            <a:r>
              <a:rPr lang="fr-FR" sz="2000" b="1" dirty="0"/>
              <a:t>deux ou trois au hasard</a:t>
            </a:r>
            <a:r>
              <a:rPr lang="fr-FR" sz="2000" dirty="0"/>
              <a:t> pour répondre à chaque question, tout en les invitant à </a:t>
            </a:r>
            <a:r>
              <a:rPr lang="fr-FR" sz="2000" b="1" dirty="0"/>
              <a:t>expliciter leur raisonnement</a:t>
            </a:r>
            <a:r>
              <a:rPr lang="fr-FR" sz="2000" dirty="0"/>
              <a:t>.</a:t>
            </a:r>
          </a:p>
          <a:p>
            <a:pPr marL="342900" indent="-342900">
              <a:lnSpc>
                <a:spcPct val="150000"/>
              </a:lnSpc>
              <a:buFont typeface="Arial" panose="020B0604020202020204" pitchFamily="34" charset="0"/>
              <a:buChar char="•"/>
            </a:pPr>
            <a:r>
              <a:rPr lang="fr-FR" sz="2000" b="1" dirty="0"/>
              <a:t>L’</a:t>
            </a:r>
            <a:r>
              <a:rPr lang="fr-FR" sz="2000" b="1" dirty="0" err="1"/>
              <a:t>enseignant·e</a:t>
            </a:r>
            <a:r>
              <a:rPr lang="fr-FR" sz="2000" b="1" dirty="0"/>
              <a:t> veille à fournir un feed-back immédiat et précis</a:t>
            </a:r>
            <a:r>
              <a:rPr lang="fr-FR" sz="2000" dirty="0"/>
              <a:t> afin de </a:t>
            </a:r>
            <a:r>
              <a:rPr lang="fr-FR" sz="2000" b="1" dirty="0"/>
              <a:t>corriger les erreurs conceptuelles ou procédurales</a:t>
            </a:r>
            <a:r>
              <a:rPr lang="fr-FR" sz="2000" dirty="0"/>
              <a:t> et de </a:t>
            </a:r>
            <a:r>
              <a:rPr lang="fr-FR" sz="2000" b="1" dirty="0"/>
              <a:t>renforcer les acquis</a:t>
            </a:r>
            <a:r>
              <a:rPr lang="fr-FR" sz="2000" dirty="0"/>
              <a:t>.</a:t>
            </a:r>
          </a:p>
          <a:p>
            <a:pPr marL="342900" indent="-342900">
              <a:lnSpc>
                <a:spcPct val="150000"/>
              </a:lnSpc>
              <a:buFont typeface="Arial" panose="020B0604020202020204" pitchFamily="34" charset="0"/>
              <a:buChar char="•"/>
            </a:pPr>
            <a:r>
              <a:rPr lang="fr-FR" sz="2000" b="1" dirty="0"/>
              <a:t>Le tableau est utilisé pour expliciter les explications</a:t>
            </a:r>
            <a:r>
              <a:rPr lang="fr-FR" sz="2000" dirty="0"/>
              <a:t>, et </a:t>
            </a:r>
            <a:r>
              <a:rPr lang="fr-FR" sz="2000" b="1" dirty="0"/>
              <a:t>l’</a:t>
            </a:r>
            <a:r>
              <a:rPr lang="fr-FR" sz="2000" b="1" dirty="0" err="1"/>
              <a:t>enseignant·e</a:t>
            </a:r>
            <a:r>
              <a:rPr lang="fr-FR" sz="2000" b="1" dirty="0"/>
              <a:t> peut recourir à l’alternance linguistique</a:t>
            </a:r>
            <a:r>
              <a:rPr lang="fr-FR" sz="2000" dirty="0"/>
              <a:t> si nécessaire, afin de favoriser la compréhension de tous les élèves.</a:t>
            </a:r>
          </a:p>
          <a:p>
            <a:pPr marL="342900" indent="-342900">
              <a:lnSpc>
                <a:spcPct val="150000"/>
              </a:lnSpc>
              <a:buFont typeface="Arial" panose="020B0604020202020204" pitchFamily="34" charset="0"/>
              <a:buChar char="•"/>
            </a:pPr>
            <a:r>
              <a:rPr lang="fr-FR" sz="2000" b="1" dirty="0">
                <a:highlight>
                  <a:srgbClr val="FFFF00"/>
                </a:highlight>
              </a:rPr>
              <a:t>Si, après avoir corrigé les exercices de consolidation, il reste du temps, l’</a:t>
            </a:r>
            <a:r>
              <a:rPr lang="fr-FR" sz="2000" b="1" dirty="0" err="1">
                <a:highlight>
                  <a:srgbClr val="FFFF00"/>
                </a:highlight>
              </a:rPr>
              <a:t>enseignant·e</a:t>
            </a:r>
            <a:r>
              <a:rPr lang="fr-FR" sz="2000" b="1" dirty="0">
                <a:highlight>
                  <a:srgbClr val="FFFF00"/>
                </a:highlight>
              </a:rPr>
              <a:t> peut passer à la correction des défis.</a:t>
            </a:r>
          </a:p>
        </p:txBody>
      </p:sp>
      <p:pic>
        <p:nvPicPr>
          <p:cNvPr id="8" name="Picture 2" descr="Image générée">
            <a:extLst>
              <a:ext uri="{FF2B5EF4-FFF2-40B4-BE49-F238E27FC236}">
                <a16:creationId xmlns:a16="http://schemas.microsoft.com/office/drawing/2014/main" id="{54ED4F85-D844-0B54-F0D3-CCE62274094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01717" y="81175"/>
            <a:ext cx="546818" cy="641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790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0D1D2-7AEB-8CAF-5491-81B12DBED494}"/>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1A345A0A-BD70-E305-6075-A1ECADAADBE8}"/>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A3F5BA16-6963-F17F-0CDD-C66FF80BC447}"/>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9EE17F62-D96D-D8C5-7395-003D8D5A77D6}"/>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Activité rituelle</a:t>
              </a:r>
            </a:p>
          </p:txBody>
        </p:sp>
      </p:grpSp>
      <p:grpSp>
        <p:nvGrpSpPr>
          <p:cNvPr id="44" name="Group 43">
            <a:extLst>
              <a:ext uri="{FF2B5EF4-FFF2-40B4-BE49-F238E27FC236}">
                <a16:creationId xmlns:a16="http://schemas.microsoft.com/office/drawing/2014/main" id="{3B391222-358B-20D2-669D-8ECA122D3606}"/>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1335DF2C-463A-267F-5759-B5812B6396F6}"/>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0C0BED87-E73D-E1FA-B687-4B60EABE4F5A}"/>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3 min</a:t>
              </a:r>
            </a:p>
          </p:txBody>
        </p:sp>
      </p:grpSp>
      <p:pic>
        <p:nvPicPr>
          <p:cNvPr id="2" name="Picture 1">
            <a:extLst>
              <a:ext uri="{FF2B5EF4-FFF2-40B4-BE49-F238E27FC236}">
                <a16:creationId xmlns:a16="http://schemas.microsoft.com/office/drawing/2014/main" id="{E00C5BA9-A643-30E4-ECF0-A0E25CFEF764}"/>
              </a:ext>
            </a:extLst>
          </p:cNvPr>
          <p:cNvPicPr>
            <a:picLocks noChangeAspect="1"/>
          </p:cNvPicPr>
          <p:nvPr/>
        </p:nvPicPr>
        <p:blipFill>
          <a:blip r:embed="rId3">
            <a:clrChange>
              <a:clrFrom>
                <a:srgbClr val="FFFFFF"/>
              </a:clrFrom>
              <a:clrTo>
                <a:srgbClr val="FFFFFF">
                  <a:alpha val="0"/>
                </a:srgbClr>
              </a:clrTo>
            </a:clrChange>
            <a:duotone>
              <a:schemeClr val="accent4">
                <a:shade val="45000"/>
                <a:satMod val="135000"/>
              </a:schemeClr>
              <a:prstClr val="white"/>
            </a:duotone>
          </a:blip>
          <a:stretch>
            <a:fillRect/>
          </a:stretch>
        </p:blipFill>
        <p:spPr>
          <a:xfrm>
            <a:off x="5518813" y="1210310"/>
            <a:ext cx="1154374" cy="1162800"/>
          </a:xfrm>
          <a:custGeom>
            <a:avLst/>
            <a:gdLst>
              <a:gd name="connsiteX0" fmla="*/ 0 w 1154374"/>
              <a:gd name="connsiteY0" fmla="*/ 0 h 1162800"/>
              <a:gd name="connsiteX1" fmla="*/ 565643 w 1154374"/>
              <a:gd name="connsiteY1" fmla="*/ 0 h 1162800"/>
              <a:gd name="connsiteX2" fmla="*/ 1154374 w 1154374"/>
              <a:gd name="connsiteY2" fmla="*/ 0 h 1162800"/>
              <a:gd name="connsiteX3" fmla="*/ 1154374 w 1154374"/>
              <a:gd name="connsiteY3" fmla="*/ 593028 h 1162800"/>
              <a:gd name="connsiteX4" fmla="*/ 1154374 w 1154374"/>
              <a:gd name="connsiteY4" fmla="*/ 1162800 h 1162800"/>
              <a:gd name="connsiteX5" fmla="*/ 565643 w 1154374"/>
              <a:gd name="connsiteY5" fmla="*/ 1162800 h 1162800"/>
              <a:gd name="connsiteX6" fmla="*/ 0 w 1154374"/>
              <a:gd name="connsiteY6" fmla="*/ 1162800 h 1162800"/>
              <a:gd name="connsiteX7" fmla="*/ 0 w 1154374"/>
              <a:gd name="connsiteY7" fmla="*/ 604656 h 1162800"/>
              <a:gd name="connsiteX8" fmla="*/ 0 w 1154374"/>
              <a:gd name="connsiteY8" fmla="*/ 0 h 116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374" h="1162800" fill="none" extrusionOk="0">
                <a:moveTo>
                  <a:pt x="0" y="0"/>
                </a:moveTo>
                <a:cubicBezTo>
                  <a:pt x="213644" y="-8733"/>
                  <a:pt x="391840" y="49994"/>
                  <a:pt x="565643" y="0"/>
                </a:cubicBezTo>
                <a:cubicBezTo>
                  <a:pt x="739446" y="-49994"/>
                  <a:pt x="874216" y="50711"/>
                  <a:pt x="1154374" y="0"/>
                </a:cubicBezTo>
                <a:cubicBezTo>
                  <a:pt x="1192048" y="236085"/>
                  <a:pt x="1097035" y="381148"/>
                  <a:pt x="1154374" y="593028"/>
                </a:cubicBezTo>
                <a:cubicBezTo>
                  <a:pt x="1211713" y="804908"/>
                  <a:pt x="1114044" y="1005123"/>
                  <a:pt x="1154374" y="1162800"/>
                </a:cubicBezTo>
                <a:cubicBezTo>
                  <a:pt x="982826" y="1185884"/>
                  <a:pt x="835950" y="1154862"/>
                  <a:pt x="565643" y="1162800"/>
                </a:cubicBezTo>
                <a:cubicBezTo>
                  <a:pt x="295336" y="1170738"/>
                  <a:pt x="275875" y="1110075"/>
                  <a:pt x="0" y="1162800"/>
                </a:cubicBezTo>
                <a:cubicBezTo>
                  <a:pt x="-733" y="951271"/>
                  <a:pt x="9986" y="866916"/>
                  <a:pt x="0" y="604656"/>
                </a:cubicBezTo>
                <a:cubicBezTo>
                  <a:pt x="-9986" y="342396"/>
                  <a:pt x="11489" y="270212"/>
                  <a:pt x="0" y="0"/>
                </a:cubicBezTo>
                <a:close/>
              </a:path>
              <a:path w="1154374" h="1162800" stroke="0" extrusionOk="0">
                <a:moveTo>
                  <a:pt x="0" y="0"/>
                </a:moveTo>
                <a:cubicBezTo>
                  <a:pt x="110579" y="-61253"/>
                  <a:pt x="308700" y="61734"/>
                  <a:pt x="542556" y="0"/>
                </a:cubicBezTo>
                <a:cubicBezTo>
                  <a:pt x="776412" y="-61734"/>
                  <a:pt x="875019" y="16015"/>
                  <a:pt x="1154374" y="0"/>
                </a:cubicBezTo>
                <a:cubicBezTo>
                  <a:pt x="1222263" y="186785"/>
                  <a:pt x="1117997" y="402746"/>
                  <a:pt x="1154374" y="569772"/>
                </a:cubicBezTo>
                <a:cubicBezTo>
                  <a:pt x="1190751" y="736798"/>
                  <a:pt x="1127040" y="902733"/>
                  <a:pt x="1154374" y="1162800"/>
                </a:cubicBezTo>
                <a:cubicBezTo>
                  <a:pt x="983061" y="1195368"/>
                  <a:pt x="722264" y="1140509"/>
                  <a:pt x="588731" y="1162800"/>
                </a:cubicBezTo>
                <a:cubicBezTo>
                  <a:pt x="455198" y="1185091"/>
                  <a:pt x="136416" y="1116172"/>
                  <a:pt x="0" y="1162800"/>
                </a:cubicBezTo>
                <a:cubicBezTo>
                  <a:pt x="-62942" y="938676"/>
                  <a:pt x="67965" y="770173"/>
                  <a:pt x="0" y="569772"/>
                </a:cubicBezTo>
                <a:cubicBezTo>
                  <a:pt x="-67965" y="369371"/>
                  <a:pt x="26860" y="170094"/>
                  <a:pt x="0" y="0"/>
                </a:cubicBezTo>
                <a:close/>
              </a:path>
            </a:pathLst>
          </a:custGeom>
          <a:ln w="57150">
            <a:solidFill>
              <a:srgbClr val="5FADE4"/>
            </a:solidFill>
            <a:extLst>
              <a:ext uri="{C807C97D-BFC1-408E-A445-0C87EB9F89A2}">
                <ask:lineSketchStyleProps xmlns:ask="http://schemas.microsoft.com/office/drawing/2018/sketchyshapes" sd="366377406">
                  <a:prstGeom prst="rect">
                    <a:avLst/>
                  </a:prstGeom>
                  <ask:type>
                    <ask:lineSketchScribble/>
                  </ask:type>
                </ask:lineSketchStyleProps>
              </a:ext>
            </a:extLst>
          </a:ln>
        </p:spPr>
      </p:pic>
    </p:spTree>
    <p:extLst>
      <p:ext uri="{BB962C8B-B14F-4D97-AF65-F5344CB8AC3E}">
        <p14:creationId xmlns:p14="http://schemas.microsoft.com/office/powerpoint/2010/main" val="2057430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65466-C504-F1DA-B2D6-34E9B20776F4}"/>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4F066333-C900-133B-4222-7C9974AB3F04}"/>
              </a:ext>
            </a:extLst>
          </p:cNvPr>
          <p:cNvSpPr txBox="1"/>
          <p:nvPr/>
        </p:nvSpPr>
        <p:spPr>
          <a:xfrm>
            <a:off x="480568" y="667504"/>
            <a:ext cx="10208768"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a:t>
            </a:r>
            <a:r>
              <a:rPr lang="fr-FR" sz="1400" dirty="0"/>
              <a:t> </a:t>
            </a:r>
            <a:r>
              <a:rPr lang="fr-FR" sz="1400" i="1" dirty="0">
                <a:solidFill>
                  <a:schemeClr val="bg1">
                    <a:lumMod val="65000"/>
                  </a:schemeClr>
                </a:solidFill>
              </a:rPr>
              <a:t>fait participer les élèves pour qu’ils expriment ce qu’ils comprennent de l’icône.</a:t>
            </a:r>
          </a:p>
        </p:txBody>
      </p:sp>
      <p:sp>
        <p:nvSpPr>
          <p:cNvPr id="22" name="D_A_01">
            <a:extLst>
              <a:ext uri="{FF2B5EF4-FFF2-40B4-BE49-F238E27FC236}">
                <a16:creationId xmlns:a16="http://schemas.microsoft.com/office/drawing/2014/main" id="{CEFC0D2D-4BB3-97FF-5D7A-6B352E560BA6}"/>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Observez cette icône : à votre avis, quel comportement positif est attendu de vous lorsqu’on voit cette icône ?</a:t>
            </a:r>
            <a:endParaRPr lang="fr-FR" noProof="0" dirty="0"/>
          </a:p>
        </p:txBody>
      </p:sp>
      <p:pic>
        <p:nvPicPr>
          <p:cNvPr id="3" name="Image 2">
            <a:extLst>
              <a:ext uri="{FF2B5EF4-FFF2-40B4-BE49-F238E27FC236}">
                <a16:creationId xmlns:a16="http://schemas.microsoft.com/office/drawing/2014/main" id="{79CBA755-7FD3-2178-568F-F172D709AA8E}"/>
              </a:ext>
            </a:extLst>
          </p:cNvPr>
          <p:cNvPicPr>
            <a:picLocks noChangeAspect="1"/>
          </p:cNvPicPr>
          <p:nvPr/>
        </p:nvPicPr>
        <p:blipFill>
          <a:blip r:embed="rId2"/>
          <a:stretch>
            <a:fillRect/>
          </a:stretch>
        </p:blipFill>
        <p:spPr>
          <a:xfrm>
            <a:off x="3907346" y="1243394"/>
            <a:ext cx="4377307" cy="4371211"/>
          </a:xfrm>
          <a:prstGeom prst="rect">
            <a:avLst/>
          </a:prstGeom>
        </p:spPr>
      </p:pic>
    </p:spTree>
    <p:extLst>
      <p:ext uri="{BB962C8B-B14F-4D97-AF65-F5344CB8AC3E}">
        <p14:creationId xmlns:p14="http://schemas.microsoft.com/office/powerpoint/2010/main" val="3346718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B8F6C-3BB2-441B-EDCB-DC1D847BE04E}"/>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393552C5-B445-2FDD-582C-1DA9C33800E8}"/>
              </a:ext>
            </a:extLst>
          </p:cNvPr>
          <p:cNvSpPr txBox="1"/>
          <p:nvPr/>
        </p:nvSpPr>
        <p:spPr>
          <a:xfrm>
            <a:off x="480568" y="667504"/>
            <a:ext cx="10208768"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a:t>
            </a:r>
            <a:r>
              <a:rPr lang="fr-FR" sz="1400" dirty="0"/>
              <a:t> </a:t>
            </a:r>
            <a:r>
              <a:rPr lang="fr-FR" sz="1400" i="1" dirty="0">
                <a:solidFill>
                  <a:schemeClr val="bg1">
                    <a:lumMod val="65000"/>
                  </a:schemeClr>
                </a:solidFill>
              </a:rPr>
              <a:t>recourt à l’alternance linguistique pour expliciter le comportement attendu.</a:t>
            </a:r>
          </a:p>
        </p:txBody>
      </p:sp>
      <p:sp>
        <p:nvSpPr>
          <p:cNvPr id="22" name="D_A_01">
            <a:extLst>
              <a:ext uri="{FF2B5EF4-FFF2-40B4-BE49-F238E27FC236}">
                <a16:creationId xmlns:a16="http://schemas.microsoft.com/office/drawing/2014/main" id="{914FFD71-D4E3-0E76-25E2-69794C8BDD51}"/>
              </a:ext>
            </a:extLst>
          </p:cNvPr>
          <p:cNvSpPr txBox="1"/>
          <p:nvPr/>
        </p:nvSpPr>
        <p:spPr>
          <a:xfrm>
            <a:off x="819150" y="211312"/>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En effet, cette icone nous montre l’importance de la révision </a:t>
            </a:r>
            <a:r>
              <a:rPr lang="fr-FR"/>
              <a:t>régulière pour </a:t>
            </a:r>
            <a:r>
              <a:rPr lang="fr-FR" dirty="0"/>
              <a:t>mieux retenir et réussir.</a:t>
            </a:r>
            <a:endParaRPr lang="fr-FR" noProof="0" dirty="0"/>
          </a:p>
        </p:txBody>
      </p:sp>
      <p:sp>
        <p:nvSpPr>
          <p:cNvPr id="2" name="ZoneTexte 1">
            <a:extLst>
              <a:ext uri="{FF2B5EF4-FFF2-40B4-BE49-F238E27FC236}">
                <a16:creationId xmlns:a16="http://schemas.microsoft.com/office/drawing/2014/main" id="{FB589DE7-1AEF-B4BC-3487-9FD0ECA0BE12}"/>
              </a:ext>
            </a:extLst>
          </p:cNvPr>
          <p:cNvSpPr txBox="1"/>
          <p:nvPr/>
        </p:nvSpPr>
        <p:spPr>
          <a:xfrm>
            <a:off x="1805432" y="5196007"/>
            <a:ext cx="8129016" cy="1661993"/>
          </a:xfrm>
          <a:prstGeom prst="rect">
            <a:avLst/>
          </a:prstGeom>
          <a:noFill/>
        </p:spPr>
        <p:txBody>
          <a:bodyPr wrap="square" rtlCol="0">
            <a:spAutoFit/>
          </a:bodyPr>
          <a:lstStyle/>
          <a:p>
            <a:pPr marL="285750" indent="-285750">
              <a:buFont typeface="Arial" panose="020B0604020202020204" pitchFamily="34" charset="0"/>
              <a:buChar char="•"/>
            </a:pPr>
            <a:endParaRPr lang="fr-FR" dirty="0"/>
          </a:p>
          <a:p>
            <a:pPr algn="ctr"/>
            <a:r>
              <a:rPr lang="fr-FR" sz="2800" b="1" dirty="0">
                <a:solidFill>
                  <a:schemeClr val="accent4"/>
                </a:solidFill>
              </a:rPr>
              <a:t>Je révise mes leçons régulièrement</a:t>
            </a:r>
          </a:p>
          <a:p>
            <a:pPr algn="ctr" rtl="1"/>
            <a:r>
              <a:rPr lang="ar-MA" sz="2800" b="1" dirty="0">
                <a:solidFill>
                  <a:schemeClr val="accent4"/>
                </a:solidFill>
              </a:rPr>
              <a:t>أراجع دروسي بانتظام</a:t>
            </a:r>
            <a:endParaRPr lang="fr-FR" sz="2800" b="1" dirty="0">
              <a:solidFill>
                <a:schemeClr val="accent4"/>
              </a:solidFill>
            </a:endParaRPr>
          </a:p>
          <a:p>
            <a:endParaRPr lang="fr-FR" sz="2800" b="1" dirty="0">
              <a:solidFill>
                <a:schemeClr val="accent4"/>
              </a:solidFill>
            </a:endParaRPr>
          </a:p>
        </p:txBody>
      </p:sp>
      <p:pic>
        <p:nvPicPr>
          <p:cNvPr id="3" name="Image 2">
            <a:extLst>
              <a:ext uri="{FF2B5EF4-FFF2-40B4-BE49-F238E27FC236}">
                <a16:creationId xmlns:a16="http://schemas.microsoft.com/office/drawing/2014/main" id="{64EDFA38-BC6B-BF7C-ACF6-0D99446C1C95}"/>
              </a:ext>
            </a:extLst>
          </p:cNvPr>
          <p:cNvPicPr>
            <a:picLocks noChangeAspect="1"/>
          </p:cNvPicPr>
          <p:nvPr/>
        </p:nvPicPr>
        <p:blipFill>
          <a:blip r:embed="rId2"/>
          <a:stretch>
            <a:fillRect/>
          </a:stretch>
        </p:blipFill>
        <p:spPr>
          <a:xfrm>
            <a:off x="3683000" y="1082040"/>
            <a:ext cx="4373880" cy="4373880"/>
          </a:xfrm>
          <a:prstGeom prst="rect">
            <a:avLst/>
          </a:prstGeom>
        </p:spPr>
      </p:pic>
    </p:spTree>
    <p:extLst>
      <p:ext uri="{BB962C8B-B14F-4D97-AF65-F5344CB8AC3E}">
        <p14:creationId xmlns:p14="http://schemas.microsoft.com/office/powerpoint/2010/main" val="1911962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26873-17F5-B392-93CF-34F7F836DDDE}"/>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BBBB253E-7715-E698-FC32-01AFDCE5BC77}"/>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5E5336DA-21FA-7507-AC08-0B4424D6723F}"/>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F46D18EA-87D9-4042-A148-650F79141D2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Correction des exercices de consolidation</a:t>
              </a:r>
            </a:p>
            <a:p>
              <a:pPr algn="ctr"/>
              <a:r>
                <a:rPr lang="fr-FR" sz="5600" b="1" dirty="0">
                  <a:solidFill>
                    <a:schemeClr val="tx1"/>
                  </a:solidFill>
                </a:rPr>
                <a:t>tâche 1</a:t>
              </a:r>
              <a:endParaRPr lang="fr-FR" sz="5600" b="1" noProof="0" dirty="0">
                <a:solidFill>
                  <a:schemeClr val="tx1"/>
                </a:solidFill>
              </a:endParaRPr>
            </a:p>
          </p:txBody>
        </p:sp>
      </p:grpSp>
    </p:spTree>
    <p:extLst>
      <p:ext uri="{BB962C8B-B14F-4D97-AF65-F5344CB8AC3E}">
        <p14:creationId xmlns:p14="http://schemas.microsoft.com/office/powerpoint/2010/main" val="3848969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F93B8-D94D-A9B0-642E-8C7534659986}"/>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8D081DD0-A3C3-D060-143D-F8C943E9077D}"/>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Nous allons commencer par la correction des exercices correspondant à la première tâche de ce chapitre.</a:t>
            </a:r>
            <a:br>
              <a:rPr lang="fr-FR" dirty="0"/>
            </a:br>
            <a:r>
              <a:rPr lang="fr-FR" dirty="0"/>
              <a:t>Je vous rappelle la tâche principale.</a:t>
            </a:r>
            <a:endParaRPr lang="fr-FR" noProof="0" dirty="0"/>
          </a:p>
        </p:txBody>
      </p:sp>
      <p:pic>
        <p:nvPicPr>
          <p:cNvPr id="34" name="Picture 2" descr="Lever la main - Icônes mains et gestes gratuites">
            <a:extLst>
              <a:ext uri="{FF2B5EF4-FFF2-40B4-BE49-F238E27FC236}">
                <a16:creationId xmlns:a16="http://schemas.microsoft.com/office/drawing/2014/main" id="{D87A9375-4965-0013-8BF2-4666545759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2054;p38">
            <a:extLst>
              <a:ext uri="{FF2B5EF4-FFF2-40B4-BE49-F238E27FC236}">
                <a16:creationId xmlns:a16="http://schemas.microsoft.com/office/drawing/2014/main" id="{91D16ADE-E882-C8BC-24B6-F9AA2E091471}"/>
              </a:ext>
            </a:extLst>
          </p:cNvPr>
          <p:cNvSpPr/>
          <p:nvPr/>
        </p:nvSpPr>
        <p:spPr>
          <a:xfrm>
            <a:off x="774698" y="3191193"/>
            <a:ext cx="11240517"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sp>
        <p:nvSpPr>
          <p:cNvPr id="6" name="ZoneTexte 3">
            <a:extLst>
              <a:ext uri="{FF2B5EF4-FFF2-40B4-BE49-F238E27FC236}">
                <a16:creationId xmlns:a16="http://schemas.microsoft.com/office/drawing/2014/main" id="{F56CF034-1496-AF86-9341-4E570B2FEA7C}"/>
              </a:ext>
            </a:extLst>
          </p:cNvPr>
          <p:cNvSpPr txBox="1"/>
          <p:nvPr/>
        </p:nvSpPr>
        <p:spPr>
          <a:xfrm>
            <a:off x="1197864" y="3216215"/>
            <a:ext cx="11113007"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r>
              <a:rPr lang="fr-FR" b="1" dirty="0">
                <a:solidFill>
                  <a:srgbClr val="0040C0"/>
                </a:solidFill>
              </a:rPr>
              <a:t>Identifier l’état physique d’un corps à partir de ses caractéristiques.</a:t>
            </a:r>
          </a:p>
        </p:txBody>
      </p:sp>
      <p:pic>
        <p:nvPicPr>
          <p:cNvPr id="7" name="Image 23">
            <a:extLst>
              <a:ext uri="{FF2B5EF4-FFF2-40B4-BE49-F238E27FC236}">
                <a16:creationId xmlns:a16="http://schemas.microsoft.com/office/drawing/2014/main" id="{07DFEBF4-06AF-4B8C-2327-3D2A97B577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259" y="2907916"/>
            <a:ext cx="805544" cy="805544"/>
          </a:xfrm>
          <a:prstGeom prst="rect">
            <a:avLst/>
          </a:prstGeom>
        </p:spPr>
      </p:pic>
    </p:spTree>
    <p:extLst>
      <p:ext uri="{BB962C8B-B14F-4D97-AF65-F5344CB8AC3E}">
        <p14:creationId xmlns:p14="http://schemas.microsoft.com/office/powerpoint/2010/main" val="2238718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12422</TotalTime>
  <Words>1615</Words>
  <Application>Microsoft Office PowerPoint</Application>
  <PresentationFormat>Grand écran</PresentationFormat>
  <Paragraphs>220</Paragraphs>
  <Slides>35</Slides>
  <Notes>16</Notes>
  <HiddenSlides>0</HiddenSlides>
  <MMClips>0</MMClips>
  <ScaleCrop>false</ScaleCrop>
  <HeadingPairs>
    <vt:vector size="6" baseType="variant">
      <vt:variant>
        <vt:lpstr>Polices utilisées</vt:lpstr>
      </vt:variant>
      <vt:variant>
        <vt:i4>5</vt:i4>
      </vt:variant>
      <vt:variant>
        <vt:lpstr>Thème</vt:lpstr>
      </vt:variant>
      <vt:variant>
        <vt:i4>3</vt:i4>
      </vt:variant>
      <vt:variant>
        <vt:lpstr>Titres des diapositives</vt:lpstr>
      </vt:variant>
      <vt:variant>
        <vt:i4>35</vt:i4>
      </vt:variant>
    </vt:vector>
  </HeadingPairs>
  <TitlesOfParts>
    <vt:vector size="43" baseType="lpstr">
      <vt:lpstr>Aptos</vt:lpstr>
      <vt:lpstr>Arial</vt:lpstr>
      <vt:lpstr>ArialMT-Light</vt:lpstr>
      <vt:lpstr>Calibri</vt:lpstr>
      <vt:lpstr>Dosis</vt:lpstr>
      <vt:lpstr>Office Theme</vt:lpstr>
      <vt:lpstr>Custom Design</vt:lpstr>
      <vt:lpstr>1_Custom Design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D_Abdellah</dc:creator>
  <cp:lastModifiedBy>ABDERRAHIM IFADISSEN</cp:lastModifiedBy>
  <cp:revision>1510</cp:revision>
  <cp:lastPrinted>2024-10-05T19:15:58Z</cp:lastPrinted>
  <dcterms:created xsi:type="dcterms:W3CDTF">2024-05-28T10:13:44Z</dcterms:created>
  <dcterms:modified xsi:type="dcterms:W3CDTF">2025-11-12T08:33:52Z</dcterms:modified>
</cp:coreProperties>
</file>