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27"/>
  </p:notesMasterIdLst>
  <p:handoutMasterIdLst>
    <p:handoutMasterId r:id="rId28"/>
  </p:handoutMasterIdLst>
  <p:sldIdLst>
    <p:sldId id="2147483553" r:id="rId4"/>
    <p:sldId id="263" r:id="rId5"/>
    <p:sldId id="2147483620" r:id="rId6"/>
    <p:sldId id="2147483639" r:id="rId7"/>
    <p:sldId id="2134806558" r:id="rId8"/>
    <p:sldId id="2147483618" r:id="rId9"/>
    <p:sldId id="2147483619" r:id="rId10"/>
    <p:sldId id="264" r:id="rId11"/>
    <p:sldId id="2147483640" r:id="rId12"/>
    <p:sldId id="2147483625" r:id="rId13"/>
    <p:sldId id="2147483626" r:id="rId14"/>
    <p:sldId id="2147483646" r:id="rId15"/>
    <p:sldId id="2147483641" r:id="rId16"/>
    <p:sldId id="2147483634" r:id="rId17"/>
    <p:sldId id="2147483636" r:id="rId18"/>
    <p:sldId id="2147483637" r:id="rId19"/>
    <p:sldId id="2147483647" r:id="rId20"/>
    <p:sldId id="258" r:id="rId21"/>
    <p:sldId id="259" r:id="rId22"/>
    <p:sldId id="260" r:id="rId23"/>
    <p:sldId id="262" r:id="rId24"/>
    <p:sldId id="256" r:id="rId25"/>
    <p:sldId id="21348065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63"/>
            <p14:sldId id="2147483620"/>
            <p14:sldId id="2147483639"/>
          </p14:sldIdLst>
        </p14:section>
        <p14:section name="Activité rituelle" id="{79315A69-A635-48A2-B9BA-98FE67B817D4}">
          <p14:sldIdLst>
            <p14:sldId id="2134806558"/>
            <p14:sldId id="2147483618"/>
            <p14:sldId id="2147483619"/>
            <p14:sldId id="264"/>
            <p14:sldId id="2147483640"/>
            <p14:sldId id="2147483625"/>
            <p14:sldId id="2147483626"/>
            <p14:sldId id="2147483646"/>
            <p14:sldId id="2147483641"/>
            <p14:sldId id="2147483634"/>
            <p14:sldId id="2147483636"/>
            <p14:sldId id="2147483637"/>
            <p14:sldId id="2147483647"/>
            <p14:sldId id="258"/>
            <p14:sldId id="259"/>
            <p14:sldId id="260"/>
            <p14:sldId id="262"/>
            <p14:sldId id="256"/>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C0"/>
    <a:srgbClr val="FF6565"/>
    <a:srgbClr val="AB20B6"/>
    <a:srgbClr val="DC94DE"/>
    <a:srgbClr val="B27096"/>
    <a:srgbClr val="FDDF43"/>
    <a:srgbClr val="EB926C"/>
    <a:srgbClr val="5FADE4"/>
    <a:srgbClr val="767171"/>
    <a:srgbClr val="F58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autoAdjust="0"/>
    <p:restoredTop sz="94690" autoAdjust="0"/>
  </p:normalViewPr>
  <p:slideViewPr>
    <p:cSldViewPr snapToGrid="0">
      <p:cViewPr varScale="1">
        <p:scale>
          <a:sx n="75" d="100"/>
          <a:sy n="75" d="100"/>
        </p:scale>
        <p:origin x="624" y="4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12/12/2025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12/12/2025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76753-DC3F-6DF8-9095-55CB407E6C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4FE22CC-ED9E-2012-2A2C-EA92D5D429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15086E-CAF7-B367-8842-4DEA3C4C21E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18A4C5F-BBFF-56EB-543A-0AB9B0B6F123}"/>
              </a:ext>
            </a:extLst>
          </p:cNvPr>
          <p:cNvSpPr>
            <a:spLocks noGrp="1"/>
          </p:cNvSpPr>
          <p:nvPr>
            <p:ph type="sldNum" sz="quarter" idx="5"/>
          </p:nvPr>
        </p:nvSpPr>
        <p:spPr/>
        <p:txBody>
          <a:bodyPr/>
          <a:lstStyle/>
          <a:p>
            <a:fld id="{23437357-FDEB-42E8-94B9-16208305E930}" type="slidenum">
              <a:rPr lang="fr-FR" smtClean="0"/>
              <a:t>22</a:t>
            </a:fld>
            <a:endParaRPr lang="fr-FR" dirty="0"/>
          </a:p>
        </p:txBody>
      </p:sp>
    </p:spTree>
    <p:extLst>
      <p:ext uri="{BB962C8B-B14F-4D97-AF65-F5344CB8AC3E}">
        <p14:creationId xmlns:p14="http://schemas.microsoft.com/office/powerpoint/2010/main" val="3836669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C472-90EE-3493-612A-0BA214C060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CD9C5D-5410-EEBE-4987-C3FF696B57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9125A7-96DC-4D28-5772-04C231E14AB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1CD996-9249-C230-FE25-309EDC6A3B62}"/>
              </a:ext>
            </a:extLst>
          </p:cNvPr>
          <p:cNvSpPr>
            <a:spLocks noGrp="1"/>
          </p:cNvSpPr>
          <p:nvPr>
            <p:ph type="sldNum" sz="quarter" idx="5"/>
          </p:nvPr>
        </p:nvSpPr>
        <p:spPr/>
        <p:txBody>
          <a:bodyPr/>
          <a:lstStyle/>
          <a:p>
            <a:fld id="{23437357-FDEB-42E8-94B9-16208305E930}" type="slidenum">
              <a:rPr lang="fr-FR" smtClean="0"/>
              <a:t>4</a:t>
            </a:fld>
            <a:endParaRPr lang="fr-FR" dirty="0"/>
          </a:p>
        </p:txBody>
      </p:sp>
    </p:spTree>
    <p:extLst>
      <p:ext uri="{BB962C8B-B14F-4D97-AF65-F5344CB8AC3E}">
        <p14:creationId xmlns:p14="http://schemas.microsoft.com/office/powerpoint/2010/main" val="292159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14</a:t>
            </a:fld>
            <a:endParaRPr lang="fr-FR" dirty="0"/>
          </a:p>
        </p:txBody>
      </p:sp>
    </p:spTree>
    <p:extLst>
      <p:ext uri="{BB962C8B-B14F-4D97-AF65-F5344CB8AC3E}">
        <p14:creationId xmlns:p14="http://schemas.microsoft.com/office/powerpoint/2010/main" val="367843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70D28-8575-5007-8EB6-2A6B486115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E04558-DC98-F1E2-F568-5CCE6D6829F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99E4F1-6900-D2AB-AA31-96BD2357826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DD83F3B-15E4-D095-E72F-178069243D92}"/>
              </a:ext>
            </a:extLst>
          </p:cNvPr>
          <p:cNvSpPr>
            <a:spLocks noGrp="1"/>
          </p:cNvSpPr>
          <p:nvPr>
            <p:ph type="sldNum" sz="quarter" idx="5"/>
          </p:nvPr>
        </p:nvSpPr>
        <p:spPr/>
        <p:txBody>
          <a:bodyPr/>
          <a:lstStyle/>
          <a:p>
            <a:fld id="{23437357-FDEB-42E8-94B9-16208305E930}" type="slidenum">
              <a:rPr lang="fr-FR" smtClean="0"/>
              <a:t>15</a:t>
            </a:fld>
            <a:endParaRPr lang="fr-FR" dirty="0"/>
          </a:p>
        </p:txBody>
      </p:sp>
    </p:spTree>
    <p:extLst>
      <p:ext uri="{BB962C8B-B14F-4D97-AF65-F5344CB8AC3E}">
        <p14:creationId xmlns:p14="http://schemas.microsoft.com/office/powerpoint/2010/main" val="434462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92704-DA5E-BBE3-0AE7-A44CC91CCA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3C183B-D044-178A-2BB3-F8344AEAB3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D5A000-BD7C-2AB0-471C-3E6EF734BFD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9B94F21-EEB9-AFA5-9D63-4217E962785D}"/>
              </a:ext>
            </a:extLst>
          </p:cNvPr>
          <p:cNvSpPr>
            <a:spLocks noGrp="1"/>
          </p:cNvSpPr>
          <p:nvPr>
            <p:ph type="sldNum" sz="quarter" idx="5"/>
          </p:nvPr>
        </p:nvSpPr>
        <p:spPr/>
        <p:txBody>
          <a:bodyPr/>
          <a:lstStyle/>
          <a:p>
            <a:fld id="{23437357-FDEB-42E8-94B9-16208305E930}" type="slidenum">
              <a:rPr lang="fr-FR" smtClean="0"/>
              <a:t>16</a:t>
            </a:fld>
            <a:endParaRPr lang="fr-FR" dirty="0"/>
          </a:p>
        </p:txBody>
      </p:sp>
    </p:spTree>
    <p:extLst>
      <p:ext uri="{BB962C8B-B14F-4D97-AF65-F5344CB8AC3E}">
        <p14:creationId xmlns:p14="http://schemas.microsoft.com/office/powerpoint/2010/main" val="3515538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E19D4-F9DB-3EF4-FDC4-FD1350D95B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34ABC3-8C3F-D72A-639E-1AE4BE0DD63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BCF893-C2B6-2E01-5E2A-0BF2F21094E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4D14040-3D10-27C6-120F-018F8EF39E3F}"/>
              </a:ext>
            </a:extLst>
          </p:cNvPr>
          <p:cNvSpPr>
            <a:spLocks noGrp="1"/>
          </p:cNvSpPr>
          <p:nvPr>
            <p:ph type="sldNum" sz="quarter" idx="5"/>
          </p:nvPr>
        </p:nvSpPr>
        <p:spPr/>
        <p:txBody>
          <a:bodyPr/>
          <a:lstStyle/>
          <a:p>
            <a:fld id="{23437357-FDEB-42E8-94B9-16208305E930}" type="slidenum">
              <a:rPr lang="fr-FR" smtClean="0"/>
              <a:t>17</a:t>
            </a:fld>
            <a:endParaRPr lang="fr-FR" dirty="0"/>
          </a:p>
        </p:txBody>
      </p:sp>
    </p:spTree>
    <p:extLst>
      <p:ext uri="{BB962C8B-B14F-4D97-AF65-F5344CB8AC3E}">
        <p14:creationId xmlns:p14="http://schemas.microsoft.com/office/powerpoint/2010/main" val="2249115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t>19</a:t>
            </a:fld>
            <a:endParaRPr lang="fr-FR" dirty="0"/>
          </a:p>
        </p:txBody>
      </p:sp>
    </p:spTree>
    <p:extLst>
      <p:ext uri="{BB962C8B-B14F-4D97-AF65-F5344CB8AC3E}">
        <p14:creationId xmlns:p14="http://schemas.microsoft.com/office/powerpoint/2010/main" val="1793083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57152-703B-9F27-2D36-28966625845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2C885C-C7C7-F86F-A55E-5AB300948B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F68E3D-348B-EE7C-FCF5-9913A7E1C35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5E882A9-4CB8-A512-C48E-EA84938EF71E}"/>
              </a:ext>
            </a:extLst>
          </p:cNvPr>
          <p:cNvSpPr>
            <a:spLocks noGrp="1"/>
          </p:cNvSpPr>
          <p:nvPr>
            <p:ph type="sldNum" sz="quarter" idx="5"/>
          </p:nvPr>
        </p:nvSpPr>
        <p:spPr/>
        <p:txBody>
          <a:bodyPr/>
          <a:lstStyle/>
          <a:p>
            <a:fld id="{23437357-FDEB-42E8-94B9-16208305E930}" type="slidenum">
              <a:rPr lang="fr-FR" smtClean="0"/>
              <a:t>20</a:t>
            </a:fld>
            <a:endParaRPr lang="fr-FR" dirty="0"/>
          </a:p>
        </p:txBody>
      </p:sp>
    </p:spTree>
    <p:extLst>
      <p:ext uri="{BB962C8B-B14F-4D97-AF65-F5344CB8AC3E}">
        <p14:creationId xmlns:p14="http://schemas.microsoft.com/office/powerpoint/2010/main" val="1223956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9568-52C1-6547-8570-5536646936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C18833-3ED5-744B-3336-6A207C41FF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3FCD99-4E20-E3E0-D710-4688C2E7548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51A9A8C-647F-38D9-C571-49B9DEC4A69C}"/>
              </a:ext>
            </a:extLst>
          </p:cNvPr>
          <p:cNvSpPr>
            <a:spLocks noGrp="1"/>
          </p:cNvSpPr>
          <p:nvPr>
            <p:ph type="sldNum" sz="quarter" idx="5"/>
          </p:nvPr>
        </p:nvSpPr>
        <p:spPr/>
        <p:txBody>
          <a:bodyPr/>
          <a:lstStyle/>
          <a:p>
            <a:fld id="{23437357-FDEB-42E8-94B9-16208305E930}" type="slidenum">
              <a:rPr lang="fr-FR" smtClean="0"/>
              <a:t>21</a:t>
            </a:fld>
            <a:endParaRPr lang="fr-FR" dirty="0"/>
          </a:p>
        </p:txBody>
      </p:sp>
    </p:spTree>
    <p:extLst>
      <p:ext uri="{BB962C8B-B14F-4D97-AF65-F5344CB8AC3E}">
        <p14:creationId xmlns:p14="http://schemas.microsoft.com/office/powerpoint/2010/main" val="3120480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12/12/2025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12/12/2025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noProof="0" dirty="0">
                <a:solidFill>
                  <a:srgbClr val="002060"/>
                </a:solidFill>
                <a:latin typeface="Calibri"/>
                <a:ea typeface="Calibri"/>
                <a:cs typeface="Calibri"/>
              </a:rPr>
              <a:t>Physique chimie</a:t>
            </a:r>
            <a:endParaRPr lang="fr-FR" sz="1867" kern="0" noProof="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noProof="0" dirty="0">
                <a:solidFill>
                  <a:srgbClr val="FFFFFF"/>
                </a:solidFill>
                <a:latin typeface="Calibri"/>
                <a:ea typeface="Calibri"/>
                <a:cs typeface="Calibri"/>
              </a:rPr>
              <a:t>Niveau</a:t>
            </a:r>
            <a:r>
              <a:rPr lang="fr-FR" sz="1600" b="1" kern="0" noProof="0" dirty="0">
                <a:solidFill>
                  <a:srgbClr val="FFFFFF"/>
                </a:solidFill>
                <a:latin typeface="Dosis"/>
                <a:ea typeface="Dosis"/>
                <a:cs typeface="Dosis"/>
              </a:rPr>
              <a:t>    </a:t>
            </a:r>
            <a:r>
              <a:rPr lang="fr-FR" sz="1333" b="1" kern="0" noProof="0" dirty="0">
                <a:solidFill>
                  <a:srgbClr val="FFFFFF"/>
                </a:solidFill>
                <a:latin typeface="Dosis"/>
                <a:ea typeface="Dosis"/>
                <a:cs typeface="Dosis"/>
              </a:rPr>
              <a:t>            </a:t>
            </a:r>
            <a:r>
              <a:rPr lang="fr-FR" sz="1600" b="1" kern="0" noProof="0" dirty="0">
                <a:solidFill>
                  <a:srgbClr val="FFFFFF"/>
                </a:solidFill>
                <a:latin typeface="Dosis"/>
                <a:ea typeface="Dosis"/>
                <a:cs typeface="Dosis"/>
              </a:rPr>
              <a:t>             </a:t>
            </a:r>
            <a:endParaRPr lang="fr-FR" sz="1467" kern="0" noProof="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253512" y="311814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a:t>
            </a:r>
            <a:r>
              <a:rPr lang="fr-FR" sz="3200" b="1" i="1" kern="0" noProof="0" dirty="0">
                <a:solidFill>
                  <a:srgbClr val="0070C0"/>
                </a:solidFill>
                <a:latin typeface="Calibri" panose="020F0502020204030204" pitchFamily="34" charset="0"/>
                <a:ea typeface="Calibri" panose="020F0502020204030204" pitchFamily="34" charset="0"/>
                <a:cs typeface="Calibri" panose="020F0502020204030204" pitchFamily="34" charset="0"/>
              </a:rPr>
              <a:t>1</a:t>
            </a:r>
            <a:endParaRPr lang="fr-FR" sz="3200" b="1" i="1" kern="0" noProof="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253512" y="3710465"/>
            <a:ext cx="5990003"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latin typeface="Calibri"/>
                  <a:ea typeface="Calibri"/>
                  <a:cs typeface="Calibri"/>
                </a:rPr>
                <a:t>Chapitre 2</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850355" y="3785845"/>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4507561"/>
            <a:ext cx="5990003"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noProof="0" dirty="0">
                  <a:solidFill>
                    <a:srgbClr val="FFFFFF"/>
                  </a:solidFill>
                  <a:latin typeface="Calibri"/>
                  <a:ea typeface="Calibri"/>
                  <a:cs typeface="Calibri"/>
                </a:rPr>
                <a:t>Séances</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noProof="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81177"/>
            <a:ext cx="5990003"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noProof="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054942" y="3890953"/>
            <a:ext cx="4397375" cy="369332"/>
          </a:xfrm>
          <a:prstGeom prst="rect">
            <a:avLst/>
          </a:prstGeom>
          <a:noFill/>
          <a:ln>
            <a:noFill/>
          </a:ln>
        </p:spPr>
        <p:txBody>
          <a:bodyPr spcFirstLastPara="1" wrap="square" lIns="0" tIns="0" rIns="0" bIns="0" anchor="t" anchorCtr="0">
            <a:spAutoFit/>
          </a:bodyPr>
          <a:lstStyle/>
          <a:p>
            <a:pPr lvl="0" algn="ctr">
              <a:buClr>
                <a:srgbClr val="000000"/>
              </a:buClr>
              <a:buSzPts val="2800"/>
            </a:pPr>
            <a:r>
              <a:rPr lang="fr-FR" sz="2400" b="1" i="1" noProof="0" dirty="0">
                <a:solidFill>
                  <a:srgbClr val="FFFFFF"/>
                </a:solidFill>
                <a:ea typeface="Calibri"/>
                <a:cs typeface="Calibri"/>
                <a:sym typeface="Calibri"/>
              </a:rPr>
              <a:t>Les </a:t>
            </a:r>
            <a:r>
              <a:rPr lang="fr-FR" sz="2400" b="1" i="1" noProof="0" dirty="0" err="1">
                <a:solidFill>
                  <a:srgbClr val="FFFFFF"/>
                </a:solidFill>
                <a:ea typeface="Calibri"/>
                <a:cs typeface="Calibri"/>
                <a:sym typeface="Calibri"/>
              </a:rPr>
              <a:t>cha</a:t>
            </a:r>
            <a:r>
              <a:rPr lang="fr-FR" sz="2400" b="1" i="1" dirty="0">
                <a:solidFill>
                  <a:srgbClr val="FFFFFF"/>
                </a:solidFill>
                <a:ea typeface="Calibri"/>
                <a:cs typeface="Calibri"/>
                <a:sym typeface="Calibri"/>
              </a:rPr>
              <a:t>n</a:t>
            </a:r>
            <a:r>
              <a:rPr lang="fr-FR" sz="2400" b="1" i="1" noProof="0" dirty="0" err="1">
                <a:solidFill>
                  <a:srgbClr val="FFFFFF"/>
                </a:solidFill>
                <a:ea typeface="Calibri"/>
                <a:cs typeface="Calibri"/>
                <a:sym typeface="Calibri"/>
              </a:rPr>
              <a:t>geme</a:t>
            </a:r>
            <a:r>
              <a:rPr lang="fr-FR" sz="2400" b="1" i="1" dirty="0" err="1">
                <a:solidFill>
                  <a:srgbClr val="FFFFFF"/>
                </a:solidFill>
                <a:ea typeface="Calibri"/>
                <a:cs typeface="Calibri"/>
                <a:sym typeface="Calibri"/>
              </a:rPr>
              <a:t>nts</a:t>
            </a:r>
            <a:r>
              <a:rPr lang="fr-FR" sz="2400" b="1" i="1" dirty="0">
                <a:solidFill>
                  <a:srgbClr val="FFFFFF"/>
                </a:solidFill>
                <a:ea typeface="Calibri"/>
                <a:cs typeface="Calibri"/>
                <a:sym typeface="Calibri"/>
              </a:rPr>
              <a:t> d’état </a:t>
            </a:r>
            <a:endParaRPr lang="fr-FR" sz="1400" b="0" i="0" u="none" strike="noStrike" cap="none" noProof="0" dirty="0">
              <a:solidFill>
                <a:srgbClr val="000000"/>
              </a:solidFill>
              <a:ea typeface="Arial"/>
              <a:cs typeface="Arial"/>
              <a:sym typeface="Arial"/>
            </a:endParaRPr>
          </a:p>
        </p:txBody>
      </p:sp>
      <p:sp>
        <p:nvSpPr>
          <p:cNvPr id="4" name="Google Shape;91;p1">
            <a:extLst>
              <a:ext uri="{FF2B5EF4-FFF2-40B4-BE49-F238E27FC236}">
                <a16:creationId xmlns:a16="http://schemas.microsoft.com/office/drawing/2014/main" id="{11B7DF38-B518-FE40-DACC-62F9E20B3DF9}"/>
              </a:ext>
            </a:extLst>
          </p:cNvPr>
          <p:cNvSpPr txBox="1"/>
          <p:nvPr/>
        </p:nvSpPr>
        <p:spPr>
          <a:xfrm>
            <a:off x="3103329" y="4693650"/>
            <a:ext cx="358777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noProof="0" dirty="0">
                <a:solidFill>
                  <a:srgbClr val="FFFFFF"/>
                </a:solidFill>
                <a:latin typeface="Calibri"/>
                <a:ea typeface="Calibri"/>
                <a:cs typeface="Calibri"/>
                <a:sym typeface="Calibri"/>
              </a:rPr>
              <a:t>   Séance </a:t>
            </a:r>
            <a:r>
              <a:rPr lang="fr-FR" sz="2400" b="1" i="1" noProof="0" dirty="0">
                <a:solidFill>
                  <a:srgbClr val="FFFFFF"/>
                </a:solidFill>
                <a:latin typeface="Calibri"/>
                <a:ea typeface="Calibri"/>
                <a:cs typeface="Calibri"/>
                <a:sym typeface="Calibri"/>
              </a:rPr>
              <a:t>4</a:t>
            </a:r>
            <a:endParaRPr lang="fr-FR" sz="1400" b="0" i="0" u="none" strike="noStrike" cap="none" noProof="0" dirty="0">
              <a:solidFill>
                <a:srgbClr val="000000"/>
              </a:solidFill>
              <a:latin typeface="Arial"/>
              <a:ea typeface="Arial"/>
              <a:cs typeface="Arial"/>
              <a:sym typeface="Arial"/>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
        <p:nvSpPr>
          <p:cNvPr id="7" name="ZoneTexte 6">
            <a:extLst>
              <a:ext uri="{FF2B5EF4-FFF2-40B4-BE49-F238E27FC236}">
                <a16:creationId xmlns:a16="http://schemas.microsoft.com/office/drawing/2014/main" id="{485FA101-608F-8034-C381-0446C62E6896}"/>
              </a:ext>
            </a:extLst>
          </p:cNvPr>
          <p:cNvSpPr txBox="1"/>
          <p:nvPr/>
        </p:nvSpPr>
        <p:spPr>
          <a:xfrm>
            <a:off x="3047238" y="3244334"/>
            <a:ext cx="6094476" cy="369332"/>
          </a:xfrm>
          <a:prstGeom prst="rect">
            <a:avLst/>
          </a:prstGeom>
          <a:noFill/>
        </p:spPr>
        <p:txBody>
          <a:bodyPr wrap="square">
            <a:spAutoFit/>
          </a:bodyPr>
          <a:lstStyle/>
          <a:p>
            <a:r>
              <a:rPr lang="fr-FR" sz="1800" b="1" kern="0" noProof="0" dirty="0">
                <a:solidFill>
                  <a:srgbClr val="FFFFFF"/>
                </a:solidFill>
                <a:latin typeface="Calibri"/>
                <a:ea typeface="Calibri"/>
                <a:cs typeface="Calibri"/>
              </a:rPr>
              <a:t>Séances</a:t>
            </a:r>
            <a:endParaRPr lang="fr-FR" dirty="0"/>
          </a:p>
        </p:txBody>
      </p:sp>
      <p:sp>
        <p:nvSpPr>
          <p:cNvPr id="10" name="ZoneTexte 9">
            <a:extLst>
              <a:ext uri="{FF2B5EF4-FFF2-40B4-BE49-F238E27FC236}">
                <a16:creationId xmlns:a16="http://schemas.microsoft.com/office/drawing/2014/main" id="{EEC0F705-0E1C-D364-1392-D2348C03F219}"/>
              </a:ext>
            </a:extLst>
          </p:cNvPr>
          <p:cNvSpPr txBox="1"/>
          <p:nvPr/>
        </p:nvSpPr>
        <p:spPr>
          <a:xfrm>
            <a:off x="3047238" y="3244334"/>
            <a:ext cx="6094476" cy="369332"/>
          </a:xfrm>
          <a:prstGeom prst="rect">
            <a:avLst/>
          </a:prstGeom>
          <a:noFill/>
        </p:spPr>
        <p:txBody>
          <a:bodyPr wrap="square">
            <a:spAutoFit/>
          </a:bodyPr>
          <a:lstStyle/>
          <a:p>
            <a:r>
              <a:rPr lang="fr-FR" sz="1800" b="1" kern="0" noProof="0" dirty="0">
                <a:solidFill>
                  <a:srgbClr val="FFFFFF"/>
                </a:solidFill>
                <a:latin typeface="Calibri"/>
                <a:ea typeface="Calibri"/>
                <a:cs typeface="Calibri"/>
              </a:rPr>
              <a:t>Séances</a:t>
            </a:r>
            <a:endParaRPr lang="fr-FR" dirty="0"/>
          </a:p>
        </p:txBody>
      </p:sp>
      <p:sp>
        <p:nvSpPr>
          <p:cNvPr id="12" name="ZoneTexte 11">
            <a:extLst>
              <a:ext uri="{FF2B5EF4-FFF2-40B4-BE49-F238E27FC236}">
                <a16:creationId xmlns:a16="http://schemas.microsoft.com/office/drawing/2014/main" id="{2F840C60-DF1D-0D1A-7546-DD389999E93C}"/>
              </a:ext>
            </a:extLst>
          </p:cNvPr>
          <p:cNvSpPr txBox="1"/>
          <p:nvPr/>
        </p:nvSpPr>
        <p:spPr>
          <a:xfrm>
            <a:off x="3047238" y="3244334"/>
            <a:ext cx="6094476" cy="369332"/>
          </a:xfrm>
          <a:prstGeom prst="rect">
            <a:avLst/>
          </a:prstGeom>
          <a:noFill/>
        </p:spPr>
        <p:txBody>
          <a:bodyPr wrap="square">
            <a:spAutoFit/>
          </a:bodyPr>
          <a:lstStyle/>
          <a:p>
            <a:pPr defTabSz="1219170"/>
            <a:r>
              <a:rPr lang="fr-FR" sz="1800" b="1" kern="0" noProof="0" dirty="0">
                <a:solidFill>
                  <a:srgbClr val="FFFFFF"/>
                </a:solidFill>
                <a:latin typeface="Calibri"/>
                <a:ea typeface="Calibri"/>
                <a:cs typeface="Calibri"/>
              </a:rPr>
              <a:t>Séances</a:t>
            </a:r>
          </a:p>
        </p:txBody>
      </p:sp>
      <p:sp>
        <p:nvSpPr>
          <p:cNvPr id="13" name="ZoneTexte 12">
            <a:extLst>
              <a:ext uri="{FF2B5EF4-FFF2-40B4-BE49-F238E27FC236}">
                <a16:creationId xmlns:a16="http://schemas.microsoft.com/office/drawing/2014/main" id="{BC564AAE-846C-10F1-DB44-2D2D7D25B48F}"/>
              </a:ext>
            </a:extLst>
          </p:cNvPr>
          <p:cNvSpPr txBox="1"/>
          <p:nvPr/>
        </p:nvSpPr>
        <p:spPr>
          <a:xfrm>
            <a:off x="1998511" y="5442133"/>
            <a:ext cx="3913632" cy="502766"/>
          </a:xfrm>
          <a:prstGeom prst="rect">
            <a:avLst/>
          </a:prstGeom>
          <a:noFill/>
        </p:spPr>
        <p:txBody>
          <a:bodyPr wrap="square" rtlCol="0">
            <a:spAutoFit/>
          </a:bodyPr>
          <a:lstStyle/>
          <a:p>
            <a:r>
              <a:rPr lang="fr-FR" sz="2667" b="1" kern="0" dirty="0">
                <a:solidFill>
                  <a:srgbClr val="FFFFFF"/>
                </a:solidFill>
                <a:latin typeface="Calibri"/>
                <a:ea typeface="Calibri"/>
                <a:cs typeface="Calibri"/>
              </a:rPr>
              <a:t>Consolidation</a:t>
            </a:r>
          </a:p>
        </p:txBody>
      </p:sp>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91891-6005-2642-BA0B-09380CECB730}"/>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C21D8F79-491A-E651-C529-346610DD96C2}"/>
              </a:ext>
            </a:extLst>
          </p:cNvPr>
          <p:cNvSpPr txBox="1"/>
          <p:nvPr/>
        </p:nvSpPr>
        <p:spPr>
          <a:xfrm>
            <a:off x="819150" y="249187"/>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maintenant à la correction des exercices correspondant à la deuxième tâche de ce chapitre.</a:t>
            </a:r>
            <a:br>
              <a:rPr lang="fr-FR" dirty="0"/>
            </a:br>
            <a:r>
              <a:rPr lang="fr-FR" dirty="0"/>
              <a:t>Je vous rappelle la tâche principale.</a:t>
            </a:r>
          </a:p>
        </p:txBody>
      </p:sp>
      <p:pic>
        <p:nvPicPr>
          <p:cNvPr id="34" name="Picture 2" descr="Lever la main - Icônes mains et gestes gratuites">
            <a:extLst>
              <a:ext uri="{FF2B5EF4-FFF2-40B4-BE49-F238E27FC236}">
                <a16:creationId xmlns:a16="http://schemas.microsoft.com/office/drawing/2014/main" id="{6870A22A-8BCA-623F-B4AD-6CE349E7B1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DA99164C-9D85-A3EF-C68F-498B864BEC31}"/>
              </a:ext>
            </a:extLst>
          </p:cNvPr>
          <p:cNvSpPr txBox="1"/>
          <p:nvPr/>
        </p:nvSpPr>
        <p:spPr>
          <a:xfrm>
            <a:off x="1619549" y="3195792"/>
            <a:ext cx="9269936" cy="461665"/>
          </a:xfrm>
          <a:prstGeom prst="rect">
            <a:avLst/>
          </a:prstGeom>
          <a:noFill/>
        </p:spPr>
        <p:txBody>
          <a:bodyPr wrap="square" rtlCol="0">
            <a:spAutoFit/>
          </a:bodyPr>
          <a:lstStyle/>
          <a:p>
            <a:r>
              <a:rPr lang="fr-FR" sz="2400" b="1" dirty="0">
                <a:solidFill>
                  <a:srgbClr val="0040C0"/>
                </a:solidFill>
              </a:rPr>
              <a:t>Identifier les températures de fusion et d’ébullition d’un corps pur.</a:t>
            </a:r>
          </a:p>
        </p:txBody>
      </p:sp>
      <p:sp>
        <p:nvSpPr>
          <p:cNvPr id="6" name="Google Shape;2054;p38">
            <a:extLst>
              <a:ext uri="{FF2B5EF4-FFF2-40B4-BE49-F238E27FC236}">
                <a16:creationId xmlns:a16="http://schemas.microsoft.com/office/drawing/2014/main" id="{50AFD5F9-96A1-C773-C478-17D10E46F830}"/>
              </a:ext>
            </a:extLst>
          </p:cNvPr>
          <p:cNvSpPr/>
          <p:nvPr/>
        </p:nvSpPr>
        <p:spPr>
          <a:xfrm>
            <a:off x="623475" y="3072682"/>
            <a:ext cx="11262084"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7" name="Image 23">
            <a:extLst>
              <a:ext uri="{FF2B5EF4-FFF2-40B4-BE49-F238E27FC236}">
                <a16:creationId xmlns:a16="http://schemas.microsoft.com/office/drawing/2014/main" id="{52EC1025-000A-3694-1143-523EF247F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34" y="2789405"/>
            <a:ext cx="840751" cy="805544"/>
          </a:xfrm>
          <a:prstGeom prst="rect">
            <a:avLst/>
          </a:prstGeom>
        </p:spPr>
      </p:pic>
    </p:spTree>
    <p:extLst>
      <p:ext uri="{BB962C8B-B14F-4D97-AF65-F5344CB8AC3E}">
        <p14:creationId xmlns:p14="http://schemas.microsoft.com/office/powerpoint/2010/main" val="389879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DA837-74F8-3767-B08D-63E44D58FFBC}"/>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A9E5AAA3-435C-DCC5-BD66-7432D571AE4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réussir cette tâche, vous devez vous rappeler le modèle particulaire de la matière.</a:t>
            </a:r>
          </a:p>
        </p:txBody>
      </p:sp>
      <p:pic>
        <p:nvPicPr>
          <p:cNvPr id="2" name="Image 8">
            <a:extLst>
              <a:ext uri="{FF2B5EF4-FFF2-40B4-BE49-F238E27FC236}">
                <a16:creationId xmlns:a16="http://schemas.microsoft.com/office/drawing/2014/main" id="{D2E7C3D4-2A3E-AE42-14EC-8A93FE7B3D9D}"/>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0" name="ZoneTexte 9">
            <a:extLst>
              <a:ext uri="{FF2B5EF4-FFF2-40B4-BE49-F238E27FC236}">
                <a16:creationId xmlns:a16="http://schemas.microsoft.com/office/drawing/2014/main" id="{F07C466F-54D7-6F2C-FC94-DDE9E5EAB89E}"/>
              </a:ext>
            </a:extLst>
          </p:cNvPr>
          <p:cNvSpPr txBox="1"/>
          <p:nvPr/>
        </p:nvSpPr>
        <p:spPr>
          <a:xfrm>
            <a:off x="657762" y="632257"/>
            <a:ext cx="10088488" cy="307777"/>
          </a:xfrm>
          <a:prstGeom prst="rect">
            <a:avLst/>
          </a:prstGeom>
          <a:noFill/>
        </p:spPr>
        <p:txBody>
          <a:bodyPr wrap="square">
            <a:sp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demande aux élèves de lire ces étapes.</a:t>
            </a:r>
          </a:p>
        </p:txBody>
      </p:sp>
      <p:sp>
        <p:nvSpPr>
          <p:cNvPr id="4" name="ZoneTexte 3">
            <a:extLst>
              <a:ext uri="{FF2B5EF4-FFF2-40B4-BE49-F238E27FC236}">
                <a16:creationId xmlns:a16="http://schemas.microsoft.com/office/drawing/2014/main" id="{DE7FF9E7-3689-AC5C-B222-0A6C53D09EA7}"/>
              </a:ext>
            </a:extLst>
          </p:cNvPr>
          <p:cNvSpPr txBox="1"/>
          <p:nvPr/>
        </p:nvSpPr>
        <p:spPr>
          <a:xfrm>
            <a:off x="1048512" y="1840451"/>
            <a:ext cx="10094976" cy="461665"/>
          </a:xfrm>
          <a:prstGeom prst="rect">
            <a:avLst/>
          </a:prstGeom>
          <a:noFill/>
        </p:spPr>
        <p:txBody>
          <a:bodyPr wrap="square" rtlCol="0">
            <a:spAutoFit/>
          </a:bodyPr>
          <a:lstStyle/>
          <a:p>
            <a:r>
              <a:rPr lang="fr-FR" sz="2400" b="1" noProof="0" dirty="0">
                <a:solidFill>
                  <a:srgbClr val="0040C0"/>
                </a:solidFill>
              </a:rPr>
              <a:t>Étape 1:</a:t>
            </a:r>
            <a:r>
              <a:rPr lang="fr-FR" noProof="0" dirty="0"/>
              <a:t> </a:t>
            </a:r>
            <a:r>
              <a:rPr lang="fr-FR" sz="2400" dirty="0"/>
              <a:t>Repérer le palier de température sur le graphique.</a:t>
            </a:r>
            <a:endParaRPr lang="fr-FR" sz="2400" noProof="0" dirty="0"/>
          </a:p>
        </p:txBody>
      </p:sp>
      <p:sp>
        <p:nvSpPr>
          <p:cNvPr id="16" name="ZoneTexte 15">
            <a:extLst>
              <a:ext uri="{FF2B5EF4-FFF2-40B4-BE49-F238E27FC236}">
                <a16:creationId xmlns:a16="http://schemas.microsoft.com/office/drawing/2014/main" id="{8C44FFDB-F7F9-6866-FA2A-404D9DAE1748}"/>
              </a:ext>
            </a:extLst>
          </p:cNvPr>
          <p:cNvSpPr txBox="1"/>
          <p:nvPr/>
        </p:nvSpPr>
        <p:spPr>
          <a:xfrm>
            <a:off x="1048512" y="4434637"/>
            <a:ext cx="10094976" cy="830997"/>
          </a:xfrm>
          <a:prstGeom prst="rect">
            <a:avLst/>
          </a:prstGeom>
          <a:noFill/>
        </p:spPr>
        <p:txBody>
          <a:bodyPr wrap="square" rtlCol="0">
            <a:spAutoFit/>
          </a:bodyPr>
          <a:lstStyle/>
          <a:p>
            <a:r>
              <a:rPr lang="fr-FR" sz="2400" b="1" noProof="0" dirty="0">
                <a:solidFill>
                  <a:srgbClr val="0040C0"/>
                </a:solidFill>
              </a:rPr>
              <a:t>Étape 3: </a:t>
            </a:r>
            <a:r>
              <a:rPr lang="fr-FR" sz="2400" dirty="0"/>
              <a:t>Noter la température de l’ébullition.</a:t>
            </a:r>
          </a:p>
          <a:p>
            <a:endParaRPr lang="fr-FR" sz="2400" noProof="0" dirty="0"/>
          </a:p>
        </p:txBody>
      </p:sp>
      <p:sp>
        <p:nvSpPr>
          <p:cNvPr id="17" name="ZoneTexte 16">
            <a:extLst>
              <a:ext uri="{FF2B5EF4-FFF2-40B4-BE49-F238E27FC236}">
                <a16:creationId xmlns:a16="http://schemas.microsoft.com/office/drawing/2014/main" id="{0A7E5EEC-4AAE-E081-C1BF-47680F4D5E0B}"/>
              </a:ext>
            </a:extLst>
          </p:cNvPr>
          <p:cNvSpPr txBox="1"/>
          <p:nvPr/>
        </p:nvSpPr>
        <p:spPr>
          <a:xfrm>
            <a:off x="1048512" y="3137544"/>
            <a:ext cx="10625328" cy="461665"/>
          </a:xfrm>
          <a:prstGeom prst="rect">
            <a:avLst/>
          </a:prstGeom>
          <a:noFill/>
        </p:spPr>
        <p:txBody>
          <a:bodyPr wrap="square" rtlCol="0">
            <a:spAutoFit/>
          </a:bodyPr>
          <a:lstStyle/>
          <a:p>
            <a:r>
              <a:rPr lang="fr-FR" sz="2400" b="1" noProof="0" dirty="0">
                <a:solidFill>
                  <a:srgbClr val="0040C0"/>
                </a:solidFill>
              </a:rPr>
              <a:t>Étape 2:</a:t>
            </a:r>
            <a:r>
              <a:rPr lang="fr-FR" noProof="0" dirty="0"/>
              <a:t> </a:t>
            </a:r>
            <a:r>
              <a:rPr lang="fr-FR" sz="2400" dirty="0"/>
              <a:t>Tracer la projection du palier sur l’axe des ordonnées.</a:t>
            </a:r>
            <a:endParaRPr lang="fr-FR" sz="2400" noProof="0" dirty="0"/>
          </a:p>
        </p:txBody>
      </p:sp>
    </p:spTree>
    <p:extLst>
      <p:ext uri="{BB962C8B-B14F-4D97-AF65-F5344CB8AC3E}">
        <p14:creationId xmlns:p14="http://schemas.microsoft.com/office/powerpoint/2010/main" val="238695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D023B-BA80-4B20-D2E1-F6E726957BC4}"/>
            </a:ext>
          </a:extLst>
        </p:cNvPr>
        <p:cNvGrpSpPr/>
        <p:nvPr/>
      </p:nvGrpSpPr>
      <p:grpSpPr>
        <a:xfrm>
          <a:off x="0" y="0"/>
          <a:ext cx="0" cy="0"/>
          <a:chOff x="0" y="0"/>
          <a:chExt cx="0" cy="0"/>
        </a:xfrm>
      </p:grpSpPr>
      <p:pic>
        <p:nvPicPr>
          <p:cNvPr id="10" name="Image 9" descr="Une image contenant texte, Police, ligne, nombre&#10;&#10;Le contenu généré par l’IA peut être incorrect.">
            <a:extLst>
              <a:ext uri="{FF2B5EF4-FFF2-40B4-BE49-F238E27FC236}">
                <a16:creationId xmlns:a16="http://schemas.microsoft.com/office/drawing/2014/main" id="{89252950-A437-3EB8-DC9F-428DCF87E9E5}"/>
              </a:ext>
            </a:extLst>
          </p:cNvPr>
          <p:cNvPicPr>
            <a:picLocks noChangeAspect="1"/>
          </p:cNvPicPr>
          <p:nvPr/>
        </p:nvPicPr>
        <p:blipFill>
          <a:blip r:embed="rId2"/>
          <a:stretch>
            <a:fillRect/>
          </a:stretch>
        </p:blipFill>
        <p:spPr>
          <a:xfrm>
            <a:off x="525738" y="1379033"/>
            <a:ext cx="11024744" cy="4026087"/>
          </a:xfrm>
          <a:prstGeom prst="rect">
            <a:avLst/>
          </a:prstGeom>
        </p:spPr>
      </p:pic>
      <p:sp>
        <p:nvSpPr>
          <p:cNvPr id="12" name="D_A_02">
            <a:extLst>
              <a:ext uri="{FF2B5EF4-FFF2-40B4-BE49-F238E27FC236}">
                <a16:creationId xmlns:a16="http://schemas.microsoft.com/office/drawing/2014/main" id="{8078AA63-A2B1-1324-345D-A2ED5749BD9A}"/>
              </a:ext>
            </a:extLst>
          </p:cNvPr>
          <p:cNvSpPr txBox="1"/>
          <p:nvPr/>
        </p:nvSpPr>
        <p:spPr>
          <a:xfrm>
            <a:off x="427168" y="519712"/>
            <a:ext cx="11221884" cy="5080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027C6950-89F6-F278-E49F-913D70BDDB78}"/>
              </a:ext>
            </a:extLst>
          </p:cNvPr>
          <p:cNvSpPr txBox="1"/>
          <p:nvPr/>
        </p:nvSpPr>
        <p:spPr>
          <a:xfrm>
            <a:off x="843730" y="196488"/>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maintenant à la deuxième  exercice page 25 .</a:t>
            </a:r>
          </a:p>
        </p:txBody>
      </p:sp>
      <p:pic>
        <p:nvPicPr>
          <p:cNvPr id="13" name="Picture 2" descr="Lever la main - Icônes mains et gestes gratuites">
            <a:extLst>
              <a:ext uri="{FF2B5EF4-FFF2-40B4-BE49-F238E27FC236}">
                <a16:creationId xmlns:a16="http://schemas.microsoft.com/office/drawing/2014/main" id="{29825BFA-5B94-521D-EB9F-5004126516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7731" y="102771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A6B91AE7-804B-B61A-45A3-403162DDBD9D}"/>
              </a:ext>
            </a:extLst>
          </p:cNvPr>
          <p:cNvSpPr txBox="1"/>
          <p:nvPr/>
        </p:nvSpPr>
        <p:spPr>
          <a:xfrm>
            <a:off x="3327642" y="3949891"/>
            <a:ext cx="2595638" cy="400110"/>
          </a:xfrm>
          <a:prstGeom prst="rect">
            <a:avLst/>
          </a:prstGeom>
          <a:noFill/>
        </p:spPr>
        <p:txBody>
          <a:bodyPr wrap="square" rtlCol="0">
            <a:spAutoFit/>
          </a:bodyPr>
          <a:lstStyle/>
          <a:p>
            <a:r>
              <a:rPr lang="fr-FR" sz="2000" b="1" i="1" dirty="0">
                <a:solidFill>
                  <a:srgbClr val="FF0000"/>
                </a:solidFill>
              </a:rPr>
              <a:t>Partie horizontale </a:t>
            </a:r>
          </a:p>
        </p:txBody>
      </p:sp>
      <p:sp>
        <p:nvSpPr>
          <p:cNvPr id="14" name="ZoneTexte 13">
            <a:extLst>
              <a:ext uri="{FF2B5EF4-FFF2-40B4-BE49-F238E27FC236}">
                <a16:creationId xmlns:a16="http://schemas.microsoft.com/office/drawing/2014/main" id="{FC947AC1-0291-2E8D-B2B7-A8C75C5FF87C}"/>
              </a:ext>
            </a:extLst>
          </p:cNvPr>
          <p:cNvSpPr txBox="1"/>
          <p:nvPr/>
        </p:nvSpPr>
        <p:spPr>
          <a:xfrm>
            <a:off x="5115803" y="4993768"/>
            <a:ext cx="1091957" cy="461665"/>
          </a:xfrm>
          <a:prstGeom prst="rect">
            <a:avLst/>
          </a:prstGeom>
          <a:noFill/>
        </p:spPr>
        <p:txBody>
          <a:bodyPr wrap="square" rtlCol="0">
            <a:spAutoFit/>
          </a:bodyPr>
          <a:lstStyle/>
          <a:p>
            <a:r>
              <a:rPr lang="fr-FR" sz="2400" b="1" i="1" dirty="0">
                <a:solidFill>
                  <a:srgbClr val="FF0000"/>
                </a:solidFill>
              </a:rPr>
              <a:t>80°C</a:t>
            </a:r>
          </a:p>
        </p:txBody>
      </p:sp>
    </p:spTree>
    <p:extLst>
      <p:ext uri="{BB962C8B-B14F-4D97-AF65-F5344CB8AC3E}">
        <p14:creationId xmlns:p14="http://schemas.microsoft.com/office/powerpoint/2010/main" val="351422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D778-BB95-E39D-B807-B3BA0F72B7A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922147B7-1A91-B980-0A69-F658B7E21016}"/>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D7582F0E-EA5D-4C09-3A1E-A2F55DA72CE5}"/>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D2BAD05B-4A47-DF55-0B2E-42A0AFD1A0FC}"/>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3</a:t>
              </a:r>
              <a:endParaRPr lang="fr-FR" sz="5600" b="1" noProof="0" dirty="0">
                <a:solidFill>
                  <a:schemeClr val="tx1"/>
                </a:solidFill>
              </a:endParaRPr>
            </a:p>
          </p:txBody>
        </p:sp>
      </p:grpSp>
    </p:spTree>
    <p:extLst>
      <p:ext uri="{BB962C8B-B14F-4D97-AF65-F5344CB8AC3E}">
        <p14:creationId xmlns:p14="http://schemas.microsoft.com/office/powerpoint/2010/main" val="1829505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EDDF-A13F-933A-30AF-C7271EF617A1}"/>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485CC4B3-7047-DFCD-4F5D-BC5A1A9F5507}"/>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arrivons à la correction des exercices correspondant à la troisième tâche de ce chapitre.</a:t>
            </a:r>
            <a:br>
              <a:rPr lang="fr-FR" dirty="0"/>
            </a:br>
            <a:r>
              <a:rPr lang="fr-FR" dirty="0"/>
              <a:t>Je vous rappelle la tâche principale.</a:t>
            </a:r>
          </a:p>
        </p:txBody>
      </p:sp>
      <p:pic>
        <p:nvPicPr>
          <p:cNvPr id="34" name="Picture 2" descr="Lever la main - Icônes mains et gestes gratuites">
            <a:extLst>
              <a:ext uri="{FF2B5EF4-FFF2-40B4-BE49-F238E27FC236}">
                <a16:creationId xmlns:a16="http://schemas.microsoft.com/office/drawing/2014/main" id="{17408075-5968-6141-9418-FFEBDFB77D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054;p38">
            <a:extLst>
              <a:ext uri="{FF2B5EF4-FFF2-40B4-BE49-F238E27FC236}">
                <a16:creationId xmlns:a16="http://schemas.microsoft.com/office/drawing/2014/main" id="{0D59E27B-C36C-485E-8925-D4CF6FA54A2E}"/>
              </a:ext>
            </a:extLst>
          </p:cNvPr>
          <p:cNvSpPr/>
          <p:nvPr/>
        </p:nvSpPr>
        <p:spPr>
          <a:xfrm>
            <a:off x="774699" y="3191193"/>
            <a:ext cx="9981534"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4" name="Image 23">
            <a:extLst>
              <a:ext uri="{FF2B5EF4-FFF2-40B4-BE49-F238E27FC236}">
                <a16:creationId xmlns:a16="http://schemas.microsoft.com/office/drawing/2014/main" id="{441F0B59-7A23-241E-010F-FC27F3256D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5" name="ZoneTexte 3">
            <a:extLst>
              <a:ext uri="{FF2B5EF4-FFF2-40B4-BE49-F238E27FC236}">
                <a16:creationId xmlns:a16="http://schemas.microsoft.com/office/drawing/2014/main" id="{95FA4C8E-2292-A06B-A2E4-F7A2B5081CD1}"/>
              </a:ext>
            </a:extLst>
          </p:cNvPr>
          <p:cNvSpPr txBox="1"/>
          <p:nvPr/>
        </p:nvSpPr>
        <p:spPr>
          <a:xfrm>
            <a:off x="-224536" y="3236893"/>
            <a:ext cx="1111300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dirty="0">
                <a:solidFill>
                  <a:srgbClr val="0040C0"/>
                </a:solidFill>
              </a:rPr>
              <a:t>Expliquer des phénomènes liés aux changements d’état</a:t>
            </a:r>
          </a:p>
        </p:txBody>
      </p:sp>
    </p:spTree>
    <p:extLst>
      <p:ext uri="{BB962C8B-B14F-4D97-AF65-F5344CB8AC3E}">
        <p14:creationId xmlns:p14="http://schemas.microsoft.com/office/powerpoint/2010/main" val="1148255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7FEAA-C0E4-B6EA-ADA1-C265CDC0359B}"/>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E45ABDBF-451D-76CF-576B-56721F7C2D20}"/>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demande aux élèves de lire ces étapes .</a:t>
            </a:r>
          </a:p>
        </p:txBody>
      </p:sp>
      <p:sp>
        <p:nvSpPr>
          <p:cNvPr id="22" name="D_A_01">
            <a:extLst>
              <a:ext uri="{FF2B5EF4-FFF2-40B4-BE49-F238E27FC236}">
                <a16:creationId xmlns:a16="http://schemas.microsoft.com/office/drawing/2014/main" id="{BC01405E-7486-954F-A045-558CD3CCD52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réaliser cette tâche, on doit tout d’abord : </a:t>
            </a:r>
          </a:p>
        </p:txBody>
      </p:sp>
      <p:pic>
        <p:nvPicPr>
          <p:cNvPr id="34" name="Picture 2" descr="Lever la main - Icônes mains et gestes gratuites">
            <a:extLst>
              <a:ext uri="{FF2B5EF4-FFF2-40B4-BE49-F238E27FC236}">
                <a16:creationId xmlns:a16="http://schemas.microsoft.com/office/drawing/2014/main" id="{2426A636-090C-A771-4099-764E28806C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24">
            <a:extLst>
              <a:ext uri="{FF2B5EF4-FFF2-40B4-BE49-F238E27FC236}">
                <a16:creationId xmlns:a16="http://schemas.microsoft.com/office/drawing/2014/main" id="{9FAEBEE7-16F0-87BC-B452-DD07797D9141}"/>
              </a:ext>
            </a:extLst>
          </p:cNvPr>
          <p:cNvSpPr/>
          <p:nvPr/>
        </p:nvSpPr>
        <p:spPr>
          <a:xfrm>
            <a:off x="1038046" y="1255304"/>
            <a:ext cx="5816208" cy="369332"/>
          </a:xfrm>
          <a:prstGeom prst="rect">
            <a:avLst/>
          </a:prstGeom>
        </p:spPr>
        <p:txBody>
          <a:bodyPr wrap="none" lIns="0" tIns="0" rIns="0" bIns="0">
            <a:spAutoFit/>
          </a:bodyPr>
          <a:lstStyle/>
          <a:p>
            <a:r>
              <a:rPr lang="en-US" sz="2400" i="0" spc="0" baseline="0" dirty="0">
                <a:latin typeface="+mj-lt"/>
              </a:rPr>
              <a:t>1. </a:t>
            </a:r>
            <a:r>
              <a:rPr lang="fr-FR" sz="2400" b="1" dirty="0">
                <a:solidFill>
                  <a:srgbClr val="FF0000"/>
                </a:solidFill>
                <a:latin typeface="+mj-lt"/>
              </a:rPr>
              <a:t>Identifier</a:t>
            </a:r>
            <a:r>
              <a:rPr lang="fr-FR" sz="2400" b="1" dirty="0">
                <a:latin typeface="+mj-lt"/>
              </a:rPr>
              <a:t> les caractéristiques observables . </a:t>
            </a:r>
            <a:endParaRPr lang="en-US" sz="2400" i="0" u="sng" spc="0" baseline="0" dirty="0">
              <a:latin typeface="+mj-lt"/>
            </a:endParaRPr>
          </a:p>
        </p:txBody>
      </p:sp>
      <p:sp>
        <p:nvSpPr>
          <p:cNvPr id="18" name="Rectangle 1752">
            <a:extLst>
              <a:ext uri="{FF2B5EF4-FFF2-40B4-BE49-F238E27FC236}">
                <a16:creationId xmlns:a16="http://schemas.microsoft.com/office/drawing/2014/main" id="{13B44F2F-7B67-5A0F-C629-8330C6A93504}"/>
              </a:ext>
            </a:extLst>
          </p:cNvPr>
          <p:cNvSpPr/>
          <p:nvPr/>
        </p:nvSpPr>
        <p:spPr>
          <a:xfrm>
            <a:off x="1038046" y="2808043"/>
            <a:ext cx="3360215" cy="369332"/>
          </a:xfrm>
          <a:prstGeom prst="rect">
            <a:avLst/>
          </a:prstGeom>
        </p:spPr>
        <p:txBody>
          <a:bodyPr wrap="none" lIns="0" tIns="0" rIns="0" bIns="0">
            <a:spAutoFit/>
          </a:bodyPr>
          <a:lstStyle/>
          <a:p>
            <a:r>
              <a:rPr lang="en-US" sz="2400" b="1" i="0" spc="0" baseline="0" dirty="0">
                <a:latin typeface="Calibri"/>
              </a:rPr>
              <a:t>2</a:t>
            </a:r>
            <a:r>
              <a:rPr lang="en-US" sz="2400" b="1" i="0" spc="542" baseline="0" dirty="0">
                <a:latin typeface="Calibri"/>
              </a:rPr>
              <a:t>.</a:t>
            </a:r>
            <a:r>
              <a:rPr lang="en-US" sz="2400" b="1" dirty="0"/>
              <a:t> </a:t>
            </a:r>
            <a:r>
              <a:rPr lang="en-US" sz="2400" b="1" dirty="0" err="1">
                <a:solidFill>
                  <a:srgbClr val="FF0000"/>
                </a:solidFill>
              </a:rPr>
              <a:t>Décrire</a:t>
            </a:r>
            <a:r>
              <a:rPr lang="en-US" sz="2400" b="1" dirty="0"/>
              <a:t> le </a:t>
            </a:r>
            <a:r>
              <a:rPr lang="en-US" sz="2400" b="1" dirty="0" err="1"/>
              <a:t>phénomène</a:t>
            </a:r>
            <a:r>
              <a:rPr lang="en-US" sz="2400" b="1" dirty="0"/>
              <a:t>. </a:t>
            </a:r>
            <a:endParaRPr lang="en-US" sz="2400" b="1" i="0" spc="0" baseline="0" dirty="0">
              <a:latin typeface="Calibri"/>
            </a:endParaRPr>
          </a:p>
        </p:txBody>
      </p:sp>
      <p:sp>
        <p:nvSpPr>
          <p:cNvPr id="4" name="Rectangle 1752">
            <a:extLst>
              <a:ext uri="{FF2B5EF4-FFF2-40B4-BE49-F238E27FC236}">
                <a16:creationId xmlns:a16="http://schemas.microsoft.com/office/drawing/2014/main" id="{C1DB72D4-1BF4-F9FF-8D7F-02D6F64F5BE7}"/>
              </a:ext>
            </a:extLst>
          </p:cNvPr>
          <p:cNvSpPr/>
          <p:nvPr/>
        </p:nvSpPr>
        <p:spPr>
          <a:xfrm>
            <a:off x="1038046" y="4360783"/>
            <a:ext cx="8174033" cy="369332"/>
          </a:xfrm>
          <a:prstGeom prst="rect">
            <a:avLst/>
          </a:prstGeom>
        </p:spPr>
        <p:txBody>
          <a:bodyPr wrap="none" lIns="0" tIns="0" rIns="0" bIns="0">
            <a:spAutoFit/>
          </a:bodyPr>
          <a:lstStyle/>
          <a:p>
            <a:r>
              <a:rPr lang="en-US" sz="2400" b="1" i="0" spc="0" baseline="0" dirty="0">
                <a:latin typeface="Calibri"/>
              </a:rPr>
              <a:t>3</a:t>
            </a:r>
            <a:r>
              <a:rPr lang="en-US" sz="2400" b="1" i="0" spc="542" baseline="0" dirty="0">
                <a:latin typeface="Calibri"/>
              </a:rPr>
              <a:t>.</a:t>
            </a:r>
            <a:r>
              <a:rPr lang="en-US" sz="2400" b="1" dirty="0"/>
              <a:t> </a:t>
            </a:r>
            <a:r>
              <a:rPr lang="fr-FR" sz="2400" b="1" dirty="0">
                <a:solidFill>
                  <a:srgbClr val="FF0000"/>
                </a:solidFill>
              </a:rPr>
              <a:t>Utiliser</a:t>
            </a:r>
            <a:r>
              <a:rPr lang="fr-FR" sz="2400" b="1" dirty="0"/>
              <a:t> le modèle particulaire pour expliquer le phénomène. </a:t>
            </a:r>
            <a:endParaRPr lang="en-US" sz="2400" b="1" i="0" spc="0" baseline="0" dirty="0">
              <a:latin typeface="Calibri"/>
            </a:endParaRPr>
          </a:p>
        </p:txBody>
      </p:sp>
    </p:spTree>
    <p:extLst>
      <p:ext uri="{BB962C8B-B14F-4D97-AF65-F5344CB8AC3E}">
        <p14:creationId xmlns:p14="http://schemas.microsoft.com/office/powerpoint/2010/main" val="3831286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FD4D4-5F54-EBF1-7419-6DDBD781E766}"/>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2CC39F7F-9048-869C-20B8-03F7C96F161A}"/>
              </a:ext>
            </a:extLst>
          </p:cNvPr>
          <p:cNvPicPr>
            <a:picLocks noChangeAspect="1"/>
          </p:cNvPicPr>
          <p:nvPr/>
        </p:nvPicPr>
        <p:blipFill>
          <a:blip r:embed="rId3"/>
          <a:stretch>
            <a:fillRect/>
          </a:stretch>
        </p:blipFill>
        <p:spPr>
          <a:xfrm>
            <a:off x="414797" y="2075080"/>
            <a:ext cx="11362405" cy="2301439"/>
          </a:xfrm>
          <a:prstGeom prst="rect">
            <a:avLst/>
          </a:prstGeom>
        </p:spPr>
      </p:pic>
      <p:sp>
        <p:nvSpPr>
          <p:cNvPr id="12" name="D_A_02">
            <a:extLst>
              <a:ext uri="{FF2B5EF4-FFF2-40B4-BE49-F238E27FC236}">
                <a16:creationId xmlns:a16="http://schemas.microsoft.com/office/drawing/2014/main" id="{D50DF618-CBFE-15F3-BE4D-10CB713AC014}"/>
              </a:ext>
            </a:extLst>
          </p:cNvPr>
          <p:cNvSpPr txBox="1"/>
          <p:nvPr/>
        </p:nvSpPr>
        <p:spPr>
          <a:xfrm>
            <a:off x="508000" y="635215"/>
            <a:ext cx="11471724"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0AA23E3A-1A52-0E18-58E8-CD270FAEA5B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3 page 25. Commençons par décrire le phénomène.  </a:t>
            </a:r>
          </a:p>
        </p:txBody>
      </p:sp>
      <p:pic>
        <p:nvPicPr>
          <p:cNvPr id="34" name="Picture 2" descr="Lever la main - Icônes mains et gestes gratuites">
            <a:extLst>
              <a:ext uri="{FF2B5EF4-FFF2-40B4-BE49-F238E27FC236}">
                <a16:creationId xmlns:a16="http://schemas.microsoft.com/office/drawing/2014/main" id="{062C8FDE-CBA0-5266-F949-006D1C75E8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78C18EDC-2DAE-D426-B768-D16024C43649}"/>
              </a:ext>
            </a:extLst>
          </p:cNvPr>
          <p:cNvSpPr txBox="1"/>
          <p:nvPr/>
        </p:nvSpPr>
        <p:spPr>
          <a:xfrm>
            <a:off x="5738107" y="3914854"/>
            <a:ext cx="2045666" cy="461665"/>
          </a:xfrm>
          <a:prstGeom prst="rect">
            <a:avLst/>
          </a:prstGeom>
          <a:noFill/>
        </p:spPr>
        <p:txBody>
          <a:bodyPr wrap="square" rtlCol="0">
            <a:spAutoFit/>
          </a:bodyPr>
          <a:lstStyle/>
          <a:p>
            <a:r>
              <a:rPr lang="fr-FR" sz="2400" b="1" i="1" dirty="0">
                <a:solidFill>
                  <a:srgbClr val="FF0000"/>
                </a:solidFill>
              </a:rPr>
              <a:t>augmente </a:t>
            </a:r>
          </a:p>
        </p:txBody>
      </p:sp>
    </p:spTree>
    <p:extLst>
      <p:ext uri="{BB962C8B-B14F-4D97-AF65-F5344CB8AC3E}">
        <p14:creationId xmlns:p14="http://schemas.microsoft.com/office/powerpoint/2010/main" val="85608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DC0A-EF17-F109-273A-1096AF713412}"/>
            </a:ext>
          </a:extLst>
        </p:cNvPr>
        <p:cNvGrpSpPr/>
        <p:nvPr/>
      </p:nvGrpSpPr>
      <p:grpSpPr>
        <a:xfrm>
          <a:off x="0" y="0"/>
          <a:ext cx="0" cy="0"/>
          <a:chOff x="0" y="0"/>
          <a:chExt cx="0" cy="0"/>
        </a:xfrm>
      </p:grpSpPr>
      <p:pic>
        <p:nvPicPr>
          <p:cNvPr id="4" name="Image 3" descr="Une image contenant texte, capture d’écran, logiciel, Police&#10;&#10;Le contenu généré par l’IA peut être incorrect.">
            <a:extLst>
              <a:ext uri="{FF2B5EF4-FFF2-40B4-BE49-F238E27FC236}">
                <a16:creationId xmlns:a16="http://schemas.microsoft.com/office/drawing/2014/main" id="{8EA766AD-7E34-0004-4F74-070CEBBAE4B4}"/>
              </a:ext>
            </a:extLst>
          </p:cNvPr>
          <p:cNvPicPr>
            <a:picLocks noChangeAspect="1"/>
          </p:cNvPicPr>
          <p:nvPr/>
        </p:nvPicPr>
        <p:blipFill>
          <a:blip r:embed="rId3"/>
          <a:srcRect t="47434"/>
          <a:stretch>
            <a:fillRect/>
          </a:stretch>
        </p:blipFill>
        <p:spPr>
          <a:xfrm>
            <a:off x="761260" y="2100679"/>
            <a:ext cx="10336529" cy="2275840"/>
          </a:xfrm>
          <a:prstGeom prst="rect">
            <a:avLst/>
          </a:prstGeom>
        </p:spPr>
      </p:pic>
      <p:sp>
        <p:nvSpPr>
          <p:cNvPr id="12" name="D_A_02">
            <a:extLst>
              <a:ext uri="{FF2B5EF4-FFF2-40B4-BE49-F238E27FC236}">
                <a16:creationId xmlns:a16="http://schemas.microsoft.com/office/drawing/2014/main" id="{64427891-2C45-3970-4208-3A30399774B9}"/>
              </a:ext>
            </a:extLst>
          </p:cNvPr>
          <p:cNvSpPr txBox="1"/>
          <p:nvPr/>
        </p:nvSpPr>
        <p:spPr>
          <a:xfrm>
            <a:off x="508000" y="635215"/>
            <a:ext cx="11471724"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E96CF48C-17BC-690E-E3DD-AE2AA805108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maintenant à expliquer ce phénomène par le modèle particulaire. </a:t>
            </a:r>
          </a:p>
        </p:txBody>
      </p:sp>
      <p:pic>
        <p:nvPicPr>
          <p:cNvPr id="34" name="Picture 2" descr="Lever la main - Icônes mains et gestes gratuites">
            <a:extLst>
              <a:ext uri="{FF2B5EF4-FFF2-40B4-BE49-F238E27FC236}">
                <a16:creationId xmlns:a16="http://schemas.microsoft.com/office/drawing/2014/main" id="{68CA2F3B-227A-6CC9-D37D-372DFD5019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e 2">
            <a:extLst>
              <a:ext uri="{FF2B5EF4-FFF2-40B4-BE49-F238E27FC236}">
                <a16:creationId xmlns:a16="http://schemas.microsoft.com/office/drawing/2014/main" id="{3A686064-E02E-5A5F-816F-D294FA750BB0}"/>
              </a:ext>
            </a:extLst>
          </p:cNvPr>
          <p:cNvGrpSpPr/>
          <p:nvPr/>
        </p:nvGrpSpPr>
        <p:grpSpPr>
          <a:xfrm>
            <a:off x="6921055" y="3225099"/>
            <a:ext cx="1662495" cy="638699"/>
            <a:chOff x="6921055" y="3225099"/>
            <a:chExt cx="1662495" cy="638699"/>
          </a:xfrm>
        </p:grpSpPr>
        <p:sp>
          <p:nvSpPr>
            <p:cNvPr id="37" name="Freeform 100">
              <a:extLst>
                <a:ext uri="{FF2B5EF4-FFF2-40B4-BE49-F238E27FC236}">
                  <a16:creationId xmlns:a16="http://schemas.microsoft.com/office/drawing/2014/main" id="{7DB6DD0D-522F-AE4D-E2B4-6F3B4583F467}"/>
                </a:ext>
              </a:extLst>
            </p:cNvPr>
            <p:cNvSpPr/>
            <p:nvPr/>
          </p:nvSpPr>
          <p:spPr>
            <a:xfrm rot="19668797">
              <a:off x="6924213" y="3626818"/>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4" name="Freeform 100">
              <a:extLst>
                <a:ext uri="{FF2B5EF4-FFF2-40B4-BE49-F238E27FC236}">
                  <a16:creationId xmlns:a16="http://schemas.microsoft.com/office/drawing/2014/main" id="{D4BB6DA4-B460-4A71-2CCC-B6344824EF0D}"/>
                </a:ext>
              </a:extLst>
            </p:cNvPr>
            <p:cNvSpPr/>
            <p:nvPr/>
          </p:nvSpPr>
          <p:spPr>
            <a:xfrm flipV="1">
              <a:off x="6921055"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nvGrpSpPr>
            <p:cNvPr id="2" name="Groupe 1">
              <a:extLst>
                <a:ext uri="{FF2B5EF4-FFF2-40B4-BE49-F238E27FC236}">
                  <a16:creationId xmlns:a16="http://schemas.microsoft.com/office/drawing/2014/main" id="{F62BB269-CBAC-E261-882F-DAA53F89D4EA}"/>
                </a:ext>
              </a:extLst>
            </p:cNvPr>
            <p:cNvGrpSpPr/>
            <p:nvPr/>
          </p:nvGrpSpPr>
          <p:grpSpPr>
            <a:xfrm>
              <a:off x="7019315" y="3225099"/>
              <a:ext cx="1564235" cy="638699"/>
              <a:chOff x="7019315" y="3225099"/>
              <a:chExt cx="1564235" cy="638699"/>
            </a:xfrm>
          </p:grpSpPr>
          <p:sp>
            <p:nvSpPr>
              <p:cNvPr id="30" name="Freeform 100">
                <a:extLst>
                  <a:ext uri="{FF2B5EF4-FFF2-40B4-BE49-F238E27FC236}">
                    <a16:creationId xmlns:a16="http://schemas.microsoft.com/office/drawing/2014/main" id="{62D80AF7-932A-6B8B-C22D-F778B892A782}"/>
                  </a:ext>
                </a:extLst>
              </p:cNvPr>
              <p:cNvSpPr/>
              <p:nvPr/>
            </p:nvSpPr>
            <p:spPr>
              <a:xfrm rot="2958329">
                <a:off x="7161058" y="3461843"/>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 name="Freeform 100">
                <a:extLst>
                  <a:ext uri="{FF2B5EF4-FFF2-40B4-BE49-F238E27FC236}">
                    <a16:creationId xmlns:a16="http://schemas.microsoft.com/office/drawing/2014/main" id="{CCDC68C4-88EB-AA2E-4365-B74E9D930B3E}"/>
                  </a:ext>
                </a:extLst>
              </p:cNvPr>
              <p:cNvSpPr/>
              <p:nvPr/>
            </p:nvSpPr>
            <p:spPr>
              <a:xfrm>
                <a:off x="7257136" y="3627285"/>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2" name="Freeform 100">
                <a:extLst>
                  <a:ext uri="{FF2B5EF4-FFF2-40B4-BE49-F238E27FC236}">
                    <a16:creationId xmlns:a16="http://schemas.microsoft.com/office/drawing/2014/main" id="{D567328C-54AA-0D21-FE71-82A52865389A}"/>
                  </a:ext>
                </a:extLst>
              </p:cNvPr>
              <p:cNvSpPr/>
              <p:nvPr/>
            </p:nvSpPr>
            <p:spPr>
              <a:xfrm rot="1131726">
                <a:off x="7523139" y="3609173"/>
                <a:ext cx="280166" cy="194043"/>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33" name="Freeform 100">
                <a:extLst>
                  <a:ext uri="{FF2B5EF4-FFF2-40B4-BE49-F238E27FC236}">
                    <a16:creationId xmlns:a16="http://schemas.microsoft.com/office/drawing/2014/main" id="{64EDE332-84E4-FBE6-A4A8-D44CD42DDD5B}"/>
                  </a:ext>
                </a:extLst>
              </p:cNvPr>
              <p:cNvSpPr/>
              <p:nvPr/>
            </p:nvSpPr>
            <p:spPr>
              <a:xfrm>
                <a:off x="7731100" y="3522857"/>
                <a:ext cx="306970" cy="212608"/>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35" name="Freeform 100">
                <a:extLst>
                  <a:ext uri="{FF2B5EF4-FFF2-40B4-BE49-F238E27FC236}">
                    <a16:creationId xmlns:a16="http://schemas.microsoft.com/office/drawing/2014/main" id="{1482020F-E6F1-47AA-AFF4-3288F829A089}"/>
                  </a:ext>
                </a:extLst>
              </p:cNvPr>
              <p:cNvSpPr/>
              <p:nvPr/>
            </p:nvSpPr>
            <p:spPr>
              <a:xfrm rot="20763963">
                <a:off x="7966420" y="3571865"/>
                <a:ext cx="293106" cy="203006"/>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36" name="Freeform 100">
                <a:extLst>
                  <a:ext uri="{FF2B5EF4-FFF2-40B4-BE49-F238E27FC236}">
                    <a16:creationId xmlns:a16="http://schemas.microsoft.com/office/drawing/2014/main" id="{CC7C51BA-807D-557A-1819-ABA6622DF266}"/>
                  </a:ext>
                </a:extLst>
              </p:cNvPr>
              <p:cNvSpPr/>
              <p:nvPr/>
            </p:nvSpPr>
            <p:spPr>
              <a:xfrm>
                <a:off x="8234982" y="3659051"/>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38" name="Freeform 100">
                <a:extLst>
                  <a:ext uri="{FF2B5EF4-FFF2-40B4-BE49-F238E27FC236}">
                    <a16:creationId xmlns:a16="http://schemas.microsoft.com/office/drawing/2014/main" id="{EECBE6F5-AA25-FFD7-9C64-0A61F03DFF39}"/>
                  </a:ext>
                </a:extLst>
              </p:cNvPr>
              <p:cNvSpPr/>
              <p:nvPr/>
            </p:nvSpPr>
            <p:spPr>
              <a:xfrm rot="4140611">
                <a:off x="6976254" y="3397045"/>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39" name="Freeform 100">
                <a:extLst>
                  <a:ext uri="{FF2B5EF4-FFF2-40B4-BE49-F238E27FC236}">
                    <a16:creationId xmlns:a16="http://schemas.microsoft.com/office/drawing/2014/main" id="{58A7D486-65A9-0201-8ED4-872A7C2A090B}"/>
                  </a:ext>
                </a:extLst>
              </p:cNvPr>
              <p:cNvSpPr/>
              <p:nvPr/>
            </p:nvSpPr>
            <p:spPr>
              <a:xfrm rot="971079">
                <a:off x="7336176" y="3333148"/>
                <a:ext cx="285085" cy="197450"/>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 name="Freeform 100">
                <a:extLst>
                  <a:ext uri="{FF2B5EF4-FFF2-40B4-BE49-F238E27FC236}">
                    <a16:creationId xmlns:a16="http://schemas.microsoft.com/office/drawing/2014/main" id="{7A8E4AFC-BE2A-021B-F79A-78DCAB07965F}"/>
                  </a:ext>
                </a:extLst>
              </p:cNvPr>
              <p:cNvSpPr/>
              <p:nvPr/>
            </p:nvSpPr>
            <p:spPr>
              <a:xfrm>
                <a:off x="7499464" y="3408437"/>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1" name="Freeform 100">
                <a:extLst>
                  <a:ext uri="{FF2B5EF4-FFF2-40B4-BE49-F238E27FC236}">
                    <a16:creationId xmlns:a16="http://schemas.microsoft.com/office/drawing/2014/main" id="{661A4F41-D196-DD60-C411-4DDE7DE7E35D}"/>
                  </a:ext>
                </a:extLst>
              </p:cNvPr>
              <p:cNvSpPr/>
              <p:nvPr/>
            </p:nvSpPr>
            <p:spPr>
              <a:xfrm>
                <a:off x="7764839" y="3669757"/>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2" name="Freeform 100">
                <a:extLst>
                  <a:ext uri="{FF2B5EF4-FFF2-40B4-BE49-F238E27FC236}">
                    <a16:creationId xmlns:a16="http://schemas.microsoft.com/office/drawing/2014/main" id="{12245C9E-FDEB-9F7E-57D0-2E479AF8E370}"/>
                  </a:ext>
                </a:extLst>
              </p:cNvPr>
              <p:cNvSpPr/>
              <p:nvPr/>
            </p:nvSpPr>
            <p:spPr>
              <a:xfrm rot="1616985">
                <a:off x="8107412" y="3388306"/>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3" name="Freeform 100">
                <a:extLst>
                  <a:ext uri="{FF2B5EF4-FFF2-40B4-BE49-F238E27FC236}">
                    <a16:creationId xmlns:a16="http://schemas.microsoft.com/office/drawing/2014/main" id="{92234138-862D-923C-C2AB-C283525D45A9}"/>
                  </a:ext>
                </a:extLst>
              </p:cNvPr>
              <p:cNvSpPr/>
              <p:nvPr/>
            </p:nvSpPr>
            <p:spPr>
              <a:xfrm rot="1833774">
                <a:off x="8303387" y="3399752"/>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5" name="Freeform 100">
                <a:extLst>
                  <a:ext uri="{FF2B5EF4-FFF2-40B4-BE49-F238E27FC236}">
                    <a16:creationId xmlns:a16="http://schemas.microsoft.com/office/drawing/2014/main" id="{B23B0A4D-8B3B-F1F9-B405-7F1EFFB2D97D}"/>
                  </a:ext>
                </a:extLst>
              </p:cNvPr>
              <p:cNvSpPr/>
              <p:nvPr/>
            </p:nvSpPr>
            <p:spPr>
              <a:xfrm flipV="1">
                <a:off x="7133580"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6" name="Freeform 100">
                <a:extLst>
                  <a:ext uri="{FF2B5EF4-FFF2-40B4-BE49-F238E27FC236}">
                    <a16:creationId xmlns:a16="http://schemas.microsoft.com/office/drawing/2014/main" id="{B92CF0AB-5BDC-4174-24DB-43B48B40F5B6}"/>
                  </a:ext>
                </a:extLst>
              </p:cNvPr>
              <p:cNvSpPr/>
              <p:nvPr/>
            </p:nvSpPr>
            <p:spPr>
              <a:xfrm flipV="1">
                <a:off x="7346105"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7" name="Freeform 100">
                <a:extLst>
                  <a:ext uri="{FF2B5EF4-FFF2-40B4-BE49-F238E27FC236}">
                    <a16:creationId xmlns:a16="http://schemas.microsoft.com/office/drawing/2014/main" id="{7BE21CE4-BB39-88C6-7BDB-2BF4671EB10B}"/>
                  </a:ext>
                </a:extLst>
              </p:cNvPr>
              <p:cNvSpPr/>
              <p:nvPr/>
            </p:nvSpPr>
            <p:spPr>
              <a:xfrm flipV="1">
                <a:off x="7558630"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8" name="Freeform 100">
                <a:extLst>
                  <a:ext uri="{FF2B5EF4-FFF2-40B4-BE49-F238E27FC236}">
                    <a16:creationId xmlns:a16="http://schemas.microsoft.com/office/drawing/2014/main" id="{71B1D69C-5FF3-4E58-220D-1DF8351D69BE}"/>
                  </a:ext>
                </a:extLst>
              </p:cNvPr>
              <p:cNvSpPr/>
              <p:nvPr/>
            </p:nvSpPr>
            <p:spPr>
              <a:xfrm flipV="1">
                <a:off x="7771155"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49" name="Freeform 100">
                <a:extLst>
                  <a:ext uri="{FF2B5EF4-FFF2-40B4-BE49-F238E27FC236}">
                    <a16:creationId xmlns:a16="http://schemas.microsoft.com/office/drawing/2014/main" id="{D950AA65-366F-7440-7EEE-FA6F0DE27667}"/>
                  </a:ext>
                </a:extLst>
              </p:cNvPr>
              <p:cNvSpPr/>
              <p:nvPr/>
            </p:nvSpPr>
            <p:spPr>
              <a:xfrm flipV="1">
                <a:off x="7992444"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50" name="Freeform 100">
                <a:extLst>
                  <a:ext uri="{FF2B5EF4-FFF2-40B4-BE49-F238E27FC236}">
                    <a16:creationId xmlns:a16="http://schemas.microsoft.com/office/drawing/2014/main" id="{844C9DCF-3F99-9E2F-5C7D-A7E3D3EF4BB4}"/>
                  </a:ext>
                </a:extLst>
              </p:cNvPr>
              <p:cNvSpPr/>
              <p:nvPr/>
            </p:nvSpPr>
            <p:spPr>
              <a:xfrm flipV="1">
                <a:off x="8213733" y="3225099"/>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51" name="Freeform 100">
                <a:extLst>
                  <a:ext uri="{FF2B5EF4-FFF2-40B4-BE49-F238E27FC236}">
                    <a16:creationId xmlns:a16="http://schemas.microsoft.com/office/drawing/2014/main" id="{722F90E1-7E25-4FC2-18F3-FCF325CF3E8B}"/>
                  </a:ext>
                </a:extLst>
              </p:cNvPr>
              <p:cNvSpPr/>
              <p:nvPr/>
            </p:nvSpPr>
            <p:spPr>
              <a:xfrm rot="7741894">
                <a:off x="7713263" y="3468530"/>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 name="Freeform 100">
                <a:extLst>
                  <a:ext uri="{FF2B5EF4-FFF2-40B4-BE49-F238E27FC236}">
                    <a16:creationId xmlns:a16="http://schemas.microsoft.com/office/drawing/2014/main" id="{2AD83C90-3FAA-D777-FF33-29CF66C7F072}"/>
                  </a:ext>
                </a:extLst>
              </p:cNvPr>
              <p:cNvSpPr/>
              <p:nvPr/>
            </p:nvSpPr>
            <p:spPr>
              <a:xfrm rot="971079">
                <a:off x="7910366" y="3374161"/>
                <a:ext cx="280163" cy="194041"/>
              </a:xfrm>
              <a:custGeom>
                <a:avLst/>
                <a:gdLst/>
                <a:ahLst/>
                <a:cxnLst/>
                <a:rect l="0" t="0" r="0" b="0"/>
                <a:pathLst>
                  <a:path w="172262" h="151155">
                    <a:moveTo>
                      <a:pt x="86131" y="0"/>
                    </a:moveTo>
                    <a:lnTo>
                      <a:pt x="0" y="151155"/>
                    </a:lnTo>
                    <a:lnTo>
                      <a:pt x="172262" y="151155"/>
                    </a:lnTo>
                    <a:close/>
                    <a:moveTo>
                      <a:pt x="86131" y="0"/>
                    </a:moveTo>
                  </a:path>
                </a:pathLst>
              </a:custGeom>
              <a:solidFill>
                <a:srgbClr val="006DB5">
                  <a:alpha val="100000"/>
                </a:srgbClr>
              </a:solidFill>
              <a:ln w="975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grpSp>
    </p:spTree>
    <p:extLst>
      <p:ext uri="{BB962C8B-B14F-4D97-AF65-F5344CB8AC3E}">
        <p14:creationId xmlns:p14="http://schemas.microsoft.com/office/powerpoint/2010/main" val="38211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70EE-4802-516B-64FA-2CCD823AB25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45B2E545-81DA-11D3-AD3D-B3B017FD49BE}"/>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A45FFCE2-C632-5B0A-1BCF-D2F5C700B176}"/>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3CF4B4F7-15F8-3703-C3C3-B8C292F4868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des défis</a:t>
              </a:r>
            </a:p>
          </p:txBody>
        </p:sp>
      </p:grpSp>
    </p:spTree>
    <p:extLst>
      <p:ext uri="{BB962C8B-B14F-4D97-AF65-F5344CB8AC3E}">
        <p14:creationId xmlns:p14="http://schemas.microsoft.com/office/powerpoint/2010/main" val="422038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8" name="Image 7" descr="Une image contenant texte, capture d’écran, Équipement de laboratoire&#10;&#10;Le contenu généré par l’IA peut être incorrect.">
            <a:extLst>
              <a:ext uri="{FF2B5EF4-FFF2-40B4-BE49-F238E27FC236}">
                <a16:creationId xmlns:a16="http://schemas.microsoft.com/office/drawing/2014/main" id="{74F18B7A-EB2E-D039-A9B9-5820146CF52D}"/>
              </a:ext>
            </a:extLst>
          </p:cNvPr>
          <p:cNvPicPr>
            <a:picLocks noChangeAspect="1"/>
          </p:cNvPicPr>
          <p:nvPr/>
        </p:nvPicPr>
        <p:blipFill>
          <a:blip r:embed="rId3"/>
          <a:srcRect l="1156" t="3079" r="2638" b="608"/>
          <a:stretch>
            <a:fillRect/>
          </a:stretch>
        </p:blipFill>
        <p:spPr>
          <a:xfrm>
            <a:off x="878305" y="1371600"/>
            <a:ext cx="9733548" cy="3212656"/>
          </a:xfrm>
          <a:prstGeom prst="rect">
            <a:avLst/>
          </a:prstGeom>
        </p:spPr>
      </p:pic>
      <p:sp>
        <p:nvSpPr>
          <p:cNvPr id="12" name="D_A_02">
            <a:extLst>
              <a:ext uri="{FF2B5EF4-FFF2-40B4-BE49-F238E27FC236}">
                <a16:creationId xmlns:a16="http://schemas.microsoft.com/office/drawing/2014/main" id="{11F210A2-1871-5005-F04E-D4361675E5CB}"/>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CCB68B78-7066-C771-5539-910EEECDB8C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Faisons maintenant ensemble la correction de l’exercice 1, page 26.</a:t>
            </a:r>
          </a:p>
        </p:txBody>
      </p:sp>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89D135C-D2FC-97BF-E2DB-8ADCA7EB4010}"/>
              </a:ext>
            </a:extLst>
          </p:cNvPr>
          <p:cNvSpPr txBox="1"/>
          <p:nvPr/>
        </p:nvSpPr>
        <p:spPr>
          <a:xfrm>
            <a:off x="2432564" y="3838298"/>
            <a:ext cx="1032531" cy="461665"/>
          </a:xfrm>
          <a:prstGeom prst="rect">
            <a:avLst/>
          </a:prstGeom>
          <a:noFill/>
        </p:spPr>
        <p:txBody>
          <a:bodyPr wrap="square" rtlCol="0">
            <a:spAutoFit/>
          </a:bodyPr>
          <a:lstStyle/>
          <a:p>
            <a:r>
              <a:rPr lang="fr-FR" sz="2400" b="1" dirty="0">
                <a:solidFill>
                  <a:srgbClr val="FF0000"/>
                </a:solidFill>
              </a:rPr>
              <a:t>-10°C</a:t>
            </a:r>
          </a:p>
        </p:txBody>
      </p:sp>
      <p:sp>
        <p:nvSpPr>
          <p:cNvPr id="10" name="ZoneTexte 9">
            <a:extLst>
              <a:ext uri="{FF2B5EF4-FFF2-40B4-BE49-F238E27FC236}">
                <a16:creationId xmlns:a16="http://schemas.microsoft.com/office/drawing/2014/main" id="{E92A2AAC-80F6-4F68-BC2E-CC094D2F9DEB}"/>
              </a:ext>
            </a:extLst>
          </p:cNvPr>
          <p:cNvSpPr txBox="1"/>
          <p:nvPr/>
        </p:nvSpPr>
        <p:spPr>
          <a:xfrm>
            <a:off x="5854456" y="3838298"/>
            <a:ext cx="1032531" cy="461665"/>
          </a:xfrm>
          <a:prstGeom prst="rect">
            <a:avLst/>
          </a:prstGeom>
          <a:noFill/>
        </p:spPr>
        <p:txBody>
          <a:bodyPr wrap="square" rtlCol="0">
            <a:spAutoFit/>
          </a:bodyPr>
          <a:lstStyle/>
          <a:p>
            <a:r>
              <a:rPr lang="fr-FR" sz="2400" b="1" dirty="0">
                <a:solidFill>
                  <a:srgbClr val="FF0000"/>
                </a:solidFill>
              </a:rPr>
              <a:t>0°C</a:t>
            </a:r>
          </a:p>
        </p:txBody>
      </p:sp>
      <p:sp>
        <p:nvSpPr>
          <p:cNvPr id="11" name="ZoneTexte 10">
            <a:extLst>
              <a:ext uri="{FF2B5EF4-FFF2-40B4-BE49-F238E27FC236}">
                <a16:creationId xmlns:a16="http://schemas.microsoft.com/office/drawing/2014/main" id="{99845245-FD18-1F65-D0F1-E2B8140C8E71}"/>
              </a:ext>
            </a:extLst>
          </p:cNvPr>
          <p:cNvSpPr txBox="1"/>
          <p:nvPr/>
        </p:nvSpPr>
        <p:spPr>
          <a:xfrm>
            <a:off x="8887326" y="3816932"/>
            <a:ext cx="1032531" cy="461665"/>
          </a:xfrm>
          <a:prstGeom prst="rect">
            <a:avLst/>
          </a:prstGeom>
          <a:noFill/>
        </p:spPr>
        <p:txBody>
          <a:bodyPr wrap="square" rtlCol="0">
            <a:spAutoFit/>
          </a:bodyPr>
          <a:lstStyle/>
          <a:p>
            <a:r>
              <a:rPr lang="fr-FR" sz="2400" b="1" dirty="0">
                <a:solidFill>
                  <a:srgbClr val="FF0000"/>
                </a:solidFill>
              </a:rPr>
              <a:t>20°C</a:t>
            </a:r>
          </a:p>
        </p:txBody>
      </p:sp>
    </p:spTree>
    <p:extLst>
      <p:ext uri="{BB962C8B-B14F-4D97-AF65-F5344CB8AC3E}">
        <p14:creationId xmlns:p14="http://schemas.microsoft.com/office/powerpoint/2010/main" val="413518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182494" y="402121"/>
            <a:ext cx="5229729" cy="461665"/>
          </a:xfrm>
          <a:prstGeom prst="rect">
            <a:avLst/>
          </a:prstGeom>
          <a:noFill/>
        </p:spPr>
        <p:txBody>
          <a:bodyPr wrap="square" rtlCol="0">
            <a:spAutoFit/>
          </a:bodyPr>
          <a:lstStyle/>
          <a:p>
            <a:r>
              <a:rPr lang="fr-FR" sz="2400" b="1" dirty="0">
                <a:solidFill>
                  <a:srgbClr val="0040C0"/>
                </a:solidFill>
              </a:rPr>
              <a:t>Orientations didactiques</a:t>
            </a:r>
          </a:p>
        </p:txBody>
      </p:sp>
      <p:sp>
        <p:nvSpPr>
          <p:cNvPr id="24" name="ZoneTexte 23">
            <a:extLst>
              <a:ext uri="{FF2B5EF4-FFF2-40B4-BE49-F238E27FC236}">
                <a16:creationId xmlns:a16="http://schemas.microsoft.com/office/drawing/2014/main" id="{FB07492A-4511-43BB-799D-8855D0A28491}"/>
              </a:ext>
            </a:extLst>
          </p:cNvPr>
          <p:cNvSpPr txBox="1"/>
          <p:nvPr/>
        </p:nvSpPr>
        <p:spPr>
          <a:xfrm>
            <a:off x="1084596" y="863786"/>
            <a:ext cx="10189956" cy="466127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r-FR" sz="2000" dirty="0"/>
              <a:t>Avant de corriger les exercices de consolidation correspondant à chaque tâche, </a:t>
            </a:r>
            <a:r>
              <a:rPr lang="fr-FR" sz="2000" b="1" dirty="0"/>
              <a:t>l’</a:t>
            </a:r>
            <a:r>
              <a:rPr lang="fr-FR" sz="2000" b="1" dirty="0" err="1"/>
              <a:t>enseignant·e</a:t>
            </a:r>
            <a:r>
              <a:rPr lang="fr-FR" sz="2000" b="1" dirty="0"/>
              <a:t> rappelle la procédure de résolution</a:t>
            </a:r>
            <a:r>
              <a:rPr lang="fr-FR" sz="2000" dirty="0"/>
              <a:t> en </a:t>
            </a:r>
            <a:r>
              <a:rPr lang="fr-FR" sz="2000" b="1" dirty="0"/>
              <a:t>faisant participer les élèves</a:t>
            </a:r>
            <a:r>
              <a:rPr lang="fr-FR" sz="2000" dirty="0"/>
              <a:t>. Ces derniers complètent les </a:t>
            </a:r>
            <a:r>
              <a:rPr lang="fr-FR" sz="2000" b="1" dirty="0"/>
              <a:t>espaces en pointillés</a:t>
            </a:r>
            <a:r>
              <a:rPr lang="fr-FR" sz="2000" dirty="0"/>
              <a:t> qui s’affichent sur les diapositives.</a:t>
            </a:r>
          </a:p>
          <a:p>
            <a:pPr marL="342900" indent="-342900">
              <a:lnSpc>
                <a:spcPct val="150000"/>
              </a:lnSpc>
              <a:buFont typeface="Arial" panose="020B0604020202020204" pitchFamily="34" charset="0"/>
              <a:buChar char="•"/>
            </a:pPr>
            <a:r>
              <a:rPr lang="fr-FR" sz="2000" dirty="0"/>
              <a:t>Lors de la correction d’un exercice, </a:t>
            </a:r>
            <a:r>
              <a:rPr lang="fr-FR" sz="2000" b="1" dirty="0"/>
              <a:t>l’</a:t>
            </a:r>
            <a:r>
              <a:rPr lang="fr-FR" sz="2000" b="1" dirty="0" err="1"/>
              <a:t>enseignant·e</a:t>
            </a:r>
            <a:r>
              <a:rPr lang="fr-FR" sz="2000" b="1" dirty="0"/>
              <a:t> sollicite la participation active des élèves</a:t>
            </a:r>
            <a:r>
              <a:rPr lang="fr-FR" sz="2000" dirty="0"/>
              <a:t>, en en choisissant </a:t>
            </a:r>
            <a:r>
              <a:rPr lang="fr-FR" sz="2000" b="1" dirty="0"/>
              <a:t>deux ou trois au hasard</a:t>
            </a:r>
            <a:r>
              <a:rPr lang="fr-FR" sz="2000" dirty="0"/>
              <a:t> pour répondre à chaque question, tout en les invitant à </a:t>
            </a:r>
            <a:r>
              <a:rPr lang="fr-FR" sz="2000" b="1" dirty="0"/>
              <a:t>expliciter leur raisonnement</a:t>
            </a:r>
            <a:r>
              <a:rPr lang="fr-FR" sz="2000" dirty="0"/>
              <a:t>.</a:t>
            </a:r>
          </a:p>
          <a:p>
            <a:pPr marL="342900" indent="-342900">
              <a:lnSpc>
                <a:spcPct val="150000"/>
              </a:lnSpc>
              <a:buFont typeface="Arial" panose="020B0604020202020204" pitchFamily="34" charset="0"/>
              <a:buChar char="•"/>
            </a:pPr>
            <a:r>
              <a:rPr lang="fr-FR" sz="2000" b="1" dirty="0"/>
              <a:t>L’</a:t>
            </a:r>
            <a:r>
              <a:rPr lang="fr-FR" sz="2000" b="1" dirty="0" err="1"/>
              <a:t>enseignant·e</a:t>
            </a:r>
            <a:r>
              <a:rPr lang="fr-FR" sz="2000" b="1" dirty="0"/>
              <a:t> veille à fournir un feed-back immédiat et précis</a:t>
            </a:r>
            <a:r>
              <a:rPr lang="fr-FR" sz="2000" dirty="0"/>
              <a:t> afin de </a:t>
            </a:r>
            <a:r>
              <a:rPr lang="fr-FR" sz="2000" b="1" dirty="0"/>
              <a:t>corriger les erreurs conceptuelles ou procédurales</a:t>
            </a:r>
            <a:r>
              <a:rPr lang="fr-FR" sz="2000" dirty="0"/>
              <a:t> et de </a:t>
            </a:r>
            <a:r>
              <a:rPr lang="fr-FR" sz="2000" b="1" dirty="0"/>
              <a:t>renforcer les acquis</a:t>
            </a:r>
            <a:r>
              <a:rPr lang="fr-FR" sz="2000" dirty="0"/>
              <a:t>.</a:t>
            </a:r>
          </a:p>
          <a:p>
            <a:pPr marL="342900" indent="-342900">
              <a:lnSpc>
                <a:spcPct val="150000"/>
              </a:lnSpc>
              <a:buFont typeface="Arial" panose="020B0604020202020204" pitchFamily="34" charset="0"/>
              <a:buChar char="•"/>
            </a:pPr>
            <a:r>
              <a:rPr lang="fr-FR" sz="2000" b="1" dirty="0"/>
              <a:t>Si, après avoir corrigé les exercices de consolidation, il reste du temps, l’</a:t>
            </a:r>
            <a:r>
              <a:rPr lang="fr-FR" sz="2000" b="1" dirty="0" err="1"/>
              <a:t>enseignant·e</a:t>
            </a:r>
            <a:r>
              <a:rPr lang="fr-FR" sz="2000" b="1" dirty="0"/>
              <a:t> peut passer à la correction des défis.</a:t>
            </a:r>
          </a:p>
        </p:txBody>
      </p:sp>
      <p:pic>
        <p:nvPicPr>
          <p:cNvPr id="8" name="Picture 2" descr="Image générée">
            <a:extLst>
              <a:ext uri="{FF2B5EF4-FFF2-40B4-BE49-F238E27FC236}">
                <a16:creationId xmlns:a16="http://schemas.microsoft.com/office/drawing/2014/main" id="{54ED4F85-D844-0B54-F0D3-CCE6227409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01717" y="81175"/>
            <a:ext cx="546818" cy="64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C127D-B42D-9D35-DF3A-085D39E11097}"/>
            </a:ext>
          </a:extLst>
        </p:cNvPr>
        <p:cNvGrpSpPr/>
        <p:nvPr/>
      </p:nvGrpSpPr>
      <p:grpSpPr>
        <a:xfrm>
          <a:off x="0" y="0"/>
          <a:ext cx="0" cy="0"/>
          <a:chOff x="0" y="0"/>
          <a:chExt cx="0" cy="0"/>
        </a:xfrm>
      </p:grpSpPr>
      <p:pic>
        <p:nvPicPr>
          <p:cNvPr id="11" name="Image 10" descr="Une image contenant texte, capture d’écran&#10;&#10;Le contenu généré par l’IA peut être incorrect.">
            <a:extLst>
              <a:ext uri="{FF2B5EF4-FFF2-40B4-BE49-F238E27FC236}">
                <a16:creationId xmlns:a16="http://schemas.microsoft.com/office/drawing/2014/main" id="{7664D422-620B-5631-1B2D-017C59C1F119}"/>
              </a:ext>
            </a:extLst>
          </p:cNvPr>
          <p:cNvPicPr>
            <a:picLocks noChangeAspect="1"/>
          </p:cNvPicPr>
          <p:nvPr/>
        </p:nvPicPr>
        <p:blipFill>
          <a:blip r:embed="rId3"/>
          <a:srcRect l="1308" t="2497" r="3193" b="1620"/>
          <a:stretch>
            <a:fillRect/>
          </a:stretch>
        </p:blipFill>
        <p:spPr>
          <a:xfrm>
            <a:off x="961904" y="1359568"/>
            <a:ext cx="9829800" cy="3483316"/>
          </a:xfrm>
          <a:prstGeom prst="rect">
            <a:avLst/>
          </a:prstGeom>
        </p:spPr>
      </p:pic>
      <p:sp>
        <p:nvSpPr>
          <p:cNvPr id="12" name="D_A_02">
            <a:extLst>
              <a:ext uri="{FF2B5EF4-FFF2-40B4-BE49-F238E27FC236}">
                <a16:creationId xmlns:a16="http://schemas.microsoft.com/office/drawing/2014/main" id="{84970C8F-D2C6-E11F-9BC2-0FD2AD696C38}"/>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B65A57DE-F6A1-9148-6A18-6588533290F8}"/>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2, page 26.</a:t>
            </a:r>
          </a:p>
        </p:txBody>
      </p:sp>
      <p:pic>
        <p:nvPicPr>
          <p:cNvPr id="5" name="Picture 2" descr="Lever la main - Icônes mains et gestes gratuites">
            <a:extLst>
              <a:ext uri="{FF2B5EF4-FFF2-40B4-BE49-F238E27FC236}">
                <a16:creationId xmlns:a16="http://schemas.microsoft.com/office/drawing/2014/main" id="{2A14DEFD-B1D6-7DF5-DA51-2E3E61B9D0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7F0C87A8-D34E-2146-0CBE-EC6C6170666A}"/>
              </a:ext>
            </a:extLst>
          </p:cNvPr>
          <p:cNvSpPr txBox="1"/>
          <p:nvPr/>
        </p:nvSpPr>
        <p:spPr>
          <a:xfrm>
            <a:off x="1299867" y="3645950"/>
            <a:ext cx="877850" cy="461665"/>
          </a:xfrm>
          <a:prstGeom prst="rect">
            <a:avLst/>
          </a:prstGeom>
          <a:noFill/>
        </p:spPr>
        <p:txBody>
          <a:bodyPr wrap="square" rtlCol="0">
            <a:spAutoFit/>
          </a:bodyPr>
          <a:lstStyle/>
          <a:p>
            <a:r>
              <a:rPr lang="fr-FR" sz="2400" b="1" dirty="0">
                <a:solidFill>
                  <a:srgbClr val="FF0000"/>
                </a:solidFill>
              </a:rPr>
              <a:t>X</a:t>
            </a:r>
          </a:p>
        </p:txBody>
      </p:sp>
      <p:sp>
        <p:nvSpPr>
          <p:cNvPr id="3" name="ZoneTexte 2">
            <a:extLst>
              <a:ext uri="{FF2B5EF4-FFF2-40B4-BE49-F238E27FC236}">
                <a16:creationId xmlns:a16="http://schemas.microsoft.com/office/drawing/2014/main" id="{67D98D66-602D-2AB7-9469-FC3AD90835C0}"/>
              </a:ext>
            </a:extLst>
          </p:cNvPr>
          <p:cNvSpPr txBox="1"/>
          <p:nvPr/>
        </p:nvSpPr>
        <p:spPr>
          <a:xfrm>
            <a:off x="2522282" y="4286749"/>
            <a:ext cx="6886414" cy="400110"/>
          </a:xfrm>
          <a:prstGeom prst="rect">
            <a:avLst/>
          </a:prstGeom>
          <a:noFill/>
        </p:spPr>
        <p:txBody>
          <a:bodyPr wrap="square" rtlCol="0">
            <a:spAutoFit/>
          </a:bodyPr>
          <a:lstStyle/>
          <a:p>
            <a:r>
              <a:rPr lang="fr-FR" sz="2000" b="1" i="1" dirty="0">
                <a:solidFill>
                  <a:srgbClr val="FF0000"/>
                </a:solidFill>
              </a:rPr>
              <a:t>Pendant l’ébullition de l’eau, la température reste constante </a:t>
            </a:r>
          </a:p>
        </p:txBody>
      </p:sp>
    </p:spTree>
    <p:extLst>
      <p:ext uri="{BB962C8B-B14F-4D97-AF65-F5344CB8AC3E}">
        <p14:creationId xmlns:p14="http://schemas.microsoft.com/office/powerpoint/2010/main" val="27247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8657-BA7A-B7E0-8426-346C578DDBBD}"/>
            </a:ext>
          </a:extLst>
        </p:cNvPr>
        <p:cNvGrpSpPr/>
        <p:nvPr/>
      </p:nvGrpSpPr>
      <p:grpSpPr>
        <a:xfrm>
          <a:off x="0" y="0"/>
          <a:ext cx="0" cy="0"/>
          <a:chOff x="0" y="0"/>
          <a:chExt cx="0" cy="0"/>
        </a:xfrm>
      </p:grpSpPr>
      <p:pic>
        <p:nvPicPr>
          <p:cNvPr id="9" name="Image 8" descr="Une image contenant texte, capture d’écran, Police&#10;&#10;Le contenu généré par l’IA peut être incorrect.">
            <a:extLst>
              <a:ext uri="{FF2B5EF4-FFF2-40B4-BE49-F238E27FC236}">
                <a16:creationId xmlns:a16="http://schemas.microsoft.com/office/drawing/2014/main" id="{8E0FDA84-4C01-D942-0785-587343F17B8B}"/>
              </a:ext>
            </a:extLst>
          </p:cNvPr>
          <p:cNvPicPr>
            <a:picLocks noChangeAspect="1"/>
          </p:cNvPicPr>
          <p:nvPr/>
        </p:nvPicPr>
        <p:blipFill>
          <a:blip r:embed="rId3"/>
          <a:srcRect l="916" t="5676" r="2009" b="4053"/>
          <a:stretch>
            <a:fillRect/>
          </a:stretch>
        </p:blipFill>
        <p:spPr>
          <a:xfrm>
            <a:off x="577516" y="1768298"/>
            <a:ext cx="10699566" cy="3809542"/>
          </a:xfrm>
          <a:prstGeom prst="rect">
            <a:avLst/>
          </a:prstGeom>
        </p:spPr>
      </p:pic>
      <p:sp>
        <p:nvSpPr>
          <p:cNvPr id="12" name="D_A_02">
            <a:extLst>
              <a:ext uri="{FF2B5EF4-FFF2-40B4-BE49-F238E27FC236}">
                <a16:creationId xmlns:a16="http://schemas.microsoft.com/office/drawing/2014/main" id="{D1BC0AD7-1EED-9AFE-6525-E883B7CEF030}"/>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F099389C-35CA-5636-F64D-0D036E385D73}"/>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maintenant à l’exercice 3, page 26.</a:t>
            </a:r>
          </a:p>
        </p:txBody>
      </p:sp>
      <p:pic>
        <p:nvPicPr>
          <p:cNvPr id="6" name="Picture 2" descr="Lever la main - Icônes mains et gestes gratuites">
            <a:extLst>
              <a:ext uri="{FF2B5EF4-FFF2-40B4-BE49-F238E27FC236}">
                <a16:creationId xmlns:a16="http://schemas.microsoft.com/office/drawing/2014/main" id="{32D34A9C-96C1-B9F1-DCCE-C28317F0CE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4F1C693E-8B8C-2000-12B6-2B624B3CEA7E}"/>
              </a:ext>
            </a:extLst>
          </p:cNvPr>
          <p:cNvSpPr txBox="1"/>
          <p:nvPr/>
        </p:nvSpPr>
        <p:spPr>
          <a:xfrm>
            <a:off x="761260" y="3860421"/>
            <a:ext cx="7024339" cy="1631216"/>
          </a:xfrm>
          <a:prstGeom prst="rect">
            <a:avLst/>
          </a:prstGeom>
          <a:noFill/>
        </p:spPr>
        <p:txBody>
          <a:bodyPr wrap="square" rtlCol="0">
            <a:spAutoFit/>
          </a:bodyPr>
          <a:lstStyle/>
          <a:p>
            <a:r>
              <a:rPr lang="fr-FR" sz="2000" b="1" i="1" dirty="0">
                <a:solidFill>
                  <a:srgbClr val="FF0000"/>
                </a:solidFill>
              </a:rPr>
              <a:t>L’air chaud autour de la carafe contient de la vapeur d’eau. Lorsque cette vapeur touche la surface froide de la carafe contenant de l’eau glacée, elle se refroidit. En se refroidissant, la vapeur d’eau se condense et se transforme en gouttelettes d’eau liquide.</a:t>
            </a:r>
          </a:p>
        </p:txBody>
      </p:sp>
    </p:spTree>
    <p:extLst>
      <p:ext uri="{BB962C8B-B14F-4D97-AF65-F5344CB8AC3E}">
        <p14:creationId xmlns:p14="http://schemas.microsoft.com/office/powerpoint/2010/main" val="4069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434A7-3AE5-B988-70CE-44C4DCB909CA}"/>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F4923A59-2393-0A04-43EC-5C4F16CE4AE5}"/>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BAB68EA3-848C-2520-A5FE-0E5E9030FF21}"/>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4, page 26.</a:t>
            </a:r>
          </a:p>
        </p:txBody>
      </p:sp>
      <p:pic>
        <p:nvPicPr>
          <p:cNvPr id="6" name="Picture 2" descr="Lever la main - Icônes mains et gestes gratuites">
            <a:extLst>
              <a:ext uri="{FF2B5EF4-FFF2-40B4-BE49-F238E27FC236}">
                <a16:creationId xmlns:a16="http://schemas.microsoft.com/office/drawing/2014/main" id="{62C5F892-8E26-DAE9-5BB2-9555C1DED4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9130E55F-D4C4-B068-7C0E-E478536B920A}"/>
              </a:ext>
            </a:extLst>
          </p:cNvPr>
          <p:cNvGrpSpPr/>
          <p:nvPr/>
        </p:nvGrpSpPr>
        <p:grpSpPr>
          <a:xfrm>
            <a:off x="969266" y="1582940"/>
            <a:ext cx="10345694" cy="4035124"/>
            <a:chOff x="969266" y="1582940"/>
            <a:chExt cx="10345694" cy="4035124"/>
          </a:xfrm>
        </p:grpSpPr>
        <p:pic>
          <p:nvPicPr>
            <p:cNvPr id="3" name="Image 2" descr="Une image contenant texte, capture d’écran&#10;&#10;Le contenu généré par l’IA peut être incorrect.">
              <a:extLst>
                <a:ext uri="{FF2B5EF4-FFF2-40B4-BE49-F238E27FC236}">
                  <a16:creationId xmlns:a16="http://schemas.microsoft.com/office/drawing/2014/main" id="{6A0C7CEE-6F4A-3EB0-4BE9-D1334F7FADF7}"/>
                </a:ext>
              </a:extLst>
            </p:cNvPr>
            <p:cNvPicPr>
              <a:picLocks noChangeAspect="1"/>
            </p:cNvPicPr>
            <p:nvPr/>
          </p:nvPicPr>
          <p:blipFill>
            <a:blip r:embed="rId4"/>
            <a:srcRect l="1690" t="2661" r="1310" b="4790"/>
            <a:stretch>
              <a:fillRect/>
            </a:stretch>
          </p:blipFill>
          <p:spPr>
            <a:xfrm>
              <a:off x="969266" y="1582940"/>
              <a:ext cx="10345694" cy="4035124"/>
            </a:xfrm>
            <a:prstGeom prst="rect">
              <a:avLst/>
            </a:prstGeom>
          </p:spPr>
        </p:pic>
        <p:sp>
          <p:nvSpPr>
            <p:cNvPr id="4" name="ZoneTexte 3">
              <a:extLst>
                <a:ext uri="{FF2B5EF4-FFF2-40B4-BE49-F238E27FC236}">
                  <a16:creationId xmlns:a16="http://schemas.microsoft.com/office/drawing/2014/main" id="{B39E61C9-AD58-CA1C-9E7C-99CC98B2A4F4}"/>
                </a:ext>
              </a:extLst>
            </p:cNvPr>
            <p:cNvSpPr txBox="1"/>
            <p:nvPr/>
          </p:nvSpPr>
          <p:spPr>
            <a:xfrm>
              <a:off x="1263190" y="4798416"/>
              <a:ext cx="838940" cy="369332"/>
            </a:xfrm>
            <a:prstGeom prst="rect">
              <a:avLst/>
            </a:prstGeom>
            <a:noFill/>
          </p:spPr>
          <p:txBody>
            <a:bodyPr wrap="square" rtlCol="0">
              <a:spAutoFit/>
            </a:bodyPr>
            <a:lstStyle/>
            <a:p>
              <a:r>
                <a:rPr lang="fr-FR" b="1" dirty="0">
                  <a:solidFill>
                    <a:srgbClr val="FF0000"/>
                  </a:solidFill>
                </a:rPr>
                <a:t>X</a:t>
              </a:r>
            </a:p>
          </p:txBody>
        </p:sp>
      </p:grpSp>
    </p:spTree>
    <p:extLst>
      <p:ext uri="{BB962C8B-B14F-4D97-AF65-F5344CB8AC3E}">
        <p14:creationId xmlns:p14="http://schemas.microsoft.com/office/powerpoint/2010/main" val="3168073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sX0" fmla="*/ 0 w 1466850"/>
              <a:gd name="csY0" fmla="*/ 0 h 1524000"/>
              <a:gd name="csX1" fmla="*/ 474281 w 1466850"/>
              <a:gd name="csY1" fmla="*/ 0 h 1524000"/>
              <a:gd name="csX2" fmla="*/ 948563 w 1466850"/>
              <a:gd name="csY2" fmla="*/ 0 h 1524000"/>
              <a:gd name="csX3" fmla="*/ 1466850 w 1466850"/>
              <a:gd name="csY3" fmla="*/ 0 h 1524000"/>
              <a:gd name="csX4" fmla="*/ 1466850 w 1466850"/>
              <a:gd name="csY4" fmla="*/ 462280 h 1524000"/>
              <a:gd name="csX5" fmla="*/ 1466850 w 1466850"/>
              <a:gd name="csY5" fmla="*/ 1000760 h 1524000"/>
              <a:gd name="csX6" fmla="*/ 1466850 w 1466850"/>
              <a:gd name="csY6" fmla="*/ 1524000 h 1524000"/>
              <a:gd name="csX7" fmla="*/ 948563 w 1466850"/>
              <a:gd name="csY7" fmla="*/ 1524000 h 1524000"/>
              <a:gd name="csX8" fmla="*/ 444945 w 1466850"/>
              <a:gd name="csY8" fmla="*/ 1524000 h 1524000"/>
              <a:gd name="csX9" fmla="*/ 0 w 1466850"/>
              <a:gd name="csY9" fmla="*/ 1524000 h 1524000"/>
              <a:gd name="csX10" fmla="*/ 0 w 1466850"/>
              <a:gd name="csY10" fmla="*/ 1061720 h 1524000"/>
              <a:gd name="csX11" fmla="*/ 0 w 1466850"/>
              <a:gd name="csY11" fmla="*/ 523240 h 1524000"/>
              <a:gd name="csX12" fmla="*/ 0 w 1466850"/>
              <a:gd name="csY12" fmla="*/ 0 h 1524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26873-17F5-B392-93CF-34F7F836DDDE}"/>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BBB253E-7715-E698-FC32-01AFDCE5BC77}"/>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E5336DA-21FA-7507-AC08-0B4424D6723F}"/>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F46D18EA-87D9-4042-A148-650F79141D2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1</a:t>
              </a:r>
              <a:endParaRPr lang="fr-FR" sz="5600" b="1" noProof="0" dirty="0">
                <a:solidFill>
                  <a:schemeClr val="tx1"/>
                </a:solidFill>
              </a:endParaRPr>
            </a:p>
          </p:txBody>
        </p:sp>
      </p:grpSp>
    </p:spTree>
    <p:extLst>
      <p:ext uri="{BB962C8B-B14F-4D97-AF65-F5344CB8AC3E}">
        <p14:creationId xmlns:p14="http://schemas.microsoft.com/office/powerpoint/2010/main" val="384896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F93B8-D94D-A9B0-642E-8C7534659986}"/>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8D081DD0-A3C3-D060-143D-F8C943E9077D}"/>
              </a:ext>
            </a:extLst>
          </p:cNvPr>
          <p:cNvSpPr txBox="1"/>
          <p:nvPr/>
        </p:nvSpPr>
        <p:spPr>
          <a:xfrm>
            <a:off x="819150" y="341997"/>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allons commencer par la correction des exercices correspondant à la première tâche de ce chapitre.</a:t>
            </a:r>
            <a:br>
              <a:rPr lang="fr-FR" dirty="0"/>
            </a:br>
            <a:r>
              <a:rPr lang="fr-FR" dirty="0"/>
              <a:t>Je vous rappelle la tâche principale.</a:t>
            </a:r>
            <a:endParaRPr lang="fr-FR" noProof="0" dirty="0"/>
          </a:p>
        </p:txBody>
      </p:sp>
      <p:pic>
        <p:nvPicPr>
          <p:cNvPr id="34" name="Picture 2" descr="Lever la main - Icônes mains et gestes gratuites">
            <a:extLst>
              <a:ext uri="{FF2B5EF4-FFF2-40B4-BE49-F238E27FC236}">
                <a16:creationId xmlns:a16="http://schemas.microsoft.com/office/drawing/2014/main" id="{D87A9375-4965-0013-8BF2-4666545759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15893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91D16ADE-E882-C8BC-24B6-F9AA2E091471}"/>
              </a:ext>
            </a:extLst>
          </p:cNvPr>
          <p:cNvSpPr/>
          <p:nvPr/>
        </p:nvSpPr>
        <p:spPr>
          <a:xfrm>
            <a:off x="774699" y="3191193"/>
            <a:ext cx="10210134"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6" name="ZoneTexte 3">
            <a:extLst>
              <a:ext uri="{FF2B5EF4-FFF2-40B4-BE49-F238E27FC236}">
                <a16:creationId xmlns:a16="http://schemas.microsoft.com/office/drawing/2014/main" id="{F56CF034-1496-AF86-9341-4E570B2FEA7C}"/>
              </a:ext>
            </a:extLst>
          </p:cNvPr>
          <p:cNvSpPr txBox="1"/>
          <p:nvPr/>
        </p:nvSpPr>
        <p:spPr>
          <a:xfrm>
            <a:off x="556958" y="3251795"/>
            <a:ext cx="10103022"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dirty="0">
                <a:solidFill>
                  <a:srgbClr val="0040C0"/>
                </a:solidFill>
              </a:rPr>
              <a:t>Décrire l’évolution de la température lors d’un changement d’état.</a:t>
            </a:r>
          </a:p>
        </p:txBody>
      </p:sp>
      <p:pic>
        <p:nvPicPr>
          <p:cNvPr id="7" name="Image 23">
            <a:extLst>
              <a:ext uri="{FF2B5EF4-FFF2-40B4-BE49-F238E27FC236}">
                <a16:creationId xmlns:a16="http://schemas.microsoft.com/office/drawing/2014/main" id="{07DFEBF4-06AF-4B8C-2327-3D2A97B57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Tree>
    <p:extLst>
      <p:ext uri="{BB962C8B-B14F-4D97-AF65-F5344CB8AC3E}">
        <p14:creationId xmlns:p14="http://schemas.microsoft.com/office/powerpoint/2010/main" val="22387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0FC3C22-6006-D67F-A2F0-60E0479D4A37}"/>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anime cette phase de manière interactive en faisant participer les élèves.</a:t>
            </a:r>
          </a:p>
        </p:txBody>
      </p:sp>
      <p:sp>
        <p:nvSpPr>
          <p:cNvPr id="22" name="D_A_01">
            <a:extLst>
              <a:ext uri="{FF2B5EF4-FFF2-40B4-BE49-F238E27FC236}">
                <a16:creationId xmlns:a16="http://schemas.microsoft.com/office/drawing/2014/main" id="{7E33F42F-52A7-03A7-6B9C-BDD34F0C0FD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réussir cette tâche, vous devez vous rappeler les noms des changements d’états de base comme suit :  </a:t>
            </a:r>
          </a:p>
        </p:txBody>
      </p:sp>
      <p:pic>
        <p:nvPicPr>
          <p:cNvPr id="3" name="Picture 2" descr="Lever la main - Icônes mains et gestes gratuites">
            <a:extLst>
              <a:ext uri="{FF2B5EF4-FFF2-40B4-BE49-F238E27FC236}">
                <a16:creationId xmlns:a16="http://schemas.microsoft.com/office/drawing/2014/main" id="{68247C4D-5B20-88BC-8EE3-09399DCE1F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1976" y="168461"/>
            <a:ext cx="702642" cy="70264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8375C58A-73E3-19CA-330D-A7FE84523883}"/>
              </a:ext>
            </a:extLst>
          </p:cNvPr>
          <p:cNvGrpSpPr/>
          <p:nvPr/>
        </p:nvGrpSpPr>
        <p:grpSpPr>
          <a:xfrm>
            <a:off x="848007" y="2415468"/>
            <a:ext cx="10664191" cy="2187012"/>
            <a:chOff x="848007" y="2415468"/>
            <a:chExt cx="10664191" cy="2187012"/>
          </a:xfrm>
        </p:grpSpPr>
        <p:pic>
          <p:nvPicPr>
            <p:cNvPr id="11" name="Image 10" descr="Une image contenant texte, Police, ligne, capture d’écran&#10;&#10;Le contenu généré par l’IA peut être incorrect.">
              <a:extLst>
                <a:ext uri="{FF2B5EF4-FFF2-40B4-BE49-F238E27FC236}">
                  <a16:creationId xmlns:a16="http://schemas.microsoft.com/office/drawing/2014/main" id="{A9BBEF52-5E7D-33EA-5F9E-E75386AC3729}"/>
                </a:ext>
              </a:extLst>
            </p:cNvPr>
            <p:cNvPicPr>
              <a:picLocks noChangeAspect="1"/>
            </p:cNvPicPr>
            <p:nvPr/>
          </p:nvPicPr>
          <p:blipFill>
            <a:blip r:embed="rId3"/>
            <a:stretch>
              <a:fillRect/>
            </a:stretch>
          </p:blipFill>
          <p:spPr>
            <a:xfrm>
              <a:off x="848007" y="2415468"/>
              <a:ext cx="10664191" cy="2187012"/>
            </a:xfrm>
            <a:prstGeom prst="rect">
              <a:avLst/>
            </a:prstGeom>
          </p:spPr>
        </p:pic>
        <p:sp>
          <p:nvSpPr>
            <p:cNvPr id="4" name="ZoneTexte 3">
              <a:extLst>
                <a:ext uri="{FF2B5EF4-FFF2-40B4-BE49-F238E27FC236}">
                  <a16:creationId xmlns:a16="http://schemas.microsoft.com/office/drawing/2014/main" id="{C1A391C8-1F2F-DA34-E6A9-AF9CDC74549E}"/>
                </a:ext>
              </a:extLst>
            </p:cNvPr>
            <p:cNvSpPr txBox="1"/>
            <p:nvPr/>
          </p:nvSpPr>
          <p:spPr>
            <a:xfrm>
              <a:off x="3429000" y="2803358"/>
              <a:ext cx="951242" cy="469231"/>
            </a:xfrm>
            <a:prstGeom prst="rect">
              <a:avLst/>
            </a:prstGeom>
            <a:solidFill>
              <a:schemeClr val="bg1"/>
            </a:solidFill>
          </p:spPr>
          <p:txBody>
            <a:bodyPr wrap="square" rtlCol="0">
              <a:spAutoFit/>
            </a:bodyPr>
            <a:lstStyle/>
            <a:p>
              <a:endParaRPr lang="fr-FR" dirty="0"/>
            </a:p>
          </p:txBody>
        </p:sp>
        <p:sp>
          <p:nvSpPr>
            <p:cNvPr id="5" name="ZoneTexte 4">
              <a:extLst>
                <a:ext uri="{FF2B5EF4-FFF2-40B4-BE49-F238E27FC236}">
                  <a16:creationId xmlns:a16="http://schemas.microsoft.com/office/drawing/2014/main" id="{34EF10A2-300C-ED5E-DB4D-EDF73CCF8AFF}"/>
                </a:ext>
              </a:extLst>
            </p:cNvPr>
            <p:cNvSpPr txBox="1"/>
            <p:nvPr/>
          </p:nvSpPr>
          <p:spPr>
            <a:xfrm>
              <a:off x="3188367" y="4034634"/>
              <a:ext cx="1498533" cy="469231"/>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6F98D567-FADF-A104-F81F-2F05B32718DD}"/>
                </a:ext>
              </a:extLst>
            </p:cNvPr>
            <p:cNvSpPr txBox="1"/>
            <p:nvPr/>
          </p:nvSpPr>
          <p:spPr>
            <a:xfrm>
              <a:off x="7549213" y="4056947"/>
              <a:ext cx="1498533" cy="469231"/>
            </a:xfrm>
            <a:prstGeom prst="rect">
              <a:avLst/>
            </a:prstGeom>
            <a:solidFill>
              <a:schemeClr val="bg1"/>
            </a:solidFill>
          </p:spPr>
          <p:txBody>
            <a:bodyPr wrap="square" rtlCol="0">
              <a:spAutoFit/>
            </a:bodyPr>
            <a:lstStyle/>
            <a:p>
              <a:endParaRPr lang="fr-FR" dirty="0"/>
            </a:p>
          </p:txBody>
        </p:sp>
        <p:sp>
          <p:nvSpPr>
            <p:cNvPr id="7" name="ZoneTexte 6">
              <a:extLst>
                <a:ext uri="{FF2B5EF4-FFF2-40B4-BE49-F238E27FC236}">
                  <a16:creationId xmlns:a16="http://schemas.microsoft.com/office/drawing/2014/main" id="{082CFFB5-BD5C-C0DC-5E03-3D4F1907CC19}"/>
                </a:ext>
              </a:extLst>
            </p:cNvPr>
            <p:cNvSpPr txBox="1"/>
            <p:nvPr/>
          </p:nvSpPr>
          <p:spPr>
            <a:xfrm>
              <a:off x="7491763" y="2746997"/>
              <a:ext cx="1498533" cy="469231"/>
            </a:xfrm>
            <a:prstGeom prst="rect">
              <a:avLst/>
            </a:prstGeom>
            <a:solidFill>
              <a:schemeClr val="bg1"/>
            </a:solidFill>
          </p:spPr>
          <p:txBody>
            <a:bodyPr wrap="square" rtlCol="0">
              <a:spAutoFit/>
            </a:bodyPr>
            <a:lstStyle/>
            <a:p>
              <a:endParaRPr lang="fr-FR" dirty="0"/>
            </a:p>
          </p:txBody>
        </p:sp>
      </p:grpSp>
      <p:sp>
        <p:nvSpPr>
          <p:cNvPr id="2" name="ZoneTexte 1">
            <a:extLst>
              <a:ext uri="{FF2B5EF4-FFF2-40B4-BE49-F238E27FC236}">
                <a16:creationId xmlns:a16="http://schemas.microsoft.com/office/drawing/2014/main" id="{500DF894-0E17-0F99-A28C-6F190D584D50}"/>
              </a:ext>
            </a:extLst>
          </p:cNvPr>
          <p:cNvSpPr txBox="1"/>
          <p:nvPr/>
        </p:nvSpPr>
        <p:spPr>
          <a:xfrm>
            <a:off x="3038574" y="2541748"/>
            <a:ext cx="1648326" cy="523220"/>
          </a:xfrm>
          <a:prstGeom prst="rect">
            <a:avLst/>
          </a:prstGeom>
          <a:solidFill>
            <a:schemeClr val="bg2"/>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2800" dirty="0">
                <a:solidFill>
                  <a:srgbClr val="FF0000"/>
                </a:solidFill>
              </a:rPr>
              <a:t>Fusion </a:t>
            </a:r>
          </a:p>
        </p:txBody>
      </p:sp>
      <p:sp>
        <p:nvSpPr>
          <p:cNvPr id="9" name="ZoneTexte 8">
            <a:extLst>
              <a:ext uri="{FF2B5EF4-FFF2-40B4-BE49-F238E27FC236}">
                <a16:creationId xmlns:a16="http://schemas.microsoft.com/office/drawing/2014/main" id="{231F7D28-ADAE-1EBB-7D24-3E8483BEE9E0}"/>
              </a:ext>
            </a:extLst>
          </p:cNvPr>
          <p:cNvSpPr txBox="1"/>
          <p:nvPr/>
        </p:nvSpPr>
        <p:spPr>
          <a:xfrm>
            <a:off x="2821423" y="4291563"/>
            <a:ext cx="2263338" cy="523220"/>
          </a:xfrm>
          <a:prstGeom prst="rect">
            <a:avLst/>
          </a:prstGeom>
          <a:solidFill>
            <a:schemeClr val="bg2"/>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2800" dirty="0">
                <a:solidFill>
                  <a:srgbClr val="0040C0"/>
                </a:solidFill>
              </a:rPr>
              <a:t>Solidification </a:t>
            </a:r>
          </a:p>
        </p:txBody>
      </p:sp>
      <p:sp>
        <p:nvSpPr>
          <p:cNvPr id="10" name="ZoneTexte 9">
            <a:extLst>
              <a:ext uri="{FF2B5EF4-FFF2-40B4-BE49-F238E27FC236}">
                <a16:creationId xmlns:a16="http://schemas.microsoft.com/office/drawing/2014/main" id="{2BE68A65-813C-9C6B-8192-710C338A3F1B}"/>
              </a:ext>
            </a:extLst>
          </p:cNvPr>
          <p:cNvSpPr txBox="1"/>
          <p:nvPr/>
        </p:nvSpPr>
        <p:spPr>
          <a:xfrm>
            <a:off x="6961235" y="2534694"/>
            <a:ext cx="2190201" cy="523220"/>
          </a:xfrm>
          <a:prstGeom prst="rect">
            <a:avLst/>
          </a:prstGeom>
          <a:solidFill>
            <a:schemeClr val="bg2"/>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2800" dirty="0">
                <a:solidFill>
                  <a:srgbClr val="FF0000"/>
                </a:solidFill>
              </a:rPr>
              <a:t>Vaporisation </a:t>
            </a:r>
          </a:p>
        </p:txBody>
      </p:sp>
      <p:sp>
        <p:nvSpPr>
          <p:cNvPr id="13" name="ZoneTexte 12">
            <a:extLst>
              <a:ext uri="{FF2B5EF4-FFF2-40B4-BE49-F238E27FC236}">
                <a16:creationId xmlns:a16="http://schemas.microsoft.com/office/drawing/2014/main" id="{CDA7260A-ADC9-8ECB-706F-D7F7C8ED710E}"/>
              </a:ext>
            </a:extLst>
          </p:cNvPr>
          <p:cNvSpPr txBox="1"/>
          <p:nvPr/>
        </p:nvSpPr>
        <p:spPr>
          <a:xfrm>
            <a:off x="6961235" y="4242255"/>
            <a:ext cx="2263338" cy="523220"/>
          </a:xfrm>
          <a:prstGeom prst="rect">
            <a:avLst/>
          </a:prstGeom>
          <a:solidFill>
            <a:schemeClr val="bg2"/>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2800" dirty="0">
                <a:solidFill>
                  <a:srgbClr val="0040C0"/>
                </a:solidFill>
              </a:rPr>
              <a:t>Liquéfaction </a:t>
            </a:r>
          </a:p>
        </p:txBody>
      </p:sp>
    </p:spTree>
    <p:extLst>
      <p:ext uri="{BB962C8B-B14F-4D97-AF65-F5344CB8AC3E}">
        <p14:creationId xmlns:p14="http://schemas.microsoft.com/office/powerpoint/2010/main" val="49516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2197-3BD2-64A7-9FF3-A658DD0F5CFE}"/>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BD5DE801-31A2-1988-1FE0-06DFA1CC552B}"/>
              </a:ext>
            </a:extLst>
          </p:cNvPr>
          <p:cNvSpPr txBox="1"/>
          <p:nvPr/>
        </p:nvSpPr>
        <p:spPr>
          <a:xfrm>
            <a:off x="819150" y="19710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décrire l’évolution de la température lors d’un changement d’état on suit les étapes suivantes :</a:t>
            </a:r>
          </a:p>
        </p:txBody>
      </p:sp>
      <p:pic>
        <p:nvPicPr>
          <p:cNvPr id="5" name="Picture 2" descr="Lever la main - Icônes mains et gestes gratuites">
            <a:extLst>
              <a:ext uri="{FF2B5EF4-FFF2-40B4-BE49-F238E27FC236}">
                <a16:creationId xmlns:a16="http://schemas.microsoft.com/office/drawing/2014/main" id="{2D8527CC-0294-5296-0767-5EDD36C33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1976" y="209101"/>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C0C6121F-1E1B-A143-6FE4-AF0AA33DC601}"/>
              </a:ext>
            </a:extLst>
          </p:cNvPr>
          <p:cNvSpPr txBox="1"/>
          <p:nvPr/>
        </p:nvSpPr>
        <p:spPr>
          <a:xfrm>
            <a:off x="1048512" y="1840451"/>
            <a:ext cx="10094976" cy="461665"/>
          </a:xfrm>
          <a:prstGeom prst="rect">
            <a:avLst/>
          </a:prstGeom>
          <a:noFill/>
        </p:spPr>
        <p:txBody>
          <a:bodyPr wrap="square" rtlCol="0">
            <a:spAutoFit/>
          </a:bodyPr>
          <a:lstStyle/>
          <a:p>
            <a:r>
              <a:rPr lang="fr-FR" sz="2400" b="1" noProof="0" dirty="0">
                <a:solidFill>
                  <a:srgbClr val="0040C0"/>
                </a:solidFill>
              </a:rPr>
              <a:t>Étape 1:</a:t>
            </a:r>
            <a:r>
              <a:rPr lang="fr-FR" noProof="0" dirty="0"/>
              <a:t> </a:t>
            </a:r>
            <a:r>
              <a:rPr lang="fr-FR" sz="2400" dirty="0"/>
              <a:t>Identifier les grandeurs sur le graphique.</a:t>
            </a:r>
          </a:p>
        </p:txBody>
      </p:sp>
      <p:sp>
        <p:nvSpPr>
          <p:cNvPr id="4" name="ZoneTexte 3">
            <a:extLst>
              <a:ext uri="{FF2B5EF4-FFF2-40B4-BE49-F238E27FC236}">
                <a16:creationId xmlns:a16="http://schemas.microsoft.com/office/drawing/2014/main" id="{C3D4C351-9974-AE2A-E5A1-AA7C1D5DDA4F}"/>
              </a:ext>
            </a:extLst>
          </p:cNvPr>
          <p:cNvSpPr txBox="1"/>
          <p:nvPr/>
        </p:nvSpPr>
        <p:spPr>
          <a:xfrm>
            <a:off x="1048512" y="4193055"/>
            <a:ext cx="10094976" cy="461665"/>
          </a:xfrm>
          <a:prstGeom prst="rect">
            <a:avLst/>
          </a:prstGeom>
          <a:noFill/>
        </p:spPr>
        <p:txBody>
          <a:bodyPr wrap="square" rtlCol="0">
            <a:spAutoFit/>
          </a:bodyPr>
          <a:lstStyle/>
          <a:p>
            <a:r>
              <a:rPr lang="fr-FR" sz="2400" b="1" noProof="0" dirty="0">
                <a:solidFill>
                  <a:srgbClr val="0040C0"/>
                </a:solidFill>
              </a:rPr>
              <a:t>Étape 3: </a:t>
            </a:r>
            <a:r>
              <a:rPr lang="fr-FR" sz="2400" dirty="0"/>
              <a:t>Identifier les états physiques dans chaque zone.</a:t>
            </a:r>
          </a:p>
        </p:txBody>
      </p:sp>
      <p:sp>
        <p:nvSpPr>
          <p:cNvPr id="9" name="ZoneTexte 8">
            <a:extLst>
              <a:ext uri="{FF2B5EF4-FFF2-40B4-BE49-F238E27FC236}">
                <a16:creationId xmlns:a16="http://schemas.microsoft.com/office/drawing/2014/main" id="{873C7791-C8F7-05AF-1C1B-576D57981C20}"/>
              </a:ext>
            </a:extLst>
          </p:cNvPr>
          <p:cNvSpPr txBox="1"/>
          <p:nvPr/>
        </p:nvSpPr>
        <p:spPr>
          <a:xfrm>
            <a:off x="1048512" y="3016753"/>
            <a:ext cx="10625328" cy="461665"/>
          </a:xfrm>
          <a:prstGeom prst="rect">
            <a:avLst/>
          </a:prstGeom>
          <a:noFill/>
        </p:spPr>
        <p:txBody>
          <a:bodyPr wrap="square" rtlCol="0">
            <a:spAutoFit/>
          </a:bodyPr>
          <a:lstStyle/>
          <a:p>
            <a:r>
              <a:rPr lang="fr-FR" sz="2400" b="1" noProof="0" dirty="0">
                <a:solidFill>
                  <a:srgbClr val="0040C0"/>
                </a:solidFill>
              </a:rPr>
              <a:t>Étape 2:</a:t>
            </a:r>
            <a:r>
              <a:rPr lang="fr-FR" noProof="0" dirty="0"/>
              <a:t> </a:t>
            </a:r>
            <a:r>
              <a:rPr lang="fr-FR" sz="2400" dirty="0"/>
              <a:t>Identifier la variation de température dans chaque zone.</a:t>
            </a:r>
            <a:endParaRPr lang="fr-FR" sz="2400" noProof="0" dirty="0"/>
          </a:p>
        </p:txBody>
      </p:sp>
      <p:sp>
        <p:nvSpPr>
          <p:cNvPr id="2" name="ZoneTexte 1">
            <a:extLst>
              <a:ext uri="{FF2B5EF4-FFF2-40B4-BE49-F238E27FC236}">
                <a16:creationId xmlns:a16="http://schemas.microsoft.com/office/drawing/2014/main" id="{2F7EDDA7-1C8F-6D8C-ABB5-0C520E89A86A}"/>
              </a:ext>
            </a:extLst>
          </p:cNvPr>
          <p:cNvSpPr txBox="1"/>
          <p:nvPr/>
        </p:nvSpPr>
        <p:spPr>
          <a:xfrm>
            <a:off x="1048512" y="5369357"/>
            <a:ext cx="10094976" cy="461665"/>
          </a:xfrm>
          <a:prstGeom prst="rect">
            <a:avLst/>
          </a:prstGeom>
          <a:noFill/>
        </p:spPr>
        <p:txBody>
          <a:bodyPr wrap="square" rtlCol="0">
            <a:spAutoFit/>
          </a:bodyPr>
          <a:lstStyle/>
          <a:p>
            <a:r>
              <a:rPr lang="fr-FR" sz="2400" b="1" noProof="0" dirty="0">
                <a:solidFill>
                  <a:srgbClr val="0040C0"/>
                </a:solidFill>
              </a:rPr>
              <a:t>Étape 4: </a:t>
            </a:r>
            <a:r>
              <a:rPr lang="fr-FR" sz="2400" dirty="0"/>
              <a:t>Décrire l’évolution de la température lors du changement d’état.</a:t>
            </a:r>
          </a:p>
        </p:txBody>
      </p:sp>
    </p:spTree>
    <p:extLst>
      <p:ext uri="{BB962C8B-B14F-4D97-AF65-F5344CB8AC3E}">
        <p14:creationId xmlns:p14="http://schemas.microsoft.com/office/powerpoint/2010/main" val="296873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7A52-BF5B-0BD7-1115-6C2E709D5A88}"/>
            </a:ext>
          </a:extLst>
        </p:cNvPr>
        <p:cNvGrpSpPr/>
        <p:nvPr/>
      </p:nvGrpSpPr>
      <p:grpSpPr>
        <a:xfrm>
          <a:off x="0" y="0"/>
          <a:ext cx="0" cy="0"/>
          <a:chOff x="0" y="0"/>
          <a:chExt cx="0" cy="0"/>
        </a:xfrm>
      </p:grpSpPr>
      <p:pic>
        <p:nvPicPr>
          <p:cNvPr id="7" name="Image 6" descr="Une image contenant texte, capture d’écran, nombre, Police&#10;&#10;Le contenu généré par l’IA peut être incorrect.">
            <a:extLst>
              <a:ext uri="{FF2B5EF4-FFF2-40B4-BE49-F238E27FC236}">
                <a16:creationId xmlns:a16="http://schemas.microsoft.com/office/drawing/2014/main" id="{CFAF8CF9-23B2-BD06-2E6D-54BCD3818C8B}"/>
              </a:ext>
            </a:extLst>
          </p:cNvPr>
          <p:cNvPicPr>
            <a:picLocks noChangeAspect="1"/>
          </p:cNvPicPr>
          <p:nvPr/>
        </p:nvPicPr>
        <p:blipFill>
          <a:blip r:embed="rId2"/>
          <a:stretch>
            <a:fillRect/>
          </a:stretch>
        </p:blipFill>
        <p:spPr>
          <a:xfrm>
            <a:off x="706138" y="1188627"/>
            <a:ext cx="10265639" cy="4602573"/>
          </a:xfrm>
          <a:prstGeom prst="rect">
            <a:avLst/>
          </a:prstGeom>
        </p:spPr>
      </p:pic>
      <p:sp>
        <p:nvSpPr>
          <p:cNvPr id="12" name="D_A_02">
            <a:extLst>
              <a:ext uri="{FF2B5EF4-FFF2-40B4-BE49-F238E27FC236}">
                <a16:creationId xmlns:a16="http://schemas.microsoft.com/office/drawing/2014/main" id="{2C76743A-CE1D-08B5-538C-A037D87985E3}"/>
              </a:ext>
            </a:extLst>
          </p:cNvPr>
          <p:cNvSpPr txBox="1"/>
          <p:nvPr/>
        </p:nvSpPr>
        <p:spPr>
          <a:xfrm>
            <a:off x="427168" y="519712"/>
            <a:ext cx="11221884" cy="5080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65FAE44C-C502-B1FB-B1FC-F802D7CFE057}"/>
              </a:ext>
            </a:extLst>
          </p:cNvPr>
          <p:cNvSpPr txBox="1"/>
          <p:nvPr/>
        </p:nvSpPr>
        <p:spPr>
          <a:xfrm>
            <a:off x="843730" y="196488"/>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Commençons par le premier exercice page 25 .</a:t>
            </a:r>
          </a:p>
        </p:txBody>
      </p:sp>
      <p:pic>
        <p:nvPicPr>
          <p:cNvPr id="13" name="Picture 2" descr="Lever la main - Icônes mains et gestes gratuites">
            <a:extLst>
              <a:ext uri="{FF2B5EF4-FFF2-40B4-BE49-F238E27FC236}">
                <a16:creationId xmlns:a16="http://schemas.microsoft.com/office/drawing/2014/main" id="{D7802F54-0C27-EF8D-03F9-96922E1062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7731" y="20475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5E1B6D9-685F-4FE7-BBF6-715AF6F109AA}"/>
              </a:ext>
            </a:extLst>
          </p:cNvPr>
          <p:cNvSpPr txBox="1"/>
          <p:nvPr/>
        </p:nvSpPr>
        <p:spPr>
          <a:xfrm>
            <a:off x="2469330" y="4724799"/>
            <a:ext cx="1482910" cy="461665"/>
          </a:xfrm>
          <a:prstGeom prst="rect">
            <a:avLst/>
          </a:prstGeom>
          <a:noFill/>
        </p:spPr>
        <p:txBody>
          <a:bodyPr wrap="square" rtlCol="0">
            <a:spAutoFit/>
          </a:bodyPr>
          <a:lstStyle/>
          <a:p>
            <a:r>
              <a:rPr lang="fr-FR" sz="2400" b="1" i="1" dirty="0">
                <a:solidFill>
                  <a:srgbClr val="FF0000"/>
                </a:solidFill>
              </a:rPr>
              <a:t>0 et 2 min</a:t>
            </a:r>
          </a:p>
        </p:txBody>
      </p:sp>
      <p:sp>
        <p:nvSpPr>
          <p:cNvPr id="3" name="ZoneTexte 2">
            <a:extLst>
              <a:ext uri="{FF2B5EF4-FFF2-40B4-BE49-F238E27FC236}">
                <a16:creationId xmlns:a16="http://schemas.microsoft.com/office/drawing/2014/main" id="{5433DC1C-E49D-A965-10C7-C7B539F0FCF4}"/>
              </a:ext>
            </a:extLst>
          </p:cNvPr>
          <p:cNvSpPr txBox="1"/>
          <p:nvPr/>
        </p:nvSpPr>
        <p:spPr>
          <a:xfrm>
            <a:off x="2057028" y="5311778"/>
            <a:ext cx="1356732" cy="461665"/>
          </a:xfrm>
          <a:prstGeom prst="rect">
            <a:avLst/>
          </a:prstGeom>
          <a:noFill/>
        </p:spPr>
        <p:txBody>
          <a:bodyPr wrap="square" rtlCol="0">
            <a:spAutoFit/>
          </a:bodyPr>
          <a:lstStyle/>
          <a:p>
            <a:r>
              <a:rPr lang="fr-FR" sz="2400" b="1" i="1" dirty="0">
                <a:solidFill>
                  <a:srgbClr val="FF0000"/>
                </a:solidFill>
              </a:rPr>
              <a:t>diminue</a:t>
            </a:r>
          </a:p>
        </p:txBody>
      </p:sp>
      <p:sp>
        <p:nvSpPr>
          <p:cNvPr id="4" name="ZoneTexte 3">
            <a:extLst>
              <a:ext uri="{FF2B5EF4-FFF2-40B4-BE49-F238E27FC236}">
                <a16:creationId xmlns:a16="http://schemas.microsoft.com/office/drawing/2014/main" id="{A0E191C5-83B5-391D-842D-BEFB88A1CB56}"/>
              </a:ext>
            </a:extLst>
          </p:cNvPr>
          <p:cNvSpPr txBox="1"/>
          <p:nvPr/>
        </p:nvSpPr>
        <p:spPr>
          <a:xfrm>
            <a:off x="5715432" y="4724799"/>
            <a:ext cx="2107768" cy="461665"/>
          </a:xfrm>
          <a:prstGeom prst="rect">
            <a:avLst/>
          </a:prstGeom>
          <a:noFill/>
        </p:spPr>
        <p:txBody>
          <a:bodyPr wrap="square" rtlCol="0">
            <a:spAutoFit/>
          </a:bodyPr>
          <a:lstStyle/>
          <a:p>
            <a:r>
              <a:rPr lang="fr-FR" sz="2400" b="1" i="1" dirty="0">
                <a:solidFill>
                  <a:srgbClr val="FF0000"/>
                </a:solidFill>
              </a:rPr>
              <a:t>2 min et 9 min</a:t>
            </a:r>
          </a:p>
        </p:txBody>
      </p:sp>
      <p:sp>
        <p:nvSpPr>
          <p:cNvPr id="5" name="ZoneTexte 4">
            <a:extLst>
              <a:ext uri="{FF2B5EF4-FFF2-40B4-BE49-F238E27FC236}">
                <a16:creationId xmlns:a16="http://schemas.microsoft.com/office/drawing/2014/main" id="{461AD742-DEA4-6CFD-CE46-537BB2ABB0D1}"/>
              </a:ext>
            </a:extLst>
          </p:cNvPr>
          <p:cNvSpPr txBox="1"/>
          <p:nvPr/>
        </p:nvSpPr>
        <p:spPr>
          <a:xfrm>
            <a:off x="5006258" y="5294390"/>
            <a:ext cx="2179484" cy="461665"/>
          </a:xfrm>
          <a:prstGeom prst="rect">
            <a:avLst/>
          </a:prstGeom>
          <a:noFill/>
        </p:spPr>
        <p:txBody>
          <a:bodyPr wrap="square" rtlCol="0">
            <a:spAutoFit/>
          </a:bodyPr>
          <a:lstStyle/>
          <a:p>
            <a:r>
              <a:rPr lang="fr-FR" sz="2400" b="1" i="1" dirty="0">
                <a:solidFill>
                  <a:srgbClr val="FF0000"/>
                </a:solidFill>
              </a:rPr>
              <a:t>reste constante </a:t>
            </a:r>
          </a:p>
        </p:txBody>
      </p:sp>
      <p:sp>
        <p:nvSpPr>
          <p:cNvPr id="8" name="ZoneTexte 7">
            <a:extLst>
              <a:ext uri="{FF2B5EF4-FFF2-40B4-BE49-F238E27FC236}">
                <a16:creationId xmlns:a16="http://schemas.microsoft.com/office/drawing/2014/main" id="{C88ADC79-7BCE-BA44-DD01-6B9035F3D515}"/>
              </a:ext>
            </a:extLst>
          </p:cNvPr>
          <p:cNvSpPr txBox="1"/>
          <p:nvPr/>
        </p:nvSpPr>
        <p:spPr>
          <a:xfrm>
            <a:off x="9189963" y="4719503"/>
            <a:ext cx="2107768" cy="461665"/>
          </a:xfrm>
          <a:prstGeom prst="rect">
            <a:avLst/>
          </a:prstGeom>
          <a:noFill/>
        </p:spPr>
        <p:txBody>
          <a:bodyPr wrap="square" rtlCol="0">
            <a:spAutoFit/>
          </a:bodyPr>
          <a:lstStyle/>
          <a:p>
            <a:r>
              <a:rPr lang="fr-FR" sz="2400" b="1" i="1" dirty="0">
                <a:solidFill>
                  <a:srgbClr val="FF0000"/>
                </a:solidFill>
              </a:rPr>
              <a:t>9 min</a:t>
            </a:r>
          </a:p>
        </p:txBody>
      </p:sp>
      <p:sp>
        <p:nvSpPr>
          <p:cNvPr id="9" name="ZoneTexte 8">
            <a:extLst>
              <a:ext uri="{FF2B5EF4-FFF2-40B4-BE49-F238E27FC236}">
                <a16:creationId xmlns:a16="http://schemas.microsoft.com/office/drawing/2014/main" id="{16F3A27E-B466-2D95-6AE1-B6AFB20152F2}"/>
              </a:ext>
            </a:extLst>
          </p:cNvPr>
          <p:cNvSpPr txBox="1"/>
          <p:nvPr/>
        </p:nvSpPr>
        <p:spPr>
          <a:xfrm>
            <a:off x="8633378" y="5288895"/>
            <a:ext cx="2179484" cy="461665"/>
          </a:xfrm>
          <a:prstGeom prst="rect">
            <a:avLst/>
          </a:prstGeom>
          <a:noFill/>
        </p:spPr>
        <p:txBody>
          <a:bodyPr wrap="square" rtlCol="0">
            <a:spAutoFit/>
          </a:bodyPr>
          <a:lstStyle/>
          <a:p>
            <a:r>
              <a:rPr lang="fr-FR" sz="2400" b="1" i="1" dirty="0">
                <a:solidFill>
                  <a:srgbClr val="FF0000"/>
                </a:solidFill>
              </a:rPr>
              <a:t>diminue</a:t>
            </a:r>
          </a:p>
        </p:txBody>
      </p:sp>
    </p:spTree>
    <p:extLst>
      <p:ext uri="{BB962C8B-B14F-4D97-AF65-F5344CB8AC3E}">
        <p14:creationId xmlns:p14="http://schemas.microsoft.com/office/powerpoint/2010/main" val="17793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B2790-9BBF-DAFC-3710-0B40ABD50895}"/>
            </a:ext>
          </a:extLst>
        </p:cNvPr>
        <p:cNvGrpSpPr/>
        <p:nvPr/>
      </p:nvGrpSpPr>
      <p:grpSpPr>
        <a:xfrm>
          <a:off x="0" y="0"/>
          <a:ext cx="0" cy="0"/>
          <a:chOff x="0" y="0"/>
          <a:chExt cx="0" cy="0"/>
        </a:xfrm>
      </p:grpSpPr>
      <p:pic>
        <p:nvPicPr>
          <p:cNvPr id="18" name="Image 17" descr="Une image contenant texte, capture d’écran, Police, ligne&#10;&#10;Le contenu généré par l’IA peut être incorrect.">
            <a:extLst>
              <a:ext uri="{FF2B5EF4-FFF2-40B4-BE49-F238E27FC236}">
                <a16:creationId xmlns:a16="http://schemas.microsoft.com/office/drawing/2014/main" id="{19BE1769-05FA-0FC1-6608-0170815C1E84}"/>
              </a:ext>
            </a:extLst>
          </p:cNvPr>
          <p:cNvPicPr>
            <a:picLocks noChangeAspect="1"/>
          </p:cNvPicPr>
          <p:nvPr/>
        </p:nvPicPr>
        <p:blipFill>
          <a:blip r:embed="rId2"/>
          <a:srcRect t="41235"/>
          <a:stretch>
            <a:fillRect/>
          </a:stretch>
        </p:blipFill>
        <p:spPr>
          <a:xfrm>
            <a:off x="629200" y="4091114"/>
            <a:ext cx="10827233" cy="1447676"/>
          </a:xfrm>
          <a:prstGeom prst="rect">
            <a:avLst/>
          </a:prstGeom>
        </p:spPr>
      </p:pic>
      <p:pic>
        <p:nvPicPr>
          <p:cNvPr id="10" name="Image 9" descr="Une image contenant texte, capture d’écran, Police, ligne&#10;&#10;Le contenu généré par l’IA peut être incorrect.">
            <a:extLst>
              <a:ext uri="{FF2B5EF4-FFF2-40B4-BE49-F238E27FC236}">
                <a16:creationId xmlns:a16="http://schemas.microsoft.com/office/drawing/2014/main" id="{80CFA3B5-0AEE-93C9-0890-71C29AFF11BD}"/>
              </a:ext>
            </a:extLst>
          </p:cNvPr>
          <p:cNvPicPr>
            <a:picLocks noChangeAspect="1"/>
          </p:cNvPicPr>
          <p:nvPr/>
        </p:nvPicPr>
        <p:blipFill>
          <a:blip r:embed="rId2"/>
          <a:srcRect b="57925"/>
          <a:stretch>
            <a:fillRect/>
          </a:stretch>
        </p:blipFill>
        <p:spPr>
          <a:xfrm>
            <a:off x="570197" y="1945286"/>
            <a:ext cx="10827233" cy="1036532"/>
          </a:xfrm>
          <a:prstGeom prst="rect">
            <a:avLst/>
          </a:prstGeom>
        </p:spPr>
      </p:pic>
      <p:sp>
        <p:nvSpPr>
          <p:cNvPr id="12" name="D_A_02">
            <a:extLst>
              <a:ext uri="{FF2B5EF4-FFF2-40B4-BE49-F238E27FC236}">
                <a16:creationId xmlns:a16="http://schemas.microsoft.com/office/drawing/2014/main" id="{D29A20EC-9789-CF01-88A9-B1913F4A7039}"/>
              </a:ext>
            </a:extLst>
          </p:cNvPr>
          <p:cNvSpPr txBox="1"/>
          <p:nvPr/>
        </p:nvSpPr>
        <p:spPr>
          <a:xfrm>
            <a:off x="427168" y="519712"/>
            <a:ext cx="11221884" cy="5080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DD1D4488-95EB-61EC-3781-F75799B053A6}"/>
              </a:ext>
            </a:extLst>
          </p:cNvPr>
          <p:cNvSpPr txBox="1"/>
          <p:nvPr/>
        </p:nvSpPr>
        <p:spPr>
          <a:xfrm>
            <a:off x="843730" y="196488"/>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Maintenant on va identifier les états physiques et l’évolution de la température lors de la solidification.</a:t>
            </a:r>
          </a:p>
        </p:txBody>
      </p:sp>
      <p:pic>
        <p:nvPicPr>
          <p:cNvPr id="13" name="Picture 2" descr="Lever la main - Icônes mains et gestes gratuites">
            <a:extLst>
              <a:ext uri="{FF2B5EF4-FFF2-40B4-BE49-F238E27FC236}">
                <a16:creationId xmlns:a16="http://schemas.microsoft.com/office/drawing/2014/main" id="{1DA47BCD-D193-8C07-E056-F6CF879A96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7731" y="102771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F0AA378-D0C7-FDC3-ED98-25E08F79436F}"/>
              </a:ext>
            </a:extLst>
          </p:cNvPr>
          <p:cNvSpPr txBox="1"/>
          <p:nvPr/>
        </p:nvSpPr>
        <p:spPr>
          <a:xfrm>
            <a:off x="2272575" y="2311318"/>
            <a:ext cx="1482910" cy="461665"/>
          </a:xfrm>
          <a:prstGeom prst="rect">
            <a:avLst/>
          </a:prstGeom>
          <a:noFill/>
        </p:spPr>
        <p:txBody>
          <a:bodyPr wrap="square" rtlCol="0">
            <a:spAutoFit/>
          </a:bodyPr>
          <a:lstStyle/>
          <a:p>
            <a:r>
              <a:rPr lang="fr-FR" sz="2400" b="1" i="1" dirty="0">
                <a:solidFill>
                  <a:srgbClr val="FF0000"/>
                </a:solidFill>
              </a:rPr>
              <a:t>liquide</a:t>
            </a:r>
          </a:p>
        </p:txBody>
      </p:sp>
      <p:sp>
        <p:nvSpPr>
          <p:cNvPr id="3" name="ZoneTexte 2">
            <a:extLst>
              <a:ext uri="{FF2B5EF4-FFF2-40B4-BE49-F238E27FC236}">
                <a16:creationId xmlns:a16="http://schemas.microsoft.com/office/drawing/2014/main" id="{024D0291-CA11-F5ED-1461-EBAE45724053}"/>
              </a:ext>
            </a:extLst>
          </p:cNvPr>
          <p:cNvSpPr txBox="1"/>
          <p:nvPr/>
        </p:nvSpPr>
        <p:spPr>
          <a:xfrm>
            <a:off x="5305447" y="2357484"/>
            <a:ext cx="1356732" cy="369332"/>
          </a:xfrm>
          <a:prstGeom prst="rect">
            <a:avLst/>
          </a:prstGeom>
          <a:noFill/>
        </p:spPr>
        <p:txBody>
          <a:bodyPr wrap="square" rtlCol="0">
            <a:spAutoFit/>
          </a:bodyPr>
          <a:lstStyle/>
          <a:p>
            <a:r>
              <a:rPr lang="fr-FR" b="1" i="1" dirty="0">
                <a:solidFill>
                  <a:srgbClr val="FF0000"/>
                </a:solidFill>
              </a:rPr>
              <a:t>liquide</a:t>
            </a:r>
          </a:p>
        </p:txBody>
      </p:sp>
      <p:sp>
        <p:nvSpPr>
          <p:cNvPr id="4" name="ZoneTexte 3">
            <a:extLst>
              <a:ext uri="{FF2B5EF4-FFF2-40B4-BE49-F238E27FC236}">
                <a16:creationId xmlns:a16="http://schemas.microsoft.com/office/drawing/2014/main" id="{4F63B71D-66F5-DB3D-6192-740FB61069DC}"/>
              </a:ext>
            </a:extLst>
          </p:cNvPr>
          <p:cNvSpPr txBox="1"/>
          <p:nvPr/>
        </p:nvSpPr>
        <p:spPr>
          <a:xfrm>
            <a:off x="6662179" y="2357484"/>
            <a:ext cx="2107768" cy="369332"/>
          </a:xfrm>
          <a:prstGeom prst="rect">
            <a:avLst/>
          </a:prstGeom>
          <a:noFill/>
        </p:spPr>
        <p:txBody>
          <a:bodyPr wrap="square" rtlCol="0">
            <a:spAutoFit/>
          </a:bodyPr>
          <a:lstStyle>
            <a:defPPr>
              <a:defRPr lang="en-US"/>
            </a:defPPr>
            <a:lvl1pPr>
              <a:defRPr b="1">
                <a:solidFill>
                  <a:srgbClr val="FF0000"/>
                </a:solidFill>
              </a:defRPr>
            </a:lvl1pPr>
          </a:lstStyle>
          <a:p>
            <a:r>
              <a:rPr lang="fr-FR" i="1" dirty="0"/>
              <a:t>solide</a:t>
            </a:r>
          </a:p>
        </p:txBody>
      </p:sp>
      <p:sp>
        <p:nvSpPr>
          <p:cNvPr id="5" name="ZoneTexte 4">
            <a:extLst>
              <a:ext uri="{FF2B5EF4-FFF2-40B4-BE49-F238E27FC236}">
                <a16:creationId xmlns:a16="http://schemas.microsoft.com/office/drawing/2014/main" id="{FDE60FF6-F4B8-5224-FF6B-B102DBB5524A}"/>
              </a:ext>
            </a:extLst>
          </p:cNvPr>
          <p:cNvSpPr txBox="1"/>
          <p:nvPr/>
        </p:nvSpPr>
        <p:spPr>
          <a:xfrm>
            <a:off x="6042817" y="2616866"/>
            <a:ext cx="2179484" cy="461665"/>
          </a:xfrm>
          <a:prstGeom prst="rect">
            <a:avLst/>
          </a:prstGeom>
          <a:noFill/>
        </p:spPr>
        <p:txBody>
          <a:bodyPr wrap="square" rtlCol="0">
            <a:spAutoFit/>
          </a:bodyPr>
          <a:lstStyle/>
          <a:p>
            <a:r>
              <a:rPr lang="fr-FR" sz="2400" b="1" i="1" dirty="0">
                <a:solidFill>
                  <a:srgbClr val="FF0000"/>
                </a:solidFill>
              </a:rPr>
              <a:t>solidification</a:t>
            </a:r>
          </a:p>
        </p:txBody>
      </p:sp>
      <p:sp>
        <p:nvSpPr>
          <p:cNvPr id="8" name="ZoneTexte 7">
            <a:extLst>
              <a:ext uri="{FF2B5EF4-FFF2-40B4-BE49-F238E27FC236}">
                <a16:creationId xmlns:a16="http://schemas.microsoft.com/office/drawing/2014/main" id="{2D104A8C-086B-DF28-5FF8-B8177857D0EC}"/>
              </a:ext>
            </a:extLst>
          </p:cNvPr>
          <p:cNvSpPr txBox="1"/>
          <p:nvPr/>
        </p:nvSpPr>
        <p:spPr>
          <a:xfrm>
            <a:off x="9766357" y="2265151"/>
            <a:ext cx="2107768" cy="461665"/>
          </a:xfrm>
          <a:prstGeom prst="rect">
            <a:avLst/>
          </a:prstGeom>
          <a:noFill/>
        </p:spPr>
        <p:txBody>
          <a:bodyPr wrap="square" rtlCol="0">
            <a:spAutoFit/>
          </a:bodyPr>
          <a:lstStyle/>
          <a:p>
            <a:r>
              <a:rPr lang="fr-FR" sz="2400" b="1" i="1" dirty="0">
                <a:solidFill>
                  <a:srgbClr val="FF0000"/>
                </a:solidFill>
              </a:rPr>
              <a:t>solide</a:t>
            </a:r>
          </a:p>
        </p:txBody>
      </p:sp>
      <p:sp>
        <p:nvSpPr>
          <p:cNvPr id="9" name="ZoneTexte 8">
            <a:extLst>
              <a:ext uri="{FF2B5EF4-FFF2-40B4-BE49-F238E27FC236}">
                <a16:creationId xmlns:a16="http://schemas.microsoft.com/office/drawing/2014/main" id="{1EAE9046-FEC4-8818-DE8F-2DB8BD44DCC8}"/>
              </a:ext>
            </a:extLst>
          </p:cNvPr>
          <p:cNvSpPr txBox="1"/>
          <p:nvPr/>
        </p:nvSpPr>
        <p:spPr>
          <a:xfrm>
            <a:off x="1472957" y="4494999"/>
            <a:ext cx="2179484" cy="461665"/>
          </a:xfrm>
          <a:prstGeom prst="rect">
            <a:avLst/>
          </a:prstGeom>
          <a:noFill/>
        </p:spPr>
        <p:txBody>
          <a:bodyPr wrap="square" rtlCol="0">
            <a:spAutoFit/>
          </a:bodyPr>
          <a:lstStyle/>
          <a:p>
            <a:r>
              <a:rPr lang="fr-FR" sz="2400" b="1" i="1" dirty="0">
                <a:solidFill>
                  <a:srgbClr val="FF0000"/>
                </a:solidFill>
              </a:rPr>
              <a:t>Avant</a:t>
            </a:r>
            <a:r>
              <a:rPr lang="fr-FR" sz="2400" b="1" dirty="0">
                <a:solidFill>
                  <a:srgbClr val="FF0000"/>
                </a:solidFill>
              </a:rPr>
              <a:t> </a:t>
            </a:r>
          </a:p>
        </p:txBody>
      </p:sp>
      <p:sp>
        <p:nvSpPr>
          <p:cNvPr id="11" name="ZoneTexte 10">
            <a:extLst>
              <a:ext uri="{FF2B5EF4-FFF2-40B4-BE49-F238E27FC236}">
                <a16:creationId xmlns:a16="http://schemas.microsoft.com/office/drawing/2014/main" id="{AFA3D5DD-DE8F-0DED-C5FB-08AED4CD787E}"/>
              </a:ext>
            </a:extLst>
          </p:cNvPr>
          <p:cNvSpPr txBox="1"/>
          <p:nvPr/>
        </p:nvSpPr>
        <p:spPr>
          <a:xfrm>
            <a:off x="6360077" y="4470997"/>
            <a:ext cx="2179484" cy="461665"/>
          </a:xfrm>
          <a:prstGeom prst="rect">
            <a:avLst/>
          </a:prstGeom>
          <a:noFill/>
        </p:spPr>
        <p:txBody>
          <a:bodyPr wrap="square" rtlCol="0">
            <a:spAutoFit/>
          </a:bodyPr>
          <a:lstStyle/>
          <a:p>
            <a:r>
              <a:rPr lang="fr-FR" sz="2400" b="1" i="1" dirty="0">
                <a:solidFill>
                  <a:srgbClr val="FF0000"/>
                </a:solidFill>
              </a:rPr>
              <a:t>diminue </a:t>
            </a:r>
          </a:p>
        </p:txBody>
      </p:sp>
      <p:sp>
        <p:nvSpPr>
          <p:cNvPr id="14" name="ZoneTexte 13">
            <a:extLst>
              <a:ext uri="{FF2B5EF4-FFF2-40B4-BE49-F238E27FC236}">
                <a16:creationId xmlns:a16="http://schemas.microsoft.com/office/drawing/2014/main" id="{EE3AF72E-5E6A-A72D-48F6-93A53E20168E}"/>
              </a:ext>
            </a:extLst>
          </p:cNvPr>
          <p:cNvSpPr txBox="1"/>
          <p:nvPr/>
        </p:nvSpPr>
        <p:spPr>
          <a:xfrm>
            <a:off x="1396193" y="4835632"/>
            <a:ext cx="2179484" cy="461665"/>
          </a:xfrm>
          <a:prstGeom prst="rect">
            <a:avLst/>
          </a:prstGeom>
          <a:noFill/>
        </p:spPr>
        <p:txBody>
          <a:bodyPr wrap="square" rtlCol="0">
            <a:spAutoFit/>
          </a:bodyPr>
          <a:lstStyle/>
          <a:p>
            <a:r>
              <a:rPr lang="fr-FR" sz="2400" b="1" i="1" dirty="0">
                <a:solidFill>
                  <a:srgbClr val="FF0000"/>
                </a:solidFill>
              </a:rPr>
              <a:t>Pendant </a:t>
            </a:r>
          </a:p>
        </p:txBody>
      </p:sp>
      <p:sp>
        <p:nvSpPr>
          <p:cNvPr id="15" name="ZoneTexte 14">
            <a:extLst>
              <a:ext uri="{FF2B5EF4-FFF2-40B4-BE49-F238E27FC236}">
                <a16:creationId xmlns:a16="http://schemas.microsoft.com/office/drawing/2014/main" id="{B3A136A8-98BA-F771-6004-8C5BB8FB99DA}"/>
              </a:ext>
            </a:extLst>
          </p:cNvPr>
          <p:cNvSpPr txBox="1"/>
          <p:nvPr/>
        </p:nvSpPr>
        <p:spPr>
          <a:xfrm>
            <a:off x="6283313" y="4824312"/>
            <a:ext cx="2179484" cy="461665"/>
          </a:xfrm>
          <a:prstGeom prst="rect">
            <a:avLst/>
          </a:prstGeom>
          <a:noFill/>
        </p:spPr>
        <p:txBody>
          <a:bodyPr wrap="square" rtlCol="0">
            <a:spAutoFit/>
          </a:bodyPr>
          <a:lstStyle/>
          <a:p>
            <a:r>
              <a:rPr lang="fr-FR" sz="2400" b="1" i="1" dirty="0">
                <a:solidFill>
                  <a:srgbClr val="FF0000"/>
                </a:solidFill>
              </a:rPr>
              <a:t>reste constante  </a:t>
            </a:r>
          </a:p>
        </p:txBody>
      </p:sp>
      <p:sp>
        <p:nvSpPr>
          <p:cNvPr id="16" name="ZoneTexte 15">
            <a:extLst>
              <a:ext uri="{FF2B5EF4-FFF2-40B4-BE49-F238E27FC236}">
                <a16:creationId xmlns:a16="http://schemas.microsoft.com/office/drawing/2014/main" id="{E49500D1-AEE5-6915-CB4B-331303A0E6AE}"/>
              </a:ext>
            </a:extLst>
          </p:cNvPr>
          <p:cNvSpPr txBox="1"/>
          <p:nvPr/>
        </p:nvSpPr>
        <p:spPr>
          <a:xfrm>
            <a:off x="1472957" y="5208483"/>
            <a:ext cx="1166733" cy="461665"/>
          </a:xfrm>
          <a:prstGeom prst="rect">
            <a:avLst/>
          </a:prstGeom>
          <a:noFill/>
        </p:spPr>
        <p:txBody>
          <a:bodyPr wrap="square" rtlCol="0">
            <a:spAutoFit/>
          </a:bodyPr>
          <a:lstStyle/>
          <a:p>
            <a:r>
              <a:rPr lang="fr-FR" sz="2400" b="1" i="1" dirty="0">
                <a:solidFill>
                  <a:srgbClr val="FF0000"/>
                </a:solidFill>
              </a:rPr>
              <a:t>Après</a:t>
            </a:r>
            <a:r>
              <a:rPr lang="fr-FR" sz="2400" b="1" dirty="0">
                <a:solidFill>
                  <a:srgbClr val="FF0000"/>
                </a:solidFill>
              </a:rPr>
              <a:t> </a:t>
            </a:r>
          </a:p>
        </p:txBody>
      </p:sp>
      <p:sp>
        <p:nvSpPr>
          <p:cNvPr id="17" name="ZoneTexte 16">
            <a:extLst>
              <a:ext uri="{FF2B5EF4-FFF2-40B4-BE49-F238E27FC236}">
                <a16:creationId xmlns:a16="http://schemas.microsoft.com/office/drawing/2014/main" id="{4EF5C2F4-5220-C49F-EC13-FF98AFAD3694}"/>
              </a:ext>
            </a:extLst>
          </p:cNvPr>
          <p:cNvSpPr txBox="1"/>
          <p:nvPr/>
        </p:nvSpPr>
        <p:spPr>
          <a:xfrm>
            <a:off x="6283086" y="5208483"/>
            <a:ext cx="1826339" cy="461665"/>
          </a:xfrm>
          <a:prstGeom prst="rect">
            <a:avLst/>
          </a:prstGeom>
          <a:noFill/>
        </p:spPr>
        <p:txBody>
          <a:bodyPr wrap="square" rtlCol="0">
            <a:spAutoFit/>
          </a:bodyPr>
          <a:lstStyle/>
          <a:p>
            <a:r>
              <a:rPr lang="fr-FR" sz="2400" b="1" i="1" dirty="0">
                <a:solidFill>
                  <a:srgbClr val="FF0000"/>
                </a:solidFill>
              </a:rPr>
              <a:t>diminue </a:t>
            </a:r>
          </a:p>
        </p:txBody>
      </p:sp>
    </p:spTree>
    <p:extLst>
      <p:ext uri="{BB962C8B-B14F-4D97-AF65-F5344CB8AC3E}">
        <p14:creationId xmlns:p14="http://schemas.microsoft.com/office/powerpoint/2010/main" val="414120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9" grpId="0"/>
      <p:bldP spid="11" grpId="0"/>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D256A-C24C-97CE-75FC-45ABB7E3E230}"/>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D5C50081-12E8-FE7A-6ABE-2FA764A3D964}"/>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75D589E-5826-BD38-F111-F4D89F7D5C0D}"/>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38C01D85-7A9E-56F4-8597-EA733A143EB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2</a:t>
              </a:r>
              <a:endParaRPr lang="fr-FR" sz="5600" b="1" noProof="0" dirty="0">
                <a:solidFill>
                  <a:schemeClr val="tx1"/>
                </a:solidFill>
              </a:endParaRPr>
            </a:p>
          </p:txBody>
        </p:sp>
      </p:grpSp>
    </p:spTree>
    <p:extLst>
      <p:ext uri="{BB962C8B-B14F-4D97-AF65-F5344CB8AC3E}">
        <p14:creationId xmlns:p14="http://schemas.microsoft.com/office/powerpoint/2010/main" val="32962731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12950</TotalTime>
  <Words>993</Words>
  <Application>Microsoft Office PowerPoint</Application>
  <PresentationFormat>Grand écran</PresentationFormat>
  <Paragraphs>108</Paragraphs>
  <Slides>23</Slides>
  <Notes>10</Notes>
  <HiddenSlides>0</HiddenSlides>
  <MMClips>0</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23</vt:i4>
      </vt:variant>
    </vt:vector>
  </HeadingPairs>
  <TitlesOfParts>
    <vt:vector size="30" baseType="lpstr">
      <vt:lpstr>Aptos</vt:lpstr>
      <vt:lpstr>Arial</vt:lpstr>
      <vt:lpstr>Calibri</vt:lpstr>
      <vt:lpstr>Dosis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ABDERRAHIM IFADISSEN</cp:lastModifiedBy>
  <cp:revision>1520</cp:revision>
  <cp:lastPrinted>2024-10-05T19:15:58Z</cp:lastPrinted>
  <dcterms:created xsi:type="dcterms:W3CDTF">2024-05-28T10:13:44Z</dcterms:created>
  <dcterms:modified xsi:type="dcterms:W3CDTF">2025-12-12T11:09:44Z</dcterms:modified>
</cp:coreProperties>
</file>