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  <p:sldMasterId id="2147483669" r:id="rId3"/>
    <p:sldMasterId id="2147483670" r:id="rId4"/>
    <p:sldMasterId id="2147483690" r:id="rId5"/>
    <p:sldMasterId id="2147483710" r:id="rId6"/>
    <p:sldMasterId id="2147483730" r:id="rId7"/>
  </p:sldMasterIdLst>
  <p:notesMasterIdLst>
    <p:notesMasterId r:id="rId46"/>
  </p:notesMasterIdLst>
  <p:handoutMasterIdLst>
    <p:handoutMasterId r:id="rId47"/>
  </p:handoutMasterIdLst>
  <p:sldIdLst>
    <p:sldId id="16777121" r:id="rId8"/>
    <p:sldId id="16777053" r:id="rId9"/>
    <p:sldId id="16776965" r:id="rId10"/>
    <p:sldId id="263" r:id="rId11"/>
    <p:sldId id="4100135" r:id="rId12"/>
    <p:sldId id="16777232" r:id="rId13"/>
    <p:sldId id="267" r:id="rId14"/>
    <p:sldId id="16777208" r:id="rId15"/>
    <p:sldId id="16777193" r:id="rId16"/>
    <p:sldId id="16777231" r:id="rId17"/>
    <p:sldId id="16777219" r:id="rId18"/>
    <p:sldId id="16777209" r:id="rId19"/>
    <p:sldId id="16777202" r:id="rId20"/>
    <p:sldId id="16777204" r:id="rId21"/>
    <p:sldId id="16777203" r:id="rId22"/>
    <p:sldId id="16777221" r:id="rId23"/>
    <p:sldId id="16777210" r:id="rId24"/>
    <p:sldId id="16777211" r:id="rId25"/>
    <p:sldId id="16777233" r:id="rId26"/>
    <p:sldId id="16777213" r:id="rId27"/>
    <p:sldId id="16777222" r:id="rId28"/>
    <p:sldId id="16777223" r:id="rId29"/>
    <p:sldId id="16777224" r:id="rId30"/>
    <p:sldId id="16777236" r:id="rId31"/>
    <p:sldId id="16777235" r:id="rId32"/>
    <p:sldId id="16777229" r:id="rId33"/>
    <p:sldId id="16777230" r:id="rId34"/>
    <p:sldId id="258" r:id="rId35"/>
    <p:sldId id="259" r:id="rId36"/>
    <p:sldId id="16777214" r:id="rId37"/>
    <p:sldId id="261" r:id="rId38"/>
    <p:sldId id="260" r:id="rId39"/>
    <p:sldId id="264" r:id="rId40"/>
    <p:sldId id="262" r:id="rId41"/>
    <p:sldId id="16777217" r:id="rId42"/>
    <p:sldId id="265" r:id="rId43"/>
    <p:sldId id="16777218" r:id="rId44"/>
    <p:sldId id="4100152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16777121"/>
            <p14:sldId id="16777053"/>
            <p14:sldId id="16776965"/>
            <p14:sldId id="263"/>
            <p14:sldId id="4100135"/>
            <p14:sldId id="16777232"/>
            <p14:sldId id="267"/>
          </p14:sldIdLst>
        </p14:section>
        <p14:section name="Activité rituelle" id="{79315A69-A635-48A2-B9BA-98FE67B817D4}">
          <p14:sldIdLst>
            <p14:sldId id="16777208"/>
            <p14:sldId id="16777193"/>
            <p14:sldId id="16777231"/>
            <p14:sldId id="16777219"/>
            <p14:sldId id="16777209"/>
            <p14:sldId id="16777202"/>
            <p14:sldId id="16777204"/>
            <p14:sldId id="16777203"/>
            <p14:sldId id="16777221"/>
            <p14:sldId id="16777210"/>
            <p14:sldId id="16777211"/>
            <p14:sldId id="16777233"/>
            <p14:sldId id="16777213"/>
            <p14:sldId id="16777222"/>
            <p14:sldId id="16777223"/>
            <p14:sldId id="16777224"/>
            <p14:sldId id="16777236"/>
            <p14:sldId id="16777235"/>
            <p14:sldId id="16777229"/>
            <p14:sldId id="16777230"/>
            <p14:sldId id="258"/>
            <p14:sldId id="259"/>
            <p14:sldId id="16777214"/>
            <p14:sldId id="261"/>
            <p14:sldId id="260"/>
            <p14:sldId id="264"/>
            <p14:sldId id="262"/>
            <p14:sldId id="16777217"/>
            <p14:sldId id="265"/>
            <p14:sldId id="16777218"/>
          </p14:sldIdLst>
        </p14:section>
        <p14:section name="Fin de la séance" id="{44B71B2B-D974-4F2C-B5A1-E1796678D1E2}">
          <p14:sldIdLst>
            <p14:sldId id="41001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>
        <p:scale>
          <a:sx n="80" d="100"/>
          <a:sy n="80" d="100"/>
        </p:scale>
        <p:origin x="48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28/12/2025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4823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7749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180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5721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823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3785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4774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34</a:t>
            </a:fld>
            <a:endParaRPr lang="fr-FR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3017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36</a:t>
            </a:fld>
            <a:endParaRPr lang="fr-F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104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834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0379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28/12/2025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4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Physique chimie</a:t>
            </a:r>
            <a:endParaRPr lang="fr-FR" sz="18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Google Shape;738;p98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8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5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5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6" name="Google Shape;743;p9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84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5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5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/>
          <p:cNvSpPr/>
          <p:nvPr/>
        </p:nvSpPr>
        <p:spPr>
          <a:xfrm>
            <a:off x="253512" y="3006388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</a:t>
            </a:r>
            <a:r>
              <a:rPr lang="fr-FR" sz="3200" b="1" i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3200" b="1" i="1" kern="0" noProof="0" dirty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Chapitre 1</a:t>
              </a:r>
            </a:p>
          </p:txBody>
        </p:sp>
        <p:sp>
          <p:nvSpPr>
            <p:cNvPr id="21" name="Google Shape;735;p98"/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5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33" name="Google Shape;223;p26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5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/>
              <a:r>
                <a:rPr lang="fr-FR" sz="266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Séances</a:t>
              </a:r>
            </a:p>
          </p:txBody>
        </p:sp>
        <p:sp>
          <p:nvSpPr>
            <p:cNvPr id="31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5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34" name="Google Shape;223;p26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/>
              <a:endParaRPr lang="fr-FR" sz="2665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5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35" name="Google Shape;223;p26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5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37" name="Google Shape;730;p98" descr="الصفحة الرئيسية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/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La masse volumique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91;p1"/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Séances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Séances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200"/>
            <a:r>
              <a:rPr lang="fr-FR" sz="1800" b="1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Séances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937551" y="5381173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5" b="1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Consolidation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réussir cette tâche, vous devez vous rappeler les étapes à suivre pour mesurer le volume d’un corps solide à l’aide d’une éprouvette graduée.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24082" y="619961"/>
            <a:ext cx="100884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6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995435"/>
              </p:ext>
            </p:extLst>
          </p:nvPr>
        </p:nvGraphicFramePr>
        <p:xfrm>
          <a:off x="761260" y="3339584"/>
          <a:ext cx="10575558" cy="1455667"/>
        </p:xfrm>
        <a:graphic>
          <a:graphicData uri="http://schemas.openxmlformats.org/drawingml/2006/table">
            <a:tbl>
              <a:tblPr/>
              <a:tblGrid>
                <a:gridCol w="7419948">
                  <a:extLst>
                    <a:ext uri="{9D8B030D-6E8A-4147-A177-3AD203B41FA5}">
                      <a16:colId xmlns:a16="http://schemas.microsoft.com/office/drawing/2014/main" val="3348913561"/>
                    </a:ext>
                  </a:extLst>
                </a:gridCol>
                <a:gridCol w="3155610">
                  <a:extLst>
                    <a:ext uri="{9D8B030D-6E8A-4147-A177-3AD203B41FA5}">
                      <a16:colId xmlns:a16="http://schemas.microsoft.com/office/drawing/2014/main" val="1885658015"/>
                    </a:ext>
                  </a:extLst>
                </a:gridCol>
              </a:tblGrid>
              <a:tr h="354007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Je mesure </a:t>
                      </a:r>
                      <a:r>
                        <a:rPr lang="fr-FR" sz="2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…………………..……………………………………………......</a:t>
                      </a:r>
                      <a:r>
                        <a:rPr lang="fr-FR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fr-FR" sz="1800" b="0" u="none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fr-FR" sz="1800" dirty="0"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515903"/>
                  </a:ext>
                </a:extLst>
              </a:tr>
              <a:tr h="4029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Je mesure </a:t>
                      </a:r>
                      <a:r>
                        <a:rPr lang="fr-FR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………………..……………………………………....</a:t>
                      </a:r>
                      <a:r>
                        <a:rPr lang="fr-FR" sz="2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fr-FR" sz="2000" b="0" u="none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753680"/>
                  </a:ext>
                </a:extLst>
              </a:tr>
              <a:tr h="5124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Je calcule </a:t>
                      </a:r>
                      <a:r>
                        <a:rPr lang="fr-FR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………………..……………………………………………......</a:t>
                      </a:r>
                      <a:r>
                        <a:rPr lang="fr-FR" sz="2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fr-FR" sz="2000" b="0" u="none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</a:endParaRPr>
                    </a:p>
                  </a:txBody>
                  <a:tcPr marL="75381" marR="75381" marT="37690" marB="37690">
                    <a:lnL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57085"/>
                  </a:ext>
                </a:extLst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838200" y="3340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2541929" y="3295452"/>
            <a:ext cx="2504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t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le volume de l’eau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41929" y="3742002"/>
            <a:ext cx="3976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t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le volume de (l’eau + le corps)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75687" y="4247799"/>
            <a:ext cx="3423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t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le volume du corps solide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98430" y="3341618"/>
            <a:ext cx="2342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</a:rPr>
              <a:t>V</a:t>
            </a:r>
            <a:r>
              <a:rPr lang="fr-FR" sz="2400" b="1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1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</a:rPr>
              <a:t>=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</a:rPr>
              <a:t>…………………………..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371981" y="3826326"/>
            <a:ext cx="2395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</a:rPr>
              <a:t> V</a:t>
            </a:r>
            <a:r>
              <a:rPr lang="fr-FR" sz="2400" b="1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2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</a:rPr>
              <a:t>=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</a:rPr>
              <a:t>…………………..………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71981" y="4365244"/>
            <a:ext cx="2592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 V = V</a:t>
            </a:r>
            <a:r>
              <a:rPr lang="fr-FR" sz="2000" b="1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2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- V</a:t>
            </a:r>
            <a:r>
              <a:rPr lang="fr-FR" sz="2000" b="1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=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</a:rPr>
              <a:t>………………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9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517525" y="518965"/>
            <a:ext cx="11322050" cy="45816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just"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1032233" y="216372"/>
            <a:ext cx="5455194" cy="3167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l’exercice 1 page 38. </a:t>
            </a:r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9" name="Freeform 13911"/>
          <p:cNvSpPr/>
          <p:nvPr/>
        </p:nvSpPr>
        <p:spPr>
          <a:xfrm>
            <a:off x="647998" y="1324801"/>
            <a:ext cx="10269384" cy="1827470"/>
          </a:xfrm>
          <a:custGeom>
            <a:avLst/>
            <a:gdLst/>
            <a:ahLst/>
            <a:cxnLst/>
            <a:rect l="0" t="0" r="0" b="0"/>
            <a:pathLst>
              <a:path w="2675228" h="2027224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919223"/>
                </a:lnTo>
                <a:cubicBezTo>
                  <a:pt x="0" y="1978875"/>
                  <a:pt x="48349" y="2027224"/>
                  <a:pt x="108000" y="2027224"/>
                </a:cubicBezTo>
                <a:lnTo>
                  <a:pt x="2567227" y="2027224"/>
                </a:lnTo>
                <a:cubicBezTo>
                  <a:pt x="2626867" y="2027224"/>
                  <a:pt x="2675228" y="1978875"/>
                  <a:pt x="2675228" y="1919223"/>
                </a:cubicBezTo>
                <a:lnTo>
                  <a:pt x="2675228" y="108000"/>
                </a:lnTo>
                <a:cubicBezTo>
                  <a:pt x="2675228" y="48348"/>
                  <a:pt x="2626867" y="0"/>
                  <a:pt x="2567227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Rectangle 14162"/>
          <p:cNvSpPr/>
          <p:nvPr/>
        </p:nvSpPr>
        <p:spPr>
          <a:xfrm>
            <a:off x="750779" y="1324801"/>
            <a:ext cx="7674232" cy="17184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place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une bague dans une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éprouvette</a:t>
            </a:r>
            <a:r>
              <a:rPr kumimoji="0" lang="ar-MA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graduée</a:t>
            </a:r>
            <a:r>
              <a:rPr kumimoji="0" lang="en-US" sz="2000" b="0" i="0" u="none" strike="noStrike" kern="0" cap="none" spc="39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contenant</a:t>
            </a:r>
            <a:r>
              <a:rPr kumimoji="0" lang="en-US" sz="2000" b="0" i="0" u="none" strike="noStrike" kern="0" cap="none" spc="39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volume</a:t>
            </a:r>
            <a:r>
              <a:rPr kumimoji="0" lang="en-US" sz="2000" b="0" i="0" u="none" strike="noStrike" kern="0" cap="none" spc="39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d’eau, comme le montre le schéma ci-dessous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 </a:t>
            </a:r>
            <a:endParaRPr kumimoji="0" lang="ar-MA" sz="2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MA" sz="1200" kern="0" dirty="0">
              <a:solidFill>
                <a:srgbClr val="231F2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MA" sz="1200" kern="0" dirty="0">
              <a:solidFill>
                <a:srgbClr val="231F20"/>
              </a:solidFill>
            </a:endParaRPr>
          </a:p>
          <a:p>
            <a:pPr marL="0" marR="0" lvl="0" indent="0" defTabSz="91440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</a:t>
            </a:r>
            <a:r>
              <a:rPr kumimoji="0" lang="fr-FR" sz="20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veut mesurer le volume de la bague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785600" y="3164603"/>
            <a:ext cx="10072117" cy="2993127"/>
            <a:chOff x="720593" y="3174575"/>
            <a:chExt cx="10072117" cy="2993127"/>
          </a:xfrm>
        </p:grpSpPr>
        <p:sp>
          <p:nvSpPr>
            <p:cNvPr id="117" name="Freeform 14131"/>
            <p:cNvSpPr/>
            <p:nvPr/>
          </p:nvSpPr>
          <p:spPr>
            <a:xfrm>
              <a:off x="720593" y="4830343"/>
              <a:ext cx="9915772" cy="288000"/>
            </a:xfrm>
            <a:custGeom>
              <a:avLst/>
              <a:gdLst/>
              <a:ahLst/>
              <a:cxnLst/>
              <a:rect l="0" t="0" r="0" b="0"/>
              <a:pathLst>
                <a:path w="3427628" h="208800">
                  <a:moveTo>
                    <a:pt x="0" y="0"/>
                  </a:moveTo>
                  <a:lnTo>
                    <a:pt x="0" y="208800"/>
                  </a:lnTo>
                  <a:lnTo>
                    <a:pt x="3391623" y="208800"/>
                  </a:lnTo>
                  <a:cubicBezTo>
                    <a:pt x="3411511" y="208800"/>
                    <a:pt x="3427628" y="192684"/>
                    <a:pt x="3427628" y="172796"/>
                  </a:cubicBezTo>
                  <a:lnTo>
                    <a:pt x="3427628" y="35991"/>
                  </a:lnTo>
                  <a:cubicBezTo>
                    <a:pt x="3427628" y="16116"/>
                    <a:pt x="3411511" y="0"/>
                    <a:pt x="339162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358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Freeform 14131"/>
            <p:cNvSpPr/>
            <p:nvPr/>
          </p:nvSpPr>
          <p:spPr>
            <a:xfrm>
              <a:off x="720593" y="3998433"/>
              <a:ext cx="9915772" cy="288000"/>
            </a:xfrm>
            <a:custGeom>
              <a:avLst/>
              <a:gdLst/>
              <a:ahLst/>
              <a:cxnLst/>
              <a:rect l="0" t="0" r="0" b="0"/>
              <a:pathLst>
                <a:path w="3427628" h="208800">
                  <a:moveTo>
                    <a:pt x="0" y="0"/>
                  </a:moveTo>
                  <a:lnTo>
                    <a:pt x="0" y="208800"/>
                  </a:lnTo>
                  <a:lnTo>
                    <a:pt x="3391623" y="208800"/>
                  </a:lnTo>
                  <a:cubicBezTo>
                    <a:pt x="3411511" y="208800"/>
                    <a:pt x="3427628" y="192684"/>
                    <a:pt x="3427628" y="172796"/>
                  </a:cubicBezTo>
                  <a:lnTo>
                    <a:pt x="3427628" y="35991"/>
                  </a:lnTo>
                  <a:cubicBezTo>
                    <a:pt x="3427628" y="16116"/>
                    <a:pt x="3411511" y="0"/>
                    <a:pt x="339162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358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Freeform 14131"/>
            <p:cNvSpPr/>
            <p:nvPr/>
          </p:nvSpPr>
          <p:spPr>
            <a:xfrm>
              <a:off x="740359" y="3293341"/>
              <a:ext cx="9915772" cy="288000"/>
            </a:xfrm>
            <a:custGeom>
              <a:avLst/>
              <a:gdLst/>
              <a:ahLst/>
              <a:cxnLst/>
              <a:rect l="0" t="0" r="0" b="0"/>
              <a:pathLst>
                <a:path w="3427628" h="208800">
                  <a:moveTo>
                    <a:pt x="0" y="0"/>
                  </a:moveTo>
                  <a:lnTo>
                    <a:pt x="0" y="208800"/>
                  </a:lnTo>
                  <a:lnTo>
                    <a:pt x="3391623" y="208800"/>
                  </a:lnTo>
                  <a:cubicBezTo>
                    <a:pt x="3411511" y="208800"/>
                    <a:pt x="3427628" y="192684"/>
                    <a:pt x="3427628" y="172796"/>
                  </a:cubicBezTo>
                  <a:lnTo>
                    <a:pt x="3427628" y="35991"/>
                  </a:lnTo>
                  <a:cubicBezTo>
                    <a:pt x="3427628" y="16116"/>
                    <a:pt x="3411511" y="0"/>
                    <a:pt x="339162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358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Rectangle 14168"/>
            <p:cNvSpPr/>
            <p:nvPr/>
          </p:nvSpPr>
          <p:spPr>
            <a:xfrm>
              <a:off x="772670" y="3174575"/>
              <a:ext cx="10020040" cy="299312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1.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Déterminer le volume d’eau utilisée.</a:t>
              </a:r>
            </a:p>
            <a:p>
              <a:pPr marL="176213" marR="0" lvl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2.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Déterminer le volume après l’introduction de la bague.</a:t>
              </a:r>
            </a:p>
            <a:p>
              <a:pPr marL="176213" lvl="0" defTabSz="914400">
                <a:lnSpc>
                  <a:spcPct val="150000"/>
                </a:lnSpc>
                <a:defRPr/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</a:p>
            <a:p>
              <a:pPr marL="176213" defTabSz="914400">
                <a:lnSpc>
                  <a:spcPct val="150000"/>
                </a:lnSpc>
                <a:defRPr/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3.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Déduire le volume de la bague.</a:t>
              </a:r>
            </a:p>
            <a:p>
              <a:pPr lvl="0" algn="ctr" defTabSz="914400">
                <a:lnSpc>
                  <a:spcPct val="200000"/>
                </a:lnSpc>
                <a:tabLst>
                  <a:tab pos="172211" algn="l"/>
                </a:tabLst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  <a:r>
                <a:rPr lang="ar-MA" sz="800" kern="0" dirty="0">
                  <a:solidFill>
                    <a:srgbClr val="231F20"/>
                  </a:solidFill>
                  <a:latin typeface="ArialMT-Light"/>
                </a:rPr>
                <a:t>......................</a:t>
              </a: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endParaRPr>
            </a:p>
            <a:p>
              <a:pPr marL="3" lvl="0" algn="ctr" defTabSz="914400">
                <a:lnSpc>
                  <a:spcPct val="200000"/>
                </a:lnSpc>
                <a:tabLst>
                  <a:tab pos="422455" algn="l"/>
                </a:tabLst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  <a:r>
                <a:rPr lang="ar-MA" sz="800" kern="0" dirty="0">
                  <a:solidFill>
                    <a:srgbClr val="231F20"/>
                  </a:solidFill>
                  <a:latin typeface="ArialMT-Light"/>
                </a:rPr>
                <a:t>......................</a:t>
              </a: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endParaRPr>
            </a:p>
            <a:p>
              <a:pPr marL="3" lvl="0" algn="ctr" defTabSz="914400">
                <a:lnSpc>
                  <a:spcPct val="200000"/>
                </a:lnSpc>
                <a:tabLst>
                  <a:tab pos="422455" algn="l"/>
                </a:tabLst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  <a:r>
                <a:rPr lang="ar-MA" sz="800" kern="0" dirty="0">
                  <a:solidFill>
                    <a:srgbClr val="231F20"/>
                  </a:solidFill>
                  <a:latin typeface="ArialMT-Light"/>
                </a:rPr>
                <a:t>......................</a:t>
              </a: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endParaRPr>
            </a:p>
            <a:p>
              <a:pPr marL="3" lvl="0" algn="ctr" defTabSz="914400">
                <a:lnSpc>
                  <a:spcPct val="200000"/>
                </a:lnSpc>
                <a:tabLst>
                  <a:tab pos="422455" algn="l"/>
                </a:tabLst>
              </a:pP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</a:r>
              <a:r>
                <a:rPr lang="ar-MA" sz="800" kern="0" dirty="0">
                  <a:solidFill>
                    <a:srgbClr val="231F20"/>
                  </a:solidFill>
                  <a:latin typeface="ArialMT-Light"/>
                </a:rPr>
                <a:t>......................</a:t>
              </a:r>
              <a:r>
                <a:rPr lang="en-US" sz="800" kern="0" dirty="0">
                  <a:solidFill>
                    <a:srgbClr val="231F20"/>
                  </a:solidFill>
                  <a:latin typeface="ArialMT-Light"/>
                </a:rPr>
                <a:t>..............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8425011" y="1380449"/>
            <a:ext cx="2433814" cy="1685268"/>
            <a:chOff x="8425011" y="1380449"/>
            <a:chExt cx="2433814" cy="1685268"/>
          </a:xfrm>
        </p:grpSpPr>
        <p:sp>
          <p:nvSpPr>
            <p:cNvPr id="58" name="Freeform 14066"/>
            <p:cNvSpPr/>
            <p:nvPr/>
          </p:nvSpPr>
          <p:spPr>
            <a:xfrm>
              <a:off x="10003465" y="2921687"/>
              <a:ext cx="554151" cy="4876"/>
            </a:xfrm>
            <a:custGeom>
              <a:avLst/>
              <a:gdLst/>
              <a:ahLst/>
              <a:cxnLst/>
              <a:rect l="0" t="0" r="0" b="0"/>
              <a:pathLst>
                <a:path w="651675" h="4876">
                  <a:moveTo>
                    <a:pt x="0" y="0"/>
                  </a:moveTo>
                  <a:cubicBezTo>
                    <a:pt x="100431" y="3263"/>
                    <a:pt x="211620" y="4876"/>
                    <a:pt x="318706" y="4864"/>
                  </a:cubicBezTo>
                  <a:cubicBezTo>
                    <a:pt x="429361" y="4851"/>
                    <a:pt x="526694" y="4864"/>
                    <a:pt x="651675" y="0"/>
                  </a:cubicBezTo>
                </a:path>
              </a:pathLst>
            </a:custGeom>
            <a:noFill/>
            <a:ln w="426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8425011" y="1380449"/>
              <a:ext cx="2433814" cy="1685268"/>
              <a:chOff x="8330565" y="4633665"/>
              <a:chExt cx="2433814" cy="1685268"/>
            </a:xfrm>
          </p:grpSpPr>
          <p:grpSp>
            <p:nvGrpSpPr>
              <p:cNvPr id="111" name="Group 110"/>
              <p:cNvGrpSpPr/>
              <p:nvPr/>
            </p:nvGrpSpPr>
            <p:grpSpPr>
              <a:xfrm>
                <a:off x="8330565" y="4633665"/>
                <a:ext cx="2433814" cy="1685268"/>
                <a:chOff x="4754646" y="1690812"/>
                <a:chExt cx="1642949" cy="1224153"/>
              </a:xfrm>
            </p:grpSpPr>
            <p:pic>
              <p:nvPicPr>
                <p:cNvPr id="56" name="Picture 14064"/>
                <p:cNvPicPr>
                  <a:picLocks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4754646" y="2768611"/>
                  <a:ext cx="704656" cy="146354"/>
                </a:xfrm>
                <a:prstGeom prst="rect">
                  <a:avLst/>
                </a:prstGeom>
                <a:noFill/>
              </p:spPr>
            </p:pic>
            <p:sp>
              <p:nvSpPr>
                <p:cNvPr id="57" name="Freeform 14065"/>
                <p:cNvSpPr/>
                <p:nvPr/>
              </p:nvSpPr>
              <p:spPr>
                <a:xfrm>
                  <a:off x="4755394" y="2786579"/>
                  <a:ext cx="703160" cy="11041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3160" h="110413">
                      <a:moveTo>
                        <a:pt x="177330" y="0"/>
                      </a:moveTo>
                      <a:cubicBezTo>
                        <a:pt x="167183" y="19723"/>
                        <a:pt x="66993" y="50469"/>
                        <a:pt x="66993" y="50469"/>
                      </a:cubicBezTo>
                      <a:cubicBezTo>
                        <a:pt x="31776" y="62280"/>
                        <a:pt x="26658" y="67106"/>
                        <a:pt x="26658" y="67106"/>
                      </a:cubicBezTo>
                      <a:cubicBezTo>
                        <a:pt x="0" y="105841"/>
                        <a:pt x="36640" y="110413"/>
                        <a:pt x="36640" y="110413"/>
                      </a:cubicBezTo>
                      <a:lnTo>
                        <a:pt x="666521" y="110413"/>
                      </a:lnTo>
                      <a:cubicBezTo>
                        <a:pt x="666521" y="110413"/>
                        <a:pt x="703160" y="105841"/>
                        <a:pt x="676503" y="67106"/>
                      </a:cubicBezTo>
                      <a:cubicBezTo>
                        <a:pt x="676503" y="67106"/>
                        <a:pt x="671372" y="62280"/>
                        <a:pt x="636168" y="50469"/>
                      </a:cubicBezTo>
                      <a:cubicBezTo>
                        <a:pt x="636168" y="50469"/>
                        <a:pt x="535977" y="19723"/>
                        <a:pt x="525830" y="0"/>
                      </a:cubicBezTo>
                    </a:path>
                  </a:pathLst>
                </a:custGeom>
                <a:noFill/>
                <a:ln w="4267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14067"/>
                <p:cNvSpPr/>
                <p:nvPr/>
              </p:nvSpPr>
              <p:spPr>
                <a:xfrm>
                  <a:off x="4906651" y="2462078"/>
                  <a:ext cx="403288" cy="3458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3288" h="345833">
                      <a:moveTo>
                        <a:pt x="0" y="345833"/>
                      </a:moveTo>
                      <a:lnTo>
                        <a:pt x="403288" y="345833"/>
                      </a:lnTo>
                      <a:lnTo>
                        <a:pt x="403288" y="0"/>
                      </a:lnTo>
                      <a:lnTo>
                        <a:pt x="400621" y="29299"/>
                      </a:lnTo>
                      <a:cubicBezTo>
                        <a:pt x="395071" y="44196"/>
                        <a:pt x="305269" y="50927"/>
                        <a:pt x="198996" y="50927"/>
                      </a:cubicBezTo>
                      <a:cubicBezTo>
                        <a:pt x="91033" y="50927"/>
                        <a:pt x="3111" y="43485"/>
                        <a:pt x="88" y="28257"/>
                      </a:cubicBezTo>
                      <a:lnTo>
                        <a:pt x="0" y="141922"/>
                      </a:lnTo>
                    </a:path>
                  </a:pathLst>
                </a:custGeom>
                <a:solidFill>
                  <a:srgbClr val="A8E0F9">
                    <a:alpha val="100000"/>
                  </a:srgbClr>
                </a:solidFill>
                <a:ln w="4267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14068"/>
                <p:cNvSpPr/>
                <p:nvPr/>
              </p:nvSpPr>
              <p:spPr>
                <a:xfrm>
                  <a:off x="4902846" y="1725046"/>
                  <a:ext cx="405041" cy="10875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5041" h="1087564">
                      <a:moveTo>
                        <a:pt x="0" y="0"/>
                      </a:moveTo>
                      <a:lnTo>
                        <a:pt x="0" y="1087564"/>
                      </a:lnTo>
                      <a:lnTo>
                        <a:pt x="405041" y="1087564"/>
                      </a:lnTo>
                      <a:lnTo>
                        <a:pt x="405041" y="0"/>
                      </a:lnTo>
                    </a:path>
                  </a:pathLst>
                </a:custGeom>
                <a:noFill/>
                <a:ln w="4114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14069"/>
                <p:cNvSpPr/>
                <p:nvPr/>
              </p:nvSpPr>
              <p:spPr>
                <a:xfrm>
                  <a:off x="4881889" y="1690812"/>
                  <a:ext cx="430263" cy="549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30263" h="54990">
                      <a:moveTo>
                        <a:pt x="0" y="27495"/>
                      </a:moveTo>
                      <a:cubicBezTo>
                        <a:pt x="0" y="27495"/>
                        <a:pt x="91084" y="0"/>
                        <a:pt x="240893" y="0"/>
                      </a:cubicBezTo>
                      <a:cubicBezTo>
                        <a:pt x="390702" y="0"/>
                        <a:pt x="430263" y="27495"/>
                        <a:pt x="430263" y="27495"/>
                      </a:cubicBezTo>
                      <a:cubicBezTo>
                        <a:pt x="430263" y="27495"/>
                        <a:pt x="375119" y="54990"/>
                        <a:pt x="243293" y="53936"/>
                      </a:cubicBezTo>
                      <a:cubicBezTo>
                        <a:pt x="111455" y="52882"/>
                        <a:pt x="0" y="27495"/>
                        <a:pt x="0" y="27495"/>
                      </a:cubicBezTo>
                      <a:close/>
                      <a:moveTo>
                        <a:pt x="0" y="27495"/>
                      </a:moveTo>
                    </a:path>
                  </a:pathLst>
                </a:custGeom>
                <a:noFill/>
                <a:ln w="4114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14070"/>
                <p:cNvSpPr/>
                <p:nvPr/>
              </p:nvSpPr>
              <p:spPr>
                <a:xfrm>
                  <a:off x="5076106" y="2444737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 14071"/>
                <p:cNvSpPr/>
                <p:nvPr/>
              </p:nvSpPr>
              <p:spPr>
                <a:xfrm>
                  <a:off x="5076106" y="237490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14072"/>
                <p:cNvSpPr/>
                <p:nvPr/>
              </p:nvSpPr>
              <p:spPr>
                <a:xfrm>
                  <a:off x="5076106" y="2305065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14073"/>
                <p:cNvSpPr/>
                <p:nvPr/>
              </p:nvSpPr>
              <p:spPr>
                <a:xfrm>
                  <a:off x="5076106" y="223523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 14074"/>
                <p:cNvSpPr/>
                <p:nvPr/>
              </p:nvSpPr>
              <p:spPr>
                <a:xfrm>
                  <a:off x="5037827" y="2165395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 14075"/>
                <p:cNvSpPr/>
                <p:nvPr/>
              </p:nvSpPr>
              <p:spPr>
                <a:xfrm>
                  <a:off x="5076106" y="2095559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14076"/>
                <p:cNvSpPr/>
                <p:nvPr/>
              </p:nvSpPr>
              <p:spPr>
                <a:xfrm>
                  <a:off x="5076106" y="2025723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 14077"/>
                <p:cNvSpPr/>
                <p:nvPr/>
              </p:nvSpPr>
              <p:spPr>
                <a:xfrm>
                  <a:off x="5076106" y="1955887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 14078"/>
                <p:cNvSpPr/>
                <p:nvPr/>
              </p:nvSpPr>
              <p:spPr>
                <a:xfrm>
                  <a:off x="5076106" y="188605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14079"/>
                <p:cNvSpPr/>
                <p:nvPr/>
              </p:nvSpPr>
              <p:spPr>
                <a:xfrm>
                  <a:off x="5037827" y="1816216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 14080"/>
                <p:cNvSpPr/>
                <p:nvPr/>
              </p:nvSpPr>
              <p:spPr>
                <a:xfrm>
                  <a:off x="5076106" y="2793915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 14081"/>
                <p:cNvSpPr/>
                <p:nvPr/>
              </p:nvSpPr>
              <p:spPr>
                <a:xfrm>
                  <a:off x="5076106" y="2724080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 14082"/>
                <p:cNvSpPr/>
                <p:nvPr/>
              </p:nvSpPr>
              <p:spPr>
                <a:xfrm>
                  <a:off x="5076106" y="2654244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 14083"/>
                <p:cNvSpPr/>
                <p:nvPr/>
              </p:nvSpPr>
              <p:spPr>
                <a:xfrm>
                  <a:off x="5076106" y="2584408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14084"/>
                <p:cNvSpPr/>
                <p:nvPr/>
              </p:nvSpPr>
              <p:spPr>
                <a:xfrm>
                  <a:off x="5037827" y="2514572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77" name="Picture 14085"/>
                <p:cNvPicPr>
                  <a:picLocks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692939" y="2768611"/>
                  <a:ext cx="704656" cy="146354"/>
                </a:xfrm>
                <a:prstGeom prst="rect">
                  <a:avLst/>
                </a:prstGeom>
                <a:noFill/>
              </p:spPr>
            </p:pic>
            <p:sp>
              <p:nvSpPr>
                <p:cNvPr id="78" name="Freeform 14086"/>
                <p:cNvSpPr/>
                <p:nvPr/>
              </p:nvSpPr>
              <p:spPr>
                <a:xfrm>
                  <a:off x="5693687" y="2786579"/>
                  <a:ext cx="703160" cy="11041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3160" h="110413">
                      <a:moveTo>
                        <a:pt x="177330" y="0"/>
                      </a:moveTo>
                      <a:cubicBezTo>
                        <a:pt x="167183" y="19723"/>
                        <a:pt x="66993" y="50469"/>
                        <a:pt x="66993" y="50469"/>
                      </a:cubicBezTo>
                      <a:cubicBezTo>
                        <a:pt x="31776" y="62280"/>
                        <a:pt x="26658" y="67106"/>
                        <a:pt x="26658" y="67106"/>
                      </a:cubicBezTo>
                      <a:cubicBezTo>
                        <a:pt x="0" y="105841"/>
                        <a:pt x="36640" y="110413"/>
                        <a:pt x="36640" y="110413"/>
                      </a:cubicBezTo>
                      <a:lnTo>
                        <a:pt x="666521" y="110413"/>
                      </a:lnTo>
                      <a:cubicBezTo>
                        <a:pt x="666521" y="110413"/>
                        <a:pt x="703160" y="105841"/>
                        <a:pt x="676503" y="67106"/>
                      </a:cubicBezTo>
                      <a:cubicBezTo>
                        <a:pt x="676503" y="67106"/>
                        <a:pt x="671372" y="62280"/>
                        <a:pt x="636168" y="50469"/>
                      </a:cubicBezTo>
                      <a:cubicBezTo>
                        <a:pt x="636168" y="50469"/>
                        <a:pt x="535977" y="19723"/>
                        <a:pt x="525830" y="0"/>
                      </a:cubicBezTo>
                    </a:path>
                  </a:pathLst>
                </a:custGeom>
                <a:noFill/>
                <a:ln w="4267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14087"/>
                <p:cNvSpPr/>
                <p:nvPr/>
              </p:nvSpPr>
              <p:spPr>
                <a:xfrm>
                  <a:off x="5719427" y="2858933"/>
                  <a:ext cx="651675" cy="487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51675" h="4876">
                      <a:moveTo>
                        <a:pt x="0" y="0"/>
                      </a:moveTo>
                      <a:cubicBezTo>
                        <a:pt x="100431" y="3263"/>
                        <a:pt x="211620" y="4876"/>
                        <a:pt x="318706" y="4864"/>
                      </a:cubicBezTo>
                      <a:cubicBezTo>
                        <a:pt x="429361" y="4851"/>
                        <a:pt x="526694" y="4864"/>
                        <a:pt x="651675" y="0"/>
                      </a:cubicBezTo>
                    </a:path>
                  </a:pathLst>
                </a:custGeom>
                <a:noFill/>
                <a:ln w="4267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14088"/>
                <p:cNvSpPr/>
                <p:nvPr/>
              </p:nvSpPr>
              <p:spPr>
                <a:xfrm>
                  <a:off x="5844944" y="2209703"/>
                  <a:ext cx="403288" cy="59820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3288" h="598208">
                      <a:moveTo>
                        <a:pt x="0" y="598208"/>
                      </a:moveTo>
                      <a:lnTo>
                        <a:pt x="403288" y="598208"/>
                      </a:lnTo>
                      <a:lnTo>
                        <a:pt x="403288" y="252375"/>
                      </a:lnTo>
                      <a:lnTo>
                        <a:pt x="400621" y="1042"/>
                      </a:lnTo>
                      <a:cubicBezTo>
                        <a:pt x="395071" y="15939"/>
                        <a:pt x="305269" y="22683"/>
                        <a:pt x="198996" y="22683"/>
                      </a:cubicBezTo>
                      <a:cubicBezTo>
                        <a:pt x="91033" y="22683"/>
                        <a:pt x="3111" y="15240"/>
                        <a:pt x="88" y="0"/>
                      </a:cubicBezTo>
                      <a:lnTo>
                        <a:pt x="0" y="394297"/>
                      </a:lnTo>
                    </a:path>
                  </a:pathLst>
                </a:custGeom>
                <a:solidFill>
                  <a:srgbClr val="A8E0F9">
                    <a:alpha val="100000"/>
                  </a:srgbClr>
                </a:solidFill>
                <a:ln w="4267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14089"/>
                <p:cNvSpPr/>
                <p:nvPr/>
              </p:nvSpPr>
              <p:spPr>
                <a:xfrm>
                  <a:off x="5841139" y="1725046"/>
                  <a:ext cx="405041" cy="10875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5041" h="1087564">
                      <a:moveTo>
                        <a:pt x="0" y="0"/>
                      </a:moveTo>
                      <a:lnTo>
                        <a:pt x="0" y="1087564"/>
                      </a:lnTo>
                      <a:lnTo>
                        <a:pt x="405041" y="1087564"/>
                      </a:lnTo>
                      <a:lnTo>
                        <a:pt x="405041" y="0"/>
                      </a:lnTo>
                    </a:path>
                  </a:pathLst>
                </a:custGeom>
                <a:noFill/>
                <a:ln w="4114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14090"/>
                <p:cNvSpPr/>
                <p:nvPr/>
              </p:nvSpPr>
              <p:spPr>
                <a:xfrm>
                  <a:off x="5820183" y="1690812"/>
                  <a:ext cx="430263" cy="549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30263" h="54990">
                      <a:moveTo>
                        <a:pt x="0" y="27495"/>
                      </a:moveTo>
                      <a:cubicBezTo>
                        <a:pt x="0" y="27495"/>
                        <a:pt x="91084" y="0"/>
                        <a:pt x="240893" y="0"/>
                      </a:cubicBezTo>
                      <a:cubicBezTo>
                        <a:pt x="390702" y="0"/>
                        <a:pt x="430263" y="27495"/>
                        <a:pt x="430263" y="27495"/>
                      </a:cubicBezTo>
                      <a:cubicBezTo>
                        <a:pt x="430263" y="27495"/>
                        <a:pt x="375119" y="54990"/>
                        <a:pt x="243293" y="53936"/>
                      </a:cubicBezTo>
                      <a:cubicBezTo>
                        <a:pt x="111455" y="52882"/>
                        <a:pt x="0" y="27495"/>
                        <a:pt x="0" y="27495"/>
                      </a:cubicBezTo>
                      <a:close/>
                      <a:moveTo>
                        <a:pt x="0" y="27495"/>
                      </a:moveTo>
                    </a:path>
                  </a:pathLst>
                </a:custGeom>
                <a:noFill/>
                <a:ln w="4114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14091"/>
                <p:cNvSpPr/>
                <p:nvPr/>
              </p:nvSpPr>
              <p:spPr>
                <a:xfrm>
                  <a:off x="6014399" y="2444737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14092"/>
                <p:cNvSpPr/>
                <p:nvPr/>
              </p:nvSpPr>
              <p:spPr>
                <a:xfrm>
                  <a:off x="6014399" y="237490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14093"/>
                <p:cNvSpPr/>
                <p:nvPr/>
              </p:nvSpPr>
              <p:spPr>
                <a:xfrm>
                  <a:off x="6014399" y="2305065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 14094"/>
                <p:cNvSpPr/>
                <p:nvPr/>
              </p:nvSpPr>
              <p:spPr>
                <a:xfrm>
                  <a:off x="6014399" y="223523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14095"/>
                <p:cNvSpPr/>
                <p:nvPr/>
              </p:nvSpPr>
              <p:spPr>
                <a:xfrm>
                  <a:off x="5976121" y="2165395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 14096"/>
                <p:cNvSpPr/>
                <p:nvPr/>
              </p:nvSpPr>
              <p:spPr>
                <a:xfrm>
                  <a:off x="6014399" y="2095559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 14097"/>
                <p:cNvSpPr/>
                <p:nvPr/>
              </p:nvSpPr>
              <p:spPr>
                <a:xfrm>
                  <a:off x="6014399" y="2025723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 14098"/>
                <p:cNvSpPr/>
                <p:nvPr/>
              </p:nvSpPr>
              <p:spPr>
                <a:xfrm>
                  <a:off x="6014399" y="1955887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 14099"/>
                <p:cNvSpPr/>
                <p:nvPr/>
              </p:nvSpPr>
              <p:spPr>
                <a:xfrm>
                  <a:off x="6014399" y="1886051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 14100"/>
                <p:cNvSpPr/>
                <p:nvPr/>
              </p:nvSpPr>
              <p:spPr>
                <a:xfrm>
                  <a:off x="5976121" y="1816216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 14101"/>
                <p:cNvSpPr/>
                <p:nvPr/>
              </p:nvSpPr>
              <p:spPr>
                <a:xfrm>
                  <a:off x="6014399" y="2793915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 14102"/>
                <p:cNvSpPr/>
                <p:nvPr/>
              </p:nvSpPr>
              <p:spPr>
                <a:xfrm>
                  <a:off x="6014399" y="2724080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 14103"/>
                <p:cNvSpPr/>
                <p:nvPr/>
              </p:nvSpPr>
              <p:spPr>
                <a:xfrm>
                  <a:off x="6014399" y="2654244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 14104"/>
                <p:cNvSpPr/>
                <p:nvPr/>
              </p:nvSpPr>
              <p:spPr>
                <a:xfrm>
                  <a:off x="6014399" y="2584408"/>
                  <a:ext cx="2979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94">
                      <a:moveTo>
                        <a:pt x="297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00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 14105"/>
                <p:cNvSpPr/>
                <p:nvPr/>
              </p:nvSpPr>
              <p:spPr>
                <a:xfrm>
                  <a:off x="5976121" y="2514572"/>
                  <a:ext cx="106362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362">
                      <a:moveTo>
                        <a:pt x="10636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52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98" name="Picture 14106"/>
                <p:cNvPicPr>
                  <a:picLocks noChangeArrowheads="1"/>
                </p:cNvPicPr>
                <p:nvPr/>
              </p:nvPicPr>
              <p:blipFill>
                <a:blip r:embed="rId5">
                  <a:alphaModFix amt="6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877460" y="2577314"/>
                  <a:ext cx="340715" cy="262597"/>
                </a:xfrm>
                <a:prstGeom prst="rect">
                  <a:avLst/>
                </a:prstGeom>
                <a:noFill/>
              </p:spPr>
            </p:pic>
            <p:sp>
              <p:nvSpPr>
                <p:cNvPr id="103" name="Rectangle 14156"/>
                <p:cNvSpPr/>
                <p:nvPr/>
              </p:nvSpPr>
              <p:spPr>
                <a:xfrm>
                  <a:off x="4927456" y="2406870"/>
                  <a:ext cx="92236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50</a:t>
                  </a:r>
                </a:p>
              </p:txBody>
            </p:sp>
            <p:sp>
              <p:nvSpPr>
                <p:cNvPr id="104" name="Rectangle 14157"/>
                <p:cNvSpPr/>
                <p:nvPr/>
              </p:nvSpPr>
              <p:spPr>
                <a:xfrm>
                  <a:off x="4888993" y="2069210"/>
                  <a:ext cx="138355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100</a:t>
                  </a:r>
                </a:p>
              </p:txBody>
            </p:sp>
            <p:sp>
              <p:nvSpPr>
                <p:cNvPr id="105" name="Rectangle 14158"/>
                <p:cNvSpPr/>
                <p:nvPr/>
              </p:nvSpPr>
              <p:spPr>
                <a:xfrm>
                  <a:off x="4897860" y="1719394"/>
                  <a:ext cx="138355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150</a:t>
                  </a:r>
                </a:p>
              </p:txBody>
            </p:sp>
            <p:sp>
              <p:nvSpPr>
                <p:cNvPr id="106" name="Rectangle 14159"/>
                <p:cNvSpPr/>
                <p:nvPr/>
              </p:nvSpPr>
              <p:spPr>
                <a:xfrm>
                  <a:off x="5860914" y="2406869"/>
                  <a:ext cx="92236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50</a:t>
                  </a:r>
                </a:p>
              </p:txBody>
            </p:sp>
            <p:sp>
              <p:nvSpPr>
                <p:cNvPr id="107" name="Rectangle 14160"/>
                <p:cNvSpPr/>
                <p:nvPr/>
              </p:nvSpPr>
              <p:spPr>
                <a:xfrm>
                  <a:off x="5850278" y="2069210"/>
                  <a:ext cx="138355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100</a:t>
                  </a:r>
                </a:p>
              </p:txBody>
            </p:sp>
            <p:sp>
              <p:nvSpPr>
                <p:cNvPr id="108" name="Rectangle 14161"/>
                <p:cNvSpPr/>
                <p:nvPr/>
              </p:nvSpPr>
              <p:spPr>
                <a:xfrm>
                  <a:off x="5834492" y="1721700"/>
                  <a:ext cx="138355" cy="122960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150</a:t>
                  </a:r>
                </a:p>
              </p:txBody>
            </p:sp>
          </p:grpSp>
          <p:sp>
            <p:nvSpPr>
              <p:cNvPr id="112" name="Rectangle 14161"/>
              <p:cNvSpPr/>
              <p:nvPr/>
            </p:nvSpPr>
            <p:spPr>
              <a:xfrm>
                <a:off x="10336642" y="4697279"/>
                <a:ext cx="1715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13" name="Rectangle 14161"/>
              <p:cNvSpPr/>
              <p:nvPr/>
            </p:nvSpPr>
            <p:spPr>
              <a:xfrm>
                <a:off x="8972731" y="4688791"/>
                <a:ext cx="1715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</p:grpSp>
      </p:grpSp>
      <p:sp>
        <p:nvSpPr>
          <p:cNvPr id="119" name="ZoneTexte 1"/>
          <p:cNvSpPr txBox="1"/>
          <p:nvPr/>
        </p:nvSpPr>
        <p:spPr>
          <a:xfrm>
            <a:off x="1032233" y="4149562"/>
            <a:ext cx="89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 volume correspondant à une division: (100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 – 50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)/5 = 10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.  </a:t>
            </a:r>
          </a:p>
        </p:txBody>
      </p:sp>
      <p:sp>
        <p:nvSpPr>
          <p:cNvPr id="120" name="ZoneTexte 1"/>
          <p:cNvSpPr txBox="1"/>
          <p:nvPr/>
        </p:nvSpPr>
        <p:spPr>
          <a:xfrm>
            <a:off x="874088" y="3531358"/>
            <a:ext cx="89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 volume d’eau utilisée: V</a:t>
            </a:r>
            <a:r>
              <a:rPr lang="fr-FR" sz="2400" baseline="-25000" dirty="0">
                <a:solidFill>
                  <a:srgbClr val="FF0000"/>
                </a:solidFill>
              </a:rPr>
              <a:t>1</a:t>
            </a:r>
            <a:r>
              <a:rPr lang="fr-FR" sz="2400" dirty="0">
                <a:solidFill>
                  <a:srgbClr val="FF0000"/>
                </a:solidFill>
              </a:rPr>
              <a:t> = 50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.  </a:t>
            </a:r>
          </a:p>
        </p:txBody>
      </p:sp>
      <p:sp>
        <p:nvSpPr>
          <p:cNvPr id="121" name="ZoneTexte 1"/>
          <p:cNvSpPr txBox="1"/>
          <p:nvPr/>
        </p:nvSpPr>
        <p:spPr>
          <a:xfrm>
            <a:off x="1023345" y="4410338"/>
            <a:ext cx="89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 volume après l’introduction de la bague: 50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 + 4* 10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 = 90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.  </a:t>
            </a:r>
          </a:p>
        </p:txBody>
      </p:sp>
      <p:sp>
        <p:nvSpPr>
          <p:cNvPr id="122" name="ZoneTexte 1"/>
          <p:cNvSpPr txBox="1"/>
          <p:nvPr/>
        </p:nvSpPr>
        <p:spPr>
          <a:xfrm>
            <a:off x="1023345" y="4988799"/>
            <a:ext cx="89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 volume de la bague: V = V</a:t>
            </a:r>
            <a:r>
              <a:rPr lang="fr-FR" sz="2400" baseline="-25000" dirty="0">
                <a:solidFill>
                  <a:srgbClr val="FF0000"/>
                </a:solidFill>
              </a:rPr>
              <a:t>2</a:t>
            </a:r>
            <a:r>
              <a:rPr lang="fr-FR" sz="2400" dirty="0">
                <a:solidFill>
                  <a:srgbClr val="FF0000"/>
                </a:solidFill>
              </a:rPr>
              <a:t> – V</a:t>
            </a:r>
            <a:r>
              <a:rPr lang="fr-FR" sz="2400" baseline="-25000" dirty="0">
                <a:solidFill>
                  <a:srgbClr val="FF0000"/>
                </a:solidFill>
              </a:rPr>
              <a:t>1</a:t>
            </a:r>
          </a:p>
          <a:p>
            <a:r>
              <a:rPr lang="fr-FR" sz="2400" baseline="-250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FF0000"/>
                </a:solidFill>
              </a:rPr>
              <a:t>V = 90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 - 50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</a:p>
          <a:p>
            <a:r>
              <a:rPr lang="fr-FR" sz="2400" baseline="-250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FF0000"/>
                </a:solidFill>
              </a:rPr>
              <a:t>V =  40 </a:t>
            </a:r>
            <a:r>
              <a:rPr lang="fr-FR" sz="2400" dirty="0" err="1">
                <a:solidFill>
                  <a:srgbClr val="FF0000"/>
                </a:solidFill>
              </a:rPr>
              <a:t>mL</a:t>
            </a:r>
            <a:r>
              <a:rPr lang="fr-FR" sz="2400" dirty="0">
                <a:solidFill>
                  <a:srgbClr val="FF0000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5058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0" grpId="0"/>
      <p:bldP spid="121" grpId="0"/>
      <p:bldP spid="1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2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1074703" y="33331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arrivons à la correction des exercices correspondant à la deuxième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/>
          <p:cNvSpPr/>
          <p:nvPr/>
        </p:nvSpPr>
        <p:spPr>
          <a:xfrm>
            <a:off x="1746851" y="3345197"/>
            <a:ext cx="8427054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11" y="3061920"/>
            <a:ext cx="805544" cy="805544"/>
          </a:xfrm>
          <a:prstGeom prst="rect">
            <a:avLst/>
          </a:prstGeom>
        </p:spPr>
      </p:pic>
      <p:sp>
        <p:nvSpPr>
          <p:cNvPr id="5" name="ZoneTexte 3"/>
          <p:cNvSpPr txBox="1"/>
          <p:nvPr/>
        </p:nvSpPr>
        <p:spPr>
          <a:xfrm>
            <a:off x="2352896" y="3423158"/>
            <a:ext cx="6579349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0040C0"/>
                </a:solidFill>
              </a:rPr>
              <a:t>Déterminer la masse volumique d’un corps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546501" y="612884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35936" y="246520"/>
            <a:ext cx="10553700" cy="34549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résumé : pour déterminer la masse volumique d’un corps, je suis les étapes suivantes :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24"/>
          <p:cNvSpPr/>
          <p:nvPr/>
        </p:nvSpPr>
        <p:spPr>
          <a:xfrm>
            <a:off x="1038046" y="1255304"/>
            <a:ext cx="618772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i="0" spc="0" baseline="0" dirty="0">
                <a:solidFill>
                  <a:srgbClr val="F5821F"/>
                </a:solidFill>
                <a:latin typeface="+mj-lt"/>
              </a:rPr>
              <a:t>1. </a:t>
            </a:r>
            <a:r>
              <a:rPr lang="en-US" sz="2400" b="1" i="0" spc="0" baseline="0" dirty="0">
                <a:solidFill>
                  <a:srgbClr val="0040C0"/>
                </a:solidFill>
                <a:latin typeface="+mj-lt"/>
              </a:rPr>
              <a:t>Je </a:t>
            </a:r>
            <a:r>
              <a:rPr lang="en-US" sz="2400" b="1" i="0" spc="0" baseline="0" dirty="0" err="1">
                <a:solidFill>
                  <a:srgbClr val="0040C0"/>
                </a:solidFill>
                <a:latin typeface="+mj-lt"/>
              </a:rPr>
              <a:t>rappelle</a:t>
            </a:r>
            <a:r>
              <a:rPr lang="en-US" sz="2400" b="1" i="0" spc="0" dirty="0">
                <a:solidFill>
                  <a:srgbClr val="0040C0"/>
                </a:solidFill>
                <a:latin typeface="+mj-lt"/>
              </a:rPr>
              <a:t> la </a:t>
            </a:r>
            <a:r>
              <a:rPr lang="fr-FR" sz="2400" b="1" i="0" spc="0" dirty="0">
                <a:solidFill>
                  <a:srgbClr val="0040C0"/>
                </a:solidFill>
                <a:latin typeface="+mj-lt"/>
              </a:rPr>
              <a:t>formule</a:t>
            </a:r>
            <a:r>
              <a:rPr lang="en-US" sz="2400" b="1" i="0" spc="0" dirty="0">
                <a:solidFill>
                  <a:srgbClr val="0040C0"/>
                </a:solidFill>
                <a:latin typeface="+mj-lt"/>
              </a:rPr>
              <a:t> </a:t>
            </a:r>
            <a:r>
              <a:rPr lang="en-US" sz="2400" b="1" i="0" spc="0" dirty="0">
                <a:latin typeface="+mj-lt"/>
              </a:rPr>
              <a:t>de la </a:t>
            </a:r>
            <a:r>
              <a:rPr lang="en-US" sz="2400" b="1" i="0" spc="0" dirty="0">
                <a:solidFill>
                  <a:srgbClr val="0040C0"/>
                </a:solidFill>
                <a:latin typeface="+mj-lt"/>
              </a:rPr>
              <a:t>masse volumique</a:t>
            </a:r>
            <a:r>
              <a:rPr lang="en-US" sz="2400" i="0" spc="0" baseline="0" dirty="0">
                <a:solidFill>
                  <a:srgbClr val="231F20"/>
                </a:solidFill>
                <a:latin typeface="+mj-lt"/>
              </a:rPr>
              <a:t>. </a:t>
            </a:r>
            <a:endParaRPr lang="en-US" sz="2400" i="0" u="sng" spc="0" baseline="0" dirty="0">
              <a:solidFill>
                <a:srgbClr val="231F20"/>
              </a:solidFill>
              <a:latin typeface="+mj-lt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38046" y="3348126"/>
            <a:ext cx="6277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2.1.</a:t>
            </a:r>
            <a:r>
              <a:rPr lang="fr-FR" sz="2400" dirty="0"/>
              <a:t> Je convertis le volume du corps en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 </a:t>
            </a:r>
            <a:r>
              <a:rPr lang="fr-FR" sz="2400" dirty="0"/>
              <a:t>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038045" y="4982944"/>
            <a:ext cx="6110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2.2. </a:t>
            </a:r>
            <a:r>
              <a:rPr lang="fr-FR" sz="2400" dirty="0"/>
              <a:t>Je convertis la masse du corps en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</a:t>
            </a:r>
            <a:r>
              <a:rPr lang="fr-FR" sz="2400" dirty="0"/>
              <a:t> 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23657" y="4030610"/>
            <a:ext cx="5753545" cy="461665"/>
            <a:chOff x="1472221" y="3012356"/>
            <a:chExt cx="5753545" cy="461665"/>
          </a:xfrm>
        </p:grpSpPr>
        <p:sp>
          <p:nvSpPr>
            <p:cNvPr id="23" name="ZoneTexte 22"/>
            <p:cNvSpPr txBox="1"/>
            <p:nvPr/>
          </p:nvSpPr>
          <p:spPr>
            <a:xfrm>
              <a:off x="1472221" y="3012356"/>
              <a:ext cx="1750133" cy="461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Volume V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6112786" y="3012356"/>
              <a:ext cx="1112980" cy="461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cm</a:t>
              </a:r>
              <a:r>
                <a:rPr lang="fr-FR" sz="2400" b="1" baseline="30000" dirty="0"/>
                <a:t>3</a:t>
              </a:r>
            </a:p>
          </p:txBody>
        </p:sp>
        <p:sp>
          <p:nvSpPr>
            <p:cNvPr id="25" name="Flèche : droite 24"/>
            <p:cNvSpPr/>
            <p:nvPr/>
          </p:nvSpPr>
          <p:spPr>
            <a:xfrm>
              <a:off x="3482500" y="3012356"/>
              <a:ext cx="2109994" cy="447031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 824"/>
          <p:cNvSpPr/>
          <p:nvPr/>
        </p:nvSpPr>
        <p:spPr>
          <a:xfrm>
            <a:off x="1038046" y="2634224"/>
            <a:ext cx="5655331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i="0" spc="0" baseline="0" dirty="0">
                <a:solidFill>
                  <a:srgbClr val="F5821F"/>
                </a:solidFill>
                <a:latin typeface="+mj-lt"/>
              </a:rPr>
              <a:t>2. </a:t>
            </a:r>
            <a:r>
              <a:rPr lang="fr-FR" sz="2400" b="1" i="0" spc="0" baseline="0" dirty="0">
                <a:solidFill>
                  <a:srgbClr val="0040C0"/>
                </a:solidFill>
                <a:latin typeface="+mj-lt"/>
              </a:rPr>
              <a:t>Je fais </a:t>
            </a:r>
            <a:r>
              <a:rPr lang="fr-FR" sz="2400" b="1" i="0" spc="0" baseline="0" dirty="0">
                <a:latin typeface="+mj-lt"/>
              </a:rPr>
              <a:t>les</a:t>
            </a:r>
            <a:r>
              <a:rPr lang="fr-FR" sz="2400" b="1" i="0" spc="0" baseline="0" dirty="0">
                <a:solidFill>
                  <a:srgbClr val="0040C0"/>
                </a:solidFill>
                <a:latin typeface="+mj-lt"/>
              </a:rPr>
              <a:t> conversions </a:t>
            </a:r>
            <a:r>
              <a:rPr lang="fr-FR" sz="2400" b="1" i="0" spc="0" baseline="0" dirty="0">
                <a:latin typeface="+mj-lt"/>
              </a:rPr>
              <a:t>en</a:t>
            </a:r>
            <a:r>
              <a:rPr lang="fr-FR" sz="2400" b="1" i="0" spc="0" baseline="0" dirty="0">
                <a:solidFill>
                  <a:srgbClr val="0040C0"/>
                </a:solidFill>
                <a:latin typeface="+mj-lt"/>
              </a:rPr>
              <a:t> unités usuelles:</a:t>
            </a:r>
            <a:r>
              <a:rPr lang="fr-FR" sz="2400" i="0" spc="0" baseline="0" dirty="0">
                <a:solidFill>
                  <a:srgbClr val="231F20"/>
                </a:solidFill>
                <a:latin typeface="+mj-lt"/>
              </a:rPr>
              <a:t> </a:t>
            </a:r>
            <a:endParaRPr lang="fr-FR" sz="2400" i="0" u="sng" spc="0" baseline="0" dirty="0">
              <a:solidFill>
                <a:srgbClr val="231F20"/>
              </a:solidFill>
              <a:latin typeface="+mj-lt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823657" y="5550747"/>
            <a:ext cx="5753545" cy="461665"/>
            <a:chOff x="1472221" y="3012356"/>
            <a:chExt cx="5753545" cy="461665"/>
          </a:xfrm>
        </p:grpSpPr>
        <p:sp>
          <p:nvSpPr>
            <p:cNvPr id="27" name="ZoneTexte 22"/>
            <p:cNvSpPr txBox="1"/>
            <p:nvPr/>
          </p:nvSpPr>
          <p:spPr>
            <a:xfrm>
              <a:off x="1472221" y="3012356"/>
              <a:ext cx="1750133" cy="461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Masse m</a:t>
              </a:r>
            </a:p>
          </p:txBody>
        </p:sp>
        <p:sp>
          <p:nvSpPr>
            <p:cNvPr id="28" name="ZoneTexte 23"/>
            <p:cNvSpPr txBox="1"/>
            <p:nvPr/>
          </p:nvSpPr>
          <p:spPr>
            <a:xfrm>
              <a:off x="6112786" y="3012356"/>
              <a:ext cx="1112980" cy="461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g</a:t>
              </a:r>
            </a:p>
          </p:txBody>
        </p:sp>
        <p:sp>
          <p:nvSpPr>
            <p:cNvPr id="29" name="Flèche : droite 24"/>
            <p:cNvSpPr/>
            <p:nvPr/>
          </p:nvSpPr>
          <p:spPr>
            <a:xfrm>
              <a:off x="3482500" y="3012356"/>
              <a:ext cx="2109994" cy="447031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18"/>
              <p:cNvSpPr txBox="1"/>
              <p:nvPr/>
            </p:nvSpPr>
            <p:spPr>
              <a:xfrm>
                <a:off x="3403882" y="1684598"/>
                <a:ext cx="1685356" cy="72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82" y="1684598"/>
                <a:ext cx="1685356" cy="72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ZoneTexte 14"/>
          <p:cNvSpPr txBox="1"/>
          <p:nvPr/>
        </p:nvSpPr>
        <p:spPr>
          <a:xfrm>
            <a:off x="6006486" y="3309108"/>
            <a:ext cx="76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cm</a:t>
            </a:r>
            <a:r>
              <a:rPr lang="fr-FR" sz="2400" b="1" baseline="30000" dirty="0">
                <a:solidFill>
                  <a:srgbClr val="FF0000"/>
                </a:solidFill>
              </a:rPr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2" name="ZoneTexte 14"/>
          <p:cNvSpPr txBox="1"/>
          <p:nvPr/>
        </p:nvSpPr>
        <p:spPr>
          <a:xfrm>
            <a:off x="5927174" y="4999915"/>
            <a:ext cx="37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30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88950" y="617855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Voici la troisième étape: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752"/>
          <p:cNvSpPr/>
          <p:nvPr/>
        </p:nvSpPr>
        <p:spPr>
          <a:xfrm>
            <a:off x="927332" y="2216483"/>
            <a:ext cx="558787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dirty="0">
                <a:solidFill>
                  <a:srgbClr val="F5821F"/>
                </a:solidFill>
                <a:latin typeface="Calibri" panose="020F0502020204030204"/>
              </a:rPr>
              <a:t>3</a:t>
            </a:r>
            <a:r>
              <a:rPr lang="fr-FR" sz="2400" b="1" i="0" spc="542" baseline="0" dirty="0">
                <a:solidFill>
                  <a:srgbClr val="F5821F"/>
                </a:solidFill>
                <a:latin typeface="Calibri" panose="020F0502020204030204"/>
              </a:rPr>
              <a:t>.</a:t>
            </a:r>
            <a:r>
              <a:rPr lang="fr-FR" sz="2400" b="1" dirty="0">
                <a:solidFill>
                  <a:srgbClr val="0040C0"/>
                </a:solidFill>
                <a:latin typeface="Calibri" panose="020F0502020204030204"/>
              </a:rPr>
              <a:t>Je calcule </a:t>
            </a:r>
            <a:r>
              <a:rPr lang="fr-FR" sz="2400" b="1" dirty="0">
                <a:latin typeface="Calibri" panose="020F0502020204030204"/>
              </a:rPr>
              <a:t>la</a:t>
            </a:r>
            <a:r>
              <a:rPr lang="fr-FR" sz="2400" b="1" dirty="0">
                <a:solidFill>
                  <a:srgbClr val="0040C0"/>
                </a:solidFill>
                <a:latin typeface="Calibri" panose="020F0502020204030204"/>
              </a:rPr>
              <a:t> masse volumique </a:t>
            </a:r>
            <a:r>
              <a:rPr lang="fr-FR" sz="2400" b="1" dirty="0">
                <a:latin typeface="Calibri" panose="020F0502020204030204"/>
              </a:rPr>
              <a:t>du corps</a:t>
            </a:r>
            <a:r>
              <a:rPr lang="fr-FR" sz="2400" b="1" i="0" spc="0" baseline="0" dirty="0">
                <a:latin typeface="Calibri" panose="020F0502020204030204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18"/>
              <p:cNvSpPr txBox="1"/>
              <p:nvPr/>
            </p:nvSpPr>
            <p:spPr>
              <a:xfrm>
                <a:off x="1012392" y="2881244"/>
                <a:ext cx="8366735" cy="583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remplace dans la formule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fr-FR" sz="2400" dirty="0"/>
                  <a:t>, les valeurs converties.</a:t>
                </a:r>
              </a:p>
            </p:txBody>
          </p:sp>
        </mc:Choice>
        <mc:Fallback xmlns="">
          <p:sp>
            <p:nvSpPr>
              <p:cNvPr id="21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392" y="2881244"/>
                <a:ext cx="8366735" cy="583173"/>
              </a:xfrm>
              <a:prstGeom prst="rect">
                <a:avLst/>
              </a:prstGeom>
              <a:blipFill>
                <a:blip r:embed="rId4"/>
                <a:stretch>
                  <a:fillRect l="-1092" b="-11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632619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l’exercice 2 page 38. 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06" y="2081656"/>
            <a:ext cx="10638976" cy="32015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2" name="ZoneTexte 1"/>
              <p:cNvSpPr txBox="1"/>
              <p:nvPr/>
            </p:nvSpPr>
            <p:spPr>
              <a:xfrm>
                <a:off x="1028812" y="2928527"/>
                <a:ext cx="8687843" cy="586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q"/>
                </a:pPr>
                <a:r>
                  <a:rPr lang="fr-FR" sz="2400" dirty="0">
                    <a:solidFill>
                      <a:srgbClr val="FF0000"/>
                    </a:solidFill>
                  </a:rPr>
                  <a:t>La formule de la masse volumique: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12" y="2928527"/>
                <a:ext cx="8687843" cy="586699"/>
              </a:xfrm>
              <a:prstGeom prst="rect">
                <a:avLst/>
              </a:prstGeom>
              <a:blipFill>
                <a:blip r:embed="rId5"/>
                <a:stretch>
                  <a:fillRect l="-982" b="-92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ZoneTexte 1"/>
          <p:cNvSpPr txBox="1"/>
          <p:nvPr/>
        </p:nvSpPr>
        <p:spPr>
          <a:xfrm>
            <a:off x="1028811" y="3347570"/>
            <a:ext cx="8687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>
                <a:solidFill>
                  <a:srgbClr val="FF0000"/>
                </a:solidFill>
              </a:rPr>
              <a:t>Les conversions: m = 1,2 kg = 1200 g.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ZoneTexte 1"/>
              <p:cNvSpPr txBox="1"/>
              <p:nvPr/>
            </p:nvSpPr>
            <p:spPr>
              <a:xfrm>
                <a:off x="1028811" y="3809235"/>
                <a:ext cx="8687843" cy="138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q"/>
                </a:pPr>
                <a:r>
                  <a:rPr lang="fr-FR" sz="2400" dirty="0">
                    <a:solidFill>
                      <a:srgbClr val="FF0000"/>
                    </a:solidFill>
                  </a:rPr>
                  <a:t>Calcul de la masse volumique de la pierre: </a:t>
                </a:r>
              </a:p>
              <a:p>
                <a:pPr marL="803275" indent="-342900" defTabSz="447675">
                  <a:buFont typeface="Symbol" panose="05050102010706020507" pitchFamily="18" charset="2"/>
                  <a:buChar char="r"/>
                </a:pPr>
                <a:r>
                  <a:rPr lang="fr-FR" sz="24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1200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450</m:t>
                        </m:r>
                      </m:den>
                    </m:f>
                    <m: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g/ cm</a:t>
                </a:r>
                <a:r>
                  <a:rPr lang="fr-FR" sz="2400" baseline="30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3</a:t>
                </a:r>
              </a:p>
              <a:p>
                <a:pPr marL="803275" indent="-342900" defTabSz="447675">
                  <a:buFont typeface="Symbol" panose="05050102010706020507" pitchFamily="18" charset="2"/>
                  <a:buChar char="r"/>
                </a:pPr>
                <a:r>
                  <a:rPr lang="fr-FR" sz="24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=</a:t>
                </a:r>
                <a:r>
                  <a:rPr lang="fr-FR" sz="2400" baseline="30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fr-FR" sz="24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2,66 g/cm</a:t>
                </a:r>
                <a:r>
                  <a:rPr lang="fr-FR" sz="2400" baseline="30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3</a:t>
                </a:r>
                <a:r>
                  <a:rPr lang="fr-FR" sz="24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  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4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11" y="3809235"/>
                <a:ext cx="8687843" cy="1386020"/>
              </a:xfrm>
              <a:prstGeom prst="rect">
                <a:avLst/>
              </a:prstGeom>
              <a:blipFill>
                <a:blip r:embed="rId6"/>
                <a:stretch>
                  <a:fillRect l="-982" t="-3524" b="-7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807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3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847887" y="31255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arrivons à la correction des exercices correspondant à la troisième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/>
          <p:cNvSpPr/>
          <p:nvPr/>
        </p:nvSpPr>
        <p:spPr>
          <a:xfrm>
            <a:off x="1708351" y="3460700"/>
            <a:ext cx="8696559" cy="68778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11" y="3177423"/>
            <a:ext cx="805544" cy="805544"/>
          </a:xfrm>
          <a:prstGeom prst="rect">
            <a:avLst/>
          </a:prstGeom>
        </p:spPr>
      </p:pic>
      <p:sp>
        <p:nvSpPr>
          <p:cNvPr id="5" name="ZoneTexte 3"/>
          <p:cNvSpPr txBox="1"/>
          <p:nvPr/>
        </p:nvSpPr>
        <p:spPr>
          <a:xfrm>
            <a:off x="2044890" y="3580195"/>
            <a:ext cx="768625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0040C0"/>
                </a:solidFill>
                <a:latin typeface="Calibri" panose="020F0502020204030204" pitchFamily="34" charset="0"/>
              </a:rPr>
              <a:t>Expliquer le fait de flotter et de couler dans un liquide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réussir cette tâche, vous devez vous rappeler dans quels cas un corps flotte sur l’eau et dans quels cas il coule.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/>
          <p:cNvSpPr txBox="1"/>
          <p:nvPr/>
        </p:nvSpPr>
        <p:spPr>
          <a:xfrm>
            <a:off x="662938" y="575498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graphicFrame>
        <p:nvGraphicFramePr>
          <p:cNvPr id="15" name="Tableau 2">
            <a:extLst>
              <a:ext uri="{FF2B5EF4-FFF2-40B4-BE49-F238E27FC236}">
                <a16:creationId xmlns:a16="http://schemas.microsoft.com/office/drawing/2014/main" id="{E13C7315-5DB8-16AA-37A1-2007AE3C4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098059"/>
              </p:ext>
            </p:extLst>
          </p:nvPr>
        </p:nvGraphicFramePr>
        <p:xfrm>
          <a:off x="2032000" y="1826372"/>
          <a:ext cx="8128000" cy="4053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3962897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15675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Objet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</a:rPr>
                        <a:t>……………………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Objet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</a:rPr>
                        <a:t>……………………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373882"/>
                  </a:ext>
                </a:extLst>
              </a:tr>
              <a:tr h="269101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6653028"/>
                  </a:ext>
                </a:extLst>
              </a:tr>
              <a:tr h="904805"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6504589"/>
                  </a:ext>
                </a:extLst>
              </a:tr>
            </a:tbl>
          </a:graphicData>
        </a:graphic>
      </p:graphicFrame>
      <p:pic>
        <p:nvPicPr>
          <p:cNvPr id="16" name="Image 4">
            <a:extLst>
              <a:ext uri="{FF2B5EF4-FFF2-40B4-BE49-F238E27FC236}">
                <a16:creationId xmlns:a16="http://schemas.microsoft.com/office/drawing/2014/main" id="{34F5FD98-2D77-447F-B7EF-9A535EF85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203" y="2424551"/>
            <a:ext cx="1724247" cy="2420669"/>
          </a:xfrm>
          <a:prstGeom prst="rect">
            <a:avLst/>
          </a:prstGeom>
        </p:spPr>
      </p:pic>
      <p:pic>
        <p:nvPicPr>
          <p:cNvPr id="17" name="Picture 12573">
            <a:extLst>
              <a:ext uri="{FF2B5EF4-FFF2-40B4-BE49-F238E27FC236}">
                <a16:creationId xmlns:a16="http://schemas.microsoft.com/office/drawing/2014/main" id="{AB0D87E1-7191-10F8-39C6-ABAE9469377A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7034" y="2415771"/>
            <a:ext cx="1685328" cy="2546354"/>
          </a:xfrm>
          <a:prstGeom prst="rect">
            <a:avLst/>
          </a:prstGeom>
          <a:noFill/>
        </p:spPr>
      </p:pic>
      <p:cxnSp>
        <p:nvCxnSpPr>
          <p:cNvPr id="18" name="Connecteur droit avec flèche 11">
            <a:extLst>
              <a:ext uri="{FF2B5EF4-FFF2-40B4-BE49-F238E27FC236}">
                <a16:creationId xmlns:a16="http://schemas.microsoft.com/office/drawing/2014/main" id="{FBB2F1A3-51B5-E1AA-AFE5-7DA32DBB055B}"/>
              </a:ext>
            </a:extLst>
          </p:cNvPr>
          <p:cNvCxnSpPr/>
          <p:nvPr/>
        </p:nvCxnSpPr>
        <p:spPr>
          <a:xfrm>
            <a:off x="2976880" y="3429000"/>
            <a:ext cx="11480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2">
            <a:extLst>
              <a:ext uri="{FF2B5EF4-FFF2-40B4-BE49-F238E27FC236}">
                <a16:creationId xmlns:a16="http://schemas.microsoft.com/office/drawing/2014/main" id="{C7BC3366-0D74-3944-B7FC-06BC378A52A1}"/>
              </a:ext>
            </a:extLst>
          </p:cNvPr>
          <p:cNvSpPr txBox="1"/>
          <p:nvPr/>
        </p:nvSpPr>
        <p:spPr>
          <a:xfrm>
            <a:off x="2451461" y="3124200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ρ</a:t>
            </a:r>
            <a:r>
              <a:rPr lang="fr-FR" sz="2400" b="1" baseline="-2500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20" name="Connecteur droit avec flèche 13">
            <a:extLst>
              <a:ext uri="{FF2B5EF4-FFF2-40B4-BE49-F238E27FC236}">
                <a16:creationId xmlns:a16="http://schemas.microsoft.com/office/drawing/2014/main" id="{A9D24DC5-54F5-0536-B154-0AF84B831BCD}"/>
              </a:ext>
            </a:extLst>
          </p:cNvPr>
          <p:cNvCxnSpPr/>
          <p:nvPr/>
        </p:nvCxnSpPr>
        <p:spPr>
          <a:xfrm>
            <a:off x="2976880" y="4224787"/>
            <a:ext cx="11480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15">
            <a:extLst>
              <a:ext uri="{FF2B5EF4-FFF2-40B4-BE49-F238E27FC236}">
                <a16:creationId xmlns:a16="http://schemas.microsoft.com/office/drawing/2014/main" id="{7A27E6F8-C050-915F-54D8-9A8666FE1684}"/>
              </a:ext>
            </a:extLst>
          </p:cNvPr>
          <p:cNvSpPr txBox="1"/>
          <p:nvPr/>
        </p:nvSpPr>
        <p:spPr>
          <a:xfrm>
            <a:off x="2328156" y="3909788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ρ</a:t>
            </a:r>
            <a:r>
              <a:rPr lang="fr-FR" sz="2400" b="1" baseline="-25000" dirty="0">
                <a:solidFill>
                  <a:srgbClr val="FF0000"/>
                </a:solidFill>
              </a:rPr>
              <a:t>eau</a:t>
            </a:r>
          </a:p>
        </p:txBody>
      </p:sp>
      <p:sp>
        <p:nvSpPr>
          <p:cNvPr id="23" name="ZoneTexte 18">
            <a:extLst>
              <a:ext uri="{FF2B5EF4-FFF2-40B4-BE49-F238E27FC236}">
                <a16:creationId xmlns:a16="http://schemas.microsoft.com/office/drawing/2014/main" id="{5BA2B086-691D-5F48-0262-88251CD73F96}"/>
              </a:ext>
            </a:extLst>
          </p:cNvPr>
          <p:cNvSpPr txBox="1"/>
          <p:nvPr/>
        </p:nvSpPr>
        <p:spPr>
          <a:xfrm>
            <a:off x="9409358" y="348934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ρ</a:t>
            </a:r>
            <a:r>
              <a:rPr lang="fr-FR" sz="2400" b="1" baseline="-25000" dirty="0">
                <a:solidFill>
                  <a:srgbClr val="FF0000"/>
                </a:solidFill>
              </a:rPr>
              <a:t>eau</a:t>
            </a:r>
          </a:p>
        </p:txBody>
      </p:sp>
      <p:cxnSp>
        <p:nvCxnSpPr>
          <p:cNvPr id="24" name="Connecteur droit avec flèche 19">
            <a:extLst>
              <a:ext uri="{FF2B5EF4-FFF2-40B4-BE49-F238E27FC236}">
                <a16:creationId xmlns:a16="http://schemas.microsoft.com/office/drawing/2014/main" id="{89C88D0A-74B1-78E7-A95D-52874ECB9108}"/>
              </a:ext>
            </a:extLst>
          </p:cNvPr>
          <p:cNvCxnSpPr>
            <a:cxnSpLocks/>
          </p:cNvCxnSpPr>
          <p:nvPr/>
        </p:nvCxnSpPr>
        <p:spPr>
          <a:xfrm flipH="1">
            <a:off x="8402320" y="3799039"/>
            <a:ext cx="9746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3">
            <a:extLst>
              <a:ext uri="{FF2B5EF4-FFF2-40B4-BE49-F238E27FC236}">
                <a16:creationId xmlns:a16="http://schemas.microsoft.com/office/drawing/2014/main" id="{A61D41A7-D9A6-857E-ED3B-3057AE46F4E5}"/>
              </a:ext>
            </a:extLst>
          </p:cNvPr>
          <p:cNvSpPr txBox="1"/>
          <p:nvPr/>
        </p:nvSpPr>
        <p:spPr>
          <a:xfrm>
            <a:off x="9328065" y="4203852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ρ</a:t>
            </a:r>
            <a:r>
              <a:rPr lang="fr-FR" sz="2400" b="1" baseline="-250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26" name="Connecteur droit avec flèche 24">
            <a:extLst>
              <a:ext uri="{FF2B5EF4-FFF2-40B4-BE49-F238E27FC236}">
                <a16:creationId xmlns:a16="http://schemas.microsoft.com/office/drawing/2014/main" id="{9BC5513A-2EFC-449B-3A8B-838742D6E8F8}"/>
              </a:ext>
            </a:extLst>
          </p:cNvPr>
          <p:cNvCxnSpPr>
            <a:cxnSpLocks/>
          </p:cNvCxnSpPr>
          <p:nvPr/>
        </p:nvCxnSpPr>
        <p:spPr>
          <a:xfrm flipH="1">
            <a:off x="8321027" y="4513546"/>
            <a:ext cx="9746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5">
            <a:extLst>
              <a:ext uri="{FF2B5EF4-FFF2-40B4-BE49-F238E27FC236}">
                <a16:creationId xmlns:a16="http://schemas.microsoft.com/office/drawing/2014/main" id="{1C48F406-947C-2FF5-2652-EFFC3CC80253}"/>
              </a:ext>
            </a:extLst>
          </p:cNvPr>
          <p:cNvSpPr txBox="1"/>
          <p:nvPr/>
        </p:nvSpPr>
        <p:spPr>
          <a:xfrm>
            <a:off x="3324736" y="5173136"/>
            <a:ext cx="243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ρ</a:t>
            </a:r>
            <a:r>
              <a:rPr lang="fr-FR" sz="3200" b="1" baseline="-25000" dirty="0">
                <a:solidFill>
                  <a:srgbClr val="FF0000"/>
                </a:solidFill>
              </a:rPr>
              <a:t>1     </a:t>
            </a:r>
            <a:r>
              <a:rPr lang="fr-FR" sz="3200" b="1" dirty="0">
                <a:solidFill>
                  <a:srgbClr val="FF0000"/>
                </a:solidFill>
              </a:rPr>
              <a:t>&lt;   </a:t>
            </a:r>
            <a:r>
              <a:rPr lang="el-GR" sz="3200" b="1" dirty="0">
                <a:solidFill>
                  <a:srgbClr val="FF0000"/>
                </a:solidFill>
              </a:rPr>
              <a:t>ρ</a:t>
            </a:r>
            <a:r>
              <a:rPr lang="fr-FR" sz="3200" b="1" baseline="-25000" dirty="0">
                <a:solidFill>
                  <a:srgbClr val="FF0000"/>
                </a:solidFill>
              </a:rPr>
              <a:t>eau</a:t>
            </a:r>
            <a:r>
              <a:rPr lang="fr-FR" sz="3200" b="1" dirty="0">
                <a:solidFill>
                  <a:srgbClr val="FF0000"/>
                </a:solidFill>
              </a:rPr>
              <a:t>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8" name="ZoneTexte 26">
            <a:extLst>
              <a:ext uri="{FF2B5EF4-FFF2-40B4-BE49-F238E27FC236}">
                <a16:creationId xmlns:a16="http://schemas.microsoft.com/office/drawing/2014/main" id="{CE6BB16E-B3C3-348E-4D3A-E534FC919028}"/>
              </a:ext>
            </a:extLst>
          </p:cNvPr>
          <p:cNvSpPr txBox="1"/>
          <p:nvPr/>
        </p:nvSpPr>
        <p:spPr>
          <a:xfrm>
            <a:off x="7053456" y="5176894"/>
            <a:ext cx="243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ρ</a:t>
            </a:r>
            <a:r>
              <a:rPr lang="fr-FR" sz="3200" b="1" baseline="-25000" dirty="0">
                <a:solidFill>
                  <a:srgbClr val="FF0000"/>
                </a:solidFill>
              </a:rPr>
              <a:t>2     </a:t>
            </a:r>
            <a:r>
              <a:rPr lang="fr-FR" sz="3200" b="1" dirty="0">
                <a:solidFill>
                  <a:srgbClr val="FF0000"/>
                </a:solidFill>
              </a:rPr>
              <a:t>&gt;   </a:t>
            </a:r>
            <a:r>
              <a:rPr lang="el-GR" sz="3200" b="1" dirty="0">
                <a:solidFill>
                  <a:srgbClr val="FF0000"/>
                </a:solidFill>
              </a:rPr>
              <a:t>ρ</a:t>
            </a:r>
            <a:r>
              <a:rPr lang="fr-FR" sz="3200" b="1" baseline="-25000" dirty="0">
                <a:solidFill>
                  <a:srgbClr val="FF0000"/>
                </a:solidFill>
              </a:rPr>
              <a:t>eau</a:t>
            </a:r>
            <a:r>
              <a:rPr lang="fr-FR" sz="3200" b="1" dirty="0">
                <a:solidFill>
                  <a:srgbClr val="FF0000"/>
                </a:solidFill>
              </a:rPr>
              <a:t>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3194" y="1787046"/>
            <a:ext cx="1153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flottant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825816" y="1809289"/>
            <a:ext cx="872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coulé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13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/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L’élève prête l’attention à l’enseignant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sp>
        <p:nvSpPr>
          <p:cNvPr id="13" name="Google Shape;853;p104"/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Banque des icones utilisées dans les slides</a:t>
            </a:r>
            <a:endParaRPr lang="fr-FR" sz="18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L’élève lève la main avant de répondre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pic>
          <p:nvPicPr>
            <p:cNvPr id="20" name="Picture 2" descr="Lever la main - Icônes mains et gestes gratuite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/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/>
            <p:cNvSpPr txBox="1"/>
            <p:nvPr/>
          </p:nvSpPr>
          <p:spPr>
            <a:xfrm>
              <a:off x="1591155" y="978316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Slide réservé à l’enseignant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On rappelle également pourquoi certains corps flottent plus que d’autres.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au 2">
            <a:extLst>
              <a:ext uri="{FF2B5EF4-FFF2-40B4-BE49-F238E27FC236}">
                <a16:creationId xmlns:a16="http://schemas.microsoft.com/office/drawing/2014/main" id="{E4FC8BFF-DF4C-2053-AB97-A566FBC3C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980726"/>
              </p:ext>
            </p:extLst>
          </p:nvPr>
        </p:nvGraphicFramePr>
        <p:xfrm>
          <a:off x="1402080" y="1501874"/>
          <a:ext cx="9387840" cy="4550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939">
                  <a:extLst>
                    <a:ext uri="{9D8B030D-6E8A-4147-A177-3AD203B41FA5}">
                      <a16:colId xmlns:a16="http://schemas.microsoft.com/office/drawing/2014/main" val="1339628971"/>
                    </a:ext>
                  </a:extLst>
                </a:gridCol>
                <a:gridCol w="879981">
                  <a:extLst>
                    <a:ext uri="{9D8B030D-6E8A-4147-A177-3AD203B41FA5}">
                      <a16:colId xmlns:a16="http://schemas.microsoft.com/office/drawing/2014/main" val="541280094"/>
                    </a:ext>
                  </a:extLst>
                </a:gridCol>
                <a:gridCol w="664339">
                  <a:extLst>
                    <a:ext uri="{9D8B030D-6E8A-4147-A177-3AD203B41FA5}">
                      <a16:colId xmlns:a16="http://schemas.microsoft.com/office/drawing/2014/main" val="415675405"/>
                    </a:ext>
                  </a:extLst>
                </a:gridCol>
                <a:gridCol w="4029581">
                  <a:extLst>
                    <a:ext uri="{9D8B030D-6E8A-4147-A177-3AD203B41FA5}">
                      <a16:colId xmlns:a16="http://schemas.microsoft.com/office/drawing/2014/main" val="2738058786"/>
                    </a:ext>
                  </a:extLst>
                </a:gridCol>
              </a:tblGrid>
              <a:tr h="788939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Objet flottant: </a:t>
                      </a:r>
                      <a:r>
                        <a:rPr lang="el-GR" sz="2400" b="1" dirty="0">
                          <a:solidFill>
                            <a:schemeClr val="tx1"/>
                          </a:solidFill>
                        </a:rPr>
                        <a:t>ρ</a:t>
                      </a:r>
                      <a:r>
                        <a:rPr lang="fr-FR" sz="2400" b="1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Objet flottant: </a:t>
                      </a:r>
                      <a:r>
                        <a:rPr lang="el-GR" sz="2400" b="1" dirty="0">
                          <a:solidFill>
                            <a:schemeClr val="tx1"/>
                          </a:solidFill>
                        </a:rPr>
                        <a:t>ρ</a:t>
                      </a:r>
                      <a:r>
                        <a:rPr lang="fr-FR" sz="24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373882"/>
                  </a:ext>
                </a:extLst>
              </a:tr>
              <a:tr h="2856766"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653028"/>
                  </a:ext>
                </a:extLst>
              </a:tr>
              <a:tr h="90480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/>
                        <a:t>Partie immergée plus</a:t>
                      </a:r>
                      <a:r>
                        <a:rPr lang="fr-FR" sz="2800" b="0" baseline="0" dirty="0"/>
                        <a:t> </a:t>
                      </a:r>
                      <a:r>
                        <a:rPr lang="fr-FR" sz="2400" b="0" baseline="0" dirty="0"/>
                        <a:t>………………</a:t>
                      </a:r>
                      <a:endParaRPr lang="fr-FR" sz="28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2800" b="0" dirty="0"/>
                        <a:t>Partie immergée plus </a:t>
                      </a:r>
                      <a:r>
                        <a:rPr lang="fr-FR" sz="2800" b="0" baseline="0" dirty="0"/>
                        <a:t>……………</a:t>
                      </a:r>
                      <a:r>
                        <a:rPr lang="fr-FR" sz="2800" b="0" dirty="0"/>
                        <a:t> </a:t>
                      </a:r>
                      <a:r>
                        <a:rPr lang="fr-FR" sz="2800" b="0" dirty="0">
                          <a:solidFill>
                            <a:srgbClr val="FF0000"/>
                          </a:solidFill>
                        </a:rPr>
                        <a:t> 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504589"/>
                  </a:ext>
                </a:extLst>
              </a:tr>
            </a:tbl>
          </a:graphicData>
        </a:graphic>
      </p:graphicFrame>
      <p:sp>
        <p:nvSpPr>
          <p:cNvPr id="10" name="Rectangle 12608">
            <a:extLst>
              <a:ext uri="{FF2B5EF4-FFF2-40B4-BE49-F238E27FC236}">
                <a16:creationId xmlns:a16="http://schemas.microsoft.com/office/drawing/2014/main" id="{FE39A016-E10F-F2A6-B1E5-0999BC0DB960}"/>
              </a:ext>
            </a:extLst>
          </p:cNvPr>
          <p:cNvSpPr/>
          <p:nvPr/>
        </p:nvSpPr>
        <p:spPr>
          <a:xfrm>
            <a:off x="3810659" y="4543924"/>
            <a:ext cx="14895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77085" algn="l"/>
              </a:tabLst>
              <a:defRPr/>
            </a:pPr>
            <a:r>
              <a:rPr kumimoji="0" lang="en-US" sz="2800" b="1" i="0" u="none" strike="noStrike" kern="0" cap="none" spc="-5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kumimoji="0" lang="en-US" sz="2800" b="1" i="0" u="none" strike="noStrike" kern="0" cap="none" spc="-3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1</a:t>
            </a:r>
            <a:r>
              <a:rPr kumimoji="0" lang="en-US" sz="2800" b="1" i="0" u="none" strike="noStrike" kern="0" cap="none" spc="-13" normalizeH="0" baseline="-57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1" i="0" u="none" strike="noStrike" kern="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&lt;</a:t>
            </a:r>
            <a:r>
              <a:rPr kumimoji="0" lang="en-US" sz="2800" b="1" i="0" u="none" strike="noStrike" kern="0" cap="none" spc="28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1" i="0" u="none" strike="noStrike" kern="0" cap="none" spc="-52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kumimoji="0" lang="en-US" sz="2800" b="1" i="0" u="none" strike="noStrike" kern="0" cap="none" spc="-29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e</a:t>
            </a:r>
            <a:r>
              <a:rPr kumimoji="0" lang="en-US" sz="2800" b="1" i="0" u="none" strike="noStrike" kern="0" cap="none" spc="-28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</a:t>
            </a:r>
            <a:r>
              <a:rPr kumimoji="0" lang="en-US" sz="2800" b="1" i="0" u="none" strike="noStrike" kern="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</a:t>
            </a:r>
            <a:endParaRPr kumimoji="0" lang="en-US" sz="2800" b="1" i="0" u="none" strike="noStrike" kern="0" cap="none" spc="-31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grpSp>
        <p:nvGrpSpPr>
          <p:cNvPr id="11" name="Group 37">
            <a:extLst>
              <a:ext uri="{FF2B5EF4-FFF2-40B4-BE49-F238E27FC236}">
                <a16:creationId xmlns:a16="http://schemas.microsoft.com/office/drawing/2014/main" id="{1B3B9ED2-12AC-C3E4-3ABB-67AFBD6F360E}"/>
              </a:ext>
            </a:extLst>
          </p:cNvPr>
          <p:cNvGrpSpPr/>
          <p:nvPr/>
        </p:nvGrpSpPr>
        <p:grpSpPr>
          <a:xfrm>
            <a:off x="1530377" y="2360140"/>
            <a:ext cx="3989463" cy="2548746"/>
            <a:chOff x="1530377" y="2554104"/>
            <a:chExt cx="3989463" cy="2548746"/>
          </a:xfrm>
        </p:grpSpPr>
        <p:pic>
          <p:nvPicPr>
            <p:cNvPr id="12" name="Picture 12494">
              <a:extLst>
                <a:ext uri="{FF2B5EF4-FFF2-40B4-BE49-F238E27FC236}">
                  <a16:creationId xmlns:a16="http://schemas.microsoft.com/office/drawing/2014/main" id="{501D2A7F-F6F6-D527-9F3C-E4E284214C5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3406099" y="2554104"/>
              <a:ext cx="2113741" cy="2548746"/>
            </a:xfrm>
            <a:prstGeom prst="rect">
              <a:avLst/>
            </a:prstGeom>
            <a:noFill/>
          </p:spPr>
        </p:pic>
        <p:sp>
          <p:nvSpPr>
            <p:cNvPr id="13" name="Rectangle 12610">
              <a:extLst>
                <a:ext uri="{FF2B5EF4-FFF2-40B4-BE49-F238E27FC236}">
                  <a16:creationId xmlns:a16="http://schemas.microsoft.com/office/drawing/2014/main" id="{25223FBD-1E08-D60B-B0F4-9C3D4C5D9454}"/>
                </a:ext>
              </a:extLst>
            </p:cNvPr>
            <p:cNvSpPr/>
            <p:nvPr/>
          </p:nvSpPr>
          <p:spPr>
            <a:xfrm>
              <a:off x="4065516" y="3776685"/>
              <a:ext cx="604291" cy="3693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Eau</a:t>
              </a:r>
            </a:p>
          </p:txBody>
        </p:sp>
        <p:sp>
          <p:nvSpPr>
            <p:cNvPr id="14" name="Rectangle 12611">
              <a:extLst>
                <a:ext uri="{FF2B5EF4-FFF2-40B4-BE49-F238E27FC236}">
                  <a16:creationId xmlns:a16="http://schemas.microsoft.com/office/drawing/2014/main" id="{4BB1D756-89EB-68E1-AAA6-55DD1B304718}"/>
                </a:ext>
              </a:extLst>
            </p:cNvPr>
            <p:cNvSpPr/>
            <p:nvPr/>
          </p:nvSpPr>
          <p:spPr>
            <a:xfrm>
              <a:off x="1530377" y="3209844"/>
              <a:ext cx="1823819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Partie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immergée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</p:txBody>
        </p:sp>
        <p:cxnSp>
          <p:nvCxnSpPr>
            <p:cNvPr id="15" name="Straight Arrow Connector 33">
              <a:extLst>
                <a:ext uri="{FF2B5EF4-FFF2-40B4-BE49-F238E27FC236}">
                  <a16:creationId xmlns:a16="http://schemas.microsoft.com/office/drawing/2014/main" id="{7CC64788-3319-3DF6-2162-33F4D3C381A8}"/>
                </a:ext>
              </a:extLst>
            </p:cNvPr>
            <p:cNvCxnSpPr>
              <a:cxnSpLocks/>
            </p:cNvCxnSpPr>
            <p:nvPr/>
          </p:nvCxnSpPr>
          <p:spPr>
            <a:xfrm>
              <a:off x="3371497" y="3443075"/>
              <a:ext cx="878324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2495">
            <a:extLst>
              <a:ext uri="{FF2B5EF4-FFF2-40B4-BE49-F238E27FC236}">
                <a16:creationId xmlns:a16="http://schemas.microsoft.com/office/drawing/2014/main" id="{74B005B9-5EDA-3F40-1C1A-E9F826707D8F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V="1">
            <a:off x="6696743" y="2314305"/>
            <a:ext cx="2133257" cy="2548746"/>
          </a:xfrm>
          <a:prstGeom prst="rect">
            <a:avLst/>
          </a:prstGeom>
          <a:noFill/>
        </p:spPr>
      </p:pic>
      <p:sp>
        <p:nvSpPr>
          <p:cNvPr id="18" name="Rectangle 12619">
            <a:extLst>
              <a:ext uri="{FF2B5EF4-FFF2-40B4-BE49-F238E27FC236}">
                <a16:creationId xmlns:a16="http://schemas.microsoft.com/office/drawing/2014/main" id="{DD2C4467-84AB-E770-E8E1-5691599490A4}"/>
              </a:ext>
            </a:extLst>
          </p:cNvPr>
          <p:cNvSpPr/>
          <p:nvPr/>
        </p:nvSpPr>
        <p:spPr>
          <a:xfrm>
            <a:off x="7617891" y="3634513"/>
            <a:ext cx="460063" cy="36933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Eau</a:t>
            </a:r>
          </a:p>
        </p:txBody>
      </p:sp>
      <p:sp>
        <p:nvSpPr>
          <p:cNvPr id="19" name="Rectangle 12623">
            <a:extLst>
              <a:ext uri="{FF2B5EF4-FFF2-40B4-BE49-F238E27FC236}">
                <a16:creationId xmlns:a16="http://schemas.microsoft.com/office/drawing/2014/main" id="{36DD0A32-A2A9-5039-9551-3C66E713C120}"/>
              </a:ext>
            </a:extLst>
          </p:cNvPr>
          <p:cNvSpPr/>
          <p:nvPr/>
        </p:nvSpPr>
        <p:spPr>
          <a:xfrm>
            <a:off x="8922697" y="2861992"/>
            <a:ext cx="177452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Partie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immergée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cxnSp>
        <p:nvCxnSpPr>
          <p:cNvPr id="20" name="Straight Arrow Connector 30">
            <a:extLst>
              <a:ext uri="{FF2B5EF4-FFF2-40B4-BE49-F238E27FC236}">
                <a16:creationId xmlns:a16="http://schemas.microsoft.com/office/drawing/2014/main" id="{5E35F888-8426-5B74-4A63-2D30BC47EB0E}"/>
              </a:ext>
            </a:extLst>
          </p:cNvPr>
          <p:cNvCxnSpPr/>
          <p:nvPr/>
        </p:nvCxnSpPr>
        <p:spPr>
          <a:xfrm flipH="1">
            <a:off x="7966762" y="3112681"/>
            <a:ext cx="863238" cy="0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2608">
            <a:extLst>
              <a:ext uri="{FF2B5EF4-FFF2-40B4-BE49-F238E27FC236}">
                <a16:creationId xmlns:a16="http://schemas.microsoft.com/office/drawing/2014/main" id="{97D0C7A4-80E9-93DD-7F5A-D176E4C5E3D7}"/>
              </a:ext>
            </a:extLst>
          </p:cNvPr>
          <p:cNvSpPr/>
          <p:nvPr/>
        </p:nvSpPr>
        <p:spPr>
          <a:xfrm>
            <a:off x="5519841" y="1697085"/>
            <a:ext cx="10933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77085" algn="l"/>
              </a:tabLst>
              <a:defRPr/>
            </a:pPr>
            <a:r>
              <a:rPr kumimoji="0" lang="en-US" sz="2800" b="1" i="0" u="none" strike="noStrike" kern="0" cap="none" spc="-5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kumimoji="0" lang="en-US" sz="2800" b="1" i="0" u="none" strike="noStrike" kern="0" cap="none" spc="289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</a:t>
            </a:r>
            <a:r>
              <a:rPr kumimoji="0" lang="en-US" sz="2800" b="1" i="0" u="none" strike="noStrike" kern="0" cap="none" spc="7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&lt;</a:t>
            </a:r>
            <a:r>
              <a:rPr kumimoji="0" lang="en-US" sz="2800" b="1" i="0" u="none" strike="noStrike" kern="0" cap="none" spc="-5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lang="en-US" sz="2800" b="1" kern="0" spc="-29" baseline="-25000" dirty="0">
                <a:solidFill>
                  <a:srgbClr val="FF0000"/>
                </a:solidFill>
              </a:rPr>
              <a:t>1</a:t>
            </a:r>
            <a:r>
              <a:rPr kumimoji="0" lang="en-US" sz="2800" b="1" i="0" u="none" strike="noStrike" kern="0" cap="none" spc="-3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23" name="Rectangle 12608">
            <a:extLst>
              <a:ext uri="{FF2B5EF4-FFF2-40B4-BE49-F238E27FC236}">
                <a16:creationId xmlns:a16="http://schemas.microsoft.com/office/drawing/2014/main" id="{3EC78033-C6D2-1597-F187-190D296FC6AD}"/>
              </a:ext>
            </a:extLst>
          </p:cNvPr>
          <p:cNvSpPr/>
          <p:nvPr/>
        </p:nvSpPr>
        <p:spPr>
          <a:xfrm>
            <a:off x="7411375" y="4543924"/>
            <a:ext cx="13331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77085" algn="l"/>
              </a:tabLst>
              <a:defRPr/>
            </a:pPr>
            <a:r>
              <a:rPr kumimoji="0" lang="en-US" sz="2800" b="1" i="0" u="none" strike="noStrike" kern="0" cap="none" spc="-5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kumimoji="0" lang="en-US" sz="2800" b="1" i="0" u="none" strike="noStrike" kern="0" cap="none" spc="289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</a:t>
            </a:r>
            <a:r>
              <a:rPr kumimoji="0" lang="en-US" sz="2800" b="1" i="0" u="none" strike="noStrike" kern="0" cap="none" spc="7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&lt;</a:t>
            </a:r>
            <a:r>
              <a:rPr kumimoji="0" lang="en-US" sz="2800" b="1" i="0" u="none" strike="noStrike" kern="0" cap="none" spc="-52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ρ</a:t>
            </a:r>
            <a:r>
              <a:rPr kumimoji="0" lang="en-US" sz="2800" b="1" i="0" u="none" strike="noStrike" kern="0" cap="none" spc="-29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e</a:t>
            </a:r>
            <a:r>
              <a:rPr kumimoji="0" lang="en-US" sz="2800" b="1" i="0" u="none" strike="noStrike" kern="0" cap="none" spc="-28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</a:t>
            </a:r>
            <a:r>
              <a:rPr kumimoji="0" lang="en-US" sz="2800" b="1" i="0" u="none" strike="noStrike" kern="0" cap="none" spc="-31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</a:t>
            </a:r>
            <a:r>
              <a:rPr kumimoji="0" lang="en-US" sz="2800" b="1" i="0" u="none" strike="noStrike" kern="0" cap="none" spc="-3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90805" y="5347472"/>
            <a:ext cx="1218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grande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347271" y="5347472"/>
            <a:ext cx="1152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petite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  <p:bldP spid="23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62884" y="622512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906990" y="16830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de l’exercice 3 page 38.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13908"/>
          <p:cNvSpPr/>
          <p:nvPr/>
        </p:nvSpPr>
        <p:spPr>
          <a:xfrm>
            <a:off x="586606" y="3526702"/>
            <a:ext cx="10256885" cy="386928"/>
          </a:xfrm>
          <a:custGeom>
            <a:avLst/>
            <a:gdLst/>
            <a:ahLst/>
            <a:cxnLst/>
            <a:rect l="0" t="0" r="0" b="0"/>
            <a:pathLst>
              <a:path w="3665397" h="208800">
                <a:moveTo>
                  <a:pt x="0" y="0"/>
                </a:moveTo>
                <a:lnTo>
                  <a:pt x="0" y="208800"/>
                </a:lnTo>
                <a:lnTo>
                  <a:pt x="3629405" y="208800"/>
                </a:lnTo>
                <a:cubicBezTo>
                  <a:pt x="3649281" y="208800"/>
                  <a:pt x="3665397" y="192684"/>
                  <a:pt x="3665397" y="172796"/>
                </a:cubicBezTo>
                <a:lnTo>
                  <a:pt x="3665397" y="35991"/>
                </a:lnTo>
                <a:cubicBezTo>
                  <a:pt x="3665397" y="16116"/>
                  <a:pt x="3649281" y="0"/>
                  <a:pt x="3629405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000"/>
          </a:p>
        </p:txBody>
      </p:sp>
      <p:sp>
        <p:nvSpPr>
          <p:cNvPr id="11" name="Freeform 13909"/>
          <p:cNvSpPr/>
          <p:nvPr/>
        </p:nvSpPr>
        <p:spPr>
          <a:xfrm>
            <a:off x="586606" y="4677992"/>
            <a:ext cx="10256885" cy="359994"/>
          </a:xfrm>
          <a:custGeom>
            <a:avLst/>
            <a:gdLst/>
            <a:ahLst/>
            <a:cxnLst/>
            <a:rect l="0" t="0" r="0" b="0"/>
            <a:pathLst>
              <a:path w="3657600" h="359994">
                <a:moveTo>
                  <a:pt x="0" y="0"/>
                </a:moveTo>
                <a:lnTo>
                  <a:pt x="0" y="359994"/>
                </a:lnTo>
                <a:lnTo>
                  <a:pt x="3621595" y="359994"/>
                </a:lnTo>
                <a:cubicBezTo>
                  <a:pt x="3641483" y="359994"/>
                  <a:pt x="3657600" y="343877"/>
                  <a:pt x="3657600" y="324002"/>
                </a:cubicBezTo>
                <a:lnTo>
                  <a:pt x="3657600" y="35991"/>
                </a:lnTo>
                <a:cubicBezTo>
                  <a:pt x="3657600" y="16116"/>
                  <a:pt x="3641483" y="0"/>
                  <a:pt x="3621595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000"/>
          </a:p>
        </p:txBody>
      </p:sp>
      <p:sp>
        <p:nvSpPr>
          <p:cNvPr id="56" name="Rectangle 14151"/>
          <p:cNvSpPr/>
          <p:nvPr/>
        </p:nvSpPr>
        <p:spPr>
          <a:xfrm>
            <a:off x="669309" y="3566277"/>
            <a:ext cx="383207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F5821F"/>
                </a:solidFill>
                <a:latin typeface="Calibri"/>
              </a:rPr>
              <a:t>1.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Préciser si la boule flotte ou coule.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6526" y="1272501"/>
            <a:ext cx="10553700" cy="2106422"/>
            <a:chOff x="761261" y="1842045"/>
            <a:chExt cx="10553700" cy="2106422"/>
          </a:xfrm>
        </p:grpSpPr>
        <p:sp>
          <p:nvSpPr>
            <p:cNvPr id="8" name="Freeform 13904"/>
            <p:cNvSpPr/>
            <p:nvPr/>
          </p:nvSpPr>
          <p:spPr>
            <a:xfrm>
              <a:off x="761261" y="1842045"/>
              <a:ext cx="10553700" cy="2106422"/>
            </a:xfrm>
            <a:custGeom>
              <a:avLst/>
              <a:gdLst/>
              <a:ahLst/>
              <a:cxnLst/>
              <a:rect l="0" t="0" r="0" b="0"/>
              <a:pathLst>
                <a:path w="2408820" h="2106422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1998421"/>
                  </a:lnTo>
                  <a:cubicBezTo>
                    <a:pt x="0" y="2058073"/>
                    <a:pt x="48349" y="2106422"/>
                    <a:pt x="108000" y="2106422"/>
                  </a:cubicBezTo>
                  <a:lnTo>
                    <a:pt x="2300820" y="2106422"/>
                  </a:lnTo>
                  <a:cubicBezTo>
                    <a:pt x="2360472" y="2106422"/>
                    <a:pt x="2408820" y="2058073"/>
                    <a:pt x="2408820" y="1998421"/>
                  </a:cubicBezTo>
                  <a:lnTo>
                    <a:pt x="2408820" y="108000"/>
                  </a:lnTo>
                  <a:cubicBezTo>
                    <a:pt x="2408820" y="48348"/>
                    <a:pt x="2360472" y="0"/>
                    <a:pt x="2300820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5" name="Rectangle 14148"/>
            <p:cNvSpPr/>
            <p:nvPr/>
          </p:nvSpPr>
          <p:spPr>
            <a:xfrm>
              <a:off x="1037490" y="1850348"/>
              <a:ext cx="8794730" cy="20261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>
                <a:lnSpc>
                  <a:spcPct val="150000"/>
                </a:lnSpc>
                <a:tabLst>
                  <a:tab pos="414131" algn="l"/>
                  <a:tab pos="925890" algn="l"/>
                  <a:tab pos="1242227" algn="l"/>
                  <a:tab pos="2126437" algn="l"/>
                </a:tabLst>
              </a:pP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Une boule en</a:t>
              </a:r>
              <a:r>
                <a:rPr lang="fr-FR" sz="2000" b="0" i="0" spc="0" dirty="0">
                  <a:solidFill>
                    <a:srgbClr val="231F20"/>
                  </a:solidFill>
                  <a:latin typeface="Calibri"/>
                </a:rPr>
                <a:t>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polystyrène est immergée</a:t>
              </a:r>
              <a:r>
                <a:rPr lang="fr-FR" sz="2000" b="0" i="0" spc="203" baseline="0" dirty="0">
                  <a:solidFill>
                    <a:srgbClr val="231F20"/>
                  </a:solidFill>
                  <a:latin typeface="Calibri"/>
                </a:rPr>
                <a:t>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dans</a:t>
              </a:r>
              <a:r>
                <a:rPr lang="fr-FR" sz="2000" b="0" i="0" spc="205" baseline="0" dirty="0">
                  <a:solidFill>
                    <a:srgbClr val="231F20"/>
                  </a:solidFill>
                  <a:latin typeface="Calibri"/>
                </a:rPr>
                <a:t>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de l’eau</a:t>
              </a:r>
              <a:r>
                <a:rPr lang="fr-FR" sz="2000" b="0" i="0" spc="204" baseline="0" dirty="0">
                  <a:solidFill>
                    <a:srgbClr val="231F20"/>
                  </a:solidFill>
                  <a:latin typeface="Calibri"/>
                </a:rPr>
                <a:t>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(voir</a:t>
              </a:r>
              <a:r>
                <a:rPr lang="fr-FR" sz="2000" b="0" i="0" spc="205" baseline="0" dirty="0">
                  <a:solidFill>
                    <a:srgbClr val="231F20"/>
                  </a:solidFill>
                  <a:latin typeface="Calibri"/>
                </a:rPr>
                <a:t>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figure ci-dessous).</a:t>
              </a:r>
            </a:p>
            <a:p>
              <a:pPr marL="0">
                <a:lnSpc>
                  <a:spcPct val="150000"/>
                </a:lnSpc>
              </a:pPr>
              <a:r>
                <a:rPr lang="en-US" sz="2000" b="0" i="0" spc="0" baseline="0" dirty="0">
                  <a:solidFill>
                    <a:srgbClr val="231F20"/>
                  </a:solidFill>
                  <a:latin typeface="Calibri"/>
                </a:rPr>
                <a:t>On donne les masses </a:t>
              </a:r>
              <a:r>
                <a:rPr lang="fr-FR" sz="2000" b="0" i="0" spc="0" baseline="0" dirty="0">
                  <a:solidFill>
                    <a:srgbClr val="231F20"/>
                  </a:solidFill>
                  <a:latin typeface="Calibri"/>
                </a:rPr>
                <a:t>volumiques</a:t>
              </a:r>
              <a:r>
                <a:rPr lang="en-US" sz="2000" b="0" i="0" spc="0" baseline="0" dirty="0">
                  <a:solidFill>
                    <a:srgbClr val="231F20"/>
                  </a:solidFill>
                  <a:latin typeface="Calibri"/>
                </a:rPr>
                <a:t> :</a:t>
              </a:r>
            </a:p>
            <a:p>
              <a:pPr marL="176213" indent="-1762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231F20"/>
                  </a:solidFill>
                </a:rPr>
                <a:t>ρ</a:t>
              </a:r>
              <a:r>
                <a:rPr lang="en-US" sz="2000" baseline="-25000" dirty="0" err="1">
                  <a:solidFill>
                    <a:srgbClr val="231F20"/>
                  </a:solidFill>
                </a:rPr>
                <a:t>eau</a:t>
              </a:r>
              <a:r>
                <a:rPr lang="en-US" sz="2000" dirty="0">
                  <a:solidFill>
                    <a:srgbClr val="231F20"/>
                  </a:solidFill>
                </a:rPr>
                <a:t> ≈ 1,0 g/cm³;</a:t>
              </a:r>
            </a:p>
            <a:p>
              <a:pPr marL="176213" indent="-1762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2000" dirty="0" err="1">
                  <a:solidFill>
                    <a:srgbClr val="231F20"/>
                  </a:solidFill>
                </a:rPr>
                <a:t>ρ</a:t>
              </a:r>
              <a:r>
                <a:rPr lang="fr-FR" sz="2000" baseline="-25000" dirty="0" err="1">
                  <a:solidFill>
                    <a:srgbClr val="231F20"/>
                  </a:solidFill>
                </a:rPr>
                <a:t>polystyrène</a:t>
              </a:r>
              <a:r>
                <a:rPr lang="en-US" sz="2000" dirty="0">
                  <a:solidFill>
                    <a:srgbClr val="231F20"/>
                  </a:solidFill>
                </a:rPr>
                <a:t> ≈ 0,03 g/cm³.</a:t>
              </a:r>
            </a:p>
            <a:p>
              <a:pPr marL="0">
                <a:lnSpc>
                  <a:spcPts val="1400"/>
                </a:lnSpc>
              </a:pPr>
              <a:r>
                <a:rPr lang="en-US" sz="2000" b="0" i="0" spc="0" baseline="0" dirty="0">
                  <a:solidFill>
                    <a:srgbClr val="231F20"/>
                  </a:solidFill>
                  <a:latin typeface="Calibri"/>
                </a:rPr>
                <a:t> 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8409183" y="2420898"/>
              <a:ext cx="2637509" cy="1355634"/>
              <a:chOff x="7383946" y="2166812"/>
              <a:chExt cx="1337271" cy="697927"/>
            </a:xfrm>
          </p:grpSpPr>
          <p:sp>
            <p:nvSpPr>
              <p:cNvPr id="50" name="Freeform 14133"/>
              <p:cNvSpPr/>
              <p:nvPr/>
            </p:nvSpPr>
            <p:spPr>
              <a:xfrm>
                <a:off x="7411528" y="2437601"/>
                <a:ext cx="1292301" cy="417588"/>
              </a:xfrm>
              <a:custGeom>
                <a:avLst/>
                <a:gdLst/>
                <a:ahLst/>
                <a:cxnLst/>
                <a:rect l="0" t="0" r="0" b="0"/>
                <a:pathLst>
                  <a:path w="1292301" h="417588">
                    <a:moveTo>
                      <a:pt x="0" y="0"/>
                    </a:moveTo>
                    <a:lnTo>
                      <a:pt x="1292301" y="0"/>
                    </a:lnTo>
                    <a:lnTo>
                      <a:pt x="1292301" y="417588"/>
                    </a:lnTo>
                    <a:lnTo>
                      <a:pt x="0" y="4175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ECFC">
                  <a:alpha val="100000"/>
                </a:srgbClr>
              </a:solidFill>
              <a:ln w="3581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fr-FR" sz="1600"/>
              </a:p>
            </p:txBody>
          </p:sp>
          <p:sp>
            <p:nvSpPr>
              <p:cNvPr id="51" name="Freeform 14134"/>
              <p:cNvSpPr/>
              <p:nvPr/>
            </p:nvSpPr>
            <p:spPr>
              <a:xfrm>
                <a:off x="7383946" y="2166812"/>
                <a:ext cx="1337271" cy="697927"/>
              </a:xfrm>
              <a:custGeom>
                <a:avLst/>
                <a:gdLst/>
                <a:ahLst/>
                <a:cxnLst/>
                <a:rect l="0" t="0" r="0" b="0"/>
                <a:pathLst>
                  <a:path w="1337271" h="697927">
                    <a:moveTo>
                      <a:pt x="0" y="3060"/>
                    </a:moveTo>
                    <a:lnTo>
                      <a:pt x="6362" y="697927"/>
                    </a:lnTo>
                    <a:lnTo>
                      <a:pt x="1337271" y="695438"/>
                    </a:lnTo>
                    <a:lnTo>
                      <a:pt x="1337271" y="0"/>
                    </a:lnTo>
                  </a:path>
                </a:pathLst>
              </a:custGeom>
              <a:noFill/>
              <a:ln w="59258" cap="flat" cmpd="sng">
                <a:solidFill>
                  <a:srgbClr val="5C9CD4">
                    <a:alpha val="100000"/>
                  </a:srgbClr>
                </a:solidFill>
                <a:miter lim="1016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fr-FR" sz="1600"/>
              </a:p>
            </p:txBody>
          </p:sp>
          <p:sp>
            <p:nvSpPr>
              <p:cNvPr id="52" name="Freeform 14135"/>
              <p:cNvSpPr/>
              <p:nvPr/>
            </p:nvSpPr>
            <p:spPr>
              <a:xfrm>
                <a:off x="8019692" y="2308901"/>
                <a:ext cx="171526" cy="171500"/>
              </a:xfrm>
              <a:custGeom>
                <a:avLst/>
                <a:gdLst/>
                <a:ahLst/>
                <a:cxnLst/>
                <a:rect l="0" t="0" r="0" b="0"/>
                <a:pathLst>
                  <a:path w="171526" h="171500">
                    <a:moveTo>
                      <a:pt x="85763" y="171500"/>
                    </a:moveTo>
                    <a:cubicBezTo>
                      <a:pt x="133121" y="171500"/>
                      <a:pt x="171526" y="133108"/>
                      <a:pt x="171526" y="85750"/>
                    </a:cubicBezTo>
                    <a:cubicBezTo>
                      <a:pt x="171526" y="38379"/>
                      <a:pt x="133121" y="0"/>
                      <a:pt x="85763" y="0"/>
                    </a:cubicBezTo>
                    <a:cubicBezTo>
                      <a:pt x="38405" y="0"/>
                      <a:pt x="0" y="38379"/>
                      <a:pt x="0" y="85750"/>
                    </a:cubicBezTo>
                    <a:cubicBezTo>
                      <a:pt x="0" y="133108"/>
                      <a:pt x="38405" y="171500"/>
                      <a:pt x="85763" y="171500"/>
                    </a:cubicBezTo>
                  </a:path>
                </a:pathLst>
              </a:custGeom>
              <a:solidFill>
                <a:srgbClr val="C0C2C4">
                  <a:alpha val="100000"/>
                </a:srgbClr>
              </a:solidFill>
              <a:ln w="59258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fr-FR" sz="1600"/>
              </a:p>
            </p:txBody>
          </p:sp>
          <p:sp>
            <p:nvSpPr>
              <p:cNvPr id="58" name="Rectangle 14169"/>
              <p:cNvSpPr/>
              <p:nvPr/>
            </p:nvSpPr>
            <p:spPr>
              <a:xfrm>
                <a:off x="7528779" y="2166812"/>
                <a:ext cx="890520" cy="12676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/>
                <a:r>
                  <a:rPr lang="en-US" sz="1600" b="0" i="0" spc="0" baseline="0" dirty="0">
                    <a:solidFill>
                      <a:srgbClr val="231F20"/>
                    </a:solidFill>
                  </a:rPr>
                  <a:t>Boule en polystyrène</a:t>
                </a:r>
              </a:p>
            </p:txBody>
          </p:sp>
          <p:sp>
            <p:nvSpPr>
              <p:cNvPr id="59" name="Rectangle 14170"/>
              <p:cNvSpPr/>
              <p:nvPr/>
            </p:nvSpPr>
            <p:spPr>
              <a:xfrm>
                <a:off x="7653269" y="2616194"/>
                <a:ext cx="153513" cy="12676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/>
                <a:r>
                  <a:rPr lang="en-US" sz="1600" b="0" i="0" spc="0" baseline="0" dirty="0">
                    <a:solidFill>
                      <a:srgbClr val="231F20"/>
                    </a:solidFill>
                  </a:rPr>
                  <a:t>Eau</a:t>
                </a:r>
              </a:p>
            </p:txBody>
          </p:sp>
        </p:grpSp>
      </p:grpSp>
      <p:sp>
        <p:nvSpPr>
          <p:cNvPr id="62" name="Rectangle 14173"/>
          <p:cNvSpPr/>
          <p:nvPr/>
        </p:nvSpPr>
        <p:spPr>
          <a:xfrm>
            <a:off x="630982" y="4576321"/>
            <a:ext cx="9788055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sz="2000" b="0" i="0" spc="0" baseline="0" dirty="0">
                <a:solidFill>
                  <a:srgbClr val="F5821F"/>
                </a:solidFill>
                <a:latin typeface="Calibri"/>
              </a:rPr>
              <a:t>2.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Comparer la masse volumique de la boule </a:t>
            </a:r>
            <a:r>
              <a:rPr lang="en-US" sz="2000" b="0" i="0" spc="0" baseline="0" dirty="0" err="1">
                <a:solidFill>
                  <a:srgbClr val="231F20"/>
                </a:solidFill>
                <a:latin typeface="Calibri"/>
              </a:rPr>
              <a:t>en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polystyrene avec celle de l’eau. </a:t>
            </a:r>
          </a:p>
          <a:p>
            <a:pPr marL="45">
              <a:lnSpc>
                <a:spcPct val="150000"/>
              </a:lnSpc>
              <a:tabLst>
                <a:tab pos="153664" algn="l"/>
              </a:tabLst>
            </a:pPr>
            <a:r>
              <a:rPr lang="en-US" sz="2000" b="0" i="0" spc="0" baseline="0" dirty="0">
                <a:solidFill>
                  <a:srgbClr val="231F20"/>
                </a:solidFill>
                <a:latin typeface="ArialMT-Light"/>
              </a:rPr>
              <a:t> 	..................................................................................</a:t>
            </a:r>
          </a:p>
        </p:txBody>
      </p:sp>
      <p:sp>
        <p:nvSpPr>
          <p:cNvPr id="63" name="Rectangle 14174"/>
          <p:cNvSpPr/>
          <p:nvPr/>
        </p:nvSpPr>
        <p:spPr>
          <a:xfrm>
            <a:off x="906990" y="3974616"/>
            <a:ext cx="6485109" cy="4119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La boule en </a:t>
            </a:r>
            <a:r>
              <a:rPr lang="en-US" sz="2000" b="0" i="0" spc="0" baseline="0" dirty="0" err="1">
                <a:solidFill>
                  <a:srgbClr val="231F20"/>
                </a:solidFill>
                <a:latin typeface="Calibri"/>
              </a:rPr>
              <a:t>polystyrène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</a:t>
            </a:r>
          </a:p>
        </p:txBody>
      </p:sp>
      <p:sp>
        <p:nvSpPr>
          <p:cNvPr id="64" name="ZoneTexte 16"/>
          <p:cNvSpPr txBox="1"/>
          <p:nvPr/>
        </p:nvSpPr>
        <p:spPr>
          <a:xfrm>
            <a:off x="3412897" y="3935040"/>
            <a:ext cx="247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flotte sur l’eau.</a:t>
            </a:r>
          </a:p>
        </p:txBody>
      </p:sp>
      <p:sp>
        <p:nvSpPr>
          <p:cNvPr id="73" name="Rectangle 14148"/>
          <p:cNvSpPr/>
          <p:nvPr/>
        </p:nvSpPr>
        <p:spPr>
          <a:xfrm>
            <a:off x="840954" y="4945733"/>
            <a:ext cx="6346080" cy="73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0,03 g/cm³ &lt; 1,0 g/cm³ </a:t>
            </a:r>
            <a:r>
              <a:rPr lang="en-US" sz="2400" b="1" dirty="0" err="1">
                <a:solidFill>
                  <a:srgbClr val="FF0000"/>
                </a:solidFill>
                <a:latin typeface="Calibri"/>
              </a:rPr>
              <a:t>donc</a:t>
            </a:r>
            <a:r>
              <a:rPr lang="en-US" sz="2400" b="1" dirty="0">
                <a:solidFill>
                  <a:srgbClr val="FF0000"/>
                </a:solidFill>
                <a:latin typeface="Calibri"/>
              </a:rPr>
              <a:t> : </a:t>
            </a:r>
            <a:r>
              <a:rPr lang="fr-FR" sz="2400" b="1" dirty="0" err="1">
                <a:solidFill>
                  <a:srgbClr val="FF0000"/>
                </a:solidFill>
              </a:rPr>
              <a:t>ρ</a:t>
            </a:r>
            <a:r>
              <a:rPr lang="fr-FR" sz="2400" b="1" baseline="-25000" dirty="0" err="1">
                <a:solidFill>
                  <a:srgbClr val="FF0000"/>
                </a:solidFill>
              </a:rPr>
              <a:t>polystyrène</a:t>
            </a:r>
            <a:r>
              <a:rPr lang="en-US" sz="2400" b="1" dirty="0">
                <a:solidFill>
                  <a:srgbClr val="FF0000"/>
                </a:solidFill>
              </a:rPr>
              <a:t> &lt; </a:t>
            </a:r>
            <a:r>
              <a:rPr lang="en-US" sz="2400" b="1" dirty="0" err="1">
                <a:solidFill>
                  <a:srgbClr val="FF0000"/>
                </a:solidFill>
              </a:rPr>
              <a:t>ρ</a:t>
            </a:r>
            <a:r>
              <a:rPr lang="en-US" sz="2400" b="1" baseline="-25000" dirty="0" err="1">
                <a:solidFill>
                  <a:srgbClr val="FF0000"/>
                </a:solidFill>
              </a:rPr>
              <a:t>eau</a:t>
            </a:r>
            <a:endParaRPr lang="en-US" sz="2400" b="1" dirty="0">
              <a:solidFill>
                <a:srgbClr val="FF0000"/>
              </a:solidFill>
            </a:endParaRPr>
          </a:p>
          <a:p>
            <a:pPr marL="0">
              <a:lnSpc>
                <a:spcPts val="1400"/>
              </a:lnSpc>
            </a:pPr>
            <a:r>
              <a:rPr lang="en-US" sz="2400" b="1" i="0" spc="0" baseline="0" dirty="0">
                <a:solidFill>
                  <a:srgbClr val="FF0000"/>
                </a:solidFill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49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à la correction de la troisième question.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13910"/>
          <p:cNvSpPr/>
          <p:nvPr/>
        </p:nvSpPr>
        <p:spPr>
          <a:xfrm>
            <a:off x="499982" y="2086586"/>
            <a:ext cx="10121836" cy="374395"/>
          </a:xfrm>
          <a:custGeom>
            <a:avLst/>
            <a:gdLst/>
            <a:ahLst/>
            <a:cxnLst/>
            <a:rect l="0" t="0" r="0" b="0"/>
            <a:pathLst>
              <a:path w="3635997" h="374395">
                <a:moveTo>
                  <a:pt x="0" y="0"/>
                </a:moveTo>
                <a:lnTo>
                  <a:pt x="0" y="374395"/>
                </a:lnTo>
                <a:lnTo>
                  <a:pt x="3600005" y="374395"/>
                </a:lnTo>
                <a:cubicBezTo>
                  <a:pt x="3619880" y="374395"/>
                  <a:pt x="3635997" y="358279"/>
                  <a:pt x="3635997" y="338404"/>
                </a:cubicBezTo>
                <a:lnTo>
                  <a:pt x="3635997" y="35991"/>
                </a:lnTo>
                <a:cubicBezTo>
                  <a:pt x="3635997" y="16116"/>
                  <a:pt x="3619880" y="0"/>
                  <a:pt x="3600005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000"/>
          </a:p>
        </p:txBody>
      </p:sp>
      <p:sp>
        <p:nvSpPr>
          <p:cNvPr id="11" name="Rectangle 14171"/>
          <p:cNvSpPr/>
          <p:nvPr/>
        </p:nvSpPr>
        <p:spPr>
          <a:xfrm>
            <a:off x="761260" y="2427671"/>
            <a:ext cx="836426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200000"/>
              </a:lnSpc>
            </a:pP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La boule en polystyrène </a:t>
            </a:r>
            <a:r>
              <a:rPr lang="en-US" sz="20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</a:t>
            </a:r>
          </a:p>
          <a:p>
            <a:pPr marL="29">
              <a:lnSpc>
                <a:spcPct val="200000"/>
              </a:lnSpc>
            </a:pP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parce que </a:t>
            </a:r>
            <a:r>
              <a:rPr lang="en-US" sz="2000" b="0" i="0" spc="0" baseline="0" dirty="0">
                <a:solidFill>
                  <a:srgbClr val="231F20"/>
                </a:solidFill>
                <a:latin typeface="ArialMT-Light"/>
              </a:rPr>
              <a:t>.............................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  <p:sp>
        <p:nvSpPr>
          <p:cNvPr id="13" name="Rectangle 14172"/>
          <p:cNvSpPr/>
          <p:nvPr/>
        </p:nvSpPr>
        <p:spPr>
          <a:xfrm>
            <a:off x="578126" y="2119894"/>
            <a:ext cx="939229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F5821F"/>
                </a:solidFill>
                <a:latin typeface="Calibri"/>
              </a:rPr>
              <a:t>3.</a:t>
            </a:r>
            <a:r>
              <a:rPr lang="en-US" sz="2000" b="0" i="0" spc="136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Expliquer</a:t>
            </a:r>
            <a:r>
              <a:rPr lang="en-US" sz="2000" b="0" i="0" spc="135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la</a:t>
            </a:r>
            <a:r>
              <a:rPr lang="en-US" sz="2000" b="0" i="0" spc="136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flottabilité</a:t>
            </a:r>
            <a:r>
              <a:rPr lang="en-US" sz="2000" b="0" i="0" spc="135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de</a:t>
            </a:r>
            <a:r>
              <a:rPr lang="en-US" sz="2000" b="0" i="0" spc="136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la</a:t>
            </a:r>
            <a:r>
              <a:rPr lang="en-US" sz="2000" b="0" i="0" spc="136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boule</a:t>
            </a:r>
            <a:r>
              <a:rPr lang="en-US" sz="2000" b="0" i="0" spc="137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000" b="0" i="0" spc="0" baseline="0" dirty="0" err="1">
                <a:solidFill>
                  <a:srgbClr val="231F20"/>
                </a:solidFill>
                <a:latin typeface="Calibri"/>
              </a:rPr>
              <a:t>en</a:t>
            </a:r>
            <a:r>
              <a:rPr lang="en-US" sz="2000" b="0" i="0" spc="135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0" baseline="0" dirty="0">
                <a:solidFill>
                  <a:srgbClr val="231F20"/>
                </a:solidFill>
                <a:latin typeface="Calibri"/>
              </a:rPr>
              <a:t>polystyrène</a:t>
            </a:r>
            <a:r>
              <a:rPr lang="fr-FR" sz="2000" b="0" i="0" spc="135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0" baseline="0" dirty="0">
                <a:solidFill>
                  <a:srgbClr val="231F20"/>
                </a:solidFill>
                <a:latin typeface="Calibri"/>
              </a:rPr>
              <a:t>dans l’eau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  <p:sp>
        <p:nvSpPr>
          <p:cNvPr id="14" name="ZoneTexte 16"/>
          <p:cNvSpPr txBox="1"/>
          <p:nvPr/>
        </p:nvSpPr>
        <p:spPr>
          <a:xfrm>
            <a:off x="3320533" y="2537925"/>
            <a:ext cx="247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flotte sur l’eau.</a:t>
            </a:r>
          </a:p>
        </p:txBody>
      </p:sp>
      <p:sp>
        <p:nvSpPr>
          <p:cNvPr id="15" name="Rectangle 14148"/>
          <p:cNvSpPr/>
          <p:nvPr/>
        </p:nvSpPr>
        <p:spPr>
          <a:xfrm>
            <a:off x="1921608" y="3043224"/>
            <a:ext cx="2262464" cy="73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rgbClr val="FF0000"/>
                </a:solidFill>
              </a:rPr>
              <a:t>ρ</a:t>
            </a:r>
            <a:r>
              <a:rPr lang="fr-FR" sz="2400" b="1" baseline="-25000" dirty="0" err="1">
                <a:solidFill>
                  <a:srgbClr val="FF0000"/>
                </a:solidFill>
              </a:rPr>
              <a:t>polystyrène</a:t>
            </a:r>
            <a:r>
              <a:rPr lang="en-US" sz="2400" b="1" dirty="0">
                <a:solidFill>
                  <a:srgbClr val="FF0000"/>
                </a:solidFill>
              </a:rPr>
              <a:t> &lt; </a:t>
            </a:r>
            <a:r>
              <a:rPr lang="en-US" sz="2400" b="1" dirty="0" err="1">
                <a:solidFill>
                  <a:srgbClr val="FF0000"/>
                </a:solidFill>
              </a:rPr>
              <a:t>ρ</a:t>
            </a:r>
            <a:r>
              <a:rPr lang="en-US" sz="2400" b="1" baseline="-25000" dirty="0" err="1">
                <a:solidFill>
                  <a:srgbClr val="FF0000"/>
                </a:solidFill>
              </a:rPr>
              <a:t>eau</a:t>
            </a:r>
            <a:endParaRPr lang="en-US" sz="2400" b="1" dirty="0">
              <a:solidFill>
                <a:srgbClr val="FF0000"/>
              </a:solidFill>
            </a:endParaRPr>
          </a:p>
          <a:p>
            <a:pPr marL="0">
              <a:lnSpc>
                <a:spcPts val="1400"/>
              </a:lnSpc>
            </a:pPr>
            <a:r>
              <a:rPr lang="en-US" sz="2400" b="1" i="0" spc="0" baseline="0" dirty="0">
                <a:solidFill>
                  <a:srgbClr val="FF0000"/>
                </a:solidFill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191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arrivons à la correction des exercices correspondant à la quatrième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/>
          <p:cNvSpPr/>
          <p:nvPr/>
        </p:nvSpPr>
        <p:spPr>
          <a:xfrm>
            <a:off x="1708351" y="3460700"/>
            <a:ext cx="9190558" cy="68778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11" y="3177423"/>
            <a:ext cx="805544" cy="805544"/>
          </a:xfrm>
          <a:prstGeom prst="rect">
            <a:avLst/>
          </a:prstGeom>
        </p:spPr>
      </p:pic>
      <p:sp>
        <p:nvSpPr>
          <p:cNvPr id="5" name="ZoneTexte 3"/>
          <p:cNvSpPr txBox="1"/>
          <p:nvPr/>
        </p:nvSpPr>
        <p:spPr>
          <a:xfrm>
            <a:off x="2417118" y="3580195"/>
            <a:ext cx="8272128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0040C0"/>
                </a:solidFill>
                <a:latin typeface="Calibri" panose="020F0502020204030204" pitchFamily="34" charset="0"/>
              </a:rPr>
              <a:t>Déterminer expérimentalement la masse volumique d’un corps</a:t>
            </a:r>
          </a:p>
        </p:txBody>
      </p:sp>
    </p:spTree>
    <p:extLst>
      <p:ext uri="{BB962C8B-B14F-4D97-AF65-F5344CB8AC3E}">
        <p14:creationId xmlns:p14="http://schemas.microsoft.com/office/powerpoint/2010/main" val="1777302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99761" y="23089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Comme lors de la séance de travaux pratiques (TP), la détermination expérimentale de la masse volumique d’un corps solide se fait en suivant les étapes suivantes :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4" name="Group 293"/>
          <p:cNvGrpSpPr/>
          <p:nvPr/>
        </p:nvGrpSpPr>
        <p:grpSpPr>
          <a:xfrm>
            <a:off x="5700539" y="5204771"/>
            <a:ext cx="3399480" cy="524697"/>
            <a:chOff x="7198801" y="2413072"/>
            <a:chExt cx="3399480" cy="524697"/>
          </a:xfrm>
        </p:grpSpPr>
        <p:sp>
          <p:nvSpPr>
            <p:cNvPr id="43" name="Freeform 13566"/>
            <p:cNvSpPr/>
            <p:nvPr/>
          </p:nvSpPr>
          <p:spPr>
            <a:xfrm>
              <a:off x="7198801" y="2413072"/>
              <a:ext cx="3399480" cy="524697"/>
            </a:xfrm>
            <a:custGeom>
              <a:avLst/>
              <a:gdLst/>
              <a:ahLst/>
              <a:cxnLst/>
              <a:rect l="0" t="0" r="0" b="0"/>
              <a:pathLst>
                <a:path w="1894140" h="326009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218020"/>
                  </a:lnTo>
                  <a:cubicBezTo>
                    <a:pt x="0" y="277660"/>
                    <a:pt x="48349" y="326009"/>
                    <a:pt x="108000" y="326009"/>
                  </a:cubicBezTo>
                  <a:lnTo>
                    <a:pt x="1786139" y="326009"/>
                  </a:lnTo>
                  <a:cubicBezTo>
                    <a:pt x="1845779" y="326009"/>
                    <a:pt x="1894140" y="277660"/>
                    <a:pt x="1894140" y="218020"/>
                  </a:cubicBezTo>
                  <a:lnTo>
                    <a:pt x="1894140" y="108000"/>
                  </a:lnTo>
                  <a:cubicBezTo>
                    <a:pt x="1894140" y="48348"/>
                    <a:pt x="1845779" y="0"/>
                    <a:pt x="1786139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noFill/>
            <a:ln w="12700" cap="flat" cmpd="sng" algn="ctr">
              <a:solidFill>
                <a:srgbClr val="FED8B6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6" name="Rectangle 13884"/>
            <p:cNvSpPr/>
            <p:nvPr/>
          </p:nvSpPr>
          <p:spPr>
            <a:xfrm>
              <a:off x="7257622" y="2452000"/>
              <a:ext cx="3340658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</a:t>
              </a:r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2002398" y="4107094"/>
            <a:ext cx="2980439" cy="1991977"/>
            <a:chOff x="1997961" y="1841066"/>
            <a:chExt cx="1906829" cy="1113313"/>
          </a:xfrm>
        </p:grpSpPr>
        <p:pic>
          <p:nvPicPr>
            <p:cNvPr id="8" name="Picture 13501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250889" y="2271927"/>
              <a:ext cx="1382227" cy="585970"/>
            </a:xfrm>
            <a:prstGeom prst="rect">
              <a:avLst/>
            </a:prstGeom>
            <a:noFill/>
          </p:spPr>
        </p:pic>
        <p:sp>
          <p:nvSpPr>
            <p:cNvPr id="9" name="Freeform 13502"/>
            <p:cNvSpPr/>
            <p:nvPr/>
          </p:nvSpPr>
          <p:spPr>
            <a:xfrm flipV="1">
              <a:off x="2540455" y="2357339"/>
              <a:ext cx="776548" cy="92583"/>
            </a:xfrm>
            <a:custGeom>
              <a:avLst/>
              <a:gdLst/>
              <a:ahLst/>
              <a:cxnLst/>
              <a:rect l="0" t="0" r="0" b="0"/>
              <a:pathLst>
                <a:path w="377151" h="58191">
                  <a:moveTo>
                    <a:pt x="377151" y="33553"/>
                  </a:moveTo>
                  <a:cubicBezTo>
                    <a:pt x="377151" y="17831"/>
                    <a:pt x="295414" y="0"/>
                    <a:pt x="191262" y="0"/>
                  </a:cubicBezTo>
                  <a:cubicBezTo>
                    <a:pt x="87134" y="0"/>
                    <a:pt x="0" y="17831"/>
                    <a:pt x="0" y="33553"/>
                  </a:cubicBezTo>
                  <a:cubicBezTo>
                    <a:pt x="0" y="49275"/>
                    <a:pt x="85318" y="58191"/>
                    <a:pt x="189484" y="58191"/>
                  </a:cubicBezTo>
                  <a:cubicBezTo>
                    <a:pt x="293611" y="58191"/>
                    <a:pt x="377151" y="49275"/>
                    <a:pt x="377151" y="33553"/>
                  </a:cubicBezTo>
                </a:path>
              </a:pathLst>
            </a:custGeom>
            <a:solidFill>
              <a:srgbClr val="FFFFFF">
                <a:alpha val="0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3503"/>
            <p:cNvSpPr/>
            <p:nvPr/>
          </p:nvSpPr>
          <p:spPr>
            <a:xfrm flipV="1">
              <a:off x="2545050" y="2357744"/>
              <a:ext cx="767396" cy="91046"/>
            </a:xfrm>
            <a:custGeom>
              <a:avLst/>
              <a:gdLst/>
              <a:ahLst/>
              <a:cxnLst/>
              <a:rect l="0" t="0" r="0" b="0"/>
              <a:pathLst>
                <a:path w="372706" h="57225">
                  <a:moveTo>
                    <a:pt x="372706" y="32892"/>
                  </a:moveTo>
                  <a:cubicBezTo>
                    <a:pt x="372706" y="17424"/>
                    <a:pt x="291871" y="0"/>
                    <a:pt x="188937" y="0"/>
                  </a:cubicBezTo>
                  <a:cubicBezTo>
                    <a:pt x="86042" y="0"/>
                    <a:pt x="0" y="17424"/>
                    <a:pt x="0" y="32892"/>
                  </a:cubicBezTo>
                  <a:cubicBezTo>
                    <a:pt x="0" y="48360"/>
                    <a:pt x="84302" y="57225"/>
                    <a:pt x="187223" y="57225"/>
                  </a:cubicBezTo>
                  <a:cubicBezTo>
                    <a:pt x="290131" y="57225"/>
                    <a:pt x="372706" y="48360"/>
                    <a:pt x="372706" y="32892"/>
                  </a:cubicBezTo>
                </a:path>
              </a:pathLst>
            </a:custGeom>
            <a:solidFill>
              <a:srgbClr val="FBFBFB">
                <a:alpha val="3846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3504"/>
            <p:cNvSpPr/>
            <p:nvPr/>
          </p:nvSpPr>
          <p:spPr>
            <a:xfrm flipV="1">
              <a:off x="2549628" y="2358191"/>
              <a:ext cx="758243" cy="89469"/>
            </a:xfrm>
            <a:custGeom>
              <a:avLst/>
              <a:gdLst/>
              <a:ahLst/>
              <a:cxnLst/>
              <a:rect l="0" t="0" r="0" b="0"/>
              <a:pathLst>
                <a:path w="368261" h="56234">
                  <a:moveTo>
                    <a:pt x="368261" y="32232"/>
                  </a:moveTo>
                  <a:cubicBezTo>
                    <a:pt x="368261" y="17018"/>
                    <a:pt x="288315" y="0"/>
                    <a:pt x="186613" y="0"/>
                  </a:cubicBezTo>
                  <a:cubicBezTo>
                    <a:pt x="84937" y="0"/>
                    <a:pt x="0" y="17018"/>
                    <a:pt x="0" y="32232"/>
                  </a:cubicBezTo>
                  <a:cubicBezTo>
                    <a:pt x="0" y="47446"/>
                    <a:pt x="83273" y="56234"/>
                    <a:pt x="184962" y="56234"/>
                  </a:cubicBezTo>
                  <a:cubicBezTo>
                    <a:pt x="286639" y="56234"/>
                    <a:pt x="368261" y="47446"/>
                    <a:pt x="368261" y="32232"/>
                  </a:cubicBezTo>
                </a:path>
              </a:pathLst>
            </a:custGeom>
            <a:solidFill>
              <a:srgbClr val="F6F6F7">
                <a:alpha val="7691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3505"/>
            <p:cNvSpPr/>
            <p:nvPr/>
          </p:nvSpPr>
          <p:spPr>
            <a:xfrm flipV="1">
              <a:off x="2554249" y="2358605"/>
              <a:ext cx="749066" cy="87915"/>
            </a:xfrm>
            <a:custGeom>
              <a:avLst/>
              <a:gdLst/>
              <a:ahLst/>
              <a:cxnLst/>
              <a:rect l="0" t="0" r="0" b="0"/>
              <a:pathLst>
                <a:path w="363804" h="55257">
                  <a:moveTo>
                    <a:pt x="363804" y="31559"/>
                  </a:moveTo>
                  <a:cubicBezTo>
                    <a:pt x="363804" y="16612"/>
                    <a:pt x="284747" y="0"/>
                    <a:pt x="184277" y="0"/>
                  </a:cubicBezTo>
                  <a:cubicBezTo>
                    <a:pt x="83833" y="0"/>
                    <a:pt x="0" y="16612"/>
                    <a:pt x="0" y="31559"/>
                  </a:cubicBezTo>
                  <a:cubicBezTo>
                    <a:pt x="0" y="46519"/>
                    <a:pt x="82233" y="55257"/>
                    <a:pt x="182702" y="55257"/>
                  </a:cubicBezTo>
                  <a:cubicBezTo>
                    <a:pt x="283147" y="55257"/>
                    <a:pt x="363804" y="46519"/>
                    <a:pt x="363804" y="31559"/>
                  </a:cubicBezTo>
                </a:path>
              </a:pathLst>
            </a:custGeom>
            <a:solidFill>
              <a:srgbClr val="F1F2F2">
                <a:alpha val="11538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3506"/>
            <p:cNvSpPr/>
            <p:nvPr/>
          </p:nvSpPr>
          <p:spPr>
            <a:xfrm flipV="1">
              <a:off x="2558830" y="2359032"/>
              <a:ext cx="739914" cy="86378"/>
            </a:xfrm>
            <a:custGeom>
              <a:avLst/>
              <a:gdLst/>
              <a:ahLst/>
              <a:cxnLst/>
              <a:rect l="0" t="0" r="0" b="0"/>
              <a:pathLst>
                <a:path w="359359" h="54291">
                  <a:moveTo>
                    <a:pt x="359359" y="30911"/>
                  </a:moveTo>
                  <a:cubicBezTo>
                    <a:pt x="359359" y="16218"/>
                    <a:pt x="281204" y="0"/>
                    <a:pt x="181953" y="0"/>
                  </a:cubicBezTo>
                  <a:cubicBezTo>
                    <a:pt x="82741" y="0"/>
                    <a:pt x="0" y="16218"/>
                    <a:pt x="0" y="30911"/>
                  </a:cubicBezTo>
                  <a:cubicBezTo>
                    <a:pt x="0" y="45617"/>
                    <a:pt x="81204" y="54291"/>
                    <a:pt x="180455" y="54291"/>
                  </a:cubicBezTo>
                  <a:cubicBezTo>
                    <a:pt x="279667" y="54291"/>
                    <a:pt x="359359" y="45617"/>
                    <a:pt x="359359" y="30911"/>
                  </a:cubicBezTo>
                </a:path>
              </a:pathLst>
            </a:custGeom>
            <a:solidFill>
              <a:srgbClr val="EDEEEF">
                <a:alpha val="15383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507"/>
            <p:cNvSpPr/>
            <p:nvPr/>
          </p:nvSpPr>
          <p:spPr>
            <a:xfrm flipV="1">
              <a:off x="2563425" y="2359478"/>
              <a:ext cx="730762" cy="84803"/>
            </a:xfrm>
            <a:custGeom>
              <a:avLst/>
              <a:gdLst/>
              <a:ahLst/>
              <a:cxnLst/>
              <a:rect l="0" t="0" r="0" b="0"/>
              <a:pathLst>
                <a:path w="354914" h="53301">
                  <a:moveTo>
                    <a:pt x="354914" y="30251"/>
                  </a:moveTo>
                  <a:cubicBezTo>
                    <a:pt x="354914" y="15812"/>
                    <a:pt x="277648" y="0"/>
                    <a:pt x="179629" y="0"/>
                  </a:cubicBezTo>
                  <a:cubicBezTo>
                    <a:pt x="81636" y="0"/>
                    <a:pt x="0" y="15812"/>
                    <a:pt x="0" y="30251"/>
                  </a:cubicBezTo>
                  <a:cubicBezTo>
                    <a:pt x="0" y="44690"/>
                    <a:pt x="80175" y="53301"/>
                    <a:pt x="178194" y="53301"/>
                  </a:cubicBezTo>
                  <a:cubicBezTo>
                    <a:pt x="276175" y="53301"/>
                    <a:pt x="354914" y="44690"/>
                    <a:pt x="354914" y="30251"/>
                  </a:cubicBezTo>
                </a:path>
              </a:pathLst>
            </a:custGeom>
            <a:solidFill>
              <a:srgbClr val="EAEAEB">
                <a:alpha val="19230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3508"/>
            <p:cNvSpPr/>
            <p:nvPr/>
          </p:nvSpPr>
          <p:spPr>
            <a:xfrm flipV="1">
              <a:off x="2568030" y="2359885"/>
              <a:ext cx="721583" cy="83266"/>
            </a:xfrm>
            <a:custGeom>
              <a:avLst/>
              <a:gdLst/>
              <a:ahLst/>
              <a:cxnLst/>
              <a:rect l="0" t="0" r="0" b="0"/>
              <a:pathLst>
                <a:path w="350456" h="52335">
                  <a:moveTo>
                    <a:pt x="350456" y="29590"/>
                  </a:moveTo>
                  <a:cubicBezTo>
                    <a:pt x="350456" y="15405"/>
                    <a:pt x="274079" y="0"/>
                    <a:pt x="177305" y="0"/>
                  </a:cubicBezTo>
                  <a:cubicBezTo>
                    <a:pt x="80531" y="0"/>
                    <a:pt x="0" y="15405"/>
                    <a:pt x="0" y="29590"/>
                  </a:cubicBezTo>
                  <a:cubicBezTo>
                    <a:pt x="0" y="43775"/>
                    <a:pt x="79146" y="52335"/>
                    <a:pt x="175920" y="52335"/>
                  </a:cubicBezTo>
                  <a:cubicBezTo>
                    <a:pt x="272682" y="52335"/>
                    <a:pt x="350456" y="43775"/>
                    <a:pt x="350456" y="29590"/>
                  </a:cubicBezTo>
                </a:path>
              </a:pathLst>
            </a:custGeom>
            <a:solidFill>
              <a:srgbClr val="E6E7E8">
                <a:alpha val="23077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3509"/>
            <p:cNvSpPr/>
            <p:nvPr/>
          </p:nvSpPr>
          <p:spPr>
            <a:xfrm flipV="1">
              <a:off x="2572624" y="2360331"/>
              <a:ext cx="712431" cy="81691"/>
            </a:xfrm>
            <a:custGeom>
              <a:avLst/>
              <a:gdLst/>
              <a:ahLst/>
              <a:cxnLst/>
              <a:rect l="0" t="0" r="0" b="0"/>
              <a:pathLst>
                <a:path w="346011" h="51345">
                  <a:moveTo>
                    <a:pt x="346011" y="28930"/>
                  </a:moveTo>
                  <a:cubicBezTo>
                    <a:pt x="346011" y="14999"/>
                    <a:pt x="270523" y="0"/>
                    <a:pt x="174968" y="0"/>
                  </a:cubicBezTo>
                  <a:cubicBezTo>
                    <a:pt x="79439" y="0"/>
                    <a:pt x="0" y="14999"/>
                    <a:pt x="0" y="28930"/>
                  </a:cubicBezTo>
                  <a:cubicBezTo>
                    <a:pt x="0" y="42861"/>
                    <a:pt x="78105" y="51345"/>
                    <a:pt x="173673" y="51345"/>
                  </a:cubicBezTo>
                  <a:cubicBezTo>
                    <a:pt x="269202" y="51345"/>
                    <a:pt x="346011" y="42861"/>
                    <a:pt x="346011" y="28930"/>
                  </a:cubicBezTo>
                </a:path>
              </a:pathLst>
            </a:custGeom>
            <a:solidFill>
              <a:srgbClr val="E3E4E5">
                <a:alpha val="26922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3510"/>
            <p:cNvSpPr/>
            <p:nvPr/>
          </p:nvSpPr>
          <p:spPr>
            <a:xfrm flipV="1">
              <a:off x="2577208" y="2360757"/>
              <a:ext cx="703279" cy="80136"/>
            </a:xfrm>
            <a:custGeom>
              <a:avLst/>
              <a:gdLst/>
              <a:ahLst/>
              <a:cxnLst/>
              <a:rect l="0" t="0" r="0" b="0"/>
              <a:pathLst>
                <a:path w="341566" h="50368">
                  <a:moveTo>
                    <a:pt x="341566" y="28270"/>
                  </a:moveTo>
                  <a:cubicBezTo>
                    <a:pt x="341566" y="14593"/>
                    <a:pt x="266979" y="0"/>
                    <a:pt x="172656" y="0"/>
                  </a:cubicBezTo>
                  <a:cubicBezTo>
                    <a:pt x="78334" y="0"/>
                    <a:pt x="0" y="14593"/>
                    <a:pt x="0" y="28270"/>
                  </a:cubicBezTo>
                  <a:cubicBezTo>
                    <a:pt x="0" y="41935"/>
                    <a:pt x="77089" y="50368"/>
                    <a:pt x="171425" y="50368"/>
                  </a:cubicBezTo>
                  <a:cubicBezTo>
                    <a:pt x="265722" y="50368"/>
                    <a:pt x="341566" y="41935"/>
                    <a:pt x="341566" y="28270"/>
                  </a:cubicBezTo>
                </a:path>
              </a:pathLst>
            </a:custGeom>
            <a:solidFill>
              <a:srgbClr val="DFE0E1">
                <a:alpha val="30769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3511"/>
            <p:cNvSpPr/>
            <p:nvPr/>
          </p:nvSpPr>
          <p:spPr>
            <a:xfrm flipV="1">
              <a:off x="2581828" y="2361184"/>
              <a:ext cx="694100" cy="78579"/>
            </a:xfrm>
            <a:custGeom>
              <a:avLst/>
              <a:gdLst/>
              <a:ahLst/>
              <a:cxnLst/>
              <a:rect l="0" t="0" r="0" b="0"/>
              <a:pathLst>
                <a:path w="337108" h="49389">
                  <a:moveTo>
                    <a:pt x="337108" y="27609"/>
                  </a:moveTo>
                  <a:cubicBezTo>
                    <a:pt x="337108" y="14186"/>
                    <a:pt x="263410" y="0"/>
                    <a:pt x="170319" y="0"/>
                  </a:cubicBezTo>
                  <a:cubicBezTo>
                    <a:pt x="77228" y="0"/>
                    <a:pt x="0" y="14186"/>
                    <a:pt x="0" y="27609"/>
                  </a:cubicBezTo>
                  <a:cubicBezTo>
                    <a:pt x="0" y="41020"/>
                    <a:pt x="76047" y="49389"/>
                    <a:pt x="169138" y="49389"/>
                  </a:cubicBezTo>
                  <a:cubicBezTo>
                    <a:pt x="262229" y="49389"/>
                    <a:pt x="337108" y="41020"/>
                    <a:pt x="337108" y="27609"/>
                  </a:cubicBezTo>
                </a:path>
              </a:pathLst>
            </a:custGeom>
            <a:solidFill>
              <a:srgbClr val="DBDDDE">
                <a:alpha val="34616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3512"/>
            <p:cNvSpPr/>
            <p:nvPr/>
          </p:nvSpPr>
          <p:spPr>
            <a:xfrm flipV="1">
              <a:off x="2586407" y="2361620"/>
              <a:ext cx="684948" cy="77024"/>
            </a:xfrm>
            <a:custGeom>
              <a:avLst/>
              <a:gdLst/>
              <a:ahLst/>
              <a:cxnLst/>
              <a:rect l="0" t="0" r="0" b="0"/>
              <a:pathLst>
                <a:path w="332663" h="48412">
                  <a:moveTo>
                    <a:pt x="332663" y="26949"/>
                  </a:moveTo>
                  <a:cubicBezTo>
                    <a:pt x="332663" y="13792"/>
                    <a:pt x="259867" y="0"/>
                    <a:pt x="167995" y="0"/>
                  </a:cubicBezTo>
                  <a:cubicBezTo>
                    <a:pt x="76136" y="0"/>
                    <a:pt x="0" y="13792"/>
                    <a:pt x="0" y="26949"/>
                  </a:cubicBezTo>
                  <a:cubicBezTo>
                    <a:pt x="0" y="40106"/>
                    <a:pt x="75019" y="48412"/>
                    <a:pt x="166890" y="48412"/>
                  </a:cubicBezTo>
                  <a:cubicBezTo>
                    <a:pt x="258749" y="48412"/>
                    <a:pt x="332663" y="40106"/>
                    <a:pt x="332663" y="26949"/>
                  </a:cubicBezTo>
                </a:path>
              </a:pathLst>
            </a:custGeom>
            <a:solidFill>
              <a:srgbClr val="D8D9DB">
                <a:alpha val="38461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3513"/>
            <p:cNvSpPr/>
            <p:nvPr/>
          </p:nvSpPr>
          <p:spPr>
            <a:xfrm flipV="1">
              <a:off x="2591002" y="2362026"/>
              <a:ext cx="675795" cy="75487"/>
            </a:xfrm>
            <a:custGeom>
              <a:avLst/>
              <a:gdLst/>
              <a:ahLst/>
              <a:cxnLst/>
              <a:rect l="0" t="0" r="0" b="0"/>
              <a:pathLst>
                <a:path w="328218" h="47446">
                  <a:moveTo>
                    <a:pt x="328218" y="26288"/>
                  </a:moveTo>
                  <a:cubicBezTo>
                    <a:pt x="328218" y="13385"/>
                    <a:pt x="256298" y="0"/>
                    <a:pt x="165671" y="0"/>
                  </a:cubicBezTo>
                  <a:cubicBezTo>
                    <a:pt x="75031" y="0"/>
                    <a:pt x="0" y="13385"/>
                    <a:pt x="0" y="26288"/>
                  </a:cubicBezTo>
                  <a:cubicBezTo>
                    <a:pt x="0" y="39191"/>
                    <a:pt x="73990" y="47446"/>
                    <a:pt x="164642" y="47446"/>
                  </a:cubicBezTo>
                  <a:cubicBezTo>
                    <a:pt x="255257" y="47446"/>
                    <a:pt x="328218" y="39191"/>
                    <a:pt x="328218" y="26288"/>
                  </a:cubicBezTo>
                </a:path>
              </a:pathLst>
            </a:custGeom>
            <a:solidFill>
              <a:srgbClr val="D4D6D7">
                <a:alpha val="42307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13514"/>
            <p:cNvSpPr/>
            <p:nvPr/>
          </p:nvSpPr>
          <p:spPr>
            <a:xfrm flipV="1">
              <a:off x="2595609" y="2362473"/>
              <a:ext cx="666619" cy="73911"/>
            </a:xfrm>
            <a:custGeom>
              <a:avLst/>
              <a:gdLst/>
              <a:ahLst/>
              <a:cxnLst/>
              <a:rect l="0" t="0" r="0" b="0"/>
              <a:pathLst>
                <a:path w="323761" h="46455">
                  <a:moveTo>
                    <a:pt x="323761" y="25628"/>
                  </a:moveTo>
                  <a:cubicBezTo>
                    <a:pt x="323761" y="12979"/>
                    <a:pt x="252743" y="0"/>
                    <a:pt x="163335" y="0"/>
                  </a:cubicBezTo>
                  <a:cubicBezTo>
                    <a:pt x="73927" y="0"/>
                    <a:pt x="0" y="12979"/>
                    <a:pt x="0" y="25628"/>
                  </a:cubicBezTo>
                  <a:cubicBezTo>
                    <a:pt x="0" y="38277"/>
                    <a:pt x="72949" y="46455"/>
                    <a:pt x="162370" y="46455"/>
                  </a:cubicBezTo>
                  <a:cubicBezTo>
                    <a:pt x="251765" y="46455"/>
                    <a:pt x="323761" y="38277"/>
                    <a:pt x="323761" y="25628"/>
                  </a:cubicBezTo>
                </a:path>
              </a:pathLst>
            </a:custGeom>
            <a:solidFill>
              <a:srgbClr val="D1D2D4">
                <a:alpha val="46153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13515"/>
            <p:cNvSpPr/>
            <p:nvPr/>
          </p:nvSpPr>
          <p:spPr>
            <a:xfrm flipV="1">
              <a:off x="2600203" y="2362899"/>
              <a:ext cx="657466" cy="72356"/>
            </a:xfrm>
            <a:custGeom>
              <a:avLst/>
              <a:gdLst/>
              <a:ahLst/>
              <a:cxnLst/>
              <a:rect l="0" t="0" r="0" b="0"/>
              <a:pathLst>
                <a:path w="319316" h="45478">
                  <a:moveTo>
                    <a:pt x="319316" y="24968"/>
                  </a:moveTo>
                  <a:cubicBezTo>
                    <a:pt x="319316" y="12573"/>
                    <a:pt x="249187" y="0"/>
                    <a:pt x="161011" y="0"/>
                  </a:cubicBezTo>
                  <a:cubicBezTo>
                    <a:pt x="72835" y="0"/>
                    <a:pt x="0" y="12573"/>
                    <a:pt x="0" y="24968"/>
                  </a:cubicBezTo>
                  <a:cubicBezTo>
                    <a:pt x="0" y="37350"/>
                    <a:pt x="71921" y="45478"/>
                    <a:pt x="160109" y="45478"/>
                  </a:cubicBezTo>
                  <a:cubicBezTo>
                    <a:pt x="248285" y="45478"/>
                    <a:pt x="319316" y="37350"/>
                    <a:pt x="319316" y="24968"/>
                  </a:cubicBezTo>
                </a:path>
              </a:pathLst>
            </a:custGeom>
            <a:solidFill>
              <a:srgbClr val="CDCFD0">
                <a:alpha val="50000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13516"/>
            <p:cNvSpPr/>
            <p:nvPr/>
          </p:nvSpPr>
          <p:spPr>
            <a:xfrm flipV="1">
              <a:off x="2604798" y="2363325"/>
              <a:ext cx="648314" cy="70800"/>
            </a:xfrm>
            <a:custGeom>
              <a:avLst/>
              <a:gdLst/>
              <a:ahLst/>
              <a:cxnLst/>
              <a:rect l="0" t="0" r="0" b="0"/>
              <a:pathLst>
                <a:path w="314871" h="44500">
                  <a:moveTo>
                    <a:pt x="314871" y="24307"/>
                  </a:moveTo>
                  <a:cubicBezTo>
                    <a:pt x="314871" y="12166"/>
                    <a:pt x="245631" y="0"/>
                    <a:pt x="158687" y="0"/>
                  </a:cubicBezTo>
                  <a:cubicBezTo>
                    <a:pt x="71730" y="0"/>
                    <a:pt x="0" y="12166"/>
                    <a:pt x="0" y="24307"/>
                  </a:cubicBezTo>
                  <a:cubicBezTo>
                    <a:pt x="0" y="36435"/>
                    <a:pt x="70905" y="44500"/>
                    <a:pt x="157861" y="44500"/>
                  </a:cubicBezTo>
                  <a:cubicBezTo>
                    <a:pt x="244793" y="44500"/>
                    <a:pt x="314871" y="36435"/>
                    <a:pt x="314871" y="24307"/>
                  </a:cubicBezTo>
                </a:path>
              </a:pathLst>
            </a:custGeom>
            <a:solidFill>
              <a:srgbClr val="CACBCD">
                <a:alpha val="53846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13517"/>
            <p:cNvSpPr/>
            <p:nvPr/>
          </p:nvSpPr>
          <p:spPr>
            <a:xfrm flipV="1">
              <a:off x="2609403" y="2363752"/>
              <a:ext cx="639135" cy="69244"/>
            </a:xfrm>
            <a:custGeom>
              <a:avLst/>
              <a:gdLst/>
              <a:ahLst/>
              <a:cxnLst/>
              <a:rect l="0" t="0" r="0" b="0"/>
              <a:pathLst>
                <a:path w="310413" h="43522">
                  <a:moveTo>
                    <a:pt x="310413" y="23647"/>
                  </a:moveTo>
                  <a:cubicBezTo>
                    <a:pt x="310413" y="11760"/>
                    <a:pt x="242075" y="0"/>
                    <a:pt x="156350" y="0"/>
                  </a:cubicBezTo>
                  <a:cubicBezTo>
                    <a:pt x="70625" y="0"/>
                    <a:pt x="0" y="11760"/>
                    <a:pt x="0" y="23647"/>
                  </a:cubicBezTo>
                  <a:cubicBezTo>
                    <a:pt x="0" y="35521"/>
                    <a:pt x="69863" y="43522"/>
                    <a:pt x="155588" y="43522"/>
                  </a:cubicBezTo>
                  <a:cubicBezTo>
                    <a:pt x="241300" y="43522"/>
                    <a:pt x="310413" y="35521"/>
                    <a:pt x="310413" y="23647"/>
                  </a:cubicBezTo>
                </a:path>
              </a:pathLst>
            </a:custGeom>
            <a:solidFill>
              <a:srgbClr val="C6C8CA">
                <a:alpha val="57691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13518"/>
            <p:cNvSpPr/>
            <p:nvPr/>
          </p:nvSpPr>
          <p:spPr>
            <a:xfrm flipV="1">
              <a:off x="2613997" y="2364166"/>
              <a:ext cx="629983" cy="67707"/>
            </a:xfrm>
            <a:custGeom>
              <a:avLst/>
              <a:gdLst/>
              <a:ahLst/>
              <a:cxnLst/>
              <a:rect l="0" t="0" r="0" b="0"/>
              <a:pathLst>
                <a:path w="305968" h="42556">
                  <a:moveTo>
                    <a:pt x="305968" y="22986"/>
                  </a:moveTo>
                  <a:cubicBezTo>
                    <a:pt x="305968" y="11366"/>
                    <a:pt x="238506" y="0"/>
                    <a:pt x="154026" y="0"/>
                  </a:cubicBezTo>
                  <a:cubicBezTo>
                    <a:pt x="69533" y="0"/>
                    <a:pt x="0" y="11366"/>
                    <a:pt x="0" y="22986"/>
                  </a:cubicBezTo>
                  <a:cubicBezTo>
                    <a:pt x="0" y="34606"/>
                    <a:pt x="68834" y="42556"/>
                    <a:pt x="153327" y="42556"/>
                  </a:cubicBezTo>
                  <a:cubicBezTo>
                    <a:pt x="237820" y="42556"/>
                    <a:pt x="305968" y="34606"/>
                    <a:pt x="305968" y="22986"/>
                  </a:cubicBezTo>
                </a:path>
              </a:pathLst>
            </a:custGeom>
            <a:solidFill>
              <a:srgbClr val="C2C4C6">
                <a:alpha val="61538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13519"/>
            <p:cNvSpPr/>
            <p:nvPr/>
          </p:nvSpPr>
          <p:spPr>
            <a:xfrm flipV="1">
              <a:off x="2618581" y="2364592"/>
              <a:ext cx="620831" cy="66153"/>
            </a:xfrm>
            <a:custGeom>
              <a:avLst/>
              <a:gdLst/>
              <a:ahLst/>
              <a:cxnLst/>
              <a:rect l="0" t="0" r="0" b="0"/>
              <a:pathLst>
                <a:path w="301523" h="41579">
                  <a:moveTo>
                    <a:pt x="301523" y="22326"/>
                  </a:moveTo>
                  <a:cubicBezTo>
                    <a:pt x="301523" y="10960"/>
                    <a:pt x="234963" y="0"/>
                    <a:pt x="151702" y="0"/>
                  </a:cubicBezTo>
                  <a:cubicBezTo>
                    <a:pt x="68428" y="0"/>
                    <a:pt x="0" y="10960"/>
                    <a:pt x="0" y="22326"/>
                  </a:cubicBezTo>
                  <a:cubicBezTo>
                    <a:pt x="0" y="33679"/>
                    <a:pt x="67805" y="41579"/>
                    <a:pt x="151079" y="41579"/>
                  </a:cubicBezTo>
                  <a:cubicBezTo>
                    <a:pt x="234341" y="41579"/>
                    <a:pt x="301523" y="33679"/>
                    <a:pt x="301523" y="22326"/>
                  </a:cubicBezTo>
                </a:path>
              </a:pathLst>
            </a:custGeom>
            <a:solidFill>
              <a:srgbClr val="BFC1C3">
                <a:alpha val="65383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13520"/>
            <p:cNvSpPr/>
            <p:nvPr/>
          </p:nvSpPr>
          <p:spPr>
            <a:xfrm flipV="1">
              <a:off x="2623175" y="2365039"/>
              <a:ext cx="611679" cy="64578"/>
            </a:xfrm>
            <a:custGeom>
              <a:avLst/>
              <a:gdLst/>
              <a:ahLst/>
              <a:cxnLst/>
              <a:rect l="0" t="0" r="0" b="0"/>
              <a:pathLst>
                <a:path w="297078" h="40589">
                  <a:moveTo>
                    <a:pt x="297078" y="21666"/>
                  </a:moveTo>
                  <a:cubicBezTo>
                    <a:pt x="297078" y="10554"/>
                    <a:pt x="231407" y="0"/>
                    <a:pt x="149377" y="0"/>
                  </a:cubicBezTo>
                  <a:cubicBezTo>
                    <a:pt x="67335" y="0"/>
                    <a:pt x="0" y="10554"/>
                    <a:pt x="0" y="21666"/>
                  </a:cubicBezTo>
                  <a:cubicBezTo>
                    <a:pt x="0" y="32765"/>
                    <a:pt x="66777" y="40589"/>
                    <a:pt x="148831" y="40589"/>
                  </a:cubicBezTo>
                  <a:cubicBezTo>
                    <a:pt x="230848" y="40589"/>
                    <a:pt x="297078" y="32765"/>
                    <a:pt x="297078" y="21666"/>
                  </a:cubicBezTo>
                </a:path>
              </a:pathLst>
            </a:custGeom>
            <a:solidFill>
              <a:srgbClr val="BBBDBF">
                <a:alpha val="69230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13521"/>
            <p:cNvSpPr/>
            <p:nvPr/>
          </p:nvSpPr>
          <p:spPr>
            <a:xfrm flipV="1">
              <a:off x="2627780" y="2365465"/>
              <a:ext cx="602500" cy="63020"/>
            </a:xfrm>
            <a:custGeom>
              <a:avLst/>
              <a:gdLst/>
              <a:ahLst/>
              <a:cxnLst/>
              <a:rect l="0" t="0" r="0" b="0"/>
              <a:pathLst>
                <a:path w="292620" h="39610">
                  <a:moveTo>
                    <a:pt x="292620" y="21005"/>
                  </a:moveTo>
                  <a:cubicBezTo>
                    <a:pt x="292620" y="10160"/>
                    <a:pt x="227851" y="0"/>
                    <a:pt x="147040" y="0"/>
                  </a:cubicBezTo>
                  <a:cubicBezTo>
                    <a:pt x="66230" y="0"/>
                    <a:pt x="0" y="10160"/>
                    <a:pt x="0" y="21005"/>
                  </a:cubicBezTo>
                  <a:cubicBezTo>
                    <a:pt x="0" y="31850"/>
                    <a:pt x="65748" y="39610"/>
                    <a:pt x="146558" y="39610"/>
                  </a:cubicBezTo>
                  <a:cubicBezTo>
                    <a:pt x="227355" y="39610"/>
                    <a:pt x="292620" y="31850"/>
                    <a:pt x="292620" y="21005"/>
                  </a:cubicBezTo>
                </a:path>
              </a:pathLst>
            </a:custGeom>
            <a:solidFill>
              <a:srgbClr val="B8BABC">
                <a:alpha val="73077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13522"/>
            <p:cNvSpPr/>
            <p:nvPr/>
          </p:nvSpPr>
          <p:spPr>
            <a:xfrm flipV="1">
              <a:off x="2632375" y="2365892"/>
              <a:ext cx="593348" cy="61466"/>
            </a:xfrm>
            <a:custGeom>
              <a:avLst/>
              <a:gdLst/>
              <a:ahLst/>
              <a:cxnLst/>
              <a:rect l="0" t="0" r="0" b="0"/>
              <a:pathLst>
                <a:path w="288175" h="38633">
                  <a:moveTo>
                    <a:pt x="288175" y="20345"/>
                  </a:moveTo>
                  <a:cubicBezTo>
                    <a:pt x="288175" y="9754"/>
                    <a:pt x="224294" y="0"/>
                    <a:pt x="144716" y="0"/>
                  </a:cubicBezTo>
                  <a:cubicBezTo>
                    <a:pt x="65138" y="0"/>
                    <a:pt x="0" y="9754"/>
                    <a:pt x="0" y="20345"/>
                  </a:cubicBezTo>
                  <a:cubicBezTo>
                    <a:pt x="0" y="30924"/>
                    <a:pt x="64706" y="38633"/>
                    <a:pt x="144297" y="38633"/>
                  </a:cubicBezTo>
                  <a:cubicBezTo>
                    <a:pt x="223875" y="38633"/>
                    <a:pt x="288175" y="30924"/>
                    <a:pt x="288175" y="20345"/>
                  </a:cubicBezTo>
                </a:path>
              </a:pathLst>
            </a:custGeom>
            <a:solidFill>
              <a:srgbClr val="B4B6B9">
                <a:alpha val="76922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13523"/>
            <p:cNvSpPr/>
            <p:nvPr/>
          </p:nvSpPr>
          <p:spPr>
            <a:xfrm flipV="1">
              <a:off x="2636982" y="2366318"/>
              <a:ext cx="584171" cy="59908"/>
            </a:xfrm>
            <a:custGeom>
              <a:avLst/>
              <a:gdLst/>
              <a:ahLst/>
              <a:cxnLst/>
              <a:rect l="0" t="0" r="0" b="0"/>
              <a:pathLst>
                <a:path w="283718" h="37654">
                  <a:moveTo>
                    <a:pt x="283718" y="19684"/>
                  </a:moveTo>
                  <a:cubicBezTo>
                    <a:pt x="283718" y="9347"/>
                    <a:pt x="220739" y="0"/>
                    <a:pt x="142380" y="0"/>
                  </a:cubicBezTo>
                  <a:cubicBezTo>
                    <a:pt x="64021" y="0"/>
                    <a:pt x="0" y="9347"/>
                    <a:pt x="0" y="19684"/>
                  </a:cubicBezTo>
                  <a:cubicBezTo>
                    <a:pt x="0" y="30009"/>
                    <a:pt x="63678" y="37654"/>
                    <a:pt x="142037" y="37654"/>
                  </a:cubicBezTo>
                  <a:cubicBezTo>
                    <a:pt x="220384" y="37654"/>
                    <a:pt x="283718" y="30009"/>
                    <a:pt x="283718" y="19684"/>
                  </a:cubicBezTo>
                </a:path>
              </a:pathLst>
            </a:custGeom>
            <a:solidFill>
              <a:srgbClr val="B1B3B5">
                <a:alpha val="80769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13524"/>
            <p:cNvSpPr/>
            <p:nvPr/>
          </p:nvSpPr>
          <p:spPr>
            <a:xfrm flipV="1">
              <a:off x="2641577" y="2366744"/>
              <a:ext cx="575016" cy="58352"/>
            </a:xfrm>
            <a:custGeom>
              <a:avLst/>
              <a:gdLst/>
              <a:ahLst/>
              <a:cxnLst/>
              <a:rect l="0" t="0" r="0" b="0"/>
              <a:pathLst>
                <a:path w="279272" h="36676">
                  <a:moveTo>
                    <a:pt x="279272" y="19024"/>
                  </a:moveTo>
                  <a:cubicBezTo>
                    <a:pt x="279272" y="8941"/>
                    <a:pt x="217170" y="0"/>
                    <a:pt x="140055" y="0"/>
                  </a:cubicBezTo>
                  <a:cubicBezTo>
                    <a:pt x="62928" y="0"/>
                    <a:pt x="0" y="8941"/>
                    <a:pt x="0" y="19024"/>
                  </a:cubicBezTo>
                  <a:cubicBezTo>
                    <a:pt x="0" y="29082"/>
                    <a:pt x="62649" y="36676"/>
                    <a:pt x="139776" y="36676"/>
                  </a:cubicBezTo>
                  <a:cubicBezTo>
                    <a:pt x="216890" y="36676"/>
                    <a:pt x="279272" y="29082"/>
                    <a:pt x="279272" y="19024"/>
                  </a:cubicBezTo>
                </a:path>
              </a:pathLst>
            </a:custGeom>
            <a:solidFill>
              <a:srgbClr val="ADAFB2">
                <a:alpha val="84616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13525"/>
            <p:cNvSpPr/>
            <p:nvPr/>
          </p:nvSpPr>
          <p:spPr>
            <a:xfrm flipV="1">
              <a:off x="2646160" y="2367181"/>
              <a:ext cx="565864" cy="56798"/>
            </a:xfrm>
            <a:custGeom>
              <a:avLst/>
              <a:gdLst/>
              <a:ahLst/>
              <a:cxnLst/>
              <a:rect l="0" t="0" r="0" b="0"/>
              <a:pathLst>
                <a:path w="274827" h="35699">
                  <a:moveTo>
                    <a:pt x="274827" y="18364"/>
                  </a:moveTo>
                  <a:cubicBezTo>
                    <a:pt x="274827" y="8547"/>
                    <a:pt x="213626" y="0"/>
                    <a:pt x="137731" y="0"/>
                  </a:cubicBezTo>
                  <a:cubicBezTo>
                    <a:pt x="61836" y="0"/>
                    <a:pt x="0" y="8547"/>
                    <a:pt x="0" y="18364"/>
                  </a:cubicBezTo>
                  <a:cubicBezTo>
                    <a:pt x="0" y="28181"/>
                    <a:pt x="61620" y="35699"/>
                    <a:pt x="137528" y="35699"/>
                  </a:cubicBezTo>
                  <a:cubicBezTo>
                    <a:pt x="213423" y="35699"/>
                    <a:pt x="274827" y="28181"/>
                    <a:pt x="274827" y="18364"/>
                  </a:cubicBezTo>
                </a:path>
              </a:pathLst>
            </a:custGeom>
            <a:solidFill>
              <a:srgbClr val="AAACAF">
                <a:alpha val="88461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13526"/>
            <p:cNvSpPr/>
            <p:nvPr/>
          </p:nvSpPr>
          <p:spPr>
            <a:xfrm flipV="1">
              <a:off x="2650750" y="2367607"/>
              <a:ext cx="556714" cy="55242"/>
            </a:xfrm>
            <a:custGeom>
              <a:avLst/>
              <a:gdLst/>
              <a:ahLst/>
              <a:cxnLst/>
              <a:rect l="0" t="0" r="0" b="0"/>
              <a:pathLst>
                <a:path w="270383" h="34721">
                  <a:moveTo>
                    <a:pt x="270383" y="17703"/>
                  </a:moveTo>
                  <a:cubicBezTo>
                    <a:pt x="270383" y="8140"/>
                    <a:pt x="210071" y="0"/>
                    <a:pt x="135408" y="0"/>
                  </a:cubicBezTo>
                  <a:cubicBezTo>
                    <a:pt x="60732" y="0"/>
                    <a:pt x="0" y="8140"/>
                    <a:pt x="0" y="17703"/>
                  </a:cubicBezTo>
                  <a:cubicBezTo>
                    <a:pt x="0" y="27253"/>
                    <a:pt x="60592" y="34721"/>
                    <a:pt x="135268" y="34721"/>
                  </a:cubicBezTo>
                  <a:cubicBezTo>
                    <a:pt x="209931" y="34721"/>
                    <a:pt x="270383" y="27253"/>
                    <a:pt x="270383" y="17703"/>
                  </a:cubicBezTo>
                </a:path>
              </a:pathLst>
            </a:custGeom>
            <a:solidFill>
              <a:srgbClr val="A7A9AB">
                <a:alpha val="92308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13527"/>
            <p:cNvSpPr/>
            <p:nvPr/>
          </p:nvSpPr>
          <p:spPr>
            <a:xfrm flipV="1">
              <a:off x="2655360" y="2368033"/>
              <a:ext cx="547535" cy="53686"/>
            </a:xfrm>
            <a:custGeom>
              <a:avLst/>
              <a:gdLst/>
              <a:ahLst/>
              <a:cxnLst/>
              <a:rect l="0" t="0" r="0" b="0"/>
              <a:pathLst>
                <a:path w="265925" h="33743">
                  <a:moveTo>
                    <a:pt x="265925" y="17043"/>
                  </a:moveTo>
                  <a:cubicBezTo>
                    <a:pt x="265925" y="7734"/>
                    <a:pt x="206515" y="0"/>
                    <a:pt x="133071" y="0"/>
                  </a:cubicBezTo>
                  <a:cubicBezTo>
                    <a:pt x="59627" y="0"/>
                    <a:pt x="0" y="7734"/>
                    <a:pt x="0" y="17043"/>
                  </a:cubicBezTo>
                  <a:cubicBezTo>
                    <a:pt x="0" y="26339"/>
                    <a:pt x="59550" y="33743"/>
                    <a:pt x="133007" y="33743"/>
                  </a:cubicBezTo>
                  <a:cubicBezTo>
                    <a:pt x="206439" y="33743"/>
                    <a:pt x="265925" y="26339"/>
                    <a:pt x="265925" y="17043"/>
                  </a:cubicBezTo>
                </a:path>
              </a:pathLst>
            </a:custGeom>
            <a:solidFill>
              <a:srgbClr val="A3A5A8">
                <a:alpha val="96153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13528"/>
            <p:cNvSpPr/>
            <p:nvPr/>
          </p:nvSpPr>
          <p:spPr>
            <a:xfrm flipV="1">
              <a:off x="2659954" y="2368460"/>
              <a:ext cx="538383" cy="52128"/>
            </a:xfrm>
            <a:custGeom>
              <a:avLst/>
              <a:gdLst/>
              <a:ahLst/>
              <a:cxnLst/>
              <a:rect l="0" t="0" r="0" b="0"/>
              <a:pathLst>
                <a:path w="261480" h="32764">
                  <a:moveTo>
                    <a:pt x="261480" y="16382"/>
                  </a:moveTo>
                  <a:cubicBezTo>
                    <a:pt x="261480" y="7327"/>
                    <a:pt x="202959" y="0"/>
                    <a:pt x="130747" y="0"/>
                  </a:cubicBezTo>
                  <a:cubicBezTo>
                    <a:pt x="58535" y="0"/>
                    <a:pt x="0" y="7327"/>
                    <a:pt x="0" y="16382"/>
                  </a:cubicBezTo>
                  <a:cubicBezTo>
                    <a:pt x="0" y="25424"/>
                    <a:pt x="58535" y="32764"/>
                    <a:pt x="130747" y="32764"/>
                  </a:cubicBezTo>
                  <a:cubicBezTo>
                    <a:pt x="202959" y="32764"/>
                    <a:pt x="261480" y="25424"/>
                    <a:pt x="261480" y="16382"/>
                  </a:cubicBezTo>
                </a:path>
              </a:pathLst>
            </a:custGeom>
            <a:solidFill>
              <a:srgbClr val="A0A2A5">
                <a:alpha val="100000"/>
              </a:srgbClr>
            </a:solidFill>
            <a:ln w="202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8" name="Picture 1352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43096" y="2351980"/>
              <a:ext cx="568856" cy="76288"/>
            </a:xfrm>
            <a:prstGeom prst="rect">
              <a:avLst/>
            </a:prstGeom>
            <a:noFill/>
          </p:spPr>
        </p:pic>
        <p:pic>
          <p:nvPicPr>
            <p:cNvPr id="39" name="Picture 1353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25671" y="2287921"/>
              <a:ext cx="600533" cy="84975"/>
            </a:xfrm>
            <a:prstGeom prst="rect">
              <a:avLst/>
            </a:prstGeom>
            <a:noFill/>
          </p:spPr>
        </p:pic>
        <p:pic>
          <p:nvPicPr>
            <p:cNvPr id="40" name="Picture 135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25633" y="2311150"/>
              <a:ext cx="600531" cy="125869"/>
            </a:xfrm>
            <a:prstGeom prst="rect">
              <a:avLst/>
            </a:prstGeom>
            <a:noFill/>
          </p:spPr>
        </p:pic>
        <p:pic>
          <p:nvPicPr>
            <p:cNvPr id="41" name="Picture 1353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18204" y="2299859"/>
              <a:ext cx="612406" cy="121297"/>
            </a:xfrm>
            <a:prstGeom prst="rect">
              <a:avLst/>
            </a:prstGeom>
            <a:noFill/>
          </p:spPr>
        </p:pic>
        <p:pic>
          <p:nvPicPr>
            <p:cNvPr id="42" name="Picture 13533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18089" y="2259232"/>
              <a:ext cx="613117" cy="100469"/>
            </a:xfrm>
            <a:prstGeom prst="rect">
              <a:avLst/>
            </a:prstGeom>
            <a:noFill/>
          </p:spPr>
        </p:pic>
        <p:sp>
          <p:nvSpPr>
            <p:cNvPr id="218" name="Freeform 13774"/>
            <p:cNvSpPr/>
            <p:nvPr/>
          </p:nvSpPr>
          <p:spPr>
            <a:xfrm>
              <a:off x="1997961" y="2830999"/>
              <a:ext cx="1906829" cy="123380"/>
            </a:xfrm>
            <a:custGeom>
              <a:avLst/>
              <a:gdLst/>
              <a:ahLst/>
              <a:cxnLst/>
              <a:rect l="0" t="0" r="0" b="0"/>
              <a:pathLst>
                <a:path w="1906829" h="123380">
                  <a:moveTo>
                    <a:pt x="0" y="123380"/>
                  </a:moveTo>
                  <a:lnTo>
                    <a:pt x="1906829" y="123380"/>
                  </a:lnTo>
                  <a:lnTo>
                    <a:pt x="1906829" y="0"/>
                  </a:lnTo>
                  <a:lnTo>
                    <a:pt x="0" y="0"/>
                  </a:lnTo>
                  <a:lnTo>
                    <a:pt x="0" y="123380"/>
                  </a:lnTo>
                  <a:close/>
                </a:path>
              </a:pathLst>
            </a:custGeom>
            <a:solidFill>
              <a:srgbClr val="F58735">
                <a:alpha val="100000"/>
              </a:srgbClr>
            </a:solidFill>
            <a:ln w="317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2" name="Picture 13864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96089" y="2040593"/>
              <a:ext cx="257696" cy="279598"/>
            </a:xfrm>
            <a:prstGeom prst="rect">
              <a:avLst/>
            </a:prstGeom>
            <a:noFill/>
          </p:spPr>
        </p:pic>
        <p:sp>
          <p:nvSpPr>
            <p:cNvPr id="273" name="Rectangle 13880"/>
            <p:cNvSpPr/>
            <p:nvPr/>
          </p:nvSpPr>
          <p:spPr>
            <a:xfrm>
              <a:off x="2539727" y="1841066"/>
              <a:ext cx="813278" cy="1720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Corps </a:t>
              </a:r>
              <a:r>
                <a:rPr kumimoji="0" lang="fr-FR" sz="20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solide</a:t>
              </a:r>
            </a:p>
          </p:txBody>
        </p:sp>
        <p:sp>
          <p:nvSpPr>
            <p:cNvPr id="274" name="Rectangle 13882"/>
            <p:cNvSpPr/>
            <p:nvPr/>
          </p:nvSpPr>
          <p:spPr>
            <a:xfrm>
              <a:off x="2085880" y="2551023"/>
              <a:ext cx="303569" cy="1720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Tare</a:t>
              </a:r>
            </a:p>
          </p:txBody>
        </p:sp>
        <p:sp>
          <p:nvSpPr>
            <p:cNvPr id="275" name="Rectangle 13883"/>
            <p:cNvSpPr/>
            <p:nvPr/>
          </p:nvSpPr>
          <p:spPr>
            <a:xfrm>
              <a:off x="2759468" y="2528037"/>
              <a:ext cx="455353" cy="1720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2000" kern="0" dirty="0">
                  <a:solidFill>
                    <a:srgbClr val="231F20"/>
                  </a:solidFill>
                  <a:latin typeface="Digital-7"/>
                </a:rPr>
                <a:t>54.0 </a:t>
              </a:r>
              <a:r>
                <a:rPr lang="en-US" sz="2000" kern="0" dirty="0">
                  <a:solidFill>
                    <a:srgbClr val="231F20"/>
                  </a:solidFill>
                  <a:latin typeface="ArialMT"/>
                </a:rPr>
                <a:t>g</a:t>
              </a:r>
            </a:p>
          </p:txBody>
        </p:sp>
        <p:sp>
          <p:nvSpPr>
            <p:cNvPr id="286" name="Rectangle 13898"/>
            <p:cNvSpPr/>
            <p:nvPr/>
          </p:nvSpPr>
          <p:spPr>
            <a:xfrm>
              <a:off x="3475616" y="2568212"/>
              <a:ext cx="218447" cy="17201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ON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BFB22EF-6527-9074-9E6C-AEA39657D46D}"/>
              </a:ext>
            </a:extLst>
          </p:cNvPr>
          <p:cNvGrpSpPr/>
          <p:nvPr/>
        </p:nvGrpSpPr>
        <p:grpSpPr>
          <a:xfrm>
            <a:off x="530079" y="3621776"/>
            <a:ext cx="10050175" cy="369332"/>
            <a:chOff x="530079" y="3621776"/>
            <a:chExt cx="10050175" cy="369332"/>
          </a:xfrm>
        </p:grpSpPr>
        <p:sp>
          <p:nvSpPr>
            <p:cNvPr id="206" name="Freeform 13759"/>
            <p:cNvSpPr/>
            <p:nvPr/>
          </p:nvSpPr>
          <p:spPr>
            <a:xfrm>
              <a:off x="530079" y="3653380"/>
              <a:ext cx="10050175" cy="318527"/>
            </a:xfrm>
            <a:custGeom>
              <a:avLst/>
              <a:gdLst/>
              <a:ahLst/>
              <a:cxnLst/>
              <a:rect l="0" t="0" r="0" b="0"/>
              <a:pathLst>
                <a:path w="5381599" h="205752">
                  <a:moveTo>
                    <a:pt x="0" y="0"/>
                  </a:moveTo>
                  <a:lnTo>
                    <a:pt x="0" y="205752"/>
                  </a:lnTo>
                  <a:lnTo>
                    <a:pt x="5345798" y="205752"/>
                  </a:lnTo>
                  <a:cubicBezTo>
                    <a:pt x="5365572" y="205752"/>
                    <a:pt x="5381599" y="189725"/>
                    <a:pt x="5381599" y="169951"/>
                  </a:cubicBezTo>
                  <a:lnTo>
                    <a:pt x="5381599" y="35801"/>
                  </a:lnTo>
                  <a:cubicBezTo>
                    <a:pt x="5381599" y="16027"/>
                    <a:pt x="5365572" y="0"/>
                    <a:pt x="53457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424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7" name="Rectangle 13899"/>
            <p:cNvSpPr/>
            <p:nvPr/>
          </p:nvSpPr>
          <p:spPr>
            <a:xfrm>
              <a:off x="635031" y="3621776"/>
              <a:ext cx="757418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1. Je </a:t>
              </a:r>
              <a:r>
                <a:rPr kumimoji="0" lang="fr-FR" sz="2400" i="0" u="none" strike="noStrike" kern="0" cap="none" spc="0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</a:rPr>
                <a:t>mesure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la 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</a:rPr>
                <a:t>masse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du corps </a:t>
              </a:r>
              <a:r>
                <a:rPr kumimoji="0" lang="fr-FR" sz="240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solide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à l’aide de la balance.</a:t>
              </a:r>
            </a:p>
          </p:txBody>
        </p:sp>
      </p:grpSp>
      <p:sp>
        <p:nvSpPr>
          <p:cNvPr id="204" name="Freeform 13759"/>
          <p:cNvSpPr/>
          <p:nvPr/>
        </p:nvSpPr>
        <p:spPr>
          <a:xfrm>
            <a:off x="530079" y="1544623"/>
            <a:ext cx="10050175" cy="318527"/>
          </a:xfrm>
          <a:custGeom>
            <a:avLst/>
            <a:gdLst/>
            <a:ahLst/>
            <a:cxnLst/>
            <a:rect l="0" t="0" r="0" b="0"/>
            <a:pathLst>
              <a:path w="5381599" h="205752">
                <a:moveTo>
                  <a:pt x="0" y="0"/>
                </a:moveTo>
                <a:lnTo>
                  <a:pt x="0" y="205752"/>
                </a:lnTo>
                <a:lnTo>
                  <a:pt x="5345798" y="205752"/>
                </a:lnTo>
                <a:cubicBezTo>
                  <a:pt x="5365572" y="205752"/>
                  <a:pt x="5381599" y="189725"/>
                  <a:pt x="5381599" y="169951"/>
                </a:cubicBezTo>
                <a:lnTo>
                  <a:pt x="5381599" y="35801"/>
                </a:lnTo>
                <a:cubicBezTo>
                  <a:pt x="5381599" y="16027"/>
                  <a:pt x="5365572" y="0"/>
                  <a:pt x="5345798" y="0"/>
                </a:cubicBezTo>
                <a:close/>
                <a:moveTo>
                  <a:pt x="0" y="0"/>
                </a:move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241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Rectangle 13899"/>
          <p:cNvSpPr/>
          <p:nvPr/>
        </p:nvSpPr>
        <p:spPr>
          <a:xfrm>
            <a:off x="635031" y="1513851"/>
            <a:ext cx="4332917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Je </a:t>
            </a:r>
            <a:r>
              <a:rPr kumimoji="0" lang="fr-FR" sz="2400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vérifie </a:t>
            </a:r>
            <a:r>
              <a:rPr kumimoji="0" lang="fr-FR" sz="24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</a:rPr>
              <a:t>le</a:t>
            </a:r>
            <a:r>
              <a:rPr kumimoji="0" lang="fr-FR" sz="2400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matériel expérimental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0531" y="2023152"/>
            <a:ext cx="3649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2800" dirty="0"/>
              <a:t>La balance électronique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701245" y="2658136"/>
            <a:ext cx="3255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2800" dirty="0"/>
              <a:t>L’éprouvette graduée</a:t>
            </a:r>
          </a:p>
        </p:txBody>
      </p:sp>
    </p:spTree>
    <p:extLst>
      <p:ext uri="{BB962C8B-B14F-4D97-AF65-F5344CB8AC3E}">
        <p14:creationId xmlns:p14="http://schemas.microsoft.com/office/powerpoint/2010/main" val="18495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857966" y="22814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Voici les étapes suivantes du protocol :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62CFA3D4-D655-6ED6-5A56-14890A3FA3EB}"/>
              </a:ext>
            </a:extLst>
          </p:cNvPr>
          <p:cNvGrpSpPr/>
          <p:nvPr/>
        </p:nvGrpSpPr>
        <p:grpSpPr>
          <a:xfrm>
            <a:off x="857967" y="4371835"/>
            <a:ext cx="10050175" cy="1094682"/>
            <a:chOff x="857967" y="4371835"/>
            <a:chExt cx="10050175" cy="1094682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574F5DD8-A3B6-B849-6591-6BB7232791E1}"/>
                </a:ext>
              </a:extLst>
            </p:cNvPr>
            <p:cNvGrpSpPr/>
            <p:nvPr/>
          </p:nvGrpSpPr>
          <p:grpSpPr>
            <a:xfrm>
              <a:off x="857967" y="4409698"/>
              <a:ext cx="10050175" cy="1056819"/>
              <a:chOff x="857967" y="4409698"/>
              <a:chExt cx="10050175" cy="1056819"/>
            </a:xfrm>
          </p:grpSpPr>
          <p:sp>
            <p:nvSpPr>
              <p:cNvPr id="219" name="Freeform 13775"/>
              <p:cNvSpPr/>
              <p:nvPr/>
            </p:nvSpPr>
            <p:spPr>
              <a:xfrm>
                <a:off x="1875877" y="4923598"/>
                <a:ext cx="4474852" cy="542919"/>
              </a:xfrm>
              <a:custGeom>
                <a:avLst/>
                <a:gdLst/>
                <a:ahLst/>
                <a:cxnLst/>
                <a:rect l="0" t="0" r="0" b="0"/>
                <a:pathLst>
                  <a:path w="2289148" h="374294">
                    <a:moveTo>
                      <a:pt x="108000" y="0"/>
                    </a:moveTo>
                    <a:cubicBezTo>
                      <a:pt x="48349" y="0"/>
                      <a:pt x="0" y="48348"/>
                      <a:pt x="0" y="108000"/>
                    </a:cubicBezTo>
                    <a:lnTo>
                      <a:pt x="0" y="266293"/>
                    </a:lnTo>
                    <a:cubicBezTo>
                      <a:pt x="0" y="325945"/>
                      <a:pt x="48349" y="374294"/>
                      <a:pt x="108000" y="374294"/>
                    </a:cubicBezTo>
                    <a:lnTo>
                      <a:pt x="2181148" y="374294"/>
                    </a:lnTo>
                    <a:cubicBezTo>
                      <a:pt x="2240799" y="374294"/>
                      <a:pt x="2289148" y="325945"/>
                      <a:pt x="2289148" y="266293"/>
                    </a:cubicBezTo>
                    <a:lnTo>
                      <a:pt x="2289148" y="108000"/>
                    </a:lnTo>
                    <a:cubicBezTo>
                      <a:pt x="2289148" y="48348"/>
                      <a:pt x="2240799" y="0"/>
                      <a:pt x="2181148" y="0"/>
                    </a:cubicBezTo>
                    <a:lnTo>
                      <a:pt x="108000" y="0"/>
                    </a:lnTo>
                    <a:close/>
                    <a:moveTo>
                      <a:pt x="108000" y="0"/>
                    </a:moveTo>
                  </a:path>
                </a:pathLst>
              </a:custGeom>
              <a:noFill/>
              <a:ln w="12700" cap="flat" cmpd="sng" algn="ctr">
                <a:solidFill>
                  <a:srgbClr val="FED8B6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7C195E8C-96E3-3148-438D-95F9F099FCC0}"/>
                  </a:ext>
                </a:extLst>
              </p:cNvPr>
              <p:cNvGrpSpPr/>
              <p:nvPr/>
            </p:nvGrpSpPr>
            <p:grpSpPr>
              <a:xfrm>
                <a:off x="857967" y="4409698"/>
                <a:ext cx="10050175" cy="1019876"/>
                <a:chOff x="857967" y="4409698"/>
                <a:chExt cx="10050175" cy="1019876"/>
              </a:xfrm>
            </p:grpSpPr>
            <p:sp>
              <p:nvSpPr>
                <p:cNvPr id="204" name="Freeform 13759"/>
                <p:cNvSpPr/>
                <p:nvPr/>
              </p:nvSpPr>
              <p:spPr>
                <a:xfrm>
                  <a:off x="857967" y="4409698"/>
                  <a:ext cx="10050175" cy="3185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381599" h="205752">
                      <a:moveTo>
                        <a:pt x="0" y="0"/>
                      </a:moveTo>
                      <a:lnTo>
                        <a:pt x="0" y="205752"/>
                      </a:lnTo>
                      <a:lnTo>
                        <a:pt x="5345798" y="205752"/>
                      </a:lnTo>
                      <a:cubicBezTo>
                        <a:pt x="5365572" y="205752"/>
                        <a:pt x="5381599" y="189725"/>
                        <a:pt x="5381599" y="169951"/>
                      </a:cubicBezTo>
                      <a:lnTo>
                        <a:pt x="5381599" y="35801"/>
                      </a:lnTo>
                      <a:cubicBezTo>
                        <a:pt x="5381599" y="16027"/>
                        <a:pt x="5365572" y="0"/>
                        <a:pt x="5345798" y="0"/>
                      </a:cubicBez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4241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85" name="Rectangle 13895"/>
                    <p:cNvSpPr/>
                    <p:nvPr/>
                  </p:nvSpPr>
                  <p:spPr>
                    <a:xfrm>
                      <a:off x="1978300" y="4937323"/>
                      <a:ext cx="4344779" cy="492251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8604" algn="l"/>
                        </a:tabLst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</a:rPr>
                        <a:t>ρ</a:t>
                      </a:r>
                      <a:r>
                        <a:rPr kumimoji="0" lang="en-US" sz="2400" b="0" i="0" u="none" strike="noStrike" kern="0" cap="none" spc="0" normalizeH="0" baseline="-57118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</a:rPr>
                        <a:t>=</a:t>
                      </a:r>
                      <a14:m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231F2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fr-FR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231F2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kumimoji="0" lang="fr-FR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231F2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31F2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	</m:t>
                          </m:r>
                        </m:oMath>
                      </a14:m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</a:rPr>
                        <a:t>= 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MT-Light"/>
                        </a:rPr>
                        <a:t>.........................................</a:t>
                      </a:r>
                    </a:p>
                  </p:txBody>
                </p:sp>
              </mc:Choice>
              <mc:Fallback>
                <p:sp>
                  <p:nvSpPr>
                    <p:cNvPr id="285" name="Rectangle 1389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78300" y="4937323"/>
                      <a:ext cx="4344779" cy="492251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4354" t="-11111" r="-3792" b="-2098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289" name="Rectangle 13901"/>
            <p:cNvSpPr/>
            <p:nvPr/>
          </p:nvSpPr>
          <p:spPr>
            <a:xfrm>
              <a:off x="996651" y="4371835"/>
              <a:ext cx="6184385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2400" kern="0" dirty="0">
                  <a:solidFill>
                    <a:srgbClr val="231F20"/>
                  </a:solidFill>
                </a:rPr>
                <a:t>3. Je </a:t>
              </a:r>
              <a:r>
                <a:rPr lang="en-US" sz="2400" kern="0" dirty="0" err="1">
                  <a:solidFill>
                    <a:srgbClr val="0070C0"/>
                  </a:solidFill>
                </a:rPr>
                <a:t>calcule</a:t>
              </a:r>
              <a:r>
                <a:rPr lang="en-US" sz="2400" kern="0" dirty="0">
                  <a:solidFill>
                    <a:srgbClr val="231F20"/>
                  </a:solidFill>
                </a:rPr>
                <a:t> la </a:t>
              </a:r>
              <a:r>
                <a:rPr lang="en-US" sz="2400" kern="0" dirty="0">
                  <a:solidFill>
                    <a:srgbClr val="0070C0"/>
                  </a:solidFill>
                </a:rPr>
                <a:t>masse volumique </a:t>
              </a:r>
              <a:r>
                <a:rPr lang="en-US" sz="2400" kern="0" dirty="0">
                  <a:solidFill>
                    <a:srgbClr val="231F20"/>
                  </a:solidFill>
                </a:rPr>
                <a:t>du corps </a:t>
              </a:r>
              <a:r>
                <a:rPr lang="en-US" sz="2400" kern="0" dirty="0" err="1">
                  <a:solidFill>
                    <a:srgbClr val="231F20"/>
                  </a:solidFill>
                </a:rPr>
                <a:t>solide</a:t>
              </a:r>
              <a:r>
                <a:rPr lang="en-US" sz="2400" kern="0" dirty="0">
                  <a:solidFill>
                    <a:srgbClr val="231F20"/>
                  </a:solidFill>
                </a:rPr>
                <a:t> .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6DAFFB52-454F-DAA3-D24C-964399C9FA2D}"/>
              </a:ext>
            </a:extLst>
          </p:cNvPr>
          <p:cNvGrpSpPr/>
          <p:nvPr/>
        </p:nvGrpSpPr>
        <p:grpSpPr>
          <a:xfrm>
            <a:off x="857968" y="1366220"/>
            <a:ext cx="10050175" cy="373845"/>
            <a:chOff x="857968" y="1366220"/>
            <a:chExt cx="10050175" cy="373845"/>
          </a:xfrm>
        </p:grpSpPr>
        <p:sp>
          <p:nvSpPr>
            <p:cNvPr id="205" name="Freeform 13759"/>
            <p:cNvSpPr/>
            <p:nvPr/>
          </p:nvSpPr>
          <p:spPr>
            <a:xfrm>
              <a:off x="857968" y="1421538"/>
              <a:ext cx="10050175" cy="318527"/>
            </a:xfrm>
            <a:custGeom>
              <a:avLst/>
              <a:gdLst/>
              <a:ahLst/>
              <a:cxnLst/>
              <a:rect l="0" t="0" r="0" b="0"/>
              <a:pathLst>
                <a:path w="5381599" h="205752">
                  <a:moveTo>
                    <a:pt x="0" y="0"/>
                  </a:moveTo>
                  <a:lnTo>
                    <a:pt x="0" y="205752"/>
                  </a:lnTo>
                  <a:lnTo>
                    <a:pt x="5345798" y="205752"/>
                  </a:lnTo>
                  <a:cubicBezTo>
                    <a:pt x="5365572" y="205752"/>
                    <a:pt x="5381599" y="189725"/>
                    <a:pt x="5381599" y="169951"/>
                  </a:cubicBezTo>
                  <a:lnTo>
                    <a:pt x="5381599" y="35801"/>
                  </a:lnTo>
                  <a:cubicBezTo>
                    <a:pt x="5381599" y="16027"/>
                    <a:pt x="5365572" y="0"/>
                    <a:pt x="53457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424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Rectangle 13900"/>
            <p:cNvSpPr/>
            <p:nvPr/>
          </p:nvSpPr>
          <p:spPr>
            <a:xfrm>
              <a:off x="996652" y="1366220"/>
              <a:ext cx="914352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2400" kern="0" dirty="0">
                  <a:solidFill>
                    <a:srgbClr val="231F20"/>
                  </a:solidFill>
                </a:rPr>
                <a:t>2. Je </a:t>
              </a:r>
              <a:r>
                <a:rPr lang="en-US" sz="2400" kern="0" dirty="0" err="1">
                  <a:solidFill>
                    <a:srgbClr val="0070C0"/>
                  </a:solidFill>
                </a:rPr>
                <a:t>mesure</a:t>
              </a:r>
              <a:r>
                <a:rPr lang="en-US" sz="2400" kern="0" dirty="0">
                  <a:solidFill>
                    <a:srgbClr val="231F20"/>
                  </a:solidFill>
                </a:rPr>
                <a:t> le </a:t>
              </a:r>
              <a:r>
                <a:rPr lang="en-US" sz="2400" kern="0" dirty="0">
                  <a:solidFill>
                    <a:srgbClr val="0070C0"/>
                  </a:solidFill>
                </a:rPr>
                <a:t>volume</a:t>
              </a:r>
              <a:r>
                <a:rPr lang="en-US" sz="2400" kern="0" dirty="0">
                  <a:solidFill>
                    <a:srgbClr val="231F20"/>
                  </a:solidFill>
                </a:rPr>
                <a:t> </a:t>
              </a:r>
              <a:r>
                <a:rPr lang="fr-FR" sz="2400" kern="0" dirty="0">
                  <a:solidFill>
                    <a:srgbClr val="231F20"/>
                  </a:solidFill>
                </a:rPr>
                <a:t>du corps solide à l’aide de l’éprouvette graduée.</a:t>
              </a:r>
              <a:endParaRPr lang="en-US" sz="2400" kern="0" dirty="0">
                <a:solidFill>
                  <a:srgbClr val="231F20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2CDC14E8-7752-CB24-70B7-E3127B4A985A}"/>
              </a:ext>
            </a:extLst>
          </p:cNvPr>
          <p:cNvGrpSpPr/>
          <p:nvPr/>
        </p:nvGrpSpPr>
        <p:grpSpPr>
          <a:xfrm>
            <a:off x="1936564" y="2110530"/>
            <a:ext cx="7489744" cy="2097249"/>
            <a:chOff x="1936564" y="2110530"/>
            <a:chExt cx="7489744" cy="2097249"/>
          </a:xfrm>
        </p:grpSpPr>
        <p:grpSp>
          <p:nvGrpSpPr>
            <p:cNvPr id="207" name="Group 206"/>
            <p:cNvGrpSpPr/>
            <p:nvPr/>
          </p:nvGrpSpPr>
          <p:grpSpPr>
            <a:xfrm>
              <a:off x="6189361" y="2147292"/>
              <a:ext cx="3236947" cy="1900406"/>
              <a:chOff x="3417419" y="3782248"/>
              <a:chExt cx="3236947" cy="1900406"/>
            </a:xfrm>
          </p:grpSpPr>
          <p:sp>
            <p:nvSpPr>
              <p:cNvPr id="208" name="Freeform 13567"/>
              <p:cNvSpPr/>
              <p:nvPr/>
            </p:nvSpPr>
            <p:spPr>
              <a:xfrm>
                <a:off x="3440382" y="3940986"/>
                <a:ext cx="3213984" cy="494364"/>
              </a:xfrm>
              <a:custGeom>
                <a:avLst/>
                <a:gdLst/>
                <a:ahLst/>
                <a:cxnLst/>
                <a:rect l="0" t="0" r="0" b="0"/>
                <a:pathLst>
                  <a:path w="1894140" h="326009">
                    <a:moveTo>
                      <a:pt x="108000" y="0"/>
                    </a:moveTo>
                    <a:cubicBezTo>
                      <a:pt x="48349" y="0"/>
                      <a:pt x="0" y="48348"/>
                      <a:pt x="0" y="108000"/>
                    </a:cubicBezTo>
                    <a:lnTo>
                      <a:pt x="0" y="218020"/>
                    </a:lnTo>
                    <a:cubicBezTo>
                      <a:pt x="0" y="277660"/>
                      <a:pt x="48349" y="326009"/>
                      <a:pt x="108000" y="326009"/>
                    </a:cubicBezTo>
                    <a:lnTo>
                      <a:pt x="1786139" y="326009"/>
                    </a:lnTo>
                    <a:cubicBezTo>
                      <a:pt x="1845779" y="326009"/>
                      <a:pt x="1894140" y="277660"/>
                      <a:pt x="1894140" y="218020"/>
                    </a:cubicBezTo>
                    <a:lnTo>
                      <a:pt x="1894140" y="108000"/>
                    </a:lnTo>
                    <a:cubicBezTo>
                      <a:pt x="1894140" y="48348"/>
                      <a:pt x="1845779" y="0"/>
                      <a:pt x="1786139" y="0"/>
                    </a:cubicBezTo>
                    <a:lnTo>
                      <a:pt x="108000" y="0"/>
                    </a:lnTo>
                    <a:close/>
                    <a:moveTo>
                      <a:pt x="108000" y="0"/>
                    </a:moveTo>
                  </a:path>
                </a:pathLst>
              </a:custGeom>
              <a:noFill/>
              <a:ln w="12700" cap="flat" cmpd="sng" algn="ctr">
                <a:solidFill>
                  <a:srgbClr val="FED8B6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9" name="Freeform 13568"/>
              <p:cNvSpPr/>
              <p:nvPr/>
            </p:nvSpPr>
            <p:spPr>
              <a:xfrm>
                <a:off x="3440381" y="4537885"/>
                <a:ext cx="3190413" cy="495026"/>
              </a:xfrm>
              <a:custGeom>
                <a:avLst/>
                <a:gdLst/>
                <a:ahLst/>
                <a:cxnLst/>
                <a:rect l="0" t="0" r="0" b="0"/>
                <a:pathLst>
                  <a:path w="1894140" h="326009">
                    <a:moveTo>
                      <a:pt x="108000" y="0"/>
                    </a:moveTo>
                    <a:cubicBezTo>
                      <a:pt x="48349" y="0"/>
                      <a:pt x="0" y="48348"/>
                      <a:pt x="0" y="108000"/>
                    </a:cubicBezTo>
                    <a:lnTo>
                      <a:pt x="0" y="218020"/>
                    </a:lnTo>
                    <a:cubicBezTo>
                      <a:pt x="0" y="277660"/>
                      <a:pt x="48349" y="326009"/>
                      <a:pt x="108000" y="326009"/>
                    </a:cubicBezTo>
                    <a:lnTo>
                      <a:pt x="1786139" y="326009"/>
                    </a:lnTo>
                    <a:cubicBezTo>
                      <a:pt x="1845779" y="326009"/>
                      <a:pt x="1894140" y="277660"/>
                      <a:pt x="1894140" y="218020"/>
                    </a:cubicBezTo>
                    <a:lnTo>
                      <a:pt x="1894140" y="108000"/>
                    </a:lnTo>
                    <a:cubicBezTo>
                      <a:pt x="1894140" y="48348"/>
                      <a:pt x="1845779" y="0"/>
                      <a:pt x="1786139" y="0"/>
                    </a:cubicBezTo>
                    <a:lnTo>
                      <a:pt x="108000" y="0"/>
                    </a:lnTo>
                    <a:close/>
                    <a:moveTo>
                      <a:pt x="108000" y="0"/>
                    </a:moveTo>
                  </a:path>
                </a:pathLst>
              </a:custGeom>
              <a:noFill/>
              <a:ln w="12700" cap="flat" cmpd="sng" algn="ctr">
                <a:solidFill>
                  <a:srgbClr val="FED8B6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0" name="Freeform 13569"/>
              <p:cNvSpPr/>
              <p:nvPr/>
            </p:nvSpPr>
            <p:spPr>
              <a:xfrm>
                <a:off x="3417419" y="5203731"/>
                <a:ext cx="3190412" cy="478923"/>
              </a:xfrm>
              <a:custGeom>
                <a:avLst/>
                <a:gdLst/>
                <a:ahLst/>
                <a:cxnLst/>
                <a:rect l="0" t="0" r="0" b="0"/>
                <a:pathLst>
                  <a:path w="1894140" h="326009">
                    <a:moveTo>
                      <a:pt x="108000" y="0"/>
                    </a:moveTo>
                    <a:cubicBezTo>
                      <a:pt x="48349" y="0"/>
                      <a:pt x="0" y="48348"/>
                      <a:pt x="0" y="108000"/>
                    </a:cubicBezTo>
                    <a:lnTo>
                      <a:pt x="0" y="218020"/>
                    </a:lnTo>
                    <a:cubicBezTo>
                      <a:pt x="0" y="277660"/>
                      <a:pt x="48349" y="326009"/>
                      <a:pt x="108000" y="326009"/>
                    </a:cubicBezTo>
                    <a:lnTo>
                      <a:pt x="1786139" y="326009"/>
                    </a:lnTo>
                    <a:cubicBezTo>
                      <a:pt x="1845779" y="326009"/>
                      <a:pt x="1894140" y="277660"/>
                      <a:pt x="1894140" y="218020"/>
                    </a:cubicBezTo>
                    <a:lnTo>
                      <a:pt x="1894140" y="108000"/>
                    </a:lnTo>
                    <a:cubicBezTo>
                      <a:pt x="1894140" y="48348"/>
                      <a:pt x="1845779" y="0"/>
                      <a:pt x="1786139" y="0"/>
                    </a:cubicBezTo>
                    <a:lnTo>
                      <a:pt x="108000" y="0"/>
                    </a:lnTo>
                    <a:close/>
                    <a:moveTo>
                      <a:pt x="108000" y="0"/>
                    </a:moveTo>
                  </a:path>
                </a:pathLst>
              </a:custGeom>
              <a:noFill/>
              <a:ln w="12700" cap="flat" cmpd="sng" algn="ctr">
                <a:solidFill>
                  <a:srgbClr val="FED8B6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1" name="Rectangle 13885"/>
              <p:cNvSpPr/>
              <p:nvPr/>
            </p:nvSpPr>
            <p:spPr>
              <a:xfrm>
                <a:off x="3545013" y="3782248"/>
                <a:ext cx="3085781" cy="184665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V</a:t>
                </a:r>
                <a:r>
                  <a:rPr kumimoji="0" lang="en-US" sz="20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= 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MT-Light"/>
                  </a:rPr>
                  <a:t>.....................................</a:t>
                </a:r>
              </a:p>
              <a:p>
                <a:pPr marL="0" marR="0" lvl="0" indent="0" defTabSz="91440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V</a:t>
                </a:r>
                <a:r>
                  <a:rPr kumimoji="0" lang="en-US" sz="20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</a:t>
                </a:r>
                <a:r>
                  <a:rPr kumimoji="0" lang="en-US" sz="2000" b="0" i="0" u="none" strike="noStrike" kern="0" cap="none" spc="0" normalizeH="0" baseline="-57118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= 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MT-Light"/>
                  </a:rPr>
                  <a:t>.....................................</a:t>
                </a:r>
              </a:p>
              <a:p>
                <a:pPr marL="0" marR="0" lvl="0" indent="0" defTabSz="91440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429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V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= 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MT-Light"/>
                  </a:rPr>
                  <a:t>.....................................</a:t>
                </a:r>
              </a:p>
            </p:txBody>
          </p:sp>
        </p:grpSp>
        <p:grpSp>
          <p:nvGrpSpPr>
            <p:cNvPr id="213" name="Group 212"/>
            <p:cNvGrpSpPr/>
            <p:nvPr/>
          </p:nvGrpSpPr>
          <p:grpSpPr>
            <a:xfrm>
              <a:off x="1936564" y="2110530"/>
              <a:ext cx="3227028" cy="2097249"/>
              <a:chOff x="8705598" y="3679149"/>
              <a:chExt cx="3227028" cy="2097249"/>
            </a:xfrm>
          </p:grpSpPr>
          <p:grpSp>
            <p:nvGrpSpPr>
              <p:cNvPr id="214" name="Group 213"/>
              <p:cNvGrpSpPr/>
              <p:nvPr/>
            </p:nvGrpSpPr>
            <p:grpSpPr>
              <a:xfrm>
                <a:off x="8705598" y="3679149"/>
                <a:ext cx="3227028" cy="2097249"/>
                <a:chOff x="2129307" y="4163058"/>
                <a:chExt cx="1906828" cy="1257513"/>
              </a:xfrm>
            </p:grpSpPr>
            <p:pic>
              <p:nvPicPr>
                <p:cNvPr id="279" name="Picture 13690"/>
                <p:cNvPicPr>
                  <a:picLocks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250309" y="5200226"/>
                  <a:ext cx="665550" cy="109664"/>
                </a:xfrm>
                <a:prstGeom prst="rect">
                  <a:avLst/>
                </a:prstGeom>
                <a:noFill/>
              </p:spPr>
            </p:pic>
            <p:sp>
              <p:nvSpPr>
                <p:cNvPr id="281" name="Freeform 13691"/>
                <p:cNvSpPr/>
                <p:nvPr/>
              </p:nvSpPr>
              <p:spPr>
                <a:xfrm>
                  <a:off x="2251745" y="5217115"/>
                  <a:ext cx="662685" cy="758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62685" h="75895">
                      <a:moveTo>
                        <a:pt x="167119" y="0"/>
                      </a:moveTo>
                      <a:cubicBezTo>
                        <a:pt x="157556" y="13550"/>
                        <a:pt x="63132" y="34696"/>
                        <a:pt x="63132" y="34696"/>
                      </a:cubicBezTo>
                      <a:cubicBezTo>
                        <a:pt x="29947" y="42798"/>
                        <a:pt x="25121" y="46126"/>
                        <a:pt x="25121" y="46126"/>
                      </a:cubicBezTo>
                      <a:cubicBezTo>
                        <a:pt x="0" y="72745"/>
                        <a:pt x="34519" y="75895"/>
                        <a:pt x="34519" y="75895"/>
                      </a:cubicBezTo>
                      <a:lnTo>
                        <a:pt x="628154" y="75895"/>
                      </a:lnTo>
                      <a:cubicBezTo>
                        <a:pt x="628154" y="75895"/>
                        <a:pt x="662685" y="72745"/>
                        <a:pt x="637565" y="46126"/>
                      </a:cubicBezTo>
                      <a:cubicBezTo>
                        <a:pt x="637565" y="46126"/>
                        <a:pt x="632739" y="42798"/>
                        <a:pt x="599541" y="34696"/>
                      </a:cubicBezTo>
                      <a:cubicBezTo>
                        <a:pt x="599541" y="34696"/>
                        <a:pt x="505129" y="13550"/>
                        <a:pt x="495566" y="0"/>
                      </a:cubicBezTo>
                    </a:path>
                  </a:pathLst>
                </a:custGeom>
                <a:noFill/>
                <a:ln w="400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Freeform 13692"/>
                <p:cNvSpPr/>
                <p:nvPr/>
              </p:nvSpPr>
              <p:spPr>
                <a:xfrm>
                  <a:off x="2275998" y="5267524"/>
                  <a:ext cx="614172" cy="23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14172" h="2362">
                      <a:moveTo>
                        <a:pt x="0" y="0"/>
                      </a:moveTo>
                      <a:cubicBezTo>
                        <a:pt x="94653" y="1574"/>
                        <a:pt x="199440" y="2362"/>
                        <a:pt x="300367" y="2349"/>
                      </a:cubicBezTo>
                      <a:cubicBezTo>
                        <a:pt x="404647" y="2349"/>
                        <a:pt x="496379" y="2349"/>
                        <a:pt x="614172" y="0"/>
                      </a:cubicBezTo>
                    </a:path>
                  </a:pathLst>
                </a:custGeom>
                <a:noFill/>
                <a:ln w="400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283" name="Picture 13693"/>
                <p:cNvPicPr>
                  <a:picLocks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275132" y="5200226"/>
                  <a:ext cx="665550" cy="109664"/>
                </a:xfrm>
                <a:prstGeom prst="rect">
                  <a:avLst/>
                </a:prstGeom>
                <a:noFill/>
              </p:spPr>
            </p:pic>
            <p:sp>
              <p:nvSpPr>
                <p:cNvPr id="284" name="Freeform 13694"/>
                <p:cNvSpPr/>
                <p:nvPr/>
              </p:nvSpPr>
              <p:spPr>
                <a:xfrm>
                  <a:off x="3276567" y="5217115"/>
                  <a:ext cx="662685" cy="758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62685" h="75895">
                      <a:moveTo>
                        <a:pt x="167119" y="0"/>
                      </a:moveTo>
                      <a:cubicBezTo>
                        <a:pt x="157556" y="13550"/>
                        <a:pt x="63132" y="34696"/>
                        <a:pt x="63132" y="34696"/>
                      </a:cubicBezTo>
                      <a:cubicBezTo>
                        <a:pt x="29947" y="42798"/>
                        <a:pt x="25121" y="46126"/>
                        <a:pt x="25121" y="46126"/>
                      </a:cubicBezTo>
                      <a:cubicBezTo>
                        <a:pt x="0" y="72745"/>
                        <a:pt x="34519" y="75895"/>
                        <a:pt x="34519" y="75895"/>
                      </a:cubicBezTo>
                      <a:lnTo>
                        <a:pt x="628154" y="75895"/>
                      </a:lnTo>
                      <a:cubicBezTo>
                        <a:pt x="628154" y="75895"/>
                        <a:pt x="662685" y="72745"/>
                        <a:pt x="637565" y="46126"/>
                      </a:cubicBezTo>
                      <a:cubicBezTo>
                        <a:pt x="637565" y="46126"/>
                        <a:pt x="632739" y="42798"/>
                        <a:pt x="599541" y="34696"/>
                      </a:cubicBezTo>
                      <a:cubicBezTo>
                        <a:pt x="599541" y="34696"/>
                        <a:pt x="505129" y="13550"/>
                        <a:pt x="495566" y="0"/>
                      </a:cubicBezTo>
                    </a:path>
                  </a:pathLst>
                </a:custGeom>
                <a:noFill/>
                <a:ln w="400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3" name="Freeform 13695"/>
                <p:cNvSpPr/>
                <p:nvPr/>
              </p:nvSpPr>
              <p:spPr>
                <a:xfrm>
                  <a:off x="3300821" y="5267524"/>
                  <a:ext cx="614172" cy="23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14172" h="2362">
                      <a:moveTo>
                        <a:pt x="0" y="0"/>
                      </a:moveTo>
                      <a:cubicBezTo>
                        <a:pt x="94653" y="1574"/>
                        <a:pt x="199440" y="2362"/>
                        <a:pt x="300367" y="2349"/>
                      </a:cubicBezTo>
                      <a:cubicBezTo>
                        <a:pt x="404647" y="2349"/>
                        <a:pt x="496379" y="2349"/>
                        <a:pt x="614172" y="0"/>
                      </a:cubicBezTo>
                    </a:path>
                  </a:pathLst>
                </a:custGeom>
                <a:noFill/>
                <a:ln w="400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4" name="Freeform 13696"/>
                <p:cNvSpPr/>
                <p:nvPr/>
              </p:nvSpPr>
              <p:spPr>
                <a:xfrm>
                  <a:off x="2355663" y="4195989"/>
                  <a:ext cx="413029" cy="10354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13029" h="1035469">
                      <a:moveTo>
                        <a:pt x="0" y="0"/>
                      </a:moveTo>
                      <a:lnTo>
                        <a:pt x="32956" y="60553"/>
                      </a:lnTo>
                      <a:lnTo>
                        <a:pt x="32956" y="141173"/>
                      </a:lnTo>
                      <a:lnTo>
                        <a:pt x="32956" y="142252"/>
                      </a:lnTo>
                      <a:lnTo>
                        <a:pt x="32956" y="1035469"/>
                      </a:lnTo>
                      <a:lnTo>
                        <a:pt x="413029" y="1035469"/>
                      </a:lnTo>
                      <a:lnTo>
                        <a:pt x="413029" y="142252"/>
                      </a:lnTo>
                      <a:lnTo>
                        <a:pt x="413029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7632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295" name="Picture 13697"/>
                <p:cNvPicPr>
                  <a:picLocks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339832" y="4163058"/>
                  <a:ext cx="438429" cy="61437"/>
                </a:xfrm>
                <a:prstGeom prst="rect">
                  <a:avLst/>
                </a:prstGeom>
                <a:noFill/>
              </p:spPr>
            </p:pic>
            <p:sp>
              <p:nvSpPr>
                <p:cNvPr id="296" name="Freeform 13698"/>
                <p:cNvSpPr/>
                <p:nvPr/>
              </p:nvSpPr>
              <p:spPr>
                <a:xfrm>
                  <a:off x="2370953" y="4177694"/>
                  <a:ext cx="399834" cy="372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99834" h="37286">
                      <a:moveTo>
                        <a:pt x="0" y="18643"/>
                      </a:moveTo>
                      <a:cubicBezTo>
                        <a:pt x="0" y="18643"/>
                        <a:pt x="84645" y="0"/>
                        <a:pt x="223862" y="0"/>
                      </a:cubicBezTo>
                      <a:cubicBezTo>
                        <a:pt x="363080" y="0"/>
                        <a:pt x="399834" y="18643"/>
                        <a:pt x="399834" y="18643"/>
                      </a:cubicBezTo>
                      <a:cubicBezTo>
                        <a:pt x="399834" y="18643"/>
                        <a:pt x="348602" y="37286"/>
                        <a:pt x="226085" y="36575"/>
                      </a:cubicBezTo>
                      <a:cubicBezTo>
                        <a:pt x="103581" y="35851"/>
                        <a:pt x="0" y="18643"/>
                        <a:pt x="0" y="18643"/>
                      </a:cubicBezTo>
                      <a:close/>
                      <a:moveTo>
                        <a:pt x="0" y="18643"/>
                      </a:moveTo>
                    </a:path>
                  </a:pathLst>
                </a:custGeom>
                <a:noFill/>
                <a:ln w="386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7" name="Freeform 13699"/>
                <p:cNvSpPr/>
                <p:nvPr/>
              </p:nvSpPr>
              <p:spPr>
                <a:xfrm>
                  <a:off x="2394295" y="4865865"/>
                  <a:ext cx="380072" cy="36559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0072" h="365594">
                      <a:moveTo>
                        <a:pt x="0" y="365594"/>
                      </a:moveTo>
                      <a:lnTo>
                        <a:pt x="380072" y="365594"/>
                      </a:lnTo>
                      <a:lnTo>
                        <a:pt x="380072" y="105105"/>
                      </a:lnTo>
                      <a:lnTo>
                        <a:pt x="377558" y="774"/>
                      </a:lnTo>
                      <a:cubicBezTo>
                        <a:pt x="372325" y="12001"/>
                        <a:pt x="287693" y="17068"/>
                        <a:pt x="187528" y="17068"/>
                      </a:cubicBezTo>
                      <a:cubicBezTo>
                        <a:pt x="85801" y="17068"/>
                        <a:pt x="2933" y="11468"/>
                        <a:pt x="88" y="0"/>
                      </a:cubicBezTo>
                      <a:lnTo>
                        <a:pt x="0" y="212001"/>
                      </a:lnTo>
                    </a:path>
                  </a:pathLst>
                </a:custGeom>
                <a:solidFill>
                  <a:srgbClr val="A8E0F9">
                    <a:alpha val="100000"/>
                  </a:srgbClr>
                </a:solidFill>
                <a:ln w="386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8" name="Freeform 13700"/>
                <p:cNvSpPr/>
                <p:nvPr/>
              </p:nvSpPr>
              <p:spPr>
                <a:xfrm>
                  <a:off x="2390703" y="4197921"/>
                  <a:ext cx="381736" cy="103630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1736" h="1036306">
                      <a:moveTo>
                        <a:pt x="0" y="3860"/>
                      </a:moveTo>
                      <a:lnTo>
                        <a:pt x="0" y="503414"/>
                      </a:lnTo>
                      <a:lnTo>
                        <a:pt x="0" y="671778"/>
                      </a:lnTo>
                      <a:lnTo>
                        <a:pt x="0" y="1036306"/>
                      </a:lnTo>
                      <a:lnTo>
                        <a:pt x="381736" y="1036306"/>
                      </a:lnTo>
                      <a:lnTo>
                        <a:pt x="381736" y="671778"/>
                      </a:lnTo>
                      <a:lnTo>
                        <a:pt x="381736" y="0"/>
                      </a:lnTo>
                    </a:path>
                  </a:pathLst>
                </a:custGeom>
                <a:noFill/>
                <a:ln w="386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9" name="Freeform 13701"/>
                <p:cNvSpPr/>
                <p:nvPr/>
              </p:nvSpPr>
              <p:spPr>
                <a:xfrm>
                  <a:off x="3380487" y="4195989"/>
                  <a:ext cx="413029" cy="10354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13029" h="1035469">
                      <a:moveTo>
                        <a:pt x="0" y="0"/>
                      </a:moveTo>
                      <a:lnTo>
                        <a:pt x="32956" y="60553"/>
                      </a:lnTo>
                      <a:lnTo>
                        <a:pt x="32956" y="141173"/>
                      </a:lnTo>
                      <a:lnTo>
                        <a:pt x="32956" y="142252"/>
                      </a:lnTo>
                      <a:lnTo>
                        <a:pt x="32956" y="1035469"/>
                      </a:lnTo>
                      <a:lnTo>
                        <a:pt x="413029" y="1035469"/>
                      </a:lnTo>
                      <a:lnTo>
                        <a:pt x="413029" y="142252"/>
                      </a:lnTo>
                      <a:lnTo>
                        <a:pt x="413029" y="0"/>
                      </a:lnTo>
                      <a:close/>
                      <a:moveTo>
                        <a:pt x="0" y="0"/>
                      </a:move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386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300" name="Picture 13702"/>
                <p:cNvPicPr>
                  <a:picLocks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364656" y="4163058"/>
                  <a:ext cx="438429" cy="61437"/>
                </a:xfrm>
                <a:prstGeom prst="rect">
                  <a:avLst/>
                </a:prstGeom>
                <a:noFill/>
              </p:spPr>
            </p:pic>
            <p:sp>
              <p:nvSpPr>
                <p:cNvPr id="301" name="Freeform 13703"/>
                <p:cNvSpPr/>
                <p:nvPr/>
              </p:nvSpPr>
              <p:spPr>
                <a:xfrm>
                  <a:off x="3395776" y="4177694"/>
                  <a:ext cx="399834" cy="372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99834" h="37286">
                      <a:moveTo>
                        <a:pt x="0" y="18643"/>
                      </a:moveTo>
                      <a:cubicBezTo>
                        <a:pt x="0" y="18643"/>
                        <a:pt x="84645" y="0"/>
                        <a:pt x="223862" y="0"/>
                      </a:cubicBezTo>
                      <a:cubicBezTo>
                        <a:pt x="363080" y="0"/>
                        <a:pt x="399834" y="18643"/>
                        <a:pt x="399834" y="18643"/>
                      </a:cubicBezTo>
                      <a:cubicBezTo>
                        <a:pt x="399834" y="18643"/>
                        <a:pt x="348602" y="37286"/>
                        <a:pt x="226085" y="36575"/>
                      </a:cubicBezTo>
                      <a:cubicBezTo>
                        <a:pt x="103581" y="35851"/>
                        <a:pt x="0" y="18643"/>
                        <a:pt x="0" y="18643"/>
                      </a:cubicBezTo>
                      <a:close/>
                      <a:moveTo>
                        <a:pt x="0" y="18643"/>
                      </a:moveTo>
                    </a:path>
                  </a:pathLst>
                </a:custGeom>
                <a:noFill/>
                <a:ln w="386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2" name="Freeform 13704"/>
                <p:cNvSpPr/>
                <p:nvPr/>
              </p:nvSpPr>
              <p:spPr>
                <a:xfrm>
                  <a:off x="3419119" y="4775860"/>
                  <a:ext cx="380072" cy="45559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0072" h="455599">
                      <a:moveTo>
                        <a:pt x="0" y="455599"/>
                      </a:moveTo>
                      <a:lnTo>
                        <a:pt x="380072" y="455599"/>
                      </a:lnTo>
                      <a:lnTo>
                        <a:pt x="380072" y="195110"/>
                      </a:lnTo>
                      <a:lnTo>
                        <a:pt x="377558" y="787"/>
                      </a:lnTo>
                      <a:cubicBezTo>
                        <a:pt x="372325" y="12001"/>
                        <a:pt x="287693" y="17081"/>
                        <a:pt x="187528" y="17081"/>
                      </a:cubicBezTo>
                      <a:cubicBezTo>
                        <a:pt x="85801" y="17081"/>
                        <a:pt x="2933" y="11468"/>
                        <a:pt x="88" y="0"/>
                      </a:cubicBezTo>
                      <a:lnTo>
                        <a:pt x="0" y="302006"/>
                      </a:lnTo>
                    </a:path>
                  </a:pathLst>
                </a:custGeom>
                <a:solidFill>
                  <a:srgbClr val="A8E0F9">
                    <a:alpha val="100000"/>
                  </a:srgbClr>
                </a:solidFill>
                <a:ln w="386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3" name="Freeform 13705"/>
                <p:cNvSpPr/>
                <p:nvPr/>
              </p:nvSpPr>
              <p:spPr>
                <a:xfrm>
                  <a:off x="3415527" y="4197921"/>
                  <a:ext cx="381736" cy="103630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1736" h="1036306">
                      <a:moveTo>
                        <a:pt x="0" y="3860"/>
                      </a:moveTo>
                      <a:lnTo>
                        <a:pt x="0" y="503414"/>
                      </a:lnTo>
                      <a:lnTo>
                        <a:pt x="0" y="671778"/>
                      </a:lnTo>
                      <a:lnTo>
                        <a:pt x="0" y="1036306"/>
                      </a:lnTo>
                      <a:lnTo>
                        <a:pt x="381736" y="1036306"/>
                      </a:lnTo>
                      <a:lnTo>
                        <a:pt x="381736" y="671778"/>
                      </a:lnTo>
                      <a:lnTo>
                        <a:pt x="381736" y="0"/>
                      </a:lnTo>
                    </a:path>
                  </a:pathLst>
                </a:custGeom>
                <a:noFill/>
                <a:ln w="3860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Freeform 13706"/>
                <p:cNvSpPr/>
                <p:nvPr/>
              </p:nvSpPr>
              <p:spPr>
                <a:xfrm>
                  <a:off x="2605084" y="521834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 13707"/>
                <p:cNvSpPr/>
                <p:nvPr/>
              </p:nvSpPr>
              <p:spPr>
                <a:xfrm>
                  <a:off x="2605084" y="495518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 13708"/>
                <p:cNvSpPr/>
                <p:nvPr/>
              </p:nvSpPr>
              <p:spPr>
                <a:xfrm>
                  <a:off x="2605084" y="520048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7" name="Freeform 13709"/>
                <p:cNvSpPr/>
                <p:nvPr/>
              </p:nvSpPr>
              <p:spPr>
                <a:xfrm>
                  <a:off x="2605084" y="493732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8" name="Freeform 13710"/>
                <p:cNvSpPr/>
                <p:nvPr/>
              </p:nvSpPr>
              <p:spPr>
                <a:xfrm>
                  <a:off x="2605084" y="5182622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9" name="Freeform 13711"/>
                <p:cNvSpPr/>
                <p:nvPr/>
              </p:nvSpPr>
              <p:spPr>
                <a:xfrm>
                  <a:off x="2605084" y="491946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0" name="Freeform 13712"/>
                <p:cNvSpPr/>
                <p:nvPr/>
              </p:nvSpPr>
              <p:spPr>
                <a:xfrm>
                  <a:off x="2605084" y="516476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1" name="Freeform 13713"/>
                <p:cNvSpPr/>
                <p:nvPr/>
              </p:nvSpPr>
              <p:spPr>
                <a:xfrm>
                  <a:off x="2605084" y="490160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2" name="Freeform 13714"/>
                <p:cNvSpPr/>
                <p:nvPr/>
              </p:nvSpPr>
              <p:spPr>
                <a:xfrm>
                  <a:off x="2605084" y="512904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3" name="Freeform 13715"/>
                <p:cNvSpPr/>
                <p:nvPr/>
              </p:nvSpPr>
              <p:spPr>
                <a:xfrm>
                  <a:off x="2605084" y="486588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4" name="Freeform 13716"/>
                <p:cNvSpPr/>
                <p:nvPr/>
              </p:nvSpPr>
              <p:spPr>
                <a:xfrm>
                  <a:off x="2605084" y="511118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5" name="Freeform 13717"/>
                <p:cNvSpPr/>
                <p:nvPr/>
              </p:nvSpPr>
              <p:spPr>
                <a:xfrm>
                  <a:off x="2605084" y="484802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6" name="Freeform 13718"/>
                <p:cNvSpPr/>
                <p:nvPr/>
              </p:nvSpPr>
              <p:spPr>
                <a:xfrm>
                  <a:off x="2605084" y="509332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7" name="Freeform 13719"/>
                <p:cNvSpPr/>
                <p:nvPr/>
              </p:nvSpPr>
              <p:spPr>
                <a:xfrm>
                  <a:off x="2605084" y="483016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8" name="Freeform 13720"/>
                <p:cNvSpPr/>
                <p:nvPr/>
              </p:nvSpPr>
              <p:spPr>
                <a:xfrm>
                  <a:off x="2605084" y="507546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9" name="Freeform 13721"/>
                <p:cNvSpPr/>
                <p:nvPr/>
              </p:nvSpPr>
              <p:spPr>
                <a:xfrm>
                  <a:off x="2605084" y="481230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0" name="Freeform 13722"/>
                <p:cNvSpPr/>
                <p:nvPr/>
              </p:nvSpPr>
              <p:spPr>
                <a:xfrm>
                  <a:off x="2605084" y="503974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1" name="Freeform 13723"/>
                <p:cNvSpPr/>
                <p:nvPr/>
              </p:nvSpPr>
              <p:spPr>
                <a:xfrm>
                  <a:off x="2605084" y="477658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Freeform 13724"/>
                <p:cNvSpPr/>
                <p:nvPr/>
              </p:nvSpPr>
              <p:spPr>
                <a:xfrm>
                  <a:off x="2605084" y="502188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3" name="Freeform 13725"/>
                <p:cNvSpPr/>
                <p:nvPr/>
              </p:nvSpPr>
              <p:spPr>
                <a:xfrm>
                  <a:off x="2605084" y="475872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Freeform 13726"/>
                <p:cNvSpPr/>
                <p:nvPr/>
              </p:nvSpPr>
              <p:spPr>
                <a:xfrm>
                  <a:off x="2605084" y="500402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5" name="Freeform 13727"/>
                <p:cNvSpPr/>
                <p:nvPr/>
              </p:nvSpPr>
              <p:spPr>
                <a:xfrm>
                  <a:off x="2605084" y="474087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6" name="Freeform 13728"/>
                <p:cNvSpPr/>
                <p:nvPr/>
              </p:nvSpPr>
              <p:spPr>
                <a:xfrm>
                  <a:off x="2605084" y="498617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7" name="Freeform 13729"/>
                <p:cNvSpPr/>
                <p:nvPr/>
              </p:nvSpPr>
              <p:spPr>
                <a:xfrm>
                  <a:off x="2605084" y="472301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8" name="Freeform 13730"/>
                <p:cNvSpPr/>
                <p:nvPr/>
              </p:nvSpPr>
              <p:spPr>
                <a:xfrm>
                  <a:off x="2595642" y="5146815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9" name="Freeform 13731"/>
                <p:cNvSpPr/>
                <p:nvPr/>
              </p:nvSpPr>
              <p:spPr>
                <a:xfrm>
                  <a:off x="2568998" y="4883634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0" name="Freeform 13732"/>
                <p:cNvSpPr/>
                <p:nvPr/>
              </p:nvSpPr>
              <p:spPr>
                <a:xfrm>
                  <a:off x="2568998" y="5057678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Freeform 13733"/>
                <p:cNvSpPr/>
                <p:nvPr/>
              </p:nvSpPr>
              <p:spPr>
                <a:xfrm>
                  <a:off x="2595642" y="4794497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Freeform 13734"/>
                <p:cNvSpPr/>
                <p:nvPr/>
              </p:nvSpPr>
              <p:spPr>
                <a:xfrm>
                  <a:off x="2577871" y="4705360"/>
                  <a:ext cx="8249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2499">
                      <a:moveTo>
                        <a:pt x="8249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3" name="Freeform 13735"/>
                <p:cNvSpPr/>
                <p:nvPr/>
              </p:nvSpPr>
              <p:spPr>
                <a:xfrm>
                  <a:off x="2595642" y="4968515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4" name="Freeform 13736"/>
                <p:cNvSpPr/>
                <p:nvPr/>
              </p:nvSpPr>
              <p:spPr>
                <a:xfrm>
                  <a:off x="2568998" y="4705335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5" name="Freeform 13737"/>
                <p:cNvSpPr/>
                <p:nvPr/>
              </p:nvSpPr>
              <p:spPr>
                <a:xfrm>
                  <a:off x="2605084" y="469144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6" name="Freeform 13738"/>
                <p:cNvSpPr/>
                <p:nvPr/>
              </p:nvSpPr>
              <p:spPr>
                <a:xfrm>
                  <a:off x="2605084" y="442828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7" name="Freeform 13739"/>
                <p:cNvSpPr/>
                <p:nvPr/>
              </p:nvSpPr>
              <p:spPr>
                <a:xfrm>
                  <a:off x="2605084" y="467358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8" name="Freeform 13740"/>
                <p:cNvSpPr/>
                <p:nvPr/>
              </p:nvSpPr>
              <p:spPr>
                <a:xfrm>
                  <a:off x="2605084" y="441042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9" name="Freeform 13741"/>
                <p:cNvSpPr/>
                <p:nvPr/>
              </p:nvSpPr>
              <p:spPr>
                <a:xfrm>
                  <a:off x="2605084" y="465572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0" name="Freeform 13742"/>
                <p:cNvSpPr/>
                <p:nvPr/>
              </p:nvSpPr>
              <p:spPr>
                <a:xfrm>
                  <a:off x="2605084" y="439256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1" name="Freeform 13743"/>
                <p:cNvSpPr/>
                <p:nvPr/>
              </p:nvSpPr>
              <p:spPr>
                <a:xfrm>
                  <a:off x="2605084" y="463786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Freeform 13744"/>
                <p:cNvSpPr/>
                <p:nvPr/>
              </p:nvSpPr>
              <p:spPr>
                <a:xfrm>
                  <a:off x="2605084" y="437471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3" name="Freeform 13745"/>
                <p:cNvSpPr/>
                <p:nvPr/>
              </p:nvSpPr>
              <p:spPr>
                <a:xfrm>
                  <a:off x="2605084" y="460215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Freeform 13746"/>
                <p:cNvSpPr/>
                <p:nvPr/>
              </p:nvSpPr>
              <p:spPr>
                <a:xfrm>
                  <a:off x="2605084" y="458429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5" name="Freeform 13747"/>
                <p:cNvSpPr/>
                <p:nvPr/>
              </p:nvSpPr>
              <p:spPr>
                <a:xfrm>
                  <a:off x="2605084" y="456643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Freeform 13748"/>
                <p:cNvSpPr/>
                <p:nvPr/>
              </p:nvSpPr>
              <p:spPr>
                <a:xfrm>
                  <a:off x="2605084" y="4548572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Freeform 13749"/>
                <p:cNvSpPr/>
                <p:nvPr/>
              </p:nvSpPr>
              <p:spPr>
                <a:xfrm>
                  <a:off x="2605084" y="451285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Freeform 13750"/>
                <p:cNvSpPr/>
                <p:nvPr/>
              </p:nvSpPr>
              <p:spPr>
                <a:xfrm>
                  <a:off x="2605084" y="449499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9" name="Freeform 13751"/>
                <p:cNvSpPr/>
                <p:nvPr/>
              </p:nvSpPr>
              <p:spPr>
                <a:xfrm>
                  <a:off x="2605084" y="447713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0" name="Freeform 13752"/>
                <p:cNvSpPr/>
                <p:nvPr/>
              </p:nvSpPr>
              <p:spPr>
                <a:xfrm>
                  <a:off x="2605084" y="445927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1" name="Freeform 13753"/>
                <p:cNvSpPr/>
                <p:nvPr/>
              </p:nvSpPr>
              <p:spPr>
                <a:xfrm>
                  <a:off x="2595642" y="4619876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2" name="Freeform 13754"/>
                <p:cNvSpPr/>
                <p:nvPr/>
              </p:nvSpPr>
              <p:spPr>
                <a:xfrm>
                  <a:off x="2568998" y="4356694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Freeform 13755"/>
                <p:cNvSpPr/>
                <p:nvPr/>
              </p:nvSpPr>
              <p:spPr>
                <a:xfrm>
                  <a:off x="2568998" y="4530739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Freeform 13756"/>
                <p:cNvSpPr/>
                <p:nvPr/>
              </p:nvSpPr>
              <p:spPr>
                <a:xfrm>
                  <a:off x="2595642" y="4441576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Freeform 13773"/>
                <p:cNvSpPr/>
                <p:nvPr/>
              </p:nvSpPr>
              <p:spPr>
                <a:xfrm>
                  <a:off x="2129307" y="5297190"/>
                  <a:ext cx="1906828" cy="12338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906828" h="123381">
                      <a:moveTo>
                        <a:pt x="0" y="123381"/>
                      </a:moveTo>
                      <a:lnTo>
                        <a:pt x="1906828" y="123381"/>
                      </a:lnTo>
                      <a:lnTo>
                        <a:pt x="1906828" y="0"/>
                      </a:lnTo>
                      <a:lnTo>
                        <a:pt x="0" y="0"/>
                      </a:lnTo>
                      <a:lnTo>
                        <a:pt x="0" y="123381"/>
                      </a:lnTo>
                      <a:close/>
                    </a:path>
                  </a:pathLst>
                </a:custGeom>
                <a:solidFill>
                  <a:srgbClr val="F58735">
                    <a:alpha val="100000"/>
                  </a:srgbClr>
                </a:solidFill>
                <a:ln w="3175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Freeform 13812"/>
                <p:cNvSpPr/>
                <p:nvPr/>
              </p:nvSpPr>
              <p:spPr>
                <a:xfrm>
                  <a:off x="3629908" y="521834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Freeform 13813"/>
                <p:cNvSpPr/>
                <p:nvPr/>
              </p:nvSpPr>
              <p:spPr>
                <a:xfrm>
                  <a:off x="3629908" y="495518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Freeform 13814"/>
                <p:cNvSpPr/>
                <p:nvPr/>
              </p:nvSpPr>
              <p:spPr>
                <a:xfrm>
                  <a:off x="3629908" y="520048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Freeform 13815"/>
                <p:cNvSpPr/>
                <p:nvPr/>
              </p:nvSpPr>
              <p:spPr>
                <a:xfrm>
                  <a:off x="3629908" y="493732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Freeform 13816"/>
                <p:cNvSpPr/>
                <p:nvPr/>
              </p:nvSpPr>
              <p:spPr>
                <a:xfrm>
                  <a:off x="3629908" y="5182622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1" name="Freeform 13817"/>
                <p:cNvSpPr/>
                <p:nvPr/>
              </p:nvSpPr>
              <p:spPr>
                <a:xfrm>
                  <a:off x="3629908" y="491946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Freeform 13818"/>
                <p:cNvSpPr/>
                <p:nvPr/>
              </p:nvSpPr>
              <p:spPr>
                <a:xfrm>
                  <a:off x="3629908" y="516476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3" name="Freeform 13819"/>
                <p:cNvSpPr/>
                <p:nvPr/>
              </p:nvSpPr>
              <p:spPr>
                <a:xfrm>
                  <a:off x="3629908" y="490160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Freeform 13820"/>
                <p:cNvSpPr/>
                <p:nvPr/>
              </p:nvSpPr>
              <p:spPr>
                <a:xfrm>
                  <a:off x="3629908" y="512904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5" name="Freeform 13821"/>
                <p:cNvSpPr/>
                <p:nvPr/>
              </p:nvSpPr>
              <p:spPr>
                <a:xfrm>
                  <a:off x="3629908" y="486588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6" name="Freeform 13822"/>
                <p:cNvSpPr/>
                <p:nvPr/>
              </p:nvSpPr>
              <p:spPr>
                <a:xfrm>
                  <a:off x="3629908" y="511118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7" name="Freeform 13823"/>
                <p:cNvSpPr/>
                <p:nvPr/>
              </p:nvSpPr>
              <p:spPr>
                <a:xfrm>
                  <a:off x="3629908" y="484802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reeform 13824"/>
                <p:cNvSpPr/>
                <p:nvPr/>
              </p:nvSpPr>
              <p:spPr>
                <a:xfrm>
                  <a:off x="3629908" y="509332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reeform 13825"/>
                <p:cNvSpPr/>
                <p:nvPr/>
              </p:nvSpPr>
              <p:spPr>
                <a:xfrm>
                  <a:off x="3629908" y="483016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Freeform 13826"/>
                <p:cNvSpPr/>
                <p:nvPr/>
              </p:nvSpPr>
              <p:spPr>
                <a:xfrm>
                  <a:off x="3629908" y="507546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1" name="Freeform 13827"/>
                <p:cNvSpPr/>
                <p:nvPr/>
              </p:nvSpPr>
              <p:spPr>
                <a:xfrm>
                  <a:off x="3629908" y="481230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2" name="Freeform 13828"/>
                <p:cNvSpPr/>
                <p:nvPr/>
              </p:nvSpPr>
              <p:spPr>
                <a:xfrm>
                  <a:off x="3629908" y="503974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3" name="Freeform 13829"/>
                <p:cNvSpPr/>
                <p:nvPr/>
              </p:nvSpPr>
              <p:spPr>
                <a:xfrm>
                  <a:off x="3629908" y="477658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4" name="Freeform 13830"/>
                <p:cNvSpPr/>
                <p:nvPr/>
              </p:nvSpPr>
              <p:spPr>
                <a:xfrm>
                  <a:off x="3629908" y="502188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5" name="Freeform 13831"/>
                <p:cNvSpPr/>
                <p:nvPr/>
              </p:nvSpPr>
              <p:spPr>
                <a:xfrm>
                  <a:off x="3629908" y="475872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Freeform 13832"/>
                <p:cNvSpPr/>
                <p:nvPr/>
              </p:nvSpPr>
              <p:spPr>
                <a:xfrm>
                  <a:off x="3629908" y="500402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Freeform 13833"/>
                <p:cNvSpPr/>
                <p:nvPr/>
              </p:nvSpPr>
              <p:spPr>
                <a:xfrm>
                  <a:off x="3629908" y="474087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Freeform 13834"/>
                <p:cNvSpPr/>
                <p:nvPr/>
              </p:nvSpPr>
              <p:spPr>
                <a:xfrm>
                  <a:off x="3629908" y="498617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Freeform 13835"/>
                <p:cNvSpPr/>
                <p:nvPr/>
              </p:nvSpPr>
              <p:spPr>
                <a:xfrm>
                  <a:off x="3629908" y="472301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0" name="Freeform 13836"/>
                <p:cNvSpPr/>
                <p:nvPr/>
              </p:nvSpPr>
              <p:spPr>
                <a:xfrm>
                  <a:off x="3620466" y="5146815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Freeform 13837"/>
                <p:cNvSpPr/>
                <p:nvPr/>
              </p:nvSpPr>
              <p:spPr>
                <a:xfrm>
                  <a:off x="3593822" y="4883634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2" name="Freeform 13838"/>
                <p:cNvSpPr/>
                <p:nvPr/>
              </p:nvSpPr>
              <p:spPr>
                <a:xfrm>
                  <a:off x="3593822" y="5057678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3" name="Freeform 13839"/>
                <p:cNvSpPr/>
                <p:nvPr/>
              </p:nvSpPr>
              <p:spPr>
                <a:xfrm>
                  <a:off x="3620466" y="4794497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4" name="Freeform 13840"/>
                <p:cNvSpPr/>
                <p:nvPr/>
              </p:nvSpPr>
              <p:spPr>
                <a:xfrm>
                  <a:off x="3602695" y="4705360"/>
                  <a:ext cx="8249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2499">
                      <a:moveTo>
                        <a:pt x="8249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5" name="Freeform 13841"/>
                <p:cNvSpPr/>
                <p:nvPr/>
              </p:nvSpPr>
              <p:spPr>
                <a:xfrm>
                  <a:off x="3620466" y="4968515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6" name="Freeform 13842"/>
                <p:cNvSpPr/>
                <p:nvPr/>
              </p:nvSpPr>
              <p:spPr>
                <a:xfrm>
                  <a:off x="3593822" y="4705335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7" name="Freeform 13843"/>
                <p:cNvSpPr/>
                <p:nvPr/>
              </p:nvSpPr>
              <p:spPr>
                <a:xfrm>
                  <a:off x="3629908" y="469144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8" name="Freeform 13844"/>
                <p:cNvSpPr/>
                <p:nvPr/>
              </p:nvSpPr>
              <p:spPr>
                <a:xfrm>
                  <a:off x="3629908" y="442828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9" name="Freeform 13845"/>
                <p:cNvSpPr/>
                <p:nvPr/>
              </p:nvSpPr>
              <p:spPr>
                <a:xfrm>
                  <a:off x="3629908" y="4673587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0" name="Freeform 13846"/>
                <p:cNvSpPr/>
                <p:nvPr/>
              </p:nvSpPr>
              <p:spPr>
                <a:xfrm>
                  <a:off x="3629908" y="441042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1" name="Freeform 13847"/>
                <p:cNvSpPr/>
                <p:nvPr/>
              </p:nvSpPr>
              <p:spPr>
                <a:xfrm>
                  <a:off x="3629908" y="4655728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2" name="Freeform 13848"/>
                <p:cNvSpPr/>
                <p:nvPr/>
              </p:nvSpPr>
              <p:spPr>
                <a:xfrm>
                  <a:off x="3629908" y="439256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3" name="Freeform 13849"/>
                <p:cNvSpPr/>
                <p:nvPr/>
              </p:nvSpPr>
              <p:spPr>
                <a:xfrm>
                  <a:off x="3629908" y="4637869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4" name="Freeform 13850"/>
                <p:cNvSpPr/>
                <p:nvPr/>
              </p:nvSpPr>
              <p:spPr>
                <a:xfrm>
                  <a:off x="3629908" y="437471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5" name="Freeform 13851"/>
                <p:cNvSpPr/>
                <p:nvPr/>
              </p:nvSpPr>
              <p:spPr>
                <a:xfrm>
                  <a:off x="3629908" y="4602150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6" name="Freeform 13852"/>
                <p:cNvSpPr/>
                <p:nvPr/>
              </p:nvSpPr>
              <p:spPr>
                <a:xfrm>
                  <a:off x="3629908" y="458429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7" name="Freeform 13853"/>
                <p:cNvSpPr/>
                <p:nvPr/>
              </p:nvSpPr>
              <p:spPr>
                <a:xfrm>
                  <a:off x="3629908" y="4566431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Freeform 13854"/>
                <p:cNvSpPr/>
                <p:nvPr/>
              </p:nvSpPr>
              <p:spPr>
                <a:xfrm>
                  <a:off x="3629908" y="4548572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Freeform 13855"/>
                <p:cNvSpPr/>
                <p:nvPr/>
              </p:nvSpPr>
              <p:spPr>
                <a:xfrm>
                  <a:off x="3629908" y="4512853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0" name="Freeform 13856"/>
                <p:cNvSpPr/>
                <p:nvPr/>
              </p:nvSpPr>
              <p:spPr>
                <a:xfrm>
                  <a:off x="3629908" y="4494994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1" name="Freeform 13857"/>
                <p:cNvSpPr/>
                <p:nvPr/>
              </p:nvSpPr>
              <p:spPr>
                <a:xfrm>
                  <a:off x="3629908" y="4477135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Freeform 13858"/>
                <p:cNvSpPr/>
                <p:nvPr/>
              </p:nvSpPr>
              <p:spPr>
                <a:xfrm>
                  <a:off x="3629908" y="4459276"/>
                  <a:ext cx="28079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079">
                      <a:moveTo>
                        <a:pt x="280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32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3" name="Freeform 13859"/>
                <p:cNvSpPr/>
                <p:nvPr/>
              </p:nvSpPr>
              <p:spPr>
                <a:xfrm>
                  <a:off x="3620466" y="4619876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Freeform 13860"/>
                <p:cNvSpPr/>
                <p:nvPr/>
              </p:nvSpPr>
              <p:spPr>
                <a:xfrm>
                  <a:off x="3593822" y="4356694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5" name="Freeform 13861"/>
                <p:cNvSpPr/>
                <p:nvPr/>
              </p:nvSpPr>
              <p:spPr>
                <a:xfrm>
                  <a:off x="3593822" y="4530739"/>
                  <a:ext cx="10025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0253">
                      <a:moveTo>
                        <a:pt x="10025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Freeform 13862"/>
                <p:cNvSpPr/>
                <p:nvPr/>
              </p:nvSpPr>
              <p:spPr>
                <a:xfrm>
                  <a:off x="3620466" y="4441576"/>
                  <a:ext cx="46964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6964">
                      <a:moveTo>
                        <a:pt x="4696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241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407" name="Picture 13863"/>
                <p:cNvPicPr>
                  <a:picLocks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464890" y="4939164"/>
                  <a:ext cx="271170" cy="294214"/>
                </a:xfrm>
                <a:prstGeom prst="rect">
                  <a:avLst/>
                </a:prstGeom>
                <a:noFill/>
              </p:spPr>
            </p:pic>
            <p:sp>
              <p:nvSpPr>
                <p:cNvPr id="408" name="Rectangle 13886"/>
                <p:cNvSpPr/>
                <p:nvPr/>
              </p:nvSpPr>
              <p:spPr>
                <a:xfrm>
                  <a:off x="2194451" y="4792048"/>
                  <a:ext cx="182324" cy="147634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1029289" algn="l"/>
                    </a:tabLst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V</a:t>
                  </a:r>
                  <a:r>
                    <a:rPr kumimoji="0" lang="en-US" sz="1600" b="0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</a:t>
                  </a:r>
                  <a:endParaRPr kumimoji="0" lang="en-US" sz="1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09" name="Rectangle 13888"/>
                <p:cNvSpPr/>
                <p:nvPr/>
              </p:nvSpPr>
              <p:spPr>
                <a:xfrm>
                  <a:off x="2602179" y="4201276"/>
                  <a:ext cx="147763" cy="147634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1024824" algn="l"/>
                    </a:tabLst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mL</a:t>
                  </a:r>
                </a:p>
              </p:txBody>
            </p:sp>
          </p:grpSp>
          <p:sp>
            <p:nvSpPr>
              <p:cNvPr id="215" name="Rectangle 13888"/>
              <p:cNvSpPr/>
              <p:nvPr/>
            </p:nvSpPr>
            <p:spPr>
              <a:xfrm>
                <a:off x="11267076" y="3729083"/>
                <a:ext cx="250067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024824" algn="l"/>
                  </a:tabLst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216" name="Rectangle 13886"/>
              <p:cNvSpPr/>
              <p:nvPr/>
            </p:nvSpPr>
            <p:spPr>
              <a:xfrm>
                <a:off x="10474415" y="4574450"/>
                <a:ext cx="357122" cy="24622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029289" algn="l"/>
                  </a:tabLst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V</a:t>
                </a:r>
                <a:r>
                  <a:rPr lang="en-US" sz="1600" kern="0" baseline="-25000" dirty="0">
                    <a:solidFill>
                      <a:srgbClr val="231F20"/>
                    </a:solidFill>
                  </a:rPr>
                  <a:t>2</a:t>
                </a:r>
                <a:endParaRPr kumimoji="0" lang="en-US" sz="1200" b="0" i="0" u="none" strike="noStrike" kern="0" cap="none" spc="0" normalizeH="0" baseline="-25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DD16F66-FA1A-F400-8462-A482372BF0BB}"/>
              </a:ext>
            </a:extLst>
          </p:cNvPr>
          <p:cNvGrpSpPr/>
          <p:nvPr/>
        </p:nvGrpSpPr>
        <p:grpSpPr>
          <a:xfrm>
            <a:off x="857966" y="5648751"/>
            <a:ext cx="10050175" cy="411458"/>
            <a:chOff x="857966" y="5648751"/>
            <a:chExt cx="10050175" cy="411458"/>
          </a:xfrm>
        </p:grpSpPr>
        <p:sp>
          <p:nvSpPr>
            <p:cNvPr id="410" name="Freeform 13759"/>
            <p:cNvSpPr/>
            <p:nvPr/>
          </p:nvSpPr>
          <p:spPr>
            <a:xfrm>
              <a:off x="857966" y="5648751"/>
              <a:ext cx="10050175" cy="411458"/>
            </a:xfrm>
            <a:custGeom>
              <a:avLst/>
              <a:gdLst/>
              <a:ahLst/>
              <a:cxnLst/>
              <a:rect l="0" t="0" r="0" b="0"/>
              <a:pathLst>
                <a:path w="5381599" h="205752">
                  <a:moveTo>
                    <a:pt x="0" y="0"/>
                  </a:moveTo>
                  <a:lnTo>
                    <a:pt x="0" y="205752"/>
                  </a:lnTo>
                  <a:lnTo>
                    <a:pt x="5345798" y="205752"/>
                  </a:lnTo>
                  <a:cubicBezTo>
                    <a:pt x="5365572" y="205752"/>
                    <a:pt x="5381599" y="189725"/>
                    <a:pt x="5381599" y="169951"/>
                  </a:cubicBezTo>
                  <a:lnTo>
                    <a:pt x="5381599" y="35801"/>
                  </a:lnTo>
                  <a:cubicBezTo>
                    <a:pt x="5381599" y="16027"/>
                    <a:pt x="5365572" y="0"/>
                    <a:pt x="534579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424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1" name="Rectangle 13901"/>
            <p:cNvSpPr/>
            <p:nvPr/>
          </p:nvSpPr>
          <p:spPr>
            <a:xfrm>
              <a:off x="996651" y="5702784"/>
              <a:ext cx="9036128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fr-FR" sz="2000" kern="0" dirty="0">
                  <a:solidFill>
                    <a:srgbClr val="231F20"/>
                  </a:solidFill>
                </a:rPr>
                <a:t>Je </a:t>
              </a:r>
              <a:r>
                <a:rPr lang="fr-FR" sz="2000" kern="0" dirty="0">
                  <a:solidFill>
                    <a:srgbClr val="0070C0"/>
                  </a:solidFill>
                </a:rPr>
                <a:t>compare</a:t>
              </a:r>
              <a:r>
                <a:rPr lang="fr-FR" sz="2000" kern="0" dirty="0">
                  <a:solidFill>
                    <a:srgbClr val="231F20"/>
                  </a:solidFill>
                </a:rPr>
                <a:t> la valeur de la </a:t>
              </a:r>
              <a:r>
                <a:rPr lang="fr-FR" sz="2000" kern="0" dirty="0">
                  <a:solidFill>
                    <a:srgbClr val="0070C0"/>
                  </a:solidFill>
                </a:rPr>
                <a:t>masse volumique </a:t>
              </a:r>
              <a:r>
                <a:rPr lang="fr-FR" sz="2000" kern="0" dirty="0">
                  <a:solidFill>
                    <a:srgbClr val="231F20"/>
                  </a:solidFill>
                </a:rPr>
                <a:t>avec </a:t>
              </a:r>
              <a:r>
                <a:rPr lang="fr-FR" sz="2000" kern="0" dirty="0">
                  <a:solidFill>
                    <a:srgbClr val="0070C0"/>
                  </a:solidFill>
                </a:rPr>
                <a:t>celle obtenue </a:t>
              </a:r>
              <a:r>
                <a:rPr lang="fr-FR" sz="2000" kern="0" dirty="0">
                  <a:solidFill>
                    <a:srgbClr val="231F20"/>
                  </a:solidFill>
                </a:rPr>
                <a:t>par les </a:t>
              </a:r>
              <a:r>
                <a:rPr lang="fr-FR" sz="2000" kern="0" dirty="0">
                  <a:solidFill>
                    <a:srgbClr val="0070C0"/>
                  </a:solidFill>
                </a:rPr>
                <a:t>autres groupes</a:t>
              </a:r>
              <a:r>
                <a:rPr lang="fr-FR" sz="2000" kern="0" dirty="0">
                  <a:solidFill>
                    <a:srgbClr val="231F20"/>
                  </a:solidFill>
                </a:rPr>
                <a:t>.</a:t>
              </a:r>
              <a:endParaRPr lang="en-US" sz="2000" kern="0" dirty="0">
                <a:solidFill>
                  <a:srgbClr val="231F20"/>
                </a:solidFill>
              </a:endParaRPr>
            </a:p>
          </p:txBody>
        </p:sp>
      </p:grpSp>
      <p:sp>
        <p:nvSpPr>
          <p:cNvPr id="412" name="Rectangle 13901"/>
          <p:cNvSpPr/>
          <p:nvPr/>
        </p:nvSpPr>
        <p:spPr>
          <a:xfrm>
            <a:off x="996651" y="6232362"/>
            <a:ext cx="749724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14400"/>
            <a:r>
              <a:rPr lang="fr-FR" sz="2000" i="1" kern="0" dirty="0">
                <a:solidFill>
                  <a:srgbClr val="231F20"/>
                </a:solidFill>
              </a:rPr>
              <a:t>La différence dans la valeur de la </a:t>
            </a:r>
            <a:r>
              <a:rPr lang="fr-FR" sz="2000" i="1" kern="0" dirty="0">
                <a:solidFill>
                  <a:srgbClr val="0070C0"/>
                </a:solidFill>
              </a:rPr>
              <a:t>masse volumique </a:t>
            </a:r>
            <a:r>
              <a:rPr lang="fr-FR" sz="2000" i="1" kern="0" dirty="0">
                <a:solidFill>
                  <a:srgbClr val="231F20"/>
                </a:solidFill>
              </a:rPr>
              <a:t>est due aux </a:t>
            </a:r>
            <a:r>
              <a:rPr lang="fr-FR" sz="2000" i="1" kern="0" dirty="0">
                <a:solidFill>
                  <a:srgbClr val="0070C0"/>
                </a:solidFill>
              </a:rPr>
              <a:t>…………….</a:t>
            </a:r>
            <a:endParaRPr lang="en-US" sz="2000" i="1" kern="0" dirty="0">
              <a:solidFill>
                <a:srgbClr val="231F2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41534" y="6137474"/>
            <a:ext cx="27128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i="1" kern="0" dirty="0">
                <a:solidFill>
                  <a:srgbClr val="FF0000"/>
                </a:solidFill>
              </a:rPr>
              <a:t>erreurs des mesures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2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19150" y="231029"/>
            <a:ext cx="10553700" cy="3489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de l’exercice 4 page 38.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249" y="276493"/>
            <a:ext cx="558450" cy="55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Freeform 14136"/>
          <p:cNvSpPr/>
          <p:nvPr/>
        </p:nvSpPr>
        <p:spPr>
          <a:xfrm>
            <a:off x="476526" y="4489777"/>
            <a:ext cx="10496273" cy="396000"/>
          </a:xfrm>
          <a:custGeom>
            <a:avLst/>
            <a:gdLst/>
            <a:ahLst/>
            <a:cxnLst/>
            <a:rect l="0" t="0" r="0" b="0"/>
            <a:pathLst>
              <a:path w="3438004" h="208800">
                <a:moveTo>
                  <a:pt x="0" y="0"/>
                </a:moveTo>
                <a:lnTo>
                  <a:pt x="0" y="208800"/>
                </a:lnTo>
                <a:lnTo>
                  <a:pt x="3401999" y="208800"/>
                </a:lnTo>
                <a:cubicBezTo>
                  <a:pt x="3421888" y="208800"/>
                  <a:pt x="3438004" y="192684"/>
                  <a:pt x="3438004" y="172796"/>
                </a:cubicBezTo>
                <a:lnTo>
                  <a:pt x="3438004" y="35991"/>
                </a:lnTo>
                <a:cubicBezTo>
                  <a:pt x="3438004" y="16116"/>
                  <a:pt x="3421888" y="0"/>
                  <a:pt x="340199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59258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9497" y="1171074"/>
            <a:ext cx="10838434" cy="3343482"/>
            <a:chOff x="434931" y="1531617"/>
            <a:chExt cx="10838434" cy="3343482"/>
          </a:xfrm>
        </p:grpSpPr>
        <p:grpSp>
          <p:nvGrpSpPr>
            <p:cNvPr id="5" name="Group 4"/>
            <p:cNvGrpSpPr/>
            <p:nvPr/>
          </p:nvGrpSpPr>
          <p:grpSpPr>
            <a:xfrm>
              <a:off x="434931" y="1531617"/>
              <a:ext cx="10838434" cy="3211358"/>
              <a:chOff x="457587" y="1530801"/>
              <a:chExt cx="10838434" cy="3211358"/>
            </a:xfrm>
          </p:grpSpPr>
          <p:sp>
            <p:nvSpPr>
              <p:cNvPr id="21" name="Freeform 13913"/>
              <p:cNvSpPr/>
              <p:nvPr/>
            </p:nvSpPr>
            <p:spPr>
              <a:xfrm>
                <a:off x="457587" y="1530801"/>
                <a:ext cx="10838434" cy="3211358"/>
              </a:xfrm>
              <a:custGeom>
                <a:avLst/>
                <a:gdLst/>
                <a:ahLst/>
                <a:cxnLst/>
                <a:rect l="0" t="0" r="0" b="0"/>
                <a:pathLst>
                  <a:path w="2567227" h="2515019">
                    <a:moveTo>
                      <a:pt x="108000" y="0"/>
                    </a:moveTo>
                    <a:cubicBezTo>
                      <a:pt x="48349" y="0"/>
                      <a:pt x="0" y="48348"/>
                      <a:pt x="0" y="108000"/>
                    </a:cubicBezTo>
                    <a:lnTo>
                      <a:pt x="0" y="2407030"/>
                    </a:lnTo>
                    <a:cubicBezTo>
                      <a:pt x="0" y="2466670"/>
                      <a:pt x="48349" y="2515019"/>
                      <a:pt x="108000" y="2515019"/>
                    </a:cubicBezTo>
                    <a:lnTo>
                      <a:pt x="2459227" y="2515019"/>
                    </a:lnTo>
                    <a:cubicBezTo>
                      <a:pt x="2518866" y="2515019"/>
                      <a:pt x="2567227" y="2466670"/>
                      <a:pt x="2567227" y="2407030"/>
                    </a:cubicBezTo>
                    <a:lnTo>
                      <a:pt x="2567227" y="108000"/>
                    </a:lnTo>
                    <a:cubicBezTo>
                      <a:pt x="2567227" y="48348"/>
                      <a:pt x="2518866" y="0"/>
                      <a:pt x="2459227" y="0"/>
                    </a:cubicBezTo>
                    <a:close/>
                    <a:moveTo>
                      <a:pt x="108000" y="0"/>
                    </a:moveTo>
                  </a:path>
                </a:pathLst>
              </a:custGeom>
              <a:solidFill>
                <a:srgbClr val="F3EBF5">
                  <a:alpha val="100000"/>
                </a:srgbClr>
              </a:solidFill>
              <a:ln w="635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8645236" y="1653156"/>
                <a:ext cx="2084882" cy="3040385"/>
                <a:chOff x="8269086" y="1670159"/>
                <a:chExt cx="2084882" cy="3040385"/>
              </a:xfrm>
            </p:grpSpPr>
            <p:grpSp>
              <p:nvGrpSpPr>
                <p:cNvPr id="2" name="Group 1"/>
                <p:cNvGrpSpPr/>
                <p:nvPr/>
              </p:nvGrpSpPr>
              <p:grpSpPr>
                <a:xfrm>
                  <a:off x="8269086" y="1670159"/>
                  <a:ext cx="2084882" cy="3040385"/>
                  <a:chOff x="2250877" y="2666173"/>
                  <a:chExt cx="1073274" cy="1306182"/>
                </a:xfrm>
              </p:grpSpPr>
              <p:pic>
                <p:nvPicPr>
                  <p:cNvPr id="69" name="Picture 14108"/>
                  <p:cNvPicPr>
                    <a:picLocks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2323614" y="3603188"/>
                    <a:ext cx="1000537" cy="369167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0" name="Picture 14109"/>
                  <p:cNvPicPr>
                    <a:picLocks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2483250" y="3543746"/>
                    <a:ext cx="662535" cy="124142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71" name="Freeform 14110"/>
                  <p:cNvSpPr/>
                  <p:nvPr/>
                </p:nvSpPr>
                <p:spPr>
                  <a:xfrm>
                    <a:off x="2484739" y="3560749"/>
                    <a:ext cx="659560" cy="9014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59560" h="90144">
                        <a:moveTo>
                          <a:pt x="166331" y="0"/>
                        </a:moveTo>
                        <a:cubicBezTo>
                          <a:pt x="156806" y="16103"/>
                          <a:pt x="62839" y="41211"/>
                          <a:pt x="62839" y="41211"/>
                        </a:cubicBezTo>
                        <a:cubicBezTo>
                          <a:pt x="29806" y="50838"/>
                          <a:pt x="25006" y="54787"/>
                          <a:pt x="25006" y="54787"/>
                        </a:cubicBezTo>
                        <a:cubicBezTo>
                          <a:pt x="0" y="86410"/>
                          <a:pt x="34366" y="90144"/>
                          <a:pt x="34366" y="90144"/>
                        </a:cubicBezTo>
                        <a:lnTo>
                          <a:pt x="625194" y="90144"/>
                        </a:lnTo>
                        <a:cubicBezTo>
                          <a:pt x="625194" y="90144"/>
                          <a:pt x="659560" y="86410"/>
                          <a:pt x="634554" y="54787"/>
                        </a:cubicBezTo>
                        <a:cubicBezTo>
                          <a:pt x="634554" y="54787"/>
                          <a:pt x="629741" y="50838"/>
                          <a:pt x="596721" y="41211"/>
                        </a:cubicBezTo>
                        <a:cubicBezTo>
                          <a:pt x="596721" y="41211"/>
                          <a:pt x="502741" y="16103"/>
                          <a:pt x="493216" y="0"/>
                        </a:cubicBezTo>
                      </a:path>
                    </a:pathLst>
                  </a:custGeom>
                  <a:noFill/>
                  <a:ln w="3378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2" name="Freeform 14111"/>
                  <p:cNvSpPr/>
                  <p:nvPr/>
                </p:nvSpPr>
                <p:spPr>
                  <a:xfrm>
                    <a:off x="2508879" y="3619817"/>
                    <a:ext cx="611276" cy="398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11276" h="3987">
                        <a:moveTo>
                          <a:pt x="0" y="0"/>
                        </a:moveTo>
                        <a:cubicBezTo>
                          <a:pt x="94208" y="2666"/>
                          <a:pt x="198501" y="3987"/>
                          <a:pt x="298945" y="3975"/>
                        </a:cubicBezTo>
                        <a:cubicBezTo>
                          <a:pt x="402742" y="3949"/>
                          <a:pt x="494042" y="3975"/>
                          <a:pt x="611276" y="0"/>
                        </a:cubicBezTo>
                      </a:path>
                    </a:pathLst>
                  </a:custGeom>
                  <a:noFill/>
                  <a:ln w="3378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" name="Freeform 14112"/>
                  <p:cNvSpPr/>
                  <p:nvPr/>
                </p:nvSpPr>
                <p:spPr>
                  <a:xfrm>
                    <a:off x="2626615" y="3025180"/>
                    <a:ext cx="378282" cy="55298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282" h="552983">
                        <a:moveTo>
                          <a:pt x="0" y="552983"/>
                        </a:moveTo>
                        <a:lnTo>
                          <a:pt x="378282" y="552983"/>
                        </a:lnTo>
                        <a:lnTo>
                          <a:pt x="378282" y="270650"/>
                        </a:lnTo>
                        <a:lnTo>
                          <a:pt x="375780" y="851"/>
                        </a:lnTo>
                        <a:cubicBezTo>
                          <a:pt x="370573" y="13018"/>
                          <a:pt x="286346" y="18517"/>
                          <a:pt x="186651" y="18517"/>
                        </a:cubicBezTo>
                        <a:cubicBezTo>
                          <a:pt x="85394" y="18517"/>
                          <a:pt x="2908" y="12433"/>
                          <a:pt x="88" y="0"/>
                        </a:cubicBezTo>
                        <a:lnTo>
                          <a:pt x="0" y="386512"/>
                        </a:lnTo>
                      </a:path>
                    </a:pathLst>
                  </a:custGeom>
                  <a:solidFill>
                    <a:srgbClr val="A8E0F9">
                      <a:alpha val="100000"/>
                    </a:srgbClr>
                  </a:solidFill>
                  <a:ln w="3378" cap="flat" cmpd="sng" algn="ctr">
                    <a:noFill/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" name="Freeform 14113"/>
                  <p:cNvSpPr/>
                  <p:nvPr/>
                </p:nvSpPr>
                <p:spPr>
                  <a:xfrm>
                    <a:off x="2623046" y="2694128"/>
                    <a:ext cx="379920" cy="88786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9920" h="887869">
                        <a:moveTo>
                          <a:pt x="0" y="0"/>
                        </a:moveTo>
                        <a:lnTo>
                          <a:pt x="0" y="887869"/>
                        </a:lnTo>
                        <a:lnTo>
                          <a:pt x="379920" y="887869"/>
                        </a:lnTo>
                        <a:lnTo>
                          <a:pt x="379920" y="0"/>
                        </a:lnTo>
                      </a:path>
                    </a:pathLst>
                  </a:custGeom>
                  <a:noFill/>
                  <a:ln w="3263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 14114"/>
                  <p:cNvSpPr/>
                  <p:nvPr/>
                </p:nvSpPr>
                <p:spPr>
                  <a:xfrm>
                    <a:off x="2596639" y="2666173"/>
                    <a:ext cx="403580" cy="4490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03580" h="44906">
                        <a:moveTo>
                          <a:pt x="0" y="22453"/>
                        </a:moveTo>
                        <a:cubicBezTo>
                          <a:pt x="0" y="22453"/>
                          <a:pt x="85432" y="0"/>
                          <a:pt x="225958" y="0"/>
                        </a:cubicBezTo>
                        <a:cubicBezTo>
                          <a:pt x="366483" y="0"/>
                          <a:pt x="403580" y="22453"/>
                          <a:pt x="403580" y="22453"/>
                        </a:cubicBezTo>
                        <a:cubicBezTo>
                          <a:pt x="403580" y="22453"/>
                          <a:pt x="351866" y="44906"/>
                          <a:pt x="228206" y="44043"/>
                        </a:cubicBezTo>
                        <a:cubicBezTo>
                          <a:pt x="104546" y="43179"/>
                          <a:pt x="0" y="22453"/>
                          <a:pt x="0" y="22453"/>
                        </a:cubicBezTo>
                        <a:close/>
                        <a:moveTo>
                          <a:pt x="0" y="22453"/>
                        </a:moveTo>
                      </a:path>
                    </a:pathLst>
                  </a:custGeom>
                  <a:noFill/>
                  <a:ln w="3263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Freeform 14115"/>
                  <p:cNvSpPr/>
                  <p:nvPr/>
                </p:nvSpPr>
                <p:spPr>
                  <a:xfrm>
                    <a:off x="2785569" y="3281673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 14116"/>
                  <p:cNvSpPr/>
                  <p:nvPr/>
                </p:nvSpPr>
                <p:spPr>
                  <a:xfrm>
                    <a:off x="2785569" y="3224660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Freeform 14117"/>
                  <p:cNvSpPr/>
                  <p:nvPr/>
                </p:nvSpPr>
                <p:spPr>
                  <a:xfrm>
                    <a:off x="2785569" y="3167647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reeform 14118"/>
                  <p:cNvSpPr/>
                  <p:nvPr/>
                </p:nvSpPr>
                <p:spPr>
                  <a:xfrm>
                    <a:off x="2785569" y="3110635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Freeform 14119"/>
                  <p:cNvSpPr/>
                  <p:nvPr/>
                </p:nvSpPr>
                <p:spPr>
                  <a:xfrm>
                    <a:off x="2749654" y="3053622"/>
                    <a:ext cx="99771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99771">
                        <a:moveTo>
                          <a:pt x="99771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3581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Freeform 14120"/>
                  <p:cNvSpPr/>
                  <p:nvPr/>
                </p:nvSpPr>
                <p:spPr>
                  <a:xfrm>
                    <a:off x="2785569" y="2996609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Freeform 14121"/>
                  <p:cNvSpPr/>
                  <p:nvPr/>
                </p:nvSpPr>
                <p:spPr>
                  <a:xfrm>
                    <a:off x="2785569" y="2939596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Freeform 14122"/>
                  <p:cNvSpPr/>
                  <p:nvPr/>
                </p:nvSpPr>
                <p:spPr>
                  <a:xfrm>
                    <a:off x="2785569" y="2882583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Freeform 14123"/>
                  <p:cNvSpPr/>
                  <p:nvPr/>
                </p:nvSpPr>
                <p:spPr>
                  <a:xfrm>
                    <a:off x="2785569" y="2825570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" name="Freeform 14124"/>
                  <p:cNvSpPr/>
                  <p:nvPr/>
                </p:nvSpPr>
                <p:spPr>
                  <a:xfrm>
                    <a:off x="2749654" y="2768558"/>
                    <a:ext cx="99771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99771">
                        <a:moveTo>
                          <a:pt x="99771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3581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7" name="Freeform 14125"/>
                  <p:cNvSpPr/>
                  <p:nvPr/>
                </p:nvSpPr>
                <p:spPr>
                  <a:xfrm>
                    <a:off x="2785569" y="3566737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 14126"/>
                  <p:cNvSpPr/>
                  <p:nvPr/>
                </p:nvSpPr>
                <p:spPr>
                  <a:xfrm>
                    <a:off x="2785569" y="3509724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 14127"/>
                  <p:cNvSpPr/>
                  <p:nvPr/>
                </p:nvSpPr>
                <p:spPr>
                  <a:xfrm>
                    <a:off x="2785569" y="3452712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Freeform 14128"/>
                  <p:cNvSpPr/>
                  <p:nvPr/>
                </p:nvSpPr>
                <p:spPr>
                  <a:xfrm>
                    <a:off x="2785569" y="3395699"/>
                    <a:ext cx="27940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940">
                        <a:moveTo>
                          <a:pt x="2794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2387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1" name="Freeform 14129"/>
                  <p:cNvSpPr/>
                  <p:nvPr/>
                </p:nvSpPr>
                <p:spPr>
                  <a:xfrm>
                    <a:off x="2749654" y="3338686"/>
                    <a:ext cx="99771" cy="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99771">
                        <a:moveTo>
                          <a:pt x="99771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3581" cap="rnd" cmpd="sng" algn="ctr">
                    <a:solidFill>
                      <a:srgbClr val="373535">
                        <a:alpha val="100000"/>
                      </a:srgbClr>
                    </a:solidFill>
                    <a:prstDash val="solid"/>
                    <a:round/>
                  </a:ln>
                  <a:effectLst/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8" name="Rectangle 14163"/>
                  <p:cNvSpPr/>
                  <p:nvPr/>
                </p:nvSpPr>
                <p:spPr>
                  <a:xfrm>
                    <a:off x="3193651" y="3825553"/>
                    <a:ext cx="105626" cy="79334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ED1C24"/>
                        </a:solidFill>
                        <a:effectLst/>
                        <a:uLnTx/>
                        <a:uFillTx/>
                      </a:rPr>
                      <a:t>ON</a:t>
                    </a:r>
                  </a:p>
                </p:txBody>
              </p:sp>
              <p:sp>
                <p:nvSpPr>
                  <p:cNvPr id="99" name="Rectangle 14164"/>
                  <p:cNvSpPr/>
                  <p:nvPr/>
                </p:nvSpPr>
                <p:spPr>
                  <a:xfrm>
                    <a:off x="2250877" y="3763617"/>
                    <a:ext cx="744338" cy="119002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>
                        <a:tab pos="336262" algn="l"/>
                      </a:tabLst>
                      <a:defRPr/>
                    </a:pPr>
                    <a:r>
                      <a:rPr kumimoji="0" lang="en-US" sz="1600" b="1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ED1C24"/>
                        </a:solidFill>
                        <a:effectLst/>
                        <a:uLnTx/>
                        <a:uFillTx/>
                      </a:rPr>
                      <a:t>Tare</a:t>
                    </a:r>
                    <a:r>
                      <a:rPr kumimoji="0" lang="en-US" sz="1600" b="1" i="0" u="none" strike="noStrike" kern="0" cap="none" spc="0" normalizeH="0" baseline="-24956" noProof="0" dirty="0">
                        <a:ln>
                          <a:noFill/>
                        </a:ln>
                        <a:solidFill>
                          <a:srgbClr val="ED1C24"/>
                        </a:solidFill>
                        <a:effectLst/>
                        <a:uLnTx/>
                        <a:uFillTx/>
                      </a:rPr>
                      <a:t>              </a:t>
                    </a:r>
                    <a:r>
                      <a:rPr kumimoji="0" lang="en-US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Digital-7"/>
                      </a:rPr>
                      <a:t>44,0 </a:t>
                    </a:r>
                    <a:r>
                      <a:rPr kumimoji="0" lang="en-US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MT"/>
                      </a:rPr>
                      <a:t>g</a:t>
                    </a:r>
                  </a:p>
                </p:txBody>
              </p:sp>
              <p:sp>
                <p:nvSpPr>
                  <p:cNvPr id="100" name="Rectangle 14165"/>
                  <p:cNvSpPr/>
                  <p:nvPr/>
                </p:nvSpPr>
                <p:spPr>
                  <a:xfrm>
                    <a:off x="2653248" y="3300951"/>
                    <a:ext cx="80870" cy="79334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</a:rPr>
                      <a:t>20</a:t>
                    </a:r>
                  </a:p>
                </p:txBody>
              </p:sp>
              <p:sp>
                <p:nvSpPr>
                  <p:cNvPr id="101" name="Rectangle 14166"/>
                  <p:cNvSpPr/>
                  <p:nvPr/>
                </p:nvSpPr>
                <p:spPr>
                  <a:xfrm>
                    <a:off x="2653248" y="3014284"/>
                    <a:ext cx="80870" cy="79334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</a:rPr>
                      <a:t>40</a:t>
                    </a:r>
                  </a:p>
                </p:txBody>
              </p:sp>
            </p:grpSp>
            <p:sp>
              <p:nvSpPr>
                <p:cNvPr id="108" name="Rectangle 14167"/>
                <p:cNvSpPr/>
                <p:nvPr/>
              </p:nvSpPr>
              <p:spPr>
                <a:xfrm>
                  <a:off x="9474647" y="1727929"/>
                  <a:ext cx="250068" cy="24622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214462" algn="l"/>
                    </a:tabLst>
                    <a:defRPr/>
                  </a:pPr>
                  <a:r>
                    <a:rPr kumimoji="0" lang="en-US" sz="1600" b="0" i="0" u="none" strike="noStrike" kern="0" cap="none" spc="0" normalizeH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mL</a:t>
                  </a:r>
                </a:p>
              </p:txBody>
            </p:sp>
            <p:sp>
              <p:nvSpPr>
                <p:cNvPr id="109" name="Rectangle 14167"/>
                <p:cNvSpPr/>
                <p:nvPr/>
              </p:nvSpPr>
              <p:spPr>
                <a:xfrm>
                  <a:off x="9050709" y="1784939"/>
                  <a:ext cx="157094" cy="184666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214462" algn="l"/>
                    </a:tabLst>
                    <a:defRPr/>
                  </a:pPr>
                  <a:r>
                    <a:rPr kumimoji="0" 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60</a:t>
                  </a:r>
                  <a:endParaRPr kumimoji="0" lang="en-US" sz="2000" b="0" i="0" u="none" strike="noStrike" kern="0" cap="none" spc="0" normalizeH="0" baseline="-36769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sp>
          <p:nvSpPr>
            <p:cNvPr id="97" name="Rectangle 14147"/>
            <p:cNvSpPr/>
            <p:nvPr/>
          </p:nvSpPr>
          <p:spPr>
            <a:xfrm>
              <a:off x="675708" y="1551112"/>
              <a:ext cx="7961382" cy="33239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Ci-dessous, est illustrée une expérience de</a:t>
              </a:r>
              <a:r>
                <a:rPr kumimoji="0" lang="fr-FR" sz="2400" b="0" i="0" u="none" strike="noStrike" kern="0" cap="none" spc="242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mesure</a:t>
              </a:r>
              <a:r>
                <a:rPr kumimoji="0" lang="fr-FR" sz="2400" b="0" i="0" u="none" strike="noStrike" kern="0" cap="none" spc="241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de</a:t>
              </a:r>
              <a:r>
                <a:rPr kumimoji="0" lang="fr-FR" sz="2400" b="0" i="0" u="none" strike="noStrike" kern="0" cap="none" spc="242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</a:t>
              </a:r>
              <a:r>
                <a:rPr kumimoji="0" lang="fr-FR" sz="2400" b="0" i="0" u="none" strike="noStrike" kern="0" cap="none" spc="242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masse</a:t>
              </a:r>
              <a:r>
                <a:rPr kumimoji="0" lang="fr-FR" sz="2400" b="0" i="0" u="none" strike="noStrike" kern="0" cap="none" spc="241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et</a:t>
              </a:r>
              <a:r>
                <a:rPr kumimoji="0" lang="fr-FR" sz="2400" b="0" i="0" u="none" strike="noStrike" kern="0" cap="none" spc="242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du</a:t>
              </a:r>
              <a:r>
                <a:rPr kumimoji="0" lang="fr-FR" sz="2400" b="0" i="0" u="none" strike="noStrike" kern="0" cap="none" spc="243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volume d’une</a:t>
              </a:r>
              <a:r>
                <a:rPr kumimoji="0" lang="fr-FR" sz="2400" b="0" i="0" u="none" strike="noStrike" kern="0" cap="none" spc="25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quantité</a:t>
              </a:r>
              <a:r>
                <a:rPr kumimoji="0" lang="fr-FR" sz="2400" b="0" i="0" u="none" strike="noStrike" kern="0" cap="none" spc="249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d’eau</a:t>
              </a:r>
              <a:r>
                <a:rPr kumimoji="0" lang="fr-FR" sz="2400" b="0" i="0" u="none" strike="noStrike" kern="0" cap="none" spc="249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salée.</a:t>
              </a: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2400" kern="0" dirty="0">
                <a:solidFill>
                  <a:srgbClr val="231F20"/>
                </a:solidFill>
              </a:endParaRP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2400" kern="0" dirty="0">
                <a:solidFill>
                  <a:srgbClr val="231F20"/>
                </a:solidFill>
              </a:endParaRP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2000" kern="0" dirty="0">
                <a:solidFill>
                  <a:srgbClr val="231F20"/>
                </a:solidFill>
              </a:endParaRP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veut déterminer la masse volumique de l’eau salée.</a:t>
              </a:r>
            </a:p>
          </p:txBody>
        </p:sp>
      </p:grpSp>
      <p:sp>
        <p:nvSpPr>
          <p:cNvPr id="105" name="Rectangle 14177"/>
          <p:cNvSpPr/>
          <p:nvPr/>
        </p:nvSpPr>
        <p:spPr>
          <a:xfrm>
            <a:off x="617221" y="4232215"/>
            <a:ext cx="8521564" cy="19697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Noter le volume de l’eau salée.</a:t>
            </a:r>
          </a:p>
          <a:p>
            <a:pPr marL="12720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........................................................................................................................</a:t>
            </a:r>
          </a:p>
          <a:p>
            <a:pPr marL="127200" marR="0" lvl="0" indent="0" algn="ctr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</a:t>
            </a:r>
          </a:p>
        </p:txBody>
      </p:sp>
      <p:sp>
        <p:nvSpPr>
          <p:cNvPr id="110" name="ZoneTexte 16"/>
          <p:cNvSpPr txBox="1"/>
          <p:nvPr/>
        </p:nvSpPr>
        <p:spPr>
          <a:xfrm>
            <a:off x="710612" y="4794015"/>
            <a:ext cx="897924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</a:rPr>
              <a:t>Le volume de l’eau salée est indiqué sur l’éprouvette graduée: 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</a:rPr>
              <a:t>V</a:t>
            </a:r>
            <a:r>
              <a:rPr lang="fr-FR" sz="2400" b="1" baseline="-25000" dirty="0">
                <a:solidFill>
                  <a:srgbClr val="FF0000"/>
                </a:solidFill>
              </a:rPr>
              <a:t>1</a:t>
            </a:r>
            <a:r>
              <a:rPr lang="fr-FR" sz="2400" b="1" dirty="0">
                <a:solidFill>
                  <a:srgbClr val="FF0000"/>
                </a:solidFill>
              </a:rPr>
              <a:t> = 40 </a:t>
            </a:r>
            <a:r>
              <a:rPr lang="fr-FR" sz="2400" b="1" dirty="0" err="1">
                <a:solidFill>
                  <a:srgbClr val="FF0000"/>
                </a:solidFill>
              </a:rPr>
              <a:t>mL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4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910"/>
          <p:cNvSpPr/>
          <p:nvPr/>
        </p:nvSpPr>
        <p:spPr>
          <a:xfrm>
            <a:off x="555400" y="1668093"/>
            <a:ext cx="10121836" cy="374395"/>
          </a:xfrm>
          <a:custGeom>
            <a:avLst/>
            <a:gdLst/>
            <a:ahLst/>
            <a:cxnLst/>
            <a:rect l="0" t="0" r="0" b="0"/>
            <a:pathLst>
              <a:path w="3635997" h="374395">
                <a:moveTo>
                  <a:pt x="0" y="0"/>
                </a:moveTo>
                <a:lnTo>
                  <a:pt x="0" y="374395"/>
                </a:lnTo>
                <a:lnTo>
                  <a:pt x="3600005" y="374395"/>
                </a:lnTo>
                <a:cubicBezTo>
                  <a:pt x="3619880" y="374395"/>
                  <a:pt x="3635997" y="358279"/>
                  <a:pt x="3635997" y="338404"/>
                </a:cubicBezTo>
                <a:lnTo>
                  <a:pt x="3635997" y="35991"/>
                </a:lnTo>
                <a:cubicBezTo>
                  <a:pt x="3635997" y="16116"/>
                  <a:pt x="3619880" y="0"/>
                  <a:pt x="3600005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000"/>
          </a:p>
        </p:txBody>
      </p:sp>
      <p:sp>
        <p:nvSpPr>
          <p:cNvPr id="18" name="Rectangle 14175"/>
          <p:cNvSpPr/>
          <p:nvPr/>
        </p:nvSpPr>
        <p:spPr>
          <a:xfrm>
            <a:off x="664040" y="1527072"/>
            <a:ext cx="7561365" cy="166199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Noter la masse de </a:t>
            </a:r>
            <a:r>
              <a: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l’eau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salée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</a:t>
            </a:r>
          </a:p>
        </p:txBody>
      </p:sp>
      <p:sp>
        <p:nvSpPr>
          <p:cNvPr id="23" name="Freeform 13910"/>
          <p:cNvSpPr/>
          <p:nvPr/>
        </p:nvSpPr>
        <p:spPr>
          <a:xfrm>
            <a:off x="555400" y="3493304"/>
            <a:ext cx="10121836" cy="374395"/>
          </a:xfrm>
          <a:custGeom>
            <a:avLst/>
            <a:gdLst/>
            <a:ahLst/>
            <a:cxnLst/>
            <a:rect l="0" t="0" r="0" b="0"/>
            <a:pathLst>
              <a:path w="3635997" h="374395">
                <a:moveTo>
                  <a:pt x="0" y="0"/>
                </a:moveTo>
                <a:lnTo>
                  <a:pt x="0" y="374395"/>
                </a:lnTo>
                <a:lnTo>
                  <a:pt x="3600005" y="374395"/>
                </a:lnTo>
                <a:cubicBezTo>
                  <a:pt x="3619880" y="374395"/>
                  <a:pt x="3635997" y="358279"/>
                  <a:pt x="3635997" y="338404"/>
                </a:cubicBezTo>
                <a:lnTo>
                  <a:pt x="3635997" y="35991"/>
                </a:lnTo>
                <a:cubicBezTo>
                  <a:pt x="3635997" y="16116"/>
                  <a:pt x="3619880" y="0"/>
                  <a:pt x="3600005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000"/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Voici la suite des questions de l’exercice.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6"/>
          <p:cNvSpPr txBox="1"/>
          <p:nvPr/>
        </p:nvSpPr>
        <p:spPr>
          <a:xfrm>
            <a:off x="770338" y="2004514"/>
            <a:ext cx="7099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</a:rPr>
              <a:t>La masse de l’eau salée est indiquée sur la balance: 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</a:rPr>
              <a:t>m =  44,0 g.</a:t>
            </a:r>
          </a:p>
        </p:txBody>
      </p:sp>
      <p:sp>
        <p:nvSpPr>
          <p:cNvPr id="19" name="Rectangle 14176"/>
          <p:cNvSpPr/>
          <p:nvPr/>
        </p:nvSpPr>
        <p:spPr>
          <a:xfrm>
            <a:off x="664040" y="3330086"/>
            <a:ext cx="7646324" cy="33239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3.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Calculer la masse volumique de </a:t>
            </a:r>
            <a:r>
              <a: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l’eau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4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salée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</a:t>
            </a:r>
          </a:p>
          <a:p>
            <a:pPr defTabSz="914400">
              <a:lnSpc>
                <a:spcPct val="150000"/>
              </a:lnSpc>
            </a:pPr>
            <a:r>
              <a:rPr lang="en-US" sz="24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ZoneTexte 16"/>
              <p:cNvSpPr txBox="1"/>
              <p:nvPr/>
            </p:nvSpPr>
            <p:spPr>
              <a:xfrm>
                <a:off x="812816" y="3837917"/>
                <a:ext cx="7497548" cy="2713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Symbol" panose="05050102010706020507" pitchFamily="18" charset="2"/>
                  <a:buChar char="r"/>
                </a:pPr>
                <a:r>
                  <a:rPr lang="fr-FR" sz="2400" b="1" dirty="0">
                    <a:solidFill>
                      <a:srgbClr val="FF0000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>
                    <a:solidFill>
                      <a:srgbClr val="FF0000"/>
                    </a:solidFill>
                  </a:rPr>
                  <a:t>Conversion : 40 </a:t>
                </a:r>
                <a:r>
                  <a:rPr lang="fr-FR" sz="2400" b="1" dirty="0" err="1">
                    <a:solidFill>
                      <a:srgbClr val="FF0000"/>
                    </a:solidFill>
                  </a:rPr>
                  <a:t>mL</a:t>
                </a:r>
                <a:r>
                  <a:rPr lang="fr-FR" sz="2400" b="1" dirty="0">
                    <a:solidFill>
                      <a:srgbClr val="FF0000"/>
                    </a:solidFill>
                  </a:rPr>
                  <a:t> = 40 cm</a:t>
                </a:r>
                <a:r>
                  <a:rPr lang="fr-FR" sz="2400" b="1" baseline="30000" dirty="0">
                    <a:solidFill>
                      <a:srgbClr val="FF0000"/>
                    </a:solidFill>
                  </a:rPr>
                  <a:t>3</a:t>
                </a:r>
                <a:endParaRPr lang="fr-FR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400" b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 </a:t>
                </a:r>
                <a:r>
                  <a:rPr lang="fr-FR" sz="2400" b="1" dirty="0">
                    <a:solidFill>
                      <a:srgbClr val="FF0000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fr-FR" sz="2400" b="1" dirty="0">
                    <a:solidFill>
                      <a:srgbClr val="FF0000"/>
                    </a:solidFill>
                  </a:rPr>
                  <a:t>  g/cm</a:t>
                </a:r>
                <a:r>
                  <a:rPr lang="fr-FR" sz="2400" b="1" baseline="30000" dirty="0">
                    <a:solidFill>
                      <a:srgbClr val="FF0000"/>
                    </a:solidFill>
                  </a:rPr>
                  <a:t>3 </a:t>
                </a:r>
              </a:p>
              <a:p>
                <a:pPr marL="342900" indent="-342900">
                  <a:lnSpc>
                    <a:spcPct val="150000"/>
                  </a:lnSpc>
                  <a:buFont typeface="Symbol" panose="05050102010706020507" pitchFamily="18" charset="2"/>
                  <a:buChar char="r"/>
                </a:pPr>
                <a:r>
                  <a:rPr lang="fr-FR" sz="2400" b="1" dirty="0">
                    <a:solidFill>
                      <a:srgbClr val="FF0000"/>
                    </a:solidFill>
                  </a:rPr>
                  <a:t>= 1,1 g/cm</a:t>
                </a:r>
                <a:r>
                  <a:rPr lang="fr-FR" sz="2400" b="1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fr-FR" sz="2400" b="1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24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16" y="3837917"/>
                <a:ext cx="7497548" cy="2713050"/>
              </a:xfrm>
              <a:prstGeom prst="rect">
                <a:avLst/>
              </a:prstGeom>
              <a:blipFill>
                <a:blip r:embed="rId4"/>
                <a:stretch>
                  <a:fillRect l="-1301" b="-29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01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des défis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du  défi 1 page 39.</a:t>
            </a:r>
          </a:p>
        </p:txBody>
      </p:sp>
      <p:pic>
        <p:nvPicPr>
          <p:cNvPr id="5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78762" y="3923530"/>
            <a:ext cx="3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6565"/>
                </a:solidFill>
              </a:rPr>
              <a:t>X</a:t>
            </a:r>
          </a:p>
        </p:txBody>
      </p:sp>
      <p:sp>
        <p:nvSpPr>
          <p:cNvPr id="11" name="Freeform 14181"/>
          <p:cNvSpPr/>
          <p:nvPr/>
        </p:nvSpPr>
        <p:spPr>
          <a:xfrm>
            <a:off x="12343342" y="3540857"/>
            <a:ext cx="6624255" cy="1490911"/>
          </a:xfrm>
          <a:custGeom>
            <a:avLst/>
            <a:gdLst/>
            <a:ahLst/>
            <a:cxnLst/>
            <a:rect l="0" t="0" r="0" b="0"/>
            <a:pathLst>
              <a:path w="6624255" h="1344917">
                <a:moveTo>
                  <a:pt x="131114" y="0"/>
                </a:moveTo>
                <a:lnTo>
                  <a:pt x="65557" y="0"/>
                </a:lnTo>
                <a:cubicBezTo>
                  <a:pt x="29349" y="0"/>
                  <a:pt x="0" y="48348"/>
                  <a:pt x="0" y="108000"/>
                </a:cubicBezTo>
                <a:lnTo>
                  <a:pt x="0" y="1236916"/>
                </a:lnTo>
                <a:cubicBezTo>
                  <a:pt x="0" y="1296568"/>
                  <a:pt x="48349" y="1344917"/>
                  <a:pt x="108000" y="1344917"/>
                </a:cubicBezTo>
                <a:lnTo>
                  <a:pt x="6516254" y="1344917"/>
                </a:lnTo>
                <a:cubicBezTo>
                  <a:pt x="6575906" y="1344917"/>
                  <a:pt x="6624255" y="1296568"/>
                  <a:pt x="6624255" y="1236916"/>
                </a:cubicBezTo>
                <a:lnTo>
                  <a:pt x="6624255" y="110299"/>
                </a:lnTo>
                <a:cubicBezTo>
                  <a:pt x="6624255" y="50647"/>
                  <a:pt x="6575906" y="2298"/>
                  <a:pt x="6516254" y="2298"/>
                </a:cubicBezTo>
                <a:lnTo>
                  <a:pt x="5654852" y="2298"/>
                </a:lnTo>
              </a:path>
            </a:pathLst>
          </a:custGeom>
          <a:noFill/>
          <a:ln w="12700" cap="flat" cmpd="sng">
            <a:solidFill>
              <a:srgbClr val="BA86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" name="Freeform 14182"/>
          <p:cNvSpPr/>
          <p:nvPr/>
        </p:nvSpPr>
        <p:spPr>
          <a:xfrm>
            <a:off x="17972798" y="3517750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34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34"/>
                  <a:pt x="11367" y="50800"/>
                  <a:pt x="25400" y="50800"/>
                </a:cubicBezTo>
              </a:path>
            </a:pathLst>
          </a:custGeom>
          <a:solidFill>
            <a:srgbClr val="BA86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Freeform 14191"/>
          <p:cNvSpPr/>
          <p:nvPr/>
        </p:nvSpPr>
        <p:spPr>
          <a:xfrm>
            <a:off x="12428863" y="3453688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ED5459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" name="Freeform 14196"/>
          <p:cNvSpPr/>
          <p:nvPr/>
        </p:nvSpPr>
        <p:spPr>
          <a:xfrm>
            <a:off x="12418963" y="3432288"/>
            <a:ext cx="838047" cy="205752"/>
          </a:xfrm>
          <a:custGeom>
            <a:avLst/>
            <a:gdLst/>
            <a:ahLst/>
            <a:cxnLst/>
            <a:rect l="0" t="0" r="0" b="0"/>
            <a:pathLst>
              <a:path w="83804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838047" y="205752"/>
                </a:lnTo>
                <a:lnTo>
                  <a:pt x="83804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F4918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6" name="Freeform 14201"/>
          <p:cNvSpPr/>
          <p:nvPr/>
        </p:nvSpPr>
        <p:spPr>
          <a:xfrm>
            <a:off x="18721948" y="3474618"/>
            <a:ext cx="36004" cy="63004"/>
          </a:xfrm>
          <a:custGeom>
            <a:avLst/>
            <a:gdLst/>
            <a:ahLst/>
            <a:cxnLst/>
            <a:rect l="0" t="0" r="0" b="0"/>
            <a:pathLst>
              <a:path w="36004" h="63004">
                <a:moveTo>
                  <a:pt x="36004" y="63004"/>
                </a:moveTo>
                <a:lnTo>
                  <a:pt x="0" y="0"/>
                </a:lnTo>
                <a:lnTo>
                  <a:pt x="0" y="63004"/>
                </a:lnTo>
                <a:close/>
                <a:moveTo>
                  <a:pt x="36004" y="63004"/>
                </a:moveTo>
              </a:path>
            </a:pathLst>
          </a:custGeom>
          <a:solidFill>
            <a:srgbClr val="A8325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" name="Freeform 14202"/>
          <p:cNvSpPr/>
          <p:nvPr/>
        </p:nvSpPr>
        <p:spPr>
          <a:xfrm>
            <a:off x="18118951" y="3474618"/>
            <a:ext cx="36004" cy="63004"/>
          </a:xfrm>
          <a:custGeom>
            <a:avLst/>
            <a:gdLst/>
            <a:ahLst/>
            <a:cxnLst/>
            <a:rect l="0" t="0" r="0" b="0"/>
            <a:pathLst>
              <a:path w="36004" h="63004">
                <a:moveTo>
                  <a:pt x="0" y="63004"/>
                </a:moveTo>
                <a:lnTo>
                  <a:pt x="36004" y="0"/>
                </a:lnTo>
                <a:lnTo>
                  <a:pt x="36004" y="63004"/>
                </a:lnTo>
                <a:close/>
                <a:moveTo>
                  <a:pt x="0" y="63004"/>
                </a:moveTo>
              </a:path>
            </a:pathLst>
          </a:custGeom>
          <a:solidFill>
            <a:srgbClr val="A8325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8" name="Picture 1420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41743" y="3483013"/>
            <a:ext cx="593851" cy="273811"/>
          </a:xfrm>
          <a:prstGeom prst="rect">
            <a:avLst/>
          </a:prstGeom>
          <a:noFill/>
        </p:spPr>
      </p:pic>
      <p:sp>
        <p:nvSpPr>
          <p:cNvPr id="19" name="Freeform 14204"/>
          <p:cNvSpPr/>
          <p:nvPr/>
        </p:nvSpPr>
        <p:spPr>
          <a:xfrm>
            <a:off x="18154952" y="3474621"/>
            <a:ext cx="567004" cy="247497"/>
          </a:xfrm>
          <a:custGeom>
            <a:avLst/>
            <a:gdLst/>
            <a:ahLst/>
            <a:cxnLst/>
            <a:rect l="0" t="0" r="0" b="0"/>
            <a:pathLst>
              <a:path w="567004" h="247497">
                <a:moveTo>
                  <a:pt x="0" y="0"/>
                </a:moveTo>
                <a:lnTo>
                  <a:pt x="0" y="175501"/>
                </a:lnTo>
                <a:cubicBezTo>
                  <a:pt x="0" y="215265"/>
                  <a:pt x="32232" y="247497"/>
                  <a:pt x="71996" y="247497"/>
                </a:cubicBezTo>
                <a:lnTo>
                  <a:pt x="494995" y="247497"/>
                </a:lnTo>
                <a:cubicBezTo>
                  <a:pt x="534758" y="247497"/>
                  <a:pt x="567004" y="215265"/>
                  <a:pt x="567004" y="175501"/>
                </a:cubicBezTo>
                <a:lnTo>
                  <a:pt x="567004" y="0"/>
                </a:lnTo>
                <a:close/>
                <a:moveTo>
                  <a:pt x="0" y="0"/>
                </a:moveTo>
              </a:path>
            </a:pathLst>
          </a:custGeom>
          <a:solidFill>
            <a:srgbClr val="D3373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20" name="Picture 1421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7652" y="3855091"/>
            <a:ext cx="3389820" cy="1114031"/>
          </a:xfrm>
          <a:prstGeom prst="rect">
            <a:avLst/>
          </a:prstGeom>
          <a:noFill/>
        </p:spPr>
      </p:pic>
      <p:sp>
        <p:nvSpPr>
          <p:cNvPr id="21" name="Freeform 14216"/>
          <p:cNvSpPr/>
          <p:nvPr/>
        </p:nvSpPr>
        <p:spPr>
          <a:xfrm>
            <a:off x="15491952" y="38677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3" name="Freeform 14217"/>
          <p:cNvSpPr/>
          <p:nvPr/>
        </p:nvSpPr>
        <p:spPr>
          <a:xfrm>
            <a:off x="15495127" y="38709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4" name="Freeform 14218"/>
          <p:cNvSpPr/>
          <p:nvPr/>
        </p:nvSpPr>
        <p:spPr>
          <a:xfrm>
            <a:off x="16004952" y="3867797"/>
            <a:ext cx="1241996" cy="0"/>
          </a:xfrm>
          <a:custGeom>
            <a:avLst/>
            <a:gdLst/>
            <a:ahLst/>
            <a:cxnLst/>
            <a:rect l="0" t="0" r="0" b="0"/>
            <a:pathLst>
              <a:path w="1241996">
                <a:moveTo>
                  <a:pt x="0" y="0"/>
                </a:moveTo>
                <a:lnTo>
                  <a:pt x="1241996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5" name="Freeform 14219"/>
          <p:cNvSpPr/>
          <p:nvPr/>
        </p:nvSpPr>
        <p:spPr>
          <a:xfrm>
            <a:off x="16004952" y="38709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6" name="Freeform 14220"/>
          <p:cNvSpPr/>
          <p:nvPr/>
        </p:nvSpPr>
        <p:spPr>
          <a:xfrm>
            <a:off x="17246951" y="38677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7" name="Freeform 14221"/>
          <p:cNvSpPr/>
          <p:nvPr/>
        </p:nvSpPr>
        <p:spPr>
          <a:xfrm>
            <a:off x="17246951" y="38709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8" name="Freeform 14222"/>
          <p:cNvSpPr/>
          <p:nvPr/>
        </p:nvSpPr>
        <p:spPr>
          <a:xfrm>
            <a:off x="18854776" y="38709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9" name="Freeform 14223"/>
          <p:cNvSpPr/>
          <p:nvPr/>
        </p:nvSpPr>
        <p:spPr>
          <a:xfrm>
            <a:off x="15491952" y="40836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" name="Freeform 14224"/>
          <p:cNvSpPr/>
          <p:nvPr/>
        </p:nvSpPr>
        <p:spPr>
          <a:xfrm>
            <a:off x="17246951" y="40836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1" name="Freeform 14225"/>
          <p:cNvSpPr/>
          <p:nvPr/>
        </p:nvSpPr>
        <p:spPr>
          <a:xfrm>
            <a:off x="17246951" y="40868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" name="Freeform 14226"/>
          <p:cNvSpPr/>
          <p:nvPr/>
        </p:nvSpPr>
        <p:spPr>
          <a:xfrm>
            <a:off x="18854776" y="40868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3" name="Freeform 14227"/>
          <p:cNvSpPr/>
          <p:nvPr/>
        </p:nvSpPr>
        <p:spPr>
          <a:xfrm>
            <a:off x="17246951" y="43027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4" name="Freeform 14228"/>
          <p:cNvSpPr/>
          <p:nvPr/>
        </p:nvSpPr>
        <p:spPr>
          <a:xfrm>
            <a:off x="18854776" y="43027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5" name="Freeform 14229"/>
          <p:cNvSpPr/>
          <p:nvPr/>
        </p:nvSpPr>
        <p:spPr>
          <a:xfrm>
            <a:off x="17246951" y="45186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6" name="Freeform 14230"/>
          <p:cNvSpPr/>
          <p:nvPr/>
        </p:nvSpPr>
        <p:spPr>
          <a:xfrm>
            <a:off x="18854776" y="45186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7" name="Freeform 14231"/>
          <p:cNvSpPr/>
          <p:nvPr/>
        </p:nvSpPr>
        <p:spPr>
          <a:xfrm>
            <a:off x="17246951" y="47345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8" name="Freeform 14232"/>
          <p:cNvSpPr/>
          <p:nvPr/>
        </p:nvSpPr>
        <p:spPr>
          <a:xfrm>
            <a:off x="18854776" y="47345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9" name="Freeform 14233"/>
          <p:cNvSpPr/>
          <p:nvPr/>
        </p:nvSpPr>
        <p:spPr>
          <a:xfrm>
            <a:off x="17246951" y="42995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0" name="Freeform 14234"/>
          <p:cNvSpPr/>
          <p:nvPr/>
        </p:nvSpPr>
        <p:spPr>
          <a:xfrm>
            <a:off x="17246951" y="45154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1" name="Freeform 14235"/>
          <p:cNvSpPr/>
          <p:nvPr/>
        </p:nvSpPr>
        <p:spPr>
          <a:xfrm>
            <a:off x="17246951" y="47313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2" name="Freeform 14236"/>
          <p:cNvSpPr/>
          <p:nvPr/>
        </p:nvSpPr>
        <p:spPr>
          <a:xfrm>
            <a:off x="17246951" y="4947297"/>
            <a:ext cx="1610994" cy="0"/>
          </a:xfrm>
          <a:custGeom>
            <a:avLst/>
            <a:gdLst/>
            <a:ahLst/>
            <a:cxnLst/>
            <a:rect l="0" t="0" r="0" b="0"/>
            <a:pathLst>
              <a:path w="1610994">
                <a:moveTo>
                  <a:pt x="0" y="0"/>
                </a:moveTo>
                <a:lnTo>
                  <a:pt x="1610994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3" name="Freeform 14237"/>
          <p:cNvSpPr/>
          <p:nvPr/>
        </p:nvSpPr>
        <p:spPr>
          <a:xfrm>
            <a:off x="15495127" y="40868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4" name="Freeform 14238"/>
          <p:cNvSpPr/>
          <p:nvPr/>
        </p:nvSpPr>
        <p:spPr>
          <a:xfrm>
            <a:off x="16004952" y="40868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5" name="Freeform 14239"/>
          <p:cNvSpPr/>
          <p:nvPr/>
        </p:nvSpPr>
        <p:spPr>
          <a:xfrm>
            <a:off x="15495127" y="43027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6" name="Freeform 14240"/>
          <p:cNvSpPr/>
          <p:nvPr/>
        </p:nvSpPr>
        <p:spPr>
          <a:xfrm>
            <a:off x="16004952" y="43027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7" name="Freeform 14241"/>
          <p:cNvSpPr/>
          <p:nvPr/>
        </p:nvSpPr>
        <p:spPr>
          <a:xfrm>
            <a:off x="15495127" y="45186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8" name="Freeform 14242"/>
          <p:cNvSpPr/>
          <p:nvPr/>
        </p:nvSpPr>
        <p:spPr>
          <a:xfrm>
            <a:off x="16004952" y="45186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9" name="Freeform 14243"/>
          <p:cNvSpPr/>
          <p:nvPr/>
        </p:nvSpPr>
        <p:spPr>
          <a:xfrm>
            <a:off x="15495127" y="47345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0" name="Freeform 14244"/>
          <p:cNvSpPr/>
          <p:nvPr/>
        </p:nvSpPr>
        <p:spPr>
          <a:xfrm>
            <a:off x="16004952" y="4734572"/>
            <a:ext cx="0" cy="209550"/>
          </a:xfrm>
          <a:custGeom>
            <a:avLst/>
            <a:gdLst/>
            <a:ahLst/>
            <a:cxnLst/>
            <a:rect l="0" t="0" r="0" b="0"/>
            <a:pathLst>
              <a:path h="209550">
                <a:moveTo>
                  <a:pt x="0" y="209550"/>
                </a:move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1" name="Freeform 14245"/>
          <p:cNvSpPr/>
          <p:nvPr/>
        </p:nvSpPr>
        <p:spPr>
          <a:xfrm>
            <a:off x="15491952" y="42995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2" name="Freeform 14246"/>
          <p:cNvSpPr/>
          <p:nvPr/>
        </p:nvSpPr>
        <p:spPr>
          <a:xfrm>
            <a:off x="15491952" y="45154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3" name="Freeform 14247"/>
          <p:cNvSpPr/>
          <p:nvPr/>
        </p:nvSpPr>
        <p:spPr>
          <a:xfrm>
            <a:off x="15491952" y="47313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4" name="Freeform 14248"/>
          <p:cNvSpPr/>
          <p:nvPr/>
        </p:nvSpPr>
        <p:spPr>
          <a:xfrm>
            <a:off x="15491952" y="4947297"/>
            <a:ext cx="513003" cy="0"/>
          </a:xfrm>
          <a:custGeom>
            <a:avLst/>
            <a:gdLst/>
            <a:ahLst/>
            <a:cxnLst/>
            <a:rect l="0" t="0" r="0" b="0"/>
            <a:pathLst>
              <a:path w="513003">
                <a:moveTo>
                  <a:pt x="0" y="0"/>
                </a:moveTo>
                <a:lnTo>
                  <a:pt x="513003" y="0"/>
                </a:lnTo>
              </a:path>
            </a:pathLst>
          </a:custGeom>
          <a:noFill/>
          <a:ln w="6350" cap="flat" cmpd="sng">
            <a:solidFill>
              <a:srgbClr val="37353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5" name="Freeform 14263"/>
          <p:cNvSpPr/>
          <p:nvPr/>
        </p:nvSpPr>
        <p:spPr>
          <a:xfrm>
            <a:off x="12500298" y="4034472"/>
            <a:ext cx="203301" cy="142189"/>
          </a:xfrm>
          <a:custGeom>
            <a:avLst/>
            <a:gdLst/>
            <a:ahLst/>
            <a:cxnLst/>
            <a:rect l="0" t="0" r="0" b="0"/>
            <a:pathLst>
              <a:path w="203301" h="142189">
                <a:moveTo>
                  <a:pt x="36004" y="0"/>
                </a:moveTo>
                <a:cubicBezTo>
                  <a:pt x="16116" y="0"/>
                  <a:pt x="0" y="16116"/>
                  <a:pt x="0" y="35991"/>
                </a:cubicBezTo>
                <a:lnTo>
                  <a:pt x="0" y="106197"/>
                </a:lnTo>
                <a:cubicBezTo>
                  <a:pt x="0" y="126072"/>
                  <a:pt x="16116" y="142189"/>
                  <a:pt x="36004" y="142189"/>
                </a:cubicBezTo>
                <a:lnTo>
                  <a:pt x="167309" y="142189"/>
                </a:lnTo>
                <a:cubicBezTo>
                  <a:pt x="187184" y="142189"/>
                  <a:pt x="203301" y="126072"/>
                  <a:pt x="203301" y="106197"/>
                </a:cubicBezTo>
                <a:lnTo>
                  <a:pt x="203301" y="35991"/>
                </a:lnTo>
                <a:cubicBezTo>
                  <a:pt x="203301" y="16116"/>
                  <a:pt x="187184" y="0"/>
                  <a:pt x="167309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12700" cap="flat" cmpd="sng">
            <a:solidFill>
              <a:srgbClr val="F59D9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6" name="Freeform 14264"/>
          <p:cNvSpPr/>
          <p:nvPr/>
        </p:nvSpPr>
        <p:spPr>
          <a:xfrm>
            <a:off x="12500298" y="4243006"/>
            <a:ext cx="203301" cy="142189"/>
          </a:xfrm>
          <a:custGeom>
            <a:avLst/>
            <a:gdLst/>
            <a:ahLst/>
            <a:cxnLst/>
            <a:rect l="0" t="0" r="0" b="0"/>
            <a:pathLst>
              <a:path w="203301" h="142189">
                <a:moveTo>
                  <a:pt x="36004" y="0"/>
                </a:moveTo>
                <a:cubicBezTo>
                  <a:pt x="16116" y="0"/>
                  <a:pt x="0" y="16116"/>
                  <a:pt x="0" y="35991"/>
                </a:cubicBezTo>
                <a:lnTo>
                  <a:pt x="0" y="106184"/>
                </a:lnTo>
                <a:cubicBezTo>
                  <a:pt x="0" y="126072"/>
                  <a:pt x="16116" y="142189"/>
                  <a:pt x="36004" y="142189"/>
                </a:cubicBezTo>
                <a:lnTo>
                  <a:pt x="167309" y="142189"/>
                </a:lnTo>
                <a:cubicBezTo>
                  <a:pt x="187184" y="142189"/>
                  <a:pt x="203301" y="126072"/>
                  <a:pt x="203301" y="106184"/>
                </a:cubicBezTo>
                <a:lnTo>
                  <a:pt x="203301" y="35991"/>
                </a:lnTo>
                <a:cubicBezTo>
                  <a:pt x="203301" y="16116"/>
                  <a:pt x="187184" y="0"/>
                  <a:pt x="167309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12700" cap="flat" cmpd="sng">
            <a:solidFill>
              <a:srgbClr val="F59D9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7" name="Freeform 14265"/>
          <p:cNvSpPr/>
          <p:nvPr/>
        </p:nvSpPr>
        <p:spPr>
          <a:xfrm>
            <a:off x="12500298" y="4443787"/>
            <a:ext cx="203301" cy="142201"/>
          </a:xfrm>
          <a:custGeom>
            <a:avLst/>
            <a:gdLst/>
            <a:ahLst/>
            <a:cxnLst/>
            <a:rect l="0" t="0" r="0" b="0"/>
            <a:pathLst>
              <a:path w="203301" h="142201">
                <a:moveTo>
                  <a:pt x="36004" y="0"/>
                </a:moveTo>
                <a:cubicBezTo>
                  <a:pt x="16116" y="0"/>
                  <a:pt x="0" y="16128"/>
                  <a:pt x="0" y="36004"/>
                </a:cubicBezTo>
                <a:lnTo>
                  <a:pt x="0" y="106197"/>
                </a:lnTo>
                <a:cubicBezTo>
                  <a:pt x="0" y="126072"/>
                  <a:pt x="16116" y="142201"/>
                  <a:pt x="36004" y="142201"/>
                </a:cubicBezTo>
                <a:lnTo>
                  <a:pt x="167309" y="142201"/>
                </a:lnTo>
                <a:cubicBezTo>
                  <a:pt x="187184" y="142201"/>
                  <a:pt x="203301" y="126072"/>
                  <a:pt x="203301" y="106197"/>
                </a:cubicBezTo>
                <a:lnTo>
                  <a:pt x="203301" y="36004"/>
                </a:lnTo>
                <a:cubicBezTo>
                  <a:pt x="203301" y="16128"/>
                  <a:pt x="187184" y="0"/>
                  <a:pt x="167309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12700" cap="flat" cmpd="sng">
            <a:solidFill>
              <a:srgbClr val="F59D9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8" name="Freeform 14266"/>
          <p:cNvSpPr/>
          <p:nvPr/>
        </p:nvSpPr>
        <p:spPr>
          <a:xfrm>
            <a:off x="12500298" y="4644576"/>
            <a:ext cx="203301" cy="142189"/>
          </a:xfrm>
          <a:custGeom>
            <a:avLst/>
            <a:gdLst/>
            <a:ahLst/>
            <a:cxnLst/>
            <a:rect l="0" t="0" r="0" b="0"/>
            <a:pathLst>
              <a:path w="203301" h="142189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106197"/>
                </a:lnTo>
                <a:cubicBezTo>
                  <a:pt x="0" y="126072"/>
                  <a:pt x="16116" y="142189"/>
                  <a:pt x="36004" y="142189"/>
                </a:cubicBezTo>
                <a:lnTo>
                  <a:pt x="167309" y="142189"/>
                </a:lnTo>
                <a:cubicBezTo>
                  <a:pt x="187184" y="142189"/>
                  <a:pt x="203301" y="126072"/>
                  <a:pt x="203301" y="106197"/>
                </a:cubicBezTo>
                <a:lnTo>
                  <a:pt x="203301" y="36004"/>
                </a:lnTo>
                <a:cubicBezTo>
                  <a:pt x="203301" y="16116"/>
                  <a:pt x="187184" y="0"/>
                  <a:pt x="167309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12700" cap="flat" cmpd="sng">
            <a:solidFill>
              <a:srgbClr val="F59D9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9" name="Rectangle 14295"/>
          <p:cNvSpPr/>
          <p:nvPr/>
        </p:nvSpPr>
        <p:spPr>
          <a:xfrm>
            <a:off x="12383011" y="3642661"/>
            <a:ext cx="514459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Quel objet listé dans le tableau a la plus </a:t>
            </a:r>
            <a:r>
              <a:rPr lang="en-US" sz="1200" b="0" i="0" spc="0" baseline="0" dirty="0" err="1">
                <a:solidFill>
                  <a:srgbClr val="231F20"/>
                </a:solidFill>
                <a:latin typeface="Calibri"/>
              </a:rPr>
              <a:t>grande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 masse volumique?</a:t>
            </a:r>
          </a:p>
        </p:txBody>
      </p:sp>
      <p:sp>
        <p:nvSpPr>
          <p:cNvPr id="60" name="Rectangle 14296"/>
          <p:cNvSpPr/>
          <p:nvPr/>
        </p:nvSpPr>
        <p:spPr>
          <a:xfrm>
            <a:off x="12495605" y="3422491"/>
            <a:ext cx="438956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2" b="1" i="0" spc="0" baseline="0" dirty="0">
                <a:solidFill>
                  <a:srgbClr val="FFFFFF"/>
                </a:solidFill>
                <a:latin typeface="Calibri"/>
              </a:rPr>
              <a:t>Défi 1</a:t>
            </a:r>
          </a:p>
        </p:txBody>
      </p:sp>
      <p:sp>
        <p:nvSpPr>
          <p:cNvPr id="61" name="Rectangle 14301"/>
          <p:cNvSpPr/>
          <p:nvPr/>
        </p:nvSpPr>
        <p:spPr>
          <a:xfrm>
            <a:off x="12745952" y="4004060"/>
            <a:ext cx="301142" cy="8183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="0" i="0" spc="0" baseline="0" dirty="0">
                <a:solidFill>
                  <a:srgbClr val="F5821F"/>
                </a:solidFill>
                <a:latin typeface="Calibri"/>
              </a:rPr>
              <a:t>A. 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W</a:t>
            </a:r>
          </a:p>
          <a:p>
            <a:pPr marL="0">
              <a:lnSpc>
                <a:spcPts val="1612"/>
              </a:lnSpc>
            </a:pPr>
            <a:r>
              <a:rPr lang="en-US" sz="1200" b="0" i="0" spc="0" baseline="0" dirty="0">
                <a:solidFill>
                  <a:srgbClr val="F5821F"/>
                </a:solidFill>
                <a:latin typeface="Calibri"/>
              </a:rPr>
              <a:t>B.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 X</a:t>
            </a:r>
          </a:p>
          <a:p>
            <a:pPr marL="0">
              <a:lnSpc>
                <a:spcPts val="1612"/>
              </a:lnSpc>
            </a:pPr>
            <a:r>
              <a:rPr lang="en-US" sz="1200" b="0" i="0" spc="0" baseline="0" dirty="0">
                <a:solidFill>
                  <a:srgbClr val="F5821F"/>
                </a:solidFill>
                <a:latin typeface="Calibri"/>
              </a:rPr>
              <a:t>C. 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Y</a:t>
            </a:r>
          </a:p>
          <a:p>
            <a:pPr marL="0">
              <a:lnSpc>
                <a:spcPts val="1612"/>
              </a:lnSpc>
            </a:pPr>
            <a:r>
              <a:rPr lang="en-US" sz="1200" b="0" i="0" spc="0" baseline="0" dirty="0">
                <a:solidFill>
                  <a:srgbClr val="F5821F"/>
                </a:solidFill>
                <a:latin typeface="Calibri"/>
              </a:rPr>
              <a:t>D.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 Z</a:t>
            </a:r>
          </a:p>
        </p:txBody>
      </p:sp>
      <p:sp>
        <p:nvSpPr>
          <p:cNvPr id="62" name="Rectangle 14302"/>
          <p:cNvSpPr/>
          <p:nvPr/>
        </p:nvSpPr>
        <p:spPr>
          <a:xfrm>
            <a:off x="18181672" y="3512721"/>
            <a:ext cx="499986" cy="16582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100" b="1" i="1" spc="0" baseline="0" dirty="0">
                <a:solidFill>
                  <a:srgbClr val="FFFFFF"/>
                </a:solidFill>
                <a:latin typeface="Arial-BlackItalic"/>
              </a:rPr>
              <a:t>TIMSS</a:t>
            </a:r>
          </a:p>
        </p:txBody>
      </p:sp>
      <p:sp>
        <p:nvSpPr>
          <p:cNvPr id="63" name="Rectangle 14308"/>
          <p:cNvSpPr/>
          <p:nvPr/>
        </p:nvSpPr>
        <p:spPr>
          <a:xfrm>
            <a:off x="15638401" y="3889199"/>
            <a:ext cx="3172856" cy="105670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532942" algn="l"/>
                <a:tab pos="1918716" algn="l"/>
              </a:tabLst>
            </a:pPr>
            <a:r>
              <a:rPr lang="en-US" sz="1200" b="1" i="0" spc="0" baseline="0" dirty="0">
                <a:solidFill>
                  <a:srgbClr val="231F20"/>
                </a:solidFill>
                <a:latin typeface="Calibri"/>
              </a:rPr>
              <a:t>Objet	Masse de </a:t>
            </a:r>
            <a:r>
              <a:rPr lang="en-US" sz="1200" b="1" i="0" spc="0" baseline="0" dirty="0" err="1">
                <a:solidFill>
                  <a:srgbClr val="231F20"/>
                </a:solidFill>
                <a:latin typeface="Calibri"/>
              </a:rPr>
              <a:t>l’objet</a:t>
            </a:r>
            <a:r>
              <a:rPr lang="en-US" sz="1200" b="1" i="0" spc="0" baseline="0" dirty="0">
                <a:solidFill>
                  <a:srgbClr val="231F20"/>
                </a:solidFill>
                <a:latin typeface="Calibri"/>
              </a:rPr>
              <a:t>	Volume de </a:t>
            </a:r>
            <a:r>
              <a:rPr lang="en-US" sz="1200" b="1" i="0" spc="0" baseline="0" dirty="0" err="1">
                <a:solidFill>
                  <a:srgbClr val="231F20"/>
                </a:solidFill>
                <a:latin typeface="Calibri"/>
              </a:rPr>
              <a:t>l’objet</a:t>
            </a:r>
            <a:endParaRPr lang="en-US" sz="1200" b="1" i="0" spc="0" baseline="0" dirty="0">
              <a:solidFill>
                <a:srgbClr val="231F20"/>
              </a:solidFill>
              <a:latin typeface="Calibri"/>
            </a:endParaRPr>
          </a:p>
          <a:p>
            <a:pPr marL="121615">
              <a:lnSpc>
                <a:spcPts val="1707"/>
              </a:lnSpc>
              <a:tabLst>
                <a:tab pos="613105" algn="l"/>
                <a:tab pos="1816150" algn="l"/>
              </a:tabLst>
            </a:pP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w	11,0 grammes	24 centimètres cubes</a:t>
            </a:r>
          </a:p>
          <a:p>
            <a:pPr marL="136550">
              <a:lnSpc>
                <a:spcPts val="1700"/>
              </a:lnSpc>
              <a:tabLst>
                <a:tab pos="613104" algn="l"/>
                <a:tab pos="1816150" algn="l"/>
              </a:tabLst>
            </a:pP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X	11,0 grammes	12 centimètres cubes</a:t>
            </a:r>
          </a:p>
          <a:p>
            <a:pPr marL="138988">
              <a:lnSpc>
                <a:spcPts val="1700"/>
              </a:lnSpc>
              <a:tabLst>
                <a:tab pos="651661" algn="l"/>
                <a:tab pos="1854706" algn="l"/>
              </a:tabLst>
            </a:pP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Y	5,5 grammes	4 centimètres cubes</a:t>
            </a:r>
          </a:p>
          <a:p>
            <a:pPr marL="140360">
              <a:lnSpc>
                <a:spcPts val="1700"/>
              </a:lnSpc>
              <a:tabLst>
                <a:tab pos="651661" algn="l"/>
                <a:tab pos="1816150" algn="l"/>
              </a:tabLst>
            </a:pPr>
            <a:r>
              <a:rPr lang="en-US" sz="1200" b="0" i="0" spc="0" baseline="0" dirty="0">
                <a:solidFill>
                  <a:srgbClr val="231F20"/>
                </a:solidFill>
                <a:latin typeface="Calibri"/>
              </a:rPr>
              <a:t>Z	5,5 grammes	11 centimètres cubes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5898616" y="4299495"/>
            <a:ext cx="2109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15809469" y="4086872"/>
            <a:ext cx="2109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15737481" y="4518672"/>
            <a:ext cx="2109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15809469" y="4728222"/>
            <a:ext cx="2109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15631009" y="4944297"/>
            <a:ext cx="2109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267" y="2059757"/>
            <a:ext cx="11209857" cy="3070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/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" name="Google Shape;252;p28"/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4" name="Google Shape;255;p28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1480433" y="4699550"/>
            <a:ext cx="2454437" cy="2734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5190" y="1348918"/>
            <a:ext cx="3619500" cy="2514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6428" y="373367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35589" y="4921017"/>
            <a:ext cx="894928" cy="86045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H="1" flipV="1">
            <a:off x="6502315" y="1537013"/>
            <a:ext cx="3277607" cy="394393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02" y="1711390"/>
            <a:ext cx="10856615" cy="2450548"/>
          </a:xfrm>
          <a:prstGeom prst="rect">
            <a:avLst/>
          </a:prstGeom>
        </p:spPr>
      </p:pic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20908" y="293332"/>
            <a:ext cx="10553700" cy="24325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du défi 2 page 39.</a:t>
            </a:r>
          </a:p>
        </p:txBody>
      </p:sp>
      <p:pic>
        <p:nvPicPr>
          <p:cNvPr id="5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820908" y="2921377"/>
                <a:ext cx="7649323" cy="577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rgbClr val="FF6565"/>
                    </a:solidFill>
                  </a:rPr>
                  <a:t>On sait que </a:t>
                </a:r>
                <a:r>
                  <a:rPr lang="el-GR" sz="2000" b="1" dirty="0">
                    <a:solidFill>
                      <a:srgbClr val="FF6565"/>
                    </a:solidFill>
                  </a:rPr>
                  <a:t>ρ</a:t>
                </a:r>
                <a:r>
                  <a:rPr lang="fr-FR" sz="2000" b="1" dirty="0">
                    <a:solidFill>
                      <a:srgbClr val="FF6565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rgbClr val="FF6565"/>
                    </a:solidFill>
                  </a:rPr>
                  <a:t> donc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000" b="1" dirty="0">
                            <a:solidFill>
                              <a:srgbClr val="FF6565"/>
                            </a:solidFill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sz="2000" b="1" dirty="0">
                            <a:solidFill>
                              <a:srgbClr val="FF6565"/>
                            </a:solidFill>
                          </a:rPr>
                          <m:t>ρ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rgbClr val="FF6565"/>
                    </a:solidFill>
                  </a:rPr>
                  <a:t> .</a:t>
                </a:r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08" y="2921377"/>
                <a:ext cx="7649323" cy="577787"/>
              </a:xfrm>
              <a:prstGeom prst="rect">
                <a:avLst/>
              </a:prstGeom>
              <a:blipFill>
                <a:blip r:embed="rId5"/>
                <a:stretch>
                  <a:fillRect l="-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1"/>
          <p:cNvSpPr txBox="1"/>
          <p:nvPr/>
        </p:nvSpPr>
        <p:spPr>
          <a:xfrm>
            <a:off x="725583" y="2837444"/>
            <a:ext cx="7649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FR" sz="2000" b="1" dirty="0">
              <a:solidFill>
                <a:srgbClr val="FF6565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FF6565"/>
                </a:solidFill>
              </a:rPr>
              <a:t>Conversion: </a:t>
            </a:r>
            <a:r>
              <a:rPr lang="el-GR" sz="2000" b="1" dirty="0">
                <a:solidFill>
                  <a:srgbClr val="FF6565"/>
                </a:solidFill>
              </a:rPr>
              <a:t>ρ</a:t>
            </a:r>
            <a:r>
              <a:rPr lang="fr-FR" sz="2000" b="1" dirty="0">
                <a:solidFill>
                  <a:srgbClr val="FF6565"/>
                </a:solidFill>
              </a:rPr>
              <a:t> = </a:t>
            </a:r>
            <a:r>
              <a:rPr lang="ar-MA" sz="2000" b="1" dirty="0">
                <a:solidFill>
                  <a:srgbClr val="FF6565"/>
                </a:solidFill>
              </a:rPr>
              <a:t>2700</a:t>
            </a:r>
            <a:r>
              <a:rPr lang="fr-FR" sz="2000" b="1" dirty="0">
                <a:solidFill>
                  <a:srgbClr val="FF6565"/>
                </a:solidFill>
              </a:rPr>
              <a:t> kg/m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 = 2700x1000 g/1000000 cm</a:t>
            </a:r>
            <a:r>
              <a:rPr lang="fr-FR" sz="2000" b="1" baseline="30000" dirty="0">
                <a:solidFill>
                  <a:srgbClr val="FF6565"/>
                </a:solidFill>
              </a:rPr>
              <a:t>3 </a:t>
            </a:r>
            <a:r>
              <a:rPr lang="fr-FR" sz="2000" b="1" dirty="0">
                <a:solidFill>
                  <a:srgbClr val="FF6565"/>
                </a:solidFill>
              </a:rPr>
              <a:t>= 2,7 g/cm</a:t>
            </a:r>
            <a:r>
              <a:rPr lang="fr-FR" sz="2000" b="1" baseline="30000" dirty="0">
                <a:solidFill>
                  <a:srgbClr val="FF6565"/>
                </a:solidFill>
              </a:rPr>
              <a:t>3 </a:t>
            </a:r>
            <a:r>
              <a:rPr lang="fr-FR" sz="2000" b="1" dirty="0">
                <a:solidFill>
                  <a:srgbClr val="FF6565"/>
                </a:solidFill>
              </a:rPr>
              <a:t>.</a:t>
            </a:r>
          </a:p>
          <a:p>
            <a:r>
              <a:rPr lang="fr-FR" sz="2000" b="1" dirty="0">
                <a:solidFill>
                  <a:srgbClr val="FF6565"/>
                </a:solidFill>
              </a:rPr>
              <a:t>V = 9,72 g / (2,7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) alors V = 3,6 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du  défi 3 page 39.</a:t>
            </a:r>
          </a:p>
        </p:txBody>
      </p:sp>
      <p:pic>
        <p:nvPicPr>
          <p:cNvPr id="5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260" y="2230606"/>
            <a:ext cx="11280930" cy="23536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"/>
              <p:cNvSpPr txBox="1"/>
              <p:nvPr/>
            </p:nvSpPr>
            <p:spPr>
              <a:xfrm>
                <a:off x="859410" y="3479642"/>
                <a:ext cx="7649323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rgbClr val="FF6565"/>
                    </a:solidFill>
                  </a:rPr>
                  <a:t>On sait que </a:t>
                </a:r>
                <a:r>
                  <a:rPr lang="el-GR" sz="2000" b="1" dirty="0">
                    <a:solidFill>
                      <a:srgbClr val="FF6565"/>
                    </a:solidFill>
                  </a:rPr>
                  <a:t> ρ</a:t>
                </a:r>
                <a:r>
                  <a:rPr lang="fr-FR" sz="2000" b="1" dirty="0">
                    <a:solidFill>
                      <a:srgbClr val="FF6565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2000" b="1" i="1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rgbClr val="FF6565"/>
                    </a:solidFill>
                  </a:rPr>
                  <a:t> donc m = </a:t>
                </a:r>
                <a:r>
                  <a:rPr lang="el-GR" sz="2000" b="1" dirty="0">
                    <a:solidFill>
                      <a:srgbClr val="FF6565"/>
                    </a:solidFill>
                  </a:rPr>
                  <a:t>ρ</a:t>
                </a:r>
                <a:r>
                  <a:rPr lang="fr-FR" sz="2000" b="1" dirty="0">
                    <a:solidFill>
                      <a:srgbClr val="FF6565"/>
                    </a:solidFill>
                  </a:rPr>
                  <a:t> x V.</a:t>
                </a:r>
              </a:p>
            </p:txBody>
          </p:sp>
        </mc:Choice>
        <mc:Fallback>
          <p:sp>
            <p:nvSpPr>
              <p:cNvPr id="19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10" y="3479642"/>
                <a:ext cx="7649323" cy="501997"/>
              </a:xfrm>
              <a:prstGeom prst="rect">
                <a:avLst/>
              </a:prstGeom>
              <a:blipFill>
                <a:blip r:embed="rId5"/>
                <a:stretch>
                  <a:fillRect l="-876" b="-85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"/>
          <p:cNvSpPr txBox="1"/>
          <p:nvPr/>
        </p:nvSpPr>
        <p:spPr>
          <a:xfrm>
            <a:off x="859410" y="3876370"/>
            <a:ext cx="7649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6565"/>
                </a:solidFill>
              </a:rPr>
              <a:t>ρ</a:t>
            </a:r>
            <a:r>
              <a:rPr lang="fr-FR" sz="2000" b="1" dirty="0">
                <a:solidFill>
                  <a:srgbClr val="FF6565"/>
                </a:solidFill>
              </a:rPr>
              <a:t> = 0,92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 et  V = 80 cm</a:t>
            </a:r>
            <a:r>
              <a:rPr lang="fr-FR" sz="2000" b="1" baseline="30000" dirty="0">
                <a:solidFill>
                  <a:srgbClr val="FF6565"/>
                </a:solidFill>
              </a:rPr>
              <a:t>3 </a:t>
            </a:r>
            <a:r>
              <a:rPr lang="fr-FR" sz="2000" b="1" dirty="0">
                <a:solidFill>
                  <a:srgbClr val="FF6565"/>
                </a:solidFill>
              </a:rPr>
              <a:t>.</a:t>
            </a:r>
          </a:p>
          <a:p>
            <a:r>
              <a:rPr lang="fr-FR" sz="2000" b="1" dirty="0">
                <a:solidFill>
                  <a:srgbClr val="FF6565"/>
                </a:solidFill>
              </a:rPr>
              <a:t>alors m = 0,92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 x 80 cm</a:t>
            </a:r>
            <a:r>
              <a:rPr lang="fr-FR" sz="2000" b="1" baseline="30000" dirty="0">
                <a:solidFill>
                  <a:srgbClr val="FF6565"/>
                </a:solidFill>
              </a:rPr>
              <a:t>3 </a:t>
            </a:r>
            <a:r>
              <a:rPr lang="fr-FR" sz="2000" b="1" dirty="0">
                <a:solidFill>
                  <a:srgbClr val="FF6565"/>
                </a:solidFill>
              </a:rPr>
              <a:t> = 73,6 g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81" y="1703593"/>
            <a:ext cx="11188443" cy="3638764"/>
          </a:xfrm>
          <a:prstGeom prst="rect">
            <a:avLst/>
          </a:prstGeom>
        </p:spPr>
      </p:pic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67138" y="269612"/>
            <a:ext cx="10553700" cy="2577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le défi 4 page 39.</a:t>
            </a:r>
          </a:p>
        </p:txBody>
      </p:sp>
      <p:pic>
        <p:nvPicPr>
          <p:cNvPr id="5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66551" y="4192657"/>
            <a:ext cx="6674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6565"/>
                </a:solidFill>
              </a:rPr>
              <a:t>                    Le corps en sapin blanc flotte plus que le corps en hêtre donc :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sapin</a:t>
            </a:r>
            <a:r>
              <a:rPr lang="fr-FR" b="1" dirty="0">
                <a:solidFill>
                  <a:srgbClr val="FF6565"/>
                </a:solidFill>
              </a:rPr>
              <a:t>&lt;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hêtre</a:t>
            </a:r>
            <a:r>
              <a:rPr lang="fr-FR" b="1" dirty="0">
                <a:solidFill>
                  <a:srgbClr val="FF6565"/>
                </a:solidFill>
              </a:rPr>
              <a:t> . Les deux </a:t>
            </a:r>
            <a:r>
              <a:rPr lang="fr-FR" b="1" dirty="0" err="1">
                <a:solidFill>
                  <a:srgbClr val="FF6565"/>
                </a:solidFill>
              </a:rPr>
              <a:t>deux</a:t>
            </a:r>
            <a:r>
              <a:rPr lang="fr-FR" b="1" dirty="0">
                <a:solidFill>
                  <a:srgbClr val="FF6565"/>
                </a:solidFill>
              </a:rPr>
              <a:t> flottent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sapin</a:t>
            </a:r>
            <a:r>
              <a:rPr lang="fr-FR" b="1" dirty="0">
                <a:solidFill>
                  <a:srgbClr val="FF6565"/>
                </a:solidFill>
              </a:rPr>
              <a:t>&lt;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eau</a:t>
            </a:r>
            <a:r>
              <a:rPr lang="fr-FR" b="1" dirty="0">
                <a:solidFill>
                  <a:srgbClr val="FF6565"/>
                </a:solidFill>
              </a:rPr>
              <a:t> et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hêtre</a:t>
            </a:r>
            <a:r>
              <a:rPr lang="fr-FR" b="1" dirty="0">
                <a:solidFill>
                  <a:srgbClr val="FF6565"/>
                </a:solidFill>
              </a:rPr>
              <a:t>&lt;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eau</a:t>
            </a:r>
            <a:r>
              <a:rPr lang="fr-FR" b="1" dirty="0">
                <a:solidFill>
                  <a:srgbClr val="FF6565"/>
                </a:solidFill>
              </a:rPr>
              <a:t> </a:t>
            </a:r>
          </a:p>
          <a:p>
            <a:r>
              <a:rPr lang="fr-FR" b="1" dirty="0">
                <a:solidFill>
                  <a:srgbClr val="FF6565"/>
                </a:solidFill>
              </a:rPr>
              <a:t>Alors :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sapin</a:t>
            </a:r>
            <a:r>
              <a:rPr lang="fr-FR" b="1" dirty="0">
                <a:solidFill>
                  <a:srgbClr val="FF6565"/>
                </a:solidFill>
              </a:rPr>
              <a:t>=0,63 g/cm</a:t>
            </a:r>
            <a:r>
              <a:rPr lang="fr-FR" b="1" baseline="30000" dirty="0">
                <a:solidFill>
                  <a:srgbClr val="FF6565"/>
                </a:solidFill>
              </a:rPr>
              <a:t>3</a:t>
            </a:r>
            <a:r>
              <a:rPr lang="fr-FR" b="1" dirty="0">
                <a:solidFill>
                  <a:srgbClr val="FF6565"/>
                </a:solidFill>
              </a:rPr>
              <a:t>&lt;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hêtre</a:t>
            </a:r>
            <a:r>
              <a:rPr lang="fr-FR" b="1" dirty="0">
                <a:solidFill>
                  <a:srgbClr val="FF6565"/>
                </a:solidFill>
              </a:rPr>
              <a:t>= 0,95 g/cm</a:t>
            </a:r>
            <a:r>
              <a:rPr lang="fr-FR" b="1" baseline="30000" dirty="0">
                <a:solidFill>
                  <a:srgbClr val="FF6565"/>
                </a:solidFill>
              </a:rPr>
              <a:t>3</a:t>
            </a:r>
            <a:r>
              <a:rPr lang="fr-FR" b="1" dirty="0">
                <a:solidFill>
                  <a:srgbClr val="FF6565"/>
                </a:solidFill>
              </a:rPr>
              <a:t> &lt; </a:t>
            </a:r>
            <a:r>
              <a:rPr lang="el-GR" b="1" dirty="0">
                <a:solidFill>
                  <a:srgbClr val="FF6565"/>
                </a:solidFill>
              </a:rPr>
              <a:t>ρ</a:t>
            </a:r>
            <a:r>
              <a:rPr lang="fr-FR" b="1" baseline="-25000" dirty="0">
                <a:solidFill>
                  <a:srgbClr val="FF6565"/>
                </a:solidFill>
              </a:rPr>
              <a:t>eau</a:t>
            </a:r>
            <a:r>
              <a:rPr lang="fr-FR" b="1" dirty="0">
                <a:solidFill>
                  <a:srgbClr val="FF6565"/>
                </a:solidFill>
              </a:rPr>
              <a:t> = 1,00 g/cm</a:t>
            </a:r>
            <a:r>
              <a:rPr lang="fr-FR" b="1" baseline="30000" dirty="0">
                <a:solidFill>
                  <a:srgbClr val="FF6565"/>
                </a:solidFill>
              </a:rPr>
              <a:t>3</a:t>
            </a:r>
            <a:r>
              <a:rPr lang="fr-FR" b="1" dirty="0">
                <a:solidFill>
                  <a:srgbClr val="FF6565"/>
                </a:solidFill>
              </a:rPr>
              <a:t>.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07343" y="3301335"/>
            <a:ext cx="1992430" cy="34664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407343" y="3681978"/>
            <a:ext cx="1992430" cy="33175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407343" y="3359810"/>
            <a:ext cx="1992430" cy="70205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26" y="1653867"/>
            <a:ext cx="10947113" cy="469880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89561" y="5363463"/>
            <a:ext cx="8674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solidFill>
                  <a:srgbClr val="FF6565"/>
                </a:solidFill>
              </a:rPr>
              <a:t>L’objet A flotte plus que l’objet B, lequel flotte plus que l’objet C, donc: </a:t>
            </a:r>
          </a:p>
          <a:p>
            <a:pPr algn="just"/>
            <a:r>
              <a:rPr lang="fr-FR" sz="2000" b="1" dirty="0">
                <a:solidFill>
                  <a:srgbClr val="FF6565"/>
                </a:solidFill>
                <a:sym typeface="Symbol" panose="05050102010706020507" pitchFamily="18" charset="2"/>
              </a:rPr>
              <a:t>(A) &lt;  (B) &lt;  (C) alors (A) = </a:t>
            </a:r>
            <a:r>
              <a:rPr lang="fr-FR" sz="2000" b="1" dirty="0">
                <a:solidFill>
                  <a:srgbClr val="FF6565"/>
                </a:solidFill>
              </a:rPr>
              <a:t>0,2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, </a:t>
            </a:r>
            <a:r>
              <a:rPr lang="fr-FR" sz="2000" b="1" dirty="0">
                <a:solidFill>
                  <a:srgbClr val="FF6565"/>
                </a:solidFill>
                <a:sym typeface="Symbol" panose="05050102010706020507" pitchFamily="18" charset="2"/>
              </a:rPr>
              <a:t> (B) = </a:t>
            </a:r>
            <a:r>
              <a:rPr lang="fr-FR" sz="2000" b="1" dirty="0">
                <a:solidFill>
                  <a:srgbClr val="FF6565"/>
                </a:solidFill>
              </a:rPr>
              <a:t>0,53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 et </a:t>
            </a:r>
            <a:r>
              <a:rPr lang="fr-FR" sz="2000" b="1" dirty="0">
                <a:solidFill>
                  <a:srgbClr val="FF6565"/>
                </a:solidFill>
                <a:sym typeface="Symbol" panose="05050102010706020507" pitchFamily="18" charset="2"/>
              </a:rPr>
              <a:t> (C) =</a:t>
            </a:r>
            <a:r>
              <a:rPr lang="fr-FR" sz="2000" b="1" dirty="0">
                <a:solidFill>
                  <a:srgbClr val="FF6565"/>
                </a:solidFill>
              </a:rPr>
              <a:t> 0,9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</a:rPr>
              <a:t>.</a:t>
            </a:r>
          </a:p>
        </p:txBody>
      </p:sp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69939" y="262582"/>
            <a:ext cx="10553700" cy="241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le défi 5 page 39.</a:t>
            </a:r>
          </a:p>
        </p:txBody>
      </p:sp>
      <p:pic>
        <p:nvPicPr>
          <p:cNvPr id="5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1799924" y="3907857"/>
            <a:ext cx="2261937" cy="124165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799924" y="4528686"/>
            <a:ext cx="226193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799924" y="3950368"/>
            <a:ext cx="2261937" cy="126652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96013" y="247791"/>
            <a:ext cx="10553700" cy="284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Et nous corrigeons maintenant le défi 6 page 40.</a:t>
            </a:r>
          </a:p>
        </p:txBody>
      </p:sp>
      <p:pic>
        <p:nvPicPr>
          <p:cNvPr id="6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26" y="1768298"/>
            <a:ext cx="11225805" cy="3380146"/>
          </a:xfrm>
          <a:prstGeom prst="rect">
            <a:avLst/>
          </a:prstGeom>
        </p:spPr>
      </p:pic>
      <p:sp>
        <p:nvSpPr>
          <p:cNvPr id="7" name="ZoneTexte 1"/>
          <p:cNvSpPr txBox="1"/>
          <p:nvPr/>
        </p:nvSpPr>
        <p:spPr>
          <a:xfrm>
            <a:off x="978763" y="3683384"/>
            <a:ext cx="3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6565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Ensemble, nous corrigeons maintenant le défi 7 page 40.</a:t>
            </a:r>
          </a:p>
        </p:txBody>
      </p:sp>
      <p:pic>
        <p:nvPicPr>
          <p:cNvPr id="6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26" y="1768298"/>
            <a:ext cx="11167235" cy="3965550"/>
          </a:xfrm>
          <a:prstGeom prst="rect">
            <a:avLst/>
          </a:prstGeom>
        </p:spPr>
      </p:pic>
      <p:sp>
        <p:nvSpPr>
          <p:cNvPr id="7" name="ZoneTexte 1"/>
          <p:cNvSpPr txBox="1"/>
          <p:nvPr/>
        </p:nvSpPr>
        <p:spPr>
          <a:xfrm>
            <a:off x="830979" y="5162655"/>
            <a:ext cx="3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6565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9036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à la question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Ensemble, nous corrigeons maintenant le défi 8 page 40.</a:t>
            </a:r>
          </a:p>
        </p:txBody>
      </p:sp>
      <p:pic>
        <p:nvPicPr>
          <p:cNvPr id="6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"/>
          <p:cNvSpPr txBox="1"/>
          <p:nvPr/>
        </p:nvSpPr>
        <p:spPr>
          <a:xfrm>
            <a:off x="761260" y="4028416"/>
            <a:ext cx="7811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solidFill>
                  <a:srgbClr val="FF6565"/>
                </a:solidFill>
              </a:rPr>
              <a:t>L’objet flotte sur un liquide si sa masse volumique  est inférieure à celle du liquide:  </a:t>
            </a:r>
            <a:r>
              <a:rPr lang="fr-FR" sz="2000" b="1" dirty="0">
                <a:solidFill>
                  <a:srgbClr val="FF6565"/>
                </a:solidFill>
                <a:sym typeface="Symbol" panose="05050102010706020507" pitchFamily="18" charset="2"/>
              </a:rPr>
              <a:t>1,1</a:t>
            </a:r>
            <a:r>
              <a:rPr lang="fr-FR" sz="2000" b="1" dirty="0">
                <a:solidFill>
                  <a:srgbClr val="FF6565"/>
                </a:solidFill>
              </a:rPr>
              <a:t> g/cm</a:t>
            </a:r>
            <a:r>
              <a:rPr lang="fr-FR" sz="2000" b="1" baseline="30000" dirty="0">
                <a:solidFill>
                  <a:srgbClr val="FF6565"/>
                </a:solidFill>
              </a:rPr>
              <a:t>3</a:t>
            </a:r>
            <a:r>
              <a:rPr lang="fr-FR" sz="2000" b="1" dirty="0">
                <a:solidFill>
                  <a:srgbClr val="FF6565"/>
                </a:solidFill>
                <a:sym typeface="Symbol" panose="05050102010706020507" pitchFamily="18" charset="2"/>
              </a:rPr>
              <a:t> &lt; 1,3</a:t>
            </a:r>
            <a:r>
              <a:rPr lang="fr-FR" sz="2000" b="1" dirty="0">
                <a:solidFill>
                  <a:srgbClr val="FF6565"/>
                </a:solidFill>
              </a:rPr>
              <a:t> g/cm</a:t>
            </a:r>
            <a:r>
              <a:rPr lang="fr-FR" sz="2000" b="1" baseline="30000" dirty="0">
                <a:solidFill>
                  <a:srgbClr val="FF6565"/>
                </a:solidFill>
              </a:rPr>
              <a:t>3 </a:t>
            </a:r>
            <a:r>
              <a:rPr lang="fr-FR" sz="2000" b="1" dirty="0">
                <a:solidFill>
                  <a:srgbClr val="FF6565"/>
                </a:solidFill>
              </a:rPr>
              <a:t>. L’objet flottera donc sur le liquide X.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76525" y="1748509"/>
            <a:ext cx="11400585" cy="3198876"/>
            <a:chOff x="476525" y="1748509"/>
            <a:chExt cx="11400585" cy="319887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525" y="1748509"/>
              <a:ext cx="11400585" cy="319887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165599" y="3209447"/>
              <a:ext cx="22167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4059381" y="3163280"/>
              <a:ext cx="4341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</p:grpSp>
      <p:sp>
        <p:nvSpPr>
          <p:cNvPr id="8" name="ZoneTexte 1"/>
          <p:cNvSpPr txBox="1"/>
          <p:nvPr/>
        </p:nvSpPr>
        <p:spPr>
          <a:xfrm>
            <a:off x="1290735" y="3163280"/>
            <a:ext cx="3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6565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Et nous terminons par la correction du défi 9 page 40.</a:t>
            </a:r>
          </a:p>
        </p:txBody>
      </p:sp>
      <p:pic>
        <p:nvPicPr>
          <p:cNvPr id="6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26" y="1493714"/>
            <a:ext cx="11112816" cy="4867597"/>
          </a:xfrm>
          <a:prstGeom prst="rect">
            <a:avLst/>
          </a:prstGeom>
        </p:spPr>
      </p:pic>
      <p:sp>
        <p:nvSpPr>
          <p:cNvPr id="7" name="ZoneTexte 2"/>
          <p:cNvSpPr txBox="1"/>
          <p:nvPr/>
        </p:nvSpPr>
        <p:spPr>
          <a:xfrm>
            <a:off x="687369" y="3927512"/>
            <a:ext cx="72466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 algn="just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FF6565"/>
                </a:solidFill>
              </a:rPr>
              <a:t>Remplir complètement le récipient avec de l’eau.</a:t>
            </a:r>
          </a:p>
          <a:p>
            <a:pPr marL="176213" indent="-176213" algn="just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FF6565"/>
                </a:solidFill>
              </a:rPr>
              <a:t>Introduire délicatement la couronne dans le récipient et recueillir l’eau débordée à l’aide d’une éprouvette graduée.</a:t>
            </a:r>
          </a:p>
          <a:p>
            <a:pPr marL="176213" indent="-176213" algn="just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FF6565"/>
                </a:solidFill>
              </a:rPr>
              <a:t>Relever le volume d’eau récupéré dans l’éprouvette graduée, correspondant au volume de la couronne.</a:t>
            </a:r>
          </a:p>
          <a:p>
            <a:pPr marL="176213" indent="-176213" algn="just"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FF6565"/>
                </a:solidFill>
              </a:rPr>
              <a:t>Calculer la masse volumique de la couronne en divisant sa masse par le volume mesuré.</a:t>
            </a:r>
          </a:p>
        </p:txBody>
      </p:sp>
    </p:spTree>
    <p:extLst>
      <p:ext uri="{BB962C8B-B14F-4D97-AF65-F5344CB8AC3E}">
        <p14:creationId xmlns:p14="http://schemas.microsoft.com/office/powerpoint/2010/main" val="80547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084596" y="863786"/>
            <a:ext cx="10189956" cy="558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Avant de corriger les exercices de consolidation correspondant à chaque tâche,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rappelle la procédure de résolution</a:t>
            </a:r>
            <a:r>
              <a:rPr lang="fr-FR" sz="2000" dirty="0"/>
              <a:t> en </a:t>
            </a:r>
            <a:r>
              <a:rPr lang="fr-FR" sz="2000" b="1" dirty="0"/>
              <a:t>faisant participer les élèves</a:t>
            </a:r>
            <a:r>
              <a:rPr lang="fr-FR" sz="2000" dirty="0"/>
              <a:t>. Ces derniers complètent les </a:t>
            </a:r>
            <a:r>
              <a:rPr lang="fr-FR" sz="2000" b="1" dirty="0"/>
              <a:t>espaces en pointillés</a:t>
            </a:r>
            <a:r>
              <a:rPr lang="fr-FR" sz="2000" dirty="0"/>
              <a:t> qui s’affichent sur les diapositives.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highlight>
                  <a:srgbClr val="FFFF00"/>
                </a:highlight>
              </a:rPr>
              <a:t>Si, après avoir corrigé les exercices de consolidation, il reste du temps, l’</a:t>
            </a:r>
            <a:r>
              <a:rPr lang="fr-FR" sz="2000" b="1" dirty="0" err="1">
                <a:highlight>
                  <a:srgbClr val="FFFF00"/>
                </a:highlight>
              </a:rPr>
              <a:t>enseignant·e</a:t>
            </a:r>
            <a:r>
              <a:rPr lang="fr-FR" sz="2000" b="1" dirty="0">
                <a:highlight>
                  <a:srgbClr val="FFFF00"/>
                </a:highlight>
              </a:rPr>
              <a:t> peut passer à la correction des défis.</a:t>
            </a:r>
          </a:p>
        </p:txBody>
      </p:sp>
      <p:pic>
        <p:nvPicPr>
          <p:cNvPr id="8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l’icône.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Observez ces deux icônes : à votre avis, quel comportement positif est attendu de vous lorsqu’on voit ces icônes ?</a:t>
            </a:r>
            <a:endParaRPr lang="fr-FR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1337"/>
          <a:stretch/>
        </p:blipFill>
        <p:spPr>
          <a:xfrm>
            <a:off x="978937" y="1133591"/>
            <a:ext cx="4696447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6762"/>
          <a:stretch/>
        </p:blipFill>
        <p:spPr>
          <a:xfrm>
            <a:off x="6663734" y="1133591"/>
            <a:ext cx="4732612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485494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66528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426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effet, ces icones nous montre l’importance de la révision régulière pour mieux retenir et réussir, et ne pas perdre du temps en regardant le téléphone.</a:t>
            </a:r>
            <a:endParaRPr lang="fr-FR" noProof="0" dirty="0"/>
          </a:p>
        </p:txBody>
      </p:sp>
      <p:sp>
        <p:nvSpPr>
          <p:cNvPr id="2" name="ZoneTexte 1"/>
          <p:cNvSpPr txBox="1"/>
          <p:nvPr/>
        </p:nvSpPr>
        <p:spPr>
          <a:xfrm>
            <a:off x="713616" y="4909067"/>
            <a:ext cx="522708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 à la maison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r>
              <a:rPr lang="fr-FR" sz="2800" b="1" dirty="0">
                <a:solidFill>
                  <a:schemeClr val="accent4"/>
                </a:solidFill>
              </a:rPr>
              <a:t> </a:t>
            </a:r>
            <a:r>
              <a:rPr lang="ar-MA" sz="2800" b="1" dirty="0">
                <a:solidFill>
                  <a:schemeClr val="accent4"/>
                </a:solidFill>
              </a:rPr>
              <a:t>في المنزل.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sp>
        <p:nvSpPr>
          <p:cNvPr id="8" name="ZoneTexte 1"/>
          <p:cNvSpPr txBox="1"/>
          <p:nvPr/>
        </p:nvSpPr>
        <p:spPr>
          <a:xfrm>
            <a:off x="6356041" y="4909067"/>
            <a:ext cx="53479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J’organise mon temps et je réduis l’utilisation du téléphone.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أنظّم وقتي وأقلّل من استعمال الهاتف.</a:t>
            </a:r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b="11337"/>
          <a:stretch/>
        </p:blipFill>
        <p:spPr>
          <a:xfrm>
            <a:off x="978937" y="1133591"/>
            <a:ext cx="4696447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b="6762"/>
          <a:stretch/>
        </p:blipFill>
        <p:spPr>
          <a:xfrm>
            <a:off x="6663734" y="1133591"/>
            <a:ext cx="4732612" cy="3960000"/>
          </a:xfrm>
          <a:prstGeom prst="rect">
            <a:avLst/>
          </a:prstGeom>
          <a:ln>
            <a:solidFill>
              <a:srgbClr val="0040C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485494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 17"/>
          <p:cNvGrpSpPr/>
          <p:nvPr/>
        </p:nvGrpSpPr>
        <p:grpSpPr>
          <a:xfrm>
            <a:off x="4877348" y="1185671"/>
            <a:ext cx="556942" cy="630000"/>
            <a:chOff x="3986258" y="1290931"/>
            <a:chExt cx="556942" cy="6300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4251577" y="1290931"/>
              <a:ext cx="291623" cy="6300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 flipV="1">
              <a:off x="3986258" y="1495929"/>
              <a:ext cx="287718" cy="42500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10665289" y="1428494"/>
            <a:ext cx="579341" cy="4771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886389" y="312551"/>
            <a:ext cx="9200887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la correction des exercices correspondant à la première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042109" y="3521610"/>
            <a:ext cx="5909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40C0"/>
                </a:solidFill>
              </a:rPr>
              <a:t>Mesurer le volume d’un corps solide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2201358" y="3402115"/>
            <a:ext cx="8097013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17" y="3118838"/>
            <a:ext cx="840751" cy="8055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2376</Words>
  <Application>Microsoft Office PowerPoint</Application>
  <PresentationFormat>Grand écran</PresentationFormat>
  <Paragraphs>305</Paragraphs>
  <Slides>38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38</vt:i4>
      </vt:variant>
    </vt:vector>
  </HeadingPairs>
  <TitlesOfParts>
    <vt:vector size="57" baseType="lpstr">
      <vt:lpstr>Aptos</vt:lpstr>
      <vt:lpstr>Arial</vt:lpstr>
      <vt:lpstr>Arial-BlackItalic</vt:lpstr>
      <vt:lpstr>ArialMT</vt:lpstr>
      <vt:lpstr>ArialMT-Light</vt:lpstr>
      <vt:lpstr>Calibri</vt:lpstr>
      <vt:lpstr>Cambria Math</vt:lpstr>
      <vt:lpstr>Digital-7</vt:lpstr>
      <vt:lpstr>Dosis</vt:lpstr>
      <vt:lpstr>Symbol</vt:lpstr>
      <vt:lpstr>Times New Roman</vt:lpstr>
      <vt:lpstr>Wingdings</vt:lpstr>
      <vt:lpstr>Office Theme</vt:lpstr>
      <vt:lpstr>Custom Design</vt:lpstr>
      <vt:lpstr>1_Custom Design</vt:lpstr>
      <vt:lpstr>1_Office Theme</vt:lpstr>
      <vt:lpstr>2_Office Theme</vt:lpstr>
      <vt:lpstr>3_Office Theme</vt:lpstr>
      <vt:lpstr>4_Office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1574</cp:revision>
  <cp:lastPrinted>2024-10-05T19:15:00Z</cp:lastPrinted>
  <dcterms:created xsi:type="dcterms:W3CDTF">2024-05-28T10:13:00Z</dcterms:created>
  <dcterms:modified xsi:type="dcterms:W3CDTF">2025-12-28T20:20:00Z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4A4242DC2E5A460B8585F17072AB5684_12</vt:lpwstr>
  </property>
  <property fmtid="{D5CDD505-2E9C-101B-9397-08002B2CF9AE}" pid="3" name="KSOProductBuildVer">
    <vt:lpwstr>1036-12.9.0.21549</vt:lpwstr>
  </property>
</Properties>
</file>