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2" r:id="rId5"/>
    <p:sldMasterId id="214748368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6858000" cx="12192000"/>
  <p:notesSz cx="6858000" cy="9144000"/>
  <p:embeddedFontLst>
    <p:embeddedFont>
      <p:font typeface="Dosis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9" roundtripDataSignature="AMtx7miZVJMIu4pLIZP1wHiY99qAgL9H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CD50A37-77EA-4F76-825A-E5F2472357C2}">
  <a:tblStyle styleId="{FCD50A37-77EA-4F76-825A-E5F2472357C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5FC2179-D1FA-49A7-A4C6-BB9AD4B5670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B"/>
          </a:solidFill>
        </a:fill>
      </a:tcStyle>
    </a:wholeTbl>
    <a:band1H>
      <a:tcTxStyle/>
      <a:tcStyle>
        <a:fill>
          <a:solidFill>
            <a:srgbClr val="CBDDD5"/>
          </a:solidFill>
        </a:fill>
      </a:tcStyle>
    </a:band1H>
    <a:band2H>
      <a:tcTxStyle/>
    </a:band2H>
    <a:band1V>
      <a:tcTxStyle/>
      <a:tcStyle>
        <a:fill>
          <a:solidFill>
            <a:srgbClr val="CBDDD5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Dosis-regular.fntdata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customschemas.google.com/relationships/presentationmetadata" Target="metadata"/><Relationship Id="rId16" Type="http://schemas.openxmlformats.org/officeDocument/2006/relationships/slide" Target="slides/slide9.xml"/><Relationship Id="rId38" Type="http://schemas.openxmlformats.org/officeDocument/2006/relationships/font" Target="fonts/Dosis-bold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5" name="Google Shape;66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2" name="Google Shape;67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7" name="Google Shape;68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7" name="Google Shape;69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3" name="Google Shape;72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30" name="Google Shape;430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3" name="Google Shape;83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x2">
  <p:cSld name="ex2">
    <p:bg>
      <p:bgPr>
        <a:solidFill>
          <a:srgbClr val="00206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3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18" name="Google Shape;118;p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" name="Google Shape;119;p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" name="Google Shape;121;p3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6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123" name="Google Shape;123;p3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7" name="Google Shape;127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5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5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5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6" name="Google Shape;146;p5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5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8" name="Google Shape;148;p5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2" name="Google Shape;162;p5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5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5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70" name="Google Shape;170;p5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1" name="Google Shape;171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6" name="Google Shape;176;p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7" name="Google Shape;177;p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8" name="Google Shape;178;p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9" name="Google Shape;179;p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2" name="Google Shape;182;p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3" name="Google Shape;183;p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4" name="Google Shape;184;p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5" name="Google Shape;185;p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8" name="Google Shape;188;p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9" name="Google Shape;189;p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" name="Google Shape;190;p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1" name="Google Shape;191;p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5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4" name="Google Shape;194;p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" name="Google Shape;195;p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6" name="Google Shape;196;p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7" name="Google Shape;197;p5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6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0" name="Google Shape;200;p6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1" name="Google Shape;201;p6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2" name="Google Shape;202;p6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3" name="Google Shape;203;p6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6" name="Google Shape;206;p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7" name="Google Shape;207;p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8" name="Google Shape;208;p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9" name="Google Shape;209;p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2" name="Google Shape;212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3" name="Google Shape;213;p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4" name="Google Shape;214;p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5" name="Google Shape;215;p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3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" name="Google Shape;35;p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3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3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0" name="Google Shape;40;p3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8" name="Google Shape;218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" name="Google Shape;219;p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" name="Google Shape;220;p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1" name="Google Shape;221;p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4" name="Google Shape;224;p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5" name="Google Shape;225;p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6" name="Google Shape;226;p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7" name="Google Shape;227;p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6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" name="Google Shape;231;p6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6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6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6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6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6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6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6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6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6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3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50" name="Google Shape;250;p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3" name="Google Shape;253;p3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8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255" name="Google Shape;255;p3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6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9" name="Google Shape;259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6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6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" name="Google Shape;271;p6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" name="Google Shape;272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6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8" name="Google Shape;278;p6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" name="Google Shape;279;p6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0" name="Google Shape;280;p6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" name="Google Shape;281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4" name="Google Shape;44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8" name="Google Shape;298;p7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7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7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7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06" name="Google Shape;306;p7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7" name="Google Shape;307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12" name="Google Shape;312;p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3" name="Google Shape;313;p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4" name="Google Shape;314;p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5" name="Google Shape;315;p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18" name="Google Shape;318;p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9" name="Google Shape;319;p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0" name="Google Shape;320;p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1" name="Google Shape;321;p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24" name="Google Shape;324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5" name="Google Shape;325;p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6" name="Google Shape;326;p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7" name="Google Shape;327;p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0" name="Google Shape;330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1" name="Google Shape;331;p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2" name="Google Shape;332;p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3" name="Google Shape;333;p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36" name="Google Shape;336;p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7" name="Google Shape;337;p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8" name="Google Shape;338;p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9" name="Google Shape;339;p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42" name="Google Shape;342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3" name="Google Shape;343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4" name="Google Shape;344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5" name="Google Shape;345;p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48" name="Google Shape;348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9" name="Google Shape;349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0" name="Google Shape;350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1" name="Google Shape;351;p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4" name="Google Shape;354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5" name="Google Shape;355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6" name="Google Shape;356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7" name="Google Shape;357;p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0" name="Google Shape;360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1" name="Google Shape;361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2" name="Google Shape;362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3" name="Google Shape;363;p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3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83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7" name="Google Shape;367;p83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8" name="Google Shape;368;p83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83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0" name="Google Shape;370;p83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1" name="Google Shape;371;p83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83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83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83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83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83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83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4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4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4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4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4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4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51.xml"/><Relationship Id="rId6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4" name="Google Shape;244;p3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7" name="Google Shape;247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36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37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9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22.png"/><Relationship Id="rId7" Type="http://schemas.openxmlformats.org/officeDocument/2006/relationships/image" Target="../media/image15.jp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"/>
          <p:cNvSpPr txBox="1"/>
          <p:nvPr/>
        </p:nvSpPr>
        <p:spPr>
          <a:xfrm>
            <a:off x="389293" y="1564732"/>
            <a:ext cx="7416776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"/>
          <p:cNvSpPr/>
          <p:nvPr/>
        </p:nvSpPr>
        <p:spPr>
          <a:xfrm>
            <a:off x="2602344" y="2873796"/>
            <a:ext cx="3248840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5 </a:t>
            </a:r>
            <a:endParaRPr b="1" i="0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4" name="Google Shape;384;p1"/>
          <p:cNvGrpSpPr/>
          <p:nvPr/>
        </p:nvGrpSpPr>
        <p:grpSpPr>
          <a:xfrm>
            <a:off x="278767" y="3684994"/>
            <a:ext cx="7978178" cy="696796"/>
            <a:chOff x="253512" y="3710465"/>
            <a:chExt cx="5990003" cy="696796"/>
          </a:xfrm>
        </p:grpSpPr>
        <p:sp>
          <p:nvSpPr>
            <p:cNvPr id="385" name="Google Shape;385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Thème 4</a:t>
              </a:r>
              <a:endParaRPr/>
            </a:p>
          </p:txBody>
        </p:sp>
        <p:sp>
          <p:nvSpPr>
            <p:cNvPr id="386" name="Google Shape;386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1"/>
          <p:cNvGrpSpPr/>
          <p:nvPr/>
        </p:nvGrpSpPr>
        <p:grpSpPr>
          <a:xfrm>
            <a:off x="304312" y="4689327"/>
            <a:ext cx="7952634" cy="696796"/>
            <a:chOff x="304312" y="4531839"/>
            <a:chExt cx="5990003" cy="696796"/>
          </a:xfrm>
        </p:grpSpPr>
        <p:sp>
          <p:nvSpPr>
            <p:cNvPr id="388" name="Google Shape;388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7B7B7B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Séance</a:t>
              </a:r>
              <a:endParaRPr/>
            </a:p>
          </p:txBody>
        </p:sp>
        <p:sp>
          <p:nvSpPr>
            <p:cNvPr id="389" name="Google Shape;389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7B7B7B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1"/>
          <p:cNvGrpSpPr/>
          <p:nvPr/>
        </p:nvGrpSpPr>
        <p:grpSpPr>
          <a:xfrm>
            <a:off x="391298" y="5693659"/>
            <a:ext cx="7952635" cy="696796"/>
            <a:chOff x="304312" y="5304657"/>
            <a:chExt cx="5817809" cy="696796"/>
          </a:xfrm>
        </p:grpSpPr>
        <p:sp>
          <p:nvSpPr>
            <p:cNvPr id="391" name="Google Shape;391;p1"/>
            <p:cNvSpPr/>
            <p:nvPr/>
          </p:nvSpPr>
          <p:spPr>
            <a:xfrm>
              <a:off x="304312" y="5304657"/>
              <a:ext cx="5817809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"/>
            <p:cNvSpPr/>
            <p:nvPr/>
          </p:nvSpPr>
          <p:spPr>
            <a:xfrm>
              <a:off x="1703734" y="5365055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393" name="Google Shape;3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632" y="371607"/>
            <a:ext cx="4729061" cy="89155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"/>
          <p:cNvSpPr txBox="1"/>
          <p:nvPr/>
        </p:nvSpPr>
        <p:spPr>
          <a:xfrm>
            <a:off x="3311131" y="4875416"/>
            <a:ext cx="23483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1388" y="3810759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"/>
          <p:cNvSpPr txBox="1"/>
          <p:nvPr/>
        </p:nvSpPr>
        <p:spPr>
          <a:xfrm>
            <a:off x="2528489" y="5728520"/>
            <a:ext cx="39136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/>
          </a:p>
        </p:txBody>
      </p:sp>
      <p:sp>
        <p:nvSpPr>
          <p:cNvPr id="397" name="Google Shape;397;p1"/>
          <p:cNvSpPr txBox="1"/>
          <p:nvPr/>
        </p:nvSpPr>
        <p:spPr>
          <a:xfrm>
            <a:off x="2623850" y="3810759"/>
            <a:ext cx="4799508" cy="722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1" lang="fr-F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Mouvement et interactions 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11814" y="1495548"/>
            <a:ext cx="2024047" cy="1621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06" name="Google Shape;506;p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Tâche 2</a:t>
              </a:r>
              <a:endParaRPr/>
            </a:p>
          </p:txBody>
        </p:sp>
      </p:grpSp>
      <p:grpSp>
        <p:nvGrpSpPr>
          <p:cNvPr id="508" name="Google Shape;508;p10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09" name="Google Shape;509;p10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10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1"/>
          <p:cNvSpPr txBox="1"/>
          <p:nvPr/>
        </p:nvSpPr>
        <p:spPr>
          <a:xfrm>
            <a:off x="774699" y="254317"/>
            <a:ext cx="10448358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Passons maintenant à la correction des exercices correspondant à la deuxième tâche de ce chapitre.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sp>
        <p:nvSpPr>
          <p:cNvPr id="516" name="Google Shape;516;p11"/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11"/>
          <p:cNvSpPr txBox="1"/>
          <p:nvPr/>
        </p:nvSpPr>
        <p:spPr>
          <a:xfrm>
            <a:off x="1177471" y="3129637"/>
            <a:ext cx="102398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vitesse d’un corps mobile dans le cas d’un mouvement uniforme à partir d’un  graphique distance-temps.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2"/>
          <p:cNvSpPr txBox="1"/>
          <p:nvPr>
            <p:ph type="title"/>
          </p:nvPr>
        </p:nvSpPr>
        <p:spPr>
          <a:xfrm>
            <a:off x="778058" y="318293"/>
            <a:ext cx="10529279" cy="502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réussir cette tâche, vous devez vous rappeler de la définition de la vitesse et comment exploiter la courbe distance-temps</a:t>
            </a:r>
            <a:endParaRPr/>
          </a:p>
        </p:txBody>
      </p:sp>
      <p:sp>
        <p:nvSpPr>
          <p:cNvPr id="524" name="Google Shape;524;p12"/>
          <p:cNvSpPr txBox="1"/>
          <p:nvPr>
            <p:ph idx="1" type="body"/>
          </p:nvPr>
        </p:nvSpPr>
        <p:spPr>
          <a:xfrm>
            <a:off x="778058" y="743542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sp>
        <p:nvSpPr>
          <p:cNvPr id="525" name="Google Shape;525;p12"/>
          <p:cNvSpPr txBox="1"/>
          <p:nvPr/>
        </p:nvSpPr>
        <p:spPr>
          <a:xfrm>
            <a:off x="275572" y="1444932"/>
            <a:ext cx="95519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relation de la vitesse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 corps en mouvement, est : ………………………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526" name="Google Shape;52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12"/>
          <p:cNvSpPr txBox="1"/>
          <p:nvPr/>
        </p:nvSpPr>
        <p:spPr>
          <a:xfrm>
            <a:off x="275572" y="2003291"/>
            <a:ext cx="11031765" cy="1466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L’unité de la vitesse est : …………………….. 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exprime la vitesse aussi par l’unité : ……………………….. </a:t>
            </a:r>
            <a:endParaRPr/>
          </a:p>
        </p:txBody>
      </p:sp>
      <p:sp>
        <p:nvSpPr>
          <p:cNvPr id="528" name="Google Shape;528;p12"/>
          <p:cNvSpPr txBox="1"/>
          <p:nvPr/>
        </p:nvSpPr>
        <p:spPr>
          <a:xfrm>
            <a:off x="7797614" y="1111606"/>
            <a:ext cx="1810758" cy="81567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9" name="Google Shape;529;p12"/>
          <p:cNvSpPr txBox="1"/>
          <p:nvPr/>
        </p:nvSpPr>
        <p:spPr>
          <a:xfrm>
            <a:off x="4099805" y="2165121"/>
            <a:ext cx="1192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m/s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xploiter la représentation graphique d'une fonction linéaire - Assistance  scolaire personnalisée et gratuite - ASP" id="530" name="Google Shape;53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28028" y="3200340"/>
            <a:ext cx="2579309" cy="2290426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12"/>
          <p:cNvSpPr txBox="1"/>
          <p:nvPr/>
        </p:nvSpPr>
        <p:spPr>
          <a:xfrm>
            <a:off x="270450" y="3962605"/>
            <a:ext cx="95519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graphique ci-contre est un graphe …………………………………  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2"/>
          <p:cNvSpPr txBox="1"/>
          <p:nvPr/>
        </p:nvSpPr>
        <p:spPr>
          <a:xfrm>
            <a:off x="5474167" y="3883888"/>
            <a:ext cx="23183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distance-temps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2"/>
          <p:cNvSpPr txBox="1"/>
          <p:nvPr/>
        </p:nvSpPr>
        <p:spPr>
          <a:xfrm>
            <a:off x="6096000" y="2872576"/>
            <a:ext cx="1192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km/h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2"/>
          <p:cNvSpPr txBox="1"/>
          <p:nvPr/>
        </p:nvSpPr>
        <p:spPr>
          <a:xfrm>
            <a:off x="270450" y="4903542"/>
            <a:ext cx="63982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: 72 km /h =     ………………… m/s  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2"/>
          <p:cNvSpPr txBox="1"/>
          <p:nvPr/>
        </p:nvSpPr>
        <p:spPr>
          <a:xfrm>
            <a:off x="4000968" y="4819422"/>
            <a:ext cx="8484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 txBox="1"/>
          <p:nvPr/>
        </p:nvSpPr>
        <p:spPr>
          <a:xfrm>
            <a:off x="270450" y="5784190"/>
            <a:ext cx="63982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: 12,5 m /s =     ………………… km/h  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 txBox="1"/>
          <p:nvPr/>
        </p:nvSpPr>
        <p:spPr>
          <a:xfrm>
            <a:off x="4197949" y="5700070"/>
            <a:ext cx="8484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45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2 p.64 </a:t>
            </a:r>
            <a:endParaRPr/>
          </a:p>
        </p:txBody>
      </p:sp>
      <p:sp>
        <p:nvSpPr>
          <p:cNvPr id="543" name="Google Shape;543;p13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544" name="Google Shape;5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140" y="1038170"/>
            <a:ext cx="11483162" cy="5245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2 p.64 </a:t>
            </a:r>
            <a:endParaRPr/>
          </a:p>
        </p:txBody>
      </p:sp>
      <p:sp>
        <p:nvSpPr>
          <p:cNvPr id="551" name="Google Shape;551;p14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552" name="Google Shape;55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4"/>
          <p:cNvSpPr/>
          <p:nvPr/>
        </p:nvSpPr>
        <p:spPr>
          <a:xfrm>
            <a:off x="5374596" y="1113727"/>
            <a:ext cx="6514286" cy="754219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1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Calculer le temps écoulé entre deux positions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 et B de la trajectoire.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4" name="Google Shape;554;p14"/>
          <p:cNvPicPr preferRelativeResize="0"/>
          <p:nvPr/>
        </p:nvPicPr>
        <p:blipFill rotWithShape="1">
          <a:blip r:embed="rId4">
            <a:alphaModFix/>
          </a:blip>
          <a:srcRect b="2790" l="56036" r="1441" t="4868"/>
          <a:stretch/>
        </p:blipFill>
        <p:spPr>
          <a:xfrm>
            <a:off x="424069" y="1364653"/>
            <a:ext cx="4850291" cy="4121744"/>
          </a:xfrm>
          <a:prstGeom prst="roundRect">
            <a:avLst>
              <a:gd fmla="val 1214" name="adj"/>
            </a:avLst>
          </a:prstGeom>
          <a:noFill/>
          <a:ln cap="flat" cmpd="sng" w="38100">
            <a:solidFill>
              <a:srgbClr val="FFC3D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5" name="Google Shape;555;p14"/>
          <p:cNvSpPr txBox="1"/>
          <p:nvPr/>
        </p:nvSpPr>
        <p:spPr>
          <a:xfrm>
            <a:off x="5374595" y="2026697"/>
            <a:ext cx="6414052" cy="189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Je fais la projection des deux points A et B sur l’axe</a:t>
            </a:r>
            <a:r>
              <a:rPr b="0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. . . . . . . . . . . . . . . . . . . . </a:t>
            </a:r>
            <a:endParaRPr sz="2000">
              <a:solidFill>
                <a:srgbClr val="211D1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 temps écoulé entre A et B est :        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                  . . . . . . . . . . . . . . . . . . . . . . . . . . . . . . . . . . . .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4"/>
          <p:cNvSpPr txBox="1"/>
          <p:nvPr/>
        </p:nvSpPr>
        <p:spPr>
          <a:xfrm>
            <a:off x="7603369" y="2560432"/>
            <a:ext cx="23183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Horizontale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4"/>
          <p:cNvSpPr txBox="1"/>
          <p:nvPr/>
        </p:nvSpPr>
        <p:spPr>
          <a:xfrm>
            <a:off x="6671033" y="3382627"/>
            <a:ext cx="38256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 = 60 min – 30 min = 30 min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8" name="Google Shape;558;p14"/>
          <p:cNvCxnSpPr/>
          <p:nvPr/>
        </p:nvCxnSpPr>
        <p:spPr>
          <a:xfrm>
            <a:off x="2369842" y="3844292"/>
            <a:ext cx="0" cy="1059012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59" name="Google Shape;559;p14"/>
          <p:cNvCxnSpPr/>
          <p:nvPr/>
        </p:nvCxnSpPr>
        <p:spPr>
          <a:xfrm>
            <a:off x="3736021" y="2818410"/>
            <a:ext cx="0" cy="2084894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60" name="Google Shape;560;p14"/>
          <p:cNvCxnSpPr/>
          <p:nvPr/>
        </p:nvCxnSpPr>
        <p:spPr>
          <a:xfrm>
            <a:off x="999673" y="4817165"/>
            <a:ext cx="4142170" cy="0"/>
          </a:xfrm>
          <a:prstGeom prst="straightConnector1">
            <a:avLst/>
          </a:prstGeom>
          <a:noFill/>
          <a:ln cap="flat" cmpd="sng" w="60325">
            <a:solidFill>
              <a:srgbClr val="FF0000"/>
            </a:solidFill>
            <a:prstDash val="solid"/>
            <a:miter lim="8000"/>
            <a:headEnd len="sm" w="sm" type="none"/>
            <a:tailEnd len="med" w="med" type="stealth"/>
          </a:ln>
        </p:spPr>
      </p:cxnSp>
      <p:sp>
        <p:nvSpPr>
          <p:cNvPr id="561" name="Google Shape;561;p14"/>
          <p:cNvSpPr/>
          <p:nvPr/>
        </p:nvSpPr>
        <p:spPr>
          <a:xfrm>
            <a:off x="5474830" y="3917984"/>
            <a:ext cx="6414052" cy="754219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1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Calculer la distance parcourue entre deux positions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A et B.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4"/>
          <p:cNvSpPr txBox="1"/>
          <p:nvPr/>
        </p:nvSpPr>
        <p:spPr>
          <a:xfrm>
            <a:off x="5342313" y="4672203"/>
            <a:ext cx="6414052" cy="189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Je fais la projection des deux points A et B sur l’axe</a:t>
            </a:r>
            <a:r>
              <a:rPr b="0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. . . . . . . . . . . . . . . . . . . . </a:t>
            </a:r>
            <a:endParaRPr sz="2000">
              <a:solidFill>
                <a:srgbClr val="211D1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 temps écoulé entre A et B est :        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                  . . . . . . . . . . . . . . . . . . . . . . . . . . . . . . . . . . . .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4"/>
          <p:cNvSpPr txBox="1"/>
          <p:nvPr/>
        </p:nvSpPr>
        <p:spPr>
          <a:xfrm>
            <a:off x="7603369" y="5255847"/>
            <a:ext cx="23183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verticale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4"/>
          <p:cNvSpPr txBox="1"/>
          <p:nvPr/>
        </p:nvSpPr>
        <p:spPr>
          <a:xfrm>
            <a:off x="6671033" y="6078042"/>
            <a:ext cx="50853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 = 100 km – 50 km = 50 km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5" name="Google Shape;565;p14"/>
          <p:cNvCxnSpPr/>
          <p:nvPr/>
        </p:nvCxnSpPr>
        <p:spPr>
          <a:xfrm rot="10800000">
            <a:off x="1026177" y="3844291"/>
            <a:ext cx="1370169" cy="0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66" name="Google Shape;566;p14"/>
          <p:cNvCxnSpPr/>
          <p:nvPr/>
        </p:nvCxnSpPr>
        <p:spPr>
          <a:xfrm rot="10800000">
            <a:off x="874643" y="2818410"/>
            <a:ext cx="2848125" cy="0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67" name="Google Shape;567;p14"/>
          <p:cNvCxnSpPr/>
          <p:nvPr/>
        </p:nvCxnSpPr>
        <p:spPr>
          <a:xfrm rot="10800000">
            <a:off x="1026177" y="1722783"/>
            <a:ext cx="0" cy="3054625"/>
          </a:xfrm>
          <a:prstGeom prst="straightConnector1">
            <a:avLst/>
          </a:prstGeom>
          <a:noFill/>
          <a:ln cap="flat" cmpd="sng" w="60325">
            <a:solidFill>
              <a:srgbClr val="FF0000"/>
            </a:solidFill>
            <a:prstDash val="solid"/>
            <a:miter lim="8000"/>
            <a:headEnd len="sm" w="sm" type="none"/>
            <a:tailEnd len="med" w="med" type="stealth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2 p.64 </a:t>
            </a:r>
            <a:endParaRPr/>
          </a:p>
        </p:txBody>
      </p:sp>
      <p:sp>
        <p:nvSpPr>
          <p:cNvPr id="573" name="Google Shape;573;p15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574" name="Google Shape;57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15"/>
          <p:cNvSpPr/>
          <p:nvPr/>
        </p:nvSpPr>
        <p:spPr>
          <a:xfrm>
            <a:off x="5374596" y="1113727"/>
            <a:ext cx="6514286" cy="754219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déduire la valeur de la vitesse  .</a:t>
            </a:r>
            <a:endParaRPr/>
          </a:p>
        </p:txBody>
      </p:sp>
      <p:pic>
        <p:nvPicPr>
          <p:cNvPr id="576" name="Google Shape;576;p15"/>
          <p:cNvPicPr preferRelativeResize="0"/>
          <p:nvPr/>
        </p:nvPicPr>
        <p:blipFill rotWithShape="1">
          <a:blip r:embed="rId4">
            <a:alphaModFix/>
          </a:blip>
          <a:srcRect b="2790" l="56036" r="1441" t="4868"/>
          <a:stretch/>
        </p:blipFill>
        <p:spPr>
          <a:xfrm>
            <a:off x="424069" y="1364653"/>
            <a:ext cx="4850291" cy="4121744"/>
          </a:xfrm>
          <a:prstGeom prst="roundRect">
            <a:avLst>
              <a:gd fmla="val 1214" name="adj"/>
            </a:avLst>
          </a:prstGeom>
          <a:noFill/>
          <a:ln cap="flat" cmpd="sng" w="38100">
            <a:solidFill>
              <a:srgbClr val="FFC3D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7" name="Google Shape;577;p15"/>
          <p:cNvSpPr txBox="1"/>
          <p:nvPr/>
        </p:nvSpPr>
        <p:spPr>
          <a:xfrm>
            <a:off x="5424713" y="1722783"/>
            <a:ext cx="6414052" cy="4545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Je fais les conversions : </a:t>
            </a:r>
            <a:endParaRPr/>
          </a:p>
          <a:p>
            <a:pPr indent="-342900" lvl="0" marL="357188" marR="0" rtl="0" algn="ctr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……………………………………………..</a:t>
            </a:r>
            <a:endParaRPr/>
          </a:p>
          <a:p>
            <a:pPr indent="-342900" lvl="0" marL="357188" marR="0" rtl="0" algn="ctr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……………………………………………..</a:t>
            </a:r>
            <a:endParaRPr/>
          </a:p>
          <a:p>
            <a:pPr indent="-342900" lvl="0" marL="3429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Je calcule la valeur de la vitesse </a:t>
            </a:r>
            <a:endParaRPr/>
          </a:p>
          <a:p>
            <a:pPr indent="0" lvl="0" marL="0" marR="0" rtl="0" algn="ctr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                  . . . . . . . . . . . . . . . . . . . . . . . . . . . . . . . . . . . .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5"/>
          <p:cNvSpPr txBox="1"/>
          <p:nvPr/>
        </p:nvSpPr>
        <p:spPr>
          <a:xfrm>
            <a:off x="5565912" y="5499281"/>
            <a:ext cx="6272853" cy="90114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2162" l="0" r="-38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79" name="Google Shape;579;p15"/>
          <p:cNvSpPr txBox="1"/>
          <p:nvPr/>
        </p:nvSpPr>
        <p:spPr>
          <a:xfrm>
            <a:off x="7129866" y="2895068"/>
            <a:ext cx="41774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 = 30 min = 30 ✖ 60 = 1800 s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0" name="Google Shape;580;p15"/>
          <p:cNvCxnSpPr/>
          <p:nvPr/>
        </p:nvCxnSpPr>
        <p:spPr>
          <a:xfrm>
            <a:off x="2369842" y="3844292"/>
            <a:ext cx="0" cy="1059012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81" name="Google Shape;581;p15"/>
          <p:cNvCxnSpPr/>
          <p:nvPr/>
        </p:nvCxnSpPr>
        <p:spPr>
          <a:xfrm>
            <a:off x="3736021" y="2818410"/>
            <a:ext cx="0" cy="2084894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82" name="Google Shape;582;p15"/>
          <p:cNvCxnSpPr/>
          <p:nvPr/>
        </p:nvCxnSpPr>
        <p:spPr>
          <a:xfrm>
            <a:off x="999673" y="4817165"/>
            <a:ext cx="4142170" cy="0"/>
          </a:xfrm>
          <a:prstGeom prst="straightConnector1">
            <a:avLst/>
          </a:prstGeom>
          <a:noFill/>
          <a:ln cap="flat" cmpd="sng" w="60325">
            <a:solidFill>
              <a:srgbClr val="FF0000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583" name="Google Shape;583;p15"/>
          <p:cNvCxnSpPr/>
          <p:nvPr/>
        </p:nvCxnSpPr>
        <p:spPr>
          <a:xfrm rot="10800000">
            <a:off x="1026177" y="3844291"/>
            <a:ext cx="1370169" cy="0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84" name="Google Shape;584;p15"/>
          <p:cNvCxnSpPr/>
          <p:nvPr/>
        </p:nvCxnSpPr>
        <p:spPr>
          <a:xfrm rot="10800000">
            <a:off x="874643" y="2818410"/>
            <a:ext cx="2848125" cy="0"/>
          </a:xfrm>
          <a:prstGeom prst="straightConnector1">
            <a:avLst/>
          </a:prstGeom>
          <a:noFill/>
          <a:ln cap="flat" cmpd="sng" w="31750">
            <a:solidFill>
              <a:srgbClr val="FF0000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585" name="Google Shape;585;p15"/>
          <p:cNvCxnSpPr/>
          <p:nvPr/>
        </p:nvCxnSpPr>
        <p:spPr>
          <a:xfrm rot="10800000">
            <a:off x="1026177" y="1722783"/>
            <a:ext cx="0" cy="3054625"/>
          </a:xfrm>
          <a:prstGeom prst="straightConnector1">
            <a:avLst/>
          </a:prstGeom>
          <a:noFill/>
          <a:ln cap="flat" cmpd="sng" w="60325">
            <a:solidFill>
              <a:srgbClr val="FF0000"/>
            </a:solidFill>
            <a:prstDash val="solid"/>
            <a:miter lim="8000"/>
            <a:headEnd len="sm" w="sm" type="none"/>
            <a:tailEnd len="med" w="med" type="stealth"/>
          </a:ln>
        </p:spPr>
      </p:cxnSp>
      <p:sp>
        <p:nvSpPr>
          <p:cNvPr id="586" name="Google Shape;586;p15"/>
          <p:cNvSpPr txBox="1"/>
          <p:nvPr/>
        </p:nvSpPr>
        <p:spPr>
          <a:xfrm>
            <a:off x="7328450" y="3892093"/>
            <a:ext cx="41774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  = 50 km = 50 000 m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1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92" name="Google Shape;592;p1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Tâche 3</a:t>
              </a:r>
              <a:endParaRPr/>
            </a:p>
          </p:txBody>
        </p:sp>
      </p:grpSp>
      <p:grpSp>
        <p:nvGrpSpPr>
          <p:cNvPr id="594" name="Google Shape;594;p1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95" name="Google Shape;595;p1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7"/>
          <p:cNvSpPr txBox="1"/>
          <p:nvPr/>
        </p:nvSpPr>
        <p:spPr>
          <a:xfrm>
            <a:off x="774699" y="254317"/>
            <a:ext cx="10448358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Passons maintenant à la correction des exercices correspondant à la deuxième tâche de ce chapitre.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sp>
        <p:nvSpPr>
          <p:cNvPr id="602" name="Google Shape;602;p17"/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3" name="Google Shape;6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17"/>
          <p:cNvSpPr txBox="1"/>
          <p:nvPr/>
        </p:nvSpPr>
        <p:spPr>
          <a:xfrm>
            <a:off x="1100055" y="3295610"/>
            <a:ext cx="108498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285750" lvl="0" marL="285750" marR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7"/>
          <p:cNvSpPr txBox="1"/>
          <p:nvPr/>
        </p:nvSpPr>
        <p:spPr>
          <a:xfrm>
            <a:off x="1157237" y="3295609"/>
            <a:ext cx="105260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nature du mouvement à partir de la représentation de la vitesse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7089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réussir cette tâche, vous devez vous rappeler de la définition la trajectoire , la vitesse et ses caractéristiques </a:t>
            </a:r>
            <a:endParaRPr/>
          </a:p>
        </p:txBody>
      </p:sp>
      <p:sp>
        <p:nvSpPr>
          <p:cNvPr id="612" name="Google Shape;612;p18"/>
          <p:cNvSpPr txBox="1"/>
          <p:nvPr>
            <p:ph idx="1" type="body"/>
          </p:nvPr>
        </p:nvSpPr>
        <p:spPr>
          <a:xfrm>
            <a:off x="712360" y="730794"/>
            <a:ext cx="9690598" cy="267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graphicFrame>
        <p:nvGraphicFramePr>
          <p:cNvPr id="613" name="Google Shape;613;p18"/>
          <p:cNvGraphicFramePr/>
          <p:nvPr/>
        </p:nvGraphicFramePr>
        <p:xfrm>
          <a:off x="424595" y="23403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{FCD50A37-77EA-4F76-825A-E5F2472357C2}</a:tableStyleId>
              </a:tblPr>
              <a:tblGrid>
                <a:gridCol w="11236200"/>
              </a:tblGrid>
              <a:tr h="52580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b="1" lang="fr-FR" sz="2000" u="none" cap="none" strike="noStrike"/>
                        <a:t>Les caractéristiques de la vitesse sont : ……………………………….. ,  ……………………  et  …………………………….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14" name="Google Shape;614;p18"/>
          <p:cNvSpPr/>
          <p:nvPr/>
        </p:nvSpPr>
        <p:spPr>
          <a:xfrm>
            <a:off x="360473" y="1320492"/>
            <a:ext cx="11471053" cy="461665"/>
          </a:xfrm>
          <a:prstGeom prst="roundRect">
            <a:avLst>
              <a:gd fmla="val 0" name="adj"/>
            </a:avLst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Compléter les affirmations suivantes par ce qui convient :</a:t>
            </a:r>
            <a:endParaRPr/>
          </a:p>
        </p:txBody>
      </p:sp>
      <p:sp>
        <p:nvSpPr>
          <p:cNvPr id="615" name="Google Shape;615;p18"/>
          <p:cNvSpPr txBox="1"/>
          <p:nvPr/>
        </p:nvSpPr>
        <p:spPr>
          <a:xfrm>
            <a:off x="5044439" y="2316752"/>
            <a:ext cx="174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direction</a:t>
            </a:r>
            <a:endParaRPr/>
          </a:p>
        </p:txBody>
      </p:sp>
      <p:sp>
        <p:nvSpPr>
          <p:cNvPr id="616" name="Google Shape;616;p18"/>
          <p:cNvSpPr txBox="1"/>
          <p:nvPr/>
        </p:nvSpPr>
        <p:spPr>
          <a:xfrm>
            <a:off x="7343691" y="2307174"/>
            <a:ext cx="174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sens</a:t>
            </a:r>
            <a:endParaRPr/>
          </a:p>
        </p:txBody>
      </p:sp>
      <p:sp>
        <p:nvSpPr>
          <p:cNvPr id="617" name="Google Shape;617;p18"/>
          <p:cNvSpPr txBox="1"/>
          <p:nvPr/>
        </p:nvSpPr>
        <p:spPr>
          <a:xfrm>
            <a:off x="9320025" y="2307174"/>
            <a:ext cx="174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valeur</a:t>
            </a:r>
            <a:endParaRPr/>
          </a:p>
        </p:txBody>
      </p:sp>
      <p:graphicFrame>
        <p:nvGraphicFramePr>
          <p:cNvPr id="618" name="Google Shape;618;p18"/>
          <p:cNvGraphicFramePr/>
          <p:nvPr/>
        </p:nvGraphicFramePr>
        <p:xfrm>
          <a:off x="360473" y="32654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{FCD50A37-77EA-4F76-825A-E5F2472357C2}</a:tableStyleId>
              </a:tblPr>
              <a:tblGrid>
                <a:gridCol w="11236200"/>
              </a:tblGrid>
              <a:tr h="42150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b="1" lang="fr-FR" sz="2000" u="none" cap="none" strike="noStrike"/>
                        <a:t>On représente la vitesse par ……………………   tel que :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19" name="Google Shape;619;p18"/>
          <p:cNvSpPr txBox="1"/>
          <p:nvPr/>
        </p:nvSpPr>
        <p:spPr>
          <a:xfrm>
            <a:off x="3693191" y="3424333"/>
            <a:ext cx="174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flèche </a:t>
            </a:r>
            <a:endParaRPr/>
          </a:p>
        </p:txBody>
      </p:sp>
      <p:sp>
        <p:nvSpPr>
          <p:cNvPr id="620" name="Google Shape;620;p18"/>
          <p:cNvSpPr txBox="1"/>
          <p:nvPr/>
        </p:nvSpPr>
        <p:spPr>
          <a:xfrm>
            <a:off x="3299239" y="3978125"/>
            <a:ext cx="2139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est tangente</a:t>
            </a:r>
            <a:endParaRPr/>
          </a:p>
        </p:txBody>
      </p:sp>
      <p:sp>
        <p:nvSpPr>
          <p:cNvPr id="621" name="Google Shape;621;p18"/>
          <p:cNvSpPr txBox="1"/>
          <p:nvPr/>
        </p:nvSpPr>
        <p:spPr>
          <a:xfrm>
            <a:off x="3496215" y="4608286"/>
            <a:ext cx="2139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est celui</a:t>
            </a:r>
            <a:endParaRPr/>
          </a:p>
        </p:txBody>
      </p:sp>
      <p:sp>
        <p:nvSpPr>
          <p:cNvPr id="622" name="Google Shape;622;p18"/>
          <p:cNvSpPr txBox="1"/>
          <p:nvPr/>
        </p:nvSpPr>
        <p:spPr>
          <a:xfrm>
            <a:off x="3496215" y="5228811"/>
            <a:ext cx="34762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proportionnelle </a:t>
            </a:r>
            <a:endParaRPr/>
          </a:p>
        </p:txBody>
      </p:sp>
      <p:graphicFrame>
        <p:nvGraphicFramePr>
          <p:cNvPr id="623" name="Google Shape;623;p18"/>
          <p:cNvGraphicFramePr/>
          <p:nvPr/>
        </p:nvGraphicFramePr>
        <p:xfrm>
          <a:off x="360473" y="39216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{FCD50A37-77EA-4F76-825A-E5F2472357C2}</a:tableStyleId>
              </a:tblPr>
              <a:tblGrid>
                <a:gridCol w="11236200"/>
              </a:tblGrid>
              <a:tr h="525800">
                <a:tc>
                  <a:txBody>
                    <a:bodyPr/>
                    <a:lstStyle/>
                    <a:p>
                      <a:pPr indent="-342900" lvl="0" marL="1416050" marR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Char char="✔"/>
                      </a:pPr>
                      <a:r>
                        <a:rPr b="1" lang="fr-FR" sz="2000" u="none" cap="none" strike="noStrike"/>
                        <a:t>sa direction ………………………………….. à la trajectoire</a:t>
                      </a:r>
                      <a:endParaRPr/>
                    </a:p>
                    <a:p>
                      <a:pPr indent="-342900" lvl="0" marL="1416050" marR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Char char="✔"/>
                      </a:pPr>
                      <a:r>
                        <a:rPr b="1" lang="fr-FR" sz="2000" u="none" cap="none" strike="noStrike"/>
                        <a:t> Son sens est le ……………………………………………..du mouvement </a:t>
                      </a:r>
                      <a:endParaRPr/>
                    </a:p>
                    <a:p>
                      <a:pPr indent="-342900" lvl="0" marL="1416050" marR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Char char="✔"/>
                      </a:pPr>
                      <a:r>
                        <a:rPr b="1" lang="fr-FR" sz="2000" u="none" cap="none" strike="noStrike"/>
                        <a:t> sa longueur est …</a:t>
                      </a:r>
                      <a:r>
                        <a:rPr b="1" lang="fr-FR" sz="2000" u="none" cap="none" strike="noStrike"/>
                        <a:t>…</a:t>
                      </a:r>
                      <a:r>
                        <a:rPr b="1" lang="fr-FR" sz="2000" u="none" cap="none" strike="noStrike"/>
                        <a:t>…………………………………………………………. à la vitesse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3 p.65</a:t>
            </a:r>
            <a:endParaRPr/>
          </a:p>
        </p:txBody>
      </p:sp>
      <p:sp>
        <p:nvSpPr>
          <p:cNvPr id="629" name="Google Shape;629;p19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630" name="Google Shape;6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884" y="1005792"/>
            <a:ext cx="1324985" cy="35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556" y="1356575"/>
            <a:ext cx="11663986" cy="4957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2"/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405" name="Google Shape;405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1607" y="3874674"/>
              <a:ext cx="481959" cy="4819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6" name="Google Shape;406;p2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prête l’attention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2"/>
          <p:cNvSpPr/>
          <p:nvPr/>
        </p:nvSpPr>
        <p:spPr>
          <a:xfrm>
            <a:off x="330531" y="545591"/>
            <a:ext cx="8240977" cy="60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409" name="Google Shape;409;p2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lève la main avant de répondre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ever la main - Icônes mains et gestes gratuites" id="410" name="Google Shape;41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33815" y="5937939"/>
              <a:ext cx="527905" cy="5279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1" name="Google Shape;411;p2"/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descr="Image générée" id="412" name="Google Shape;412;p2"/>
            <p:cNvPicPr preferRelativeResize="0"/>
            <p:nvPr/>
          </p:nvPicPr>
          <p:blipFill rotWithShape="1">
            <a:blip r:embed="rId5">
              <a:alphaModFix/>
            </a:blip>
            <a:srcRect b="10678" l="0" r="0" t="11064"/>
            <a:stretch/>
          </p:blipFill>
          <p:spPr>
            <a:xfrm>
              <a:off x="605726" y="736482"/>
              <a:ext cx="546818" cy="64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Google Shape;413;p2"/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Slide réservé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3 p.51</a:t>
            </a:r>
            <a:endParaRPr/>
          </a:p>
        </p:txBody>
      </p:sp>
      <p:sp>
        <p:nvSpPr>
          <p:cNvPr id="638" name="Google Shape;638;p20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639" name="Google Shape;6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20"/>
          <p:cNvPicPr preferRelativeResize="0"/>
          <p:nvPr/>
        </p:nvPicPr>
        <p:blipFill rotWithShape="1">
          <a:blip r:embed="rId4">
            <a:alphaModFix/>
          </a:blip>
          <a:srcRect b="9481" l="24314" r="24672" t="11664"/>
          <a:stretch/>
        </p:blipFill>
        <p:spPr>
          <a:xfrm>
            <a:off x="331305" y="1855304"/>
            <a:ext cx="4921543" cy="32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20"/>
          <p:cNvSpPr/>
          <p:nvPr/>
        </p:nvSpPr>
        <p:spPr>
          <a:xfrm>
            <a:off x="5494256" y="1121616"/>
            <a:ext cx="6366438" cy="689216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1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type de la trajectoire du skieur. </a:t>
            </a:r>
            <a:endParaRPr/>
          </a:p>
        </p:txBody>
      </p:sp>
      <p:sp>
        <p:nvSpPr>
          <p:cNvPr id="642" name="Google Shape;642;p20"/>
          <p:cNvSpPr txBox="1"/>
          <p:nvPr/>
        </p:nvSpPr>
        <p:spPr>
          <a:xfrm>
            <a:off x="5521728" y="1607993"/>
            <a:ext cx="5984195" cy="15065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0850" lvl="0" marL="450850" marR="0" rtl="0" algn="ctr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La direction de la vitesse </a:t>
            </a: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. . . . . . . . . . . . . . . . . . . . </a:t>
            </a:r>
            <a:endParaRPr b="1" sz="2000">
              <a:solidFill>
                <a:srgbClr val="211D1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       Alors la trajectoire </a:t>
            </a:r>
            <a:r>
              <a:rPr b="1" lang="fr-FR" sz="20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est . . . . . . . . . . . . . . . . . . . .            </a:t>
            </a:r>
            <a:endParaRPr b="1" i="0" sz="2000" u="none" strike="noStrike">
              <a:solidFill>
                <a:srgbClr val="211D1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0"/>
          <p:cNvSpPr txBox="1"/>
          <p:nvPr/>
        </p:nvSpPr>
        <p:spPr>
          <a:xfrm>
            <a:off x="9087613" y="1887255"/>
            <a:ext cx="23183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 change pas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0"/>
          <p:cNvSpPr txBox="1"/>
          <p:nvPr/>
        </p:nvSpPr>
        <p:spPr>
          <a:xfrm>
            <a:off x="8845129" y="2576470"/>
            <a:ext cx="14783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rectiligne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0"/>
          <p:cNvSpPr/>
          <p:nvPr/>
        </p:nvSpPr>
        <p:spPr>
          <a:xfrm>
            <a:off x="5494256" y="3743442"/>
            <a:ext cx="6366438" cy="924236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1800">
                <a:solidFill>
                  <a:srgbClr val="FF99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étudier  la variation de la vitesse dans les différentes positions. </a:t>
            </a:r>
            <a:endParaRPr/>
          </a:p>
        </p:txBody>
      </p:sp>
      <p:graphicFrame>
        <p:nvGraphicFramePr>
          <p:cNvPr id="646" name="Google Shape;646;p20"/>
          <p:cNvGraphicFramePr/>
          <p:nvPr/>
        </p:nvGraphicFramePr>
        <p:xfrm>
          <a:off x="5486403" y="478403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{B5FC2179-D1FA-49A7-A4C6-BB9AD4B5670D}</a:tableStyleId>
              </a:tblPr>
              <a:tblGrid>
                <a:gridCol w="1591600"/>
                <a:gridCol w="1591600"/>
                <a:gridCol w="1591600"/>
                <a:gridCol w="1591600"/>
              </a:tblGrid>
              <a:tr h="583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>
                          <a:solidFill>
                            <a:schemeClr val="dk1"/>
                          </a:solidFill>
                        </a:rPr>
                        <a:t>Position 1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fr-FR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Position 2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fr-FR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Position 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81"/>
                    </a:solidFill>
                  </a:tcPr>
                </a:tc>
              </a:tr>
              <a:tr h="1045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>
                          <a:solidFill>
                            <a:schemeClr val="dk1"/>
                          </a:solidFill>
                        </a:rPr>
                        <a:t>Longueur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>
                          <a:solidFill>
                            <a:schemeClr val="dk1"/>
                          </a:solidFill>
                        </a:rPr>
                        <a:t>de la flèche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u="none" cap="none" strike="noStrike">
                          <a:solidFill>
                            <a:schemeClr val="dk1"/>
                          </a:solidFill>
                        </a:rPr>
                        <a:t>……………………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fr-FR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……………………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7" name="Google Shape;647;p20"/>
          <p:cNvSpPr txBox="1"/>
          <p:nvPr/>
        </p:nvSpPr>
        <p:spPr>
          <a:xfrm>
            <a:off x="7469605" y="5626097"/>
            <a:ext cx="9587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cm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0"/>
          <p:cNvSpPr txBox="1"/>
          <p:nvPr/>
        </p:nvSpPr>
        <p:spPr>
          <a:xfrm>
            <a:off x="9104897" y="5549673"/>
            <a:ext cx="9587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cm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0"/>
          <p:cNvSpPr txBox="1"/>
          <p:nvPr/>
        </p:nvSpPr>
        <p:spPr>
          <a:xfrm>
            <a:off x="10740189" y="5549672"/>
            <a:ext cx="9587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 cm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l’exercice 3 p.65</a:t>
            </a:r>
            <a:endParaRPr/>
          </a:p>
        </p:txBody>
      </p:sp>
      <p:sp>
        <p:nvSpPr>
          <p:cNvPr id="655" name="Google Shape;655;p21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</a:t>
            </a:r>
            <a:endParaRPr/>
          </a:p>
        </p:txBody>
      </p:sp>
      <p:pic>
        <p:nvPicPr>
          <p:cNvPr descr="Lever la main - Icônes mains et gestes gratuites" id="656" name="Google Shape;65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21"/>
          <p:cNvSpPr/>
          <p:nvPr/>
        </p:nvSpPr>
        <p:spPr>
          <a:xfrm>
            <a:off x="464644" y="1674751"/>
            <a:ext cx="6680224" cy="502619"/>
          </a:xfrm>
          <a:prstGeom prst="roundRect">
            <a:avLst>
              <a:gd fmla="val 16667" name="adj"/>
            </a:avLst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A368A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rgbClr val="A368AA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la nature du mouvent de la voiture.  </a:t>
            </a:r>
            <a:endParaRPr/>
          </a:p>
        </p:txBody>
      </p:sp>
      <p:pic>
        <p:nvPicPr>
          <p:cNvPr id="658" name="Google Shape;6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1548" y="3429000"/>
            <a:ext cx="11555895" cy="1567069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21"/>
          <p:cNvSpPr txBox="1"/>
          <p:nvPr/>
        </p:nvSpPr>
        <p:spPr>
          <a:xfrm>
            <a:off x="3495350" y="3429000"/>
            <a:ext cx="1463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rectiligne</a:t>
            </a:r>
            <a:endParaRPr/>
          </a:p>
        </p:txBody>
      </p:sp>
      <p:sp>
        <p:nvSpPr>
          <p:cNvPr id="660" name="Google Shape;660;p21"/>
          <p:cNvSpPr txBox="1"/>
          <p:nvPr/>
        </p:nvSpPr>
        <p:spPr>
          <a:xfrm>
            <a:off x="3354515" y="4366831"/>
            <a:ext cx="174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augmente</a:t>
            </a:r>
            <a:endParaRPr/>
          </a:p>
        </p:txBody>
      </p:sp>
      <p:sp>
        <p:nvSpPr>
          <p:cNvPr id="661" name="Google Shape;661;p21"/>
          <p:cNvSpPr txBox="1"/>
          <p:nvPr/>
        </p:nvSpPr>
        <p:spPr>
          <a:xfrm>
            <a:off x="9322407" y="3933928"/>
            <a:ext cx="14648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rectiligne</a:t>
            </a:r>
            <a:endParaRPr/>
          </a:p>
        </p:txBody>
      </p:sp>
      <p:sp>
        <p:nvSpPr>
          <p:cNvPr id="662" name="Google Shape;662;p21"/>
          <p:cNvSpPr txBox="1"/>
          <p:nvPr/>
        </p:nvSpPr>
        <p:spPr>
          <a:xfrm>
            <a:off x="10543680" y="3933927"/>
            <a:ext cx="14648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accéléré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22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668" name="Google Shape;668;p2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2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 de défis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Pages: </a:t>
              </a:r>
              <a:r>
                <a:rPr b="1" lang="fr-FR" sz="5600">
                  <a:latin typeface="Calibri"/>
                  <a:ea typeface="Calibri"/>
                  <a:cs typeface="Calibri"/>
                  <a:sym typeface="Calibri"/>
                </a:rPr>
                <a:t>66</a:t>
              </a: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et </a:t>
              </a:r>
              <a:r>
                <a:rPr b="1" lang="fr-FR" sz="5600">
                  <a:latin typeface="Calibri"/>
                  <a:ea typeface="Calibri"/>
                  <a:cs typeface="Calibri"/>
                  <a:sym typeface="Calibri"/>
                </a:rPr>
                <a:t>67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1, page 66.</a:t>
            </a:r>
            <a:endParaRPr/>
          </a:p>
        </p:txBody>
      </p:sp>
      <p:sp>
        <p:nvSpPr>
          <p:cNvPr id="676" name="Google Shape;676;p23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pic>
        <p:nvPicPr>
          <p:cNvPr descr="Lever la main - Icônes mains et gestes gratuites" id="677" name="Google Shape;67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34521"/>
            <a:ext cx="610431" cy="61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304" y="909875"/>
            <a:ext cx="11693069" cy="5713604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23"/>
          <p:cNvSpPr txBox="1"/>
          <p:nvPr/>
        </p:nvSpPr>
        <p:spPr>
          <a:xfrm>
            <a:off x="3913588" y="4120229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uniforme </a:t>
            </a:r>
            <a:endParaRPr/>
          </a:p>
        </p:txBody>
      </p:sp>
      <p:sp>
        <p:nvSpPr>
          <p:cNvPr id="680" name="Google Shape;680;p23"/>
          <p:cNvSpPr txBox="1"/>
          <p:nvPr/>
        </p:nvSpPr>
        <p:spPr>
          <a:xfrm>
            <a:off x="658079" y="4579359"/>
            <a:ext cx="104074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elle parcourt des distances égales pendant des durées égales</a:t>
            </a:r>
            <a:endParaRPr/>
          </a:p>
        </p:txBody>
      </p:sp>
      <p:sp>
        <p:nvSpPr>
          <p:cNvPr id="681" name="Google Shape;681;p23"/>
          <p:cNvSpPr txBox="1"/>
          <p:nvPr/>
        </p:nvSpPr>
        <p:spPr>
          <a:xfrm>
            <a:off x="7038071" y="5864361"/>
            <a:ext cx="7604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682" name="Google Shape;682;p23"/>
          <p:cNvSpPr txBox="1"/>
          <p:nvPr/>
        </p:nvSpPr>
        <p:spPr>
          <a:xfrm>
            <a:off x="2525373" y="6128007"/>
            <a:ext cx="1102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s</a:t>
            </a:r>
            <a:endParaRPr/>
          </a:p>
        </p:txBody>
      </p:sp>
      <p:sp>
        <p:nvSpPr>
          <p:cNvPr id="683" name="Google Shape;683;p23"/>
          <p:cNvSpPr txBox="1"/>
          <p:nvPr/>
        </p:nvSpPr>
        <p:spPr>
          <a:xfrm>
            <a:off x="2666021" y="5633527"/>
            <a:ext cx="9614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m</a:t>
            </a:r>
            <a:endParaRPr/>
          </a:p>
        </p:txBody>
      </p:sp>
      <p:sp>
        <p:nvSpPr>
          <p:cNvPr id="684" name="Google Shape;684;p23"/>
          <p:cNvSpPr txBox="1"/>
          <p:nvPr/>
        </p:nvSpPr>
        <p:spPr>
          <a:xfrm>
            <a:off x="9271062" y="5864360"/>
            <a:ext cx="7604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2, page 66.</a:t>
            </a:r>
            <a:endParaRPr/>
          </a:p>
        </p:txBody>
      </p:sp>
      <p:sp>
        <p:nvSpPr>
          <p:cNvPr id="691" name="Google Shape;691;p24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pic>
        <p:nvPicPr>
          <p:cNvPr descr="Lever la main - Icônes mains et gestes gratuites" id="692" name="Google Shape;6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34521"/>
            <a:ext cx="610431" cy="61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178" y="927448"/>
            <a:ext cx="11729644" cy="5823924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che avec un remplissage uni" id="694" name="Google Shape;694;p24"/>
          <p:cNvSpPr/>
          <p:nvPr/>
        </p:nvSpPr>
        <p:spPr>
          <a:xfrm>
            <a:off x="689568" y="5487436"/>
            <a:ext cx="363524" cy="427793"/>
          </a:xfrm>
          <a:custGeom>
            <a:rect b="b" l="l" r="r" t="t"/>
            <a:pathLst>
              <a:path extrusionOk="0" h="427793" w="363524">
                <a:moveTo>
                  <a:pt x="331657" y="0"/>
                </a:moveTo>
                <a:lnTo>
                  <a:pt x="130224" y="319032"/>
                </a:lnTo>
                <a:lnTo>
                  <a:pt x="33441" y="152924"/>
                </a:lnTo>
                <a:lnTo>
                  <a:pt x="0" y="206316"/>
                </a:lnTo>
                <a:lnTo>
                  <a:pt x="128650" y="427793"/>
                </a:lnTo>
                <a:lnTo>
                  <a:pt x="162485" y="375060"/>
                </a:lnTo>
                <a:lnTo>
                  <a:pt x="363525" y="5536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3, page 66.</a:t>
            </a:r>
            <a:endParaRPr/>
          </a:p>
        </p:txBody>
      </p:sp>
      <p:sp>
        <p:nvSpPr>
          <p:cNvPr id="701" name="Google Shape;701;p25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pic>
        <p:nvPicPr>
          <p:cNvPr descr="Lever la main - Icônes mains et gestes gratuites" id="702" name="Google Shape;70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34521"/>
            <a:ext cx="610431" cy="61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8296" y="962091"/>
            <a:ext cx="11746077" cy="5661388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25"/>
          <p:cNvSpPr txBox="1"/>
          <p:nvPr/>
        </p:nvSpPr>
        <p:spPr>
          <a:xfrm>
            <a:off x="958354" y="4835846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endParaRPr/>
          </a:p>
        </p:txBody>
      </p:sp>
      <p:sp>
        <p:nvSpPr>
          <p:cNvPr id="705" name="Google Shape;705;p25"/>
          <p:cNvSpPr txBox="1"/>
          <p:nvPr/>
        </p:nvSpPr>
        <p:spPr>
          <a:xfrm>
            <a:off x="3257606" y="4835846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60 </a:t>
            </a:r>
            <a:endParaRPr/>
          </a:p>
        </p:txBody>
      </p:sp>
      <p:sp>
        <p:nvSpPr>
          <p:cNvPr id="706" name="Google Shape;706;p25"/>
          <p:cNvSpPr txBox="1"/>
          <p:nvPr/>
        </p:nvSpPr>
        <p:spPr>
          <a:xfrm>
            <a:off x="958354" y="5322977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</a:t>
            </a:r>
            <a:endParaRPr/>
          </a:p>
        </p:txBody>
      </p:sp>
      <p:sp>
        <p:nvSpPr>
          <p:cNvPr id="707" name="Google Shape;707;p25"/>
          <p:cNvSpPr txBox="1"/>
          <p:nvPr/>
        </p:nvSpPr>
        <p:spPr>
          <a:xfrm>
            <a:off x="958354" y="5699226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 </a:t>
            </a:r>
            <a:endParaRPr/>
          </a:p>
        </p:txBody>
      </p:sp>
      <p:sp>
        <p:nvSpPr>
          <p:cNvPr id="708" name="Google Shape;708;p25"/>
          <p:cNvSpPr txBox="1"/>
          <p:nvPr/>
        </p:nvSpPr>
        <p:spPr>
          <a:xfrm>
            <a:off x="2653882" y="5673870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 </a:t>
            </a:r>
            <a:endParaRPr/>
          </a:p>
        </p:txBody>
      </p:sp>
      <p:sp>
        <p:nvSpPr>
          <p:cNvPr id="709" name="Google Shape;709;p25"/>
          <p:cNvSpPr txBox="1"/>
          <p:nvPr/>
        </p:nvSpPr>
        <p:spPr>
          <a:xfrm>
            <a:off x="4481932" y="5665076"/>
            <a:ext cx="1828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600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715" name="Google Shape;71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34521"/>
            <a:ext cx="610431" cy="6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2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4, page 67.</a:t>
            </a:r>
            <a:endParaRPr/>
          </a:p>
        </p:txBody>
      </p:sp>
      <p:sp>
        <p:nvSpPr>
          <p:cNvPr id="717" name="Google Shape;717;p26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pic>
        <p:nvPicPr>
          <p:cNvPr id="718" name="Google Shape;71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8539" y="1530844"/>
            <a:ext cx="11785834" cy="3345988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che avec un remplissage uni" id="719" name="Google Shape;719;p26"/>
          <p:cNvSpPr/>
          <p:nvPr/>
        </p:nvSpPr>
        <p:spPr>
          <a:xfrm>
            <a:off x="9727579" y="4319145"/>
            <a:ext cx="300972" cy="305896"/>
          </a:xfrm>
          <a:custGeom>
            <a:rect b="b" l="l" r="r" t="t"/>
            <a:pathLst>
              <a:path extrusionOk="0" h="618172" w="880109">
                <a:moveTo>
                  <a:pt x="802958" y="0"/>
                </a:moveTo>
                <a:lnTo>
                  <a:pt x="315278" y="461010"/>
                </a:lnTo>
                <a:lnTo>
                  <a:pt x="80963" y="220980"/>
                </a:lnTo>
                <a:lnTo>
                  <a:pt x="0" y="298132"/>
                </a:lnTo>
                <a:lnTo>
                  <a:pt x="311468" y="618173"/>
                </a:lnTo>
                <a:lnTo>
                  <a:pt x="393383" y="541973"/>
                </a:lnTo>
                <a:lnTo>
                  <a:pt x="880110" y="8001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6"/>
          <p:cNvSpPr txBox="1"/>
          <p:nvPr/>
        </p:nvSpPr>
        <p:spPr>
          <a:xfrm>
            <a:off x="519160" y="6189662"/>
            <a:ext cx="1122459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Justification : La flèche qui représente la  vitesse est tangent à la trajectoire au point M et orienté dans le sens du mouvement.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726" name="Google Shape;72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04624" y="224177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2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5, page 67.</a:t>
            </a:r>
            <a:endParaRPr/>
          </a:p>
        </p:txBody>
      </p:sp>
      <p:sp>
        <p:nvSpPr>
          <p:cNvPr id="728" name="Google Shape;728;p27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diapositive..</a:t>
            </a:r>
            <a:endParaRPr/>
          </a:p>
        </p:txBody>
      </p:sp>
      <p:pic>
        <p:nvPicPr>
          <p:cNvPr id="729" name="Google Shape;72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707" y="1196523"/>
            <a:ext cx="11681979" cy="38036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0" name="Google Shape;730;p27"/>
          <p:cNvCxnSpPr/>
          <p:nvPr/>
        </p:nvCxnSpPr>
        <p:spPr>
          <a:xfrm>
            <a:off x="5062035" y="3191104"/>
            <a:ext cx="11880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"/>
            <a:headEnd len="sm" w="sm" type="none"/>
            <a:tailEnd len="med" w="med" type="triangle"/>
          </a:ln>
        </p:spPr>
      </p:cxnSp>
      <p:cxnSp>
        <p:nvCxnSpPr>
          <p:cNvPr id="731" name="Google Shape;731;p27"/>
          <p:cNvCxnSpPr/>
          <p:nvPr/>
        </p:nvCxnSpPr>
        <p:spPr>
          <a:xfrm>
            <a:off x="7772105" y="3191104"/>
            <a:ext cx="9000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"/>
            <a:headEnd len="sm" w="sm" type="none"/>
            <a:tailEnd len="med" w="med" type="triangle"/>
          </a:ln>
        </p:spPr>
      </p:cxnSp>
      <p:cxnSp>
        <p:nvCxnSpPr>
          <p:cNvPr id="732" name="Google Shape;732;p27"/>
          <p:cNvCxnSpPr/>
          <p:nvPr/>
        </p:nvCxnSpPr>
        <p:spPr>
          <a:xfrm>
            <a:off x="10508679" y="3191104"/>
            <a:ext cx="6840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"/>
            <a:headEnd len="sm" w="sm" type="none"/>
            <a:tailEnd len="med" w="med" type="triangle"/>
          </a:ln>
        </p:spPr>
      </p:cxnSp>
      <p:sp>
        <p:nvSpPr>
          <p:cNvPr id="733" name="Google Shape;733;p27"/>
          <p:cNvSpPr txBox="1"/>
          <p:nvPr/>
        </p:nvSpPr>
        <p:spPr>
          <a:xfrm>
            <a:off x="406302" y="6004996"/>
            <a:ext cx="109010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Puisque le mouvement de la moto est retardé, sa vitesse diminue, donc la longueur de la flèche diminue aussi.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739" name="Google Shape;73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04624" y="224177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2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Faisons maintenant ensemble la correction de l’exercice Défi 6, page 67.</a:t>
            </a:r>
            <a:endParaRPr/>
          </a:p>
        </p:txBody>
      </p:sp>
      <p:sp>
        <p:nvSpPr>
          <p:cNvPr id="741" name="Google Shape;741;p28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diapositive..</a:t>
            </a:r>
            <a:endParaRPr/>
          </a:p>
        </p:txBody>
      </p:sp>
      <p:pic>
        <p:nvPicPr>
          <p:cNvPr id="742" name="Google Shape;74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2471" y="926819"/>
            <a:ext cx="8007058" cy="5775639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che avec un remplissage uni" id="743" name="Google Shape;743;p28"/>
          <p:cNvSpPr/>
          <p:nvPr/>
        </p:nvSpPr>
        <p:spPr>
          <a:xfrm>
            <a:off x="6842976" y="4309718"/>
            <a:ext cx="300972" cy="305896"/>
          </a:xfrm>
          <a:custGeom>
            <a:rect b="b" l="l" r="r" t="t"/>
            <a:pathLst>
              <a:path extrusionOk="0" h="618172" w="880109">
                <a:moveTo>
                  <a:pt x="802958" y="0"/>
                </a:moveTo>
                <a:lnTo>
                  <a:pt x="315278" y="461010"/>
                </a:lnTo>
                <a:lnTo>
                  <a:pt x="80963" y="220980"/>
                </a:lnTo>
                <a:lnTo>
                  <a:pt x="0" y="298132"/>
                </a:lnTo>
                <a:lnTo>
                  <a:pt x="311468" y="618173"/>
                </a:lnTo>
                <a:lnTo>
                  <a:pt x="393383" y="541973"/>
                </a:lnTo>
                <a:lnTo>
                  <a:pt x="880110" y="8001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29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49" name="Google Shape;749;p2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751" name="Google Shape;75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"/>
          <p:cNvSpPr/>
          <p:nvPr/>
        </p:nvSpPr>
        <p:spPr>
          <a:xfrm>
            <a:off x="1063550" y="978446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pic>
        <p:nvPicPr>
          <p:cNvPr descr="Image générée" id="420" name="Google Shape;420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4510568" y="4004535"/>
            <a:ext cx="2454437" cy="2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37428" y="1440609"/>
            <a:ext cx="36195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05584" y="4499741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"/>
          <p:cNvPicPr preferRelativeResize="0"/>
          <p:nvPr/>
        </p:nvPicPr>
        <p:blipFill rotWithShape="1">
          <a:blip r:embed="rId7">
            <a:alphaModFix/>
          </a:blip>
          <a:srcRect b="30055" l="11665" r="26247" t="23325"/>
          <a:stretch/>
        </p:blipFill>
        <p:spPr>
          <a:xfrm>
            <a:off x="3885544" y="4917606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5816365" y="5271042"/>
            <a:ext cx="894928" cy="86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86706" y="1616522"/>
            <a:ext cx="3277607" cy="3943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40C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4"/>
          <p:cNvSpPr txBox="1"/>
          <p:nvPr/>
        </p:nvSpPr>
        <p:spPr>
          <a:xfrm>
            <a:off x="494287" y="863786"/>
            <a:ext cx="11439212" cy="5759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rappelle la procédure de résolution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sollicite la participation active des élèves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veille à fournir un feed-back immédiat et précis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l’enseignant·e peut passer à la correction des défis.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434" name="Google Shape;434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40" name="Google Shape;440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5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5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1</a:t>
              </a:r>
              <a:endParaRPr b="1" i="0" sz="5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43" name="Google Shape;443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50" name="Google Shape;45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0114" y="257728"/>
            <a:ext cx="549808" cy="549808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6"/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2" name="Google Shape;45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6"/>
          <p:cNvSpPr txBox="1"/>
          <p:nvPr/>
        </p:nvSpPr>
        <p:spPr>
          <a:xfrm>
            <a:off x="1736203" y="3191194"/>
            <a:ext cx="9681097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Déterminer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nature  du mouvement d’un corps mobile </a:t>
            </a:r>
            <a:endParaRPr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"/>
          <p:cNvSpPr txBox="1"/>
          <p:nvPr>
            <p:ph type="title"/>
          </p:nvPr>
        </p:nvSpPr>
        <p:spPr>
          <a:xfrm>
            <a:off x="778058" y="318293"/>
            <a:ext cx="10529279" cy="5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commencer par la correction des exercices correspondant à la première tâche du chapitre : vitesse d’un corps. Qui peut me rappeler la première tâche de ce chapitre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59" name="Google Shape;45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3942" y="22392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7"/>
          <p:cNvSpPr txBox="1"/>
          <p:nvPr>
            <p:ph type="title"/>
          </p:nvPr>
        </p:nvSpPr>
        <p:spPr>
          <a:xfrm>
            <a:off x="778058" y="233983"/>
            <a:ext cx="10529279" cy="529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réussir cette tâche, vous devez vous rappeler des notions suivantes : la chronophotographie, mouvement uniforme , mouvement retardé, mouvement accéléré. Compléter les </a:t>
            </a:r>
            <a:endParaRPr/>
          </a:p>
        </p:txBody>
      </p:sp>
      <p:sp>
        <p:nvSpPr>
          <p:cNvPr id="461" name="Google Shape;461;p7"/>
          <p:cNvSpPr txBox="1"/>
          <p:nvPr>
            <p:ph idx="1" type="body"/>
          </p:nvPr>
        </p:nvSpPr>
        <p:spPr>
          <a:xfrm>
            <a:off x="777632" y="763929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compléter les espaces en pointillés. </a:t>
            </a:r>
            <a:endParaRPr/>
          </a:p>
        </p:txBody>
      </p:sp>
      <p:sp>
        <p:nvSpPr>
          <p:cNvPr id="462" name="Google Shape;462;p7"/>
          <p:cNvSpPr txBox="1"/>
          <p:nvPr/>
        </p:nvSpPr>
        <p:spPr>
          <a:xfrm>
            <a:off x="939209" y="1562162"/>
            <a:ext cx="10143202" cy="1143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▪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La technique qui permet de prendre plusieurs images successives d’un objet en mouvement, à durées égales</a:t>
            </a:r>
            <a:r>
              <a:rPr b="1"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est </a:t>
            </a:r>
            <a:r>
              <a:rPr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………………………………………..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"/>
          <p:cNvSpPr txBox="1"/>
          <p:nvPr/>
        </p:nvSpPr>
        <p:spPr>
          <a:xfrm>
            <a:off x="6010810" y="2147628"/>
            <a:ext cx="3225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chronophotographie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"/>
          <p:cNvSpPr txBox="1"/>
          <p:nvPr/>
        </p:nvSpPr>
        <p:spPr>
          <a:xfrm>
            <a:off x="939209" y="3051215"/>
            <a:ext cx="10313582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▪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Il existe trois natures de mouvement : ………………… ;  …………….. </a:t>
            </a:r>
            <a:r>
              <a:rPr b="1"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et ……………..  </a:t>
            </a: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7"/>
          <p:cNvSpPr txBox="1"/>
          <p:nvPr/>
        </p:nvSpPr>
        <p:spPr>
          <a:xfrm>
            <a:off x="6096000" y="3051215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uniforme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7"/>
          <p:cNvSpPr txBox="1"/>
          <p:nvPr/>
        </p:nvSpPr>
        <p:spPr>
          <a:xfrm>
            <a:off x="7923659" y="3059865"/>
            <a:ext cx="1192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retardé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7"/>
          <p:cNvSpPr txBox="1"/>
          <p:nvPr/>
        </p:nvSpPr>
        <p:spPr>
          <a:xfrm>
            <a:off x="9428494" y="3062494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accéléré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7"/>
          <p:cNvSpPr txBox="1"/>
          <p:nvPr/>
        </p:nvSpPr>
        <p:spPr>
          <a:xfrm>
            <a:off x="993754" y="4039220"/>
            <a:ext cx="10847263" cy="2251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▪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A partir d’une chronophotographie : </a:t>
            </a:r>
            <a:endParaRPr/>
          </a:p>
          <a:p>
            <a:pPr indent="-185738" lvl="0" marL="108108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⮚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Si les distances restent constantes le mouvement est : </a:t>
            </a:r>
            <a:r>
              <a:rPr b="1"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………..…………….</a:t>
            </a: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85738" lvl="0" marL="108108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Si les distances augmentent le mouvement est  :           ………..…………….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5738" lvl="0" marL="1081088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Si les distances diminuent le mouvement est :                ………..…………….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7"/>
          <p:cNvSpPr txBox="1"/>
          <p:nvPr/>
        </p:nvSpPr>
        <p:spPr>
          <a:xfrm>
            <a:off x="9570185" y="4628292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uniforme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7"/>
          <p:cNvSpPr txBox="1"/>
          <p:nvPr/>
        </p:nvSpPr>
        <p:spPr>
          <a:xfrm>
            <a:off x="9570185" y="5747061"/>
            <a:ext cx="1192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retardé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7"/>
          <p:cNvSpPr txBox="1"/>
          <p:nvPr/>
        </p:nvSpPr>
        <p:spPr>
          <a:xfrm>
            <a:off x="9428494" y="5164752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accéléré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76" name="Google Shape;47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Commençons par exercice 1  page 64   . </a:t>
            </a:r>
            <a:endParaRPr/>
          </a:p>
        </p:txBody>
      </p:sp>
      <p:sp>
        <p:nvSpPr>
          <p:cNvPr id="478" name="Google Shape;478;p8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479" name="Google Shape;479;p8"/>
          <p:cNvSpPr/>
          <p:nvPr/>
        </p:nvSpPr>
        <p:spPr>
          <a:xfrm>
            <a:off x="266574" y="3761224"/>
            <a:ext cx="9828771" cy="523888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368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Mesurer les distances qui séparent deux points de deux images successives. </a:t>
            </a:r>
            <a:endParaRPr/>
          </a:p>
        </p:txBody>
      </p:sp>
      <p:grpSp>
        <p:nvGrpSpPr>
          <p:cNvPr id="480" name="Google Shape;480;p8"/>
          <p:cNvGrpSpPr/>
          <p:nvPr/>
        </p:nvGrpSpPr>
        <p:grpSpPr>
          <a:xfrm>
            <a:off x="266574" y="1032853"/>
            <a:ext cx="5478444" cy="2670851"/>
            <a:chOff x="1759180" y="1085076"/>
            <a:chExt cx="7478169" cy="3180926"/>
          </a:xfrm>
        </p:grpSpPr>
        <p:pic>
          <p:nvPicPr>
            <p:cNvPr id="481" name="Google Shape;481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59180" y="1350945"/>
              <a:ext cx="7478169" cy="29150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2" name="Google Shape;482;p8"/>
            <p:cNvPicPr preferRelativeResize="0"/>
            <p:nvPr/>
          </p:nvPicPr>
          <p:blipFill rotWithShape="1">
            <a:blip r:embed="rId5">
              <a:alphaModFix/>
            </a:blip>
            <a:srcRect b="0" l="0" r="0" t="35994"/>
            <a:stretch/>
          </p:blipFill>
          <p:spPr>
            <a:xfrm>
              <a:off x="1840095" y="1085076"/>
              <a:ext cx="1324160" cy="268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83" name="Google Shape;48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009" y="4342632"/>
            <a:ext cx="7094809" cy="1642532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8"/>
          <p:cNvSpPr txBox="1"/>
          <p:nvPr/>
        </p:nvSpPr>
        <p:spPr>
          <a:xfrm>
            <a:off x="325852" y="6042684"/>
            <a:ext cx="91347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distances parcourues pendant les mêmes durées . . . . . . . . . . . . . . . 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8"/>
          <p:cNvSpPr txBox="1"/>
          <p:nvPr/>
        </p:nvSpPr>
        <p:spPr>
          <a:xfrm>
            <a:off x="7343119" y="5958829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diminue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490" name="Google Shape;49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5923" y="275255"/>
            <a:ext cx="502619" cy="5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Commençons par exercice 1  page 64   . </a:t>
            </a:r>
            <a:endParaRPr/>
          </a:p>
        </p:txBody>
      </p:sp>
      <p:sp>
        <p:nvSpPr>
          <p:cNvPr id="492" name="Google Shape;492;p9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/>
          </a:p>
        </p:txBody>
      </p:sp>
      <p:sp>
        <p:nvSpPr>
          <p:cNvPr id="493" name="Google Shape;493;p9"/>
          <p:cNvSpPr/>
          <p:nvPr/>
        </p:nvSpPr>
        <p:spPr>
          <a:xfrm>
            <a:off x="325852" y="3914198"/>
            <a:ext cx="7667462" cy="344579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368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Déduire la nature du mouvement de la voiture-jouet. </a:t>
            </a:r>
            <a:endParaRPr/>
          </a:p>
        </p:txBody>
      </p:sp>
      <p:grpSp>
        <p:nvGrpSpPr>
          <p:cNvPr id="494" name="Google Shape;494;p9"/>
          <p:cNvGrpSpPr/>
          <p:nvPr/>
        </p:nvGrpSpPr>
        <p:grpSpPr>
          <a:xfrm>
            <a:off x="479009" y="1090373"/>
            <a:ext cx="5478444" cy="2670851"/>
            <a:chOff x="1759180" y="1085076"/>
            <a:chExt cx="7478169" cy="3180926"/>
          </a:xfrm>
        </p:grpSpPr>
        <p:pic>
          <p:nvPicPr>
            <p:cNvPr id="495" name="Google Shape;495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59180" y="1350945"/>
              <a:ext cx="7478169" cy="29150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6" name="Google Shape;496;p9"/>
            <p:cNvPicPr preferRelativeResize="0"/>
            <p:nvPr/>
          </p:nvPicPr>
          <p:blipFill rotWithShape="1">
            <a:blip r:embed="rId5">
              <a:alphaModFix/>
            </a:blip>
            <a:srcRect b="0" l="0" r="0" t="35994"/>
            <a:stretch/>
          </p:blipFill>
          <p:spPr>
            <a:xfrm>
              <a:off x="1840095" y="1085076"/>
              <a:ext cx="1324160" cy="2682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7" name="Google Shape;497;p9"/>
          <p:cNvSpPr txBox="1"/>
          <p:nvPr/>
        </p:nvSpPr>
        <p:spPr>
          <a:xfrm>
            <a:off x="479009" y="4411751"/>
            <a:ext cx="101058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Arial"/>
              <a:buChar char="•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distances parcourues pendant les mêmes durées . . . . . . . . . . . . . . . .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9"/>
          <p:cNvSpPr txBox="1"/>
          <p:nvPr/>
        </p:nvSpPr>
        <p:spPr>
          <a:xfrm>
            <a:off x="7993314" y="4258777"/>
            <a:ext cx="15122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diminue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9"/>
          <p:cNvSpPr txBox="1"/>
          <p:nvPr/>
        </p:nvSpPr>
        <p:spPr>
          <a:xfrm>
            <a:off x="479009" y="5026390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Arial"/>
              <a:buChar char="•"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 mouvement est . . . . . . . . . . . . . . . . </a:t>
            </a:r>
            <a:endParaRPr/>
          </a:p>
        </p:txBody>
      </p:sp>
      <p:sp>
        <p:nvSpPr>
          <p:cNvPr id="500" name="Google Shape;500;p9"/>
          <p:cNvSpPr txBox="1"/>
          <p:nvPr/>
        </p:nvSpPr>
        <p:spPr>
          <a:xfrm>
            <a:off x="3527009" y="5000336"/>
            <a:ext cx="12389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retardé 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2025-12-06T09:32:16Z</dcterms:created>
  <dc:creator>lenovo</dc:creator>
</cp:coreProperties>
</file>