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0" r:id="rId3"/>
  </p:sldMasterIdLst>
  <p:notesMasterIdLst>
    <p:notesMasterId r:id="rId28"/>
  </p:notesMasterIdLst>
  <p:sldIdLst>
    <p:sldId id="275" r:id="rId4"/>
    <p:sldId id="276" r:id="rId5"/>
    <p:sldId id="277" r:id="rId6"/>
    <p:sldId id="278" r:id="rId7"/>
    <p:sldId id="279" r:id="rId8"/>
    <p:sldId id="280" r:id="rId9"/>
    <p:sldId id="281" r:id="rId10"/>
    <p:sldId id="288" r:id="rId11"/>
    <p:sldId id="283" r:id="rId12"/>
    <p:sldId id="257" r:id="rId13"/>
    <p:sldId id="258" r:id="rId14"/>
    <p:sldId id="259" r:id="rId15"/>
    <p:sldId id="261" r:id="rId16"/>
    <p:sldId id="293" r:id="rId17"/>
    <p:sldId id="262" r:id="rId18"/>
    <p:sldId id="294" r:id="rId19"/>
    <p:sldId id="270" r:id="rId20"/>
    <p:sldId id="271" r:id="rId21"/>
    <p:sldId id="295" r:id="rId22"/>
    <p:sldId id="296" r:id="rId23"/>
    <p:sldId id="297" r:id="rId24"/>
    <p:sldId id="298" r:id="rId25"/>
    <p:sldId id="299" r:id="rId26"/>
    <p:sldId id="273"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59" autoAdjust="0"/>
    <p:restoredTop sz="94660"/>
  </p:normalViewPr>
  <p:slideViewPr>
    <p:cSldViewPr snapToGrid="0">
      <p:cViewPr varScale="1">
        <p:scale>
          <a:sx n="79" d="100"/>
          <a:sy n="79" d="100"/>
        </p:scale>
        <p:origin x="653"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165D5B-1885-4CA6-8306-11EF47257489}" type="datetimeFigureOut">
              <a:rPr lang="fr-FR" smtClean="0"/>
              <a:t>10/04/2026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B38936-26E3-4A0D-AD92-84EA851A95D6}" type="slidenum">
              <a:rPr lang="fr-FR" smtClean="0"/>
              <a:t>‹N°›</a:t>
            </a:fld>
            <a:endParaRPr lang="fr-FR"/>
          </a:p>
        </p:txBody>
      </p:sp>
    </p:spTree>
    <p:extLst>
      <p:ext uri="{BB962C8B-B14F-4D97-AF65-F5344CB8AC3E}">
        <p14:creationId xmlns:p14="http://schemas.microsoft.com/office/powerpoint/2010/main" val="1814594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2</a:t>
            </a:fld>
            <a:endParaRPr lang="fr-FR" dirty="0"/>
          </a:p>
        </p:txBody>
      </p:sp>
    </p:spTree>
    <p:extLst>
      <p:ext uri="{BB962C8B-B14F-4D97-AF65-F5344CB8AC3E}">
        <p14:creationId xmlns:p14="http://schemas.microsoft.com/office/powerpoint/2010/main" val="2714472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solidFill>
                  <a:prstClr val="black"/>
                </a:solidFill>
              </a:rPr>
              <a:pPr/>
              <a:t>23</a:t>
            </a:fld>
            <a:endParaRPr lang="fr-FR" dirty="0">
              <a:solidFill>
                <a:prstClr val="black"/>
              </a:solidFill>
            </a:endParaRPr>
          </a:p>
        </p:txBody>
      </p:sp>
    </p:spTree>
    <p:extLst>
      <p:ext uri="{BB962C8B-B14F-4D97-AF65-F5344CB8AC3E}">
        <p14:creationId xmlns:p14="http://schemas.microsoft.com/office/powerpoint/2010/main" val="3977603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4:notes"/>
          <p:cNvSpPr txBox="1">
            <a:spLocks noGrp="1"/>
          </p:cNvSpPr>
          <p:nvPr>
            <p:ph type="body" idx="1"/>
          </p:nvPr>
        </p:nvSpPr>
        <p:spPr>
          <a:xfrm>
            <a:off x="685800" y="4400549"/>
            <a:ext cx="5486400" cy="360059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4: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lnSpc>
                <a:spcPct val="100000"/>
              </a:lnSpc>
              <a:spcBef>
                <a:spcPts val="0"/>
              </a:spcBef>
              <a:spcAft>
                <a:spcPts val="0"/>
              </a:spcAft>
              <a:buClr>
                <a:srgbClr val="000000"/>
              </a:buClr>
              <a:buSzPts val="1800"/>
              <a:buFont typeface="Arial"/>
              <a:buNone/>
            </a:pPr>
            <a:fld id="{00000000-1234-1234-1234-123412341234}" type="slidenum">
              <a:rPr lang="fr-FR" sz="1800" b="0" i="0" u="none" strike="noStrike" cap="none">
                <a:solidFill>
                  <a:srgbClr val="000000"/>
                </a:solidFill>
                <a:latin typeface="Arial"/>
                <a:ea typeface="Arial"/>
                <a:cs typeface="Arial"/>
                <a:sym typeface="Arial"/>
              </a:rPr>
              <a:t>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176764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B7C472-90EE-3493-612A-0BA214C060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0CD9C5D-5410-EEBE-4987-C3FF696B57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59125A7-96DC-4D28-5772-04C231E14AB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1CD996-9249-C230-FE25-309EDC6A3B62}"/>
              </a:ext>
            </a:extLst>
          </p:cNvPr>
          <p:cNvSpPr>
            <a:spLocks noGrp="1"/>
          </p:cNvSpPr>
          <p:nvPr>
            <p:ph type="sldNum" sz="quarter" idx="5"/>
          </p:nvPr>
        </p:nvSpPr>
        <p:spPr/>
        <p:txBody>
          <a:bodyPr/>
          <a:lstStyle/>
          <a:p>
            <a:fld id="{23437357-FDEB-42E8-94B9-16208305E930}" type="slidenum">
              <a:rPr lang="fr-FR" smtClean="0"/>
              <a:t>6</a:t>
            </a:fld>
            <a:endParaRPr lang="fr-FR" dirty="0"/>
          </a:p>
        </p:txBody>
      </p:sp>
    </p:spTree>
    <p:extLst>
      <p:ext uri="{BB962C8B-B14F-4D97-AF65-F5344CB8AC3E}">
        <p14:creationId xmlns:p14="http://schemas.microsoft.com/office/powerpoint/2010/main" val="48749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5" name="Google Shape;79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319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solidFill>
                  <a:prstClr val="black"/>
                </a:solidFill>
              </a:rPr>
              <a:pPr/>
              <a:t>18</a:t>
            </a:fld>
            <a:endParaRPr lang="fr-FR" dirty="0">
              <a:solidFill>
                <a:prstClr val="black"/>
              </a:solidFill>
            </a:endParaRPr>
          </a:p>
        </p:txBody>
      </p:sp>
    </p:spTree>
    <p:extLst>
      <p:ext uri="{BB962C8B-B14F-4D97-AF65-F5344CB8AC3E}">
        <p14:creationId xmlns:p14="http://schemas.microsoft.com/office/powerpoint/2010/main" val="3380437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solidFill>
                  <a:prstClr val="black"/>
                </a:solidFill>
              </a:rPr>
              <a:pPr/>
              <a:t>19</a:t>
            </a:fld>
            <a:endParaRPr lang="fr-FR" dirty="0">
              <a:solidFill>
                <a:prstClr val="black"/>
              </a:solidFill>
            </a:endParaRPr>
          </a:p>
        </p:txBody>
      </p:sp>
    </p:spTree>
    <p:extLst>
      <p:ext uri="{BB962C8B-B14F-4D97-AF65-F5344CB8AC3E}">
        <p14:creationId xmlns:p14="http://schemas.microsoft.com/office/powerpoint/2010/main" val="3819937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solidFill>
                  <a:prstClr val="black"/>
                </a:solidFill>
              </a:rPr>
              <a:pPr/>
              <a:t>20</a:t>
            </a:fld>
            <a:endParaRPr lang="fr-FR" dirty="0">
              <a:solidFill>
                <a:prstClr val="black"/>
              </a:solidFill>
            </a:endParaRPr>
          </a:p>
        </p:txBody>
      </p:sp>
    </p:spTree>
    <p:extLst>
      <p:ext uri="{BB962C8B-B14F-4D97-AF65-F5344CB8AC3E}">
        <p14:creationId xmlns:p14="http://schemas.microsoft.com/office/powerpoint/2010/main" val="122945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solidFill>
                  <a:prstClr val="black"/>
                </a:solidFill>
              </a:rPr>
              <a:pPr/>
              <a:t>21</a:t>
            </a:fld>
            <a:endParaRPr lang="fr-FR" dirty="0">
              <a:solidFill>
                <a:prstClr val="black"/>
              </a:solidFill>
            </a:endParaRPr>
          </a:p>
        </p:txBody>
      </p:sp>
    </p:spTree>
    <p:extLst>
      <p:ext uri="{BB962C8B-B14F-4D97-AF65-F5344CB8AC3E}">
        <p14:creationId xmlns:p14="http://schemas.microsoft.com/office/powerpoint/2010/main" val="1940100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38064-1390-EC83-4B07-8141652D73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064E05-3CA4-2354-0C9E-2F15917A301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65E8BD-3576-674C-2BAE-AD589412F93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37C70AC-5FA2-0960-E37D-00E78AFA49EC}"/>
              </a:ext>
            </a:extLst>
          </p:cNvPr>
          <p:cNvSpPr>
            <a:spLocks noGrp="1"/>
          </p:cNvSpPr>
          <p:nvPr>
            <p:ph type="sldNum" sz="quarter" idx="5"/>
          </p:nvPr>
        </p:nvSpPr>
        <p:spPr/>
        <p:txBody>
          <a:bodyPr/>
          <a:lstStyle/>
          <a:p>
            <a:fld id="{23437357-FDEB-42E8-94B9-16208305E930}" type="slidenum">
              <a:rPr lang="fr-FR" smtClean="0">
                <a:solidFill>
                  <a:prstClr val="black"/>
                </a:solidFill>
              </a:rPr>
              <a:pPr/>
              <a:t>22</a:t>
            </a:fld>
            <a:endParaRPr lang="fr-FR" dirty="0">
              <a:solidFill>
                <a:prstClr val="black"/>
              </a:solidFill>
            </a:endParaRPr>
          </a:p>
        </p:txBody>
      </p:sp>
    </p:spTree>
    <p:extLst>
      <p:ext uri="{BB962C8B-B14F-4D97-AF65-F5344CB8AC3E}">
        <p14:creationId xmlns:p14="http://schemas.microsoft.com/office/powerpoint/2010/main" val="615680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DBA32973-F66C-43F1-94CB-8C73CA6CECC2}" type="datetimeFigureOut">
              <a:rPr lang="fr-FR" smtClean="0"/>
              <a:t>10/04/2026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870686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BA32973-F66C-43F1-94CB-8C73CA6CECC2}" type="datetimeFigureOut">
              <a:rPr lang="fr-FR" smtClean="0"/>
              <a:t>10/04/2026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1486469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BA32973-F66C-43F1-94CB-8C73CA6CECC2}" type="datetimeFigureOut">
              <a:rPr lang="fr-FR" smtClean="0"/>
              <a:t>10/04/2026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3050391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
        <p:cNvGrpSpPr/>
        <p:nvPr/>
      </p:nvGrpSpPr>
      <p:grpSpPr>
        <a:xfrm>
          <a:off x="0" y="0"/>
          <a:ext cx="0" cy="0"/>
          <a:chOff x="0" y="0"/>
          <a:chExt cx="0" cy="0"/>
        </a:xfrm>
      </p:grpSpPr>
      <p:sp>
        <p:nvSpPr>
          <p:cNvPr id="20" name="Google Shape;20;p35"/>
          <p:cNvSpPr txBox="1">
            <a:spLocks noGrp="1"/>
          </p:cNvSpPr>
          <p:nvPr>
            <p:ph type="title"/>
          </p:nvPr>
        </p:nvSpPr>
        <p:spPr>
          <a:xfrm>
            <a:off x="2621731" y="2174785"/>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5"/>
          <p:cNvSpPr txBox="1">
            <a:spLocks noGrp="1"/>
          </p:cNvSpPr>
          <p:nvPr>
            <p:ph type="subTitle" idx="1"/>
          </p:nvPr>
        </p:nvSpPr>
        <p:spPr>
          <a:xfrm>
            <a:off x="2621743" y="2838919"/>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2" name="Google Shape;22;p35"/>
          <p:cNvSpPr txBox="1">
            <a:spLocks noGrp="1"/>
          </p:cNvSpPr>
          <p:nvPr>
            <p:ph type="subTitle" idx="2"/>
          </p:nvPr>
        </p:nvSpPr>
        <p:spPr>
          <a:xfrm>
            <a:off x="8020251" y="2838919"/>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3" name="Google Shape;23;p35"/>
          <p:cNvSpPr txBox="1">
            <a:spLocks noGrp="1"/>
          </p:cNvSpPr>
          <p:nvPr>
            <p:ph type="title" idx="3"/>
          </p:nvPr>
        </p:nvSpPr>
        <p:spPr>
          <a:xfrm>
            <a:off x="2621767"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5"/>
          <p:cNvSpPr txBox="1">
            <a:spLocks noGrp="1"/>
          </p:cNvSpPr>
          <p:nvPr>
            <p:ph type="subTitle" idx="4"/>
          </p:nvPr>
        </p:nvSpPr>
        <p:spPr>
          <a:xfrm>
            <a:off x="2621743" y="4835432"/>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5" name="Google Shape;25;p35"/>
          <p:cNvSpPr txBox="1">
            <a:spLocks noGrp="1"/>
          </p:cNvSpPr>
          <p:nvPr>
            <p:ph type="subTitle" idx="5"/>
          </p:nvPr>
        </p:nvSpPr>
        <p:spPr>
          <a:xfrm>
            <a:off x="8020251" y="4835432"/>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6" name="Google Shape;26;p35"/>
          <p:cNvSpPr txBox="1">
            <a:spLocks noGrp="1"/>
          </p:cNvSpPr>
          <p:nvPr>
            <p:ph type="title" idx="6"/>
          </p:nvPr>
        </p:nvSpPr>
        <p:spPr>
          <a:xfrm>
            <a:off x="1097755"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title" idx="7"/>
          </p:nvPr>
        </p:nvSpPr>
        <p:spPr>
          <a:xfrm>
            <a:off x="1097755"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5"/>
          <p:cNvSpPr txBox="1">
            <a:spLocks noGrp="1"/>
          </p:cNvSpPr>
          <p:nvPr>
            <p:ph type="title" idx="8"/>
          </p:nvPr>
        </p:nvSpPr>
        <p:spPr>
          <a:xfrm>
            <a:off x="6496263"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5"/>
          <p:cNvSpPr txBox="1">
            <a:spLocks noGrp="1"/>
          </p:cNvSpPr>
          <p:nvPr>
            <p:ph type="title" idx="9"/>
          </p:nvPr>
        </p:nvSpPr>
        <p:spPr>
          <a:xfrm>
            <a:off x="6496263"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5"/>
          <p:cNvSpPr txBox="1">
            <a:spLocks noGrp="1"/>
          </p:cNvSpPr>
          <p:nvPr>
            <p:ph type="title" idx="13"/>
          </p:nvPr>
        </p:nvSpPr>
        <p:spPr>
          <a:xfrm>
            <a:off x="8020263" y="2174785"/>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5"/>
          <p:cNvSpPr txBox="1">
            <a:spLocks noGrp="1"/>
          </p:cNvSpPr>
          <p:nvPr>
            <p:ph type="title" idx="14"/>
          </p:nvPr>
        </p:nvSpPr>
        <p:spPr>
          <a:xfrm>
            <a:off x="8020299"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5"/>
          <p:cNvSpPr txBox="1">
            <a:spLocks noGrp="1"/>
          </p:cNvSpPr>
          <p:nvPr>
            <p:ph type="title" idx="15"/>
          </p:nvPr>
        </p:nvSpPr>
        <p:spPr>
          <a:xfrm>
            <a:off x="959997" y="593373"/>
            <a:ext cx="10272003" cy="763596"/>
          </a:xfrm>
          <a:prstGeom prst="rect">
            <a:avLst/>
          </a:prstGeom>
          <a:noFill/>
          <a:ln>
            <a:noFill/>
          </a:ln>
        </p:spPr>
        <p:txBody>
          <a:bodyPr spcFirstLastPara="1" wrap="square" lIns="91425" tIns="68550" rIns="91425" bIns="68550" anchor="t" anchorCtr="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218281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32770D0A-440D-6788-012E-E21D5049F778}"/>
              </a:ext>
            </a:extLst>
          </p:cNvPr>
          <p:cNvGrpSpPr/>
          <p:nvPr userDrawn="1"/>
        </p:nvGrpSpPr>
        <p:grpSpPr>
          <a:xfrm>
            <a:off x="0" y="1"/>
            <a:ext cx="12192000" cy="6858001"/>
            <a:chOff x="0" y="0"/>
            <a:chExt cx="13716000" cy="10287000"/>
          </a:xfrm>
        </p:grpSpPr>
        <p:sp>
          <p:nvSpPr>
            <p:cNvPr id="13" name="Rectangle 12">
              <a:extLst>
                <a:ext uri="{FF2B5EF4-FFF2-40B4-BE49-F238E27FC236}">
                  <a16:creationId xmlns:a16="http://schemas.microsoft.com/office/drawing/2014/main" id="{D1BC852F-D2D4-4CAE-41C2-7A8B69F4919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C4C74153-EDBD-D965-31E0-857EA663AA76}"/>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15" name="Rectangle : coins arrondis 14">
              <a:extLst>
                <a:ext uri="{FF2B5EF4-FFF2-40B4-BE49-F238E27FC236}">
                  <a16:creationId xmlns:a16="http://schemas.microsoft.com/office/drawing/2014/main" id="{07D3E759-81FE-38B9-A467-58E2D95646BB}"/>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6" name="Titre 10">
            <a:extLst>
              <a:ext uri="{FF2B5EF4-FFF2-40B4-BE49-F238E27FC236}">
                <a16:creationId xmlns:a16="http://schemas.microsoft.com/office/drawing/2014/main" id="{90E2233B-6F5E-E966-578C-9C2CB66A9B61}"/>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7" name="Espace réservé du contenu 14">
            <a:extLst>
              <a:ext uri="{FF2B5EF4-FFF2-40B4-BE49-F238E27FC236}">
                <a16:creationId xmlns:a16="http://schemas.microsoft.com/office/drawing/2014/main" id="{EEA56129-3AF9-B8DB-D58C-400B60AE4BDE}"/>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8" name="Picture 3" descr="Image générée">
            <a:extLst>
              <a:ext uri="{FF2B5EF4-FFF2-40B4-BE49-F238E27FC236}">
                <a16:creationId xmlns:a16="http://schemas.microsoft.com/office/drawing/2014/main" id="{22BB633E-8E5D-4336-9118-0D431C5D9F3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98003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9521125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047082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4585201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5241633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452642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005349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BA32973-F66C-43F1-94CB-8C73CA6CECC2}" type="datetimeFigureOut">
              <a:rPr lang="fr-FR" smtClean="0"/>
              <a:t>10/04/2026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3472081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278508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636604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2834511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6783432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x2">
    <p:bg>
      <p:bgPr>
        <a:solidFill>
          <a:srgbClr val="002060"/>
        </a:solidFill>
        <a:effectLst/>
      </p:bgPr>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52B5C6E-9FDA-4B34-546A-70E09E346370}"/>
              </a:ext>
            </a:extLst>
          </p:cNvPr>
          <p:cNvGrpSpPr/>
          <p:nvPr userDrawn="1"/>
        </p:nvGrpSpPr>
        <p:grpSpPr>
          <a:xfrm>
            <a:off x="0" y="1"/>
            <a:ext cx="12192000" cy="6858001"/>
            <a:chOff x="0" y="0"/>
            <a:chExt cx="13716000" cy="10287000"/>
          </a:xfrm>
        </p:grpSpPr>
        <p:sp>
          <p:nvSpPr>
            <p:cNvPr id="3" name="Rectangle 2">
              <a:extLst>
                <a:ext uri="{FF2B5EF4-FFF2-40B4-BE49-F238E27FC236}">
                  <a16:creationId xmlns:a16="http://schemas.microsoft.com/office/drawing/2014/main" id="{1B14206E-D288-5E95-4139-6D64698D3EB6}"/>
                </a:ext>
              </a:extLst>
            </p:cNvPr>
            <p:cNvSpPr/>
            <p:nvPr/>
          </p:nvSpPr>
          <p:spPr>
            <a:xfrm>
              <a:off x="0" y="0"/>
              <a:ext cx="13716000" cy="10287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5DB11659-69EC-9A3F-D41F-C151287DB460}"/>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C755DCD4-7A15-5236-19F9-D68857CC971E}"/>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6" name="Titre 10">
            <a:extLst>
              <a:ext uri="{FF2B5EF4-FFF2-40B4-BE49-F238E27FC236}">
                <a16:creationId xmlns:a16="http://schemas.microsoft.com/office/drawing/2014/main" id="{4DF57A9B-03F7-FBAC-96D5-C17555276CAC}"/>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a:extLst>
              <a:ext uri="{FF2B5EF4-FFF2-40B4-BE49-F238E27FC236}">
                <a16:creationId xmlns:a16="http://schemas.microsoft.com/office/drawing/2014/main" id="{AE9010EA-3F23-300F-1A44-BA752A90529C}"/>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3" name="Picture 3" descr="Image générée">
            <a:extLst>
              <a:ext uri="{FF2B5EF4-FFF2-40B4-BE49-F238E27FC236}">
                <a16:creationId xmlns:a16="http://schemas.microsoft.com/office/drawing/2014/main" id="{471E58F1-BA3A-7ABE-CD6F-EE6F36CFFEE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6952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261626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2159169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131295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85654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707956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DBA32973-F66C-43F1-94CB-8C73CA6CECC2}" type="datetimeFigureOut">
              <a:rPr lang="fr-FR" smtClean="0"/>
              <a:t>10/04/2026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14592273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143957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665422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
        <p:cNvGrpSpPr/>
        <p:nvPr/>
      </p:nvGrpSpPr>
      <p:grpSpPr>
        <a:xfrm>
          <a:off x="0" y="0"/>
          <a:ext cx="0" cy="0"/>
          <a:chOff x="0" y="0"/>
          <a:chExt cx="0" cy="0"/>
        </a:xfrm>
      </p:grpSpPr>
      <p:sp>
        <p:nvSpPr>
          <p:cNvPr id="20" name="Google Shape;20;p35"/>
          <p:cNvSpPr txBox="1">
            <a:spLocks noGrp="1"/>
          </p:cNvSpPr>
          <p:nvPr>
            <p:ph type="title"/>
          </p:nvPr>
        </p:nvSpPr>
        <p:spPr>
          <a:xfrm>
            <a:off x="2621731" y="2174785"/>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5"/>
          <p:cNvSpPr txBox="1">
            <a:spLocks noGrp="1"/>
          </p:cNvSpPr>
          <p:nvPr>
            <p:ph type="subTitle" idx="1"/>
          </p:nvPr>
        </p:nvSpPr>
        <p:spPr>
          <a:xfrm>
            <a:off x="2621743" y="2838919"/>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2" name="Google Shape;22;p35"/>
          <p:cNvSpPr txBox="1">
            <a:spLocks noGrp="1"/>
          </p:cNvSpPr>
          <p:nvPr>
            <p:ph type="subTitle" idx="2"/>
          </p:nvPr>
        </p:nvSpPr>
        <p:spPr>
          <a:xfrm>
            <a:off x="8020251" y="2838919"/>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3" name="Google Shape;23;p35"/>
          <p:cNvSpPr txBox="1">
            <a:spLocks noGrp="1"/>
          </p:cNvSpPr>
          <p:nvPr>
            <p:ph type="title" idx="3"/>
          </p:nvPr>
        </p:nvSpPr>
        <p:spPr>
          <a:xfrm>
            <a:off x="2621767"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5"/>
          <p:cNvSpPr txBox="1">
            <a:spLocks noGrp="1"/>
          </p:cNvSpPr>
          <p:nvPr>
            <p:ph type="subTitle" idx="4"/>
          </p:nvPr>
        </p:nvSpPr>
        <p:spPr>
          <a:xfrm>
            <a:off x="2621743" y="4835432"/>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5" name="Google Shape;25;p35"/>
          <p:cNvSpPr txBox="1">
            <a:spLocks noGrp="1"/>
          </p:cNvSpPr>
          <p:nvPr>
            <p:ph type="subTitle" idx="5"/>
          </p:nvPr>
        </p:nvSpPr>
        <p:spPr>
          <a:xfrm>
            <a:off x="8020251" y="4835432"/>
            <a:ext cx="3074005" cy="646395"/>
          </a:xfrm>
          <a:prstGeom prst="rect">
            <a:avLst/>
          </a:prstGeom>
          <a:noFill/>
          <a:ln>
            <a:noFill/>
          </a:ln>
        </p:spPr>
        <p:txBody>
          <a:bodyPr spcFirstLastPara="1" wrap="square" lIns="91425" tIns="68550" rIns="91425" bIns="68550" anchor="ctr" anchorCtr="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26" name="Google Shape;26;p35"/>
          <p:cNvSpPr txBox="1">
            <a:spLocks noGrp="1"/>
          </p:cNvSpPr>
          <p:nvPr>
            <p:ph type="title" idx="6"/>
          </p:nvPr>
        </p:nvSpPr>
        <p:spPr>
          <a:xfrm>
            <a:off x="1097755"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5"/>
          <p:cNvSpPr txBox="1">
            <a:spLocks noGrp="1"/>
          </p:cNvSpPr>
          <p:nvPr>
            <p:ph type="title" idx="7"/>
          </p:nvPr>
        </p:nvSpPr>
        <p:spPr>
          <a:xfrm>
            <a:off x="1097755"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5"/>
          <p:cNvSpPr txBox="1">
            <a:spLocks noGrp="1"/>
          </p:cNvSpPr>
          <p:nvPr>
            <p:ph type="title" idx="8"/>
          </p:nvPr>
        </p:nvSpPr>
        <p:spPr>
          <a:xfrm>
            <a:off x="6496263" y="2420599"/>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5"/>
          <p:cNvSpPr txBox="1">
            <a:spLocks noGrp="1"/>
          </p:cNvSpPr>
          <p:nvPr>
            <p:ph type="title" idx="9"/>
          </p:nvPr>
        </p:nvSpPr>
        <p:spPr>
          <a:xfrm>
            <a:off x="6496263" y="4465491"/>
            <a:ext cx="1524000" cy="763596"/>
          </a:xfrm>
          <a:prstGeom prst="rect">
            <a:avLst/>
          </a:prstGeom>
          <a:noFill/>
          <a:ln>
            <a:noFill/>
          </a:ln>
        </p:spPr>
        <p:txBody>
          <a:bodyPr spcFirstLastPara="1" wrap="square" lIns="91425" tIns="68550" rIns="91425" bIns="68550" anchor="ctr" anchorCtr="1">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35"/>
          <p:cNvSpPr txBox="1">
            <a:spLocks noGrp="1"/>
          </p:cNvSpPr>
          <p:nvPr>
            <p:ph type="title" idx="13"/>
          </p:nvPr>
        </p:nvSpPr>
        <p:spPr>
          <a:xfrm>
            <a:off x="8020263" y="2174785"/>
            <a:ext cx="3074005" cy="602004"/>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5"/>
          <p:cNvSpPr txBox="1">
            <a:spLocks noGrp="1"/>
          </p:cNvSpPr>
          <p:nvPr>
            <p:ph type="title" idx="14"/>
          </p:nvPr>
        </p:nvSpPr>
        <p:spPr>
          <a:xfrm>
            <a:off x="8020299" y="4184037"/>
            <a:ext cx="3074005" cy="703600"/>
          </a:xfrm>
          <a:prstGeom prst="rect">
            <a:avLst/>
          </a:prstGeom>
          <a:noFill/>
          <a:ln>
            <a:noFill/>
          </a:ln>
        </p:spPr>
        <p:txBody>
          <a:bodyPr spcFirstLastPara="1" wrap="square" lIns="91425" tIns="68550" rIns="91425" bIns="68550" anchor="ctr"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35"/>
          <p:cNvSpPr txBox="1">
            <a:spLocks noGrp="1"/>
          </p:cNvSpPr>
          <p:nvPr>
            <p:ph type="title" idx="15"/>
          </p:nvPr>
        </p:nvSpPr>
        <p:spPr>
          <a:xfrm>
            <a:off x="959997" y="593373"/>
            <a:ext cx="10272003" cy="763596"/>
          </a:xfrm>
          <a:prstGeom prst="rect">
            <a:avLst/>
          </a:prstGeom>
          <a:noFill/>
          <a:ln>
            <a:noFill/>
          </a:ln>
        </p:spPr>
        <p:txBody>
          <a:bodyPr spcFirstLastPara="1" wrap="square" lIns="91425" tIns="68550" rIns="91425" bIns="68550" anchor="t" anchorCtr="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37311442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9637031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fr-FR"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5060281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628475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fr-FR"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28950483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2216111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fr-FR"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1255419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dirty="0">
              <a:solidFill>
                <a:prstClr val="black">
                  <a:tint val="75000"/>
                </a:prstClr>
              </a:solidFill>
            </a:endParaRP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7" name="Rectangle 6">
            <a:extLst>
              <a:ext uri="{FF2B5EF4-FFF2-40B4-BE49-F238E27FC236}">
                <a16:creationId xmlns:a16="http://schemas.microsoft.com/office/drawing/2014/main" id="{DC31B206-CDBC-66FF-FF75-2FB0BB6B3102}"/>
              </a:ext>
            </a:extLst>
          </p:cNvPr>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fr-FR" dirty="0">
              <a:solidFill>
                <a:prstClr val="white"/>
              </a:solidFill>
            </a:endParaRPr>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extLst>
      <p:ext uri="{BB962C8B-B14F-4D97-AF65-F5344CB8AC3E}">
        <p14:creationId xmlns:p14="http://schemas.microsoft.com/office/powerpoint/2010/main" val="826016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DBA32973-F66C-43F1-94CB-8C73CA6CECC2}" type="datetimeFigureOut">
              <a:rPr lang="fr-FR" smtClean="0"/>
              <a:t>10/04/2026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25322198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solidFill>
                  <a:prstClr val="black">
                    <a:tint val="75000"/>
                  </a:prstClr>
                </a:solidFill>
              </a:rPr>
              <a:pPr/>
              <a:t>10/04/2026</a:t>
            </a:fld>
            <a:endParaRPr lang="fr-FR"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fr-FR"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7EB6BF17-B454-4520-84DD-15E34D16678A}" type="slidenum">
              <a:rPr lang="fr-FR" smtClean="0">
                <a:solidFill>
                  <a:prstClr val="black">
                    <a:tint val="75000"/>
                  </a:prstClr>
                </a:solidFill>
              </a:rPr>
              <a:pPr/>
              <a:t>‹N°›</a:t>
            </a:fld>
            <a:endParaRPr lang="fr-FR" dirty="0">
              <a:solidFill>
                <a:prstClr val="black">
                  <a:tint val="75000"/>
                </a:prstClr>
              </a:solidFill>
            </a:endParaRPr>
          </a:p>
        </p:txBody>
      </p:sp>
    </p:spTree>
    <p:extLst>
      <p:ext uri="{BB962C8B-B14F-4D97-AF65-F5344CB8AC3E}">
        <p14:creationId xmlns:p14="http://schemas.microsoft.com/office/powerpoint/2010/main" val="3442405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6092412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38512249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8D094598-41BB-A18E-A152-4D9A0F7BC0A2}"/>
              </a:ext>
            </a:extLst>
          </p:cNvPr>
          <p:cNvGrpSpPr/>
          <p:nvPr userDrawn="1"/>
        </p:nvGrpSpPr>
        <p:grpSpPr>
          <a:xfrm>
            <a:off x="0" y="1"/>
            <a:ext cx="12192000" cy="6858001"/>
            <a:chOff x="0" y="0"/>
            <a:chExt cx="13716000" cy="10287000"/>
          </a:xfrm>
        </p:grpSpPr>
        <p:sp>
          <p:nvSpPr>
            <p:cNvPr id="3" name="Rectangle 2">
              <a:extLst>
                <a:ext uri="{FF2B5EF4-FFF2-40B4-BE49-F238E27FC236}">
                  <a16:creationId xmlns:a16="http://schemas.microsoft.com/office/drawing/2014/main" id="{7F3EC620-ABFA-60DD-8806-086B277C41AA}"/>
                </a:ext>
              </a:extLst>
            </p:cNvPr>
            <p:cNvSpPr/>
            <p:nvPr/>
          </p:nvSpPr>
          <p:spPr>
            <a:xfrm>
              <a:off x="0" y="0"/>
              <a:ext cx="13716000" cy="10287000"/>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EF948711-1B5C-61F9-336A-9A1237E08582}"/>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B7E76906-7FFD-02F4-CFAB-16D5E341F5E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6" name="Titre 10">
            <a:extLst>
              <a:ext uri="{FF2B5EF4-FFF2-40B4-BE49-F238E27FC236}">
                <a16:creationId xmlns:a16="http://schemas.microsoft.com/office/drawing/2014/main" id="{1433507B-D918-6CAB-E0B5-77509F6DEB3C}"/>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a:extLst>
              <a:ext uri="{FF2B5EF4-FFF2-40B4-BE49-F238E27FC236}">
                <a16:creationId xmlns:a16="http://schemas.microsoft.com/office/drawing/2014/main" id="{339BE2B7-64AC-93D3-C8B5-303356989D91}"/>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3" name="Picture 3" descr="Image générée">
            <a:extLst>
              <a:ext uri="{FF2B5EF4-FFF2-40B4-BE49-F238E27FC236}">
                <a16:creationId xmlns:a16="http://schemas.microsoft.com/office/drawing/2014/main" id="{D3FF9480-414E-C8EE-EEB5-1CDE9AC0216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5689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18656530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93730433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B27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8097569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40622427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9412521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FF65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70971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DBA32973-F66C-43F1-94CB-8C73CA6CECC2}" type="datetimeFigureOut">
              <a:rPr lang="fr-FR" smtClean="0"/>
              <a:t>10/04/2026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21434335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rgbClr val="002060"/>
        </a:solidFill>
        <a:effectLst/>
      </p:bgPr>
    </p:bg>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0" y="0"/>
            <a:ext cx="12192000" cy="68580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DC94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MA" sz="1350" dirty="0">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83">
                <a:defRPr/>
              </a:pPr>
              <a:endParaRPr lang="fr-FR" sz="1350" dirty="0">
                <a:solidFill>
                  <a:prstClr val="white"/>
                </a:solidFill>
                <a:latin typeface="Dosis" pitchFamily="2" charset="0"/>
              </a:endParaRPr>
            </a:p>
          </p:txBody>
        </p:sp>
      </p:grpSp>
      <p:sp>
        <p:nvSpPr>
          <p:cNvPr id="12" name="Freeform 11">
            <a:extLst>
              <a:ext uri="{FF2B5EF4-FFF2-40B4-BE49-F238E27FC236}">
                <a16:creationId xmlns:a16="http://schemas.microsoft.com/office/drawing/2014/main" id="{D70A2AEF-A0A8-20E0-E6A3-86EA8A8B10CC}"/>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457200"/>
            <a:endParaRPr lang="fr-MA" sz="900" b="1" dirty="0">
              <a:solidFill>
                <a:prstClr val="white">
                  <a:lumMod val="50000"/>
                </a:prstClr>
              </a:solidFill>
              <a:latin typeface="Dosis" pitchFamily="2" charset="0"/>
            </a:endParaRPr>
          </a:p>
        </p:txBody>
      </p:sp>
    </p:spTree>
    <p:extLst>
      <p:ext uri="{BB962C8B-B14F-4D97-AF65-F5344CB8AC3E}">
        <p14:creationId xmlns:p14="http://schemas.microsoft.com/office/powerpoint/2010/main" val="20076229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11819492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DBA32973-F66C-43F1-94CB-8C73CA6CECC2}" type="datetimeFigureOut">
              <a:rPr lang="fr-FR" smtClean="0"/>
              <a:t>10/04/2026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2124563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BA32973-F66C-43F1-94CB-8C73CA6CECC2}" type="datetimeFigureOut">
              <a:rPr lang="fr-FR" smtClean="0"/>
              <a:t>10/04/2026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856260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BA32973-F66C-43F1-94CB-8C73CA6CECC2}" type="datetimeFigureOut">
              <a:rPr lang="fr-FR" smtClean="0"/>
              <a:t>10/04/2026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645794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DBA32973-F66C-43F1-94CB-8C73CA6CECC2}" type="datetimeFigureOut">
              <a:rPr lang="fr-FR" smtClean="0"/>
              <a:t>10/04/2026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FB1E913-BFCD-48E0-92A9-B95CCD42CF02}" type="slidenum">
              <a:rPr lang="fr-FR" smtClean="0"/>
              <a:t>‹N°›</a:t>
            </a:fld>
            <a:endParaRPr lang="fr-FR"/>
          </a:p>
        </p:txBody>
      </p:sp>
    </p:spTree>
    <p:extLst>
      <p:ext uri="{BB962C8B-B14F-4D97-AF65-F5344CB8AC3E}">
        <p14:creationId xmlns:p14="http://schemas.microsoft.com/office/powerpoint/2010/main" val="2388172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theme" Target="../theme/theme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A32973-F66C-43F1-94CB-8C73CA6CECC2}" type="datetimeFigureOut">
              <a:rPr lang="fr-FR" smtClean="0"/>
              <a:t>10/04/2026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B1E913-BFCD-48E0-92A9-B95CCD42CF02}" type="slidenum">
              <a:rPr lang="fr-FR" smtClean="0"/>
              <a:t>‹N°›</a:t>
            </a:fld>
            <a:endParaRPr lang="fr-FR"/>
          </a:p>
        </p:txBody>
      </p:sp>
    </p:spTree>
    <p:extLst>
      <p:ext uri="{BB962C8B-B14F-4D97-AF65-F5344CB8AC3E}">
        <p14:creationId xmlns:p14="http://schemas.microsoft.com/office/powerpoint/2010/main" val="1060576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0" r:id="rId12"/>
    <p:sldLayoutId id="214748370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5CE231B-25EB-4A68-BA80-EB75600200BE}" type="datetimeFigureOut">
              <a:rPr lang="fr-FR" smtClean="0">
                <a:solidFill>
                  <a:prstClr val="black">
                    <a:tint val="75000"/>
                  </a:prstClr>
                </a:solidFill>
              </a:rPr>
              <a:pPr defTabSz="457200"/>
              <a:t>10/04/2026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EB6BF17-B454-4520-84DD-15E34D16678A}" type="slidenum">
              <a:rPr lang="fr-FR" smtClean="0">
                <a:solidFill>
                  <a:prstClr val="black">
                    <a:tint val="75000"/>
                  </a:prstClr>
                </a:solidFill>
              </a:rPr>
              <a:pPr defTabSz="457200"/>
              <a:t>‹N°›</a:t>
            </a:fld>
            <a:endParaRPr lang="fr-FR" dirty="0">
              <a:solidFill>
                <a:prstClr val="black">
                  <a:tint val="75000"/>
                </a:prstClr>
              </a:solidFill>
            </a:endParaRPr>
          </a:p>
        </p:txBody>
      </p:sp>
    </p:spTree>
    <p:extLst>
      <p:ext uri="{BB962C8B-B14F-4D97-AF65-F5344CB8AC3E}">
        <p14:creationId xmlns:p14="http://schemas.microsoft.com/office/powerpoint/2010/main" val="17611347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35CE231B-25EB-4A68-BA80-EB75600200BE}" type="datetimeFigureOut">
              <a:rPr lang="fr-FR" smtClean="0">
                <a:solidFill>
                  <a:prstClr val="black">
                    <a:tint val="75000"/>
                  </a:prstClr>
                </a:solidFill>
              </a:rPr>
              <a:pPr defTabSz="457200"/>
              <a:t>10/04/2026</a:t>
            </a:fld>
            <a:endParaRPr lang="fr-FR"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fr-FR"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7EB6BF17-B454-4520-84DD-15E34D16678A}" type="slidenum">
              <a:rPr lang="fr-FR" smtClean="0">
                <a:solidFill>
                  <a:prstClr val="black">
                    <a:tint val="75000"/>
                  </a:prstClr>
                </a:solidFill>
              </a:rPr>
              <a:pPr defTabSz="457200"/>
              <a:t>‹N°›</a:t>
            </a:fld>
            <a:endParaRPr lang="fr-FR" dirty="0">
              <a:solidFill>
                <a:prstClr val="black">
                  <a:tint val="75000"/>
                </a:prstClr>
              </a:solidFill>
            </a:endParaRPr>
          </a:p>
        </p:txBody>
      </p:sp>
    </p:spTree>
    <p:extLst>
      <p:ext uri="{BB962C8B-B14F-4D97-AF65-F5344CB8AC3E}">
        <p14:creationId xmlns:p14="http://schemas.microsoft.com/office/powerpoint/2010/main" val="103130217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 id="214748369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3.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43.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43.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43.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3.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3.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Google Shape;731;p98">
            <a:extLst>
              <a:ext uri="{FF2B5EF4-FFF2-40B4-BE49-F238E27FC236}">
                <a16:creationId xmlns:a16="http://schemas.microsoft.com/office/drawing/2014/main" id="{0E910BEC-3868-7DE0-D228-E0003D957D4A}"/>
              </a:ext>
            </a:extLst>
          </p:cNvPr>
          <p:cNvSpPr txBox="1"/>
          <p:nvPr/>
        </p:nvSpPr>
        <p:spPr>
          <a:xfrm>
            <a:off x="461345" y="1787438"/>
            <a:ext cx="7747991" cy="1107996"/>
          </a:xfrm>
          <a:prstGeom prst="rect">
            <a:avLst/>
          </a:prstGeom>
          <a:noFill/>
          <a:ln cap="flat">
            <a:noFill/>
          </a:ln>
        </p:spPr>
        <p:txBody>
          <a:bodyPr vert="horz" wrap="square" lIns="0" tIns="0" rIns="0" bIns="0" anchor="t" anchorCtr="1" compatLnSpc="1">
            <a:spAutoFit/>
          </a:bodyPr>
          <a:lstStyle/>
          <a:p>
            <a:pPr algn="ctr" defTabSz="1219170">
              <a:defRPr sz="1800" b="0" i="0" u="none" strike="noStrike" kern="0" cap="none" spc="0" baseline="0">
                <a:solidFill>
                  <a:srgbClr val="000000"/>
                </a:solidFill>
                <a:uFillTx/>
              </a:defRPr>
            </a:pPr>
            <a:r>
              <a:rPr lang="fr-FR" sz="7200" b="1" kern="0" noProof="0" dirty="0">
                <a:solidFill>
                  <a:srgbClr val="002060"/>
                </a:solidFill>
                <a:latin typeface="Calibri"/>
                <a:ea typeface="Calibri"/>
                <a:cs typeface="Calibri"/>
              </a:rPr>
              <a:t>Physique chimie</a:t>
            </a:r>
            <a:endParaRPr lang="fr-FR" sz="1867" kern="0" noProof="0" dirty="0">
              <a:solidFill>
                <a:srgbClr val="000000"/>
              </a:solidFill>
              <a:latin typeface="Arial"/>
              <a:ea typeface="Arial"/>
              <a:cs typeface="Arial"/>
            </a:endParaRPr>
          </a:p>
        </p:txBody>
      </p:sp>
      <p:sp>
        <p:nvSpPr>
          <p:cNvPr id="25" name="Google Shape;738;p98">
            <a:extLst>
              <a:ext uri="{FF2B5EF4-FFF2-40B4-BE49-F238E27FC236}">
                <a16:creationId xmlns:a16="http://schemas.microsoft.com/office/drawing/2014/main" id="{0EBDBF7A-898D-CD5E-FD65-31C70CAF2C96}"/>
              </a:ext>
            </a:extLst>
          </p:cNvPr>
          <p:cNvSpPr txBox="1"/>
          <p:nvPr/>
        </p:nvSpPr>
        <p:spPr>
          <a:xfrm>
            <a:off x="9945099" y="1685373"/>
            <a:ext cx="1704404" cy="45974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1867" b="1" kern="0" noProof="0" dirty="0">
                <a:solidFill>
                  <a:srgbClr val="FFFFFF"/>
                </a:solidFill>
                <a:latin typeface="Calibri"/>
                <a:ea typeface="Calibri"/>
                <a:cs typeface="Calibri"/>
              </a:rPr>
              <a:t>Niveau</a:t>
            </a:r>
            <a:r>
              <a:rPr lang="fr-FR" sz="1600" b="1" kern="0" noProof="0" dirty="0">
                <a:solidFill>
                  <a:srgbClr val="FFFFFF"/>
                </a:solidFill>
                <a:latin typeface="Dosis"/>
                <a:ea typeface="Dosis"/>
                <a:cs typeface="Dosis"/>
              </a:rPr>
              <a:t>    </a:t>
            </a:r>
            <a:r>
              <a:rPr lang="fr-FR" sz="1333" b="1" kern="0" noProof="0" dirty="0">
                <a:solidFill>
                  <a:srgbClr val="FFFFFF"/>
                </a:solidFill>
                <a:latin typeface="Dosis"/>
                <a:ea typeface="Dosis"/>
                <a:cs typeface="Dosis"/>
              </a:rPr>
              <a:t>            </a:t>
            </a:r>
            <a:r>
              <a:rPr lang="fr-FR" sz="1600" b="1" kern="0" noProof="0" dirty="0">
                <a:solidFill>
                  <a:srgbClr val="FFFFFF"/>
                </a:solidFill>
                <a:latin typeface="Dosis"/>
                <a:ea typeface="Dosis"/>
                <a:cs typeface="Dosis"/>
              </a:rPr>
              <a:t>             </a:t>
            </a:r>
            <a:endParaRPr lang="fr-FR" sz="1467" kern="0" noProof="0" dirty="0">
              <a:solidFill>
                <a:srgbClr val="000000"/>
              </a:solidFill>
              <a:latin typeface="Arial"/>
              <a:ea typeface="Arial"/>
              <a:cs typeface="Arial"/>
            </a:endParaRPr>
          </a:p>
        </p:txBody>
      </p:sp>
      <p:pic>
        <p:nvPicPr>
          <p:cNvPr id="26" name="Google Shape;743;p98">
            <a:extLst>
              <a:ext uri="{FF2B5EF4-FFF2-40B4-BE49-F238E27FC236}">
                <a16:creationId xmlns:a16="http://schemas.microsoft.com/office/drawing/2014/main" id="{88D992A8-6E1A-3C30-F0F8-0C7D0E55AA23}"/>
              </a:ext>
            </a:extLst>
          </p:cNvPr>
          <p:cNvPicPr>
            <a:picLocks noChangeAspect="1"/>
          </p:cNvPicPr>
          <p:nvPr/>
        </p:nvPicPr>
        <p:blipFill>
          <a:blip r:embed="rId2">
            <a:alphaModFix/>
          </a:blip>
          <a:srcRect/>
          <a:stretch>
            <a:fillRect/>
          </a:stretch>
        </p:blipFill>
        <p:spPr>
          <a:xfrm>
            <a:off x="9852013" y="1564952"/>
            <a:ext cx="2026479" cy="1623728"/>
          </a:xfrm>
          <a:prstGeom prst="rect">
            <a:avLst/>
          </a:prstGeom>
          <a:noFill/>
          <a:ln cap="flat">
            <a:noFill/>
          </a:ln>
        </p:spPr>
      </p:pic>
      <p:sp>
        <p:nvSpPr>
          <p:cNvPr id="27" name="Google Shape;744;p98">
            <a:extLst>
              <a:ext uri="{FF2B5EF4-FFF2-40B4-BE49-F238E27FC236}">
                <a16:creationId xmlns:a16="http://schemas.microsoft.com/office/drawing/2014/main" id="{3F92AB03-18B8-13BB-2D06-A587EA92C9A2}"/>
              </a:ext>
            </a:extLst>
          </p:cNvPr>
          <p:cNvSpPr txBox="1"/>
          <p:nvPr/>
        </p:nvSpPr>
        <p:spPr>
          <a:xfrm>
            <a:off x="10013049" y="1751881"/>
            <a:ext cx="1704404" cy="590931"/>
          </a:xfrm>
          <a:prstGeom prst="rect">
            <a:avLst/>
          </a:prstGeom>
          <a:noFill/>
          <a:ln cap="flat">
            <a:noFill/>
          </a:ln>
        </p:spPr>
        <p:txBody>
          <a:bodyPr vert="horz" wrap="square" lIns="0" tIns="0" rIns="0" bIns="0" anchor="t" anchorCtr="1" compatLnSpc="1">
            <a:spAutoFit/>
          </a:bodyPr>
          <a:lstStyle/>
          <a:p>
            <a:pPr algn="ctr" defTabSz="1219170">
              <a:lnSpc>
                <a:spcPct val="183502"/>
              </a:lnSpc>
              <a:defRPr sz="1800" b="0" i="0" u="none" strike="noStrike" kern="0" cap="none" spc="0" baseline="0">
                <a:solidFill>
                  <a:srgbClr val="000000"/>
                </a:solidFill>
                <a:uFillTx/>
              </a:defRPr>
            </a:pPr>
            <a:r>
              <a:rPr lang="fr-FR" sz="2400"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noProof="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Google Shape;745;p98">
            <a:extLst>
              <a:ext uri="{FF2B5EF4-FFF2-40B4-BE49-F238E27FC236}">
                <a16:creationId xmlns:a16="http://schemas.microsoft.com/office/drawing/2014/main" id="{A0D0C4EB-2935-9420-0EA1-9C5D58DC1BEC}"/>
              </a:ext>
            </a:extLst>
          </p:cNvPr>
          <p:cNvSpPr txBox="1"/>
          <p:nvPr/>
        </p:nvSpPr>
        <p:spPr>
          <a:xfrm>
            <a:off x="10116447" y="2376817"/>
            <a:ext cx="1497604" cy="461614"/>
          </a:xfrm>
          <a:prstGeom prst="rect">
            <a:avLst/>
          </a:prstGeom>
          <a:noFill/>
          <a:ln cap="flat">
            <a:noFill/>
          </a:ln>
        </p:spPr>
        <p:txBody>
          <a:bodyPr vert="horz" wrap="square" lIns="91427" tIns="45695" rIns="91427" bIns="45695" anchor="t" anchorCtr="1" compatLnSpc="1">
            <a:spAutoFit/>
          </a:bodyPr>
          <a:lstStyle/>
          <a:p>
            <a:pPr algn="ctr" defTabSz="1219170">
              <a:defRPr sz="1800" b="0" i="0" u="none" strike="noStrike" kern="0" cap="none" spc="0" baseline="0">
                <a:solidFill>
                  <a:srgbClr val="000000"/>
                </a:solidFill>
                <a:uFillTx/>
              </a:defRPr>
            </a:pPr>
            <a:r>
              <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rPr>
              <a:t>1</a:t>
            </a:r>
            <a:r>
              <a:rPr lang="fr-FR" sz="2400" b="1" kern="0" noProof="0" dirty="0">
                <a:solidFill>
                  <a:srgbClr val="FCBF18"/>
                </a:solidFill>
                <a:latin typeface="Calibri" panose="020F0502020204030204" pitchFamily="34" charset="0"/>
                <a:ea typeface="Calibri" panose="020F0502020204030204" pitchFamily="34" charset="0"/>
                <a:cs typeface="Calibri" panose="020F0502020204030204" pitchFamily="34" charset="0"/>
              </a:rPr>
              <a:t>AC</a:t>
            </a:r>
          </a:p>
        </p:txBody>
      </p:sp>
      <p:sp>
        <p:nvSpPr>
          <p:cNvPr id="29" name="Google Shape;223;p26">
            <a:extLst>
              <a:ext uri="{FF2B5EF4-FFF2-40B4-BE49-F238E27FC236}">
                <a16:creationId xmlns:a16="http://schemas.microsoft.com/office/drawing/2014/main" id="{3CFA28FA-0FE6-BD9C-088F-8A2DB9E493B1}"/>
              </a:ext>
            </a:extLst>
          </p:cNvPr>
          <p:cNvSpPr/>
          <p:nvPr/>
        </p:nvSpPr>
        <p:spPr>
          <a:xfrm>
            <a:off x="1186170" y="2747774"/>
            <a:ext cx="4226283" cy="509623"/>
          </a:xfrm>
          <a:prstGeom prst="rect">
            <a:avLst/>
          </a:prstGeom>
          <a:noFill/>
          <a:ln w="38103" cap="flat">
            <a:noFill/>
            <a:prstDash val="solid"/>
          </a:ln>
        </p:spPr>
        <p:txBody>
          <a:bodyPr vert="horz" wrap="square" lIns="91427" tIns="45695" rIns="91427" bIns="45695" anchor="ctr" anchorCtr="0" compatLnSpc="1">
            <a:noAutofit/>
          </a:bodyPr>
          <a:lstStyle/>
          <a:p>
            <a:pPr lvl="0">
              <a:defRPr sz="1800" b="0" i="0" u="none" strike="noStrike" kern="0" cap="none" spc="0" baseline="0">
                <a:solidFill>
                  <a:srgbClr val="000000"/>
                </a:solidFill>
                <a:uFillTx/>
              </a:defRPr>
            </a:pPr>
            <a:r>
              <a:rPr lang="fr-FR" sz="3200" b="1" kern="0" noProof="0" dirty="0">
                <a:solidFill>
                  <a:srgbClr val="0070C0"/>
                </a:solidFill>
                <a:latin typeface="Calibri" panose="020F0502020204030204" pitchFamily="34" charset="0"/>
                <a:ea typeface="Calibri" panose="020F0502020204030204" pitchFamily="34" charset="0"/>
                <a:cs typeface="Calibri" panose="020F0502020204030204" pitchFamily="34" charset="0"/>
              </a:rPr>
              <a:t>Période 4 </a:t>
            </a:r>
            <a:endParaRPr lang="fr-FR" sz="3200" b="1" kern="0" noProof="0" dirty="0">
              <a:solidFill>
                <a:srgbClr val="0070C0"/>
              </a:solidFill>
              <a:latin typeface="Calibri"/>
              <a:ea typeface="Calibri"/>
              <a:cs typeface="Calibri"/>
            </a:endParaRPr>
          </a:p>
        </p:txBody>
      </p:sp>
      <p:grpSp>
        <p:nvGrpSpPr>
          <p:cNvPr id="38" name="Groupe 37">
            <a:extLst>
              <a:ext uri="{FF2B5EF4-FFF2-40B4-BE49-F238E27FC236}">
                <a16:creationId xmlns:a16="http://schemas.microsoft.com/office/drawing/2014/main" id="{F7FABAC2-6E8F-F97A-B858-C03335E397D6}"/>
              </a:ext>
            </a:extLst>
          </p:cNvPr>
          <p:cNvGrpSpPr/>
          <p:nvPr/>
        </p:nvGrpSpPr>
        <p:grpSpPr>
          <a:xfrm>
            <a:off x="304311" y="3711179"/>
            <a:ext cx="5990003" cy="696796"/>
            <a:chOff x="253512" y="3710465"/>
            <a:chExt cx="5990003" cy="696796"/>
          </a:xfrm>
        </p:grpSpPr>
        <p:sp>
          <p:nvSpPr>
            <p:cNvPr id="19" name="Google Shape;223;p26">
              <a:extLst>
                <a:ext uri="{FF2B5EF4-FFF2-40B4-BE49-F238E27FC236}">
                  <a16:creationId xmlns:a16="http://schemas.microsoft.com/office/drawing/2014/main" id="{AD370E4E-0C27-512A-5D4D-C95E4591E73A}"/>
                </a:ext>
              </a:extLst>
            </p:cNvPr>
            <p:cNvSpPr/>
            <p:nvPr/>
          </p:nvSpPr>
          <p:spPr>
            <a:xfrm>
              <a:off x="253512" y="3710465"/>
              <a:ext cx="5990003" cy="696796"/>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r>
                <a:rPr lang="fr-FR" sz="2667" b="1" kern="0" noProof="0" dirty="0">
                  <a:solidFill>
                    <a:srgbClr val="FFFFFF"/>
                  </a:solidFill>
                  <a:latin typeface="Calibri"/>
                  <a:ea typeface="Calibri"/>
                  <a:cs typeface="Calibri"/>
                </a:rPr>
                <a:t>Thème 3</a:t>
              </a:r>
            </a:p>
          </p:txBody>
        </p:sp>
        <p:sp>
          <p:nvSpPr>
            <p:cNvPr id="21" name="Google Shape;735;p98">
              <a:extLst>
                <a:ext uri="{FF2B5EF4-FFF2-40B4-BE49-F238E27FC236}">
                  <a16:creationId xmlns:a16="http://schemas.microsoft.com/office/drawing/2014/main" id="{5BD26F50-56AE-595E-87DF-05B2E3AA8BAE}"/>
                </a:ext>
              </a:extLst>
            </p:cNvPr>
            <p:cNvSpPr/>
            <p:nvPr/>
          </p:nvSpPr>
          <p:spPr>
            <a:xfrm>
              <a:off x="1850355" y="3785845"/>
              <a:ext cx="65604"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3" name="Google Shape;223;p26">
              <a:extLst>
                <a:ext uri="{FF2B5EF4-FFF2-40B4-BE49-F238E27FC236}">
                  <a16:creationId xmlns:a16="http://schemas.microsoft.com/office/drawing/2014/main" id="{FA8BB4DF-DB1A-C1B0-7D42-E4753C316096}"/>
                </a:ext>
              </a:extLst>
            </p:cNvPr>
            <p:cNvSpPr/>
            <p:nvPr/>
          </p:nvSpPr>
          <p:spPr>
            <a:xfrm>
              <a:off x="1937552" y="3770861"/>
              <a:ext cx="4286785" cy="576000"/>
            </a:xfrm>
            <a:prstGeom prst="rect">
              <a:avLst/>
            </a:prstGeom>
            <a:solidFill>
              <a:srgbClr val="336FB6"/>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grpSp>
      <p:grpSp>
        <p:nvGrpSpPr>
          <p:cNvPr id="39" name="Groupe 38">
            <a:extLst>
              <a:ext uri="{FF2B5EF4-FFF2-40B4-BE49-F238E27FC236}">
                <a16:creationId xmlns:a16="http://schemas.microsoft.com/office/drawing/2014/main" id="{31FF70A2-2BEC-6DA4-BB3B-FD37C1BF0FC1}"/>
              </a:ext>
            </a:extLst>
          </p:cNvPr>
          <p:cNvGrpSpPr/>
          <p:nvPr/>
        </p:nvGrpSpPr>
        <p:grpSpPr>
          <a:xfrm>
            <a:off x="304312" y="4507561"/>
            <a:ext cx="5990003" cy="696796"/>
            <a:chOff x="304312" y="4531839"/>
            <a:chExt cx="5990003" cy="696796"/>
          </a:xfrm>
        </p:grpSpPr>
        <p:sp>
          <p:nvSpPr>
            <p:cNvPr id="30" name="Google Shape;223;p26">
              <a:extLst>
                <a:ext uri="{FF2B5EF4-FFF2-40B4-BE49-F238E27FC236}">
                  <a16:creationId xmlns:a16="http://schemas.microsoft.com/office/drawing/2014/main" id="{71190B53-ACBA-710D-DE8A-FE7EE0342929}"/>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r>
                <a:rPr lang="fr-FR" sz="2667" b="1" kern="0" noProof="0" dirty="0">
                  <a:solidFill>
                    <a:srgbClr val="FFFFFF"/>
                  </a:solidFill>
                  <a:latin typeface="Calibri"/>
                  <a:ea typeface="Calibri"/>
                  <a:cs typeface="Calibri"/>
                </a:rPr>
                <a:t>Séances</a:t>
              </a:r>
            </a:p>
          </p:txBody>
        </p:sp>
        <p:sp>
          <p:nvSpPr>
            <p:cNvPr id="31" name="Google Shape;735;p98">
              <a:extLst>
                <a:ext uri="{FF2B5EF4-FFF2-40B4-BE49-F238E27FC236}">
                  <a16:creationId xmlns:a16="http://schemas.microsoft.com/office/drawing/2014/main" id="{7EC771D8-8907-CDD0-B001-1534949F4D2A}"/>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933" kern="0" noProof="0" dirty="0">
                <a:solidFill>
                  <a:srgbClr val="FFFFFF"/>
                </a:solidFill>
                <a:latin typeface="Calibri"/>
                <a:ea typeface="Calibri"/>
                <a:cs typeface="Calibri"/>
              </a:endParaRPr>
            </a:p>
          </p:txBody>
        </p:sp>
        <p:sp>
          <p:nvSpPr>
            <p:cNvPr id="34" name="Google Shape;223;p26">
              <a:extLst>
                <a:ext uri="{FF2B5EF4-FFF2-40B4-BE49-F238E27FC236}">
                  <a16:creationId xmlns:a16="http://schemas.microsoft.com/office/drawing/2014/main" id="{87B54357-56AD-E94B-2BEB-7B454898F30C}"/>
                </a:ext>
              </a:extLst>
            </p:cNvPr>
            <p:cNvSpPr/>
            <p:nvPr/>
          </p:nvSpPr>
          <p:spPr>
            <a:xfrm>
              <a:off x="1937552" y="4618418"/>
              <a:ext cx="4286785" cy="523636"/>
            </a:xfrm>
            <a:prstGeom prst="rect">
              <a:avLst/>
            </a:prstGeom>
            <a:solidFill>
              <a:schemeClr val="accent3">
                <a:lumMod val="75000"/>
              </a:schemeClr>
            </a:solidFill>
            <a:ln w="38103" cap="flat">
              <a:noFill/>
              <a:prstDash val="solid"/>
            </a:ln>
          </p:spPr>
          <p:txBody>
            <a:bodyPr vert="horz" wrap="square" lIns="91427" tIns="45695" rIns="91427" bIns="45695" anchor="ctr" anchorCtr="0" compatLnSpc="1">
              <a:noAutofit/>
            </a:bodyPr>
            <a:lstStyle/>
            <a:p>
              <a:pPr defTabSz="1219170"/>
              <a:endParaRPr lang="fr-FR" sz="2667" b="1" kern="0" noProof="0" dirty="0">
                <a:solidFill>
                  <a:srgbClr val="FFFFFF"/>
                </a:solidFill>
                <a:latin typeface="Calibri"/>
                <a:ea typeface="Calibri"/>
                <a:cs typeface="Calibri"/>
              </a:endParaRPr>
            </a:p>
          </p:txBody>
        </p:sp>
      </p:grpSp>
      <p:grpSp>
        <p:nvGrpSpPr>
          <p:cNvPr id="40" name="Groupe 39">
            <a:extLst>
              <a:ext uri="{FF2B5EF4-FFF2-40B4-BE49-F238E27FC236}">
                <a16:creationId xmlns:a16="http://schemas.microsoft.com/office/drawing/2014/main" id="{D7132A66-52DC-A1E0-6A37-1747EBB7E313}"/>
              </a:ext>
            </a:extLst>
          </p:cNvPr>
          <p:cNvGrpSpPr/>
          <p:nvPr/>
        </p:nvGrpSpPr>
        <p:grpSpPr>
          <a:xfrm>
            <a:off x="304311" y="5381177"/>
            <a:ext cx="5990003" cy="696796"/>
            <a:chOff x="304312" y="5304657"/>
            <a:chExt cx="5990003" cy="696796"/>
          </a:xfrm>
        </p:grpSpPr>
        <p:sp>
          <p:nvSpPr>
            <p:cNvPr id="20" name="Google Shape;224;p26">
              <a:extLst>
                <a:ext uri="{FF2B5EF4-FFF2-40B4-BE49-F238E27FC236}">
                  <a16:creationId xmlns:a16="http://schemas.microsoft.com/office/drawing/2014/main" id="{5098BABD-FDE8-630E-348E-96D6B925820F}"/>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667" b="1" kern="0" noProof="0" dirty="0">
                <a:solidFill>
                  <a:srgbClr val="FFFFFF"/>
                </a:solidFill>
                <a:latin typeface="Calibri"/>
                <a:ea typeface="Calibri"/>
                <a:cs typeface="Calibri"/>
              </a:endParaRPr>
            </a:p>
          </p:txBody>
        </p:sp>
        <p:sp>
          <p:nvSpPr>
            <p:cNvPr id="35" name="Google Shape;223;p26">
              <a:extLst>
                <a:ext uri="{FF2B5EF4-FFF2-40B4-BE49-F238E27FC236}">
                  <a16:creationId xmlns:a16="http://schemas.microsoft.com/office/drawing/2014/main" id="{48216599-F5AB-C483-EA37-2BCCC810BD0E}"/>
                </a:ext>
              </a:extLst>
            </p:cNvPr>
            <p:cNvSpPr/>
            <p:nvPr/>
          </p:nvSpPr>
          <p:spPr>
            <a:xfrm>
              <a:off x="1937552" y="5365053"/>
              <a:ext cx="4286785" cy="576000"/>
            </a:xfrm>
            <a:prstGeom prst="rect">
              <a:avLst/>
            </a:prstGeom>
            <a:solidFill>
              <a:srgbClr val="54AFE9"/>
            </a:solidFill>
            <a:ln w="38103"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133" b="1" kern="0" noProof="0" dirty="0">
                <a:solidFill>
                  <a:srgbClr val="FFFFFF"/>
                </a:solidFill>
                <a:latin typeface="Calibri"/>
                <a:ea typeface="Calibri"/>
                <a:cs typeface="Calibri"/>
              </a:endParaRPr>
            </a:p>
          </p:txBody>
        </p:sp>
      </p:grpSp>
      <p:pic>
        <p:nvPicPr>
          <p:cNvPr id="37" name="Google Shape;730;p98" descr="الصفحة الرئيسية">
            <a:extLst>
              <a:ext uri="{FF2B5EF4-FFF2-40B4-BE49-F238E27FC236}">
                <a16:creationId xmlns:a16="http://schemas.microsoft.com/office/drawing/2014/main" id="{20058C65-91AB-5E79-FC9A-1438161C1721}"/>
              </a:ext>
            </a:extLst>
          </p:cNvPr>
          <p:cNvPicPr>
            <a:picLocks noChangeAspect="1"/>
          </p:cNvPicPr>
          <p:nvPr/>
        </p:nvPicPr>
        <p:blipFill>
          <a:blip r:embed="rId3">
            <a:alphaModFix/>
          </a:blip>
          <a:srcRect/>
          <a:stretch>
            <a:fillRect/>
          </a:stretch>
        </p:blipFill>
        <p:spPr>
          <a:xfrm>
            <a:off x="3909512" y="183880"/>
            <a:ext cx="4372977" cy="663097"/>
          </a:xfrm>
          <a:prstGeom prst="rect">
            <a:avLst/>
          </a:prstGeom>
          <a:noFill/>
          <a:ln cap="flat">
            <a:noFill/>
          </a:ln>
        </p:spPr>
      </p:pic>
      <p:sp>
        <p:nvSpPr>
          <p:cNvPr id="4" name="Google Shape;91;p1">
            <a:extLst>
              <a:ext uri="{FF2B5EF4-FFF2-40B4-BE49-F238E27FC236}">
                <a16:creationId xmlns:a16="http://schemas.microsoft.com/office/drawing/2014/main" id="{11B7DF38-B518-FE40-DACC-62F9E20B3DF9}"/>
              </a:ext>
            </a:extLst>
          </p:cNvPr>
          <p:cNvSpPr txBox="1"/>
          <p:nvPr/>
        </p:nvSpPr>
        <p:spPr>
          <a:xfrm>
            <a:off x="3103329" y="4693650"/>
            <a:ext cx="3587770" cy="369332"/>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fr-FR" sz="2400" b="1" i="1" u="none" strike="noStrike" cap="none" noProof="0" dirty="0">
                <a:solidFill>
                  <a:srgbClr val="FFFFFF"/>
                </a:solidFill>
                <a:latin typeface="Calibri"/>
                <a:ea typeface="Calibri"/>
                <a:cs typeface="Calibri"/>
                <a:sym typeface="Calibri"/>
              </a:rPr>
              <a:t>   Séance 3</a:t>
            </a:r>
            <a:endParaRPr lang="fr-FR" sz="1400" b="0" i="0" u="none" strike="noStrike" cap="none" noProof="0" dirty="0">
              <a:solidFill>
                <a:srgbClr val="000000"/>
              </a:solidFill>
              <a:latin typeface="Arial"/>
              <a:ea typeface="Arial"/>
              <a:cs typeface="Arial"/>
              <a:sym typeface="Arial"/>
            </a:endParaRPr>
          </a:p>
        </p:txBody>
      </p:sp>
      <p:pic>
        <p:nvPicPr>
          <p:cNvPr id="8" name="Image 7">
            <a:extLst>
              <a:ext uri="{FF2B5EF4-FFF2-40B4-BE49-F238E27FC236}">
                <a16:creationId xmlns:a16="http://schemas.microsoft.com/office/drawing/2014/main" id="{6CB29DF8-DA9E-E2F5-BC42-B056D8414E8E}"/>
              </a:ext>
            </a:extLst>
          </p:cNvPr>
          <p:cNvPicPr>
            <a:picLocks noChangeAspect="1"/>
          </p:cNvPicPr>
          <p:nvPr/>
        </p:nvPicPr>
        <p:blipFill>
          <a:blip r:embed="rId4"/>
          <a:stretch>
            <a:fillRect/>
          </a:stretch>
        </p:blipFill>
        <p:spPr>
          <a:xfrm>
            <a:off x="8492326" y="3453664"/>
            <a:ext cx="3524244" cy="2609033"/>
          </a:xfrm>
          <a:prstGeom prst="rect">
            <a:avLst/>
          </a:prstGeom>
        </p:spPr>
      </p:pic>
      <p:sp>
        <p:nvSpPr>
          <p:cNvPr id="13" name="ZoneTexte 12">
            <a:extLst>
              <a:ext uri="{FF2B5EF4-FFF2-40B4-BE49-F238E27FC236}">
                <a16:creationId xmlns:a16="http://schemas.microsoft.com/office/drawing/2014/main" id="{BC564AAE-846C-10F1-DB44-2D2D7D25B48F}"/>
              </a:ext>
            </a:extLst>
          </p:cNvPr>
          <p:cNvSpPr txBox="1"/>
          <p:nvPr/>
        </p:nvSpPr>
        <p:spPr>
          <a:xfrm>
            <a:off x="1937551" y="5381173"/>
            <a:ext cx="3913632" cy="502766"/>
          </a:xfrm>
          <a:prstGeom prst="rect">
            <a:avLst/>
          </a:prstGeom>
          <a:noFill/>
        </p:spPr>
        <p:txBody>
          <a:bodyPr wrap="square" rtlCol="0">
            <a:spAutoFit/>
          </a:bodyPr>
          <a:lstStyle/>
          <a:p>
            <a:r>
              <a:rPr lang="fr-FR" sz="2667" b="1" kern="0" dirty="0">
                <a:solidFill>
                  <a:srgbClr val="FFFFFF"/>
                </a:solidFill>
                <a:latin typeface="Calibri"/>
                <a:ea typeface="Calibri"/>
                <a:cs typeface="Calibri"/>
              </a:rPr>
              <a:t>Consolidation</a:t>
            </a:r>
          </a:p>
        </p:txBody>
      </p:sp>
      <p:sp>
        <p:nvSpPr>
          <p:cNvPr id="32" name="Text Placeholder 7">
            <a:extLst>
              <a:ext uri="{FF2B5EF4-FFF2-40B4-BE49-F238E27FC236}">
                <a16:creationId xmlns:a16="http://schemas.microsoft.com/office/drawing/2014/main" id="{28477CE7-FA33-40AD-B047-4DD1939E0C01}"/>
              </a:ext>
            </a:extLst>
          </p:cNvPr>
          <p:cNvSpPr txBox="1">
            <a:spLocks/>
          </p:cNvSpPr>
          <p:nvPr/>
        </p:nvSpPr>
        <p:spPr>
          <a:xfrm>
            <a:off x="1901154" y="3860764"/>
            <a:ext cx="4843667" cy="5219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b="1" i="1" dirty="0">
                <a:solidFill>
                  <a:schemeClr val="bg1"/>
                </a:solidFill>
                <a:sym typeface="Calibri"/>
              </a:rPr>
              <a:t>  Énergie et électromagnétisme</a:t>
            </a:r>
            <a:endParaRPr lang="fr-FR" sz="2400" b="1" dirty="0">
              <a:solidFill>
                <a:schemeClr val="bg1"/>
              </a:solidFill>
            </a:endParaRPr>
          </a:p>
        </p:txBody>
      </p:sp>
    </p:spTree>
    <p:extLst>
      <p:ext uri="{BB962C8B-B14F-4D97-AF65-F5344CB8AC3E}">
        <p14:creationId xmlns:p14="http://schemas.microsoft.com/office/powerpoint/2010/main" val="1253846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D256A-C24C-97CE-75FC-45ABB7E3E230}"/>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D5C50081-12E8-FE7A-6ABE-2FA764A3D964}"/>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275D589E-5826-BD38-F111-F4D89F7D5C0D}"/>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sz="1200" dirty="0">
                <a:solidFill>
                  <a:prstClr val="white"/>
                </a:solidFill>
              </a:endParaRPr>
            </a:p>
          </p:txBody>
        </p:sp>
        <p:sp>
          <p:nvSpPr>
            <p:cNvPr id="4" name="Rectangle 3">
              <a:extLst>
                <a:ext uri="{FF2B5EF4-FFF2-40B4-BE49-F238E27FC236}">
                  <a16:creationId xmlns:a16="http://schemas.microsoft.com/office/drawing/2014/main" id="{38C01D85-7A9E-56F4-8597-EA733A143EB4}"/>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r>
                <a:rPr lang="fr-FR" sz="5600" b="1" dirty="0">
                  <a:solidFill>
                    <a:prstClr val="black"/>
                  </a:solidFill>
                </a:rPr>
                <a:t>Correction des exercices de consolidation</a:t>
              </a:r>
            </a:p>
            <a:p>
              <a:pPr algn="ctr" defTabSz="457200"/>
              <a:r>
                <a:rPr lang="fr-FR" sz="5600" b="1" dirty="0">
                  <a:solidFill>
                    <a:prstClr val="black"/>
                  </a:solidFill>
                </a:rPr>
                <a:t>tâche 2</a:t>
              </a:r>
            </a:p>
          </p:txBody>
        </p:sp>
      </p:grpSp>
      <p:grpSp>
        <p:nvGrpSpPr>
          <p:cNvPr id="2" name="Group 43">
            <a:extLst>
              <a:ext uri="{FF2B5EF4-FFF2-40B4-BE49-F238E27FC236}">
                <a16:creationId xmlns:a16="http://schemas.microsoft.com/office/drawing/2014/main" id="{57862C77-20E6-06B4-0195-6CC2AAE16DA3}"/>
              </a:ext>
            </a:extLst>
          </p:cNvPr>
          <p:cNvGrpSpPr/>
          <p:nvPr/>
        </p:nvGrpSpPr>
        <p:grpSpPr>
          <a:xfrm>
            <a:off x="8796759" y="4917801"/>
            <a:ext cx="2425142" cy="936370"/>
            <a:chOff x="8796759" y="4917801"/>
            <a:chExt cx="2425142" cy="936370"/>
          </a:xfrm>
        </p:grpSpPr>
        <p:sp>
          <p:nvSpPr>
            <p:cNvPr id="5" name="Oval 41">
              <a:extLst>
                <a:ext uri="{FF2B5EF4-FFF2-40B4-BE49-F238E27FC236}">
                  <a16:creationId xmlns:a16="http://schemas.microsoft.com/office/drawing/2014/main" id="{8F0F8E7C-103C-3873-26F4-63520B51C77E}"/>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endParaRPr lang="fr-FR" sz="1200" dirty="0">
                <a:solidFill>
                  <a:prstClr val="white">
                    <a:hueOff val="0"/>
                    <a:satOff val="0"/>
                    <a:lumOff val="0"/>
                    <a:alphaOff val="0"/>
                  </a:prstClr>
                </a:solidFill>
              </a:endParaRPr>
            </a:p>
          </p:txBody>
        </p:sp>
        <p:sp>
          <p:nvSpPr>
            <p:cNvPr id="6" name="Rectangle 5">
              <a:extLst>
                <a:ext uri="{FF2B5EF4-FFF2-40B4-BE49-F238E27FC236}">
                  <a16:creationId xmlns:a16="http://schemas.microsoft.com/office/drawing/2014/main" id="{B36BCC69-B193-6943-FDC0-71B0F64EE48E}"/>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defTabSz="457200"/>
              <a:endParaRPr lang="fr-FR" sz="3600" b="1" dirty="0">
                <a:solidFill>
                  <a:prstClr val="black"/>
                </a:solidFill>
              </a:endParaRPr>
            </a:p>
          </p:txBody>
        </p:sp>
      </p:grpSp>
    </p:spTree>
    <p:extLst>
      <p:ext uri="{BB962C8B-B14F-4D97-AF65-F5344CB8AC3E}">
        <p14:creationId xmlns:p14="http://schemas.microsoft.com/office/powerpoint/2010/main" val="2379910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91891-6005-2642-BA0B-09380CECB730}"/>
            </a:ext>
          </a:extLst>
        </p:cNvPr>
        <p:cNvGrpSpPr/>
        <p:nvPr/>
      </p:nvGrpSpPr>
      <p:grpSpPr>
        <a:xfrm>
          <a:off x="0" y="0"/>
          <a:ext cx="0" cy="0"/>
          <a:chOff x="0" y="0"/>
          <a:chExt cx="0" cy="0"/>
        </a:xfrm>
      </p:grpSpPr>
      <p:sp>
        <p:nvSpPr>
          <p:cNvPr id="22" name="D_A_01">
            <a:extLst>
              <a:ext uri="{FF2B5EF4-FFF2-40B4-BE49-F238E27FC236}">
                <a16:creationId xmlns:a16="http://schemas.microsoft.com/office/drawing/2014/main" id="{C21D8F79-491A-E651-C529-346610DD96C2}"/>
              </a:ext>
            </a:extLst>
          </p:cNvPr>
          <p:cNvSpPr txBox="1"/>
          <p:nvPr/>
        </p:nvSpPr>
        <p:spPr>
          <a:xfrm>
            <a:off x="761260" y="186940"/>
            <a:ext cx="10553700" cy="508000"/>
          </a:xfrm>
          <a:prstGeom prst="rect">
            <a:avLst/>
          </a:prstGeom>
          <a:noFill/>
        </p:spPr>
        <p:txBody>
          <a:bodyPr wrap="square" rtlCol="0" anchor="ctr">
            <a:noAutofit/>
          </a:bodyPr>
          <a:lstStyle>
            <a:defPPr>
              <a:defRPr lang="en-US"/>
            </a:defPPr>
            <a:lvl1pPr>
              <a:spcAft>
                <a:spcPts val="400"/>
              </a:spcAft>
              <a:defRPr sz="1600" b="1">
                <a:solidFill>
                  <a:schemeClr val="bg1">
                    <a:lumMod val="65000"/>
                  </a:schemeClr>
                </a:solidFill>
              </a:defRPr>
            </a:lvl1pPr>
          </a:lstStyle>
          <a:p>
            <a:pPr defTabSz="457200"/>
            <a:r>
              <a:rPr lang="fr-FR" dirty="0">
                <a:solidFill>
                  <a:schemeClr val="tx1"/>
                </a:solidFill>
              </a:rPr>
              <a:t>Passons maintenant à la correction des exercices correspondant à la deuxième tâche de ce chapitre.</a:t>
            </a:r>
            <a:br>
              <a:rPr lang="fr-FR" dirty="0">
                <a:solidFill>
                  <a:schemeClr val="tx1"/>
                </a:solidFill>
              </a:rPr>
            </a:br>
            <a:r>
              <a:rPr lang="fr-FR" dirty="0">
                <a:solidFill>
                  <a:schemeClr val="tx1"/>
                </a:solidFill>
              </a:rPr>
              <a:t>Je vous rappelle la tâche principale.</a:t>
            </a:r>
          </a:p>
        </p:txBody>
      </p:sp>
      <p:sp>
        <p:nvSpPr>
          <p:cNvPr id="8" name="Google Shape;2054;p38">
            <a:extLst>
              <a:ext uri="{FF2B5EF4-FFF2-40B4-BE49-F238E27FC236}">
                <a16:creationId xmlns:a16="http://schemas.microsoft.com/office/drawing/2014/main" id="{6501D79C-26AF-921E-9B63-CD8E14A565B9}"/>
              </a:ext>
            </a:extLst>
          </p:cNvPr>
          <p:cNvSpPr/>
          <p:nvPr/>
        </p:nvSpPr>
        <p:spPr>
          <a:xfrm>
            <a:off x="774699" y="3191193"/>
            <a:ext cx="10908576"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defTabSz="457200"/>
            <a:endParaRPr sz="2400" dirty="0">
              <a:solidFill>
                <a:srgbClr val="1D6FA9"/>
              </a:solidFill>
            </a:endParaRPr>
          </a:p>
        </p:txBody>
      </p:sp>
      <p:pic>
        <p:nvPicPr>
          <p:cNvPr id="9" name="Image 23">
            <a:extLst>
              <a:ext uri="{FF2B5EF4-FFF2-40B4-BE49-F238E27FC236}">
                <a16:creationId xmlns:a16="http://schemas.microsoft.com/office/drawing/2014/main" id="{26133DAA-B1B6-2FA8-97A6-AB92BE8CFE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7" name="ZoneTexte 3"/>
          <p:cNvSpPr txBox="1"/>
          <p:nvPr/>
        </p:nvSpPr>
        <p:spPr>
          <a:xfrm>
            <a:off x="1100055" y="3295610"/>
            <a:ext cx="10849898"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marL="285750" indent="-285750" algn="l" defTabSz="342908">
              <a:spcBef>
                <a:spcPts val="600"/>
              </a:spcBef>
              <a:spcAft>
                <a:spcPts val="600"/>
              </a:spcAft>
              <a:defRPr/>
            </a:pPr>
            <a:r>
              <a:rPr lang="fr-FR" b="1" kern="0" dirty="0">
                <a:solidFill>
                  <a:srgbClr val="FF0000"/>
                </a:solidFill>
              </a:rPr>
              <a:t>Utiliser</a:t>
            </a:r>
            <a:r>
              <a:rPr lang="fr-FR" b="1" kern="0" dirty="0"/>
              <a:t> les lois de l’intensité  pour déterminer la valeur d’une intensité du courant.</a:t>
            </a:r>
            <a:endParaRPr lang="fr-BE" b="1" dirty="0"/>
          </a:p>
        </p:txBody>
      </p:sp>
    </p:spTree>
    <p:extLst>
      <p:ext uri="{BB962C8B-B14F-4D97-AF65-F5344CB8AC3E}">
        <p14:creationId xmlns:p14="http://schemas.microsoft.com/office/powerpoint/2010/main" val="4016216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DA837-74F8-3767-B08D-63E44D58FFBC}"/>
            </a:ext>
          </a:extLst>
        </p:cNvPr>
        <p:cNvGrpSpPr/>
        <p:nvPr/>
      </p:nvGrpSpPr>
      <p:grpSpPr>
        <a:xfrm>
          <a:off x="0" y="0"/>
          <a:ext cx="0" cy="0"/>
          <a:chOff x="0" y="0"/>
          <a:chExt cx="0" cy="0"/>
        </a:xfrm>
      </p:grpSpPr>
      <p:pic>
        <p:nvPicPr>
          <p:cNvPr id="2" name="Image 8">
            <a:extLst>
              <a:ext uri="{FF2B5EF4-FFF2-40B4-BE49-F238E27FC236}">
                <a16:creationId xmlns:a16="http://schemas.microsoft.com/office/drawing/2014/main" id="{D2E7C3D4-2A3E-AE42-14EC-8A93FE7B3D9D}"/>
              </a:ext>
            </a:extLst>
          </p:cNvPr>
          <p:cNvPicPr>
            <a:picLocks noChangeAspect="1"/>
          </p:cNvPicPr>
          <p:nvPr/>
        </p:nvPicPr>
        <p:blipFill>
          <a:blip r:embed="rId2"/>
          <a:stretch>
            <a:fillRect/>
          </a:stretch>
        </p:blipFill>
        <p:spPr>
          <a:xfrm>
            <a:off x="11336818" y="221271"/>
            <a:ext cx="583170" cy="583170"/>
          </a:xfrm>
          <a:prstGeom prst="rect">
            <a:avLst/>
          </a:prstGeom>
        </p:spPr>
      </p:pic>
      <p:sp>
        <p:nvSpPr>
          <p:cNvPr id="9" name="Content Placeholder 2">
            <a:extLst>
              <a:ext uri="{FF2B5EF4-FFF2-40B4-BE49-F238E27FC236}">
                <a16:creationId xmlns:a16="http://schemas.microsoft.com/office/drawing/2014/main" id="{590491B6-CB68-4055-48C9-EF17C31C12CB}"/>
              </a:ext>
            </a:extLst>
          </p:cNvPr>
          <p:cNvSpPr txBox="1">
            <a:spLocks/>
          </p:cNvSpPr>
          <p:nvPr/>
        </p:nvSpPr>
        <p:spPr>
          <a:xfrm>
            <a:off x="235738" y="1082862"/>
            <a:ext cx="11684250" cy="30767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fr-MA" sz="3600" dirty="0"/>
          </a:p>
          <a:p>
            <a:pPr marL="0" indent="0" algn="ctr">
              <a:buFont typeface="Arial" panose="020B0604020202020204" pitchFamily="34" charset="0"/>
              <a:buNone/>
            </a:pPr>
            <a:endParaRPr lang="ar-MA" dirty="0"/>
          </a:p>
          <a:p>
            <a:pPr marL="0" indent="0">
              <a:buFont typeface="Arial" panose="020B0604020202020204" pitchFamily="34" charset="0"/>
              <a:buNone/>
            </a:pPr>
            <a:endParaRPr lang="ar-MA" sz="2400" dirty="0">
              <a:solidFill>
                <a:srgbClr val="0070C0"/>
              </a:solidFill>
            </a:endParaRPr>
          </a:p>
        </p:txBody>
      </p:sp>
      <p:sp>
        <p:nvSpPr>
          <p:cNvPr id="10" name="ZoneTexte 9">
            <a:extLst>
              <a:ext uri="{FF2B5EF4-FFF2-40B4-BE49-F238E27FC236}">
                <a16:creationId xmlns:a16="http://schemas.microsoft.com/office/drawing/2014/main" id="{84E1D0B3-A985-E249-698F-A99356607A89}"/>
              </a:ext>
            </a:extLst>
          </p:cNvPr>
          <p:cNvSpPr txBox="1"/>
          <p:nvPr/>
        </p:nvSpPr>
        <p:spPr>
          <a:xfrm>
            <a:off x="3013976" y="2232384"/>
            <a:ext cx="1021166" cy="461665"/>
          </a:xfrm>
          <a:prstGeom prst="rect">
            <a:avLst/>
          </a:prstGeom>
          <a:noFill/>
        </p:spPr>
        <p:txBody>
          <a:bodyPr wrap="square" rtlCol="0">
            <a:spAutoFit/>
          </a:bodyPr>
          <a:lstStyle/>
          <a:p>
            <a:r>
              <a:rPr lang="fr-FR" sz="2400" b="1" dirty="0">
                <a:solidFill>
                  <a:srgbClr val="FF0000"/>
                </a:solidFill>
              </a:rPr>
              <a:t>A et B</a:t>
            </a:r>
          </a:p>
        </p:txBody>
      </p:sp>
      <p:pic>
        <p:nvPicPr>
          <p:cNvPr id="15" name="Image 14"/>
          <p:cNvPicPr>
            <a:picLocks noChangeAspect="1"/>
          </p:cNvPicPr>
          <p:nvPr/>
        </p:nvPicPr>
        <p:blipFill>
          <a:blip r:embed="rId3"/>
          <a:stretch>
            <a:fillRect/>
          </a:stretch>
        </p:blipFill>
        <p:spPr>
          <a:xfrm>
            <a:off x="5955136" y="2175705"/>
            <a:ext cx="3782817" cy="2906005"/>
          </a:xfrm>
          <a:prstGeom prst="rect">
            <a:avLst/>
          </a:prstGeom>
        </p:spPr>
      </p:pic>
      <p:sp>
        <p:nvSpPr>
          <p:cNvPr id="17" name="ZoneTexte 16"/>
          <p:cNvSpPr txBox="1"/>
          <p:nvPr/>
        </p:nvSpPr>
        <p:spPr>
          <a:xfrm>
            <a:off x="1011888" y="5325113"/>
            <a:ext cx="3351882" cy="114307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fr-MA" sz="2400" dirty="0"/>
              <a:t>La branche principale est…………</a:t>
            </a:r>
          </a:p>
        </p:txBody>
      </p:sp>
      <p:sp>
        <p:nvSpPr>
          <p:cNvPr id="18" name="ZoneTexte 17"/>
          <p:cNvSpPr txBox="1"/>
          <p:nvPr/>
        </p:nvSpPr>
        <p:spPr>
          <a:xfrm>
            <a:off x="1011888" y="3628708"/>
            <a:ext cx="3514845" cy="114307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fr-MA" sz="2400" dirty="0"/>
              <a:t>Les branches dérivées sont…………………………</a:t>
            </a:r>
          </a:p>
        </p:txBody>
      </p:sp>
      <p:sp>
        <p:nvSpPr>
          <p:cNvPr id="21" name="ZoneTexte 20"/>
          <p:cNvSpPr txBox="1"/>
          <p:nvPr/>
        </p:nvSpPr>
        <p:spPr>
          <a:xfrm>
            <a:off x="933110" y="1663175"/>
            <a:ext cx="3629837" cy="1143070"/>
          </a:xfrm>
          <a:prstGeom prst="rect">
            <a:avLst/>
          </a:prstGeom>
          <a:noFill/>
        </p:spPr>
        <p:txBody>
          <a:bodyPr wrap="square" rtlCol="0">
            <a:spAutoFit/>
          </a:bodyPr>
          <a:lstStyle/>
          <a:p>
            <a:pPr marL="342900" indent="-342900">
              <a:lnSpc>
                <a:spcPct val="150000"/>
              </a:lnSpc>
              <a:buFont typeface="Wingdings" panose="05000000000000000000" pitchFamily="2" charset="2"/>
              <a:buChar char="§"/>
            </a:pPr>
            <a:r>
              <a:rPr lang="fr-MA" sz="2400" dirty="0"/>
              <a:t>Les nœuds dans ce circuit sont:………………</a:t>
            </a:r>
          </a:p>
        </p:txBody>
      </p:sp>
      <p:sp>
        <p:nvSpPr>
          <p:cNvPr id="23" name="ZoneTexte 22">
            <a:extLst>
              <a:ext uri="{FF2B5EF4-FFF2-40B4-BE49-F238E27FC236}">
                <a16:creationId xmlns:a16="http://schemas.microsoft.com/office/drawing/2014/main" id="{84E1D0B3-A985-E249-698F-A99356607A89}"/>
              </a:ext>
            </a:extLst>
          </p:cNvPr>
          <p:cNvSpPr txBox="1"/>
          <p:nvPr/>
        </p:nvSpPr>
        <p:spPr>
          <a:xfrm>
            <a:off x="2038366" y="4172581"/>
            <a:ext cx="2064251" cy="461665"/>
          </a:xfrm>
          <a:prstGeom prst="rect">
            <a:avLst/>
          </a:prstGeom>
          <a:noFill/>
        </p:spPr>
        <p:txBody>
          <a:bodyPr wrap="square" rtlCol="0">
            <a:spAutoFit/>
          </a:bodyPr>
          <a:lstStyle/>
          <a:p>
            <a:r>
              <a:rPr lang="fr-MA" sz="2400" b="1" dirty="0">
                <a:solidFill>
                  <a:srgbClr val="FF0000"/>
                </a:solidFill>
              </a:rPr>
              <a:t>AL</a:t>
            </a:r>
            <a:r>
              <a:rPr lang="fr-MA" sz="2400" b="1" baseline="-25000" dirty="0">
                <a:solidFill>
                  <a:srgbClr val="FF0000"/>
                </a:solidFill>
              </a:rPr>
              <a:t>1</a:t>
            </a:r>
            <a:r>
              <a:rPr lang="fr-MA" sz="2400" b="1" dirty="0">
                <a:solidFill>
                  <a:srgbClr val="FF0000"/>
                </a:solidFill>
              </a:rPr>
              <a:t>B et AL</a:t>
            </a:r>
            <a:r>
              <a:rPr lang="fr-MA" sz="2400" b="1" baseline="-25000" dirty="0">
                <a:solidFill>
                  <a:srgbClr val="FF0000"/>
                </a:solidFill>
              </a:rPr>
              <a:t>2</a:t>
            </a:r>
            <a:r>
              <a:rPr lang="fr-MA" sz="2400" b="1" dirty="0">
                <a:solidFill>
                  <a:srgbClr val="FF0000"/>
                </a:solidFill>
              </a:rPr>
              <a:t>B</a:t>
            </a:r>
            <a:endParaRPr lang="fr-FR" sz="2400" b="1" dirty="0">
              <a:solidFill>
                <a:srgbClr val="FF0000"/>
              </a:solidFill>
            </a:endParaRPr>
          </a:p>
        </p:txBody>
      </p:sp>
      <p:sp>
        <p:nvSpPr>
          <p:cNvPr id="4" name="Rectangle 3"/>
          <p:cNvSpPr/>
          <p:nvPr/>
        </p:nvSpPr>
        <p:spPr>
          <a:xfrm>
            <a:off x="1838805" y="5852851"/>
            <a:ext cx="909223" cy="461665"/>
          </a:xfrm>
          <a:prstGeom prst="rect">
            <a:avLst/>
          </a:prstGeom>
        </p:spPr>
        <p:txBody>
          <a:bodyPr wrap="none">
            <a:spAutoFit/>
          </a:bodyPr>
          <a:lstStyle/>
          <a:p>
            <a:r>
              <a:rPr lang="fr-MA" sz="2400" b="1" dirty="0">
                <a:solidFill>
                  <a:srgbClr val="FF0000"/>
                </a:solidFill>
              </a:rPr>
              <a:t>APNB</a:t>
            </a:r>
            <a:endParaRPr lang="fr-FR" sz="2400" b="1" dirty="0">
              <a:solidFill>
                <a:srgbClr val="FF0000"/>
              </a:solidFill>
            </a:endParaRPr>
          </a:p>
        </p:txBody>
      </p:sp>
      <p:sp>
        <p:nvSpPr>
          <p:cNvPr id="3" name="Titre 2">
            <a:extLst>
              <a:ext uri="{FF2B5EF4-FFF2-40B4-BE49-F238E27FC236}">
                <a16:creationId xmlns:a16="http://schemas.microsoft.com/office/drawing/2014/main" id="{57841826-3778-54D8-A45D-EDD4A7C19BE9}"/>
              </a:ext>
            </a:extLst>
          </p:cNvPr>
          <p:cNvSpPr>
            <a:spLocks noGrp="1"/>
          </p:cNvSpPr>
          <p:nvPr>
            <p:ph type="title"/>
          </p:nvPr>
        </p:nvSpPr>
        <p:spPr/>
        <p:txBody>
          <a:bodyPr/>
          <a:lstStyle/>
          <a:p>
            <a:r>
              <a:rPr lang="fr-FR"/>
              <a:t>Pour réussir cette tâche, vous devez vous rappeler de la définition des nœuds et des branches ainsi que des lois de l’intensité de courant. On rappelle d'abords la définition  des nœuds et des branches.</a:t>
            </a:r>
          </a:p>
        </p:txBody>
      </p:sp>
      <p:sp>
        <p:nvSpPr>
          <p:cNvPr id="5" name="Espace réservé du contenu 4">
            <a:extLst>
              <a:ext uri="{FF2B5EF4-FFF2-40B4-BE49-F238E27FC236}">
                <a16:creationId xmlns:a16="http://schemas.microsoft.com/office/drawing/2014/main" id="{3429B39E-6418-4F6A-4691-7C92397BD640}"/>
              </a:ext>
            </a:extLst>
          </p:cNvPr>
          <p:cNvSpPr>
            <a:spLocks noGrp="1"/>
          </p:cNvSpPr>
          <p:nvPr>
            <p:ph sz="quarter" idx="11"/>
          </p:nvPr>
        </p:nvSpPr>
        <p:spPr/>
        <p:txBody>
          <a:bodyPr/>
          <a:lstStyle/>
          <a:p>
            <a:r>
              <a:rPr lang="fr-FR"/>
              <a:t>L’enseignant.e fait participer les élèves pour compléter les espaces en pointillés.</a:t>
            </a:r>
          </a:p>
        </p:txBody>
      </p:sp>
    </p:spTree>
    <p:extLst>
      <p:ext uri="{BB962C8B-B14F-4D97-AF65-F5344CB8AC3E}">
        <p14:creationId xmlns:p14="http://schemas.microsoft.com/office/powerpoint/2010/main" val="31809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P spid="21" grpId="0"/>
      <p:bldP spid="2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9948C-4ADF-2315-28AB-3F42B9E95214}"/>
            </a:ext>
          </a:extLst>
        </p:cNvPr>
        <p:cNvGrpSpPr/>
        <p:nvPr/>
      </p:nvGrpSpPr>
      <p:grpSpPr>
        <a:xfrm>
          <a:off x="0" y="0"/>
          <a:ext cx="0" cy="0"/>
          <a:chOff x="0" y="0"/>
          <a:chExt cx="0" cy="0"/>
        </a:xfrm>
      </p:grpSpPr>
      <p:pic>
        <p:nvPicPr>
          <p:cNvPr id="2" name="Image 8">
            <a:extLst>
              <a:ext uri="{FF2B5EF4-FFF2-40B4-BE49-F238E27FC236}">
                <a16:creationId xmlns:a16="http://schemas.microsoft.com/office/drawing/2014/main" id="{4657FA54-0DEB-27DF-037D-73792BBFDE34}"/>
              </a:ext>
            </a:extLst>
          </p:cNvPr>
          <p:cNvPicPr>
            <a:picLocks noChangeAspect="1"/>
          </p:cNvPicPr>
          <p:nvPr/>
        </p:nvPicPr>
        <p:blipFill>
          <a:blip r:embed="rId2"/>
          <a:stretch>
            <a:fillRect/>
          </a:stretch>
        </p:blipFill>
        <p:spPr>
          <a:xfrm>
            <a:off x="11385382" y="318165"/>
            <a:ext cx="583170" cy="583170"/>
          </a:xfrm>
          <a:prstGeom prst="rect">
            <a:avLst/>
          </a:prstGeom>
        </p:spPr>
      </p:pic>
      <p:sp>
        <p:nvSpPr>
          <p:cNvPr id="4" name="Titre 3">
            <a:extLst>
              <a:ext uri="{FF2B5EF4-FFF2-40B4-BE49-F238E27FC236}">
                <a16:creationId xmlns:a16="http://schemas.microsoft.com/office/drawing/2014/main" id="{18A4C432-C37F-1499-95F7-ED3B472F9F0F}"/>
              </a:ext>
            </a:extLst>
          </p:cNvPr>
          <p:cNvSpPr>
            <a:spLocks noGrp="1"/>
          </p:cNvSpPr>
          <p:nvPr>
            <p:ph type="title"/>
          </p:nvPr>
        </p:nvSpPr>
        <p:spPr/>
        <p:txBody>
          <a:bodyPr/>
          <a:lstStyle/>
          <a:p>
            <a:r>
              <a:rPr lang="fr-FR"/>
              <a:t>On rappelle maintenant les lois de l’intensité. </a:t>
            </a:r>
            <a:endParaRPr lang="fr-FR" dirty="0"/>
          </a:p>
        </p:txBody>
      </p:sp>
      <p:sp>
        <p:nvSpPr>
          <p:cNvPr id="5" name="Espace réservé du contenu 4">
            <a:extLst>
              <a:ext uri="{FF2B5EF4-FFF2-40B4-BE49-F238E27FC236}">
                <a16:creationId xmlns:a16="http://schemas.microsoft.com/office/drawing/2014/main" id="{6719E43B-69D8-80ED-F32E-74348E010CB0}"/>
              </a:ext>
            </a:extLst>
          </p:cNvPr>
          <p:cNvSpPr>
            <a:spLocks noGrp="1"/>
          </p:cNvSpPr>
          <p:nvPr>
            <p:ph sz="quarter" idx="11"/>
          </p:nvPr>
        </p:nvSpPr>
        <p:spPr/>
        <p:txBody>
          <a:bodyPr/>
          <a:lstStyle/>
          <a:p>
            <a:r>
              <a:rPr lang="fr-FR"/>
              <a:t>L’enseignant.e fait participer les élèves pour compléter les espaces en pointillés.</a:t>
            </a:r>
          </a:p>
        </p:txBody>
      </p:sp>
      <p:sp>
        <p:nvSpPr>
          <p:cNvPr id="6" name="ZoneTexte 5">
            <a:extLst>
              <a:ext uri="{FF2B5EF4-FFF2-40B4-BE49-F238E27FC236}">
                <a16:creationId xmlns:a16="http://schemas.microsoft.com/office/drawing/2014/main" id="{9B24408B-D252-8B25-C7DB-7189342F9F31}"/>
              </a:ext>
            </a:extLst>
          </p:cNvPr>
          <p:cNvSpPr txBox="1"/>
          <p:nvPr/>
        </p:nvSpPr>
        <p:spPr>
          <a:xfrm>
            <a:off x="387918" y="1187605"/>
            <a:ext cx="8934644" cy="523220"/>
          </a:xfrm>
          <a:prstGeom prst="rect">
            <a:avLst/>
          </a:prstGeom>
          <a:noFill/>
        </p:spPr>
        <p:txBody>
          <a:bodyPr wrap="square" rtlCol="0">
            <a:spAutoFit/>
          </a:bodyPr>
          <a:lstStyle/>
          <a:p>
            <a:r>
              <a:rPr lang="fr-FR" sz="2800" b="1" noProof="0" dirty="0">
                <a:solidFill>
                  <a:srgbClr val="FF0000"/>
                </a:solidFill>
              </a:rPr>
              <a:t>Loi de l’unicité de l’intensité</a:t>
            </a:r>
          </a:p>
        </p:txBody>
      </p:sp>
      <p:sp>
        <p:nvSpPr>
          <p:cNvPr id="7" name="Rectangle 551">
            <a:extLst>
              <a:ext uri="{FF2B5EF4-FFF2-40B4-BE49-F238E27FC236}">
                <a16:creationId xmlns:a16="http://schemas.microsoft.com/office/drawing/2014/main" id="{AB8534AF-9C7A-5ADC-5EED-C93983E629C4}"/>
              </a:ext>
            </a:extLst>
          </p:cNvPr>
          <p:cNvSpPr/>
          <p:nvPr/>
        </p:nvSpPr>
        <p:spPr>
          <a:xfrm>
            <a:off x="516345" y="1677254"/>
            <a:ext cx="7829796" cy="2112566"/>
          </a:xfrm>
          <a:prstGeom prst="rect">
            <a:avLst/>
          </a:prstGeom>
        </p:spPr>
        <p:txBody>
          <a:bodyPr wrap="square" lIns="0" tIns="0" rIns="0" bIns="0">
            <a:spAutoFit/>
          </a:bodyPr>
          <a:lstStyle/>
          <a:p>
            <a:pPr>
              <a:lnSpc>
                <a:spcPct val="200000"/>
              </a:lnSpc>
            </a:pPr>
            <a:r>
              <a:rPr lang="fr-FR" sz="2400" noProof="0" dirty="0">
                <a:solidFill>
                  <a:srgbClr val="231F20"/>
                </a:solidFill>
              </a:rPr>
              <a:t>Dans </a:t>
            </a:r>
            <a:r>
              <a:rPr lang="fr-FR" sz="2400" b="1" noProof="0" dirty="0">
                <a:solidFill>
                  <a:srgbClr val="231F20"/>
                </a:solidFill>
              </a:rPr>
              <a:t>un circuit série</a:t>
            </a:r>
            <a:r>
              <a:rPr lang="fr-FR" sz="2400" noProof="0" dirty="0">
                <a:solidFill>
                  <a:srgbClr val="231F20"/>
                </a:solidFill>
              </a:rPr>
              <a:t>, l’intensité du courant </a:t>
            </a:r>
          </a:p>
          <a:p>
            <a:pPr>
              <a:lnSpc>
                <a:spcPct val="200000"/>
              </a:lnSpc>
            </a:pPr>
            <a:r>
              <a:rPr lang="fr-FR" sz="2400" noProof="0" dirty="0">
                <a:solidFill>
                  <a:srgbClr val="231F20"/>
                </a:solidFill>
              </a:rPr>
              <a:t>est </a:t>
            </a:r>
            <a:r>
              <a:rPr lang="fr-FR" sz="2400" b="1" i="1" u="sng" noProof="0" dirty="0">
                <a:solidFill>
                  <a:srgbClr val="FF0000"/>
                </a:solidFill>
              </a:rPr>
              <a:t>la même </a:t>
            </a:r>
            <a:r>
              <a:rPr lang="fr-FR" sz="2400" noProof="0" dirty="0">
                <a:solidFill>
                  <a:srgbClr val="231F20"/>
                </a:solidFill>
              </a:rPr>
              <a:t>dans tous les points de ce circuit, </a:t>
            </a:r>
          </a:p>
          <a:p>
            <a:pPr>
              <a:lnSpc>
                <a:spcPct val="200000"/>
              </a:lnSpc>
            </a:pPr>
            <a:r>
              <a:rPr lang="fr-FR" sz="2400" noProof="0" dirty="0">
                <a:solidFill>
                  <a:srgbClr val="231F20"/>
                </a:solidFill>
              </a:rPr>
              <a:t>c’est la loi d’unicité de l’intensité: </a:t>
            </a:r>
          </a:p>
        </p:txBody>
      </p:sp>
      <p:sp>
        <p:nvSpPr>
          <p:cNvPr id="8" name="Rectangle 7">
            <a:extLst>
              <a:ext uri="{FF2B5EF4-FFF2-40B4-BE49-F238E27FC236}">
                <a16:creationId xmlns:a16="http://schemas.microsoft.com/office/drawing/2014/main" id="{FE1FDB9C-C8A5-BBC7-0EAD-441CBBFE9451}"/>
              </a:ext>
            </a:extLst>
          </p:cNvPr>
          <p:cNvSpPr/>
          <p:nvPr/>
        </p:nvSpPr>
        <p:spPr>
          <a:xfrm>
            <a:off x="3574197" y="4737119"/>
            <a:ext cx="3930555" cy="933276"/>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chemeClr val="tx1"/>
                </a:solidFill>
              </a:rPr>
              <a:t> </a:t>
            </a:r>
            <a:r>
              <a:rPr lang="fr-FR" sz="4800" b="1" noProof="0" dirty="0">
                <a:solidFill>
                  <a:schemeClr val="tx1"/>
                </a:solidFill>
                <a:latin typeface="Times New Roman" panose="02020603050405020304" pitchFamily="18" charset="0"/>
                <a:cs typeface="Times New Roman" panose="02020603050405020304" pitchFamily="18" charset="0"/>
              </a:rPr>
              <a:t>I</a:t>
            </a:r>
            <a:r>
              <a:rPr lang="fr-FR" sz="4800" b="1" baseline="-25000" noProof="0" dirty="0">
                <a:solidFill>
                  <a:schemeClr val="tx1"/>
                </a:solidFill>
                <a:latin typeface="Times New Roman" panose="02020603050405020304" pitchFamily="18" charset="0"/>
                <a:cs typeface="Times New Roman" panose="02020603050405020304" pitchFamily="18" charset="0"/>
              </a:rPr>
              <a:t>1</a:t>
            </a:r>
            <a:r>
              <a:rPr lang="fr-FR" sz="4800" b="1" noProof="0" dirty="0">
                <a:solidFill>
                  <a:schemeClr val="tx1"/>
                </a:solidFill>
                <a:latin typeface="Times New Roman" panose="02020603050405020304" pitchFamily="18" charset="0"/>
                <a:cs typeface="Times New Roman" panose="02020603050405020304" pitchFamily="18" charset="0"/>
              </a:rPr>
              <a:t> = I</a:t>
            </a:r>
            <a:r>
              <a:rPr lang="fr-FR" sz="4800" b="1" baseline="-25000" noProof="0" dirty="0">
                <a:solidFill>
                  <a:schemeClr val="tx1"/>
                </a:solidFill>
                <a:latin typeface="Times New Roman" panose="02020603050405020304" pitchFamily="18" charset="0"/>
                <a:cs typeface="Times New Roman" panose="02020603050405020304" pitchFamily="18" charset="0"/>
              </a:rPr>
              <a:t>2</a:t>
            </a:r>
            <a:r>
              <a:rPr lang="fr-FR" sz="4800" b="1" noProof="0" dirty="0">
                <a:solidFill>
                  <a:schemeClr val="tx1"/>
                </a:solidFill>
                <a:latin typeface="Times New Roman" panose="02020603050405020304" pitchFamily="18" charset="0"/>
                <a:cs typeface="Times New Roman" panose="02020603050405020304" pitchFamily="18" charset="0"/>
              </a:rPr>
              <a:t> = I</a:t>
            </a:r>
            <a:r>
              <a:rPr lang="fr-FR" sz="4800" b="1" baseline="-25000" noProof="0" dirty="0">
                <a:solidFill>
                  <a:schemeClr val="tx1"/>
                </a:solidFill>
                <a:latin typeface="Times New Roman" panose="02020603050405020304" pitchFamily="18" charset="0"/>
                <a:cs typeface="Times New Roman" panose="02020603050405020304" pitchFamily="18" charset="0"/>
              </a:rPr>
              <a:t>3</a:t>
            </a:r>
            <a:r>
              <a:rPr lang="fr-FR" sz="4800" b="1" noProof="0" dirty="0">
                <a:solidFill>
                  <a:schemeClr val="tx1"/>
                </a:solidFill>
                <a:latin typeface="Times New Roman" panose="02020603050405020304" pitchFamily="18" charset="0"/>
                <a:cs typeface="Times New Roman" panose="02020603050405020304" pitchFamily="18" charset="0"/>
              </a:rPr>
              <a:t> </a:t>
            </a:r>
            <a:endParaRPr lang="fr-FR" sz="4800" noProof="0" dirty="0">
              <a:solidFill>
                <a:schemeClr val="tx1"/>
              </a:solidFill>
            </a:endParaRPr>
          </a:p>
        </p:txBody>
      </p:sp>
      <p:grpSp>
        <p:nvGrpSpPr>
          <p:cNvPr id="9" name="Groupe 8">
            <a:extLst>
              <a:ext uri="{FF2B5EF4-FFF2-40B4-BE49-F238E27FC236}">
                <a16:creationId xmlns:a16="http://schemas.microsoft.com/office/drawing/2014/main" id="{E603F2D8-DB10-A0C1-334A-197B7DE799F2}"/>
              </a:ext>
            </a:extLst>
          </p:cNvPr>
          <p:cNvGrpSpPr/>
          <p:nvPr/>
        </p:nvGrpSpPr>
        <p:grpSpPr>
          <a:xfrm>
            <a:off x="6544382" y="1449215"/>
            <a:ext cx="5172396" cy="2555056"/>
            <a:chOff x="6591497" y="2369063"/>
            <a:chExt cx="5172396" cy="2555056"/>
          </a:xfrm>
        </p:grpSpPr>
        <p:pic>
          <p:nvPicPr>
            <p:cNvPr id="10" name="Image 9">
              <a:extLst>
                <a:ext uri="{FF2B5EF4-FFF2-40B4-BE49-F238E27FC236}">
                  <a16:creationId xmlns:a16="http://schemas.microsoft.com/office/drawing/2014/main" id="{0636C318-F382-3EFE-E4E8-98FB9361F1CE}"/>
                </a:ext>
              </a:extLst>
            </p:cNvPr>
            <p:cNvPicPr>
              <a:picLocks noChangeAspect="1"/>
            </p:cNvPicPr>
            <p:nvPr/>
          </p:nvPicPr>
          <p:blipFill>
            <a:blip r:embed="rId3"/>
            <a:stretch>
              <a:fillRect/>
            </a:stretch>
          </p:blipFill>
          <p:spPr>
            <a:xfrm>
              <a:off x="6591497" y="2369063"/>
              <a:ext cx="4880811" cy="2555056"/>
            </a:xfrm>
            <a:prstGeom prst="rect">
              <a:avLst/>
            </a:prstGeom>
          </p:spPr>
        </p:pic>
        <p:grpSp>
          <p:nvGrpSpPr>
            <p:cNvPr id="11" name="Groupe 10">
              <a:extLst>
                <a:ext uri="{FF2B5EF4-FFF2-40B4-BE49-F238E27FC236}">
                  <a16:creationId xmlns:a16="http://schemas.microsoft.com/office/drawing/2014/main" id="{8C90AB5C-9847-5D93-ADC7-30CBE231070D}"/>
                </a:ext>
              </a:extLst>
            </p:cNvPr>
            <p:cNvGrpSpPr/>
            <p:nvPr/>
          </p:nvGrpSpPr>
          <p:grpSpPr>
            <a:xfrm>
              <a:off x="7274257" y="3248590"/>
              <a:ext cx="3485331" cy="902050"/>
              <a:chOff x="7274257" y="3248590"/>
              <a:chExt cx="3485331" cy="902050"/>
            </a:xfrm>
          </p:grpSpPr>
          <p:sp>
            <p:nvSpPr>
              <p:cNvPr id="16" name="Rectangle 15">
                <a:extLst>
                  <a:ext uri="{FF2B5EF4-FFF2-40B4-BE49-F238E27FC236}">
                    <a16:creationId xmlns:a16="http://schemas.microsoft.com/office/drawing/2014/main" id="{1D249F01-B6A3-036D-5266-0DDEC1DB355C}"/>
                  </a:ext>
                </a:extLst>
              </p:cNvPr>
              <p:cNvSpPr/>
              <p:nvPr/>
            </p:nvSpPr>
            <p:spPr>
              <a:xfrm>
                <a:off x="7274257" y="3429000"/>
                <a:ext cx="259307" cy="3608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17" name="Rectangle 16">
                <a:extLst>
                  <a:ext uri="{FF2B5EF4-FFF2-40B4-BE49-F238E27FC236}">
                    <a16:creationId xmlns:a16="http://schemas.microsoft.com/office/drawing/2014/main" id="{771F20A2-A4A4-5C1B-779A-1BC889AA348E}"/>
                  </a:ext>
                </a:extLst>
              </p:cNvPr>
              <p:cNvSpPr/>
              <p:nvPr/>
            </p:nvSpPr>
            <p:spPr>
              <a:xfrm>
                <a:off x="10500281" y="3248590"/>
                <a:ext cx="259307" cy="3608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21" name="Rectangle 20">
                <a:extLst>
                  <a:ext uri="{FF2B5EF4-FFF2-40B4-BE49-F238E27FC236}">
                    <a16:creationId xmlns:a16="http://schemas.microsoft.com/office/drawing/2014/main" id="{D7A88179-B7A0-2D55-5D16-F4429F46C3D9}"/>
                  </a:ext>
                </a:extLst>
              </p:cNvPr>
              <p:cNvSpPr/>
              <p:nvPr/>
            </p:nvSpPr>
            <p:spPr>
              <a:xfrm>
                <a:off x="8703026" y="3789820"/>
                <a:ext cx="259307" cy="3608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3" name="ZoneTexte 12">
              <a:extLst>
                <a:ext uri="{FF2B5EF4-FFF2-40B4-BE49-F238E27FC236}">
                  <a16:creationId xmlns:a16="http://schemas.microsoft.com/office/drawing/2014/main" id="{A0FC2603-F21D-0AD2-6076-3182505A0475}"/>
                </a:ext>
              </a:extLst>
            </p:cNvPr>
            <p:cNvSpPr txBox="1"/>
            <p:nvPr/>
          </p:nvSpPr>
          <p:spPr>
            <a:xfrm>
              <a:off x="7090011" y="2768595"/>
              <a:ext cx="627797" cy="646331"/>
            </a:xfrm>
            <a:prstGeom prst="rect">
              <a:avLst/>
            </a:prstGeom>
            <a:noFill/>
          </p:spPr>
          <p:txBody>
            <a:bodyPr wrap="square" rtlCol="0">
              <a:spAutoFit/>
            </a:bodyPr>
            <a:lstStyle/>
            <a:p>
              <a:r>
                <a:rPr lang="fr-FR" sz="3600" b="1" noProof="0" dirty="0">
                  <a:latin typeface="Times New Roman" panose="02020603050405020304" pitchFamily="18" charset="0"/>
                  <a:cs typeface="Times New Roman" panose="02020603050405020304" pitchFamily="18" charset="0"/>
                </a:rPr>
                <a:t>I</a:t>
              </a:r>
              <a:r>
                <a:rPr lang="fr-FR" sz="3600" b="1" baseline="-25000" noProof="0" dirty="0">
                  <a:latin typeface="Times New Roman" panose="02020603050405020304" pitchFamily="18" charset="0"/>
                  <a:cs typeface="Times New Roman" panose="02020603050405020304" pitchFamily="18" charset="0"/>
                </a:rPr>
                <a:t>1</a:t>
              </a:r>
              <a:endParaRPr lang="fr-FR" sz="3600" noProof="0" dirty="0"/>
            </a:p>
          </p:txBody>
        </p:sp>
        <p:sp>
          <p:nvSpPr>
            <p:cNvPr id="14" name="ZoneTexte 13">
              <a:extLst>
                <a:ext uri="{FF2B5EF4-FFF2-40B4-BE49-F238E27FC236}">
                  <a16:creationId xmlns:a16="http://schemas.microsoft.com/office/drawing/2014/main" id="{BD1FB63F-5ADE-9940-1C90-B16D30189DF9}"/>
                </a:ext>
              </a:extLst>
            </p:cNvPr>
            <p:cNvSpPr txBox="1"/>
            <p:nvPr/>
          </p:nvSpPr>
          <p:spPr>
            <a:xfrm>
              <a:off x="8703026" y="3646591"/>
              <a:ext cx="627797" cy="646331"/>
            </a:xfrm>
            <a:prstGeom prst="rect">
              <a:avLst/>
            </a:prstGeom>
            <a:noFill/>
          </p:spPr>
          <p:txBody>
            <a:bodyPr wrap="square" rtlCol="0">
              <a:spAutoFit/>
            </a:bodyPr>
            <a:lstStyle/>
            <a:p>
              <a:r>
                <a:rPr lang="fr-FR" sz="3600" b="1" noProof="0" dirty="0">
                  <a:latin typeface="Times New Roman" panose="02020603050405020304" pitchFamily="18" charset="0"/>
                  <a:cs typeface="Times New Roman" panose="02020603050405020304" pitchFamily="18" charset="0"/>
                </a:rPr>
                <a:t>I</a:t>
              </a:r>
              <a:r>
                <a:rPr lang="fr-FR" sz="3600" b="1" baseline="-25000" noProof="0" dirty="0">
                  <a:latin typeface="Times New Roman" panose="02020603050405020304" pitchFamily="18" charset="0"/>
                  <a:cs typeface="Times New Roman" panose="02020603050405020304" pitchFamily="18" charset="0"/>
                </a:rPr>
                <a:t>2</a:t>
              </a:r>
              <a:endParaRPr lang="fr-FR" sz="3600" noProof="0" dirty="0"/>
            </a:p>
          </p:txBody>
        </p:sp>
        <p:sp>
          <p:nvSpPr>
            <p:cNvPr id="15" name="ZoneTexte 14">
              <a:extLst>
                <a:ext uri="{FF2B5EF4-FFF2-40B4-BE49-F238E27FC236}">
                  <a16:creationId xmlns:a16="http://schemas.microsoft.com/office/drawing/2014/main" id="{7005EFC7-1B7E-B152-8814-F768137F77EA}"/>
                </a:ext>
              </a:extLst>
            </p:cNvPr>
            <p:cNvSpPr txBox="1"/>
            <p:nvPr/>
          </p:nvSpPr>
          <p:spPr>
            <a:xfrm>
              <a:off x="11136096" y="2529763"/>
              <a:ext cx="627797" cy="646331"/>
            </a:xfrm>
            <a:prstGeom prst="rect">
              <a:avLst/>
            </a:prstGeom>
            <a:noFill/>
          </p:spPr>
          <p:txBody>
            <a:bodyPr wrap="square" rtlCol="0">
              <a:spAutoFit/>
            </a:bodyPr>
            <a:lstStyle/>
            <a:p>
              <a:r>
                <a:rPr lang="fr-FR" sz="3600" b="1" noProof="0" dirty="0">
                  <a:latin typeface="Times New Roman" panose="02020603050405020304" pitchFamily="18" charset="0"/>
                  <a:cs typeface="Times New Roman" panose="02020603050405020304" pitchFamily="18" charset="0"/>
                </a:rPr>
                <a:t>I</a:t>
              </a:r>
              <a:r>
                <a:rPr lang="fr-FR" sz="3600" b="1" baseline="-25000" noProof="0" dirty="0">
                  <a:latin typeface="Times New Roman" panose="02020603050405020304" pitchFamily="18" charset="0"/>
                  <a:cs typeface="Times New Roman" panose="02020603050405020304" pitchFamily="18" charset="0"/>
                </a:rPr>
                <a:t>3</a:t>
              </a:r>
              <a:endParaRPr lang="fr-FR" sz="3600" noProof="0" dirty="0"/>
            </a:p>
          </p:txBody>
        </p:sp>
      </p:grpSp>
    </p:spTree>
    <p:extLst>
      <p:ext uri="{BB962C8B-B14F-4D97-AF65-F5344CB8AC3E}">
        <p14:creationId xmlns:p14="http://schemas.microsoft.com/office/powerpoint/2010/main" val="223728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9948C-4ADF-2315-28AB-3F42B9E95214}"/>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1963E76B-C142-DFC4-1F2C-567E865899FF}"/>
              </a:ext>
            </a:extLst>
          </p:cNvPr>
          <p:cNvSpPr txBox="1"/>
          <p:nvPr/>
        </p:nvSpPr>
        <p:spPr>
          <a:xfrm>
            <a:off x="387918" y="1189811"/>
            <a:ext cx="2653505" cy="523220"/>
          </a:xfrm>
          <a:prstGeom prst="rect">
            <a:avLst/>
          </a:prstGeom>
          <a:noFill/>
        </p:spPr>
        <p:txBody>
          <a:bodyPr wrap="square" rtlCol="0">
            <a:spAutoFit/>
          </a:bodyPr>
          <a:lstStyle/>
          <a:p>
            <a:r>
              <a:rPr lang="fr-FR" sz="2800" b="1" noProof="0" dirty="0">
                <a:solidFill>
                  <a:srgbClr val="FF0000"/>
                </a:solidFill>
              </a:rPr>
              <a:t>Loi des nœuds</a:t>
            </a:r>
          </a:p>
        </p:txBody>
      </p:sp>
      <p:sp>
        <p:nvSpPr>
          <p:cNvPr id="5" name="Rectangle 551">
            <a:extLst>
              <a:ext uri="{FF2B5EF4-FFF2-40B4-BE49-F238E27FC236}">
                <a16:creationId xmlns:a16="http://schemas.microsoft.com/office/drawing/2014/main" id="{9A84A17B-E737-9F52-CF2B-C0B711CD865F}"/>
              </a:ext>
            </a:extLst>
          </p:cNvPr>
          <p:cNvSpPr/>
          <p:nvPr/>
        </p:nvSpPr>
        <p:spPr>
          <a:xfrm>
            <a:off x="441457" y="1731971"/>
            <a:ext cx="7829796" cy="2954655"/>
          </a:xfrm>
          <a:prstGeom prst="rect">
            <a:avLst/>
          </a:prstGeom>
        </p:spPr>
        <p:txBody>
          <a:bodyPr wrap="square" lIns="0" tIns="0" rIns="0" bIns="0">
            <a:spAutoFit/>
          </a:bodyPr>
          <a:lstStyle/>
          <a:p>
            <a:pPr>
              <a:lnSpc>
                <a:spcPct val="200000"/>
              </a:lnSpc>
            </a:pPr>
            <a:r>
              <a:rPr lang="fr-FR" sz="2400" noProof="0" dirty="0">
                <a:solidFill>
                  <a:srgbClr val="231F20"/>
                </a:solidFill>
              </a:rPr>
              <a:t>Dans </a:t>
            </a:r>
            <a:r>
              <a:rPr lang="fr-FR" sz="2400" b="1" noProof="0" dirty="0">
                <a:solidFill>
                  <a:srgbClr val="231F20"/>
                </a:solidFill>
              </a:rPr>
              <a:t>un circuit avec dérivations</a:t>
            </a:r>
            <a:r>
              <a:rPr lang="fr-FR" sz="2400" noProof="0" dirty="0">
                <a:solidFill>
                  <a:srgbClr val="231F20"/>
                </a:solidFill>
              </a:rPr>
              <a:t>, l’intensité </a:t>
            </a:r>
          </a:p>
          <a:p>
            <a:pPr>
              <a:lnSpc>
                <a:spcPct val="200000"/>
              </a:lnSpc>
            </a:pPr>
            <a:r>
              <a:rPr lang="fr-FR" sz="2400" noProof="0" dirty="0">
                <a:solidFill>
                  <a:srgbClr val="231F20"/>
                </a:solidFill>
              </a:rPr>
              <a:t>du courant principal est égale </a:t>
            </a:r>
            <a:r>
              <a:rPr lang="fr-FR" sz="2400" b="1" i="1" u="sng" noProof="0" dirty="0">
                <a:solidFill>
                  <a:srgbClr val="FF0000"/>
                </a:solidFill>
              </a:rPr>
              <a:t>à la somme </a:t>
            </a:r>
            <a:r>
              <a:rPr lang="fr-FR" sz="2400" noProof="0" dirty="0">
                <a:solidFill>
                  <a:srgbClr val="231F20"/>
                </a:solidFill>
              </a:rPr>
              <a:t>des </a:t>
            </a:r>
          </a:p>
          <a:p>
            <a:pPr>
              <a:lnSpc>
                <a:spcPct val="200000"/>
              </a:lnSpc>
            </a:pPr>
            <a:r>
              <a:rPr lang="fr-FR" sz="2400" noProof="0" dirty="0">
                <a:solidFill>
                  <a:srgbClr val="231F20"/>
                </a:solidFill>
              </a:rPr>
              <a:t>intensités dans les branches dérivées : c’est</a:t>
            </a:r>
          </a:p>
          <a:p>
            <a:pPr>
              <a:lnSpc>
                <a:spcPct val="200000"/>
              </a:lnSpc>
            </a:pPr>
            <a:r>
              <a:rPr lang="fr-FR" sz="2400" b="1" noProof="0" dirty="0">
                <a:solidFill>
                  <a:srgbClr val="FF0000"/>
                </a:solidFill>
              </a:rPr>
              <a:t>la loi des nœuds.</a:t>
            </a:r>
            <a:endParaRPr lang="fr-FR" sz="2400" b="1" i="0" spc="0" baseline="0" noProof="0" dirty="0">
              <a:solidFill>
                <a:srgbClr val="FF0000"/>
              </a:solidFill>
              <a:latin typeface="Calibri"/>
            </a:endParaRPr>
          </a:p>
        </p:txBody>
      </p:sp>
      <p:sp>
        <p:nvSpPr>
          <p:cNvPr id="6" name="Rectangle 5">
            <a:extLst>
              <a:ext uri="{FF2B5EF4-FFF2-40B4-BE49-F238E27FC236}">
                <a16:creationId xmlns:a16="http://schemas.microsoft.com/office/drawing/2014/main" id="{91DF9AD6-8502-85E1-9FF3-EB41C11D83F3}"/>
              </a:ext>
            </a:extLst>
          </p:cNvPr>
          <p:cNvSpPr/>
          <p:nvPr/>
        </p:nvSpPr>
        <p:spPr>
          <a:xfrm>
            <a:off x="2811439" y="4547836"/>
            <a:ext cx="3930555" cy="933276"/>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800" b="1" noProof="0" dirty="0">
                <a:solidFill>
                  <a:schemeClr val="tx1"/>
                </a:solidFill>
              </a:rPr>
              <a:t> </a:t>
            </a:r>
            <a:r>
              <a:rPr lang="fr-FR" sz="4800" b="1" noProof="0" dirty="0">
                <a:solidFill>
                  <a:schemeClr val="tx1"/>
                </a:solidFill>
                <a:latin typeface="Times New Roman" panose="02020603050405020304" pitchFamily="18" charset="0"/>
                <a:cs typeface="Times New Roman" panose="02020603050405020304" pitchFamily="18" charset="0"/>
              </a:rPr>
              <a:t>I = I</a:t>
            </a:r>
            <a:r>
              <a:rPr lang="fr-FR" sz="4800" b="1" baseline="-25000" noProof="0" dirty="0">
                <a:solidFill>
                  <a:schemeClr val="tx1"/>
                </a:solidFill>
                <a:latin typeface="Times New Roman" panose="02020603050405020304" pitchFamily="18" charset="0"/>
                <a:cs typeface="Times New Roman" panose="02020603050405020304" pitchFamily="18" charset="0"/>
              </a:rPr>
              <a:t>1</a:t>
            </a:r>
            <a:r>
              <a:rPr lang="fr-FR" sz="4800" b="1" noProof="0" dirty="0">
                <a:solidFill>
                  <a:schemeClr val="tx1"/>
                </a:solidFill>
                <a:latin typeface="Times New Roman" panose="02020603050405020304" pitchFamily="18" charset="0"/>
                <a:cs typeface="Times New Roman" panose="02020603050405020304" pitchFamily="18" charset="0"/>
              </a:rPr>
              <a:t> + I</a:t>
            </a:r>
            <a:r>
              <a:rPr lang="fr-FR" sz="4800" b="1" baseline="-25000" noProof="0" dirty="0">
                <a:solidFill>
                  <a:schemeClr val="tx1"/>
                </a:solidFill>
                <a:latin typeface="Times New Roman" panose="02020603050405020304" pitchFamily="18" charset="0"/>
                <a:cs typeface="Times New Roman" panose="02020603050405020304" pitchFamily="18" charset="0"/>
              </a:rPr>
              <a:t>2</a:t>
            </a:r>
            <a:r>
              <a:rPr lang="fr-FR" sz="4800" b="1" noProof="0" dirty="0">
                <a:solidFill>
                  <a:schemeClr val="tx1"/>
                </a:solidFill>
                <a:latin typeface="Times New Roman" panose="02020603050405020304" pitchFamily="18" charset="0"/>
                <a:cs typeface="Times New Roman" panose="02020603050405020304" pitchFamily="18" charset="0"/>
              </a:rPr>
              <a:t> </a:t>
            </a:r>
            <a:endParaRPr lang="fr-FR" sz="4800" noProof="0" dirty="0">
              <a:solidFill>
                <a:schemeClr val="tx1"/>
              </a:solidFill>
            </a:endParaRPr>
          </a:p>
        </p:txBody>
      </p:sp>
      <p:grpSp>
        <p:nvGrpSpPr>
          <p:cNvPr id="7" name="Groupe 6">
            <a:extLst>
              <a:ext uri="{FF2B5EF4-FFF2-40B4-BE49-F238E27FC236}">
                <a16:creationId xmlns:a16="http://schemas.microsoft.com/office/drawing/2014/main" id="{03E780B2-7502-C9AD-2EDF-F843D8E0D204}"/>
              </a:ext>
            </a:extLst>
          </p:cNvPr>
          <p:cNvGrpSpPr/>
          <p:nvPr/>
        </p:nvGrpSpPr>
        <p:grpSpPr>
          <a:xfrm>
            <a:off x="6869611" y="1762014"/>
            <a:ext cx="5021899" cy="3111712"/>
            <a:chOff x="7135518" y="2010312"/>
            <a:chExt cx="4628375" cy="2867873"/>
          </a:xfrm>
        </p:grpSpPr>
        <p:pic>
          <p:nvPicPr>
            <p:cNvPr id="8" name="Image 7">
              <a:extLst>
                <a:ext uri="{FF2B5EF4-FFF2-40B4-BE49-F238E27FC236}">
                  <a16:creationId xmlns:a16="http://schemas.microsoft.com/office/drawing/2014/main" id="{76187AD9-C2BD-54E4-73A3-A27E67F11A0A}"/>
                </a:ext>
              </a:extLst>
            </p:cNvPr>
            <p:cNvPicPr/>
            <p:nvPr/>
          </p:nvPicPr>
          <p:blipFill>
            <a:blip r:embed="rId2"/>
            <a:srcRect l="33690" t="29469" r="19468" b="27654"/>
            <a:stretch>
              <a:fillRect/>
            </a:stretch>
          </p:blipFill>
          <p:spPr bwMode="auto">
            <a:xfrm>
              <a:off x="7135518" y="2269366"/>
              <a:ext cx="4628375" cy="2608819"/>
            </a:xfrm>
            <a:prstGeom prst="rect">
              <a:avLst/>
            </a:prstGeom>
            <a:noFill/>
            <a:ln w="9525">
              <a:noFill/>
              <a:miter lim="800000"/>
              <a:headEnd/>
              <a:tailEnd/>
            </a:ln>
          </p:spPr>
        </p:pic>
        <p:sp>
          <p:nvSpPr>
            <p:cNvPr id="11" name="ZoneTexte 10">
              <a:extLst>
                <a:ext uri="{FF2B5EF4-FFF2-40B4-BE49-F238E27FC236}">
                  <a16:creationId xmlns:a16="http://schemas.microsoft.com/office/drawing/2014/main" id="{DAE985EC-8B82-28D3-0F05-B6283DE77EE3}"/>
                </a:ext>
              </a:extLst>
            </p:cNvPr>
            <p:cNvSpPr txBox="1"/>
            <p:nvPr/>
          </p:nvSpPr>
          <p:spPr>
            <a:xfrm>
              <a:off x="7977650" y="2010312"/>
              <a:ext cx="627797" cy="646331"/>
            </a:xfrm>
            <a:prstGeom prst="rect">
              <a:avLst/>
            </a:prstGeom>
            <a:noFill/>
          </p:spPr>
          <p:txBody>
            <a:bodyPr wrap="square" rtlCol="0">
              <a:spAutoFit/>
            </a:bodyPr>
            <a:lstStyle/>
            <a:p>
              <a:r>
                <a:rPr lang="fr-FR" sz="3600" b="1" noProof="0" dirty="0">
                  <a:latin typeface="Times New Roman" panose="02020603050405020304" pitchFamily="18" charset="0"/>
                  <a:cs typeface="Times New Roman" panose="02020603050405020304" pitchFamily="18" charset="0"/>
                </a:rPr>
                <a:t>I</a:t>
              </a:r>
              <a:endParaRPr lang="fr-FR" sz="3600" noProof="0" dirty="0"/>
            </a:p>
          </p:txBody>
        </p:sp>
        <p:sp>
          <p:nvSpPr>
            <p:cNvPr id="13" name="ZoneTexte 12">
              <a:extLst>
                <a:ext uri="{FF2B5EF4-FFF2-40B4-BE49-F238E27FC236}">
                  <a16:creationId xmlns:a16="http://schemas.microsoft.com/office/drawing/2014/main" id="{299536A6-098B-D900-99A1-58FA3192E4C3}"/>
                </a:ext>
              </a:extLst>
            </p:cNvPr>
            <p:cNvSpPr txBox="1"/>
            <p:nvPr/>
          </p:nvSpPr>
          <p:spPr>
            <a:xfrm>
              <a:off x="9150688" y="4066070"/>
              <a:ext cx="627797" cy="646331"/>
            </a:xfrm>
            <a:prstGeom prst="rect">
              <a:avLst/>
            </a:prstGeom>
            <a:noFill/>
          </p:spPr>
          <p:txBody>
            <a:bodyPr wrap="square" rtlCol="0">
              <a:spAutoFit/>
            </a:bodyPr>
            <a:lstStyle/>
            <a:p>
              <a:r>
                <a:rPr lang="fr-FR" sz="3600" b="1" noProof="0" dirty="0">
                  <a:latin typeface="Times New Roman" panose="02020603050405020304" pitchFamily="18" charset="0"/>
                  <a:cs typeface="Times New Roman" panose="02020603050405020304" pitchFamily="18" charset="0"/>
                </a:rPr>
                <a:t>I</a:t>
              </a:r>
              <a:r>
                <a:rPr lang="fr-FR" sz="3600" b="1" baseline="-25000" noProof="0" dirty="0">
                  <a:latin typeface="Times New Roman" panose="02020603050405020304" pitchFamily="18" charset="0"/>
                  <a:cs typeface="Times New Roman" panose="02020603050405020304" pitchFamily="18" charset="0"/>
                </a:rPr>
                <a:t>2</a:t>
              </a:r>
              <a:endParaRPr lang="fr-FR" sz="3600" noProof="0" dirty="0"/>
            </a:p>
          </p:txBody>
        </p:sp>
        <p:sp>
          <p:nvSpPr>
            <p:cNvPr id="14" name="ZoneTexte 13">
              <a:extLst>
                <a:ext uri="{FF2B5EF4-FFF2-40B4-BE49-F238E27FC236}">
                  <a16:creationId xmlns:a16="http://schemas.microsoft.com/office/drawing/2014/main" id="{0BD2045F-0505-3D28-FB30-670473A459A6}"/>
                </a:ext>
              </a:extLst>
            </p:cNvPr>
            <p:cNvSpPr txBox="1"/>
            <p:nvPr/>
          </p:nvSpPr>
          <p:spPr>
            <a:xfrm>
              <a:off x="9149454" y="3203642"/>
              <a:ext cx="627797" cy="646331"/>
            </a:xfrm>
            <a:prstGeom prst="rect">
              <a:avLst/>
            </a:prstGeom>
            <a:noFill/>
          </p:spPr>
          <p:txBody>
            <a:bodyPr wrap="square" rtlCol="0">
              <a:spAutoFit/>
            </a:bodyPr>
            <a:lstStyle/>
            <a:p>
              <a:r>
                <a:rPr lang="fr-FR" sz="3600" b="1" noProof="0" dirty="0">
                  <a:latin typeface="Times New Roman" panose="02020603050405020304" pitchFamily="18" charset="0"/>
                  <a:cs typeface="Times New Roman" panose="02020603050405020304" pitchFamily="18" charset="0"/>
                </a:rPr>
                <a:t>I</a:t>
              </a:r>
              <a:r>
                <a:rPr lang="fr-FR" sz="3600" b="1" baseline="-25000" noProof="0" dirty="0">
                  <a:latin typeface="Times New Roman" panose="02020603050405020304" pitchFamily="18" charset="0"/>
                  <a:cs typeface="Times New Roman" panose="02020603050405020304" pitchFamily="18" charset="0"/>
                </a:rPr>
                <a:t>1</a:t>
              </a:r>
              <a:endParaRPr lang="fr-FR" sz="3600" noProof="0" dirty="0"/>
            </a:p>
          </p:txBody>
        </p:sp>
      </p:grpSp>
      <p:pic>
        <p:nvPicPr>
          <p:cNvPr id="15" name="Image 8">
            <a:extLst>
              <a:ext uri="{FF2B5EF4-FFF2-40B4-BE49-F238E27FC236}">
                <a16:creationId xmlns:a16="http://schemas.microsoft.com/office/drawing/2014/main" id="{32971552-C7D5-D78B-64A4-DCE57EC70190}"/>
              </a:ext>
            </a:extLst>
          </p:cNvPr>
          <p:cNvPicPr>
            <a:picLocks noChangeAspect="1"/>
          </p:cNvPicPr>
          <p:nvPr/>
        </p:nvPicPr>
        <p:blipFill>
          <a:blip r:embed="rId3"/>
          <a:stretch>
            <a:fillRect/>
          </a:stretch>
        </p:blipFill>
        <p:spPr>
          <a:xfrm>
            <a:off x="11385382" y="318165"/>
            <a:ext cx="583170" cy="583170"/>
          </a:xfrm>
          <a:prstGeom prst="rect">
            <a:avLst/>
          </a:prstGeom>
        </p:spPr>
      </p:pic>
      <p:sp>
        <p:nvSpPr>
          <p:cNvPr id="16" name="Titre 15">
            <a:extLst>
              <a:ext uri="{FF2B5EF4-FFF2-40B4-BE49-F238E27FC236}">
                <a16:creationId xmlns:a16="http://schemas.microsoft.com/office/drawing/2014/main" id="{1ADCB30A-0250-79DF-FA28-39C6C87923C3}"/>
              </a:ext>
            </a:extLst>
          </p:cNvPr>
          <p:cNvSpPr>
            <a:spLocks noGrp="1"/>
          </p:cNvSpPr>
          <p:nvPr>
            <p:ph type="title"/>
          </p:nvPr>
        </p:nvSpPr>
        <p:spPr/>
        <p:txBody>
          <a:bodyPr/>
          <a:lstStyle/>
          <a:p>
            <a:r>
              <a:rPr lang="fr-FR"/>
              <a:t>On rappelle maintenant les lois de l’intensité. </a:t>
            </a:r>
          </a:p>
        </p:txBody>
      </p:sp>
      <p:sp>
        <p:nvSpPr>
          <p:cNvPr id="17" name="Espace réservé du contenu 16">
            <a:extLst>
              <a:ext uri="{FF2B5EF4-FFF2-40B4-BE49-F238E27FC236}">
                <a16:creationId xmlns:a16="http://schemas.microsoft.com/office/drawing/2014/main" id="{BAD94546-6BBA-4302-024D-507A061928DE}"/>
              </a:ext>
            </a:extLst>
          </p:cNvPr>
          <p:cNvSpPr>
            <a:spLocks noGrp="1"/>
          </p:cNvSpPr>
          <p:nvPr>
            <p:ph sz="quarter" idx="11"/>
          </p:nvPr>
        </p:nvSpPr>
        <p:spPr/>
        <p:txBody>
          <a:bodyPr/>
          <a:lstStyle/>
          <a:p>
            <a:r>
              <a:rPr lang="fr-FR"/>
              <a:t>L’enseignant.e fait participer les élèves pour compléter les espaces en pointillés.</a:t>
            </a:r>
          </a:p>
        </p:txBody>
      </p:sp>
    </p:spTree>
    <p:extLst>
      <p:ext uri="{BB962C8B-B14F-4D97-AF65-F5344CB8AC3E}">
        <p14:creationId xmlns:p14="http://schemas.microsoft.com/office/powerpoint/2010/main" val="234188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4B1D8-6F02-0843-6F1B-C449FDCFEDC7}"/>
            </a:ext>
          </a:extLst>
        </p:cNvPr>
        <p:cNvGrpSpPr/>
        <p:nvPr/>
      </p:nvGrpSpPr>
      <p:grpSpPr>
        <a:xfrm>
          <a:off x="0" y="0"/>
          <a:ext cx="0" cy="0"/>
          <a:chOff x="0" y="0"/>
          <a:chExt cx="0" cy="0"/>
        </a:xfrm>
      </p:grpSpPr>
      <p:pic>
        <p:nvPicPr>
          <p:cNvPr id="3" name="Picture 2" descr="Lever la main - Icônes mains et gestes gratuites">
            <a:extLst>
              <a:ext uri="{FF2B5EF4-FFF2-40B4-BE49-F238E27FC236}">
                <a16:creationId xmlns:a16="http://schemas.microsoft.com/office/drawing/2014/main" id="{EEC0D334-7121-CD69-9287-38DCA798B3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4960" y="291808"/>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p:cNvPicPr/>
          <p:nvPr/>
        </p:nvPicPr>
        <p:blipFill>
          <a:blip r:embed="rId3"/>
          <a:srcRect l="11592" t="26117" r="11847" b="24441"/>
          <a:stretch>
            <a:fillRect/>
          </a:stretch>
        </p:blipFill>
        <p:spPr bwMode="auto">
          <a:xfrm>
            <a:off x="353085" y="1360201"/>
            <a:ext cx="11664517" cy="5029878"/>
          </a:xfrm>
          <a:prstGeom prst="rect">
            <a:avLst/>
          </a:prstGeom>
          <a:noFill/>
          <a:ln w="9525">
            <a:noFill/>
            <a:miter lim="800000"/>
            <a:headEnd/>
            <a:tailEnd/>
          </a:ln>
        </p:spPr>
      </p:pic>
      <p:sp>
        <p:nvSpPr>
          <p:cNvPr id="9" name="ZoneTexte 8"/>
          <p:cNvSpPr txBox="1"/>
          <p:nvPr/>
        </p:nvSpPr>
        <p:spPr>
          <a:xfrm>
            <a:off x="6901399" y="2691572"/>
            <a:ext cx="726108" cy="523220"/>
          </a:xfrm>
          <a:prstGeom prst="rect">
            <a:avLst/>
          </a:prstGeom>
          <a:noFill/>
        </p:spPr>
        <p:txBody>
          <a:bodyPr wrap="square" rtlCol="0">
            <a:spAutoFit/>
          </a:bodyPr>
          <a:lstStyle/>
          <a:p>
            <a:pPr defTabSz="457200"/>
            <a:r>
              <a:rPr lang="fr-MA" sz="2800" b="1" dirty="0">
                <a:solidFill>
                  <a:srgbClr val="FF0000"/>
                </a:solidFill>
              </a:rPr>
              <a:t>X </a:t>
            </a:r>
            <a:endParaRPr lang="fr-FR" sz="2800" b="1" dirty="0">
              <a:solidFill>
                <a:srgbClr val="FF0000"/>
              </a:solidFill>
            </a:endParaRPr>
          </a:p>
        </p:txBody>
      </p:sp>
      <p:sp>
        <p:nvSpPr>
          <p:cNvPr id="2" name="ZoneTexte 1"/>
          <p:cNvSpPr txBox="1"/>
          <p:nvPr/>
        </p:nvSpPr>
        <p:spPr>
          <a:xfrm>
            <a:off x="6110538" y="2218099"/>
            <a:ext cx="4347112" cy="369332"/>
          </a:xfrm>
          <a:prstGeom prst="rect">
            <a:avLst/>
          </a:prstGeom>
          <a:solidFill>
            <a:schemeClr val="bg1"/>
          </a:solidFill>
        </p:spPr>
        <p:txBody>
          <a:bodyPr wrap="square" rtlCol="0">
            <a:spAutoFit/>
          </a:bodyPr>
          <a:lstStyle/>
          <a:p>
            <a:r>
              <a:rPr lang="fr-FR" dirty="0"/>
              <a:t>Les lampes sont montées en:</a:t>
            </a:r>
          </a:p>
        </p:txBody>
      </p:sp>
      <p:sp>
        <p:nvSpPr>
          <p:cNvPr id="13" name="Rectangle 12"/>
          <p:cNvSpPr/>
          <p:nvPr/>
        </p:nvSpPr>
        <p:spPr>
          <a:xfrm>
            <a:off x="8511209" y="3703925"/>
            <a:ext cx="1733167" cy="523220"/>
          </a:xfrm>
          <a:prstGeom prst="rect">
            <a:avLst/>
          </a:prstGeom>
        </p:spPr>
        <p:txBody>
          <a:bodyPr wrap="none">
            <a:spAutoFit/>
          </a:bodyPr>
          <a:lstStyle/>
          <a:p>
            <a:r>
              <a:rPr lang="fr-MA" sz="2800" b="1" dirty="0">
                <a:solidFill>
                  <a:srgbClr val="FF0000"/>
                </a:solidFill>
                <a:latin typeface="Times New Roman" panose="02020603050405020304" pitchFamily="18" charset="0"/>
                <a:cs typeface="Times New Roman" panose="02020603050405020304" pitchFamily="18" charset="0"/>
              </a:rPr>
              <a:t>I</a:t>
            </a:r>
            <a:r>
              <a:rPr lang="fr-MA" sz="2800" b="1" baseline="-25000" dirty="0">
                <a:solidFill>
                  <a:srgbClr val="FF0000"/>
                </a:solidFill>
                <a:latin typeface="Times New Roman" panose="02020603050405020304" pitchFamily="18" charset="0"/>
                <a:cs typeface="Times New Roman" panose="02020603050405020304" pitchFamily="18" charset="0"/>
              </a:rPr>
              <a:t>1</a:t>
            </a:r>
            <a:r>
              <a:rPr lang="fr-MA" sz="2800" b="1" dirty="0">
                <a:solidFill>
                  <a:srgbClr val="FF0000"/>
                </a:solidFill>
                <a:latin typeface="Times New Roman" panose="02020603050405020304" pitchFamily="18" charset="0"/>
                <a:cs typeface="Times New Roman" panose="02020603050405020304" pitchFamily="18" charset="0"/>
              </a:rPr>
              <a:t> = I</a:t>
            </a:r>
            <a:r>
              <a:rPr lang="fr-MA" sz="2800" b="1" baseline="-25000" dirty="0">
                <a:solidFill>
                  <a:srgbClr val="FF0000"/>
                </a:solidFill>
                <a:latin typeface="Times New Roman" panose="02020603050405020304" pitchFamily="18" charset="0"/>
                <a:cs typeface="Times New Roman" panose="02020603050405020304" pitchFamily="18" charset="0"/>
              </a:rPr>
              <a:t>2</a:t>
            </a:r>
            <a:r>
              <a:rPr lang="fr-MA" sz="2800" b="1" dirty="0">
                <a:solidFill>
                  <a:srgbClr val="FF0000"/>
                </a:solidFill>
                <a:latin typeface="Times New Roman" panose="02020603050405020304" pitchFamily="18" charset="0"/>
                <a:cs typeface="Times New Roman" panose="02020603050405020304" pitchFamily="18" charset="0"/>
              </a:rPr>
              <a:t> = I</a:t>
            </a:r>
            <a:r>
              <a:rPr lang="fr-MA" sz="2800" b="1" baseline="-25000" dirty="0">
                <a:solidFill>
                  <a:srgbClr val="FF0000"/>
                </a:solidFill>
                <a:latin typeface="Times New Roman" panose="02020603050405020304" pitchFamily="18" charset="0"/>
                <a:cs typeface="Times New Roman" panose="02020603050405020304" pitchFamily="18" charset="0"/>
              </a:rPr>
              <a:t>3</a:t>
            </a:r>
            <a:endParaRPr lang="fr-FR" sz="2800" b="1" dirty="0">
              <a:solidFill>
                <a:srgbClr val="FF0000"/>
              </a:solidFill>
              <a:latin typeface="Times New Roman" panose="02020603050405020304" pitchFamily="18" charset="0"/>
              <a:cs typeface="Times New Roman" panose="02020603050405020304" pitchFamily="18" charset="0"/>
            </a:endParaRPr>
          </a:p>
        </p:txBody>
      </p:sp>
      <p:sp>
        <p:nvSpPr>
          <p:cNvPr id="20" name="ZoneTexte 19"/>
          <p:cNvSpPr txBox="1"/>
          <p:nvPr/>
        </p:nvSpPr>
        <p:spPr>
          <a:xfrm>
            <a:off x="7850810" y="5174633"/>
            <a:ext cx="726108" cy="646331"/>
          </a:xfrm>
          <a:prstGeom prst="rect">
            <a:avLst/>
          </a:prstGeom>
          <a:noFill/>
        </p:spPr>
        <p:txBody>
          <a:bodyPr wrap="square" rtlCol="0">
            <a:spAutoFit/>
          </a:bodyPr>
          <a:lstStyle/>
          <a:p>
            <a:pPr defTabSz="457200"/>
            <a:r>
              <a:rPr lang="fr-MA" sz="3600" b="1" dirty="0">
                <a:solidFill>
                  <a:srgbClr val="FF0000"/>
                </a:solidFill>
              </a:rPr>
              <a:t>X </a:t>
            </a:r>
            <a:endParaRPr lang="fr-FR" sz="3600" b="1" dirty="0">
              <a:solidFill>
                <a:srgbClr val="FF0000"/>
              </a:solidFill>
            </a:endParaRPr>
          </a:p>
        </p:txBody>
      </p:sp>
      <p:sp>
        <p:nvSpPr>
          <p:cNvPr id="4" name="Titre 3">
            <a:extLst>
              <a:ext uri="{FF2B5EF4-FFF2-40B4-BE49-F238E27FC236}">
                <a16:creationId xmlns:a16="http://schemas.microsoft.com/office/drawing/2014/main" id="{271FB8CF-822A-5F30-0228-C3FB73C3F1BF}"/>
              </a:ext>
            </a:extLst>
          </p:cNvPr>
          <p:cNvSpPr>
            <a:spLocks noGrp="1"/>
          </p:cNvSpPr>
          <p:nvPr>
            <p:ph type="title"/>
          </p:nvPr>
        </p:nvSpPr>
        <p:spPr/>
        <p:txBody>
          <a:bodyPr/>
          <a:lstStyle/>
          <a:p>
            <a:r>
              <a:rPr lang="fr-FR"/>
              <a:t>Corrigeons ensemble l’exercice 2 page 23. (rectifier la question 1)</a:t>
            </a:r>
          </a:p>
        </p:txBody>
      </p:sp>
      <p:sp>
        <p:nvSpPr>
          <p:cNvPr id="5" name="Espace réservé du contenu 4">
            <a:extLst>
              <a:ext uri="{FF2B5EF4-FFF2-40B4-BE49-F238E27FC236}">
                <a16:creationId xmlns:a16="http://schemas.microsoft.com/office/drawing/2014/main" id="{07DE1B0D-CB2C-2BDA-9659-7D20C1D77388}"/>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20895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4B1D8-6F02-0843-6F1B-C449FDCFEDC7}"/>
            </a:ext>
          </a:extLst>
        </p:cNvPr>
        <p:cNvGrpSpPr/>
        <p:nvPr/>
      </p:nvGrpSpPr>
      <p:grpSpPr>
        <a:xfrm>
          <a:off x="0" y="0"/>
          <a:ext cx="0" cy="0"/>
          <a:chOff x="0" y="0"/>
          <a:chExt cx="0" cy="0"/>
        </a:xfrm>
      </p:grpSpPr>
      <p:pic>
        <p:nvPicPr>
          <p:cNvPr id="3" name="Picture 2" descr="Lever la main - Icônes mains et gestes gratuites">
            <a:extLst>
              <a:ext uri="{FF2B5EF4-FFF2-40B4-BE49-F238E27FC236}">
                <a16:creationId xmlns:a16="http://schemas.microsoft.com/office/drawing/2014/main" id="{EEC0D334-7121-CD69-9287-38DCA798B3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14960" y="291808"/>
            <a:ext cx="702642" cy="702642"/>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e 4"/>
          <p:cNvGrpSpPr/>
          <p:nvPr/>
        </p:nvGrpSpPr>
        <p:grpSpPr>
          <a:xfrm>
            <a:off x="362139" y="1060691"/>
            <a:ext cx="11480745" cy="5466857"/>
            <a:chOff x="362139" y="1060691"/>
            <a:chExt cx="11480745" cy="5466857"/>
          </a:xfrm>
        </p:grpSpPr>
        <p:pic>
          <p:nvPicPr>
            <p:cNvPr id="10" name="Image 9"/>
            <p:cNvPicPr/>
            <p:nvPr/>
          </p:nvPicPr>
          <p:blipFill>
            <a:blip r:embed="rId3"/>
            <a:srcRect l="12002" t="15922" r="11847" b="12709"/>
            <a:stretch>
              <a:fillRect/>
            </a:stretch>
          </p:blipFill>
          <p:spPr bwMode="auto">
            <a:xfrm>
              <a:off x="362139" y="1060691"/>
              <a:ext cx="11480745" cy="5466857"/>
            </a:xfrm>
            <a:prstGeom prst="rect">
              <a:avLst/>
            </a:prstGeom>
            <a:noFill/>
            <a:ln w="9525">
              <a:noFill/>
              <a:miter lim="800000"/>
              <a:headEnd/>
              <a:tailEnd/>
            </a:ln>
          </p:spPr>
        </p:pic>
        <p:sp>
          <p:nvSpPr>
            <p:cNvPr id="2" name="ZoneTexte 1"/>
            <p:cNvSpPr txBox="1"/>
            <p:nvPr/>
          </p:nvSpPr>
          <p:spPr>
            <a:xfrm>
              <a:off x="7831611" y="5574050"/>
              <a:ext cx="1529672" cy="369332"/>
            </a:xfrm>
            <a:prstGeom prst="rect">
              <a:avLst/>
            </a:prstGeom>
            <a:solidFill>
              <a:schemeClr val="bg1"/>
            </a:solidFill>
          </p:spPr>
          <p:txBody>
            <a:bodyPr wrap="square" rtlCol="0">
              <a:spAutoFit/>
            </a:bodyPr>
            <a:lstStyle/>
            <a:p>
              <a:r>
                <a:rPr lang="fr-FR" dirty="0"/>
                <a:t>I</a:t>
              </a:r>
              <a:r>
                <a:rPr lang="fr-FR" baseline="-25000" dirty="0"/>
                <a:t>1</a:t>
              </a:r>
              <a:r>
                <a:rPr lang="fr-FR" dirty="0"/>
                <a:t> = 300 mA</a:t>
              </a:r>
            </a:p>
          </p:txBody>
        </p:sp>
      </p:grpSp>
      <p:sp>
        <p:nvSpPr>
          <p:cNvPr id="20" name="ZoneTexte 19"/>
          <p:cNvSpPr txBox="1"/>
          <p:nvPr/>
        </p:nvSpPr>
        <p:spPr>
          <a:xfrm>
            <a:off x="8182593" y="5891451"/>
            <a:ext cx="726108" cy="584775"/>
          </a:xfrm>
          <a:prstGeom prst="rect">
            <a:avLst/>
          </a:prstGeom>
          <a:noFill/>
        </p:spPr>
        <p:txBody>
          <a:bodyPr wrap="square" rtlCol="0">
            <a:spAutoFit/>
          </a:bodyPr>
          <a:lstStyle/>
          <a:p>
            <a:pPr defTabSz="457200"/>
            <a:r>
              <a:rPr lang="fr-MA" sz="3200" b="1" dirty="0">
                <a:solidFill>
                  <a:srgbClr val="FF0000"/>
                </a:solidFill>
              </a:rPr>
              <a:t>X </a:t>
            </a:r>
            <a:endParaRPr lang="fr-FR" sz="3200" b="1" dirty="0">
              <a:solidFill>
                <a:srgbClr val="FF0000"/>
              </a:solidFill>
            </a:endParaRPr>
          </a:p>
        </p:txBody>
      </p:sp>
      <p:sp>
        <p:nvSpPr>
          <p:cNvPr id="9" name="ZoneTexte 8"/>
          <p:cNvSpPr txBox="1"/>
          <p:nvPr/>
        </p:nvSpPr>
        <p:spPr>
          <a:xfrm>
            <a:off x="4916929" y="3987800"/>
            <a:ext cx="721871" cy="584775"/>
          </a:xfrm>
          <a:prstGeom prst="rect">
            <a:avLst/>
          </a:prstGeom>
          <a:noFill/>
        </p:spPr>
        <p:txBody>
          <a:bodyPr wrap="square" rtlCol="0">
            <a:spAutoFit/>
          </a:bodyPr>
          <a:lstStyle/>
          <a:p>
            <a:pPr defTabSz="457200"/>
            <a:r>
              <a:rPr lang="fr-MA" sz="3200" b="1" dirty="0">
                <a:solidFill>
                  <a:srgbClr val="FF0000"/>
                </a:solidFill>
              </a:rPr>
              <a:t>X </a:t>
            </a:r>
            <a:endParaRPr lang="fr-FR" sz="3200" b="1" dirty="0">
              <a:solidFill>
                <a:srgbClr val="FF0000"/>
              </a:solidFill>
            </a:endParaRPr>
          </a:p>
        </p:txBody>
      </p:sp>
      <p:sp>
        <p:nvSpPr>
          <p:cNvPr id="14" name="Rectangle 13"/>
          <p:cNvSpPr/>
          <p:nvPr/>
        </p:nvSpPr>
        <p:spPr>
          <a:xfrm>
            <a:off x="2974796" y="4612526"/>
            <a:ext cx="1152880" cy="523220"/>
          </a:xfrm>
          <a:prstGeom prst="rect">
            <a:avLst/>
          </a:prstGeom>
        </p:spPr>
        <p:txBody>
          <a:bodyPr wrap="none">
            <a:spAutoFit/>
          </a:bodyPr>
          <a:lstStyle/>
          <a:p>
            <a:r>
              <a:rPr lang="fr-FR" sz="2800" b="1" dirty="0">
                <a:solidFill>
                  <a:srgbClr val="FF0000"/>
                </a:solidFill>
                <a:latin typeface="Times New Roman" panose="02020603050405020304" pitchFamily="18" charset="0"/>
                <a:cs typeface="Times New Roman" panose="02020603050405020304" pitchFamily="18" charset="0"/>
              </a:rPr>
              <a:t> I₁ + I₂</a:t>
            </a:r>
          </a:p>
        </p:txBody>
      </p:sp>
      <p:sp>
        <p:nvSpPr>
          <p:cNvPr id="4" name="Titre 3">
            <a:extLst>
              <a:ext uri="{FF2B5EF4-FFF2-40B4-BE49-F238E27FC236}">
                <a16:creationId xmlns:a16="http://schemas.microsoft.com/office/drawing/2014/main" id="{DB707060-BA79-1CEC-3053-EE1F15E635BA}"/>
              </a:ext>
            </a:extLst>
          </p:cNvPr>
          <p:cNvSpPr>
            <a:spLocks noGrp="1"/>
          </p:cNvSpPr>
          <p:nvPr>
            <p:ph type="title"/>
          </p:nvPr>
        </p:nvSpPr>
        <p:spPr/>
        <p:txBody>
          <a:bodyPr/>
          <a:lstStyle/>
          <a:p>
            <a:r>
              <a:rPr lang="fr-FR"/>
              <a:t>Corrigeons ensemble l’exercice 3 page 23.(rectification de d: 300 mA au lieu de 500 mA)- </a:t>
            </a:r>
            <a:endParaRPr lang="fr-FR" dirty="0"/>
          </a:p>
        </p:txBody>
      </p:sp>
      <p:sp>
        <p:nvSpPr>
          <p:cNvPr id="6" name="Espace réservé du contenu 5">
            <a:extLst>
              <a:ext uri="{FF2B5EF4-FFF2-40B4-BE49-F238E27FC236}">
                <a16:creationId xmlns:a16="http://schemas.microsoft.com/office/drawing/2014/main" id="{D250EC55-D44F-B746-D73E-9D5F638E0CE9}"/>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82609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9"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grpSp>
        <p:nvGrpSpPr>
          <p:cNvPr id="797" name="Google Shape;797;p26"/>
          <p:cNvGrpSpPr/>
          <p:nvPr/>
        </p:nvGrpSpPr>
        <p:grpSpPr>
          <a:xfrm>
            <a:off x="812158" y="829916"/>
            <a:ext cx="10567685" cy="5198169"/>
            <a:chOff x="2184400" y="1402025"/>
            <a:chExt cx="7823200" cy="4942038"/>
          </a:xfrm>
        </p:grpSpPr>
        <p:sp>
          <p:nvSpPr>
            <p:cNvPr id="798" name="Google Shape;798;p26"/>
            <p:cNvSpPr/>
            <p:nvPr/>
          </p:nvSpPr>
          <p:spPr>
            <a:xfrm>
              <a:off x="2184400" y="1402025"/>
              <a:ext cx="7823200" cy="4942038"/>
            </a:xfrm>
            <a:prstGeom prst="roundRect">
              <a:avLst>
                <a:gd name="adj" fmla="val 2665"/>
              </a:avLst>
            </a:prstGeom>
            <a:solidFill>
              <a:srgbClr val="5FADE4"/>
            </a:solidFill>
            <a:ln w="12700" cap="flat" cmpd="sng">
              <a:solidFill>
                <a:srgbClr val="D8D8D8"/>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algn="ctr" defTabSz="457200"/>
              <a:endParaRPr sz="1200">
                <a:solidFill>
                  <a:prstClr val="white"/>
                </a:solidFill>
                <a:ea typeface="Calibri"/>
                <a:cs typeface="Calibri"/>
                <a:sym typeface="Calibri"/>
              </a:endParaRPr>
            </a:p>
          </p:txBody>
        </p:sp>
        <p:sp>
          <p:nvSpPr>
            <p:cNvPr id="799" name="Google Shape;799;p26"/>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algn="ctr" defTabSz="457200"/>
              <a:r>
                <a:rPr lang="fr-FR" sz="5600" b="1" dirty="0">
                  <a:solidFill>
                    <a:prstClr val="black"/>
                  </a:solidFill>
                  <a:ea typeface="Calibri"/>
                  <a:cs typeface="Calibri"/>
                  <a:sym typeface="Calibri"/>
                </a:rPr>
                <a:t>Correction des exercices  de défis</a:t>
              </a:r>
            </a:p>
            <a:p>
              <a:pPr algn="ctr" defTabSz="457200"/>
              <a:r>
                <a:rPr lang="fr-FR" sz="5600" b="1" dirty="0">
                  <a:solidFill>
                    <a:prstClr val="black"/>
                  </a:solidFill>
                  <a:ea typeface="Calibri"/>
                  <a:cs typeface="Calibri"/>
                  <a:sym typeface="Calibri"/>
                </a:rPr>
                <a:t>Pages: 24 et 25</a:t>
              </a:r>
            </a:p>
          </p:txBody>
        </p:sp>
      </p:grpSp>
    </p:spTree>
    <p:extLst>
      <p:ext uri="{BB962C8B-B14F-4D97-AF65-F5344CB8AC3E}">
        <p14:creationId xmlns:p14="http://schemas.microsoft.com/office/powerpoint/2010/main" val="716280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3116" y="182866"/>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p:cNvPicPr/>
          <p:nvPr/>
        </p:nvPicPr>
        <p:blipFill>
          <a:blip r:embed="rId4"/>
          <a:srcRect l="11690" t="13268" r="11787" b="13827"/>
          <a:stretch>
            <a:fillRect/>
          </a:stretch>
        </p:blipFill>
        <p:spPr bwMode="auto">
          <a:xfrm>
            <a:off x="188258" y="1219032"/>
            <a:ext cx="11494819" cy="5377524"/>
          </a:xfrm>
          <a:prstGeom prst="rect">
            <a:avLst/>
          </a:prstGeom>
          <a:noFill/>
          <a:ln w="9525">
            <a:noFill/>
            <a:miter lim="800000"/>
            <a:headEnd/>
            <a:tailEnd/>
          </a:ln>
        </p:spPr>
      </p:pic>
      <p:sp>
        <p:nvSpPr>
          <p:cNvPr id="10" name="Rectangle 9"/>
          <p:cNvSpPr/>
          <p:nvPr/>
        </p:nvSpPr>
        <p:spPr>
          <a:xfrm>
            <a:off x="761260" y="5177303"/>
            <a:ext cx="10293202" cy="461665"/>
          </a:xfrm>
          <a:prstGeom prst="rect">
            <a:avLst/>
          </a:prstGeom>
        </p:spPr>
        <p:txBody>
          <a:bodyPr wrap="none">
            <a:spAutoFit/>
          </a:bodyPr>
          <a:lstStyle/>
          <a:p>
            <a:r>
              <a:rPr lang="fr-FR" sz="2400" b="1" dirty="0">
                <a:solidFill>
                  <a:srgbClr val="FF0000"/>
                </a:solidFill>
              </a:rPr>
              <a:t> On applique la loi des nœuds:     I₁ = I</a:t>
            </a:r>
            <a:r>
              <a:rPr lang="fr-FR" sz="2400" b="1" baseline="-25000" dirty="0">
                <a:solidFill>
                  <a:srgbClr val="FF0000"/>
                </a:solidFill>
              </a:rPr>
              <a:t>m</a:t>
            </a:r>
            <a:r>
              <a:rPr lang="fr-FR" sz="2400" b="1" dirty="0">
                <a:solidFill>
                  <a:srgbClr val="FF0000"/>
                </a:solidFill>
              </a:rPr>
              <a:t> + I₂ donc  I</a:t>
            </a:r>
            <a:r>
              <a:rPr lang="fr-FR" sz="2400" b="1" baseline="-25000" dirty="0">
                <a:solidFill>
                  <a:srgbClr val="FF0000"/>
                </a:solidFill>
              </a:rPr>
              <a:t>m</a:t>
            </a:r>
            <a:r>
              <a:rPr lang="fr-FR" sz="2400" b="1" dirty="0">
                <a:solidFill>
                  <a:srgbClr val="FF0000"/>
                </a:solidFill>
              </a:rPr>
              <a:t> = I</a:t>
            </a:r>
            <a:r>
              <a:rPr lang="fr-FR" sz="2400" b="1" baseline="-25000" dirty="0">
                <a:solidFill>
                  <a:srgbClr val="FF0000"/>
                </a:solidFill>
              </a:rPr>
              <a:t>1</a:t>
            </a:r>
            <a:r>
              <a:rPr lang="fr-FR" sz="2400" b="1" dirty="0">
                <a:solidFill>
                  <a:srgbClr val="FF0000"/>
                </a:solidFill>
              </a:rPr>
              <a:t> - I₂ = 310 – 155 = 155 mA </a:t>
            </a:r>
          </a:p>
        </p:txBody>
      </p:sp>
      <p:sp>
        <p:nvSpPr>
          <p:cNvPr id="11" name="Rectangle 10"/>
          <p:cNvSpPr/>
          <p:nvPr/>
        </p:nvSpPr>
        <p:spPr>
          <a:xfrm>
            <a:off x="508923" y="5777943"/>
            <a:ext cx="11331756" cy="461665"/>
          </a:xfrm>
          <a:prstGeom prst="rect">
            <a:avLst/>
          </a:prstGeom>
        </p:spPr>
        <p:txBody>
          <a:bodyPr wrap="none">
            <a:spAutoFit/>
          </a:bodyPr>
          <a:lstStyle/>
          <a:p>
            <a:r>
              <a:rPr lang="fr-FR" sz="2400" b="1" dirty="0">
                <a:solidFill>
                  <a:srgbClr val="FF0000"/>
                </a:solidFill>
              </a:rPr>
              <a:t> On a  bien 145 mA &lt;  I</a:t>
            </a:r>
            <a:r>
              <a:rPr lang="fr-FR" sz="2400" b="1" baseline="-25000" dirty="0">
                <a:solidFill>
                  <a:srgbClr val="FF0000"/>
                </a:solidFill>
              </a:rPr>
              <a:t>m</a:t>
            </a:r>
            <a:r>
              <a:rPr lang="fr-FR" sz="2400" b="1" dirty="0">
                <a:solidFill>
                  <a:srgbClr val="FF0000"/>
                </a:solidFill>
              </a:rPr>
              <a:t> &lt; 165 mA   donc la voiture électrique fonctionne correctement. </a:t>
            </a:r>
          </a:p>
        </p:txBody>
      </p:sp>
      <p:sp>
        <p:nvSpPr>
          <p:cNvPr id="2" name="Titre 1">
            <a:extLst>
              <a:ext uri="{FF2B5EF4-FFF2-40B4-BE49-F238E27FC236}">
                <a16:creationId xmlns:a16="http://schemas.microsoft.com/office/drawing/2014/main" id="{47BF0D28-BE3B-2DB6-00B7-A0A0A20C8140}"/>
              </a:ext>
            </a:extLst>
          </p:cNvPr>
          <p:cNvSpPr>
            <a:spLocks noGrp="1"/>
          </p:cNvSpPr>
          <p:nvPr>
            <p:ph type="title"/>
          </p:nvPr>
        </p:nvSpPr>
        <p:spPr/>
        <p:txBody>
          <a:bodyPr/>
          <a:lstStyle/>
          <a:p>
            <a:r>
              <a:rPr lang="fr-FR"/>
              <a:t>Faisons maintenant ensemble la correction de l’exercice Défi 1, page 24.</a:t>
            </a:r>
          </a:p>
        </p:txBody>
      </p:sp>
      <p:sp>
        <p:nvSpPr>
          <p:cNvPr id="3" name="Espace réservé du contenu 2">
            <a:extLst>
              <a:ext uri="{FF2B5EF4-FFF2-40B4-BE49-F238E27FC236}">
                <a16:creationId xmlns:a16="http://schemas.microsoft.com/office/drawing/2014/main" id="{F1DDEE59-D521-8F00-B827-D7AC1E14ACEA}"/>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1065094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49658" y="173377"/>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p:cNvPicPr/>
          <p:nvPr/>
        </p:nvPicPr>
        <p:blipFill>
          <a:blip r:embed="rId4"/>
          <a:srcRect l="11771" t="21374" r="11690" b="16040"/>
          <a:stretch>
            <a:fillRect/>
          </a:stretch>
        </p:blipFill>
        <p:spPr bwMode="auto">
          <a:xfrm>
            <a:off x="366190" y="1231619"/>
            <a:ext cx="11233504" cy="5330550"/>
          </a:xfrm>
          <a:prstGeom prst="rect">
            <a:avLst/>
          </a:prstGeom>
          <a:noFill/>
          <a:ln w="9525">
            <a:noFill/>
            <a:miter lim="800000"/>
            <a:headEnd/>
            <a:tailEnd/>
          </a:ln>
        </p:spPr>
      </p:pic>
      <p:sp>
        <p:nvSpPr>
          <p:cNvPr id="11" name="Rectangle 10"/>
          <p:cNvSpPr/>
          <p:nvPr/>
        </p:nvSpPr>
        <p:spPr>
          <a:xfrm>
            <a:off x="850160" y="5303215"/>
            <a:ext cx="9012082" cy="646331"/>
          </a:xfrm>
          <a:prstGeom prst="rect">
            <a:avLst/>
          </a:prstGeom>
        </p:spPr>
        <p:txBody>
          <a:bodyPr wrap="none">
            <a:spAutoFit/>
          </a:bodyPr>
          <a:lstStyle/>
          <a:p>
            <a:r>
              <a:rPr lang="fr-FR" b="1" dirty="0">
                <a:solidFill>
                  <a:srgbClr val="FF0000"/>
                </a:solidFill>
              </a:rPr>
              <a:t>Les lampes d’automobile sont montées en dérivation, on va donc appliquer la loi des nœuds.</a:t>
            </a:r>
          </a:p>
          <a:p>
            <a:r>
              <a:rPr lang="fr-FR" b="1" dirty="0">
                <a:solidFill>
                  <a:srgbClr val="FF0000"/>
                </a:solidFill>
              </a:rPr>
              <a:t>I(batterie) = 2 x 3,8 + 4x0,6 + 0,1 = 10,1 A</a:t>
            </a:r>
          </a:p>
        </p:txBody>
      </p:sp>
      <p:sp>
        <p:nvSpPr>
          <p:cNvPr id="2" name="Titre 1">
            <a:extLst>
              <a:ext uri="{FF2B5EF4-FFF2-40B4-BE49-F238E27FC236}">
                <a16:creationId xmlns:a16="http://schemas.microsoft.com/office/drawing/2014/main" id="{4E635F9F-39D3-950C-6A0F-61FDEAA2B5D0}"/>
              </a:ext>
            </a:extLst>
          </p:cNvPr>
          <p:cNvSpPr>
            <a:spLocks noGrp="1"/>
          </p:cNvSpPr>
          <p:nvPr>
            <p:ph type="title"/>
          </p:nvPr>
        </p:nvSpPr>
        <p:spPr/>
        <p:txBody>
          <a:bodyPr/>
          <a:lstStyle/>
          <a:p>
            <a:r>
              <a:rPr lang="fr-FR"/>
              <a:t>Faisons maintenant ensemble la correction de l’exercice Défi 2, page 24.</a:t>
            </a:r>
          </a:p>
        </p:txBody>
      </p:sp>
      <p:sp>
        <p:nvSpPr>
          <p:cNvPr id="3" name="Espace réservé du contenu 2">
            <a:extLst>
              <a:ext uri="{FF2B5EF4-FFF2-40B4-BE49-F238E27FC236}">
                <a16:creationId xmlns:a16="http://schemas.microsoft.com/office/drawing/2014/main" id="{F14CCD8F-5738-BB2A-8F49-762C5AF3CB51}"/>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312474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grpSp>
        <p:nvGrpSpPr>
          <p:cNvPr id="31" name="Groupe 30">
            <a:extLst>
              <a:ext uri="{FF2B5EF4-FFF2-40B4-BE49-F238E27FC236}">
                <a16:creationId xmlns:a16="http://schemas.microsoft.com/office/drawing/2014/main" id="{FF811532-D41C-18D2-CC75-4FDADF22C5F0}"/>
              </a:ext>
            </a:extLst>
          </p:cNvPr>
          <p:cNvGrpSpPr/>
          <p:nvPr/>
        </p:nvGrpSpPr>
        <p:grpSpPr>
          <a:xfrm>
            <a:off x="458727" y="2947041"/>
            <a:ext cx="10061151" cy="481959"/>
            <a:chOff x="641607" y="3874674"/>
            <a:chExt cx="10061151" cy="481959"/>
          </a:xfrm>
        </p:grpSpPr>
        <p:pic>
          <p:nvPicPr>
            <p:cNvPr id="30" name="Image 9">
              <a:extLst>
                <a:ext uri="{FF2B5EF4-FFF2-40B4-BE49-F238E27FC236}">
                  <a16:creationId xmlns:a16="http://schemas.microsoft.com/office/drawing/2014/main" id="{09036825-C8BB-3F76-00B6-B6E0060FFEDC}"/>
                </a:ext>
              </a:extLst>
            </p:cNvPr>
            <p:cNvPicPr>
              <a:picLocks noChangeAspect="1"/>
            </p:cNvPicPr>
            <p:nvPr/>
          </p:nvPicPr>
          <p:blipFill>
            <a:blip r:embed="rId3"/>
            <a:stretch>
              <a:fillRect/>
            </a:stretch>
          </p:blipFill>
          <p:spPr>
            <a:xfrm>
              <a:off x="641607" y="3874674"/>
              <a:ext cx="481959" cy="481959"/>
            </a:xfrm>
            <a:prstGeom prst="rect">
              <a:avLst/>
            </a:prstGeom>
          </p:spPr>
        </p:pic>
        <p:sp>
          <p:nvSpPr>
            <p:cNvPr id="10" name="Google Shape;1185;p114">
              <a:extLst>
                <a:ext uri="{FF2B5EF4-FFF2-40B4-BE49-F238E27FC236}">
                  <a16:creationId xmlns:a16="http://schemas.microsoft.com/office/drawing/2014/main" id="{29D2EE66-5645-E2E2-A84E-694256C5078B}"/>
                </a:ext>
              </a:extLst>
            </p:cNvPr>
            <p:cNvSpPr txBox="1"/>
            <p:nvPr/>
          </p:nvSpPr>
          <p:spPr>
            <a:xfrm>
              <a:off x="1596074" y="394206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prête l’attention à l’enseignant</a:t>
              </a:r>
              <a:endParaRPr lang="fr-FR" sz="1467" kern="0" noProof="0" dirty="0">
                <a:solidFill>
                  <a:srgbClr val="000000"/>
                </a:solidFill>
                <a:latin typeface="Arial"/>
                <a:ea typeface="Arial"/>
                <a:cs typeface="Arial"/>
              </a:endParaRPr>
            </a:p>
          </p:txBody>
        </p:sp>
      </p:grpSp>
      <p:sp>
        <p:nvSpPr>
          <p:cNvPr id="13" name="Google Shape;853;p104">
            <a:extLst>
              <a:ext uri="{FF2B5EF4-FFF2-40B4-BE49-F238E27FC236}">
                <a16:creationId xmlns:a16="http://schemas.microsoft.com/office/drawing/2014/main" id="{0B966DA1-200F-843A-31DC-1A206DCDCBE7}"/>
              </a:ext>
            </a:extLst>
          </p:cNvPr>
          <p:cNvSpPr/>
          <p:nvPr/>
        </p:nvSpPr>
        <p:spPr>
          <a:xfrm>
            <a:off x="365255" y="110279"/>
            <a:ext cx="8240977" cy="603712"/>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Banque des icones utilisées dans les slides</a:t>
            </a:r>
            <a:endParaRPr lang="fr-FR" sz="1867" kern="0" noProof="0" dirty="0">
              <a:solidFill>
                <a:srgbClr val="000000"/>
              </a:solidFill>
              <a:latin typeface="Arial"/>
              <a:ea typeface="Arial"/>
              <a:cs typeface="Arial"/>
            </a:endParaRPr>
          </a:p>
        </p:txBody>
      </p:sp>
      <p:grpSp>
        <p:nvGrpSpPr>
          <p:cNvPr id="29" name="Groupe 28">
            <a:extLst>
              <a:ext uri="{FF2B5EF4-FFF2-40B4-BE49-F238E27FC236}">
                <a16:creationId xmlns:a16="http://schemas.microsoft.com/office/drawing/2014/main" id="{F9836112-CCAC-4413-2986-BF5CC2870BAA}"/>
              </a:ext>
            </a:extLst>
          </p:cNvPr>
          <p:cNvGrpSpPr/>
          <p:nvPr/>
        </p:nvGrpSpPr>
        <p:grpSpPr>
          <a:xfrm>
            <a:off x="450935" y="3602190"/>
            <a:ext cx="10068943" cy="527905"/>
            <a:chOff x="633815" y="5937939"/>
            <a:chExt cx="10068943" cy="527905"/>
          </a:xfrm>
        </p:grpSpPr>
        <p:sp>
          <p:nvSpPr>
            <p:cNvPr id="12" name="Google Shape;1185;p114">
              <a:extLst>
                <a:ext uri="{FF2B5EF4-FFF2-40B4-BE49-F238E27FC236}">
                  <a16:creationId xmlns:a16="http://schemas.microsoft.com/office/drawing/2014/main" id="{B47427F0-4482-A0CA-65C7-0A249E0575EF}"/>
                </a:ext>
              </a:extLst>
            </p:cNvPr>
            <p:cNvSpPr txBox="1"/>
            <p:nvPr/>
          </p:nvSpPr>
          <p:spPr>
            <a:xfrm>
              <a:off x="1596074" y="6001862"/>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L’élève lève la main avant de répondre</a:t>
              </a:r>
              <a:endParaRPr lang="fr-FR" sz="1467" kern="0" noProof="0" dirty="0">
                <a:solidFill>
                  <a:srgbClr val="000000"/>
                </a:solidFill>
                <a:latin typeface="Arial"/>
                <a:ea typeface="Arial"/>
                <a:cs typeface="Arial"/>
              </a:endParaRPr>
            </a:p>
          </p:txBody>
        </p:sp>
        <p:pic>
          <p:nvPicPr>
            <p:cNvPr id="20" name="Picture 2" descr="Lever la main - Icônes mains et gestes gratuites">
              <a:extLst>
                <a:ext uri="{FF2B5EF4-FFF2-40B4-BE49-F238E27FC236}">
                  <a16:creationId xmlns:a16="http://schemas.microsoft.com/office/drawing/2014/main" id="{2FCF7B9A-6689-6267-0FD9-41B383A1804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3815" y="5937939"/>
              <a:ext cx="527905" cy="52790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Groupe 44">
            <a:extLst>
              <a:ext uri="{FF2B5EF4-FFF2-40B4-BE49-F238E27FC236}">
                <a16:creationId xmlns:a16="http://schemas.microsoft.com/office/drawing/2014/main" id="{40C50BF5-960C-B6C6-9315-41D3DF110C0F}"/>
              </a:ext>
            </a:extLst>
          </p:cNvPr>
          <p:cNvGrpSpPr/>
          <p:nvPr/>
        </p:nvGrpSpPr>
        <p:grpSpPr>
          <a:xfrm>
            <a:off x="508262" y="1996292"/>
            <a:ext cx="10092113" cy="641893"/>
            <a:chOff x="605726" y="736482"/>
            <a:chExt cx="10092113" cy="641893"/>
          </a:xfrm>
        </p:grpSpPr>
        <p:pic>
          <p:nvPicPr>
            <p:cNvPr id="41" name="Picture 2" descr="Image générée">
              <a:extLst>
                <a:ext uri="{FF2B5EF4-FFF2-40B4-BE49-F238E27FC236}">
                  <a16:creationId xmlns:a16="http://schemas.microsoft.com/office/drawing/2014/main" id="{E9531E9B-C991-40A9-D03B-DB4C18F89249}"/>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05726" y="736482"/>
              <a:ext cx="546818" cy="641893"/>
            </a:xfrm>
            <a:prstGeom prst="rect">
              <a:avLst/>
            </a:prstGeom>
            <a:noFill/>
            <a:extLst>
              <a:ext uri="{909E8E84-426E-40DD-AFC4-6F175D3DCCD1}">
                <a14:hiddenFill xmlns:a14="http://schemas.microsoft.com/office/drawing/2010/main">
                  <a:solidFill>
                    <a:srgbClr val="FFFFFF"/>
                  </a:solidFill>
                </a14:hiddenFill>
              </a:ext>
            </a:extLst>
          </p:spPr>
        </p:pic>
        <p:sp>
          <p:nvSpPr>
            <p:cNvPr id="44" name="Google Shape;1185;p114">
              <a:extLst>
                <a:ext uri="{FF2B5EF4-FFF2-40B4-BE49-F238E27FC236}">
                  <a16:creationId xmlns:a16="http://schemas.microsoft.com/office/drawing/2014/main" id="{8E049F13-5293-D7AC-1599-B71F84A1B7F9}"/>
                </a:ext>
              </a:extLst>
            </p:cNvPr>
            <p:cNvSpPr txBox="1"/>
            <p:nvPr/>
          </p:nvSpPr>
          <p:spPr>
            <a:xfrm>
              <a:off x="1591155" y="85739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noProof="0" dirty="0">
                  <a:solidFill>
                    <a:srgbClr val="44546A"/>
                  </a:solidFill>
                  <a:latin typeface="Calibri"/>
                  <a:ea typeface="Calibri"/>
                  <a:cs typeface="Calibri"/>
                </a:rPr>
                <a:t>Slide réservé à l’enseignant</a:t>
              </a:r>
              <a:endParaRPr lang="fr-FR" sz="1467" kern="0" noProof="0" dirty="0">
                <a:solidFill>
                  <a:srgbClr val="000000"/>
                </a:solidFill>
                <a:latin typeface="Arial"/>
                <a:ea typeface="Arial"/>
                <a:cs typeface="Arial"/>
              </a:endParaRPr>
            </a:p>
          </p:txBody>
        </p:sp>
      </p:grpSp>
    </p:spTree>
    <p:extLst>
      <p:ext uri="{BB962C8B-B14F-4D97-AF65-F5344CB8AC3E}">
        <p14:creationId xmlns:p14="http://schemas.microsoft.com/office/powerpoint/2010/main" val="2281446391"/>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58" y="224177"/>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p:nvPr/>
        </p:nvPicPr>
        <p:blipFill>
          <a:blip r:embed="rId4"/>
          <a:srcRect l="11688" t="23883" r="11768" b="24721"/>
          <a:stretch>
            <a:fillRect/>
          </a:stretch>
        </p:blipFill>
        <p:spPr bwMode="auto">
          <a:xfrm>
            <a:off x="268941" y="926818"/>
            <a:ext cx="11689977" cy="5733957"/>
          </a:xfrm>
          <a:prstGeom prst="rect">
            <a:avLst/>
          </a:prstGeom>
          <a:noFill/>
          <a:ln w="9525">
            <a:noFill/>
            <a:miter lim="800000"/>
            <a:headEnd/>
            <a:tailEnd/>
          </a:ln>
        </p:spPr>
      </p:pic>
      <p:sp>
        <p:nvSpPr>
          <p:cNvPr id="11" name="Rectangle 10"/>
          <p:cNvSpPr/>
          <p:nvPr/>
        </p:nvSpPr>
        <p:spPr>
          <a:xfrm>
            <a:off x="572713" y="5783613"/>
            <a:ext cx="410690" cy="584775"/>
          </a:xfrm>
          <a:prstGeom prst="rect">
            <a:avLst/>
          </a:prstGeom>
        </p:spPr>
        <p:txBody>
          <a:bodyPr wrap="none">
            <a:spAutoFit/>
          </a:bodyPr>
          <a:lstStyle/>
          <a:p>
            <a:r>
              <a:rPr lang="fr-FR" sz="3200" b="1" dirty="0">
                <a:solidFill>
                  <a:srgbClr val="FF0000"/>
                </a:solidFill>
              </a:rPr>
              <a:t>X</a:t>
            </a:r>
          </a:p>
        </p:txBody>
      </p:sp>
      <p:sp>
        <p:nvSpPr>
          <p:cNvPr id="2" name="Titre 1">
            <a:extLst>
              <a:ext uri="{FF2B5EF4-FFF2-40B4-BE49-F238E27FC236}">
                <a16:creationId xmlns:a16="http://schemas.microsoft.com/office/drawing/2014/main" id="{567D2277-39F6-400B-D5E5-619A9FC6FE4D}"/>
              </a:ext>
            </a:extLst>
          </p:cNvPr>
          <p:cNvSpPr>
            <a:spLocks noGrp="1"/>
          </p:cNvSpPr>
          <p:nvPr>
            <p:ph type="title"/>
          </p:nvPr>
        </p:nvSpPr>
        <p:spPr/>
        <p:txBody>
          <a:bodyPr/>
          <a:lstStyle/>
          <a:p>
            <a:r>
              <a:rPr lang="fr-FR"/>
              <a:t>Faisons maintenant ensemble la correction de l’exercice Défi 3, page 24.</a:t>
            </a:r>
          </a:p>
        </p:txBody>
      </p:sp>
      <p:sp>
        <p:nvSpPr>
          <p:cNvPr id="3" name="Espace réservé du contenu 2">
            <a:extLst>
              <a:ext uri="{FF2B5EF4-FFF2-40B4-BE49-F238E27FC236}">
                <a16:creationId xmlns:a16="http://schemas.microsoft.com/office/drawing/2014/main" id="{F1992B42-5EC6-2CC4-6271-9BA8154A5714}"/>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182195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58" y="224177"/>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p:cNvPicPr/>
          <p:nvPr/>
        </p:nvPicPr>
        <p:blipFill>
          <a:blip r:embed="rId4"/>
          <a:srcRect l="11922" t="26678" r="12161" b="13680"/>
          <a:stretch>
            <a:fillRect/>
          </a:stretch>
        </p:blipFill>
        <p:spPr bwMode="auto">
          <a:xfrm>
            <a:off x="277907" y="1231900"/>
            <a:ext cx="11583894" cy="5330265"/>
          </a:xfrm>
          <a:prstGeom prst="rect">
            <a:avLst/>
          </a:prstGeom>
          <a:noFill/>
          <a:ln w="9525">
            <a:noFill/>
            <a:miter lim="800000"/>
            <a:headEnd/>
            <a:tailEnd/>
          </a:ln>
        </p:spPr>
      </p:pic>
      <p:sp>
        <p:nvSpPr>
          <p:cNvPr id="11" name="Rectangle 10"/>
          <p:cNvSpPr/>
          <p:nvPr/>
        </p:nvSpPr>
        <p:spPr>
          <a:xfrm>
            <a:off x="761260" y="5111694"/>
            <a:ext cx="10086032" cy="1200329"/>
          </a:xfrm>
          <a:prstGeom prst="rect">
            <a:avLst/>
          </a:prstGeom>
        </p:spPr>
        <p:txBody>
          <a:bodyPr wrap="square">
            <a:spAutoFit/>
          </a:bodyPr>
          <a:lstStyle/>
          <a:p>
            <a:r>
              <a:rPr lang="fr-FR" sz="2400" b="1" dirty="0">
                <a:solidFill>
                  <a:srgbClr val="FF0000"/>
                </a:solidFill>
              </a:rPr>
              <a:t>Lorsque le commutateur est dans la position A, le courant traverse le moteur dans un sens,, et quand il passe dans la position B, il change de sens ; ainsi le moteur change son sens de rotation.</a:t>
            </a:r>
          </a:p>
        </p:txBody>
      </p:sp>
      <p:sp>
        <p:nvSpPr>
          <p:cNvPr id="2" name="Titre 1">
            <a:extLst>
              <a:ext uri="{FF2B5EF4-FFF2-40B4-BE49-F238E27FC236}">
                <a16:creationId xmlns:a16="http://schemas.microsoft.com/office/drawing/2014/main" id="{E213EB5D-5055-AAC6-A8E2-347A22219B1D}"/>
              </a:ext>
            </a:extLst>
          </p:cNvPr>
          <p:cNvSpPr>
            <a:spLocks noGrp="1"/>
          </p:cNvSpPr>
          <p:nvPr>
            <p:ph type="title"/>
          </p:nvPr>
        </p:nvSpPr>
        <p:spPr/>
        <p:txBody>
          <a:bodyPr/>
          <a:lstStyle/>
          <a:p>
            <a:r>
              <a:rPr lang="fr-FR"/>
              <a:t>Faisons maintenant ensemble la correction de l’exercice Défi 4, page 25.</a:t>
            </a:r>
          </a:p>
        </p:txBody>
      </p:sp>
      <p:sp>
        <p:nvSpPr>
          <p:cNvPr id="3" name="Espace réservé du contenu 2">
            <a:extLst>
              <a:ext uri="{FF2B5EF4-FFF2-40B4-BE49-F238E27FC236}">
                <a16:creationId xmlns:a16="http://schemas.microsoft.com/office/drawing/2014/main" id="{C3C186C4-9F56-CF1B-A968-59C14CF997D3}"/>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235627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55943" y="57559"/>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 6"/>
          <p:cNvPicPr/>
          <p:nvPr/>
        </p:nvPicPr>
        <p:blipFill>
          <a:blip r:embed="rId4"/>
          <a:srcRect l="11692" t="20400" r="12004" b="21754"/>
          <a:stretch>
            <a:fillRect/>
          </a:stretch>
        </p:blipFill>
        <p:spPr bwMode="auto">
          <a:xfrm>
            <a:off x="372521" y="1196621"/>
            <a:ext cx="11340352" cy="5493123"/>
          </a:xfrm>
          <a:prstGeom prst="rect">
            <a:avLst/>
          </a:prstGeom>
          <a:noFill/>
          <a:ln w="9525">
            <a:noFill/>
            <a:miter lim="800000"/>
            <a:headEnd/>
            <a:tailEnd/>
          </a:ln>
        </p:spPr>
      </p:pic>
      <p:sp>
        <p:nvSpPr>
          <p:cNvPr id="11" name="Rectangle 10"/>
          <p:cNvSpPr/>
          <p:nvPr/>
        </p:nvSpPr>
        <p:spPr>
          <a:xfrm>
            <a:off x="654327" y="3416300"/>
            <a:ext cx="7699286" cy="830997"/>
          </a:xfrm>
          <a:prstGeom prst="rect">
            <a:avLst/>
          </a:prstGeom>
        </p:spPr>
        <p:txBody>
          <a:bodyPr wrap="square">
            <a:spAutoFit/>
          </a:bodyPr>
          <a:lstStyle/>
          <a:p>
            <a:r>
              <a:rPr lang="fr-FR" sz="2400" b="1" dirty="0">
                <a:solidFill>
                  <a:srgbClr val="FF0000"/>
                </a:solidFill>
              </a:rPr>
              <a:t>Ils n’ont pas utilisé le calibre 2 mA, car la valeur mesurée est supérieure à ce calibre.</a:t>
            </a:r>
          </a:p>
        </p:txBody>
      </p:sp>
      <p:sp>
        <p:nvSpPr>
          <p:cNvPr id="9" name="Rectangle 8"/>
          <p:cNvSpPr/>
          <p:nvPr/>
        </p:nvSpPr>
        <p:spPr>
          <a:xfrm>
            <a:off x="592172" y="5238257"/>
            <a:ext cx="10901050" cy="461665"/>
          </a:xfrm>
          <a:prstGeom prst="rect">
            <a:avLst/>
          </a:prstGeom>
        </p:spPr>
        <p:txBody>
          <a:bodyPr wrap="square">
            <a:spAutoFit/>
          </a:bodyPr>
          <a:lstStyle/>
          <a:p>
            <a:r>
              <a:rPr lang="fr-FR" sz="2400" b="1" dirty="0">
                <a:solidFill>
                  <a:srgbClr val="FF0000"/>
                </a:solidFill>
              </a:rPr>
              <a:t>il a utilisé le calibre 200 mA, car sa mesure est moins précise.</a:t>
            </a:r>
          </a:p>
        </p:txBody>
      </p:sp>
      <p:sp>
        <p:nvSpPr>
          <p:cNvPr id="2" name="Titre 1">
            <a:extLst>
              <a:ext uri="{FF2B5EF4-FFF2-40B4-BE49-F238E27FC236}">
                <a16:creationId xmlns:a16="http://schemas.microsoft.com/office/drawing/2014/main" id="{22BDF8D8-7EDF-5CBF-7066-A508BE2DA493}"/>
              </a:ext>
            </a:extLst>
          </p:cNvPr>
          <p:cNvSpPr>
            <a:spLocks noGrp="1"/>
          </p:cNvSpPr>
          <p:nvPr>
            <p:ph type="title"/>
          </p:nvPr>
        </p:nvSpPr>
        <p:spPr/>
        <p:txBody>
          <a:bodyPr/>
          <a:lstStyle/>
          <a:p>
            <a:r>
              <a:rPr lang="fr-FR"/>
              <a:t>Faisons maintenant ensemble la correction de l’exercice Défi 5, page 25.</a:t>
            </a:r>
          </a:p>
        </p:txBody>
      </p:sp>
      <p:sp>
        <p:nvSpPr>
          <p:cNvPr id="3" name="Espace réservé du contenu 2">
            <a:extLst>
              <a:ext uri="{FF2B5EF4-FFF2-40B4-BE49-F238E27FC236}">
                <a16:creationId xmlns:a16="http://schemas.microsoft.com/office/drawing/2014/main" id="{DE6EB28B-CDD7-E804-30A0-6894CBC207F5}"/>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
        <p:nvSpPr>
          <p:cNvPr id="10" name="Rectangle 9">
            <a:extLst>
              <a:ext uri="{FF2B5EF4-FFF2-40B4-BE49-F238E27FC236}">
                <a16:creationId xmlns:a16="http://schemas.microsoft.com/office/drawing/2014/main" id="{35E07819-894E-D57A-133B-143F3DDC03FB}"/>
              </a:ext>
            </a:extLst>
          </p:cNvPr>
          <p:cNvSpPr/>
          <p:nvPr/>
        </p:nvSpPr>
        <p:spPr>
          <a:xfrm>
            <a:off x="592172" y="5976430"/>
            <a:ext cx="10901050" cy="461665"/>
          </a:xfrm>
          <a:prstGeom prst="rect">
            <a:avLst/>
          </a:prstGeom>
        </p:spPr>
        <p:txBody>
          <a:bodyPr wrap="square">
            <a:spAutoFit/>
          </a:bodyPr>
          <a:lstStyle/>
          <a:p>
            <a:r>
              <a:rPr lang="fr-FR" sz="2400" b="1" dirty="0">
                <a:solidFill>
                  <a:srgbClr val="FF0000"/>
                </a:solidFill>
              </a:rPr>
              <a:t>elle a utilisé le calibre 20 mA, car sa mesure est plus précise.</a:t>
            </a:r>
          </a:p>
        </p:txBody>
      </p:sp>
    </p:spTree>
    <p:extLst>
      <p:ext uri="{BB962C8B-B14F-4D97-AF65-F5344CB8AC3E}">
        <p14:creationId xmlns:p14="http://schemas.microsoft.com/office/powerpoint/2010/main" val="123935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1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30DE-9A2A-2C69-1135-8AA8BE8F6A01}"/>
            </a:ext>
          </a:extLst>
        </p:cNvPr>
        <p:cNvGrpSpPr/>
        <p:nvPr/>
      </p:nvGrpSpPr>
      <p:grpSpPr>
        <a:xfrm>
          <a:off x="0" y="0"/>
          <a:ext cx="0" cy="0"/>
          <a:chOff x="0" y="0"/>
          <a:chExt cx="0" cy="0"/>
        </a:xfrm>
      </p:grpSpPr>
      <p:pic>
        <p:nvPicPr>
          <p:cNvPr id="5" name="Picture 2" descr="Lever la main - Icônes mains et gestes gratuites">
            <a:extLst>
              <a:ext uri="{FF2B5EF4-FFF2-40B4-BE49-F238E27FC236}">
                <a16:creationId xmlns:a16="http://schemas.microsoft.com/office/drawing/2014/main" id="{949B5FC5-90A5-3F41-AE47-88EC05CF7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04624" y="224177"/>
            <a:ext cx="702642" cy="70264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p:cNvPicPr/>
          <p:nvPr/>
        </p:nvPicPr>
        <p:blipFill>
          <a:blip r:embed="rId4"/>
          <a:srcRect l="11928" t="12853" r="11690" b="17995"/>
          <a:stretch>
            <a:fillRect/>
          </a:stretch>
        </p:blipFill>
        <p:spPr bwMode="auto">
          <a:xfrm>
            <a:off x="258978" y="926819"/>
            <a:ext cx="11447928" cy="5610149"/>
          </a:xfrm>
          <a:prstGeom prst="rect">
            <a:avLst/>
          </a:prstGeom>
          <a:noFill/>
          <a:ln w="9525">
            <a:noFill/>
            <a:miter lim="800000"/>
            <a:headEnd/>
            <a:tailEnd/>
          </a:ln>
        </p:spPr>
      </p:pic>
      <p:sp>
        <p:nvSpPr>
          <p:cNvPr id="11" name="Rectangle 10"/>
          <p:cNvSpPr/>
          <p:nvPr/>
        </p:nvSpPr>
        <p:spPr>
          <a:xfrm>
            <a:off x="476527" y="3039041"/>
            <a:ext cx="6435262" cy="1295868"/>
          </a:xfrm>
          <a:prstGeom prst="rect">
            <a:avLst/>
          </a:prstGeom>
        </p:spPr>
        <p:txBody>
          <a:bodyPr wrap="square">
            <a:spAutoFit/>
          </a:bodyPr>
          <a:lstStyle/>
          <a:p>
            <a:pPr>
              <a:lnSpc>
                <a:spcPct val="150000"/>
              </a:lnSpc>
            </a:pPr>
            <a:r>
              <a:rPr lang="fr-FR" b="1" dirty="0">
                <a:solidFill>
                  <a:srgbClr val="FF0000"/>
                </a:solidFill>
              </a:rPr>
              <a:t>En ajoutant des dipôles en série avec la lampe , l’intensité </a:t>
            </a:r>
          </a:p>
          <a:p>
            <a:pPr>
              <a:lnSpc>
                <a:spcPct val="150000"/>
              </a:lnSpc>
            </a:pPr>
            <a:r>
              <a:rPr lang="fr-FR" b="1" dirty="0">
                <a:solidFill>
                  <a:srgbClr val="FF0000"/>
                </a:solidFill>
              </a:rPr>
              <a:t>du courant diminue. La lampe utilisée par Adam va donc briller plus que celle de Rida.</a:t>
            </a:r>
          </a:p>
        </p:txBody>
      </p:sp>
      <p:sp>
        <p:nvSpPr>
          <p:cNvPr id="2" name="Titre 1">
            <a:extLst>
              <a:ext uri="{FF2B5EF4-FFF2-40B4-BE49-F238E27FC236}">
                <a16:creationId xmlns:a16="http://schemas.microsoft.com/office/drawing/2014/main" id="{69FBAF0E-7B16-0EDC-1E91-E325BD719D5F}"/>
              </a:ext>
            </a:extLst>
          </p:cNvPr>
          <p:cNvSpPr>
            <a:spLocks noGrp="1"/>
          </p:cNvSpPr>
          <p:nvPr>
            <p:ph type="title"/>
          </p:nvPr>
        </p:nvSpPr>
        <p:spPr/>
        <p:txBody>
          <a:bodyPr/>
          <a:lstStyle/>
          <a:p>
            <a:r>
              <a:rPr lang="fr-FR"/>
              <a:t>Faisons maintenant ensemble la correction de l’exercice Défi 6, page 25.</a:t>
            </a:r>
          </a:p>
        </p:txBody>
      </p:sp>
      <p:sp>
        <p:nvSpPr>
          <p:cNvPr id="3" name="Espace réservé du contenu 2">
            <a:extLst>
              <a:ext uri="{FF2B5EF4-FFF2-40B4-BE49-F238E27FC236}">
                <a16:creationId xmlns:a16="http://schemas.microsoft.com/office/drawing/2014/main" id="{BA30200F-CD22-026B-4606-69C43D5DC5FB}"/>
              </a:ext>
            </a:extLst>
          </p:cNvPr>
          <p:cNvSpPr>
            <a:spLocks noGrp="1"/>
          </p:cNvSpPr>
          <p:nvPr>
            <p:ph sz="quarter" idx="11"/>
          </p:nvPr>
        </p:nvSpPr>
        <p:spPr/>
        <p:txBody>
          <a:bodyPr/>
          <a:lstStyle/>
          <a:p>
            <a:r>
              <a:rPr lang="fr-FR" dirty="0"/>
              <a:t>L’</a:t>
            </a:r>
            <a:r>
              <a:rPr lang="fr-FR" dirty="0" err="1"/>
              <a:t>enseignant·e</a:t>
            </a:r>
            <a:r>
              <a:rPr lang="fr-FR" dirty="0"/>
              <a:t>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946037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DDF43">
                <a:alpha val="6000"/>
              </a:srgbClr>
            </a:gs>
            <a:gs pos="74000">
              <a:srgbClr val="FDDF43"/>
            </a:gs>
            <a:gs pos="83000">
              <a:srgbClr val="FDDF43"/>
            </a:gs>
            <a:gs pos="100000">
              <a:schemeClr val="bg1">
                <a:lumMod val="50000"/>
              </a:schemeClr>
            </a:gs>
          </a:gsLst>
          <a:lin ang="5400000" scaled="1"/>
          <a:tileRect/>
        </a:gradFill>
        <a:effectLst/>
      </p:bgPr>
    </p:bg>
    <p:spTree>
      <p:nvGrpSpPr>
        <p:cNvPr id="1" name="">
          <a:extLst>
            <a:ext uri="{FF2B5EF4-FFF2-40B4-BE49-F238E27FC236}">
              <a16:creationId xmlns:a16="http://schemas.microsoft.com/office/drawing/2014/main" id="{8DF12874-C1F0-17A4-9296-F5D31632C84C}"/>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80B7ABD5-53E8-9EA2-20D0-860D7D0B9FF3}"/>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46493DB-9F14-91A6-2354-900B5DCE89AF}"/>
                </a:ext>
              </a:extLst>
            </p:cNvPr>
            <p:cNvSpPr/>
            <p:nvPr/>
          </p:nvSpPr>
          <p:spPr>
            <a:xfrm>
              <a:off x="2184400" y="1402025"/>
              <a:ext cx="7823200" cy="4942038"/>
            </a:xfrm>
            <a:prstGeom prst="roundRect">
              <a:avLst>
                <a:gd name="adj" fmla="val 2665"/>
              </a:avLst>
            </a:prstGeom>
            <a:solidFill>
              <a:srgbClr val="76717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fr-FR" sz="1200" dirty="0">
                <a:solidFill>
                  <a:prstClr val="white"/>
                </a:solidFill>
              </a:endParaRPr>
            </a:p>
          </p:txBody>
        </p:sp>
        <p:sp>
          <p:nvSpPr>
            <p:cNvPr id="4" name="Rectangle 3">
              <a:extLst>
                <a:ext uri="{FF2B5EF4-FFF2-40B4-BE49-F238E27FC236}">
                  <a16:creationId xmlns:a16="http://schemas.microsoft.com/office/drawing/2014/main" id="{14CB245B-8C18-4047-0371-E548E5BA8B21}"/>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r>
                <a:rPr lang="fr-FR" sz="5600" b="1" dirty="0">
                  <a:solidFill>
                    <a:prstClr val="black"/>
                  </a:solidFill>
                </a:rPr>
                <a:t>Fin de la séance</a:t>
              </a:r>
            </a:p>
          </p:txBody>
        </p:sp>
      </p:grpSp>
      <p:pic>
        <p:nvPicPr>
          <p:cNvPr id="7" name="Picture 6">
            <a:extLst>
              <a:ext uri="{FF2B5EF4-FFF2-40B4-BE49-F238E27FC236}">
                <a16:creationId xmlns:a16="http://schemas.microsoft.com/office/drawing/2014/main" id="{827A6844-A096-E197-1E22-B9281948BE3A}"/>
              </a:ext>
            </a:extLst>
          </p:cNvPr>
          <p:cNvPicPr>
            <a:picLocks noChangeAspect="1"/>
          </p:cNvPicPr>
          <p:nvPr/>
        </p:nvPicPr>
        <p:blipFill>
          <a:blip r:embed="rId2">
            <a:clrChange>
              <a:clrFrom>
                <a:srgbClr val="F0EFF4"/>
              </a:clrFrom>
              <a:clrTo>
                <a:srgbClr val="F0EFF4">
                  <a:alpha val="0"/>
                </a:srgbClr>
              </a:clrTo>
            </a:clrChange>
          </a:blip>
          <a:stretch>
            <a:fillRect/>
          </a:stretch>
        </p:blipFill>
        <p:spPr>
          <a:xfrm>
            <a:off x="5362575" y="1197428"/>
            <a:ext cx="1466850" cy="1524000"/>
          </a:xfrm>
          <a:custGeom>
            <a:avLst/>
            <a:gdLst>
              <a:gd name="csX0" fmla="*/ 0 w 1466850"/>
              <a:gd name="csY0" fmla="*/ 0 h 1524000"/>
              <a:gd name="csX1" fmla="*/ 474281 w 1466850"/>
              <a:gd name="csY1" fmla="*/ 0 h 1524000"/>
              <a:gd name="csX2" fmla="*/ 948563 w 1466850"/>
              <a:gd name="csY2" fmla="*/ 0 h 1524000"/>
              <a:gd name="csX3" fmla="*/ 1466850 w 1466850"/>
              <a:gd name="csY3" fmla="*/ 0 h 1524000"/>
              <a:gd name="csX4" fmla="*/ 1466850 w 1466850"/>
              <a:gd name="csY4" fmla="*/ 462280 h 1524000"/>
              <a:gd name="csX5" fmla="*/ 1466850 w 1466850"/>
              <a:gd name="csY5" fmla="*/ 1000760 h 1524000"/>
              <a:gd name="csX6" fmla="*/ 1466850 w 1466850"/>
              <a:gd name="csY6" fmla="*/ 1524000 h 1524000"/>
              <a:gd name="csX7" fmla="*/ 948563 w 1466850"/>
              <a:gd name="csY7" fmla="*/ 1524000 h 1524000"/>
              <a:gd name="csX8" fmla="*/ 444945 w 1466850"/>
              <a:gd name="csY8" fmla="*/ 1524000 h 1524000"/>
              <a:gd name="csX9" fmla="*/ 0 w 1466850"/>
              <a:gd name="csY9" fmla="*/ 1524000 h 1524000"/>
              <a:gd name="csX10" fmla="*/ 0 w 1466850"/>
              <a:gd name="csY10" fmla="*/ 1061720 h 1524000"/>
              <a:gd name="csX11" fmla="*/ 0 w 1466850"/>
              <a:gd name="csY11" fmla="*/ 523240 h 1524000"/>
              <a:gd name="csX12" fmla="*/ 0 w 1466850"/>
              <a:gd name="csY12" fmla="*/ 0 h 1524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466850" h="1524000" fill="none" extrusionOk="0">
                <a:moveTo>
                  <a:pt x="0" y="0"/>
                </a:moveTo>
                <a:cubicBezTo>
                  <a:pt x="122377" y="-18041"/>
                  <a:pt x="310191" y="8558"/>
                  <a:pt x="474281" y="0"/>
                </a:cubicBezTo>
                <a:cubicBezTo>
                  <a:pt x="638371" y="-8558"/>
                  <a:pt x="758477" y="10877"/>
                  <a:pt x="948563" y="0"/>
                </a:cubicBezTo>
                <a:cubicBezTo>
                  <a:pt x="1138649" y="-10877"/>
                  <a:pt x="1318132" y="41130"/>
                  <a:pt x="1466850" y="0"/>
                </a:cubicBezTo>
                <a:cubicBezTo>
                  <a:pt x="1476298" y="144982"/>
                  <a:pt x="1434932" y="241894"/>
                  <a:pt x="1466850" y="462280"/>
                </a:cubicBezTo>
                <a:cubicBezTo>
                  <a:pt x="1498768" y="682666"/>
                  <a:pt x="1425043" y="875650"/>
                  <a:pt x="1466850" y="1000760"/>
                </a:cubicBezTo>
                <a:cubicBezTo>
                  <a:pt x="1508657" y="1125870"/>
                  <a:pt x="1422271" y="1300109"/>
                  <a:pt x="1466850" y="1524000"/>
                </a:cubicBezTo>
                <a:cubicBezTo>
                  <a:pt x="1335349" y="1548331"/>
                  <a:pt x="1125096" y="1513789"/>
                  <a:pt x="948563" y="1524000"/>
                </a:cubicBezTo>
                <a:cubicBezTo>
                  <a:pt x="772030" y="1534211"/>
                  <a:pt x="633575" y="1512689"/>
                  <a:pt x="444945" y="1524000"/>
                </a:cubicBezTo>
                <a:cubicBezTo>
                  <a:pt x="256315" y="1535311"/>
                  <a:pt x="115865" y="1477946"/>
                  <a:pt x="0" y="1524000"/>
                </a:cubicBezTo>
                <a:cubicBezTo>
                  <a:pt x="-39432" y="1374506"/>
                  <a:pt x="13378" y="1172278"/>
                  <a:pt x="0" y="1061720"/>
                </a:cubicBezTo>
                <a:cubicBezTo>
                  <a:pt x="-13378" y="951162"/>
                  <a:pt x="59843" y="708241"/>
                  <a:pt x="0" y="523240"/>
                </a:cubicBezTo>
                <a:cubicBezTo>
                  <a:pt x="-59843" y="338239"/>
                  <a:pt x="27836" y="230650"/>
                  <a:pt x="0" y="0"/>
                </a:cubicBezTo>
                <a:close/>
              </a:path>
              <a:path w="1466850" h="1524000" stroke="0" extrusionOk="0">
                <a:moveTo>
                  <a:pt x="0" y="0"/>
                </a:moveTo>
                <a:cubicBezTo>
                  <a:pt x="198828" y="-27095"/>
                  <a:pt x="286925" y="32601"/>
                  <a:pt x="459613" y="0"/>
                </a:cubicBezTo>
                <a:cubicBezTo>
                  <a:pt x="632301" y="-32601"/>
                  <a:pt x="813733" y="42740"/>
                  <a:pt x="904558" y="0"/>
                </a:cubicBezTo>
                <a:cubicBezTo>
                  <a:pt x="995384" y="-42740"/>
                  <a:pt x="1335743" y="11794"/>
                  <a:pt x="1466850" y="0"/>
                </a:cubicBezTo>
                <a:cubicBezTo>
                  <a:pt x="1499237" y="198296"/>
                  <a:pt x="1413709" y="306535"/>
                  <a:pt x="1466850" y="492760"/>
                </a:cubicBezTo>
                <a:cubicBezTo>
                  <a:pt x="1519991" y="678985"/>
                  <a:pt x="1406716" y="876363"/>
                  <a:pt x="1466850" y="1000760"/>
                </a:cubicBezTo>
                <a:cubicBezTo>
                  <a:pt x="1526984" y="1125157"/>
                  <a:pt x="1416446" y="1374465"/>
                  <a:pt x="1466850" y="1524000"/>
                </a:cubicBezTo>
                <a:cubicBezTo>
                  <a:pt x="1288953" y="1543042"/>
                  <a:pt x="1194956" y="1505010"/>
                  <a:pt x="977900" y="1524000"/>
                </a:cubicBezTo>
                <a:cubicBezTo>
                  <a:pt x="760844" y="1542990"/>
                  <a:pt x="692423" y="1475941"/>
                  <a:pt x="503619" y="1524000"/>
                </a:cubicBezTo>
                <a:cubicBezTo>
                  <a:pt x="314815" y="1572059"/>
                  <a:pt x="108286" y="1501389"/>
                  <a:pt x="0" y="1524000"/>
                </a:cubicBezTo>
                <a:cubicBezTo>
                  <a:pt x="-41297" y="1414003"/>
                  <a:pt x="36901" y="1131580"/>
                  <a:pt x="0" y="985520"/>
                </a:cubicBezTo>
                <a:cubicBezTo>
                  <a:pt x="-36901" y="839460"/>
                  <a:pt x="47136" y="689783"/>
                  <a:pt x="0" y="523240"/>
                </a:cubicBezTo>
                <a:cubicBezTo>
                  <a:pt x="-47136" y="356697"/>
                  <a:pt x="54797" y="235709"/>
                  <a:pt x="0" y="0"/>
                </a:cubicBezTo>
                <a:close/>
              </a:path>
            </a:pathLst>
          </a:custGeom>
          <a:ln w="57150">
            <a:solidFill>
              <a:schemeClr val="tx1">
                <a:lumMod val="75000"/>
                <a:lumOff val="25000"/>
              </a:schemeClr>
            </a:solidFill>
            <a:extLst>
              <a:ext uri="{C807C97D-BFC1-408E-A445-0C87EB9F89A2}">
                <ask:lineSketchStyleProps xmlns:ask="http://schemas.microsoft.com/office/drawing/2018/sketchyshapes" sd="2091287110">
                  <a:prstGeom prst="rect">
                    <a:avLst/>
                  </a:prstGeom>
                  <ask:type>
                    <ask:lineSketchScribble/>
                  </ask:type>
                </ask:lineSketchStyleProps>
              </a:ext>
            </a:extLst>
          </a:ln>
        </p:spPr>
      </p:pic>
    </p:spTree>
    <p:extLst>
      <p:ext uri="{BB962C8B-B14F-4D97-AF65-F5344CB8AC3E}">
        <p14:creationId xmlns:p14="http://schemas.microsoft.com/office/powerpoint/2010/main" val="1635206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948074" y="901061"/>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4510568" y="4004535"/>
            <a:ext cx="2454437" cy="273456"/>
          </a:xfrm>
          <a:prstGeom prst="rect">
            <a:avLst/>
          </a:prstGeom>
        </p:spPr>
      </p:pic>
      <p:pic>
        <p:nvPicPr>
          <p:cNvPr id="20" name="Picture 19">
            <a:extLst>
              <a:ext uri="{FF2B5EF4-FFF2-40B4-BE49-F238E27FC236}">
                <a16:creationId xmlns:a16="http://schemas.microsoft.com/office/drawing/2014/main" id="{E89AC41C-233F-A17C-E10D-802746210632}"/>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837428" y="1440609"/>
            <a:ext cx="3619500" cy="2514600"/>
          </a:xfrm>
          <a:prstGeom prst="rect">
            <a:avLst/>
          </a:prstGeom>
        </p:spPr>
      </p:pic>
      <p:pic>
        <p:nvPicPr>
          <p:cNvPr id="22" name="Picture 21">
            <a:extLst>
              <a:ext uri="{FF2B5EF4-FFF2-40B4-BE49-F238E27FC236}">
                <a16:creationId xmlns:a16="http://schemas.microsoft.com/office/drawing/2014/main" id="{166E59D9-571C-BF58-B8D6-160ED8C46B2C}"/>
              </a:ext>
            </a:extLst>
          </p:cNvPr>
          <p:cNvPicPr>
            <a:picLocks noChangeAspect="1"/>
          </p:cNvPicPr>
          <p:nvPr/>
        </p:nvPicPr>
        <p:blipFill>
          <a:blip r:embed="rId5">
            <a:clrChange>
              <a:clrFrom>
                <a:srgbClr val="FEFFFF"/>
              </a:clrFrom>
              <a:clrTo>
                <a:srgbClr val="FEFFFF">
                  <a:alpha val="0"/>
                </a:srgbClr>
              </a:clrTo>
            </a:clrChange>
          </a:blip>
          <a:stretch>
            <a:fillRect/>
          </a:stretch>
        </p:blipFill>
        <p:spPr>
          <a:xfrm>
            <a:off x="1605584" y="4499741"/>
            <a:ext cx="1632389" cy="1164080"/>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6"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3885544" y="4917606"/>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5816365" y="5271042"/>
            <a:ext cx="894928" cy="860453"/>
          </a:xfrm>
          <a:prstGeom prst="rect">
            <a:avLst/>
          </a:prstGeom>
        </p:spPr>
      </p:pic>
      <p:pic>
        <p:nvPicPr>
          <p:cNvPr id="13" name="Image 12">
            <a:extLst>
              <a:ext uri="{FF2B5EF4-FFF2-40B4-BE49-F238E27FC236}">
                <a16:creationId xmlns:a16="http://schemas.microsoft.com/office/drawing/2014/main" id="{9E5452D4-2657-8719-2E0C-E56E3158AF0F}"/>
              </a:ext>
            </a:extLst>
          </p:cNvPr>
          <p:cNvPicPr>
            <a:picLocks noChangeAspect="1"/>
          </p:cNvPicPr>
          <p:nvPr/>
        </p:nvPicPr>
        <p:blipFill>
          <a:blip r:embed="rId8"/>
          <a:stretch>
            <a:fillRect/>
          </a:stretch>
        </p:blipFill>
        <p:spPr>
          <a:xfrm rot="10800000" flipH="1" flipV="1">
            <a:off x="6886706" y="1616522"/>
            <a:ext cx="3277607" cy="3943938"/>
          </a:xfrm>
          <a:prstGeom prst="rect">
            <a:avLst/>
          </a:prstGeom>
        </p:spPr>
      </p:pic>
    </p:spTree>
    <p:extLst>
      <p:ext uri="{BB962C8B-B14F-4D97-AF65-F5344CB8AC3E}">
        <p14:creationId xmlns:p14="http://schemas.microsoft.com/office/powerpoint/2010/main" val="2702921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4"/>
          <p:cNvSpPr txBox="1"/>
          <p:nvPr/>
        </p:nvSpPr>
        <p:spPr>
          <a:xfrm>
            <a:off x="4182494" y="402121"/>
            <a:ext cx="522972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400" b="1">
                <a:solidFill>
                  <a:srgbClr val="0040C0"/>
                </a:solidFill>
                <a:latin typeface="Calibri"/>
                <a:ea typeface="Calibri"/>
                <a:cs typeface="Calibri"/>
                <a:sym typeface="Calibri"/>
              </a:rPr>
              <a:t>Orientations didactiques</a:t>
            </a:r>
            <a:endParaRPr/>
          </a:p>
        </p:txBody>
      </p:sp>
      <p:sp>
        <p:nvSpPr>
          <p:cNvPr id="474" name="Google Shape;474;p4"/>
          <p:cNvSpPr txBox="1"/>
          <p:nvPr/>
        </p:nvSpPr>
        <p:spPr>
          <a:xfrm>
            <a:off x="1084596" y="863786"/>
            <a:ext cx="10189956" cy="575971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50000"/>
              </a:lnSpc>
              <a:spcBef>
                <a:spcPts val="0"/>
              </a:spcBef>
              <a:spcAft>
                <a:spcPts val="0"/>
              </a:spcAft>
              <a:buClr>
                <a:schemeClr val="dk1"/>
              </a:buClr>
              <a:buSzPts val="2000"/>
              <a:buFont typeface="Arial"/>
              <a:buChar char="•"/>
            </a:pPr>
            <a:r>
              <a:rPr lang="fr-FR" sz="2000" dirty="0">
                <a:solidFill>
                  <a:schemeClr val="dk1"/>
                </a:solidFill>
                <a:latin typeface="Calibri"/>
                <a:ea typeface="Calibri"/>
                <a:cs typeface="Calibri"/>
                <a:sym typeface="Calibri"/>
              </a:rPr>
              <a:t>Avant de corriger les exercices de consolidation correspondant à chaque tâche, </a:t>
            </a:r>
            <a:r>
              <a:rPr lang="fr-FR" sz="2000" b="1" dirty="0">
                <a:solidFill>
                  <a:schemeClr val="dk1"/>
                </a:solidFill>
                <a:latin typeface="Calibri"/>
                <a:ea typeface="Calibri"/>
                <a:cs typeface="Calibri"/>
                <a:sym typeface="Calibri"/>
              </a:rPr>
              <a:t>l’</a:t>
            </a:r>
            <a:r>
              <a:rPr lang="fr-FR" sz="2000" b="1" dirty="0" err="1">
                <a:solidFill>
                  <a:schemeClr val="dk1"/>
                </a:solidFill>
                <a:latin typeface="Calibri"/>
                <a:ea typeface="Calibri"/>
                <a:cs typeface="Calibri"/>
                <a:sym typeface="Calibri"/>
              </a:rPr>
              <a:t>enseignant·e</a:t>
            </a:r>
            <a:r>
              <a:rPr lang="fr-FR" sz="2000" b="1" dirty="0">
                <a:solidFill>
                  <a:schemeClr val="dk1"/>
                </a:solidFill>
                <a:latin typeface="Calibri"/>
                <a:ea typeface="Calibri"/>
                <a:cs typeface="Calibri"/>
                <a:sym typeface="Calibri"/>
              </a:rPr>
              <a:t> rappelle la procédure de résolution</a:t>
            </a:r>
            <a:r>
              <a:rPr lang="fr-FR" sz="2000" dirty="0">
                <a:solidFill>
                  <a:schemeClr val="dk1"/>
                </a:solidFill>
                <a:latin typeface="Calibri"/>
                <a:ea typeface="Calibri"/>
                <a:cs typeface="Calibri"/>
                <a:sym typeface="Calibri"/>
              </a:rPr>
              <a:t> en </a:t>
            </a:r>
            <a:r>
              <a:rPr lang="fr-FR" sz="2000" b="1" dirty="0">
                <a:solidFill>
                  <a:schemeClr val="dk1"/>
                </a:solidFill>
                <a:latin typeface="Calibri"/>
                <a:ea typeface="Calibri"/>
                <a:cs typeface="Calibri"/>
                <a:sym typeface="Calibri"/>
              </a:rPr>
              <a:t>faisant participer les élèves</a:t>
            </a:r>
            <a:r>
              <a:rPr lang="fr-FR" sz="2000" dirty="0">
                <a:solidFill>
                  <a:schemeClr val="dk1"/>
                </a:solidFill>
                <a:latin typeface="Calibri"/>
                <a:ea typeface="Calibri"/>
                <a:cs typeface="Calibri"/>
                <a:sym typeface="Calibri"/>
              </a:rPr>
              <a:t>. Ces derniers complètent les </a:t>
            </a:r>
            <a:r>
              <a:rPr lang="fr-FR" sz="2000" b="1" dirty="0">
                <a:solidFill>
                  <a:schemeClr val="dk1"/>
                </a:solidFill>
                <a:latin typeface="Calibri"/>
                <a:ea typeface="Calibri"/>
                <a:cs typeface="Calibri"/>
                <a:sym typeface="Calibri"/>
              </a:rPr>
              <a:t>espaces en pointillés</a:t>
            </a:r>
            <a:r>
              <a:rPr lang="fr-FR" sz="2000" dirty="0">
                <a:solidFill>
                  <a:schemeClr val="dk1"/>
                </a:solidFill>
                <a:latin typeface="Calibri"/>
                <a:ea typeface="Calibri"/>
                <a:cs typeface="Calibri"/>
                <a:sym typeface="Calibri"/>
              </a:rPr>
              <a:t> qui s’affichent sur les diapositives.</a:t>
            </a:r>
            <a:endParaRPr dirty="0"/>
          </a:p>
          <a:p>
            <a:pPr marL="342900" marR="0" lvl="0" indent="-342900" algn="l" rtl="0">
              <a:lnSpc>
                <a:spcPct val="150000"/>
              </a:lnSpc>
              <a:spcBef>
                <a:spcPts val="0"/>
              </a:spcBef>
              <a:spcAft>
                <a:spcPts val="0"/>
              </a:spcAft>
              <a:buClr>
                <a:schemeClr val="dk1"/>
              </a:buClr>
              <a:buSzPts val="2000"/>
              <a:buFont typeface="Arial"/>
              <a:buChar char="•"/>
            </a:pPr>
            <a:r>
              <a:rPr lang="fr-FR" sz="2000" dirty="0">
                <a:solidFill>
                  <a:schemeClr val="dk1"/>
                </a:solidFill>
                <a:latin typeface="Calibri"/>
                <a:ea typeface="Calibri"/>
                <a:cs typeface="Calibri"/>
                <a:sym typeface="Calibri"/>
              </a:rPr>
              <a:t>Lors de la correction d’un exercice, </a:t>
            </a:r>
            <a:r>
              <a:rPr lang="fr-FR" sz="2000" b="1" dirty="0">
                <a:solidFill>
                  <a:schemeClr val="dk1"/>
                </a:solidFill>
                <a:latin typeface="Calibri"/>
                <a:ea typeface="Calibri"/>
                <a:cs typeface="Calibri"/>
                <a:sym typeface="Calibri"/>
              </a:rPr>
              <a:t>l’</a:t>
            </a:r>
            <a:r>
              <a:rPr lang="fr-FR" sz="2000" b="1" dirty="0" err="1">
                <a:solidFill>
                  <a:schemeClr val="dk1"/>
                </a:solidFill>
                <a:latin typeface="Calibri"/>
                <a:ea typeface="Calibri"/>
                <a:cs typeface="Calibri"/>
                <a:sym typeface="Calibri"/>
              </a:rPr>
              <a:t>enseignant·e</a:t>
            </a:r>
            <a:r>
              <a:rPr lang="fr-FR" sz="2000" b="1" dirty="0">
                <a:solidFill>
                  <a:schemeClr val="dk1"/>
                </a:solidFill>
                <a:latin typeface="Calibri"/>
                <a:ea typeface="Calibri"/>
                <a:cs typeface="Calibri"/>
                <a:sym typeface="Calibri"/>
              </a:rPr>
              <a:t> sollicite la participation active des élèves</a:t>
            </a:r>
            <a:r>
              <a:rPr lang="fr-FR" sz="2000" dirty="0">
                <a:solidFill>
                  <a:schemeClr val="dk1"/>
                </a:solidFill>
                <a:latin typeface="Calibri"/>
                <a:ea typeface="Calibri"/>
                <a:cs typeface="Calibri"/>
                <a:sym typeface="Calibri"/>
              </a:rPr>
              <a:t>, en en choisissant </a:t>
            </a:r>
            <a:r>
              <a:rPr lang="fr-FR" sz="2000" b="1" dirty="0">
                <a:solidFill>
                  <a:schemeClr val="dk1"/>
                </a:solidFill>
                <a:latin typeface="Calibri"/>
                <a:ea typeface="Calibri"/>
                <a:cs typeface="Calibri"/>
                <a:sym typeface="Calibri"/>
              </a:rPr>
              <a:t>deux ou trois au hasard</a:t>
            </a:r>
            <a:r>
              <a:rPr lang="fr-FR" sz="2000" dirty="0">
                <a:solidFill>
                  <a:schemeClr val="dk1"/>
                </a:solidFill>
                <a:latin typeface="Calibri"/>
                <a:ea typeface="Calibri"/>
                <a:cs typeface="Calibri"/>
                <a:sym typeface="Calibri"/>
              </a:rPr>
              <a:t> pour répondre à chaque question, tout en les invitant à </a:t>
            </a:r>
            <a:r>
              <a:rPr lang="fr-FR" sz="2000" b="1" dirty="0">
                <a:solidFill>
                  <a:schemeClr val="dk1"/>
                </a:solidFill>
                <a:latin typeface="Calibri"/>
                <a:ea typeface="Calibri"/>
                <a:cs typeface="Calibri"/>
                <a:sym typeface="Calibri"/>
              </a:rPr>
              <a:t>expliciter leur raisonnement</a:t>
            </a:r>
            <a:r>
              <a:rPr lang="fr-FR" sz="2000" dirty="0">
                <a:solidFill>
                  <a:schemeClr val="dk1"/>
                </a:solidFill>
                <a:latin typeface="Calibri"/>
                <a:ea typeface="Calibri"/>
                <a:cs typeface="Calibri"/>
                <a:sym typeface="Calibri"/>
              </a:rPr>
              <a:t>.</a:t>
            </a:r>
            <a:endParaRPr dirty="0"/>
          </a:p>
          <a:p>
            <a:pPr marL="342900" marR="0" lvl="0" indent="-342900" algn="l" rtl="0">
              <a:lnSpc>
                <a:spcPct val="150000"/>
              </a:lnSpc>
              <a:spcBef>
                <a:spcPts val="0"/>
              </a:spcBef>
              <a:spcAft>
                <a:spcPts val="0"/>
              </a:spcAft>
              <a:buClr>
                <a:schemeClr val="dk1"/>
              </a:buClr>
              <a:buSzPts val="2000"/>
              <a:buFont typeface="Arial"/>
              <a:buChar char="•"/>
            </a:pPr>
            <a:r>
              <a:rPr lang="fr-FR" sz="2000" b="1" dirty="0">
                <a:solidFill>
                  <a:schemeClr val="dk1"/>
                </a:solidFill>
                <a:latin typeface="Calibri"/>
                <a:ea typeface="Calibri"/>
                <a:cs typeface="Calibri"/>
                <a:sym typeface="Calibri"/>
              </a:rPr>
              <a:t>L’</a:t>
            </a:r>
            <a:r>
              <a:rPr lang="fr-FR" sz="2000" b="1" dirty="0" err="1">
                <a:solidFill>
                  <a:schemeClr val="dk1"/>
                </a:solidFill>
                <a:latin typeface="Calibri"/>
                <a:ea typeface="Calibri"/>
                <a:cs typeface="Calibri"/>
                <a:sym typeface="Calibri"/>
              </a:rPr>
              <a:t>enseignant·e</a:t>
            </a:r>
            <a:r>
              <a:rPr lang="fr-FR" sz="2000" b="1" dirty="0">
                <a:solidFill>
                  <a:schemeClr val="dk1"/>
                </a:solidFill>
                <a:latin typeface="Calibri"/>
                <a:ea typeface="Calibri"/>
                <a:cs typeface="Calibri"/>
                <a:sym typeface="Calibri"/>
              </a:rPr>
              <a:t> veille à fournir un feed-back immédiat et précis</a:t>
            </a:r>
            <a:r>
              <a:rPr lang="fr-FR" sz="2000" dirty="0">
                <a:solidFill>
                  <a:schemeClr val="dk1"/>
                </a:solidFill>
                <a:latin typeface="Calibri"/>
                <a:ea typeface="Calibri"/>
                <a:cs typeface="Calibri"/>
                <a:sym typeface="Calibri"/>
              </a:rPr>
              <a:t> afin de </a:t>
            </a:r>
            <a:r>
              <a:rPr lang="fr-FR" sz="2000" b="1" dirty="0">
                <a:solidFill>
                  <a:schemeClr val="dk1"/>
                </a:solidFill>
                <a:latin typeface="Calibri"/>
                <a:ea typeface="Calibri"/>
                <a:cs typeface="Calibri"/>
                <a:sym typeface="Calibri"/>
              </a:rPr>
              <a:t>corriger les erreurs conceptuelles ou procédurales</a:t>
            </a:r>
            <a:r>
              <a:rPr lang="fr-FR" sz="2000" dirty="0">
                <a:solidFill>
                  <a:schemeClr val="dk1"/>
                </a:solidFill>
                <a:latin typeface="Calibri"/>
                <a:ea typeface="Calibri"/>
                <a:cs typeface="Calibri"/>
                <a:sym typeface="Calibri"/>
              </a:rPr>
              <a:t> et de </a:t>
            </a:r>
            <a:r>
              <a:rPr lang="fr-FR" sz="2000" b="1" dirty="0">
                <a:solidFill>
                  <a:schemeClr val="dk1"/>
                </a:solidFill>
                <a:latin typeface="Calibri"/>
                <a:ea typeface="Calibri"/>
                <a:cs typeface="Calibri"/>
                <a:sym typeface="Calibri"/>
              </a:rPr>
              <a:t>renforcer les acquis</a:t>
            </a:r>
            <a:r>
              <a:rPr lang="fr-FR" sz="2000" dirty="0">
                <a:solidFill>
                  <a:schemeClr val="dk1"/>
                </a:solidFill>
                <a:latin typeface="Calibri"/>
                <a:ea typeface="Calibri"/>
                <a:cs typeface="Calibri"/>
                <a:sym typeface="Calibri"/>
              </a:rPr>
              <a:t>.</a:t>
            </a:r>
            <a:endParaRPr dirty="0"/>
          </a:p>
          <a:p>
            <a:pPr marL="342900" marR="0" lvl="0" indent="-342900" algn="l" rtl="0">
              <a:lnSpc>
                <a:spcPct val="150000"/>
              </a:lnSpc>
              <a:spcBef>
                <a:spcPts val="0"/>
              </a:spcBef>
              <a:spcAft>
                <a:spcPts val="0"/>
              </a:spcAft>
              <a:buClr>
                <a:schemeClr val="dk1"/>
              </a:buClr>
              <a:buSzPts val="2000"/>
              <a:buFont typeface="Arial"/>
              <a:buChar char="•"/>
            </a:pPr>
            <a:r>
              <a:rPr lang="fr-FR" sz="2000" b="1" dirty="0">
                <a:solidFill>
                  <a:schemeClr val="dk1"/>
                </a:solidFill>
                <a:latin typeface="Calibri"/>
                <a:ea typeface="Calibri"/>
                <a:cs typeface="Calibri"/>
                <a:sym typeface="Calibri"/>
              </a:rPr>
              <a:t>Le tableau est utilisé pour expliciter les explications</a:t>
            </a:r>
            <a:r>
              <a:rPr lang="fr-FR" sz="2000" dirty="0">
                <a:solidFill>
                  <a:schemeClr val="dk1"/>
                </a:solidFill>
                <a:latin typeface="Calibri"/>
                <a:ea typeface="Calibri"/>
                <a:cs typeface="Calibri"/>
                <a:sym typeface="Calibri"/>
              </a:rPr>
              <a:t>, et </a:t>
            </a:r>
            <a:r>
              <a:rPr lang="fr-FR" sz="2000" b="1" dirty="0">
                <a:solidFill>
                  <a:schemeClr val="dk1"/>
                </a:solidFill>
                <a:latin typeface="Calibri"/>
                <a:ea typeface="Calibri"/>
                <a:cs typeface="Calibri"/>
                <a:sym typeface="Calibri"/>
              </a:rPr>
              <a:t>l’</a:t>
            </a:r>
            <a:r>
              <a:rPr lang="fr-FR" sz="2000" b="1" dirty="0" err="1">
                <a:solidFill>
                  <a:schemeClr val="dk1"/>
                </a:solidFill>
                <a:latin typeface="Calibri"/>
                <a:ea typeface="Calibri"/>
                <a:cs typeface="Calibri"/>
                <a:sym typeface="Calibri"/>
              </a:rPr>
              <a:t>enseignant·e</a:t>
            </a:r>
            <a:r>
              <a:rPr lang="fr-FR" sz="2000" b="1" dirty="0">
                <a:solidFill>
                  <a:schemeClr val="dk1"/>
                </a:solidFill>
                <a:latin typeface="Calibri"/>
                <a:ea typeface="Calibri"/>
                <a:cs typeface="Calibri"/>
                <a:sym typeface="Calibri"/>
              </a:rPr>
              <a:t> peut recourir à l’alternance linguistique</a:t>
            </a:r>
            <a:r>
              <a:rPr lang="fr-FR" sz="2000" dirty="0">
                <a:solidFill>
                  <a:schemeClr val="dk1"/>
                </a:solidFill>
                <a:latin typeface="Calibri"/>
                <a:ea typeface="Calibri"/>
                <a:cs typeface="Calibri"/>
                <a:sym typeface="Calibri"/>
              </a:rPr>
              <a:t> si nécessaire, afin de favoriser la compréhension de tous les élèves.</a:t>
            </a:r>
            <a:endParaRPr dirty="0"/>
          </a:p>
          <a:p>
            <a:pPr marL="342900" marR="0" lvl="0" indent="-342900" algn="l" rtl="0">
              <a:lnSpc>
                <a:spcPct val="150000"/>
              </a:lnSpc>
              <a:spcBef>
                <a:spcPts val="0"/>
              </a:spcBef>
              <a:spcAft>
                <a:spcPts val="0"/>
              </a:spcAft>
              <a:buClr>
                <a:srgbClr val="FF0000"/>
              </a:buClr>
              <a:buSzPts val="2000"/>
              <a:buFont typeface="Arial"/>
              <a:buChar char="•"/>
            </a:pPr>
            <a:r>
              <a:rPr lang="fr-FR" sz="2000" b="1" dirty="0">
                <a:solidFill>
                  <a:srgbClr val="FF0000"/>
                </a:solidFill>
                <a:latin typeface="Calibri"/>
                <a:ea typeface="Calibri"/>
                <a:cs typeface="Calibri"/>
                <a:sym typeface="Calibri"/>
              </a:rPr>
              <a:t>Si, après avoir corrigé les exercices de consolidation, il reste du temps, l’</a:t>
            </a:r>
            <a:r>
              <a:rPr lang="fr-FR" sz="2000" b="1" dirty="0" err="1">
                <a:solidFill>
                  <a:srgbClr val="FF0000"/>
                </a:solidFill>
                <a:latin typeface="Calibri"/>
                <a:ea typeface="Calibri"/>
                <a:cs typeface="Calibri"/>
                <a:sym typeface="Calibri"/>
              </a:rPr>
              <a:t>enseignant·e</a:t>
            </a:r>
            <a:r>
              <a:rPr lang="fr-FR" sz="2000" b="1" dirty="0">
                <a:solidFill>
                  <a:srgbClr val="FF0000"/>
                </a:solidFill>
                <a:latin typeface="Calibri"/>
                <a:ea typeface="Calibri"/>
                <a:cs typeface="Calibri"/>
                <a:sym typeface="Calibri"/>
              </a:rPr>
              <a:t> peut passer à la correction des défis.</a:t>
            </a:r>
            <a:endParaRPr dirty="0"/>
          </a:p>
        </p:txBody>
      </p:sp>
      <p:pic>
        <p:nvPicPr>
          <p:cNvPr id="475" name="Google Shape;475;p4" descr="Image générée"/>
          <p:cNvPicPr preferRelativeResize="0"/>
          <p:nvPr/>
        </p:nvPicPr>
        <p:blipFill rotWithShape="1">
          <a:blip r:embed="rId3">
            <a:alphaModFix/>
          </a:blip>
          <a:srcRect t="11064" b="10678"/>
          <a:stretch/>
        </p:blipFill>
        <p:spPr>
          <a:xfrm>
            <a:off x="101717" y="81175"/>
            <a:ext cx="546818" cy="641893"/>
          </a:xfrm>
          <a:prstGeom prst="rect">
            <a:avLst/>
          </a:prstGeom>
          <a:noFill/>
          <a:ln>
            <a:noFill/>
          </a:ln>
        </p:spPr>
      </p:pic>
    </p:spTree>
    <p:extLst>
      <p:ext uri="{BB962C8B-B14F-4D97-AF65-F5344CB8AC3E}">
        <p14:creationId xmlns:p14="http://schemas.microsoft.com/office/powerpoint/2010/main" val="25795157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26873-17F5-B392-93CF-34F7F836DDDE}"/>
            </a:ext>
          </a:extLst>
        </p:cNvPr>
        <p:cNvGrpSpPr/>
        <p:nvPr/>
      </p:nvGrpSpPr>
      <p:grpSpPr>
        <a:xfrm>
          <a:off x="0" y="0"/>
          <a:ext cx="0" cy="0"/>
          <a:chOff x="0" y="0"/>
          <a:chExt cx="0" cy="0"/>
        </a:xfrm>
      </p:grpSpPr>
      <p:grpSp>
        <p:nvGrpSpPr>
          <p:cNvPr id="39" name="Group 38">
            <a:extLst>
              <a:ext uri="{FF2B5EF4-FFF2-40B4-BE49-F238E27FC236}">
                <a16:creationId xmlns:a16="http://schemas.microsoft.com/office/drawing/2014/main" id="{BBBB253E-7715-E698-FC32-01AFDCE5BC77}"/>
              </a:ext>
            </a:extLst>
          </p:cNvPr>
          <p:cNvGrpSpPr/>
          <p:nvPr/>
        </p:nvGrpSpPr>
        <p:grpSpPr>
          <a:xfrm>
            <a:off x="812158" y="829916"/>
            <a:ext cx="10567685" cy="5198169"/>
            <a:chOff x="2184400" y="1402025"/>
            <a:chExt cx="7823200" cy="4942038"/>
          </a:xfrm>
        </p:grpSpPr>
        <p:sp>
          <p:nvSpPr>
            <p:cNvPr id="3" name="Rectangle : coins arrondis 10">
              <a:extLst>
                <a:ext uri="{FF2B5EF4-FFF2-40B4-BE49-F238E27FC236}">
                  <a16:creationId xmlns:a16="http://schemas.microsoft.com/office/drawing/2014/main" id="{5E5336DA-21FA-7507-AC08-0B4424D6723F}"/>
                </a:ext>
              </a:extLst>
            </p:cNvPr>
            <p:cNvSpPr/>
            <p:nvPr/>
          </p:nvSpPr>
          <p:spPr>
            <a:xfrm>
              <a:off x="2184400" y="1402025"/>
              <a:ext cx="7823200" cy="4942038"/>
            </a:xfrm>
            <a:prstGeom prst="roundRect">
              <a:avLst>
                <a:gd name="adj" fmla="val 2665"/>
              </a:avLst>
            </a:prstGeom>
            <a:solidFill>
              <a:srgbClr val="5FADE4"/>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a:extLst>
                <a:ext uri="{FF2B5EF4-FFF2-40B4-BE49-F238E27FC236}">
                  <a16:creationId xmlns:a16="http://schemas.microsoft.com/office/drawing/2014/main" id="{F46D18EA-87D9-4042-A148-650F79141D2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Correction des exercices de consolidation</a:t>
              </a:r>
            </a:p>
            <a:p>
              <a:pPr algn="ctr"/>
              <a:r>
                <a:rPr lang="fr-FR" sz="5600" b="1" dirty="0">
                  <a:solidFill>
                    <a:schemeClr val="tx1"/>
                  </a:solidFill>
                </a:rPr>
                <a:t>tâche 1</a:t>
              </a:r>
              <a:endParaRPr lang="fr-FR" sz="5600" b="1" noProof="0" dirty="0">
                <a:solidFill>
                  <a:schemeClr val="tx1"/>
                </a:solidFill>
              </a:endParaRPr>
            </a:p>
          </p:txBody>
        </p:sp>
      </p:grpSp>
      <p:grpSp>
        <p:nvGrpSpPr>
          <p:cNvPr id="2" name="Group 43">
            <a:extLst>
              <a:ext uri="{FF2B5EF4-FFF2-40B4-BE49-F238E27FC236}">
                <a16:creationId xmlns:a16="http://schemas.microsoft.com/office/drawing/2014/main" id="{32B791D5-9CD8-5E41-9E27-84E489A0907C}"/>
              </a:ext>
            </a:extLst>
          </p:cNvPr>
          <p:cNvGrpSpPr/>
          <p:nvPr/>
        </p:nvGrpSpPr>
        <p:grpSpPr>
          <a:xfrm>
            <a:off x="8796759" y="4917801"/>
            <a:ext cx="2425142" cy="936370"/>
            <a:chOff x="8796759" y="4917801"/>
            <a:chExt cx="2425142" cy="936370"/>
          </a:xfrm>
        </p:grpSpPr>
        <p:sp>
          <p:nvSpPr>
            <p:cNvPr id="5" name="Oval 41">
              <a:extLst>
                <a:ext uri="{FF2B5EF4-FFF2-40B4-BE49-F238E27FC236}">
                  <a16:creationId xmlns:a16="http://schemas.microsoft.com/office/drawing/2014/main" id="{FC7E6DAB-A7AB-30BE-4E9F-2E3A063A71F6}"/>
                </a:ext>
              </a:extLst>
            </p:cNvPr>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6" name="Rectangle 5">
              <a:extLst>
                <a:ext uri="{FF2B5EF4-FFF2-40B4-BE49-F238E27FC236}">
                  <a16:creationId xmlns:a16="http://schemas.microsoft.com/office/drawing/2014/main" id="{870A3D3E-D993-0298-8469-A16D4033698B}"/>
                </a:ext>
              </a:extLst>
            </p:cNvPr>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endParaRPr lang="fr-FR" sz="3600" b="1" noProof="0" dirty="0">
                <a:solidFill>
                  <a:schemeClr val="tx1"/>
                </a:solidFill>
              </a:endParaRPr>
            </a:p>
          </p:txBody>
        </p:sp>
      </p:grpSp>
    </p:spTree>
    <p:extLst>
      <p:ext uri="{BB962C8B-B14F-4D97-AF65-F5344CB8AC3E}">
        <p14:creationId xmlns:p14="http://schemas.microsoft.com/office/powerpoint/2010/main" val="3679444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F93B8-D94D-A9B0-642E-8C7534659986}"/>
            </a:ext>
          </a:extLst>
        </p:cNvPr>
        <p:cNvGrpSpPr/>
        <p:nvPr/>
      </p:nvGrpSpPr>
      <p:grpSpPr>
        <a:xfrm>
          <a:off x="0" y="0"/>
          <a:ext cx="0" cy="0"/>
          <a:chOff x="0" y="0"/>
          <a:chExt cx="0" cy="0"/>
        </a:xfrm>
      </p:grpSpPr>
      <p:pic>
        <p:nvPicPr>
          <p:cNvPr id="34" name="Picture 2" descr="Lever la main - Icônes mains et gestes gratuites">
            <a:extLst>
              <a:ext uri="{FF2B5EF4-FFF2-40B4-BE49-F238E27FC236}">
                <a16:creationId xmlns:a16="http://schemas.microsoft.com/office/drawing/2014/main" id="{D87A9375-4965-0013-8BF2-4666545759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07280" y="257728"/>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054;p38">
            <a:extLst>
              <a:ext uri="{FF2B5EF4-FFF2-40B4-BE49-F238E27FC236}">
                <a16:creationId xmlns:a16="http://schemas.microsoft.com/office/drawing/2014/main" id="{91D16ADE-E882-C8BC-24B6-F9AA2E091471}"/>
              </a:ext>
            </a:extLst>
          </p:cNvPr>
          <p:cNvSpPr/>
          <p:nvPr/>
        </p:nvSpPr>
        <p:spPr>
          <a:xfrm>
            <a:off x="774699" y="3191193"/>
            <a:ext cx="10883902"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7" name="Image 23">
            <a:extLst>
              <a:ext uri="{FF2B5EF4-FFF2-40B4-BE49-F238E27FC236}">
                <a16:creationId xmlns:a16="http://schemas.microsoft.com/office/drawing/2014/main" id="{07DFEBF4-06AF-4B8C-2327-3D2A97B577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259" y="2907916"/>
            <a:ext cx="805544" cy="805544"/>
          </a:xfrm>
          <a:prstGeom prst="rect">
            <a:avLst/>
          </a:prstGeom>
        </p:spPr>
      </p:pic>
      <p:sp>
        <p:nvSpPr>
          <p:cNvPr id="8" name="ZoneTexte 3"/>
          <p:cNvSpPr txBox="1"/>
          <p:nvPr/>
        </p:nvSpPr>
        <p:spPr>
          <a:xfrm>
            <a:off x="1279356" y="3295610"/>
            <a:ext cx="973150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dirty="0">
                <a:solidFill>
                  <a:srgbClr val="FF0000"/>
                </a:solidFill>
              </a:rPr>
              <a:t>Utiliser</a:t>
            </a:r>
            <a:r>
              <a:rPr lang="fr-FR" b="1" dirty="0"/>
              <a:t> un multimètre pour mesurer l’intensité du courant électrique.</a:t>
            </a:r>
            <a:endParaRPr lang="fr-BE" b="1" dirty="0"/>
          </a:p>
        </p:txBody>
      </p:sp>
      <p:sp>
        <p:nvSpPr>
          <p:cNvPr id="3" name="Titre 2">
            <a:extLst>
              <a:ext uri="{FF2B5EF4-FFF2-40B4-BE49-F238E27FC236}">
                <a16:creationId xmlns:a16="http://schemas.microsoft.com/office/drawing/2014/main" id="{0198F522-14E1-5798-04C7-81ACB4D18F1F}"/>
              </a:ext>
            </a:extLst>
          </p:cNvPr>
          <p:cNvSpPr>
            <a:spLocks noGrp="1"/>
          </p:cNvSpPr>
          <p:nvPr>
            <p:ph type="title"/>
          </p:nvPr>
        </p:nvSpPr>
        <p:spPr/>
        <p:txBody>
          <a:bodyPr/>
          <a:lstStyle/>
          <a:p>
            <a:r>
              <a:rPr lang="fr-FR"/>
              <a:t>Nous allons commencer par la correction des exercices correspondant à la première tâche de ce chapitre.</a:t>
            </a:r>
            <a:br>
              <a:rPr lang="fr-FR"/>
            </a:br>
            <a:r>
              <a:rPr lang="fr-FR"/>
              <a:t>Je vous rappelle la tâche principale.</a:t>
            </a:r>
          </a:p>
        </p:txBody>
      </p:sp>
      <p:sp>
        <p:nvSpPr>
          <p:cNvPr id="4" name="Espace réservé du contenu 3">
            <a:extLst>
              <a:ext uri="{FF2B5EF4-FFF2-40B4-BE49-F238E27FC236}">
                <a16:creationId xmlns:a16="http://schemas.microsoft.com/office/drawing/2014/main" id="{2D10E1AD-6981-5871-F588-2634E00E65BE}"/>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38522476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25" name="ZoneTexte 24">
            <a:extLst>
              <a:ext uri="{FF2B5EF4-FFF2-40B4-BE49-F238E27FC236}">
                <a16:creationId xmlns:a16="http://schemas.microsoft.com/office/drawing/2014/main" id="{B365BAAC-A9CB-99C1-3077-51212B2EE17D}"/>
              </a:ext>
            </a:extLst>
          </p:cNvPr>
          <p:cNvSpPr txBox="1"/>
          <p:nvPr/>
        </p:nvSpPr>
        <p:spPr>
          <a:xfrm>
            <a:off x="629804" y="939812"/>
            <a:ext cx="10677533" cy="2556982"/>
          </a:xfrm>
          <a:prstGeom prst="rect">
            <a:avLst/>
          </a:prstGeom>
          <a:noFill/>
          <a:ln w="9525">
            <a:noFill/>
          </a:ln>
        </p:spPr>
        <p:txBody>
          <a:bodyPr wrap="square" rtlCol="0">
            <a:spAutoFit/>
          </a:bodyPr>
          <a:lstStyle/>
          <a:p>
            <a:pPr>
              <a:lnSpc>
                <a:spcPct val="200000"/>
              </a:lnSpc>
            </a:pPr>
            <a:r>
              <a:rPr lang="fr-FR" sz="2800" dirty="0"/>
              <a:t>Par convention, Dans un circuit électrique fermé,  le courant électrique circule  de la borne …………………. vers la borne …………………….. à </a:t>
            </a:r>
            <a:r>
              <a:rPr lang="fr-FR" sz="2800" b="1" dirty="0"/>
              <a:t>l’extérieur du générateur</a:t>
            </a:r>
            <a:r>
              <a:rPr lang="fr-FR" sz="2800" dirty="0"/>
              <a:t>.</a:t>
            </a:r>
            <a:endParaRPr lang="fr-MA" sz="2800" dirty="0"/>
          </a:p>
        </p:txBody>
      </p:sp>
      <p:pic>
        <p:nvPicPr>
          <p:cNvPr id="3" name="Picture 2" descr="Lever la main - Icônes mains et gestes gratuites">
            <a:extLst>
              <a:ext uri="{FF2B5EF4-FFF2-40B4-BE49-F238E27FC236}">
                <a16:creationId xmlns:a16="http://schemas.microsoft.com/office/drawing/2014/main" id="{68247C4D-5B20-88BC-8EE3-09399DCE1F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86470" y="177797"/>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84E1D0B3-A985-E249-698F-A99356607A89}"/>
              </a:ext>
            </a:extLst>
          </p:cNvPr>
          <p:cNvSpPr txBox="1"/>
          <p:nvPr/>
        </p:nvSpPr>
        <p:spPr>
          <a:xfrm>
            <a:off x="3635524" y="2025531"/>
            <a:ext cx="1618915" cy="523220"/>
          </a:xfrm>
          <a:prstGeom prst="rect">
            <a:avLst/>
          </a:prstGeom>
          <a:noFill/>
        </p:spPr>
        <p:txBody>
          <a:bodyPr wrap="square" rtlCol="0">
            <a:spAutoFit/>
          </a:bodyPr>
          <a:lstStyle/>
          <a:p>
            <a:r>
              <a:rPr lang="fr-FR" sz="2800" b="1" dirty="0">
                <a:solidFill>
                  <a:srgbClr val="FF0000"/>
                </a:solidFill>
              </a:rPr>
              <a:t>positive </a:t>
            </a:r>
          </a:p>
        </p:txBody>
      </p:sp>
      <p:sp>
        <p:nvSpPr>
          <p:cNvPr id="9" name="ZoneTexte 8">
            <a:extLst>
              <a:ext uri="{FF2B5EF4-FFF2-40B4-BE49-F238E27FC236}">
                <a16:creationId xmlns:a16="http://schemas.microsoft.com/office/drawing/2014/main" id="{84E1D0B3-A985-E249-698F-A99356607A89}"/>
              </a:ext>
            </a:extLst>
          </p:cNvPr>
          <p:cNvSpPr txBox="1"/>
          <p:nvPr/>
        </p:nvSpPr>
        <p:spPr>
          <a:xfrm>
            <a:off x="7744720" y="2025531"/>
            <a:ext cx="1618915" cy="523220"/>
          </a:xfrm>
          <a:prstGeom prst="rect">
            <a:avLst/>
          </a:prstGeom>
          <a:noFill/>
        </p:spPr>
        <p:txBody>
          <a:bodyPr wrap="square" rtlCol="0">
            <a:spAutoFit/>
          </a:bodyPr>
          <a:lstStyle/>
          <a:p>
            <a:r>
              <a:rPr lang="fr-FR" sz="2800" b="1" dirty="0">
                <a:solidFill>
                  <a:srgbClr val="FF0000"/>
                </a:solidFill>
              </a:rPr>
              <a:t>négative </a:t>
            </a:r>
          </a:p>
        </p:txBody>
      </p:sp>
      <p:grpSp>
        <p:nvGrpSpPr>
          <p:cNvPr id="10" name="Groupe 9"/>
          <p:cNvGrpSpPr/>
          <p:nvPr/>
        </p:nvGrpSpPr>
        <p:grpSpPr>
          <a:xfrm>
            <a:off x="4963113" y="3533422"/>
            <a:ext cx="2781607" cy="2247467"/>
            <a:chOff x="8402296" y="1831475"/>
            <a:chExt cx="2079993" cy="1545862"/>
          </a:xfrm>
        </p:grpSpPr>
        <p:sp>
          <p:nvSpPr>
            <p:cNvPr id="11" name="Freeform 3272"/>
            <p:cNvSpPr/>
            <p:nvPr/>
          </p:nvSpPr>
          <p:spPr>
            <a:xfrm>
              <a:off x="10438093" y="2738667"/>
              <a:ext cx="44196" cy="44196"/>
            </a:xfrm>
            <a:custGeom>
              <a:avLst/>
              <a:gdLst/>
              <a:ahLst/>
              <a:cxnLst/>
              <a:rect l="0" t="0" r="0" b="0"/>
              <a:pathLst>
                <a:path w="44196" h="44196">
                  <a:moveTo>
                    <a:pt x="0" y="22098"/>
                  </a:moveTo>
                  <a:cubicBezTo>
                    <a:pt x="0" y="9894"/>
                    <a:pt x="9893" y="0"/>
                    <a:pt x="22098" y="0"/>
                  </a:cubicBezTo>
                  <a:cubicBezTo>
                    <a:pt x="34302" y="0"/>
                    <a:pt x="44196" y="9894"/>
                    <a:pt x="44196" y="22098"/>
                  </a:cubicBezTo>
                  <a:cubicBezTo>
                    <a:pt x="44196" y="34302"/>
                    <a:pt x="34302" y="44196"/>
                    <a:pt x="22098" y="44196"/>
                  </a:cubicBezTo>
                  <a:cubicBezTo>
                    <a:pt x="9893" y="44196"/>
                    <a:pt x="0" y="34302"/>
                    <a:pt x="0" y="22098"/>
                  </a:cubicBezTo>
                </a:path>
              </a:pathLst>
            </a:custGeom>
            <a:solidFill>
              <a:srgbClr val="37353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3" name="Freeform 3273"/>
            <p:cNvSpPr/>
            <p:nvPr/>
          </p:nvSpPr>
          <p:spPr>
            <a:xfrm>
              <a:off x="10438093" y="2486987"/>
              <a:ext cx="44196" cy="44196"/>
            </a:xfrm>
            <a:custGeom>
              <a:avLst/>
              <a:gdLst/>
              <a:ahLst/>
              <a:cxnLst/>
              <a:rect l="0" t="0" r="0" b="0"/>
              <a:pathLst>
                <a:path w="44196" h="44196">
                  <a:moveTo>
                    <a:pt x="0" y="22098"/>
                  </a:moveTo>
                  <a:cubicBezTo>
                    <a:pt x="0" y="9894"/>
                    <a:pt x="9893" y="0"/>
                    <a:pt x="22098" y="0"/>
                  </a:cubicBezTo>
                  <a:cubicBezTo>
                    <a:pt x="34302" y="0"/>
                    <a:pt x="44196" y="9894"/>
                    <a:pt x="44196" y="22098"/>
                  </a:cubicBezTo>
                  <a:cubicBezTo>
                    <a:pt x="44196" y="34302"/>
                    <a:pt x="34302" y="44196"/>
                    <a:pt x="22098" y="44196"/>
                  </a:cubicBezTo>
                  <a:cubicBezTo>
                    <a:pt x="9893" y="44196"/>
                    <a:pt x="0" y="34302"/>
                    <a:pt x="0" y="22098"/>
                  </a:cubicBezTo>
                </a:path>
              </a:pathLst>
            </a:custGeom>
            <a:solidFill>
              <a:srgbClr val="37353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4" name="Freeform 3274"/>
            <p:cNvSpPr/>
            <p:nvPr/>
          </p:nvSpPr>
          <p:spPr>
            <a:xfrm>
              <a:off x="10462436" y="2494480"/>
              <a:ext cx="9004" cy="261493"/>
            </a:xfrm>
            <a:custGeom>
              <a:avLst/>
              <a:gdLst/>
              <a:ahLst/>
              <a:cxnLst/>
              <a:rect l="0" t="0" r="0" b="0"/>
              <a:pathLst>
                <a:path w="9004" h="261493">
                  <a:moveTo>
                    <a:pt x="0" y="261493"/>
                  </a:moveTo>
                  <a:lnTo>
                    <a:pt x="9004"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5" name="Freeform 3275"/>
            <p:cNvSpPr/>
            <p:nvPr/>
          </p:nvSpPr>
          <p:spPr>
            <a:xfrm>
              <a:off x="8403242" y="2118854"/>
              <a:ext cx="2060904" cy="1146492"/>
            </a:xfrm>
            <a:custGeom>
              <a:avLst/>
              <a:gdLst/>
              <a:ahLst/>
              <a:cxnLst/>
              <a:rect l="0" t="0" r="0" b="0"/>
              <a:pathLst>
                <a:path w="2060904" h="1146492">
                  <a:moveTo>
                    <a:pt x="1022705" y="0"/>
                  </a:moveTo>
                  <a:lnTo>
                    <a:pt x="0" y="0"/>
                  </a:lnTo>
                  <a:lnTo>
                    <a:pt x="0" y="1146492"/>
                  </a:lnTo>
                  <a:lnTo>
                    <a:pt x="2060904" y="1146492"/>
                  </a:lnTo>
                  <a:lnTo>
                    <a:pt x="2060904" y="63886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6" name="Freeform 3277"/>
            <p:cNvSpPr/>
            <p:nvPr/>
          </p:nvSpPr>
          <p:spPr>
            <a:xfrm>
              <a:off x="9561072" y="2118859"/>
              <a:ext cx="903071" cy="422275"/>
            </a:xfrm>
            <a:custGeom>
              <a:avLst/>
              <a:gdLst/>
              <a:ahLst/>
              <a:cxnLst/>
              <a:rect l="0" t="0" r="0" b="0"/>
              <a:pathLst>
                <a:path w="903071" h="422275">
                  <a:moveTo>
                    <a:pt x="903071" y="422275"/>
                  </a:moveTo>
                  <a:lnTo>
                    <a:pt x="903071" y="0"/>
                  </a:lnTo>
                  <a:lnTo>
                    <a:pt x="0"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7" name="Freeform 3279"/>
            <p:cNvSpPr/>
            <p:nvPr/>
          </p:nvSpPr>
          <p:spPr>
            <a:xfrm>
              <a:off x="9448944" y="2059255"/>
              <a:ext cx="0" cy="132765"/>
            </a:xfrm>
            <a:custGeom>
              <a:avLst/>
              <a:gdLst/>
              <a:ahLst/>
              <a:cxnLst/>
              <a:rect l="0" t="0" r="0" b="0"/>
              <a:pathLst>
                <a:path h="132765">
                  <a:moveTo>
                    <a:pt x="0" y="0"/>
                  </a:moveTo>
                  <a:lnTo>
                    <a:pt x="0" y="132765"/>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8" name="Freeform 3281"/>
            <p:cNvSpPr/>
            <p:nvPr/>
          </p:nvSpPr>
          <p:spPr>
            <a:xfrm>
              <a:off x="9551643" y="1999108"/>
              <a:ext cx="0" cy="253072"/>
            </a:xfrm>
            <a:custGeom>
              <a:avLst/>
              <a:gdLst/>
              <a:ahLst/>
              <a:cxnLst/>
              <a:rect l="0" t="0" r="0" b="0"/>
              <a:pathLst>
                <a:path h="253072">
                  <a:moveTo>
                    <a:pt x="0" y="0"/>
                  </a:moveTo>
                  <a:lnTo>
                    <a:pt x="0" y="253072"/>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19" name="Freeform 3283"/>
            <p:cNvSpPr/>
            <p:nvPr/>
          </p:nvSpPr>
          <p:spPr>
            <a:xfrm>
              <a:off x="9351545" y="3108491"/>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21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0" name="Freeform 3284"/>
            <p:cNvSpPr/>
            <p:nvPr/>
          </p:nvSpPr>
          <p:spPr>
            <a:xfrm>
              <a:off x="9351545" y="3108491"/>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1" name="Freeform 3285"/>
            <p:cNvSpPr/>
            <p:nvPr/>
          </p:nvSpPr>
          <p:spPr>
            <a:xfrm>
              <a:off x="9401639" y="3138214"/>
              <a:ext cx="168668" cy="209397"/>
            </a:xfrm>
            <a:custGeom>
              <a:avLst/>
              <a:gdLst/>
              <a:ahLst/>
              <a:cxnLst/>
              <a:rect l="0" t="0" r="0" b="0"/>
              <a:pathLst>
                <a:path w="168668" h="209397">
                  <a:moveTo>
                    <a:pt x="0" y="0"/>
                  </a:moveTo>
                  <a:lnTo>
                    <a:pt x="168668"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6" name="Freeform 3286"/>
            <p:cNvSpPr/>
            <p:nvPr/>
          </p:nvSpPr>
          <p:spPr>
            <a:xfrm>
              <a:off x="9401641" y="3138214"/>
              <a:ext cx="168668" cy="209397"/>
            </a:xfrm>
            <a:custGeom>
              <a:avLst/>
              <a:gdLst/>
              <a:ahLst/>
              <a:cxnLst/>
              <a:rect l="0" t="0" r="0" b="0"/>
              <a:pathLst>
                <a:path w="168668" h="209397">
                  <a:moveTo>
                    <a:pt x="168668" y="0"/>
                  </a:moveTo>
                  <a:lnTo>
                    <a:pt x="0"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7" name="Freeform 3295"/>
            <p:cNvSpPr/>
            <p:nvPr/>
          </p:nvSpPr>
          <p:spPr>
            <a:xfrm>
              <a:off x="8402296" y="2586960"/>
              <a:ext cx="0" cy="182626"/>
            </a:xfrm>
            <a:custGeom>
              <a:avLst/>
              <a:gdLst/>
              <a:ahLst/>
              <a:cxnLst/>
              <a:rect l="0" t="0" r="0" b="0"/>
              <a:pathLst>
                <a:path h="182626">
                  <a:moveTo>
                    <a:pt x="0" y="182626"/>
                  </a:moveTo>
                  <a:lnTo>
                    <a:pt x="0" y="0"/>
                  </a:lnTo>
                </a:path>
              </a:pathLst>
            </a:custGeom>
            <a:noFill/>
            <a:ln w="12700" cap="flat" cmpd="sng">
              <a:solidFill>
                <a:srgbClr val="EE3338">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a:p>
          </p:txBody>
        </p:sp>
        <p:sp>
          <p:nvSpPr>
            <p:cNvPr id="28" name="Rectangle 3331"/>
            <p:cNvSpPr/>
            <p:nvPr/>
          </p:nvSpPr>
          <p:spPr>
            <a:xfrm>
              <a:off x="9374615" y="1831475"/>
              <a:ext cx="62518" cy="246221"/>
            </a:xfrm>
            <a:prstGeom prst="rect">
              <a:avLst/>
            </a:prstGeom>
          </p:spPr>
          <p:txBody>
            <a:bodyPr wrap="none" lIns="0" tIns="0" rIns="0" bIns="0">
              <a:spAutoFit/>
            </a:bodyPr>
            <a:lstStyle/>
            <a:p>
              <a:pPr marL="0"/>
              <a:r>
                <a:rPr lang="en-US" sz="1600" b="0" i="0" spc="0" baseline="0" dirty="0">
                  <a:solidFill>
                    <a:srgbClr val="231F20"/>
                  </a:solidFill>
                  <a:latin typeface="Calibri"/>
                </a:rPr>
                <a:t>-</a:t>
              </a:r>
            </a:p>
          </p:txBody>
        </p:sp>
        <p:sp>
          <p:nvSpPr>
            <p:cNvPr id="29" name="Rectangle 3333"/>
            <p:cNvSpPr/>
            <p:nvPr/>
          </p:nvSpPr>
          <p:spPr>
            <a:xfrm>
              <a:off x="9581792" y="1840442"/>
              <a:ext cx="102592" cy="246221"/>
            </a:xfrm>
            <a:prstGeom prst="rect">
              <a:avLst/>
            </a:prstGeom>
          </p:spPr>
          <p:txBody>
            <a:bodyPr wrap="none" lIns="0" tIns="0" rIns="0" bIns="0">
              <a:spAutoFit/>
            </a:bodyPr>
            <a:lstStyle/>
            <a:p>
              <a:pPr marL="0"/>
              <a:r>
                <a:rPr lang="en-US" sz="1600" b="0" i="0" spc="0" baseline="0" dirty="0">
                  <a:solidFill>
                    <a:srgbClr val="231F20"/>
                  </a:solidFill>
                  <a:latin typeface="Calibri"/>
                </a:rPr>
                <a:t>+</a:t>
              </a:r>
            </a:p>
          </p:txBody>
        </p:sp>
      </p:grpSp>
      <p:cxnSp>
        <p:nvCxnSpPr>
          <p:cNvPr id="31" name="Connecteur droit avec flèche 30"/>
          <p:cNvCxnSpPr/>
          <p:nvPr/>
        </p:nvCxnSpPr>
        <p:spPr>
          <a:xfrm>
            <a:off x="6677669" y="3951231"/>
            <a:ext cx="39215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p:cNvCxnSpPr/>
          <p:nvPr/>
        </p:nvCxnSpPr>
        <p:spPr>
          <a:xfrm rot="16200000">
            <a:off x="4785922" y="5442838"/>
            <a:ext cx="39215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itre 5">
            <a:extLst>
              <a:ext uri="{FF2B5EF4-FFF2-40B4-BE49-F238E27FC236}">
                <a16:creationId xmlns:a16="http://schemas.microsoft.com/office/drawing/2014/main" id="{EEC50D00-FE08-ADB9-BE9D-EAC403CAC3F5}"/>
              </a:ext>
            </a:extLst>
          </p:cNvPr>
          <p:cNvSpPr>
            <a:spLocks noGrp="1"/>
          </p:cNvSpPr>
          <p:nvPr>
            <p:ph type="title"/>
          </p:nvPr>
        </p:nvSpPr>
        <p:spPr/>
        <p:txBody>
          <a:bodyPr/>
          <a:lstStyle/>
          <a:p>
            <a:r>
              <a:rPr lang="fr-FR"/>
              <a:t>Pour réussir cette tâche, vous devez vous rappeler du sens du courant et de l’utilisation d’un ampèremètre.</a:t>
            </a:r>
          </a:p>
        </p:txBody>
      </p:sp>
      <p:sp>
        <p:nvSpPr>
          <p:cNvPr id="7" name="Espace réservé du contenu 6">
            <a:extLst>
              <a:ext uri="{FF2B5EF4-FFF2-40B4-BE49-F238E27FC236}">
                <a16:creationId xmlns:a16="http://schemas.microsoft.com/office/drawing/2014/main" id="{848358CC-0C6B-4BEC-DF43-332D70F9DB4C}"/>
              </a:ext>
            </a:extLst>
          </p:cNvPr>
          <p:cNvSpPr>
            <a:spLocks noGrp="1"/>
          </p:cNvSpPr>
          <p:nvPr>
            <p:ph sz="quarter" idx="11"/>
          </p:nvPr>
        </p:nvSpPr>
        <p:spPr/>
        <p:txBody>
          <a:bodyPr/>
          <a:lstStyle/>
          <a:p>
            <a:r>
              <a:rPr lang="fr-FR"/>
              <a:t>L’enseignant.e fait participer les élèves pour compléter les espaces en pointillés.Refaire la démonstration.</a:t>
            </a:r>
          </a:p>
        </p:txBody>
      </p:sp>
      <p:cxnSp>
        <p:nvCxnSpPr>
          <p:cNvPr id="50" name="Connecteur droit avec flèche 49">
            <a:extLst>
              <a:ext uri="{FF2B5EF4-FFF2-40B4-BE49-F238E27FC236}">
                <a16:creationId xmlns:a16="http://schemas.microsoft.com/office/drawing/2014/main" id="{E1A6116A-861E-14CE-CD37-B595FCEE8170}"/>
              </a:ext>
            </a:extLst>
          </p:cNvPr>
          <p:cNvCxnSpPr>
            <a:cxnSpLocks/>
          </p:cNvCxnSpPr>
          <p:nvPr/>
        </p:nvCxnSpPr>
        <p:spPr>
          <a:xfrm>
            <a:off x="7718170" y="3981499"/>
            <a:ext cx="0" cy="39216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73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42" presetClass="path" presetSubtype="0" accel="50000" decel="50000" fill="hold" nodeType="withEffect">
                                  <p:stCondLst>
                                    <p:cond delay="0"/>
                                  </p:stCondLst>
                                  <p:childTnLst>
                                    <p:animMotion origin="layout" path="M -1.875E-6 2.59259E-6 L 0.05547 2.59259E-6 " pathEditMode="relative" rAng="0" ptsTypes="AA">
                                      <p:cBhvr>
                                        <p:cTn id="10" dur="2000" fill="hold"/>
                                        <p:tgtEl>
                                          <p:spTgt spid="31"/>
                                        </p:tgtEl>
                                        <p:attrNameLst>
                                          <p:attrName>ppt_x</p:attrName>
                                          <p:attrName>ppt_y</p:attrName>
                                        </p:attrNameLst>
                                      </p:cBhvr>
                                      <p:rCtr x="2773" y="0"/>
                                    </p:animMotion>
                                  </p:childTnLst>
                                </p:cTn>
                              </p:par>
                              <p:par>
                                <p:cTn id="11" presetID="42" presetClass="path" presetSubtype="0" accel="50000" decel="50000" fill="hold" nodeType="withEffect">
                                  <p:stCondLst>
                                    <p:cond delay="0"/>
                                  </p:stCondLst>
                                  <p:childTnLst>
                                    <p:animMotion origin="layout" path="M -3.75E-6 0 L -0.00013 -0.10278 " pathEditMode="relative" rAng="0" ptsTypes="AA">
                                      <p:cBhvr>
                                        <p:cTn id="12" dur="2000" fill="hold"/>
                                        <p:tgtEl>
                                          <p:spTgt spid="32"/>
                                        </p:tgtEl>
                                        <p:attrNameLst>
                                          <p:attrName>ppt_x</p:attrName>
                                          <p:attrName>ppt_y</p:attrName>
                                        </p:attrNameLst>
                                      </p:cBhvr>
                                      <p:rCtr x="-13" y="-5139"/>
                                    </p:animMotion>
                                  </p:childTnLst>
                                </p:cTn>
                              </p:par>
                              <p:par>
                                <p:cTn id="13" presetID="42" presetClass="path" presetSubtype="0" accel="50000" decel="50000" fill="hold" nodeType="withEffect">
                                  <p:stCondLst>
                                    <p:cond delay="0"/>
                                  </p:stCondLst>
                                  <p:childTnLst>
                                    <p:animMotion origin="layout" path="M -2.91667E-6 2.22222E-6 L -0.00117 0.13078 " pathEditMode="relative" rAng="0" ptsTypes="AA">
                                      <p:cBhvr>
                                        <p:cTn id="14" dur="2000" fill="hold"/>
                                        <p:tgtEl>
                                          <p:spTgt spid="50"/>
                                        </p:tgtEl>
                                        <p:attrNameLst>
                                          <p:attrName>ppt_x</p:attrName>
                                          <p:attrName>ppt_y</p:attrName>
                                        </p:attrNameLst>
                                      </p:cBhvr>
                                      <p:rCtr x="-65" y="65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EA176-4F3A-6051-FEE7-BCC9CDDF9B99}"/>
            </a:ext>
          </a:extLst>
        </p:cNvPr>
        <p:cNvGrpSpPr/>
        <p:nvPr/>
      </p:nvGrpSpPr>
      <p:grpSpPr>
        <a:xfrm>
          <a:off x="0" y="0"/>
          <a:ext cx="0" cy="0"/>
          <a:chOff x="0" y="0"/>
          <a:chExt cx="0" cy="0"/>
        </a:xfrm>
      </p:grpSpPr>
      <p:sp>
        <p:nvSpPr>
          <p:cNvPr id="5" name="Rectangle 4"/>
          <p:cNvSpPr/>
          <p:nvPr/>
        </p:nvSpPr>
        <p:spPr>
          <a:xfrm>
            <a:off x="756553" y="2473915"/>
            <a:ext cx="7650996" cy="3046988"/>
          </a:xfrm>
          <a:prstGeom prst="rect">
            <a:avLst/>
          </a:prstGeom>
        </p:spPr>
        <p:txBody>
          <a:bodyPr wrap="square">
            <a:spAutoFit/>
          </a:bodyPr>
          <a:lstStyle/>
          <a:p>
            <a:pPr marL="342900" indent="-342900" eaLnBrk="0" fontAlgn="base" hangingPunct="0">
              <a:lnSpc>
                <a:spcPct val="150000"/>
              </a:lnSpc>
              <a:spcBef>
                <a:spcPct val="0"/>
              </a:spcBef>
              <a:spcAft>
                <a:spcPct val="0"/>
              </a:spcAft>
              <a:buFont typeface="Wingdings" panose="05000000000000000000" pitchFamily="2" charset="2"/>
              <a:buChar char="q"/>
            </a:pPr>
            <a:r>
              <a:rPr lang="fr-FR" sz="2400" dirty="0"/>
              <a:t>Il doit être branché  en </a:t>
            </a:r>
            <a:r>
              <a:rPr lang="fr-FR" sz="2400" b="1" dirty="0"/>
              <a:t>………………….</a:t>
            </a:r>
            <a:r>
              <a:rPr lang="fr-FR" sz="2400" dirty="0"/>
              <a:t> dans le circuit ;</a:t>
            </a:r>
          </a:p>
          <a:p>
            <a:pPr marL="342900" indent="-342900" eaLnBrk="0" fontAlgn="base" hangingPunct="0">
              <a:lnSpc>
                <a:spcPct val="150000"/>
              </a:lnSpc>
              <a:spcBef>
                <a:spcPct val="0"/>
              </a:spcBef>
              <a:spcAft>
                <a:spcPct val="0"/>
              </a:spcAft>
              <a:buFont typeface="Wingdings" panose="05000000000000000000" pitchFamily="2" charset="2"/>
              <a:buChar char="q"/>
            </a:pPr>
            <a:endParaRPr lang="fr-FR" sz="2400" dirty="0"/>
          </a:p>
          <a:p>
            <a:pPr marL="342900" indent="-342900" eaLnBrk="0" fontAlgn="base" hangingPunct="0">
              <a:lnSpc>
                <a:spcPct val="150000"/>
              </a:lnSpc>
              <a:spcBef>
                <a:spcPct val="0"/>
              </a:spcBef>
              <a:spcAft>
                <a:spcPct val="0"/>
              </a:spcAft>
              <a:buFont typeface="Wingdings" panose="05000000000000000000" pitchFamily="2" charset="2"/>
              <a:buChar char="q"/>
            </a:pPr>
            <a:r>
              <a:rPr lang="fr-FR" sz="2400" dirty="0"/>
              <a:t> le courant doit rentrer </a:t>
            </a:r>
            <a:r>
              <a:rPr lang="fr-FR" sz="2400" b="1" dirty="0"/>
              <a:t> par 10 A / mA</a:t>
            </a:r>
            <a:r>
              <a:rPr lang="fr-FR" sz="2400" dirty="0"/>
              <a:t> et </a:t>
            </a:r>
            <a:r>
              <a:rPr lang="fr-FR" sz="2400" b="1" dirty="0"/>
              <a:t>sortir  par ………</a:t>
            </a:r>
          </a:p>
          <a:p>
            <a:pPr marL="342900" indent="-342900" eaLnBrk="0" fontAlgn="base" hangingPunct="0">
              <a:lnSpc>
                <a:spcPct val="150000"/>
              </a:lnSpc>
              <a:spcBef>
                <a:spcPct val="0"/>
              </a:spcBef>
              <a:spcAft>
                <a:spcPct val="0"/>
              </a:spcAft>
              <a:buFont typeface="Wingdings" panose="05000000000000000000" pitchFamily="2" charset="2"/>
              <a:buChar char="q"/>
            </a:pPr>
            <a:endParaRPr lang="fr-FR" sz="2400" dirty="0"/>
          </a:p>
          <a:p>
            <a:pPr marL="342900" indent="-342900" eaLnBrk="0" fontAlgn="base" hangingPunct="0">
              <a:lnSpc>
                <a:spcPct val="200000"/>
              </a:lnSpc>
              <a:spcBef>
                <a:spcPct val="0"/>
              </a:spcBef>
              <a:spcAft>
                <a:spcPct val="0"/>
              </a:spcAft>
              <a:buFont typeface="Wingdings" panose="05000000000000000000" pitchFamily="2" charset="2"/>
              <a:buChar char="q"/>
            </a:pPr>
            <a:r>
              <a:rPr lang="fr-FR" sz="2400" dirty="0"/>
              <a:t>On doit commencer par le calibre le plus …………...</a:t>
            </a:r>
          </a:p>
        </p:txBody>
      </p:sp>
      <p:pic>
        <p:nvPicPr>
          <p:cNvPr id="3" name="Picture 2" descr="Lever la main - Icônes mains et gestes gratuites">
            <a:extLst>
              <a:ext uri="{FF2B5EF4-FFF2-40B4-BE49-F238E27FC236}">
                <a16:creationId xmlns:a16="http://schemas.microsoft.com/office/drawing/2014/main" id="{68247C4D-5B20-88BC-8EE3-09399DCE1F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07337" y="233983"/>
            <a:ext cx="702642" cy="702642"/>
          </a:xfrm>
          <a:prstGeom prst="rect">
            <a:avLst/>
          </a:prstGeom>
          <a:noFill/>
          <a:extLst>
            <a:ext uri="{909E8E84-426E-40DD-AFC4-6F175D3DCCD1}">
              <a14:hiddenFill xmlns:a14="http://schemas.microsoft.com/office/drawing/2010/main">
                <a:solidFill>
                  <a:srgbClr val="FFFFFF"/>
                </a:solidFill>
              </a14:hiddenFill>
            </a:ext>
          </a:extLst>
        </p:spPr>
      </p:pic>
      <p:sp>
        <p:nvSpPr>
          <p:cNvPr id="26" name="ZoneTexte 25">
            <a:extLst>
              <a:ext uri="{FF2B5EF4-FFF2-40B4-BE49-F238E27FC236}">
                <a16:creationId xmlns:a16="http://schemas.microsoft.com/office/drawing/2014/main" id="{84E1D0B3-A985-E249-698F-A99356607A89}"/>
              </a:ext>
            </a:extLst>
          </p:cNvPr>
          <p:cNvSpPr txBox="1"/>
          <p:nvPr/>
        </p:nvSpPr>
        <p:spPr>
          <a:xfrm>
            <a:off x="4382051" y="2485432"/>
            <a:ext cx="1008000" cy="461665"/>
          </a:xfrm>
          <a:prstGeom prst="rect">
            <a:avLst/>
          </a:prstGeom>
          <a:noFill/>
        </p:spPr>
        <p:txBody>
          <a:bodyPr wrap="square" rtlCol="0">
            <a:spAutoFit/>
          </a:bodyPr>
          <a:lstStyle/>
          <a:p>
            <a:r>
              <a:rPr lang="fr-FR" sz="2400" b="1" dirty="0">
                <a:solidFill>
                  <a:srgbClr val="FF0000"/>
                </a:solidFill>
              </a:rPr>
              <a:t>série</a:t>
            </a:r>
          </a:p>
        </p:txBody>
      </p:sp>
      <p:sp>
        <p:nvSpPr>
          <p:cNvPr id="11" name="ZoneTexte 10"/>
          <p:cNvSpPr txBox="1"/>
          <p:nvPr/>
        </p:nvSpPr>
        <p:spPr>
          <a:xfrm>
            <a:off x="756553" y="1322919"/>
            <a:ext cx="9628094" cy="954107"/>
          </a:xfrm>
          <a:prstGeom prst="rect">
            <a:avLst/>
          </a:prstGeom>
          <a:noFill/>
        </p:spPr>
        <p:txBody>
          <a:bodyPr wrap="square" rtlCol="0">
            <a:spAutoFit/>
          </a:bodyPr>
          <a:lstStyle/>
          <a:p>
            <a:r>
              <a:rPr lang="fr-MA" sz="2800" b="1" dirty="0"/>
              <a:t> Pour mesurer l’intensité de courant par un multimètre utilisé comme ampèremètre:</a:t>
            </a:r>
          </a:p>
        </p:txBody>
      </p:sp>
      <p:sp>
        <p:nvSpPr>
          <p:cNvPr id="39" name="ZoneTexte 38">
            <a:extLst>
              <a:ext uri="{FF2B5EF4-FFF2-40B4-BE49-F238E27FC236}">
                <a16:creationId xmlns:a16="http://schemas.microsoft.com/office/drawing/2014/main" id="{84E1D0B3-A985-E249-698F-A99356607A89}"/>
              </a:ext>
            </a:extLst>
          </p:cNvPr>
          <p:cNvSpPr txBox="1"/>
          <p:nvPr/>
        </p:nvSpPr>
        <p:spPr>
          <a:xfrm>
            <a:off x="7503177" y="3597147"/>
            <a:ext cx="1091460" cy="461665"/>
          </a:xfrm>
          <a:prstGeom prst="rect">
            <a:avLst/>
          </a:prstGeom>
          <a:noFill/>
        </p:spPr>
        <p:txBody>
          <a:bodyPr wrap="square" rtlCol="0">
            <a:spAutoFit/>
          </a:bodyPr>
          <a:lstStyle/>
          <a:p>
            <a:r>
              <a:rPr lang="fr-FR" sz="2400" b="1" dirty="0">
                <a:solidFill>
                  <a:srgbClr val="FF0000"/>
                </a:solidFill>
              </a:rPr>
              <a:t>COM</a:t>
            </a:r>
          </a:p>
        </p:txBody>
      </p:sp>
      <p:sp>
        <p:nvSpPr>
          <p:cNvPr id="40" name="ZoneTexte 39">
            <a:extLst>
              <a:ext uri="{FF2B5EF4-FFF2-40B4-BE49-F238E27FC236}">
                <a16:creationId xmlns:a16="http://schemas.microsoft.com/office/drawing/2014/main" id="{84E1D0B3-A985-E249-698F-A99356607A89}"/>
              </a:ext>
            </a:extLst>
          </p:cNvPr>
          <p:cNvSpPr txBox="1"/>
          <p:nvPr/>
        </p:nvSpPr>
        <p:spPr>
          <a:xfrm>
            <a:off x="6310516" y="4862349"/>
            <a:ext cx="1008000" cy="461665"/>
          </a:xfrm>
          <a:prstGeom prst="rect">
            <a:avLst/>
          </a:prstGeom>
          <a:noFill/>
        </p:spPr>
        <p:txBody>
          <a:bodyPr wrap="square" rtlCol="0">
            <a:spAutoFit/>
          </a:bodyPr>
          <a:lstStyle/>
          <a:p>
            <a:r>
              <a:rPr lang="fr-FR" sz="2400" b="1" dirty="0">
                <a:solidFill>
                  <a:srgbClr val="FF0000"/>
                </a:solidFill>
              </a:rPr>
              <a:t>grand</a:t>
            </a:r>
          </a:p>
        </p:txBody>
      </p:sp>
      <p:pic>
        <p:nvPicPr>
          <p:cNvPr id="6" name="Image 5"/>
          <p:cNvPicPr>
            <a:picLocks noChangeAspect="1"/>
          </p:cNvPicPr>
          <p:nvPr/>
        </p:nvPicPr>
        <p:blipFill>
          <a:blip r:embed="rId3"/>
          <a:stretch>
            <a:fillRect/>
          </a:stretch>
        </p:blipFill>
        <p:spPr>
          <a:xfrm>
            <a:off x="7847772" y="2354757"/>
            <a:ext cx="4137053" cy="3035471"/>
          </a:xfrm>
          <a:prstGeom prst="rect">
            <a:avLst/>
          </a:prstGeom>
        </p:spPr>
      </p:pic>
      <p:sp>
        <p:nvSpPr>
          <p:cNvPr id="2" name="Titre 1">
            <a:extLst>
              <a:ext uri="{FF2B5EF4-FFF2-40B4-BE49-F238E27FC236}">
                <a16:creationId xmlns:a16="http://schemas.microsoft.com/office/drawing/2014/main" id="{C3E3A677-C2B9-58E2-7BD9-3E2952F7609D}"/>
              </a:ext>
            </a:extLst>
          </p:cNvPr>
          <p:cNvSpPr>
            <a:spLocks noGrp="1"/>
          </p:cNvSpPr>
          <p:nvPr>
            <p:ph type="title"/>
          </p:nvPr>
        </p:nvSpPr>
        <p:spPr/>
        <p:txBody>
          <a:bodyPr/>
          <a:lstStyle/>
          <a:p>
            <a:r>
              <a:rPr lang="fr-FR"/>
              <a:t>On passe à l’utilisation d’un ampèremètre.</a:t>
            </a:r>
            <a:endParaRPr lang="fr-FR" dirty="0"/>
          </a:p>
        </p:txBody>
      </p:sp>
      <p:sp>
        <p:nvSpPr>
          <p:cNvPr id="4" name="Espace réservé du contenu 3">
            <a:extLst>
              <a:ext uri="{FF2B5EF4-FFF2-40B4-BE49-F238E27FC236}">
                <a16:creationId xmlns:a16="http://schemas.microsoft.com/office/drawing/2014/main" id="{32208A5B-C435-0014-0098-AA16B32D8F16}"/>
              </a:ext>
            </a:extLst>
          </p:cNvPr>
          <p:cNvSpPr>
            <a:spLocks noGrp="1"/>
          </p:cNvSpPr>
          <p:nvPr>
            <p:ph sz="quarter" idx="11"/>
          </p:nvPr>
        </p:nvSpPr>
        <p:spPr/>
        <p:txBody>
          <a:bodyPr/>
          <a:lstStyle/>
          <a:p>
            <a:r>
              <a:rPr lang="fr-FR"/>
              <a:t>L’enseignant.e fait participer les élèves pour compléter les espaces en pointillés.</a:t>
            </a:r>
          </a:p>
        </p:txBody>
      </p:sp>
    </p:spTree>
    <p:extLst>
      <p:ext uri="{BB962C8B-B14F-4D97-AF65-F5344CB8AC3E}">
        <p14:creationId xmlns:p14="http://schemas.microsoft.com/office/powerpoint/2010/main" val="1688552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wipe(up)">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wipe(up)">
                                      <p:cBhvr>
                                        <p:cTn id="25" dur="50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26" grpId="0"/>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7A52-BF5B-0BD7-1115-6C2E709D5A88}"/>
            </a:ext>
          </a:extLst>
        </p:cNvPr>
        <p:cNvGrpSpPr/>
        <p:nvPr/>
      </p:nvGrpSpPr>
      <p:grpSpPr>
        <a:xfrm>
          <a:off x="0" y="0"/>
          <a:ext cx="0" cy="0"/>
          <a:chOff x="0" y="0"/>
          <a:chExt cx="0" cy="0"/>
        </a:xfrm>
      </p:grpSpPr>
      <p:pic>
        <p:nvPicPr>
          <p:cNvPr id="4" name="Picture 2" descr="Lever la main - Icônes mains et gestes gratuites">
            <a:extLst>
              <a:ext uri="{FF2B5EF4-FFF2-40B4-BE49-F238E27FC236}">
                <a16:creationId xmlns:a16="http://schemas.microsoft.com/office/drawing/2014/main" id="{D7802F54-0C27-EF8D-03F9-96922E1062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05923" y="275255"/>
            <a:ext cx="502619" cy="502619"/>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p:cNvPicPr/>
          <p:nvPr/>
        </p:nvPicPr>
        <p:blipFill>
          <a:blip r:embed="rId3"/>
          <a:srcRect l="15527" t="20118" r="15932" b="21066"/>
          <a:stretch>
            <a:fillRect/>
          </a:stretch>
        </p:blipFill>
        <p:spPr bwMode="auto">
          <a:xfrm>
            <a:off x="289711" y="899130"/>
            <a:ext cx="11706131" cy="5555991"/>
          </a:xfrm>
          <a:prstGeom prst="rect">
            <a:avLst/>
          </a:prstGeom>
          <a:noFill/>
          <a:ln w="9525">
            <a:noFill/>
            <a:miter lim="800000"/>
            <a:headEnd/>
            <a:tailEnd/>
          </a:ln>
        </p:spPr>
      </p:pic>
      <p:sp>
        <p:nvSpPr>
          <p:cNvPr id="10" name="ZoneTexte 9">
            <a:extLst>
              <a:ext uri="{FF2B5EF4-FFF2-40B4-BE49-F238E27FC236}">
                <a16:creationId xmlns:a16="http://schemas.microsoft.com/office/drawing/2014/main" id="{CE4C3200-5849-40E9-AA01-5075254FEA0C}"/>
              </a:ext>
            </a:extLst>
          </p:cNvPr>
          <p:cNvSpPr txBox="1"/>
          <p:nvPr/>
        </p:nvSpPr>
        <p:spPr>
          <a:xfrm>
            <a:off x="8859205" y="4637171"/>
            <a:ext cx="1234562" cy="461665"/>
          </a:xfrm>
          <a:prstGeom prst="rect">
            <a:avLst/>
          </a:prstGeom>
          <a:noFill/>
        </p:spPr>
        <p:txBody>
          <a:bodyPr wrap="square" rtlCol="0">
            <a:spAutoFit/>
          </a:bodyPr>
          <a:lstStyle/>
          <a:p>
            <a:r>
              <a:rPr lang="fr-FR" sz="2400" b="1" dirty="0">
                <a:solidFill>
                  <a:srgbClr val="FF0000"/>
                </a:solidFill>
              </a:rPr>
              <a:t> 500 mA</a:t>
            </a:r>
          </a:p>
        </p:txBody>
      </p:sp>
      <p:sp>
        <p:nvSpPr>
          <p:cNvPr id="13" name="ZoneTexte 12">
            <a:extLst>
              <a:ext uri="{FF2B5EF4-FFF2-40B4-BE49-F238E27FC236}">
                <a16:creationId xmlns:a16="http://schemas.microsoft.com/office/drawing/2014/main" id="{CE4C3200-5849-40E9-AA01-5075254FEA0C}"/>
              </a:ext>
            </a:extLst>
          </p:cNvPr>
          <p:cNvSpPr txBox="1"/>
          <p:nvPr/>
        </p:nvSpPr>
        <p:spPr>
          <a:xfrm>
            <a:off x="6750125" y="2317981"/>
            <a:ext cx="683147" cy="461665"/>
          </a:xfrm>
          <a:prstGeom prst="rect">
            <a:avLst/>
          </a:prstGeom>
          <a:noFill/>
        </p:spPr>
        <p:txBody>
          <a:bodyPr wrap="square" rtlCol="0">
            <a:spAutoFit/>
          </a:bodyPr>
          <a:lstStyle/>
          <a:p>
            <a:r>
              <a:rPr lang="fr-FR" sz="2400" b="1" dirty="0">
                <a:solidFill>
                  <a:srgbClr val="FF0000"/>
                </a:solidFill>
              </a:rPr>
              <a:t> A</a:t>
            </a:r>
          </a:p>
        </p:txBody>
      </p:sp>
      <p:sp>
        <p:nvSpPr>
          <p:cNvPr id="14" name="ZoneTexte 13">
            <a:extLst>
              <a:ext uri="{FF2B5EF4-FFF2-40B4-BE49-F238E27FC236}">
                <a16:creationId xmlns:a16="http://schemas.microsoft.com/office/drawing/2014/main" id="{CE4C3200-5849-40E9-AA01-5075254FEA0C}"/>
              </a:ext>
            </a:extLst>
          </p:cNvPr>
          <p:cNvSpPr txBox="1"/>
          <p:nvPr/>
        </p:nvSpPr>
        <p:spPr>
          <a:xfrm>
            <a:off x="1587764" y="5912201"/>
            <a:ext cx="1879713" cy="461665"/>
          </a:xfrm>
          <a:prstGeom prst="rect">
            <a:avLst/>
          </a:prstGeom>
          <a:noFill/>
        </p:spPr>
        <p:txBody>
          <a:bodyPr wrap="square" rtlCol="0">
            <a:spAutoFit/>
          </a:bodyPr>
          <a:lstStyle/>
          <a:p>
            <a:r>
              <a:rPr lang="fr-FR" sz="2400" b="1" dirty="0">
                <a:solidFill>
                  <a:srgbClr val="FF0000"/>
                </a:solidFill>
              </a:rPr>
              <a:t> 350,11 mA</a:t>
            </a:r>
          </a:p>
        </p:txBody>
      </p:sp>
      <p:sp>
        <p:nvSpPr>
          <p:cNvPr id="2" name="Titre 1">
            <a:extLst>
              <a:ext uri="{FF2B5EF4-FFF2-40B4-BE49-F238E27FC236}">
                <a16:creationId xmlns:a16="http://schemas.microsoft.com/office/drawing/2014/main" id="{545AD64F-7623-86FF-1F3C-0FC8F4F5950C}"/>
              </a:ext>
            </a:extLst>
          </p:cNvPr>
          <p:cNvSpPr>
            <a:spLocks noGrp="1"/>
          </p:cNvSpPr>
          <p:nvPr>
            <p:ph type="title"/>
          </p:nvPr>
        </p:nvSpPr>
        <p:spPr/>
        <p:txBody>
          <a:bodyPr/>
          <a:lstStyle/>
          <a:p>
            <a:r>
              <a:rPr lang="fr-FR"/>
              <a:t>Commençons par exercice1  page 23 .</a:t>
            </a:r>
          </a:p>
        </p:txBody>
      </p:sp>
      <p:sp>
        <p:nvSpPr>
          <p:cNvPr id="3" name="Espace réservé du contenu 2">
            <a:extLst>
              <a:ext uri="{FF2B5EF4-FFF2-40B4-BE49-F238E27FC236}">
                <a16:creationId xmlns:a16="http://schemas.microsoft.com/office/drawing/2014/main" id="{7A067307-3890-398D-7B84-AB75010FC39E}"/>
              </a:ext>
            </a:extLst>
          </p:cNvPr>
          <p:cNvSpPr>
            <a:spLocks noGrp="1"/>
          </p:cNvSpPr>
          <p:nvPr>
            <p:ph sz="quarter" idx="11"/>
          </p:nvPr>
        </p:nvSpPr>
        <p:spPr/>
        <p:txBody>
          <a:bodyPr/>
          <a:lstStyle/>
          <a:p>
            <a:r>
              <a:rPr lang="fr-FR"/>
              <a:t>L’enseignant·e désigne au hasard des élèves pour répondre, pas à pas, aux questions de l’exercice, en explicitant leur raisonnement avant d’afficher la réponse correcte sur la diapositive.</a:t>
            </a:r>
          </a:p>
        </p:txBody>
      </p:sp>
    </p:spTree>
    <p:extLst>
      <p:ext uri="{BB962C8B-B14F-4D97-AF65-F5344CB8AC3E}">
        <p14:creationId xmlns:p14="http://schemas.microsoft.com/office/powerpoint/2010/main" val="4195124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TARL" id="{0C4CAB91-F34E-4205-ABF6-3041DDA56795}" vid="{DBB87C20-3F3E-4238-97D1-73A76B480B08}"/>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1560</TotalTime>
  <Words>1297</Words>
  <Application>Microsoft Office PowerPoint</Application>
  <PresentationFormat>Grand écran</PresentationFormat>
  <Paragraphs>129</Paragraphs>
  <Slides>24</Slides>
  <Notes>10</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24</vt:i4>
      </vt:variant>
    </vt:vector>
  </HeadingPairs>
  <TitlesOfParts>
    <vt:vector size="33" baseType="lpstr">
      <vt:lpstr>Arial</vt:lpstr>
      <vt:lpstr>Calibri</vt:lpstr>
      <vt:lpstr>Calibri Light</vt:lpstr>
      <vt:lpstr>Dosis</vt:lpstr>
      <vt:lpstr>Times New Roman</vt:lpstr>
      <vt:lpstr>Wingdings</vt:lpstr>
      <vt:lpstr>Thème Office</vt:lpstr>
      <vt:lpstr>Office Theme</vt:lpstr>
      <vt:lpstr>1_Office Theme</vt:lpstr>
      <vt:lpstr>Présentation PowerPoint</vt:lpstr>
      <vt:lpstr>Présentation PowerPoint</vt:lpstr>
      <vt:lpstr>Présentation PowerPoint</vt:lpstr>
      <vt:lpstr>Présentation PowerPoint</vt:lpstr>
      <vt:lpstr>Présentation PowerPoint</vt:lpstr>
      <vt:lpstr>Nous allons commencer par la correction des exercices correspondant à la première tâche de ce chapitre. Je vous rappelle la tâche principale.</vt:lpstr>
      <vt:lpstr>Pour réussir cette tâche, vous devez vous rappeler du sens du courant et de l’utilisation d’un ampèremètre.</vt:lpstr>
      <vt:lpstr>On passe à l’utilisation d’un ampèremètre.</vt:lpstr>
      <vt:lpstr>Commençons par exercice1  page 23 .</vt:lpstr>
      <vt:lpstr>Présentation PowerPoint</vt:lpstr>
      <vt:lpstr>Présentation PowerPoint</vt:lpstr>
      <vt:lpstr>Pour réussir cette tâche, vous devez vous rappeler de la définition des nœuds et des branches ainsi que des lois de l’intensité de courant. On rappelle d'abords la définition  des nœuds et des branches.</vt:lpstr>
      <vt:lpstr>On rappelle maintenant les lois de l’intensité. </vt:lpstr>
      <vt:lpstr>On rappelle maintenant les lois de l’intensité. </vt:lpstr>
      <vt:lpstr>Corrigeons ensemble l’exercice 2 page 23. (rectifier la question 1)</vt:lpstr>
      <vt:lpstr>Corrigeons ensemble l’exercice 3 page 23.(rectification de d: 300 mA au lieu de 500 mA)- </vt:lpstr>
      <vt:lpstr>Présentation PowerPoint</vt:lpstr>
      <vt:lpstr>Faisons maintenant ensemble la correction de l’exercice Défi 1, page 24.</vt:lpstr>
      <vt:lpstr>Faisons maintenant ensemble la correction de l’exercice Défi 2, page 24.</vt:lpstr>
      <vt:lpstr>Faisons maintenant ensemble la correction de l’exercice Défi 3, page 24.</vt:lpstr>
      <vt:lpstr>Faisons maintenant ensemble la correction de l’exercice Défi 4, page 25.</vt:lpstr>
      <vt:lpstr>Faisons maintenant ensemble la correction de l’exercice Défi 5, page 25.</vt:lpstr>
      <vt:lpstr>Faisons maintenant ensemble la correction de l’exercice Défi 6, page 25.</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lenovo</dc:creator>
  <cp:lastModifiedBy>SalimProf</cp:lastModifiedBy>
  <cp:revision>112</cp:revision>
  <dcterms:created xsi:type="dcterms:W3CDTF">2025-12-06T09:32:16Z</dcterms:created>
  <dcterms:modified xsi:type="dcterms:W3CDTF">2026-04-10T13:33:36Z</dcterms:modified>
</cp:coreProperties>
</file>