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0" r:id="rId3"/>
  </p:sldMasterIdLst>
  <p:notesMasterIdLst>
    <p:notesMasterId r:id="rId34"/>
  </p:notesMasterIdLst>
  <p:sldIdLst>
    <p:sldId id="275" r:id="rId4"/>
    <p:sldId id="276" r:id="rId5"/>
    <p:sldId id="277" r:id="rId6"/>
    <p:sldId id="278" r:id="rId7"/>
    <p:sldId id="279" r:id="rId8"/>
    <p:sldId id="280" r:id="rId9"/>
    <p:sldId id="281" r:id="rId10"/>
    <p:sldId id="283" r:id="rId11"/>
    <p:sldId id="300" r:id="rId12"/>
    <p:sldId id="257" r:id="rId13"/>
    <p:sldId id="258" r:id="rId14"/>
    <p:sldId id="259" r:id="rId15"/>
    <p:sldId id="304" r:id="rId16"/>
    <p:sldId id="306" r:id="rId17"/>
    <p:sldId id="261" r:id="rId18"/>
    <p:sldId id="301" r:id="rId19"/>
    <p:sldId id="302" r:id="rId20"/>
    <p:sldId id="303" r:id="rId21"/>
    <p:sldId id="309" r:id="rId22"/>
    <p:sldId id="305" r:id="rId23"/>
    <p:sldId id="307" r:id="rId24"/>
    <p:sldId id="310" r:id="rId25"/>
    <p:sldId id="270" r:id="rId26"/>
    <p:sldId id="271" r:id="rId27"/>
    <p:sldId id="295" r:id="rId28"/>
    <p:sldId id="296" r:id="rId29"/>
    <p:sldId id="298" r:id="rId30"/>
    <p:sldId id="299" r:id="rId31"/>
    <p:sldId id="311" r:id="rId32"/>
    <p:sldId id="273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4A12A-0FE6-784B-0B0D-68E97F29A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67B5B87-3069-8026-C1BB-EA1195A3F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5A192A3-4DFB-50EE-F99A-44ABD44DC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F5CDF1-4D62-03FD-0EF9-ED5C8D328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71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937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5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8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0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770D0A-440D-6788-012E-E21D5049F778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1BC852F-D2D4-4CAE-41C2-7A8B69F4919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4C74153-EDBD-D965-31E0-857EA663AA7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7D3E759-81FE-38B9-A467-58E2D95646B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90E2233B-6F5E-E966-578C-9C2CB66A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EEA56129-3AF9-B8DB-D58C-400B60AE4BD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22BB633E-8E5D-4336-9118-0D431C5D9F3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2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52B5C6E-9FDA-4B34-546A-70E09E34637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14206E-D288-5E95-4139-6D64698D3EB6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DB11659-69EC-9A3F-D41F-C151287DB460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55DCD4-7A15-5236-19F9-D68857CC971E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4DF57A9B-03F7-FBAC-96D5-C17555276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E9010EA-3F23-300F-1A44-BA752A90529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471E58F1-BA3A-7ABE-CD6F-EE6F36CFFEE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031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281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475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0483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111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19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1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0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412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249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8D094598-41BB-A18E-A152-4D9A0F7BC0A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F3EC620-ABFA-60DD-8806-086B277C41A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F948711-1B5C-61F9-336A-9A1237E0858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E76906-7FFD-02F4-CFAB-16D5E341F5E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1433507B-D918-6CAB-E0B5-77509F6DE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339BE2B7-64AC-93D3-C8B5-303356989D9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D3FF9480-414E-C8EE-EEB5-1CDE9AC021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5689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653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043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756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427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521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1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6229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9492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15/05/2026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0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389293" y="1564732"/>
            <a:ext cx="7416776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602344" y="2873796"/>
            <a:ext cx="3248840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5 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78767" y="3684994"/>
            <a:ext cx="7978178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Thème 4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689327"/>
            <a:ext cx="7952634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91298" y="5693659"/>
            <a:ext cx="7952635" cy="696796"/>
            <a:chOff x="304312" y="5304657"/>
            <a:chExt cx="5817809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817809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36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703734" y="5365055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32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35632" y="371607"/>
            <a:ext cx="4729061" cy="8915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311131" y="4875416"/>
            <a:ext cx="23483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388" y="3810759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2528489" y="5728520"/>
            <a:ext cx="3913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 txBox="1">
            <a:spLocks/>
          </p:cNvSpPr>
          <p:nvPr/>
        </p:nvSpPr>
        <p:spPr>
          <a:xfrm>
            <a:off x="2623850" y="3810759"/>
            <a:ext cx="4799508" cy="7229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fr-FR" sz="2400" b="1" i="1" dirty="0">
                <a:solidFill>
                  <a:schemeClr val="bg1"/>
                </a:solidFill>
                <a:sym typeface="Calibri"/>
              </a:rPr>
              <a:t>Mouvement et interactions 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DE8CE51D-03FE-931D-DD57-6757ADD4E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814" y="1495548"/>
            <a:ext cx="2024047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774699" y="254317"/>
            <a:ext cx="104483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Passons maintenant à la correction des exercices correspondant à la deuxième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7" name="ZoneTexte 3"/>
          <p:cNvSpPr txBox="1"/>
          <p:nvPr/>
        </p:nvSpPr>
        <p:spPr>
          <a:xfrm>
            <a:off x="1100055" y="3295610"/>
            <a:ext cx="10849898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285750" indent="-285750" algn="l" defTabSz="342908">
              <a:spcBef>
                <a:spcPts val="600"/>
              </a:spcBef>
              <a:spcAft>
                <a:spcPts val="600"/>
              </a:spcAft>
              <a:defRPr/>
            </a:pPr>
            <a:endParaRPr lang="fr-BE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541819-E4DF-E382-8B77-5C54B81E4355}"/>
              </a:ext>
            </a:extLst>
          </p:cNvPr>
          <p:cNvSpPr txBox="1"/>
          <p:nvPr/>
        </p:nvSpPr>
        <p:spPr>
          <a:xfrm>
            <a:off x="1580243" y="3292524"/>
            <a:ext cx="9036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Identifier le type de trajectoire (rectiligne, circulaire et curviligne).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7841826-3778-54D8-A45D-EDD4A7C1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de la définition de la trajectoire et les types de trajectoire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429B39E-6418-4F6A-4691-7C92397BD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B77F27-A1B4-DEC5-EA4D-ABCAA78652E7}"/>
              </a:ext>
            </a:extLst>
          </p:cNvPr>
          <p:cNvSpPr txBox="1"/>
          <p:nvPr/>
        </p:nvSpPr>
        <p:spPr>
          <a:xfrm>
            <a:off x="275572" y="1444932"/>
            <a:ext cx="116408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b="1" dirty="0">
                <a:effectLst/>
              </a:rPr>
              <a:t>L'ensemble des positions occupées par un mobile au cours de son mouvement est appelé :</a:t>
            </a: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24CC83-283B-8B42-FD86-F344A105C80F}"/>
              </a:ext>
            </a:extLst>
          </p:cNvPr>
          <p:cNvSpPr txBox="1"/>
          <p:nvPr/>
        </p:nvSpPr>
        <p:spPr>
          <a:xfrm>
            <a:off x="1765724" y="2457876"/>
            <a:ext cx="228651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Trajectoire 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689C8E3F-E216-D8E8-0BDA-098462A6E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47D6570-B682-B053-225D-98496FF8166D}"/>
              </a:ext>
            </a:extLst>
          </p:cNvPr>
          <p:cNvSpPr txBox="1"/>
          <p:nvPr/>
        </p:nvSpPr>
        <p:spPr>
          <a:xfrm>
            <a:off x="4749557" y="2457876"/>
            <a:ext cx="228651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mouvement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42A45DC-0A72-9C7D-E950-439FF5FED5C3}"/>
              </a:ext>
            </a:extLst>
          </p:cNvPr>
          <p:cNvSpPr txBox="1"/>
          <p:nvPr/>
        </p:nvSpPr>
        <p:spPr>
          <a:xfrm>
            <a:off x="7733390" y="2457875"/>
            <a:ext cx="228651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Vitesse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570B870-4714-43D5-036B-E554578563AB}"/>
              </a:ext>
            </a:extLst>
          </p:cNvPr>
          <p:cNvSpPr txBox="1"/>
          <p:nvPr/>
        </p:nvSpPr>
        <p:spPr>
          <a:xfrm>
            <a:off x="1765724" y="2457876"/>
            <a:ext cx="228651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rgbClr val="00B050"/>
                </a:solidFill>
              </a:rPr>
              <a:t>Trajectoire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770FE21-F3EA-6C67-42A1-E0401FEA4480}"/>
              </a:ext>
            </a:extLst>
          </p:cNvPr>
          <p:cNvSpPr txBox="1"/>
          <p:nvPr/>
        </p:nvSpPr>
        <p:spPr>
          <a:xfrm>
            <a:off x="4749557" y="2457876"/>
            <a:ext cx="228651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mouvement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BF29B6C-1A91-4421-B04D-61C9D2BFC316}"/>
              </a:ext>
            </a:extLst>
          </p:cNvPr>
          <p:cNvSpPr txBox="1"/>
          <p:nvPr/>
        </p:nvSpPr>
        <p:spPr>
          <a:xfrm>
            <a:off x="7733390" y="2457875"/>
            <a:ext cx="228651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Vitesse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4304D46-E2E0-4613-117C-CF8AFD543554}"/>
              </a:ext>
            </a:extLst>
          </p:cNvPr>
          <p:cNvSpPr txBox="1"/>
          <p:nvPr/>
        </p:nvSpPr>
        <p:spPr>
          <a:xfrm>
            <a:off x="298383" y="3324735"/>
            <a:ext cx="11640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b="1" dirty="0">
                <a:effectLst/>
              </a:rPr>
              <a:t>Il existe trois types de trajectoire : </a:t>
            </a:r>
            <a:endParaRPr lang="fr-FR" sz="24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4963544-A588-DD48-A4C8-DBB8FA1B3F2E}"/>
              </a:ext>
            </a:extLst>
          </p:cNvPr>
          <p:cNvSpPr txBox="1"/>
          <p:nvPr/>
        </p:nvSpPr>
        <p:spPr>
          <a:xfrm>
            <a:off x="778058" y="4150291"/>
            <a:ext cx="326828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 </a:t>
            </a:r>
            <a:r>
              <a:rPr lang="fr-FR" sz="2400" dirty="0"/>
              <a:t>……………………….……..</a:t>
            </a:r>
            <a:r>
              <a:rPr lang="fr-FR" sz="2400" b="1" dirty="0"/>
              <a:t>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73685B0-5B06-D673-EC95-8F7E656E90B7}"/>
              </a:ext>
            </a:extLst>
          </p:cNvPr>
          <p:cNvSpPr txBox="1"/>
          <p:nvPr/>
        </p:nvSpPr>
        <p:spPr>
          <a:xfrm>
            <a:off x="4542417" y="4150291"/>
            <a:ext cx="339842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……………………….……..</a:t>
            </a:r>
            <a:endParaRPr lang="fr-FR" sz="24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389E1D6-196E-4D07-24E6-D64E5DD55F10}"/>
              </a:ext>
            </a:extLst>
          </p:cNvPr>
          <p:cNvSpPr txBox="1"/>
          <p:nvPr/>
        </p:nvSpPr>
        <p:spPr>
          <a:xfrm>
            <a:off x="8243320" y="4150291"/>
            <a:ext cx="3262604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……………………….……..</a:t>
            </a:r>
            <a:endParaRPr lang="fr-FR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C581B2-6562-5983-C1BB-195BB2570664}"/>
              </a:ext>
            </a:extLst>
          </p:cNvPr>
          <p:cNvSpPr txBox="1"/>
          <p:nvPr/>
        </p:nvSpPr>
        <p:spPr>
          <a:xfrm>
            <a:off x="761281" y="4150291"/>
            <a:ext cx="326828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Trajectoire rectiligne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101E92-8031-D653-5AD5-BEBBD1C20A31}"/>
              </a:ext>
            </a:extLst>
          </p:cNvPr>
          <p:cNvSpPr txBox="1"/>
          <p:nvPr/>
        </p:nvSpPr>
        <p:spPr>
          <a:xfrm>
            <a:off x="4658621" y="4150291"/>
            <a:ext cx="326828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Trajectoire curviligne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CAAEE1-58F4-399C-5E09-EAF8B47AD9D5}"/>
              </a:ext>
            </a:extLst>
          </p:cNvPr>
          <p:cNvSpPr txBox="1"/>
          <p:nvPr/>
        </p:nvSpPr>
        <p:spPr>
          <a:xfrm>
            <a:off x="8134363" y="4150291"/>
            <a:ext cx="326828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Trajectoire circulaire</a:t>
            </a:r>
          </a:p>
        </p:txBody>
      </p:sp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8" grpId="0"/>
      <p:bldP spid="29" grpId="0" animBg="1"/>
      <p:bldP spid="30" grpId="0" animBg="1"/>
      <p:bldP spid="31" grpId="0" animBg="1"/>
      <p:bldP spid="2" grpId="0" build="allAtOnce" animBg="1"/>
      <p:bldP spid="4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2E712-CCF8-5550-41B3-449D8A4E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80E8DA3-D448-3646-E34D-EC18A221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Indiquer le type de la trajectoire dans les cas suivants 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8749E40-9EB3-D5F8-84F5-FED8D61A1A2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81BDD130-1A25-67E0-F679-8824DD76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4F8F58F-8746-A76E-ED1F-06B952106470}"/>
              </a:ext>
            </a:extLst>
          </p:cNvPr>
          <p:cNvSpPr/>
          <p:nvPr/>
        </p:nvSpPr>
        <p:spPr>
          <a:xfrm>
            <a:off x="598816" y="5484587"/>
            <a:ext cx="3316077" cy="495837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/>
              <a:t>Trajectoire</a:t>
            </a:r>
            <a:r>
              <a:rPr lang="fr-FR" dirty="0"/>
              <a:t> ………………………..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53A2F6-85EA-57ED-5482-F51D5371C1DD}"/>
              </a:ext>
            </a:extLst>
          </p:cNvPr>
          <p:cNvSpPr/>
          <p:nvPr/>
        </p:nvSpPr>
        <p:spPr>
          <a:xfrm>
            <a:off x="4271104" y="5510102"/>
            <a:ext cx="3117774" cy="495837"/>
          </a:xfrm>
          <a:prstGeom prst="roundRect">
            <a:avLst>
              <a:gd name="adj" fmla="val 366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</a:t>
            </a:r>
            <a:r>
              <a:rPr lang="fr-FR" dirty="0"/>
              <a:t> ………………..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739461B-2152-494D-9B03-CECD13DED731}"/>
              </a:ext>
            </a:extLst>
          </p:cNvPr>
          <p:cNvSpPr/>
          <p:nvPr/>
        </p:nvSpPr>
        <p:spPr>
          <a:xfrm>
            <a:off x="7745089" y="5484587"/>
            <a:ext cx="3117774" cy="495837"/>
          </a:xfrm>
          <a:prstGeom prst="roundRect">
            <a:avLst>
              <a:gd name="adj" fmla="val 366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</a:t>
            </a:r>
            <a:r>
              <a:rPr lang="fr-FR" dirty="0"/>
              <a:t> ………………..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8946FA-D9DF-5BA5-A329-E28B2083D6FE}"/>
              </a:ext>
            </a:extLst>
          </p:cNvPr>
          <p:cNvSpPr txBox="1"/>
          <p:nvPr/>
        </p:nvSpPr>
        <p:spPr>
          <a:xfrm>
            <a:off x="2174558" y="5514531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rectiligne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013CC0-53D2-C1AB-F3F8-B57F8B3D84B9}"/>
              </a:ext>
            </a:extLst>
          </p:cNvPr>
          <p:cNvSpPr txBox="1"/>
          <p:nvPr/>
        </p:nvSpPr>
        <p:spPr>
          <a:xfrm>
            <a:off x="5925472" y="5501672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curviligne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79825D-7E2D-0201-430F-8911EB207783}"/>
              </a:ext>
            </a:extLst>
          </p:cNvPr>
          <p:cNvSpPr txBox="1"/>
          <p:nvPr/>
        </p:nvSpPr>
        <p:spPr>
          <a:xfrm>
            <a:off x="9399457" y="5445596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circulaire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90635D-9131-4379-B463-F0925D5588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9" t="23865" r="4762" b="24337"/>
          <a:stretch>
            <a:fillRect/>
          </a:stretch>
        </p:blipFill>
        <p:spPr>
          <a:xfrm>
            <a:off x="638345" y="1108434"/>
            <a:ext cx="11118887" cy="34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3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2A4BC-CCD3-A6A2-B2FA-818251FB6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2BFC9FB-853C-B524-DFE0-5CA2E07B4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Indiquer le type de la trajectoire.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B91212A-37CF-8F90-321F-14820479A76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69A8F77D-5E78-4EC0-D730-B72A6F4F6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76DD6D6-AD4E-06B8-A57D-5986F04EF982}"/>
              </a:ext>
            </a:extLst>
          </p:cNvPr>
          <p:cNvSpPr txBox="1"/>
          <p:nvPr/>
        </p:nvSpPr>
        <p:spPr>
          <a:xfrm>
            <a:off x="576072" y="5321001"/>
            <a:ext cx="857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La trajectoire de la voiture entre les points A et B est      </a:t>
            </a:r>
            <a:r>
              <a:rPr lang="fr-FR" sz="2400" dirty="0"/>
              <a:t>…………. </a:t>
            </a: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597B9-E44E-C19B-E4E9-3791CD8B4146}"/>
              </a:ext>
            </a:extLst>
          </p:cNvPr>
          <p:cNvSpPr txBox="1"/>
          <p:nvPr/>
        </p:nvSpPr>
        <p:spPr>
          <a:xfrm>
            <a:off x="7661270" y="5321001"/>
            <a:ext cx="13730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circulaire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48AFBF0-8104-098E-BBA2-FA272F48D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958" y="1238242"/>
            <a:ext cx="3720084" cy="386022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8FD69C1-0336-D950-A6B4-BEBF1BA5F9AC}"/>
              </a:ext>
            </a:extLst>
          </p:cNvPr>
          <p:cNvSpPr txBox="1"/>
          <p:nvPr/>
        </p:nvSpPr>
        <p:spPr>
          <a:xfrm>
            <a:off x="576072" y="6005197"/>
            <a:ext cx="857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La trajectoire de la voiture entre les points C et D est      </a:t>
            </a:r>
            <a:r>
              <a:rPr lang="fr-FR" sz="2400" dirty="0"/>
              <a:t>…………. </a:t>
            </a:r>
            <a:endParaRPr lang="fr-FR" sz="2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028DBD5-73E2-67F2-1C30-DD6EA1C423AA}"/>
              </a:ext>
            </a:extLst>
          </p:cNvPr>
          <p:cNvSpPr txBox="1"/>
          <p:nvPr/>
        </p:nvSpPr>
        <p:spPr>
          <a:xfrm>
            <a:off x="7661270" y="6005197"/>
            <a:ext cx="13730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rectiligne </a:t>
            </a:r>
          </a:p>
        </p:txBody>
      </p:sp>
    </p:spTree>
    <p:extLst>
      <p:ext uri="{BB962C8B-B14F-4D97-AF65-F5344CB8AC3E}">
        <p14:creationId xmlns:p14="http://schemas.microsoft.com/office/powerpoint/2010/main" val="418405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8A4C432-C37F-1499-95F7-ED3B472F9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l’exercice 2 p.50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719E43B-69D8-80ED-F32E-74348E010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pour compléter les espaces en pointillés.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8862046D-FD28-4721-BDFF-EC96839B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4C0EA2-F592-EBF3-4CA3-0B8918D58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21" y="1043779"/>
            <a:ext cx="5515986" cy="3771527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C094E3-CD04-07D0-9E74-0FD9615CC225}"/>
              </a:ext>
            </a:extLst>
          </p:cNvPr>
          <p:cNvSpPr/>
          <p:nvPr/>
        </p:nvSpPr>
        <p:spPr>
          <a:xfrm>
            <a:off x="5925312" y="1403330"/>
            <a:ext cx="5939567" cy="421346"/>
          </a:xfrm>
          <a:prstGeom prst="round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D44A15-6DD8-C0B5-5AD9-B28D23A8ACBD}"/>
              </a:ext>
            </a:extLst>
          </p:cNvPr>
          <p:cNvSpPr txBox="1"/>
          <p:nvPr/>
        </p:nvSpPr>
        <p:spPr>
          <a:xfrm>
            <a:off x="5925312" y="1455343"/>
            <a:ext cx="577669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1</a:t>
            </a:r>
            <a:r>
              <a:rPr lang="fr-FR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du centre du ballon. </a:t>
            </a:r>
            <a:endParaRPr lang="fr-FR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5858114-3374-0AEE-DBE5-F34AD6010619}"/>
              </a:ext>
            </a:extLst>
          </p:cNvPr>
          <p:cNvSpPr/>
          <p:nvPr/>
        </p:nvSpPr>
        <p:spPr>
          <a:xfrm>
            <a:off x="6000420" y="3220054"/>
            <a:ext cx="5306917" cy="502620"/>
          </a:xfrm>
          <a:prstGeom prst="round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999B8A-C0C0-FCAF-A288-FD96E89BF5BF}"/>
              </a:ext>
            </a:extLst>
          </p:cNvPr>
          <p:cNvSpPr txBox="1"/>
          <p:nvPr/>
        </p:nvSpPr>
        <p:spPr>
          <a:xfrm>
            <a:off x="6000421" y="3271309"/>
            <a:ext cx="523658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2</a:t>
            </a:r>
            <a:r>
              <a:rPr lang="fr-FR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b="1" dirty="0"/>
              <a:t>Identifier le type de la trajectoire </a:t>
            </a:r>
            <a:r>
              <a:rPr lang="fr-FR" b="1" dirty="0">
                <a:solidFill>
                  <a:srgbClr val="211D1E"/>
                </a:solidFill>
                <a:latin typeface="Calibri" panose="020F0502020204030204" pitchFamily="34" charset="0"/>
              </a:rPr>
              <a:t>du ballon</a:t>
            </a:r>
            <a:r>
              <a:rPr lang="fr-FR" b="1" dirty="0"/>
              <a:t>. 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7A8C32-9A64-7904-71FA-021050233E8B}"/>
              </a:ext>
            </a:extLst>
          </p:cNvPr>
          <p:cNvSpPr txBox="1"/>
          <p:nvPr/>
        </p:nvSpPr>
        <p:spPr>
          <a:xfrm>
            <a:off x="5925312" y="2030038"/>
            <a:ext cx="5575323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b="1" dirty="0"/>
              <a:t>La trajectoire </a:t>
            </a:r>
            <a:r>
              <a:rPr lang="fr-FR" b="1" dirty="0">
                <a:solidFill>
                  <a:srgbClr val="211D1E"/>
                </a:solidFill>
                <a:latin typeface="Calibri" panose="020F0502020204030204" pitchFamily="34" charset="0"/>
              </a:rPr>
              <a:t>du ballon </a:t>
            </a:r>
            <a:r>
              <a:rPr lang="fr-FR" b="1" dirty="0"/>
              <a:t>est : </a:t>
            </a:r>
            <a:r>
              <a:rPr lang="fr-FR" dirty="0"/>
              <a:t>      . . . . . . . . . . . .. . </a:t>
            </a:r>
            <a:endParaRPr lang="fr-FR" b="1" i="0" u="none" strike="noStrike" baseline="0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62E5B0-30DB-728F-F5C3-D24F48F82EE6}"/>
              </a:ext>
            </a:extLst>
          </p:cNvPr>
          <p:cNvSpPr txBox="1"/>
          <p:nvPr/>
        </p:nvSpPr>
        <p:spPr>
          <a:xfrm>
            <a:off x="8911612" y="2129972"/>
            <a:ext cx="21122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B278B6"/>
                </a:solidFill>
              </a:rPr>
              <a:t>Ligne curviligne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236BC0-CCAA-93D8-E0ED-A52AD0CAF17E}"/>
              </a:ext>
            </a:extLst>
          </p:cNvPr>
          <p:cNvSpPr txBox="1"/>
          <p:nvPr/>
        </p:nvSpPr>
        <p:spPr>
          <a:xfrm>
            <a:off x="5925312" y="4010830"/>
            <a:ext cx="572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b="1" dirty="0"/>
              <a:t>La trajectoire </a:t>
            </a:r>
            <a:r>
              <a:rPr lang="fr-FR" b="1" dirty="0">
                <a:solidFill>
                  <a:srgbClr val="211D1E"/>
                </a:solidFill>
                <a:latin typeface="Calibri" panose="020F0502020204030204" pitchFamily="34" charset="0"/>
              </a:rPr>
              <a:t>du ballon </a:t>
            </a:r>
            <a:r>
              <a:rPr lang="fr-FR" b="1" dirty="0"/>
              <a:t>est : </a:t>
            </a:r>
            <a:r>
              <a:rPr lang="fr-FR" dirty="0"/>
              <a:t> . . . . . . . . . . . . .</a:t>
            </a:r>
            <a:endParaRPr lang="fr-FR" b="1" i="0" u="none" strike="noStrike" baseline="0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B9A11A-10DB-3018-F083-E1E586781FD3}"/>
              </a:ext>
            </a:extLst>
          </p:cNvPr>
          <p:cNvSpPr txBox="1"/>
          <p:nvPr/>
        </p:nvSpPr>
        <p:spPr>
          <a:xfrm>
            <a:off x="9040409" y="3928797"/>
            <a:ext cx="16372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B278B6"/>
                </a:solidFill>
              </a:rPr>
              <a:t>curviligne</a:t>
            </a: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CDE47C68-70B7-1E7E-E213-B9BD3F8A20EF}"/>
              </a:ext>
            </a:extLst>
          </p:cNvPr>
          <p:cNvSpPr/>
          <p:nvPr/>
        </p:nvSpPr>
        <p:spPr>
          <a:xfrm>
            <a:off x="2097157" y="2171647"/>
            <a:ext cx="3060449" cy="1252383"/>
          </a:xfrm>
          <a:custGeom>
            <a:avLst/>
            <a:gdLst>
              <a:gd name="csX0" fmla="*/ 0 w 3260034"/>
              <a:gd name="csY0" fmla="*/ 1242444 h 1252383"/>
              <a:gd name="csX1" fmla="*/ 477078 w 3260034"/>
              <a:gd name="csY1" fmla="*/ 651066 h 1252383"/>
              <a:gd name="csX2" fmla="*/ 939247 w 3260034"/>
              <a:gd name="csY2" fmla="*/ 223683 h 1252383"/>
              <a:gd name="csX3" fmla="*/ 1287117 w 3260034"/>
              <a:gd name="csY3" fmla="*/ 89505 h 1252383"/>
              <a:gd name="csX4" fmla="*/ 1625047 w 3260034"/>
              <a:gd name="csY4" fmla="*/ 53 h 1252383"/>
              <a:gd name="csX5" fmla="*/ 1992795 w 3260034"/>
              <a:gd name="csY5" fmla="*/ 79566 h 1252383"/>
              <a:gd name="csX6" fmla="*/ 2380421 w 3260034"/>
              <a:gd name="csY6" fmla="*/ 263440 h 1252383"/>
              <a:gd name="csX7" fmla="*/ 2827682 w 3260034"/>
              <a:gd name="csY7" fmla="*/ 670944 h 1252383"/>
              <a:gd name="csX8" fmla="*/ 3260034 w 3260034"/>
              <a:gd name="csY8" fmla="*/ 1252383 h 1252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260034" h="1252383">
                <a:moveTo>
                  <a:pt x="0" y="1242444"/>
                </a:moveTo>
                <a:cubicBezTo>
                  <a:pt x="160268" y="1031651"/>
                  <a:pt x="320537" y="820859"/>
                  <a:pt x="477078" y="651066"/>
                </a:cubicBezTo>
                <a:cubicBezTo>
                  <a:pt x="633619" y="481273"/>
                  <a:pt x="804241" y="317276"/>
                  <a:pt x="939247" y="223683"/>
                </a:cubicBezTo>
                <a:cubicBezTo>
                  <a:pt x="1074253" y="130090"/>
                  <a:pt x="1172817" y="126777"/>
                  <a:pt x="1287117" y="89505"/>
                </a:cubicBezTo>
                <a:cubicBezTo>
                  <a:pt x="1401417" y="52233"/>
                  <a:pt x="1507434" y="1709"/>
                  <a:pt x="1625047" y="53"/>
                </a:cubicBezTo>
                <a:cubicBezTo>
                  <a:pt x="1742660" y="-1604"/>
                  <a:pt x="1866899" y="35668"/>
                  <a:pt x="1992795" y="79566"/>
                </a:cubicBezTo>
                <a:cubicBezTo>
                  <a:pt x="2118691" y="123464"/>
                  <a:pt x="2241273" y="164877"/>
                  <a:pt x="2380421" y="263440"/>
                </a:cubicBezTo>
                <a:cubicBezTo>
                  <a:pt x="2519569" y="362003"/>
                  <a:pt x="2681080" y="506120"/>
                  <a:pt x="2827682" y="670944"/>
                </a:cubicBezTo>
                <a:cubicBezTo>
                  <a:pt x="2974284" y="835768"/>
                  <a:pt x="3117159" y="1044075"/>
                  <a:pt x="3260034" y="1252383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28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E8D33-5CAD-52A7-6C4F-B60F1DB4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2599825-8470-A94A-8201-FE4F69AC1B8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95215091-955F-EAB4-E01D-753DF6CBCCD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3EE6A49-7F11-CD4F-7039-E4461AA8345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CF1D35D-A01E-D36B-B31D-73A12348511D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3CA9EB5A-4C29-2159-0687-4413C2AA1C9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5E4B9B-9C12-0FCE-F828-64F266C110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463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BE54-B57C-AE98-AD65-CDCDC4E31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0438E81-4C4E-7AED-AD4B-1B8B87EFC922}"/>
              </a:ext>
            </a:extLst>
          </p:cNvPr>
          <p:cNvSpPr txBox="1"/>
          <p:nvPr/>
        </p:nvSpPr>
        <p:spPr>
          <a:xfrm>
            <a:off x="774699" y="254317"/>
            <a:ext cx="104483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Passons maintenant à la correction des exercices correspondant à la deuxième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5C78CA25-0900-53D0-8F17-3D3A443850D5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C213B01A-F809-4A9A-2EC2-1A1B002DB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7" name="ZoneTexte 3">
            <a:extLst>
              <a:ext uri="{FF2B5EF4-FFF2-40B4-BE49-F238E27FC236}">
                <a16:creationId xmlns:a16="http://schemas.microsoft.com/office/drawing/2014/main" id="{35A16122-2BB8-142B-D255-92D36978081F}"/>
              </a:ext>
            </a:extLst>
          </p:cNvPr>
          <p:cNvSpPr txBox="1"/>
          <p:nvPr/>
        </p:nvSpPr>
        <p:spPr>
          <a:xfrm>
            <a:off x="1100055" y="3295610"/>
            <a:ext cx="10849898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285750" indent="-285750" algn="l" defTabSz="342908">
              <a:spcBef>
                <a:spcPts val="600"/>
              </a:spcBef>
              <a:spcAft>
                <a:spcPts val="600"/>
              </a:spcAft>
              <a:defRPr/>
            </a:pPr>
            <a:endParaRPr lang="fr-BE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540AD-8CF0-4D27-01AC-5CEE30A61D32}"/>
              </a:ext>
            </a:extLst>
          </p:cNvPr>
          <p:cNvSpPr txBox="1"/>
          <p:nvPr/>
        </p:nvSpPr>
        <p:spPr>
          <a:xfrm>
            <a:off x="1580243" y="3292524"/>
            <a:ext cx="9036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le type de mouvement d’un corps mobile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9440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F2B9-542E-40C0-6453-3E38E4CB3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7DCF74EA-288F-DCFC-1151-77119399E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221271"/>
            <a:ext cx="583170" cy="58317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41AEBC8-A296-B69F-71AB-355BA00B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de la définition du mouvement de translation est de rotation.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FB4EB5A-0DFE-F83A-3015-B9061D3F8EB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CE4888B-5A04-677E-4FC1-5669D7AF5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528421"/>
              </p:ext>
            </p:extLst>
          </p:nvPr>
        </p:nvGraphicFramePr>
        <p:xfrm>
          <a:off x="360474" y="3824443"/>
          <a:ext cx="10946864" cy="1225296"/>
        </p:xfrm>
        <a:graphic>
          <a:graphicData uri="http://schemas.openxmlformats.org/drawingml/2006/table">
            <a:tbl>
              <a:tblPr/>
              <a:tblGrid>
                <a:gridCol w="10946864">
                  <a:extLst>
                    <a:ext uri="{9D8B030D-6E8A-4147-A177-3AD203B41FA5}">
                      <a16:colId xmlns:a16="http://schemas.microsoft.com/office/drawing/2014/main" val="34560760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dirty="0"/>
                        <a:t>Un mobile est en mouvement de ……………………  si tous ses points décrivent des trajectoires ……………………… centrés sur l'axe de rotation.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757476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A62CA28-06EC-59F7-F122-EBB4EF8D7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11149"/>
              </p:ext>
            </p:extLst>
          </p:nvPr>
        </p:nvGraphicFramePr>
        <p:xfrm>
          <a:off x="477897" y="2411737"/>
          <a:ext cx="11236204" cy="525798"/>
        </p:xfrm>
        <a:graphic>
          <a:graphicData uri="http://schemas.openxmlformats.org/drawingml/2006/table">
            <a:tbl>
              <a:tblPr/>
              <a:tblGrid>
                <a:gridCol w="11236204">
                  <a:extLst>
                    <a:ext uri="{9D8B030D-6E8A-4147-A177-3AD203B41FA5}">
                      <a16:colId xmlns:a16="http://schemas.microsoft.com/office/drawing/2014/main" val="1925067344"/>
                    </a:ext>
                  </a:extLst>
                </a:gridCol>
              </a:tblGrid>
              <a:tr h="525798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000" b="1" dirty="0"/>
                        <a:t>Un mobile qui reste parallèle à lui même au cours du temps est en mouvement ………………….. 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64326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12C2D5C-BF46-9348-69DC-A6E1A7EB6C58}"/>
              </a:ext>
            </a:extLst>
          </p:cNvPr>
          <p:cNvSpPr txBox="1"/>
          <p:nvPr/>
        </p:nvSpPr>
        <p:spPr>
          <a:xfrm>
            <a:off x="360473" y="1320492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Compléter les définitions suivantes par ce qui convient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0B9B1A-FD6C-C63C-0C99-8C0C7C21B5BF}"/>
              </a:ext>
            </a:extLst>
          </p:cNvPr>
          <p:cNvSpPr txBox="1"/>
          <p:nvPr/>
        </p:nvSpPr>
        <p:spPr>
          <a:xfrm>
            <a:off x="9157752" y="2403190"/>
            <a:ext cx="174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de translation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26D374-8325-1317-CA76-52DDE20C0E45}"/>
              </a:ext>
            </a:extLst>
          </p:cNvPr>
          <p:cNvSpPr txBox="1"/>
          <p:nvPr/>
        </p:nvSpPr>
        <p:spPr>
          <a:xfrm>
            <a:off x="4171839" y="3975426"/>
            <a:ext cx="174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rotation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B51C4C-23A8-05FC-BB53-EAFF87F473DD}"/>
              </a:ext>
            </a:extLst>
          </p:cNvPr>
          <p:cNvSpPr txBox="1"/>
          <p:nvPr/>
        </p:nvSpPr>
        <p:spPr>
          <a:xfrm>
            <a:off x="712359" y="4588074"/>
            <a:ext cx="174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circulaire</a:t>
            </a:r>
          </a:p>
        </p:txBody>
      </p:sp>
    </p:spTree>
    <p:extLst>
      <p:ext uri="{BB962C8B-B14F-4D97-AF65-F5344CB8AC3E}">
        <p14:creationId xmlns:p14="http://schemas.microsoft.com/office/powerpoint/2010/main" val="381789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2F80-9FA9-5BD2-2A5D-0E52EE946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1" name="Groupe 2170">
            <a:extLst>
              <a:ext uri="{FF2B5EF4-FFF2-40B4-BE49-F238E27FC236}">
                <a16:creationId xmlns:a16="http://schemas.microsoft.com/office/drawing/2014/main" id="{0A3AF7F7-C62B-865D-10E6-D04DBF09D961}"/>
              </a:ext>
            </a:extLst>
          </p:cNvPr>
          <p:cNvGrpSpPr/>
          <p:nvPr/>
        </p:nvGrpSpPr>
        <p:grpSpPr>
          <a:xfrm>
            <a:off x="5846061" y="1747674"/>
            <a:ext cx="508143" cy="4154709"/>
            <a:chOff x="5846061" y="1747674"/>
            <a:chExt cx="508143" cy="4154709"/>
          </a:xfrm>
        </p:grpSpPr>
        <p:grpSp>
          <p:nvGrpSpPr>
            <p:cNvPr id="2079" name="Graphique 2070" descr="Ballon de football avec un remplissage uni">
              <a:extLst>
                <a:ext uri="{FF2B5EF4-FFF2-40B4-BE49-F238E27FC236}">
                  <a16:creationId xmlns:a16="http://schemas.microsoft.com/office/drawing/2014/main" id="{6FC27A9B-D30E-5729-A6EA-84ABD963B7DC}"/>
                </a:ext>
              </a:extLst>
            </p:cNvPr>
            <p:cNvGrpSpPr/>
            <p:nvPr/>
          </p:nvGrpSpPr>
          <p:grpSpPr>
            <a:xfrm>
              <a:off x="5846061" y="5429215"/>
              <a:ext cx="508143" cy="473168"/>
              <a:chOff x="5846061" y="5429215"/>
              <a:chExt cx="508143" cy="473168"/>
            </a:xfrm>
            <a:solidFill>
              <a:schemeClr val="bg1">
                <a:lumMod val="75000"/>
              </a:schemeClr>
            </a:solidFill>
          </p:grpSpPr>
          <p:sp>
            <p:nvSpPr>
              <p:cNvPr id="2080" name="Forme libre : forme 2079">
                <a:extLst>
                  <a:ext uri="{FF2B5EF4-FFF2-40B4-BE49-F238E27FC236}">
                    <a16:creationId xmlns:a16="http://schemas.microsoft.com/office/drawing/2014/main" id="{057B0A1B-08E3-8CEC-4D7F-921E8DF4F308}"/>
                  </a:ext>
                </a:extLst>
              </p:cNvPr>
              <p:cNvSpPr/>
              <p:nvPr/>
            </p:nvSpPr>
            <p:spPr>
              <a:xfrm>
                <a:off x="5846061" y="5429215"/>
                <a:ext cx="508143" cy="473168"/>
              </a:xfrm>
              <a:custGeom>
                <a:avLst/>
                <a:gdLst>
                  <a:gd name="csX0" fmla="*/ 254072 w 508143"/>
                  <a:gd name="csY0" fmla="*/ 0 h 473168"/>
                  <a:gd name="csX1" fmla="*/ 0 w 508143"/>
                  <a:gd name="csY1" fmla="*/ 236584 h 473168"/>
                  <a:gd name="csX2" fmla="*/ 254072 w 508143"/>
                  <a:gd name="csY2" fmla="*/ 473168 h 473168"/>
                  <a:gd name="csX3" fmla="*/ 508144 w 508143"/>
                  <a:gd name="csY3" fmla="*/ 236584 h 473168"/>
                  <a:gd name="csX4" fmla="*/ 254072 w 508143"/>
                  <a:gd name="csY4" fmla="*/ 0 h 473168"/>
                  <a:gd name="csX5" fmla="*/ 193228 w 508143"/>
                  <a:gd name="csY5" fmla="*/ 440171 h 473168"/>
                  <a:gd name="csX6" fmla="*/ 210612 w 508143"/>
                  <a:gd name="csY6" fmla="*/ 430209 h 473168"/>
                  <a:gd name="csX7" fmla="*/ 159798 w 508143"/>
                  <a:gd name="csY7" fmla="*/ 357366 h 473168"/>
                  <a:gd name="csX8" fmla="*/ 69535 w 508143"/>
                  <a:gd name="csY8" fmla="*/ 334953 h 473168"/>
                  <a:gd name="csX9" fmla="*/ 64187 w 508143"/>
                  <a:gd name="csY9" fmla="*/ 353631 h 473168"/>
                  <a:gd name="csX10" fmla="*/ 26744 w 508143"/>
                  <a:gd name="csY10" fmla="*/ 245300 h 473168"/>
                  <a:gd name="csX11" fmla="*/ 42791 w 508143"/>
                  <a:gd name="csY11" fmla="*/ 257752 h 473168"/>
                  <a:gd name="csX12" fmla="*/ 101629 w 508143"/>
                  <a:gd name="csY12" fmla="*/ 190512 h 473168"/>
                  <a:gd name="csX13" fmla="*/ 96949 w 508143"/>
                  <a:gd name="csY13" fmla="*/ 103972 h 473168"/>
                  <a:gd name="csX14" fmla="*/ 76890 w 508143"/>
                  <a:gd name="csY14" fmla="*/ 105218 h 473168"/>
                  <a:gd name="csX15" fmla="*/ 175845 w 508143"/>
                  <a:gd name="csY15" fmla="*/ 38601 h 473168"/>
                  <a:gd name="csX16" fmla="*/ 167153 w 508143"/>
                  <a:gd name="csY16" fmla="*/ 56033 h 473168"/>
                  <a:gd name="csX17" fmla="*/ 254072 w 508143"/>
                  <a:gd name="csY17" fmla="*/ 87163 h 473168"/>
                  <a:gd name="csX18" fmla="*/ 340991 w 508143"/>
                  <a:gd name="csY18" fmla="*/ 56033 h 473168"/>
                  <a:gd name="csX19" fmla="*/ 333637 w 508143"/>
                  <a:gd name="csY19" fmla="*/ 37978 h 473168"/>
                  <a:gd name="csX20" fmla="*/ 432591 w 508143"/>
                  <a:gd name="csY20" fmla="*/ 104595 h 473168"/>
                  <a:gd name="csX21" fmla="*/ 412533 w 508143"/>
                  <a:gd name="csY21" fmla="*/ 103350 h 473168"/>
                  <a:gd name="csX22" fmla="*/ 407852 w 508143"/>
                  <a:gd name="csY22" fmla="*/ 189890 h 473168"/>
                  <a:gd name="csX23" fmla="*/ 466690 w 508143"/>
                  <a:gd name="csY23" fmla="*/ 257130 h 473168"/>
                  <a:gd name="csX24" fmla="*/ 482737 w 508143"/>
                  <a:gd name="csY24" fmla="*/ 244678 h 473168"/>
                  <a:gd name="csX25" fmla="*/ 445295 w 508143"/>
                  <a:gd name="csY25" fmla="*/ 353008 h 473168"/>
                  <a:gd name="csX26" fmla="*/ 439946 w 508143"/>
                  <a:gd name="csY26" fmla="*/ 334331 h 473168"/>
                  <a:gd name="csX27" fmla="*/ 349683 w 508143"/>
                  <a:gd name="csY27" fmla="*/ 356744 h 473168"/>
                  <a:gd name="csX28" fmla="*/ 298869 w 508143"/>
                  <a:gd name="csY28" fmla="*/ 429587 h 473168"/>
                  <a:gd name="csX29" fmla="*/ 316253 w 508143"/>
                  <a:gd name="csY29" fmla="*/ 439548 h 473168"/>
                  <a:gd name="csX30" fmla="*/ 255409 w 508143"/>
                  <a:gd name="csY30" fmla="*/ 447642 h 473168"/>
                  <a:gd name="csX31" fmla="*/ 193228 w 508143"/>
                  <a:gd name="csY31" fmla="*/ 440171 h 4731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473168">
                    <a:moveTo>
                      <a:pt x="254072" y="0"/>
                    </a:moveTo>
                    <a:cubicBezTo>
                      <a:pt x="113664" y="0"/>
                      <a:pt x="0" y="105840"/>
                      <a:pt x="0" y="236584"/>
                    </a:cubicBezTo>
                    <a:cubicBezTo>
                      <a:pt x="0" y="367328"/>
                      <a:pt x="113664" y="473168"/>
                      <a:pt x="254072" y="473168"/>
                    </a:cubicBezTo>
                    <a:cubicBezTo>
                      <a:pt x="394480" y="473168"/>
                      <a:pt x="508144" y="367328"/>
                      <a:pt x="508144" y="236584"/>
                    </a:cubicBezTo>
                    <a:cubicBezTo>
                      <a:pt x="508144" y="105840"/>
                      <a:pt x="394480" y="0"/>
                      <a:pt x="254072" y="0"/>
                    </a:cubicBezTo>
                    <a:close/>
                    <a:moveTo>
                      <a:pt x="193228" y="440171"/>
                    </a:moveTo>
                    <a:lnTo>
                      <a:pt x="210612" y="430209"/>
                    </a:lnTo>
                    <a:lnTo>
                      <a:pt x="159798" y="357366"/>
                    </a:lnTo>
                    <a:lnTo>
                      <a:pt x="69535" y="334953"/>
                    </a:lnTo>
                    <a:lnTo>
                      <a:pt x="64187" y="353631"/>
                    </a:lnTo>
                    <a:cubicBezTo>
                      <a:pt x="42122" y="322501"/>
                      <a:pt x="28082" y="285146"/>
                      <a:pt x="26744" y="245300"/>
                    </a:cubicBezTo>
                    <a:lnTo>
                      <a:pt x="42791" y="257752"/>
                    </a:lnTo>
                    <a:lnTo>
                      <a:pt x="101629" y="190512"/>
                    </a:lnTo>
                    <a:lnTo>
                      <a:pt x="96949" y="103972"/>
                    </a:lnTo>
                    <a:lnTo>
                      <a:pt x="76890" y="105218"/>
                    </a:lnTo>
                    <a:cubicBezTo>
                      <a:pt x="102297" y="75333"/>
                      <a:pt x="136397" y="51675"/>
                      <a:pt x="175845" y="38601"/>
                    </a:cubicBezTo>
                    <a:lnTo>
                      <a:pt x="167153" y="56033"/>
                    </a:lnTo>
                    <a:lnTo>
                      <a:pt x="254072" y="87163"/>
                    </a:lnTo>
                    <a:lnTo>
                      <a:pt x="340991" y="56033"/>
                    </a:lnTo>
                    <a:lnTo>
                      <a:pt x="333637" y="37978"/>
                    </a:lnTo>
                    <a:cubicBezTo>
                      <a:pt x="373085" y="51675"/>
                      <a:pt x="406515" y="74711"/>
                      <a:pt x="432591" y="104595"/>
                    </a:cubicBezTo>
                    <a:lnTo>
                      <a:pt x="412533" y="103350"/>
                    </a:lnTo>
                    <a:lnTo>
                      <a:pt x="407852" y="189890"/>
                    </a:lnTo>
                    <a:lnTo>
                      <a:pt x="466690" y="257130"/>
                    </a:lnTo>
                    <a:lnTo>
                      <a:pt x="482737" y="244678"/>
                    </a:lnTo>
                    <a:cubicBezTo>
                      <a:pt x="480731" y="284523"/>
                      <a:pt x="467359" y="321256"/>
                      <a:pt x="445295" y="353008"/>
                    </a:cubicBezTo>
                    <a:lnTo>
                      <a:pt x="439946" y="334331"/>
                    </a:lnTo>
                    <a:lnTo>
                      <a:pt x="349683" y="356744"/>
                    </a:lnTo>
                    <a:lnTo>
                      <a:pt x="298869" y="429587"/>
                    </a:lnTo>
                    <a:lnTo>
                      <a:pt x="316253" y="439548"/>
                    </a:lnTo>
                    <a:cubicBezTo>
                      <a:pt x="296863" y="444529"/>
                      <a:pt x="276136" y="447642"/>
                      <a:pt x="255409" y="447642"/>
                    </a:cubicBezTo>
                    <a:cubicBezTo>
                      <a:pt x="234682" y="447642"/>
                      <a:pt x="212618" y="445774"/>
                      <a:pt x="193228" y="440171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1" name="Forme libre : forme 2080">
                <a:extLst>
                  <a:ext uri="{FF2B5EF4-FFF2-40B4-BE49-F238E27FC236}">
                    <a16:creationId xmlns:a16="http://schemas.microsoft.com/office/drawing/2014/main" id="{D875E276-5F11-628E-5440-80519454FFFC}"/>
                  </a:ext>
                </a:extLst>
              </p:cNvPr>
              <p:cNvSpPr/>
              <p:nvPr/>
            </p:nvSpPr>
            <p:spPr>
              <a:xfrm>
                <a:off x="6013213" y="5591089"/>
                <a:ext cx="173838" cy="155647"/>
              </a:xfrm>
              <a:custGeom>
                <a:avLst/>
                <a:gdLst>
                  <a:gd name="csX0" fmla="*/ 173839 w 173838"/>
                  <a:gd name="csY0" fmla="*/ 62259 h 155647"/>
                  <a:gd name="csX1" fmla="*/ 86919 w 173838"/>
                  <a:gd name="csY1" fmla="*/ 0 h 155647"/>
                  <a:gd name="csX2" fmla="*/ 0 w 173838"/>
                  <a:gd name="csY2" fmla="*/ 62259 h 155647"/>
                  <a:gd name="csX3" fmla="*/ 33431 w 173838"/>
                  <a:gd name="csY3" fmla="*/ 155647 h 155647"/>
                  <a:gd name="csX4" fmla="*/ 86919 w 173838"/>
                  <a:gd name="csY4" fmla="*/ 155647 h 155647"/>
                  <a:gd name="csX5" fmla="*/ 140408 w 173838"/>
                  <a:gd name="csY5" fmla="*/ 155647 h 1556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55647">
                    <a:moveTo>
                      <a:pt x="173839" y="62259"/>
                    </a:moveTo>
                    <a:lnTo>
                      <a:pt x="86919" y="0"/>
                    </a:lnTo>
                    <a:lnTo>
                      <a:pt x="0" y="62259"/>
                    </a:lnTo>
                    <a:lnTo>
                      <a:pt x="33431" y="155647"/>
                    </a:lnTo>
                    <a:lnTo>
                      <a:pt x="86919" y="155647"/>
                    </a:lnTo>
                    <a:lnTo>
                      <a:pt x="140408" y="155647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082" name="Graphique 30" descr="Ballon de football avec un remplissage uni">
              <a:extLst>
                <a:ext uri="{FF2B5EF4-FFF2-40B4-BE49-F238E27FC236}">
                  <a16:creationId xmlns:a16="http://schemas.microsoft.com/office/drawing/2014/main" id="{290EF468-AF7D-404C-8047-B02F82275988}"/>
                </a:ext>
              </a:extLst>
            </p:cNvPr>
            <p:cNvGrpSpPr/>
            <p:nvPr/>
          </p:nvGrpSpPr>
          <p:grpSpPr>
            <a:xfrm>
              <a:off x="5846061" y="4877055"/>
              <a:ext cx="508143" cy="508143"/>
              <a:chOff x="5846061" y="4877055"/>
              <a:chExt cx="508143" cy="508143"/>
            </a:xfrm>
            <a:solidFill>
              <a:schemeClr val="bg1">
                <a:lumMod val="75000"/>
              </a:schemeClr>
            </a:solidFill>
          </p:grpSpPr>
          <p:sp>
            <p:nvSpPr>
              <p:cNvPr id="2083" name="Forme libre : forme 2082">
                <a:extLst>
                  <a:ext uri="{FF2B5EF4-FFF2-40B4-BE49-F238E27FC236}">
                    <a16:creationId xmlns:a16="http://schemas.microsoft.com/office/drawing/2014/main" id="{EC307BE0-66CA-4DAD-3DC4-02D2249A00C8}"/>
                  </a:ext>
                </a:extLst>
              </p:cNvPr>
              <p:cNvSpPr/>
              <p:nvPr/>
            </p:nvSpPr>
            <p:spPr>
              <a:xfrm>
                <a:off x="5846061" y="4877055"/>
                <a:ext cx="508143" cy="508143"/>
              </a:xfrm>
              <a:custGeom>
                <a:avLst/>
                <a:gdLst>
                  <a:gd name="csX0" fmla="*/ 254072 w 508143"/>
                  <a:gd name="csY0" fmla="*/ 0 h 508143"/>
                  <a:gd name="csX1" fmla="*/ 0 w 508143"/>
                  <a:gd name="csY1" fmla="*/ 254072 h 508143"/>
                  <a:gd name="csX2" fmla="*/ 254072 w 508143"/>
                  <a:gd name="csY2" fmla="*/ 508144 h 508143"/>
                  <a:gd name="csX3" fmla="*/ 508144 w 508143"/>
                  <a:gd name="csY3" fmla="*/ 254072 h 508143"/>
                  <a:gd name="csX4" fmla="*/ 254072 w 508143"/>
                  <a:gd name="csY4" fmla="*/ 0 h 508143"/>
                  <a:gd name="csX5" fmla="*/ 193228 w 508143"/>
                  <a:gd name="csY5" fmla="*/ 472708 h 508143"/>
                  <a:gd name="csX6" fmla="*/ 210612 w 508143"/>
                  <a:gd name="csY6" fmla="*/ 462010 h 508143"/>
                  <a:gd name="csX7" fmla="*/ 159798 w 508143"/>
                  <a:gd name="csY7" fmla="*/ 383782 h 508143"/>
                  <a:gd name="csX8" fmla="*/ 69535 w 508143"/>
                  <a:gd name="csY8" fmla="*/ 359712 h 508143"/>
                  <a:gd name="csX9" fmla="*/ 64187 w 508143"/>
                  <a:gd name="csY9" fmla="*/ 379771 h 508143"/>
                  <a:gd name="csX10" fmla="*/ 26744 w 508143"/>
                  <a:gd name="csY10" fmla="*/ 263433 h 508143"/>
                  <a:gd name="csX11" fmla="*/ 42791 w 508143"/>
                  <a:gd name="csY11" fmla="*/ 276805 h 508143"/>
                  <a:gd name="csX12" fmla="*/ 101629 w 508143"/>
                  <a:gd name="csY12" fmla="*/ 204595 h 508143"/>
                  <a:gd name="csX13" fmla="*/ 96949 w 508143"/>
                  <a:gd name="csY13" fmla="*/ 111658 h 508143"/>
                  <a:gd name="csX14" fmla="*/ 76890 w 508143"/>
                  <a:gd name="csY14" fmla="*/ 112995 h 508143"/>
                  <a:gd name="csX15" fmla="*/ 175845 w 508143"/>
                  <a:gd name="csY15" fmla="*/ 41454 h 508143"/>
                  <a:gd name="csX16" fmla="*/ 167153 w 508143"/>
                  <a:gd name="csY16" fmla="*/ 60175 h 508143"/>
                  <a:gd name="csX17" fmla="*/ 254072 w 508143"/>
                  <a:gd name="csY17" fmla="*/ 93605 h 508143"/>
                  <a:gd name="csX18" fmla="*/ 340991 w 508143"/>
                  <a:gd name="csY18" fmla="*/ 60175 h 508143"/>
                  <a:gd name="csX19" fmla="*/ 333637 w 508143"/>
                  <a:gd name="csY19" fmla="*/ 40785 h 508143"/>
                  <a:gd name="csX20" fmla="*/ 432591 w 508143"/>
                  <a:gd name="csY20" fmla="*/ 112327 h 508143"/>
                  <a:gd name="csX21" fmla="*/ 412533 w 508143"/>
                  <a:gd name="csY21" fmla="*/ 110989 h 508143"/>
                  <a:gd name="csX22" fmla="*/ 407852 w 508143"/>
                  <a:gd name="csY22" fmla="*/ 203926 h 508143"/>
                  <a:gd name="csX23" fmla="*/ 466690 w 508143"/>
                  <a:gd name="csY23" fmla="*/ 276136 h 508143"/>
                  <a:gd name="csX24" fmla="*/ 482737 w 508143"/>
                  <a:gd name="csY24" fmla="*/ 262764 h 508143"/>
                  <a:gd name="csX25" fmla="*/ 445295 w 508143"/>
                  <a:gd name="csY25" fmla="*/ 379102 h 508143"/>
                  <a:gd name="csX26" fmla="*/ 439946 w 508143"/>
                  <a:gd name="csY26" fmla="*/ 359044 h 508143"/>
                  <a:gd name="csX27" fmla="*/ 349683 w 508143"/>
                  <a:gd name="csY27" fmla="*/ 383114 h 508143"/>
                  <a:gd name="csX28" fmla="*/ 298869 w 508143"/>
                  <a:gd name="csY28" fmla="*/ 461341 h 508143"/>
                  <a:gd name="csX29" fmla="*/ 316253 w 508143"/>
                  <a:gd name="csY29" fmla="*/ 472039 h 508143"/>
                  <a:gd name="csX30" fmla="*/ 255409 w 508143"/>
                  <a:gd name="csY30" fmla="*/ 480731 h 508143"/>
                  <a:gd name="csX31" fmla="*/ 193228 w 508143"/>
                  <a:gd name="csY31" fmla="*/ 472708 h 5081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508143">
                    <a:moveTo>
                      <a:pt x="254072" y="0"/>
                    </a:moveTo>
                    <a:cubicBezTo>
                      <a:pt x="113664" y="0"/>
                      <a:pt x="0" y="113664"/>
                      <a:pt x="0" y="254072"/>
                    </a:cubicBezTo>
                    <a:cubicBezTo>
                      <a:pt x="0" y="394480"/>
                      <a:pt x="113664" y="508144"/>
                      <a:pt x="254072" y="508144"/>
                    </a:cubicBezTo>
                    <a:cubicBezTo>
                      <a:pt x="394480" y="508144"/>
                      <a:pt x="508144" y="394480"/>
                      <a:pt x="508144" y="254072"/>
                    </a:cubicBezTo>
                    <a:cubicBezTo>
                      <a:pt x="508144" y="113664"/>
                      <a:pt x="394480" y="0"/>
                      <a:pt x="254072" y="0"/>
                    </a:cubicBezTo>
                    <a:close/>
                    <a:moveTo>
                      <a:pt x="193228" y="472708"/>
                    </a:moveTo>
                    <a:lnTo>
                      <a:pt x="210612" y="462010"/>
                    </a:lnTo>
                    <a:lnTo>
                      <a:pt x="159798" y="383782"/>
                    </a:lnTo>
                    <a:lnTo>
                      <a:pt x="69535" y="359712"/>
                    </a:lnTo>
                    <a:lnTo>
                      <a:pt x="64187" y="379771"/>
                    </a:lnTo>
                    <a:cubicBezTo>
                      <a:pt x="42122" y="346340"/>
                      <a:pt x="28082" y="306224"/>
                      <a:pt x="26744" y="263433"/>
                    </a:cubicBezTo>
                    <a:lnTo>
                      <a:pt x="42791" y="276805"/>
                    </a:lnTo>
                    <a:lnTo>
                      <a:pt x="101629" y="204595"/>
                    </a:lnTo>
                    <a:lnTo>
                      <a:pt x="96949" y="111658"/>
                    </a:lnTo>
                    <a:lnTo>
                      <a:pt x="76890" y="112995"/>
                    </a:lnTo>
                    <a:cubicBezTo>
                      <a:pt x="102297" y="80902"/>
                      <a:pt x="136397" y="55495"/>
                      <a:pt x="175845" y="41454"/>
                    </a:cubicBezTo>
                    <a:lnTo>
                      <a:pt x="167153" y="60175"/>
                    </a:lnTo>
                    <a:lnTo>
                      <a:pt x="254072" y="93605"/>
                    </a:lnTo>
                    <a:lnTo>
                      <a:pt x="340991" y="60175"/>
                    </a:lnTo>
                    <a:lnTo>
                      <a:pt x="333637" y="40785"/>
                    </a:lnTo>
                    <a:cubicBezTo>
                      <a:pt x="373085" y="55495"/>
                      <a:pt x="406515" y="80233"/>
                      <a:pt x="432591" y="112327"/>
                    </a:cubicBezTo>
                    <a:lnTo>
                      <a:pt x="412533" y="110989"/>
                    </a:lnTo>
                    <a:lnTo>
                      <a:pt x="407852" y="203926"/>
                    </a:lnTo>
                    <a:lnTo>
                      <a:pt x="466690" y="276136"/>
                    </a:lnTo>
                    <a:lnTo>
                      <a:pt x="482737" y="262764"/>
                    </a:lnTo>
                    <a:cubicBezTo>
                      <a:pt x="480731" y="305555"/>
                      <a:pt x="467359" y="345003"/>
                      <a:pt x="445295" y="379102"/>
                    </a:cubicBezTo>
                    <a:lnTo>
                      <a:pt x="439946" y="359044"/>
                    </a:lnTo>
                    <a:lnTo>
                      <a:pt x="349683" y="383114"/>
                    </a:lnTo>
                    <a:lnTo>
                      <a:pt x="298869" y="461341"/>
                    </a:lnTo>
                    <a:lnTo>
                      <a:pt x="316253" y="472039"/>
                    </a:lnTo>
                    <a:cubicBezTo>
                      <a:pt x="296863" y="477388"/>
                      <a:pt x="276136" y="480731"/>
                      <a:pt x="255409" y="480731"/>
                    </a:cubicBezTo>
                    <a:cubicBezTo>
                      <a:pt x="234682" y="480731"/>
                      <a:pt x="212618" y="478725"/>
                      <a:pt x="193228" y="472708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4" name="Forme libre : forme 2083">
                <a:extLst>
                  <a:ext uri="{FF2B5EF4-FFF2-40B4-BE49-F238E27FC236}">
                    <a16:creationId xmlns:a16="http://schemas.microsoft.com/office/drawing/2014/main" id="{806D303E-CEBC-609A-53D0-1B7A00E77626}"/>
                  </a:ext>
                </a:extLst>
              </p:cNvPr>
              <p:cNvSpPr/>
              <p:nvPr/>
            </p:nvSpPr>
            <p:spPr>
              <a:xfrm>
                <a:off x="6013213" y="5050893"/>
                <a:ext cx="173838" cy="167152"/>
              </a:xfrm>
              <a:custGeom>
                <a:avLst/>
                <a:gdLst>
                  <a:gd name="csX0" fmla="*/ 173839 w 173838"/>
                  <a:gd name="csY0" fmla="*/ 66861 h 167152"/>
                  <a:gd name="csX1" fmla="*/ 86919 w 173838"/>
                  <a:gd name="csY1" fmla="*/ 0 h 167152"/>
                  <a:gd name="csX2" fmla="*/ 0 w 173838"/>
                  <a:gd name="csY2" fmla="*/ 66861 h 167152"/>
                  <a:gd name="csX3" fmla="*/ 33431 w 173838"/>
                  <a:gd name="csY3" fmla="*/ 167153 h 167152"/>
                  <a:gd name="csX4" fmla="*/ 86919 w 173838"/>
                  <a:gd name="csY4" fmla="*/ 167153 h 167152"/>
                  <a:gd name="csX5" fmla="*/ 140408 w 173838"/>
                  <a:gd name="csY5" fmla="*/ 167153 h 167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67152">
                    <a:moveTo>
                      <a:pt x="173839" y="66861"/>
                    </a:moveTo>
                    <a:lnTo>
                      <a:pt x="86919" y="0"/>
                    </a:lnTo>
                    <a:lnTo>
                      <a:pt x="0" y="66861"/>
                    </a:lnTo>
                    <a:lnTo>
                      <a:pt x="33431" y="167153"/>
                    </a:lnTo>
                    <a:lnTo>
                      <a:pt x="86919" y="167153"/>
                    </a:lnTo>
                    <a:lnTo>
                      <a:pt x="140408" y="167153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085" name="Graphique 2071" descr="Ballon de football avec un remplissage uni">
              <a:extLst>
                <a:ext uri="{FF2B5EF4-FFF2-40B4-BE49-F238E27FC236}">
                  <a16:creationId xmlns:a16="http://schemas.microsoft.com/office/drawing/2014/main" id="{69F6E44A-EE68-B3F5-55AB-FADFCD7AF8F7}"/>
                </a:ext>
              </a:extLst>
            </p:cNvPr>
            <p:cNvGrpSpPr/>
            <p:nvPr/>
          </p:nvGrpSpPr>
          <p:grpSpPr>
            <a:xfrm>
              <a:off x="5846061" y="3557856"/>
              <a:ext cx="508143" cy="508143"/>
              <a:chOff x="5846061" y="3557856"/>
              <a:chExt cx="508143" cy="508143"/>
            </a:xfrm>
            <a:solidFill>
              <a:schemeClr val="bg1">
                <a:lumMod val="75000"/>
              </a:schemeClr>
            </a:solidFill>
          </p:grpSpPr>
          <p:sp>
            <p:nvSpPr>
              <p:cNvPr id="2086" name="Forme libre : forme 2085">
                <a:extLst>
                  <a:ext uri="{FF2B5EF4-FFF2-40B4-BE49-F238E27FC236}">
                    <a16:creationId xmlns:a16="http://schemas.microsoft.com/office/drawing/2014/main" id="{B5F725D1-53CB-85A5-ADA0-6B003AAB8FF9}"/>
                  </a:ext>
                </a:extLst>
              </p:cNvPr>
              <p:cNvSpPr/>
              <p:nvPr/>
            </p:nvSpPr>
            <p:spPr>
              <a:xfrm>
                <a:off x="5846061" y="3557856"/>
                <a:ext cx="508143" cy="508143"/>
              </a:xfrm>
              <a:custGeom>
                <a:avLst/>
                <a:gdLst>
                  <a:gd name="csX0" fmla="*/ 254072 w 508143"/>
                  <a:gd name="csY0" fmla="*/ 0 h 508143"/>
                  <a:gd name="csX1" fmla="*/ 0 w 508143"/>
                  <a:gd name="csY1" fmla="*/ 254072 h 508143"/>
                  <a:gd name="csX2" fmla="*/ 254072 w 508143"/>
                  <a:gd name="csY2" fmla="*/ 508144 h 508143"/>
                  <a:gd name="csX3" fmla="*/ 508144 w 508143"/>
                  <a:gd name="csY3" fmla="*/ 254072 h 508143"/>
                  <a:gd name="csX4" fmla="*/ 254072 w 508143"/>
                  <a:gd name="csY4" fmla="*/ 0 h 508143"/>
                  <a:gd name="csX5" fmla="*/ 193228 w 508143"/>
                  <a:gd name="csY5" fmla="*/ 472708 h 508143"/>
                  <a:gd name="csX6" fmla="*/ 210612 w 508143"/>
                  <a:gd name="csY6" fmla="*/ 462010 h 508143"/>
                  <a:gd name="csX7" fmla="*/ 159798 w 508143"/>
                  <a:gd name="csY7" fmla="*/ 383782 h 508143"/>
                  <a:gd name="csX8" fmla="*/ 69535 w 508143"/>
                  <a:gd name="csY8" fmla="*/ 359712 h 508143"/>
                  <a:gd name="csX9" fmla="*/ 64187 w 508143"/>
                  <a:gd name="csY9" fmla="*/ 379771 h 508143"/>
                  <a:gd name="csX10" fmla="*/ 26744 w 508143"/>
                  <a:gd name="csY10" fmla="*/ 263433 h 508143"/>
                  <a:gd name="csX11" fmla="*/ 42791 w 508143"/>
                  <a:gd name="csY11" fmla="*/ 276805 h 508143"/>
                  <a:gd name="csX12" fmla="*/ 101629 w 508143"/>
                  <a:gd name="csY12" fmla="*/ 204595 h 508143"/>
                  <a:gd name="csX13" fmla="*/ 96949 w 508143"/>
                  <a:gd name="csY13" fmla="*/ 111658 h 508143"/>
                  <a:gd name="csX14" fmla="*/ 76890 w 508143"/>
                  <a:gd name="csY14" fmla="*/ 112995 h 508143"/>
                  <a:gd name="csX15" fmla="*/ 175845 w 508143"/>
                  <a:gd name="csY15" fmla="*/ 41454 h 508143"/>
                  <a:gd name="csX16" fmla="*/ 167153 w 508143"/>
                  <a:gd name="csY16" fmla="*/ 60175 h 508143"/>
                  <a:gd name="csX17" fmla="*/ 254072 w 508143"/>
                  <a:gd name="csY17" fmla="*/ 93605 h 508143"/>
                  <a:gd name="csX18" fmla="*/ 340991 w 508143"/>
                  <a:gd name="csY18" fmla="*/ 60175 h 508143"/>
                  <a:gd name="csX19" fmla="*/ 333637 w 508143"/>
                  <a:gd name="csY19" fmla="*/ 40785 h 508143"/>
                  <a:gd name="csX20" fmla="*/ 432591 w 508143"/>
                  <a:gd name="csY20" fmla="*/ 112327 h 508143"/>
                  <a:gd name="csX21" fmla="*/ 412533 w 508143"/>
                  <a:gd name="csY21" fmla="*/ 110989 h 508143"/>
                  <a:gd name="csX22" fmla="*/ 407852 w 508143"/>
                  <a:gd name="csY22" fmla="*/ 203926 h 508143"/>
                  <a:gd name="csX23" fmla="*/ 466690 w 508143"/>
                  <a:gd name="csY23" fmla="*/ 276136 h 508143"/>
                  <a:gd name="csX24" fmla="*/ 482737 w 508143"/>
                  <a:gd name="csY24" fmla="*/ 262764 h 508143"/>
                  <a:gd name="csX25" fmla="*/ 445295 w 508143"/>
                  <a:gd name="csY25" fmla="*/ 379102 h 508143"/>
                  <a:gd name="csX26" fmla="*/ 439946 w 508143"/>
                  <a:gd name="csY26" fmla="*/ 359044 h 508143"/>
                  <a:gd name="csX27" fmla="*/ 349683 w 508143"/>
                  <a:gd name="csY27" fmla="*/ 383114 h 508143"/>
                  <a:gd name="csX28" fmla="*/ 298869 w 508143"/>
                  <a:gd name="csY28" fmla="*/ 461341 h 508143"/>
                  <a:gd name="csX29" fmla="*/ 316253 w 508143"/>
                  <a:gd name="csY29" fmla="*/ 472039 h 508143"/>
                  <a:gd name="csX30" fmla="*/ 255409 w 508143"/>
                  <a:gd name="csY30" fmla="*/ 480731 h 508143"/>
                  <a:gd name="csX31" fmla="*/ 193228 w 508143"/>
                  <a:gd name="csY31" fmla="*/ 472708 h 5081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508143">
                    <a:moveTo>
                      <a:pt x="254072" y="0"/>
                    </a:moveTo>
                    <a:cubicBezTo>
                      <a:pt x="113664" y="0"/>
                      <a:pt x="0" y="113664"/>
                      <a:pt x="0" y="254072"/>
                    </a:cubicBezTo>
                    <a:cubicBezTo>
                      <a:pt x="0" y="394480"/>
                      <a:pt x="113664" y="508144"/>
                      <a:pt x="254072" y="508144"/>
                    </a:cubicBezTo>
                    <a:cubicBezTo>
                      <a:pt x="394480" y="508144"/>
                      <a:pt x="508144" y="394480"/>
                      <a:pt x="508144" y="254072"/>
                    </a:cubicBezTo>
                    <a:cubicBezTo>
                      <a:pt x="508144" y="113664"/>
                      <a:pt x="394480" y="0"/>
                      <a:pt x="254072" y="0"/>
                    </a:cubicBezTo>
                    <a:close/>
                    <a:moveTo>
                      <a:pt x="193228" y="472708"/>
                    </a:moveTo>
                    <a:lnTo>
                      <a:pt x="210612" y="462010"/>
                    </a:lnTo>
                    <a:lnTo>
                      <a:pt x="159798" y="383782"/>
                    </a:lnTo>
                    <a:lnTo>
                      <a:pt x="69535" y="359712"/>
                    </a:lnTo>
                    <a:lnTo>
                      <a:pt x="64187" y="379771"/>
                    </a:lnTo>
                    <a:cubicBezTo>
                      <a:pt x="42122" y="346340"/>
                      <a:pt x="28082" y="306224"/>
                      <a:pt x="26744" y="263433"/>
                    </a:cubicBezTo>
                    <a:lnTo>
                      <a:pt x="42791" y="276805"/>
                    </a:lnTo>
                    <a:lnTo>
                      <a:pt x="101629" y="204595"/>
                    </a:lnTo>
                    <a:lnTo>
                      <a:pt x="96949" y="111658"/>
                    </a:lnTo>
                    <a:lnTo>
                      <a:pt x="76890" y="112995"/>
                    </a:lnTo>
                    <a:cubicBezTo>
                      <a:pt x="102297" y="80902"/>
                      <a:pt x="136397" y="55495"/>
                      <a:pt x="175845" y="41454"/>
                    </a:cubicBezTo>
                    <a:lnTo>
                      <a:pt x="167153" y="60175"/>
                    </a:lnTo>
                    <a:lnTo>
                      <a:pt x="254072" y="93605"/>
                    </a:lnTo>
                    <a:lnTo>
                      <a:pt x="340991" y="60175"/>
                    </a:lnTo>
                    <a:lnTo>
                      <a:pt x="333637" y="40785"/>
                    </a:lnTo>
                    <a:cubicBezTo>
                      <a:pt x="373085" y="55495"/>
                      <a:pt x="406515" y="80233"/>
                      <a:pt x="432591" y="112327"/>
                    </a:cubicBezTo>
                    <a:lnTo>
                      <a:pt x="412533" y="110989"/>
                    </a:lnTo>
                    <a:lnTo>
                      <a:pt x="407852" y="203926"/>
                    </a:lnTo>
                    <a:lnTo>
                      <a:pt x="466690" y="276136"/>
                    </a:lnTo>
                    <a:lnTo>
                      <a:pt x="482737" y="262764"/>
                    </a:lnTo>
                    <a:cubicBezTo>
                      <a:pt x="480731" y="305555"/>
                      <a:pt x="467359" y="345003"/>
                      <a:pt x="445295" y="379102"/>
                    </a:cubicBezTo>
                    <a:lnTo>
                      <a:pt x="439946" y="359044"/>
                    </a:lnTo>
                    <a:lnTo>
                      <a:pt x="349683" y="383114"/>
                    </a:lnTo>
                    <a:lnTo>
                      <a:pt x="298869" y="461341"/>
                    </a:lnTo>
                    <a:lnTo>
                      <a:pt x="316253" y="472039"/>
                    </a:lnTo>
                    <a:cubicBezTo>
                      <a:pt x="296863" y="477388"/>
                      <a:pt x="276136" y="480731"/>
                      <a:pt x="255409" y="480731"/>
                    </a:cubicBezTo>
                    <a:cubicBezTo>
                      <a:pt x="234682" y="480731"/>
                      <a:pt x="212618" y="478725"/>
                      <a:pt x="193228" y="472708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7" name="Forme libre : forme 2086">
                <a:extLst>
                  <a:ext uri="{FF2B5EF4-FFF2-40B4-BE49-F238E27FC236}">
                    <a16:creationId xmlns:a16="http://schemas.microsoft.com/office/drawing/2014/main" id="{F2962872-20AD-6BC1-071D-43E566FD78C1}"/>
                  </a:ext>
                </a:extLst>
              </p:cNvPr>
              <p:cNvSpPr/>
              <p:nvPr/>
            </p:nvSpPr>
            <p:spPr>
              <a:xfrm>
                <a:off x="6013213" y="3731694"/>
                <a:ext cx="173838" cy="167152"/>
              </a:xfrm>
              <a:custGeom>
                <a:avLst/>
                <a:gdLst>
                  <a:gd name="csX0" fmla="*/ 173839 w 173838"/>
                  <a:gd name="csY0" fmla="*/ 66861 h 167152"/>
                  <a:gd name="csX1" fmla="*/ 86919 w 173838"/>
                  <a:gd name="csY1" fmla="*/ 0 h 167152"/>
                  <a:gd name="csX2" fmla="*/ 0 w 173838"/>
                  <a:gd name="csY2" fmla="*/ 66861 h 167152"/>
                  <a:gd name="csX3" fmla="*/ 33431 w 173838"/>
                  <a:gd name="csY3" fmla="*/ 167153 h 167152"/>
                  <a:gd name="csX4" fmla="*/ 86919 w 173838"/>
                  <a:gd name="csY4" fmla="*/ 167153 h 167152"/>
                  <a:gd name="csX5" fmla="*/ 140408 w 173838"/>
                  <a:gd name="csY5" fmla="*/ 167153 h 167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67152">
                    <a:moveTo>
                      <a:pt x="173839" y="66861"/>
                    </a:moveTo>
                    <a:lnTo>
                      <a:pt x="86919" y="0"/>
                    </a:lnTo>
                    <a:lnTo>
                      <a:pt x="0" y="66861"/>
                    </a:lnTo>
                    <a:lnTo>
                      <a:pt x="33431" y="167153"/>
                    </a:lnTo>
                    <a:lnTo>
                      <a:pt x="86919" y="167153"/>
                    </a:lnTo>
                    <a:lnTo>
                      <a:pt x="140408" y="167153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088" name="Graphique 2072" descr="Ballon de football avec un remplissage uni">
              <a:extLst>
                <a:ext uri="{FF2B5EF4-FFF2-40B4-BE49-F238E27FC236}">
                  <a16:creationId xmlns:a16="http://schemas.microsoft.com/office/drawing/2014/main" id="{4D705438-4585-0133-94A0-B68573D853D2}"/>
                </a:ext>
              </a:extLst>
            </p:cNvPr>
            <p:cNvGrpSpPr/>
            <p:nvPr/>
          </p:nvGrpSpPr>
          <p:grpSpPr>
            <a:xfrm>
              <a:off x="5846061" y="2659860"/>
              <a:ext cx="508143" cy="508143"/>
              <a:chOff x="5846061" y="2659860"/>
              <a:chExt cx="508143" cy="508143"/>
            </a:xfrm>
            <a:solidFill>
              <a:schemeClr val="bg1">
                <a:lumMod val="75000"/>
              </a:schemeClr>
            </a:solidFill>
          </p:grpSpPr>
          <p:sp>
            <p:nvSpPr>
              <p:cNvPr id="2089" name="Forme libre : forme 2088">
                <a:extLst>
                  <a:ext uri="{FF2B5EF4-FFF2-40B4-BE49-F238E27FC236}">
                    <a16:creationId xmlns:a16="http://schemas.microsoft.com/office/drawing/2014/main" id="{8C3E434E-73AB-F88C-7EA4-E786AB985B2B}"/>
                  </a:ext>
                </a:extLst>
              </p:cNvPr>
              <p:cNvSpPr/>
              <p:nvPr/>
            </p:nvSpPr>
            <p:spPr>
              <a:xfrm>
                <a:off x="5846061" y="2659860"/>
                <a:ext cx="508143" cy="508143"/>
              </a:xfrm>
              <a:custGeom>
                <a:avLst/>
                <a:gdLst>
                  <a:gd name="csX0" fmla="*/ 254072 w 508143"/>
                  <a:gd name="csY0" fmla="*/ 0 h 508143"/>
                  <a:gd name="csX1" fmla="*/ 0 w 508143"/>
                  <a:gd name="csY1" fmla="*/ 254072 h 508143"/>
                  <a:gd name="csX2" fmla="*/ 254072 w 508143"/>
                  <a:gd name="csY2" fmla="*/ 508144 h 508143"/>
                  <a:gd name="csX3" fmla="*/ 508144 w 508143"/>
                  <a:gd name="csY3" fmla="*/ 254072 h 508143"/>
                  <a:gd name="csX4" fmla="*/ 254072 w 508143"/>
                  <a:gd name="csY4" fmla="*/ 0 h 508143"/>
                  <a:gd name="csX5" fmla="*/ 193228 w 508143"/>
                  <a:gd name="csY5" fmla="*/ 472708 h 508143"/>
                  <a:gd name="csX6" fmla="*/ 210612 w 508143"/>
                  <a:gd name="csY6" fmla="*/ 462010 h 508143"/>
                  <a:gd name="csX7" fmla="*/ 159798 w 508143"/>
                  <a:gd name="csY7" fmla="*/ 383782 h 508143"/>
                  <a:gd name="csX8" fmla="*/ 69535 w 508143"/>
                  <a:gd name="csY8" fmla="*/ 359712 h 508143"/>
                  <a:gd name="csX9" fmla="*/ 64187 w 508143"/>
                  <a:gd name="csY9" fmla="*/ 379771 h 508143"/>
                  <a:gd name="csX10" fmla="*/ 26744 w 508143"/>
                  <a:gd name="csY10" fmla="*/ 263433 h 508143"/>
                  <a:gd name="csX11" fmla="*/ 42791 w 508143"/>
                  <a:gd name="csY11" fmla="*/ 276805 h 508143"/>
                  <a:gd name="csX12" fmla="*/ 101629 w 508143"/>
                  <a:gd name="csY12" fmla="*/ 204595 h 508143"/>
                  <a:gd name="csX13" fmla="*/ 96949 w 508143"/>
                  <a:gd name="csY13" fmla="*/ 111658 h 508143"/>
                  <a:gd name="csX14" fmla="*/ 76890 w 508143"/>
                  <a:gd name="csY14" fmla="*/ 112995 h 508143"/>
                  <a:gd name="csX15" fmla="*/ 175845 w 508143"/>
                  <a:gd name="csY15" fmla="*/ 41454 h 508143"/>
                  <a:gd name="csX16" fmla="*/ 167153 w 508143"/>
                  <a:gd name="csY16" fmla="*/ 60175 h 508143"/>
                  <a:gd name="csX17" fmla="*/ 254072 w 508143"/>
                  <a:gd name="csY17" fmla="*/ 93605 h 508143"/>
                  <a:gd name="csX18" fmla="*/ 340991 w 508143"/>
                  <a:gd name="csY18" fmla="*/ 60175 h 508143"/>
                  <a:gd name="csX19" fmla="*/ 333637 w 508143"/>
                  <a:gd name="csY19" fmla="*/ 40785 h 508143"/>
                  <a:gd name="csX20" fmla="*/ 432591 w 508143"/>
                  <a:gd name="csY20" fmla="*/ 112327 h 508143"/>
                  <a:gd name="csX21" fmla="*/ 412533 w 508143"/>
                  <a:gd name="csY21" fmla="*/ 110989 h 508143"/>
                  <a:gd name="csX22" fmla="*/ 407852 w 508143"/>
                  <a:gd name="csY22" fmla="*/ 203926 h 508143"/>
                  <a:gd name="csX23" fmla="*/ 466690 w 508143"/>
                  <a:gd name="csY23" fmla="*/ 276136 h 508143"/>
                  <a:gd name="csX24" fmla="*/ 482737 w 508143"/>
                  <a:gd name="csY24" fmla="*/ 262764 h 508143"/>
                  <a:gd name="csX25" fmla="*/ 445295 w 508143"/>
                  <a:gd name="csY25" fmla="*/ 379102 h 508143"/>
                  <a:gd name="csX26" fmla="*/ 439946 w 508143"/>
                  <a:gd name="csY26" fmla="*/ 359044 h 508143"/>
                  <a:gd name="csX27" fmla="*/ 349683 w 508143"/>
                  <a:gd name="csY27" fmla="*/ 383114 h 508143"/>
                  <a:gd name="csX28" fmla="*/ 298869 w 508143"/>
                  <a:gd name="csY28" fmla="*/ 461341 h 508143"/>
                  <a:gd name="csX29" fmla="*/ 316253 w 508143"/>
                  <a:gd name="csY29" fmla="*/ 472039 h 508143"/>
                  <a:gd name="csX30" fmla="*/ 255409 w 508143"/>
                  <a:gd name="csY30" fmla="*/ 480731 h 508143"/>
                  <a:gd name="csX31" fmla="*/ 193228 w 508143"/>
                  <a:gd name="csY31" fmla="*/ 472708 h 5081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508143">
                    <a:moveTo>
                      <a:pt x="254072" y="0"/>
                    </a:moveTo>
                    <a:cubicBezTo>
                      <a:pt x="113664" y="0"/>
                      <a:pt x="0" y="113664"/>
                      <a:pt x="0" y="254072"/>
                    </a:cubicBezTo>
                    <a:cubicBezTo>
                      <a:pt x="0" y="394480"/>
                      <a:pt x="113664" y="508144"/>
                      <a:pt x="254072" y="508144"/>
                    </a:cubicBezTo>
                    <a:cubicBezTo>
                      <a:pt x="394480" y="508144"/>
                      <a:pt x="508144" y="394480"/>
                      <a:pt x="508144" y="254072"/>
                    </a:cubicBezTo>
                    <a:cubicBezTo>
                      <a:pt x="508144" y="113664"/>
                      <a:pt x="394480" y="0"/>
                      <a:pt x="254072" y="0"/>
                    </a:cubicBezTo>
                    <a:close/>
                    <a:moveTo>
                      <a:pt x="193228" y="472708"/>
                    </a:moveTo>
                    <a:lnTo>
                      <a:pt x="210612" y="462010"/>
                    </a:lnTo>
                    <a:lnTo>
                      <a:pt x="159798" y="383782"/>
                    </a:lnTo>
                    <a:lnTo>
                      <a:pt x="69535" y="359712"/>
                    </a:lnTo>
                    <a:lnTo>
                      <a:pt x="64187" y="379771"/>
                    </a:lnTo>
                    <a:cubicBezTo>
                      <a:pt x="42122" y="346340"/>
                      <a:pt x="28082" y="306224"/>
                      <a:pt x="26744" y="263433"/>
                    </a:cubicBezTo>
                    <a:lnTo>
                      <a:pt x="42791" y="276805"/>
                    </a:lnTo>
                    <a:lnTo>
                      <a:pt x="101629" y="204595"/>
                    </a:lnTo>
                    <a:lnTo>
                      <a:pt x="96949" y="111658"/>
                    </a:lnTo>
                    <a:lnTo>
                      <a:pt x="76890" y="112995"/>
                    </a:lnTo>
                    <a:cubicBezTo>
                      <a:pt x="102297" y="80902"/>
                      <a:pt x="136397" y="55495"/>
                      <a:pt x="175845" y="41454"/>
                    </a:cubicBezTo>
                    <a:lnTo>
                      <a:pt x="167153" y="60175"/>
                    </a:lnTo>
                    <a:lnTo>
                      <a:pt x="254072" y="93605"/>
                    </a:lnTo>
                    <a:lnTo>
                      <a:pt x="340991" y="60175"/>
                    </a:lnTo>
                    <a:lnTo>
                      <a:pt x="333637" y="40785"/>
                    </a:lnTo>
                    <a:cubicBezTo>
                      <a:pt x="373085" y="55495"/>
                      <a:pt x="406515" y="80233"/>
                      <a:pt x="432591" y="112327"/>
                    </a:cubicBezTo>
                    <a:lnTo>
                      <a:pt x="412533" y="110989"/>
                    </a:lnTo>
                    <a:lnTo>
                      <a:pt x="407852" y="203926"/>
                    </a:lnTo>
                    <a:lnTo>
                      <a:pt x="466690" y="276136"/>
                    </a:lnTo>
                    <a:lnTo>
                      <a:pt x="482737" y="262764"/>
                    </a:lnTo>
                    <a:cubicBezTo>
                      <a:pt x="480731" y="305555"/>
                      <a:pt x="467359" y="345003"/>
                      <a:pt x="445295" y="379102"/>
                    </a:cubicBezTo>
                    <a:lnTo>
                      <a:pt x="439946" y="359044"/>
                    </a:lnTo>
                    <a:lnTo>
                      <a:pt x="349683" y="383114"/>
                    </a:lnTo>
                    <a:lnTo>
                      <a:pt x="298869" y="461341"/>
                    </a:lnTo>
                    <a:lnTo>
                      <a:pt x="316253" y="472039"/>
                    </a:lnTo>
                    <a:cubicBezTo>
                      <a:pt x="296863" y="477388"/>
                      <a:pt x="276136" y="480731"/>
                      <a:pt x="255409" y="480731"/>
                    </a:cubicBezTo>
                    <a:cubicBezTo>
                      <a:pt x="234682" y="480731"/>
                      <a:pt x="212618" y="478725"/>
                      <a:pt x="193228" y="472708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0" name="Forme libre : forme 2089">
                <a:extLst>
                  <a:ext uri="{FF2B5EF4-FFF2-40B4-BE49-F238E27FC236}">
                    <a16:creationId xmlns:a16="http://schemas.microsoft.com/office/drawing/2014/main" id="{82069A00-877B-CAEA-6FA9-F987F2C954C9}"/>
                  </a:ext>
                </a:extLst>
              </p:cNvPr>
              <p:cNvSpPr/>
              <p:nvPr/>
            </p:nvSpPr>
            <p:spPr>
              <a:xfrm>
                <a:off x="6013213" y="2833698"/>
                <a:ext cx="173838" cy="167152"/>
              </a:xfrm>
              <a:custGeom>
                <a:avLst/>
                <a:gdLst>
                  <a:gd name="csX0" fmla="*/ 173839 w 173838"/>
                  <a:gd name="csY0" fmla="*/ 66861 h 167152"/>
                  <a:gd name="csX1" fmla="*/ 86919 w 173838"/>
                  <a:gd name="csY1" fmla="*/ 0 h 167152"/>
                  <a:gd name="csX2" fmla="*/ 0 w 173838"/>
                  <a:gd name="csY2" fmla="*/ 66861 h 167152"/>
                  <a:gd name="csX3" fmla="*/ 33431 w 173838"/>
                  <a:gd name="csY3" fmla="*/ 167153 h 167152"/>
                  <a:gd name="csX4" fmla="*/ 86919 w 173838"/>
                  <a:gd name="csY4" fmla="*/ 167153 h 167152"/>
                  <a:gd name="csX5" fmla="*/ 140408 w 173838"/>
                  <a:gd name="csY5" fmla="*/ 167153 h 167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67152">
                    <a:moveTo>
                      <a:pt x="173839" y="66861"/>
                    </a:moveTo>
                    <a:lnTo>
                      <a:pt x="86919" y="0"/>
                    </a:lnTo>
                    <a:lnTo>
                      <a:pt x="0" y="66861"/>
                    </a:lnTo>
                    <a:lnTo>
                      <a:pt x="33431" y="167153"/>
                    </a:lnTo>
                    <a:lnTo>
                      <a:pt x="86919" y="167153"/>
                    </a:lnTo>
                    <a:lnTo>
                      <a:pt x="140408" y="167153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094" name="Graphique 2076" descr="Ballon de football avec un remplissage uni">
              <a:extLst>
                <a:ext uri="{FF2B5EF4-FFF2-40B4-BE49-F238E27FC236}">
                  <a16:creationId xmlns:a16="http://schemas.microsoft.com/office/drawing/2014/main" id="{37F754FF-6D0E-A84E-E4C7-324F06EE0A2F}"/>
                </a:ext>
              </a:extLst>
            </p:cNvPr>
            <p:cNvGrpSpPr/>
            <p:nvPr/>
          </p:nvGrpSpPr>
          <p:grpSpPr>
            <a:xfrm>
              <a:off x="5846061" y="1747674"/>
              <a:ext cx="508143" cy="508143"/>
              <a:chOff x="5846061" y="1747674"/>
              <a:chExt cx="508143" cy="508143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2095" name="Forme libre : forme 2094">
                <a:extLst>
                  <a:ext uri="{FF2B5EF4-FFF2-40B4-BE49-F238E27FC236}">
                    <a16:creationId xmlns:a16="http://schemas.microsoft.com/office/drawing/2014/main" id="{748F620B-47EF-61DE-5FB3-C6D71B24E50D}"/>
                  </a:ext>
                </a:extLst>
              </p:cNvPr>
              <p:cNvSpPr/>
              <p:nvPr/>
            </p:nvSpPr>
            <p:spPr>
              <a:xfrm>
                <a:off x="5846061" y="1747674"/>
                <a:ext cx="508143" cy="508143"/>
              </a:xfrm>
              <a:custGeom>
                <a:avLst/>
                <a:gdLst>
                  <a:gd name="csX0" fmla="*/ 254072 w 508143"/>
                  <a:gd name="csY0" fmla="*/ 0 h 508143"/>
                  <a:gd name="csX1" fmla="*/ 0 w 508143"/>
                  <a:gd name="csY1" fmla="*/ 254072 h 508143"/>
                  <a:gd name="csX2" fmla="*/ 254072 w 508143"/>
                  <a:gd name="csY2" fmla="*/ 508144 h 508143"/>
                  <a:gd name="csX3" fmla="*/ 508144 w 508143"/>
                  <a:gd name="csY3" fmla="*/ 254072 h 508143"/>
                  <a:gd name="csX4" fmla="*/ 254072 w 508143"/>
                  <a:gd name="csY4" fmla="*/ 0 h 508143"/>
                  <a:gd name="csX5" fmla="*/ 193228 w 508143"/>
                  <a:gd name="csY5" fmla="*/ 472708 h 508143"/>
                  <a:gd name="csX6" fmla="*/ 210612 w 508143"/>
                  <a:gd name="csY6" fmla="*/ 462010 h 508143"/>
                  <a:gd name="csX7" fmla="*/ 159798 w 508143"/>
                  <a:gd name="csY7" fmla="*/ 383782 h 508143"/>
                  <a:gd name="csX8" fmla="*/ 69535 w 508143"/>
                  <a:gd name="csY8" fmla="*/ 359712 h 508143"/>
                  <a:gd name="csX9" fmla="*/ 64187 w 508143"/>
                  <a:gd name="csY9" fmla="*/ 379771 h 508143"/>
                  <a:gd name="csX10" fmla="*/ 26744 w 508143"/>
                  <a:gd name="csY10" fmla="*/ 263433 h 508143"/>
                  <a:gd name="csX11" fmla="*/ 42791 w 508143"/>
                  <a:gd name="csY11" fmla="*/ 276805 h 508143"/>
                  <a:gd name="csX12" fmla="*/ 101629 w 508143"/>
                  <a:gd name="csY12" fmla="*/ 204595 h 508143"/>
                  <a:gd name="csX13" fmla="*/ 96949 w 508143"/>
                  <a:gd name="csY13" fmla="*/ 111658 h 508143"/>
                  <a:gd name="csX14" fmla="*/ 76890 w 508143"/>
                  <a:gd name="csY14" fmla="*/ 112995 h 508143"/>
                  <a:gd name="csX15" fmla="*/ 175845 w 508143"/>
                  <a:gd name="csY15" fmla="*/ 41454 h 508143"/>
                  <a:gd name="csX16" fmla="*/ 167153 w 508143"/>
                  <a:gd name="csY16" fmla="*/ 60175 h 508143"/>
                  <a:gd name="csX17" fmla="*/ 254072 w 508143"/>
                  <a:gd name="csY17" fmla="*/ 93605 h 508143"/>
                  <a:gd name="csX18" fmla="*/ 340991 w 508143"/>
                  <a:gd name="csY18" fmla="*/ 60175 h 508143"/>
                  <a:gd name="csX19" fmla="*/ 333637 w 508143"/>
                  <a:gd name="csY19" fmla="*/ 40785 h 508143"/>
                  <a:gd name="csX20" fmla="*/ 432591 w 508143"/>
                  <a:gd name="csY20" fmla="*/ 112327 h 508143"/>
                  <a:gd name="csX21" fmla="*/ 412533 w 508143"/>
                  <a:gd name="csY21" fmla="*/ 110989 h 508143"/>
                  <a:gd name="csX22" fmla="*/ 407852 w 508143"/>
                  <a:gd name="csY22" fmla="*/ 203926 h 508143"/>
                  <a:gd name="csX23" fmla="*/ 466690 w 508143"/>
                  <a:gd name="csY23" fmla="*/ 276136 h 508143"/>
                  <a:gd name="csX24" fmla="*/ 482737 w 508143"/>
                  <a:gd name="csY24" fmla="*/ 262764 h 508143"/>
                  <a:gd name="csX25" fmla="*/ 445295 w 508143"/>
                  <a:gd name="csY25" fmla="*/ 379102 h 508143"/>
                  <a:gd name="csX26" fmla="*/ 439946 w 508143"/>
                  <a:gd name="csY26" fmla="*/ 359044 h 508143"/>
                  <a:gd name="csX27" fmla="*/ 349683 w 508143"/>
                  <a:gd name="csY27" fmla="*/ 383114 h 508143"/>
                  <a:gd name="csX28" fmla="*/ 298869 w 508143"/>
                  <a:gd name="csY28" fmla="*/ 461341 h 508143"/>
                  <a:gd name="csX29" fmla="*/ 316253 w 508143"/>
                  <a:gd name="csY29" fmla="*/ 472039 h 508143"/>
                  <a:gd name="csX30" fmla="*/ 255409 w 508143"/>
                  <a:gd name="csY30" fmla="*/ 480731 h 508143"/>
                  <a:gd name="csX31" fmla="*/ 193228 w 508143"/>
                  <a:gd name="csY31" fmla="*/ 472708 h 5081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508143">
                    <a:moveTo>
                      <a:pt x="254072" y="0"/>
                    </a:moveTo>
                    <a:cubicBezTo>
                      <a:pt x="113664" y="0"/>
                      <a:pt x="0" y="113664"/>
                      <a:pt x="0" y="254072"/>
                    </a:cubicBezTo>
                    <a:cubicBezTo>
                      <a:pt x="0" y="394480"/>
                      <a:pt x="113664" y="508144"/>
                      <a:pt x="254072" y="508144"/>
                    </a:cubicBezTo>
                    <a:cubicBezTo>
                      <a:pt x="394480" y="508144"/>
                      <a:pt x="508144" y="394480"/>
                      <a:pt x="508144" y="254072"/>
                    </a:cubicBezTo>
                    <a:cubicBezTo>
                      <a:pt x="508144" y="113664"/>
                      <a:pt x="394480" y="0"/>
                      <a:pt x="254072" y="0"/>
                    </a:cubicBezTo>
                    <a:close/>
                    <a:moveTo>
                      <a:pt x="193228" y="472708"/>
                    </a:moveTo>
                    <a:lnTo>
                      <a:pt x="210612" y="462010"/>
                    </a:lnTo>
                    <a:lnTo>
                      <a:pt x="159798" y="383782"/>
                    </a:lnTo>
                    <a:lnTo>
                      <a:pt x="69535" y="359712"/>
                    </a:lnTo>
                    <a:lnTo>
                      <a:pt x="64187" y="379771"/>
                    </a:lnTo>
                    <a:cubicBezTo>
                      <a:pt x="42122" y="346340"/>
                      <a:pt x="28082" y="306224"/>
                      <a:pt x="26744" y="263433"/>
                    </a:cubicBezTo>
                    <a:lnTo>
                      <a:pt x="42791" y="276805"/>
                    </a:lnTo>
                    <a:lnTo>
                      <a:pt x="101629" y="204595"/>
                    </a:lnTo>
                    <a:lnTo>
                      <a:pt x="96949" y="111658"/>
                    </a:lnTo>
                    <a:lnTo>
                      <a:pt x="76890" y="112995"/>
                    </a:lnTo>
                    <a:cubicBezTo>
                      <a:pt x="102297" y="80902"/>
                      <a:pt x="136397" y="55495"/>
                      <a:pt x="175845" y="41454"/>
                    </a:cubicBezTo>
                    <a:lnTo>
                      <a:pt x="167153" y="60175"/>
                    </a:lnTo>
                    <a:lnTo>
                      <a:pt x="254072" y="93605"/>
                    </a:lnTo>
                    <a:lnTo>
                      <a:pt x="340991" y="60175"/>
                    </a:lnTo>
                    <a:lnTo>
                      <a:pt x="333637" y="40785"/>
                    </a:lnTo>
                    <a:cubicBezTo>
                      <a:pt x="373085" y="55495"/>
                      <a:pt x="406515" y="80233"/>
                      <a:pt x="432591" y="112327"/>
                    </a:cubicBezTo>
                    <a:lnTo>
                      <a:pt x="412533" y="110989"/>
                    </a:lnTo>
                    <a:lnTo>
                      <a:pt x="407852" y="203926"/>
                    </a:lnTo>
                    <a:lnTo>
                      <a:pt x="466690" y="276136"/>
                    </a:lnTo>
                    <a:lnTo>
                      <a:pt x="482737" y="262764"/>
                    </a:lnTo>
                    <a:cubicBezTo>
                      <a:pt x="480731" y="305555"/>
                      <a:pt x="467359" y="345003"/>
                      <a:pt x="445295" y="379102"/>
                    </a:cubicBezTo>
                    <a:lnTo>
                      <a:pt x="439946" y="359044"/>
                    </a:lnTo>
                    <a:lnTo>
                      <a:pt x="349683" y="383114"/>
                    </a:lnTo>
                    <a:lnTo>
                      <a:pt x="298869" y="461341"/>
                    </a:lnTo>
                    <a:lnTo>
                      <a:pt x="316253" y="472039"/>
                    </a:lnTo>
                    <a:cubicBezTo>
                      <a:pt x="296863" y="477388"/>
                      <a:pt x="276136" y="480731"/>
                      <a:pt x="255409" y="480731"/>
                    </a:cubicBezTo>
                    <a:cubicBezTo>
                      <a:pt x="234682" y="480731"/>
                      <a:pt x="212618" y="478725"/>
                      <a:pt x="193228" y="472708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6" name="Forme libre : forme 2095">
                <a:extLst>
                  <a:ext uri="{FF2B5EF4-FFF2-40B4-BE49-F238E27FC236}">
                    <a16:creationId xmlns:a16="http://schemas.microsoft.com/office/drawing/2014/main" id="{EFB705F9-5183-5F1E-D8D4-72ADF8F49E3F}"/>
                  </a:ext>
                </a:extLst>
              </p:cNvPr>
              <p:cNvSpPr/>
              <p:nvPr/>
            </p:nvSpPr>
            <p:spPr>
              <a:xfrm>
                <a:off x="6013213" y="1921512"/>
                <a:ext cx="173838" cy="167152"/>
              </a:xfrm>
              <a:custGeom>
                <a:avLst/>
                <a:gdLst>
                  <a:gd name="csX0" fmla="*/ 173839 w 173838"/>
                  <a:gd name="csY0" fmla="*/ 66861 h 167152"/>
                  <a:gd name="csX1" fmla="*/ 86919 w 173838"/>
                  <a:gd name="csY1" fmla="*/ 0 h 167152"/>
                  <a:gd name="csX2" fmla="*/ 0 w 173838"/>
                  <a:gd name="csY2" fmla="*/ 66861 h 167152"/>
                  <a:gd name="csX3" fmla="*/ 33431 w 173838"/>
                  <a:gd name="csY3" fmla="*/ 167153 h 167152"/>
                  <a:gd name="csX4" fmla="*/ 86919 w 173838"/>
                  <a:gd name="csY4" fmla="*/ 167153 h 167152"/>
                  <a:gd name="csX5" fmla="*/ 140408 w 173838"/>
                  <a:gd name="csY5" fmla="*/ 167153 h 167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67152">
                    <a:moveTo>
                      <a:pt x="173839" y="66861"/>
                    </a:moveTo>
                    <a:lnTo>
                      <a:pt x="86919" y="0"/>
                    </a:lnTo>
                    <a:lnTo>
                      <a:pt x="0" y="66861"/>
                    </a:lnTo>
                    <a:lnTo>
                      <a:pt x="33431" y="167153"/>
                    </a:lnTo>
                    <a:lnTo>
                      <a:pt x="86919" y="167153"/>
                    </a:lnTo>
                    <a:lnTo>
                      <a:pt x="140408" y="167153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091" name="Graphique 2077" descr="Ballon de football avec un remplissage uni">
              <a:extLst>
                <a:ext uri="{FF2B5EF4-FFF2-40B4-BE49-F238E27FC236}">
                  <a16:creationId xmlns:a16="http://schemas.microsoft.com/office/drawing/2014/main" id="{0ACE3A5F-1788-A953-6051-B893980AB7EE}"/>
                </a:ext>
              </a:extLst>
            </p:cNvPr>
            <p:cNvGrpSpPr/>
            <p:nvPr/>
          </p:nvGrpSpPr>
          <p:grpSpPr>
            <a:xfrm>
              <a:off x="5846061" y="4262343"/>
              <a:ext cx="508143" cy="508143"/>
              <a:chOff x="5846061" y="4262343"/>
              <a:chExt cx="508143" cy="508143"/>
            </a:xfrm>
            <a:solidFill>
              <a:schemeClr val="bg1">
                <a:lumMod val="75000"/>
              </a:schemeClr>
            </a:solidFill>
          </p:grpSpPr>
          <p:sp>
            <p:nvSpPr>
              <p:cNvPr id="2092" name="Forme libre : forme 2091">
                <a:extLst>
                  <a:ext uri="{FF2B5EF4-FFF2-40B4-BE49-F238E27FC236}">
                    <a16:creationId xmlns:a16="http://schemas.microsoft.com/office/drawing/2014/main" id="{857257B3-4D99-5E6F-2E8A-5C60A60D00F5}"/>
                  </a:ext>
                </a:extLst>
              </p:cNvPr>
              <p:cNvSpPr/>
              <p:nvPr/>
            </p:nvSpPr>
            <p:spPr>
              <a:xfrm>
                <a:off x="5846061" y="4262343"/>
                <a:ext cx="508143" cy="508143"/>
              </a:xfrm>
              <a:custGeom>
                <a:avLst/>
                <a:gdLst>
                  <a:gd name="csX0" fmla="*/ 254072 w 508143"/>
                  <a:gd name="csY0" fmla="*/ 0 h 508143"/>
                  <a:gd name="csX1" fmla="*/ 0 w 508143"/>
                  <a:gd name="csY1" fmla="*/ 254072 h 508143"/>
                  <a:gd name="csX2" fmla="*/ 254072 w 508143"/>
                  <a:gd name="csY2" fmla="*/ 508144 h 508143"/>
                  <a:gd name="csX3" fmla="*/ 508144 w 508143"/>
                  <a:gd name="csY3" fmla="*/ 254072 h 508143"/>
                  <a:gd name="csX4" fmla="*/ 254072 w 508143"/>
                  <a:gd name="csY4" fmla="*/ 0 h 508143"/>
                  <a:gd name="csX5" fmla="*/ 193228 w 508143"/>
                  <a:gd name="csY5" fmla="*/ 472708 h 508143"/>
                  <a:gd name="csX6" fmla="*/ 210612 w 508143"/>
                  <a:gd name="csY6" fmla="*/ 462010 h 508143"/>
                  <a:gd name="csX7" fmla="*/ 159798 w 508143"/>
                  <a:gd name="csY7" fmla="*/ 383782 h 508143"/>
                  <a:gd name="csX8" fmla="*/ 69535 w 508143"/>
                  <a:gd name="csY8" fmla="*/ 359712 h 508143"/>
                  <a:gd name="csX9" fmla="*/ 64187 w 508143"/>
                  <a:gd name="csY9" fmla="*/ 379771 h 508143"/>
                  <a:gd name="csX10" fmla="*/ 26744 w 508143"/>
                  <a:gd name="csY10" fmla="*/ 263433 h 508143"/>
                  <a:gd name="csX11" fmla="*/ 42791 w 508143"/>
                  <a:gd name="csY11" fmla="*/ 276805 h 508143"/>
                  <a:gd name="csX12" fmla="*/ 101629 w 508143"/>
                  <a:gd name="csY12" fmla="*/ 204595 h 508143"/>
                  <a:gd name="csX13" fmla="*/ 96949 w 508143"/>
                  <a:gd name="csY13" fmla="*/ 111658 h 508143"/>
                  <a:gd name="csX14" fmla="*/ 76890 w 508143"/>
                  <a:gd name="csY14" fmla="*/ 112995 h 508143"/>
                  <a:gd name="csX15" fmla="*/ 175845 w 508143"/>
                  <a:gd name="csY15" fmla="*/ 41454 h 508143"/>
                  <a:gd name="csX16" fmla="*/ 167153 w 508143"/>
                  <a:gd name="csY16" fmla="*/ 60175 h 508143"/>
                  <a:gd name="csX17" fmla="*/ 254072 w 508143"/>
                  <a:gd name="csY17" fmla="*/ 93605 h 508143"/>
                  <a:gd name="csX18" fmla="*/ 340991 w 508143"/>
                  <a:gd name="csY18" fmla="*/ 60175 h 508143"/>
                  <a:gd name="csX19" fmla="*/ 333637 w 508143"/>
                  <a:gd name="csY19" fmla="*/ 40785 h 508143"/>
                  <a:gd name="csX20" fmla="*/ 432591 w 508143"/>
                  <a:gd name="csY20" fmla="*/ 112327 h 508143"/>
                  <a:gd name="csX21" fmla="*/ 412533 w 508143"/>
                  <a:gd name="csY21" fmla="*/ 110989 h 508143"/>
                  <a:gd name="csX22" fmla="*/ 407852 w 508143"/>
                  <a:gd name="csY22" fmla="*/ 203926 h 508143"/>
                  <a:gd name="csX23" fmla="*/ 466690 w 508143"/>
                  <a:gd name="csY23" fmla="*/ 276136 h 508143"/>
                  <a:gd name="csX24" fmla="*/ 482737 w 508143"/>
                  <a:gd name="csY24" fmla="*/ 262764 h 508143"/>
                  <a:gd name="csX25" fmla="*/ 445295 w 508143"/>
                  <a:gd name="csY25" fmla="*/ 379102 h 508143"/>
                  <a:gd name="csX26" fmla="*/ 439946 w 508143"/>
                  <a:gd name="csY26" fmla="*/ 359044 h 508143"/>
                  <a:gd name="csX27" fmla="*/ 349683 w 508143"/>
                  <a:gd name="csY27" fmla="*/ 383114 h 508143"/>
                  <a:gd name="csX28" fmla="*/ 298869 w 508143"/>
                  <a:gd name="csY28" fmla="*/ 461341 h 508143"/>
                  <a:gd name="csX29" fmla="*/ 316253 w 508143"/>
                  <a:gd name="csY29" fmla="*/ 472039 h 508143"/>
                  <a:gd name="csX30" fmla="*/ 255409 w 508143"/>
                  <a:gd name="csY30" fmla="*/ 480731 h 508143"/>
                  <a:gd name="csX31" fmla="*/ 193228 w 508143"/>
                  <a:gd name="csY31" fmla="*/ 472708 h 5081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508143" h="508143">
                    <a:moveTo>
                      <a:pt x="254072" y="0"/>
                    </a:moveTo>
                    <a:cubicBezTo>
                      <a:pt x="113664" y="0"/>
                      <a:pt x="0" y="113664"/>
                      <a:pt x="0" y="254072"/>
                    </a:cubicBezTo>
                    <a:cubicBezTo>
                      <a:pt x="0" y="394480"/>
                      <a:pt x="113664" y="508144"/>
                      <a:pt x="254072" y="508144"/>
                    </a:cubicBezTo>
                    <a:cubicBezTo>
                      <a:pt x="394480" y="508144"/>
                      <a:pt x="508144" y="394480"/>
                      <a:pt x="508144" y="254072"/>
                    </a:cubicBezTo>
                    <a:cubicBezTo>
                      <a:pt x="508144" y="113664"/>
                      <a:pt x="394480" y="0"/>
                      <a:pt x="254072" y="0"/>
                    </a:cubicBezTo>
                    <a:close/>
                    <a:moveTo>
                      <a:pt x="193228" y="472708"/>
                    </a:moveTo>
                    <a:lnTo>
                      <a:pt x="210612" y="462010"/>
                    </a:lnTo>
                    <a:lnTo>
                      <a:pt x="159798" y="383782"/>
                    </a:lnTo>
                    <a:lnTo>
                      <a:pt x="69535" y="359712"/>
                    </a:lnTo>
                    <a:lnTo>
                      <a:pt x="64187" y="379771"/>
                    </a:lnTo>
                    <a:cubicBezTo>
                      <a:pt x="42122" y="346340"/>
                      <a:pt x="28082" y="306224"/>
                      <a:pt x="26744" y="263433"/>
                    </a:cubicBezTo>
                    <a:lnTo>
                      <a:pt x="42791" y="276805"/>
                    </a:lnTo>
                    <a:lnTo>
                      <a:pt x="101629" y="204595"/>
                    </a:lnTo>
                    <a:lnTo>
                      <a:pt x="96949" y="111658"/>
                    </a:lnTo>
                    <a:lnTo>
                      <a:pt x="76890" y="112995"/>
                    </a:lnTo>
                    <a:cubicBezTo>
                      <a:pt x="102297" y="80902"/>
                      <a:pt x="136397" y="55495"/>
                      <a:pt x="175845" y="41454"/>
                    </a:cubicBezTo>
                    <a:lnTo>
                      <a:pt x="167153" y="60175"/>
                    </a:lnTo>
                    <a:lnTo>
                      <a:pt x="254072" y="93605"/>
                    </a:lnTo>
                    <a:lnTo>
                      <a:pt x="340991" y="60175"/>
                    </a:lnTo>
                    <a:lnTo>
                      <a:pt x="333637" y="40785"/>
                    </a:lnTo>
                    <a:cubicBezTo>
                      <a:pt x="373085" y="55495"/>
                      <a:pt x="406515" y="80233"/>
                      <a:pt x="432591" y="112327"/>
                    </a:cubicBezTo>
                    <a:lnTo>
                      <a:pt x="412533" y="110989"/>
                    </a:lnTo>
                    <a:lnTo>
                      <a:pt x="407852" y="203926"/>
                    </a:lnTo>
                    <a:lnTo>
                      <a:pt x="466690" y="276136"/>
                    </a:lnTo>
                    <a:lnTo>
                      <a:pt x="482737" y="262764"/>
                    </a:lnTo>
                    <a:cubicBezTo>
                      <a:pt x="480731" y="305555"/>
                      <a:pt x="467359" y="345003"/>
                      <a:pt x="445295" y="379102"/>
                    </a:cubicBezTo>
                    <a:lnTo>
                      <a:pt x="439946" y="359044"/>
                    </a:lnTo>
                    <a:lnTo>
                      <a:pt x="349683" y="383114"/>
                    </a:lnTo>
                    <a:lnTo>
                      <a:pt x="298869" y="461341"/>
                    </a:lnTo>
                    <a:lnTo>
                      <a:pt x="316253" y="472039"/>
                    </a:lnTo>
                    <a:cubicBezTo>
                      <a:pt x="296863" y="477388"/>
                      <a:pt x="276136" y="480731"/>
                      <a:pt x="255409" y="480731"/>
                    </a:cubicBezTo>
                    <a:cubicBezTo>
                      <a:pt x="234682" y="480731"/>
                      <a:pt x="212618" y="478725"/>
                      <a:pt x="193228" y="472708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3" name="Forme libre : forme 2092">
                <a:extLst>
                  <a:ext uri="{FF2B5EF4-FFF2-40B4-BE49-F238E27FC236}">
                    <a16:creationId xmlns:a16="http://schemas.microsoft.com/office/drawing/2014/main" id="{90C83EBA-B0DE-163D-E44F-A072695274A8}"/>
                  </a:ext>
                </a:extLst>
              </p:cNvPr>
              <p:cNvSpPr/>
              <p:nvPr/>
            </p:nvSpPr>
            <p:spPr>
              <a:xfrm>
                <a:off x="6013213" y="4436181"/>
                <a:ext cx="173838" cy="167152"/>
              </a:xfrm>
              <a:custGeom>
                <a:avLst/>
                <a:gdLst>
                  <a:gd name="csX0" fmla="*/ 173839 w 173838"/>
                  <a:gd name="csY0" fmla="*/ 66861 h 167152"/>
                  <a:gd name="csX1" fmla="*/ 86919 w 173838"/>
                  <a:gd name="csY1" fmla="*/ 0 h 167152"/>
                  <a:gd name="csX2" fmla="*/ 0 w 173838"/>
                  <a:gd name="csY2" fmla="*/ 66861 h 167152"/>
                  <a:gd name="csX3" fmla="*/ 33431 w 173838"/>
                  <a:gd name="csY3" fmla="*/ 167153 h 167152"/>
                  <a:gd name="csX4" fmla="*/ 86919 w 173838"/>
                  <a:gd name="csY4" fmla="*/ 167153 h 167152"/>
                  <a:gd name="csX5" fmla="*/ 140408 w 173838"/>
                  <a:gd name="csY5" fmla="*/ 167153 h 1671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173838" h="167152">
                    <a:moveTo>
                      <a:pt x="173839" y="66861"/>
                    </a:moveTo>
                    <a:lnTo>
                      <a:pt x="86919" y="0"/>
                    </a:lnTo>
                    <a:lnTo>
                      <a:pt x="0" y="66861"/>
                    </a:lnTo>
                    <a:lnTo>
                      <a:pt x="33431" y="167153"/>
                    </a:lnTo>
                    <a:lnTo>
                      <a:pt x="86919" y="167153"/>
                    </a:lnTo>
                    <a:lnTo>
                      <a:pt x="140408" y="167153"/>
                    </a:ln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cxnSp>
        <p:nvCxnSpPr>
          <p:cNvPr id="2154" name="Connecteur droit 2153">
            <a:extLst>
              <a:ext uri="{FF2B5EF4-FFF2-40B4-BE49-F238E27FC236}">
                <a16:creationId xmlns:a16="http://schemas.microsoft.com/office/drawing/2014/main" id="{ABB09F2C-7CA6-6DED-4F52-D1C60BF18CDA}"/>
              </a:ext>
            </a:extLst>
          </p:cNvPr>
          <p:cNvCxnSpPr>
            <a:cxnSpLocks/>
            <a:stCxn id="2081" idx="4"/>
            <a:endCxn id="2096" idx="1"/>
          </p:cNvCxnSpPr>
          <p:nvPr/>
        </p:nvCxnSpPr>
        <p:spPr>
          <a:xfrm flipV="1">
            <a:off x="6100132" y="1921512"/>
            <a:ext cx="0" cy="38252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8">
            <a:extLst>
              <a:ext uri="{FF2B5EF4-FFF2-40B4-BE49-F238E27FC236}">
                <a16:creationId xmlns:a16="http://schemas.microsoft.com/office/drawing/2014/main" id="{0BC50C95-67E9-221A-70AC-F7C752BAE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221271"/>
            <a:ext cx="583170" cy="58317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F63C1AC-2CE0-EB83-ED7C-B916905C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voyons quelques exemples.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88A3121-5C29-4405-6C45-B5259A3BC8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 et demande de justifier leurs réponses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71927B-79D3-4C07-84CD-0B738D0F92C8}"/>
              </a:ext>
            </a:extLst>
          </p:cNvPr>
          <p:cNvSpPr txBox="1"/>
          <p:nvPr/>
        </p:nvSpPr>
        <p:spPr>
          <a:xfrm>
            <a:off x="308737" y="1095716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Indiquer le type de mouvement dans chaque cas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3AA6F2-5A9B-9541-4492-1323C131CF7A}"/>
              </a:ext>
            </a:extLst>
          </p:cNvPr>
          <p:cNvSpPr txBox="1"/>
          <p:nvPr/>
        </p:nvSpPr>
        <p:spPr>
          <a:xfrm>
            <a:off x="676656" y="5815471"/>
            <a:ext cx="30476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Mouvement de 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translation circulaire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A0A285-BFC4-77CC-F3CE-1009E069D13C}"/>
              </a:ext>
            </a:extLst>
          </p:cNvPr>
          <p:cNvSpPr txBox="1"/>
          <p:nvPr/>
        </p:nvSpPr>
        <p:spPr>
          <a:xfrm>
            <a:off x="4461974" y="5873063"/>
            <a:ext cx="35728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Mouvement de 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translation rectiligne  </a:t>
            </a:r>
          </a:p>
        </p:txBody>
      </p:sp>
      <p:grpSp>
        <p:nvGrpSpPr>
          <p:cNvPr id="2169" name="Groupe 2168">
            <a:extLst>
              <a:ext uri="{FF2B5EF4-FFF2-40B4-BE49-F238E27FC236}">
                <a16:creationId xmlns:a16="http://schemas.microsoft.com/office/drawing/2014/main" id="{57C88F16-0157-4E20-0703-406D94BA5BA4}"/>
              </a:ext>
            </a:extLst>
          </p:cNvPr>
          <p:cNvGrpSpPr/>
          <p:nvPr/>
        </p:nvGrpSpPr>
        <p:grpSpPr>
          <a:xfrm>
            <a:off x="398897" y="2104554"/>
            <a:ext cx="3799441" cy="2846659"/>
            <a:chOff x="398897" y="2104554"/>
            <a:chExt cx="3799441" cy="2846659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87774D64-547A-3F8B-CB13-D1ABB419DD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814" y="2104554"/>
              <a:ext cx="2981325" cy="280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6B7C60B1-E81A-FBAD-FF6D-B41D34951E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681" b="63217"/>
            <a:stretch>
              <a:fillRect/>
            </a:stretch>
          </p:blipFill>
          <p:spPr bwMode="auto">
            <a:xfrm>
              <a:off x="3354041" y="2869301"/>
              <a:ext cx="844297" cy="103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E8BEF100-8EE1-C438-B458-1C70C6EDA1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681" b="63217"/>
            <a:stretch>
              <a:fillRect/>
            </a:stretch>
          </p:blipFill>
          <p:spPr bwMode="auto">
            <a:xfrm>
              <a:off x="1189146" y="3921149"/>
              <a:ext cx="844297" cy="103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B6477B7-AF56-779C-700A-3D8D47B6E34C}"/>
                </a:ext>
              </a:extLst>
            </p:cNvPr>
            <p:cNvSpPr txBox="1"/>
            <p:nvPr/>
          </p:nvSpPr>
          <p:spPr>
            <a:xfrm>
              <a:off x="398897" y="2291954"/>
              <a:ext cx="96355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satellite </a:t>
              </a:r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7AD3C4C8-1F81-A683-2547-8110FC26206F}"/>
              </a:ext>
            </a:extLst>
          </p:cNvPr>
          <p:cNvSpPr txBox="1"/>
          <p:nvPr/>
        </p:nvSpPr>
        <p:spPr>
          <a:xfrm>
            <a:off x="8757707" y="5854035"/>
            <a:ext cx="316228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Mouvement de 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rotation</a:t>
            </a:r>
          </a:p>
        </p:txBody>
      </p:sp>
      <p:cxnSp>
        <p:nvCxnSpPr>
          <p:cNvPr id="2098" name="Connecteur droit avec flèche 2097">
            <a:extLst>
              <a:ext uri="{FF2B5EF4-FFF2-40B4-BE49-F238E27FC236}">
                <a16:creationId xmlns:a16="http://schemas.microsoft.com/office/drawing/2014/main" id="{88B0E9B3-A6D9-A226-CE0E-309A3EFB86EA}"/>
              </a:ext>
            </a:extLst>
          </p:cNvPr>
          <p:cNvCxnSpPr>
            <a:cxnSpLocks/>
          </p:cNvCxnSpPr>
          <p:nvPr/>
        </p:nvCxnSpPr>
        <p:spPr>
          <a:xfrm flipH="1" flipV="1">
            <a:off x="1538390" y="4436181"/>
            <a:ext cx="251909" cy="2029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9" name="Connecteur droit avec flèche 2098">
            <a:extLst>
              <a:ext uri="{FF2B5EF4-FFF2-40B4-BE49-F238E27FC236}">
                <a16:creationId xmlns:a16="http://schemas.microsoft.com/office/drawing/2014/main" id="{41F18F0A-F7BE-F99D-66D1-8D94658FE8F5}"/>
              </a:ext>
            </a:extLst>
          </p:cNvPr>
          <p:cNvCxnSpPr>
            <a:cxnSpLocks/>
          </p:cNvCxnSpPr>
          <p:nvPr/>
        </p:nvCxnSpPr>
        <p:spPr>
          <a:xfrm flipH="1" flipV="1">
            <a:off x="1315227" y="2615986"/>
            <a:ext cx="230833" cy="2065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0" name="Connecteur droit avec flèche 2099">
            <a:extLst>
              <a:ext uri="{FF2B5EF4-FFF2-40B4-BE49-F238E27FC236}">
                <a16:creationId xmlns:a16="http://schemas.microsoft.com/office/drawing/2014/main" id="{1974A092-E225-DA77-52F4-51132C0CA233}"/>
              </a:ext>
            </a:extLst>
          </p:cNvPr>
          <p:cNvCxnSpPr>
            <a:cxnSpLocks/>
          </p:cNvCxnSpPr>
          <p:nvPr/>
        </p:nvCxnSpPr>
        <p:spPr>
          <a:xfrm flipH="1" flipV="1">
            <a:off x="3724288" y="3378983"/>
            <a:ext cx="239802" cy="1940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1" name="Connecteur droit avec flèche 2100">
            <a:extLst>
              <a:ext uri="{FF2B5EF4-FFF2-40B4-BE49-F238E27FC236}">
                <a16:creationId xmlns:a16="http://schemas.microsoft.com/office/drawing/2014/main" id="{F60A86EC-458C-6746-B42C-9BBF1666C6FD}"/>
              </a:ext>
            </a:extLst>
          </p:cNvPr>
          <p:cNvCxnSpPr>
            <a:cxnSpLocks/>
          </p:cNvCxnSpPr>
          <p:nvPr/>
        </p:nvCxnSpPr>
        <p:spPr>
          <a:xfrm flipH="1" flipV="1">
            <a:off x="6100133" y="5464727"/>
            <a:ext cx="3463" cy="324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3" name="Connecteur droit avec flèche 2102">
            <a:extLst>
              <a:ext uri="{FF2B5EF4-FFF2-40B4-BE49-F238E27FC236}">
                <a16:creationId xmlns:a16="http://schemas.microsoft.com/office/drawing/2014/main" id="{E7FDE24B-D7AC-550B-755A-7E318152F90E}"/>
              </a:ext>
            </a:extLst>
          </p:cNvPr>
          <p:cNvCxnSpPr>
            <a:cxnSpLocks/>
          </p:cNvCxnSpPr>
          <p:nvPr/>
        </p:nvCxnSpPr>
        <p:spPr>
          <a:xfrm flipH="1" flipV="1">
            <a:off x="6088981" y="4302670"/>
            <a:ext cx="3463" cy="324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4" name="Connecteur droit avec flèche 2103">
            <a:extLst>
              <a:ext uri="{FF2B5EF4-FFF2-40B4-BE49-F238E27FC236}">
                <a16:creationId xmlns:a16="http://schemas.microsoft.com/office/drawing/2014/main" id="{5690B98A-8E60-717A-9060-172DCCCB8EC2}"/>
              </a:ext>
            </a:extLst>
          </p:cNvPr>
          <p:cNvCxnSpPr>
            <a:cxnSpLocks/>
          </p:cNvCxnSpPr>
          <p:nvPr/>
        </p:nvCxnSpPr>
        <p:spPr>
          <a:xfrm flipH="1" flipV="1">
            <a:off x="6092537" y="2729611"/>
            <a:ext cx="3463" cy="324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5" name="Connecteur droit avec flèche 2104">
            <a:extLst>
              <a:ext uri="{FF2B5EF4-FFF2-40B4-BE49-F238E27FC236}">
                <a16:creationId xmlns:a16="http://schemas.microsoft.com/office/drawing/2014/main" id="{38BE64D0-B2CD-B3D4-AAD5-3EF01760744C}"/>
              </a:ext>
            </a:extLst>
          </p:cNvPr>
          <p:cNvCxnSpPr>
            <a:cxnSpLocks/>
          </p:cNvCxnSpPr>
          <p:nvPr/>
        </p:nvCxnSpPr>
        <p:spPr>
          <a:xfrm flipH="1" flipV="1">
            <a:off x="6103687" y="1774099"/>
            <a:ext cx="3463" cy="324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3" name="Groupe 2172">
            <a:extLst>
              <a:ext uri="{FF2B5EF4-FFF2-40B4-BE49-F238E27FC236}">
                <a16:creationId xmlns:a16="http://schemas.microsoft.com/office/drawing/2014/main" id="{E24F6DA8-71CE-007C-3D9D-298B884AD580}"/>
              </a:ext>
            </a:extLst>
          </p:cNvPr>
          <p:cNvGrpSpPr/>
          <p:nvPr/>
        </p:nvGrpSpPr>
        <p:grpSpPr>
          <a:xfrm>
            <a:off x="7694205" y="2401892"/>
            <a:ext cx="2931383" cy="3190388"/>
            <a:chOff x="7694205" y="2401892"/>
            <a:chExt cx="2931383" cy="3190388"/>
          </a:xfrm>
        </p:grpSpPr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FC525C5E-85B1-3750-7BB8-822F5BFB9069}"/>
                </a:ext>
              </a:extLst>
            </p:cNvPr>
            <p:cNvSpPr/>
            <p:nvPr/>
          </p:nvSpPr>
          <p:spPr>
            <a:xfrm>
              <a:off x="10190069" y="4572860"/>
              <a:ext cx="435519" cy="1019420"/>
            </a:xfrm>
            <a:prstGeom prst="cube">
              <a:avLst>
                <a:gd name="adj" fmla="val 12656"/>
              </a:avLst>
            </a:prstGeom>
            <a:pattFill prst="horzBrick">
              <a:fgClr>
                <a:schemeClr val="accent6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070" name="Image 2069">
              <a:extLst>
                <a:ext uri="{FF2B5EF4-FFF2-40B4-BE49-F238E27FC236}">
                  <a16:creationId xmlns:a16="http://schemas.microsoft.com/office/drawing/2014/main" id="{4F0CEB4B-9D15-C142-BA18-A0CE0BC2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50000"/>
            </a:blip>
            <a:stretch>
              <a:fillRect/>
            </a:stretch>
          </p:blipFill>
          <p:spPr>
            <a:xfrm>
              <a:off x="7694205" y="4691599"/>
              <a:ext cx="2816596" cy="121931"/>
            </a:xfrm>
            <a:prstGeom prst="rect">
              <a:avLst/>
            </a:prstGeom>
          </p:spPr>
        </p:pic>
        <p:grpSp>
          <p:nvGrpSpPr>
            <p:cNvPr id="2058" name="Groupe 2057">
              <a:extLst>
                <a:ext uri="{FF2B5EF4-FFF2-40B4-BE49-F238E27FC236}">
                  <a16:creationId xmlns:a16="http://schemas.microsoft.com/office/drawing/2014/main" id="{246FDD44-C557-0F33-9DF7-03F06D0EDDD1}"/>
                </a:ext>
              </a:extLst>
            </p:cNvPr>
            <p:cNvGrpSpPr/>
            <p:nvPr/>
          </p:nvGrpSpPr>
          <p:grpSpPr>
            <a:xfrm rot="2899955">
              <a:off x="8130441" y="3747868"/>
              <a:ext cx="2807692" cy="115740"/>
              <a:chOff x="8210796" y="3429000"/>
              <a:chExt cx="2807692" cy="115740"/>
            </a:xfrm>
          </p:grpSpPr>
          <p:sp>
            <p:nvSpPr>
              <p:cNvPr id="2059" name="Rectangle : coins arrondis 2058">
                <a:extLst>
                  <a:ext uri="{FF2B5EF4-FFF2-40B4-BE49-F238E27FC236}">
                    <a16:creationId xmlns:a16="http://schemas.microsoft.com/office/drawing/2014/main" id="{416D68DF-84B9-3617-8EC0-B558694EC8C3}"/>
                  </a:ext>
                </a:extLst>
              </p:cNvPr>
              <p:cNvSpPr/>
              <p:nvPr/>
            </p:nvSpPr>
            <p:spPr>
              <a:xfrm>
                <a:off x="8210796" y="3429000"/>
                <a:ext cx="2807692" cy="115740"/>
              </a:xfrm>
              <a:prstGeom prst="roundRect">
                <a:avLst>
                  <a:gd name="adj" fmla="val 29718"/>
                </a:avLst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0" name="Rectangle : coins arrondis 2059">
                <a:extLst>
                  <a:ext uri="{FF2B5EF4-FFF2-40B4-BE49-F238E27FC236}">
                    <a16:creationId xmlns:a16="http://schemas.microsoft.com/office/drawing/2014/main" id="{B08CA5A0-6FD8-E3E1-D69C-73DC7F963F67}"/>
                  </a:ext>
                </a:extLst>
              </p:cNvPr>
              <p:cNvSpPr/>
              <p:nvPr/>
            </p:nvSpPr>
            <p:spPr>
              <a:xfrm>
                <a:off x="8374423" y="3431475"/>
                <a:ext cx="435519" cy="110790"/>
              </a:xfrm>
              <a:prstGeom prst="roundRect">
                <a:avLst>
                  <a:gd name="adj" fmla="val 219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1" name="Rectangle : coins arrondis 2060">
                <a:extLst>
                  <a:ext uri="{FF2B5EF4-FFF2-40B4-BE49-F238E27FC236}">
                    <a16:creationId xmlns:a16="http://schemas.microsoft.com/office/drawing/2014/main" id="{4B9C4B83-2BF2-2339-9CB7-CBD2CEAAB041}"/>
                  </a:ext>
                </a:extLst>
              </p:cNvPr>
              <p:cNvSpPr/>
              <p:nvPr/>
            </p:nvSpPr>
            <p:spPr>
              <a:xfrm>
                <a:off x="8980891" y="3431475"/>
                <a:ext cx="435519" cy="110790"/>
              </a:xfrm>
              <a:prstGeom prst="roundRect">
                <a:avLst>
                  <a:gd name="adj" fmla="val 219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2" name="Rectangle : coins arrondis 2061">
                <a:extLst>
                  <a:ext uri="{FF2B5EF4-FFF2-40B4-BE49-F238E27FC236}">
                    <a16:creationId xmlns:a16="http://schemas.microsoft.com/office/drawing/2014/main" id="{67E4BCAE-A646-E57F-1100-24AFE0B3B764}"/>
                  </a:ext>
                </a:extLst>
              </p:cNvPr>
              <p:cNvSpPr/>
              <p:nvPr/>
            </p:nvSpPr>
            <p:spPr>
              <a:xfrm>
                <a:off x="9587359" y="3431475"/>
                <a:ext cx="435519" cy="110790"/>
              </a:xfrm>
              <a:prstGeom prst="roundRect">
                <a:avLst>
                  <a:gd name="adj" fmla="val 219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3" name="Rectangle : coins arrondis 2062">
                <a:extLst>
                  <a:ext uri="{FF2B5EF4-FFF2-40B4-BE49-F238E27FC236}">
                    <a16:creationId xmlns:a16="http://schemas.microsoft.com/office/drawing/2014/main" id="{B57DDB4F-26CF-9F2C-F01E-352FB556A65D}"/>
                  </a:ext>
                </a:extLst>
              </p:cNvPr>
              <p:cNvSpPr/>
              <p:nvPr/>
            </p:nvSpPr>
            <p:spPr>
              <a:xfrm>
                <a:off x="10193828" y="3431475"/>
                <a:ext cx="435519" cy="110790"/>
              </a:xfrm>
              <a:prstGeom prst="roundRect">
                <a:avLst>
                  <a:gd name="adj" fmla="val 21929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4" name="Rectangle : coins arrondis 2063">
                <a:extLst>
                  <a:ext uri="{FF2B5EF4-FFF2-40B4-BE49-F238E27FC236}">
                    <a16:creationId xmlns:a16="http://schemas.microsoft.com/office/drawing/2014/main" id="{98AF34C3-23B9-9F5E-D84D-66BCB57A39DA}"/>
                  </a:ext>
                </a:extLst>
              </p:cNvPr>
              <p:cNvSpPr/>
              <p:nvPr/>
            </p:nvSpPr>
            <p:spPr>
              <a:xfrm>
                <a:off x="10710227" y="3431475"/>
                <a:ext cx="308261" cy="11079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5" name="Ellipse 2064">
                <a:extLst>
                  <a:ext uri="{FF2B5EF4-FFF2-40B4-BE49-F238E27FC236}">
                    <a16:creationId xmlns:a16="http://schemas.microsoft.com/office/drawing/2014/main" id="{72296F4A-C6A8-BC88-B721-2D4B11D738A7}"/>
                  </a:ext>
                </a:extLst>
              </p:cNvPr>
              <p:cNvSpPr/>
              <p:nvPr/>
            </p:nvSpPr>
            <p:spPr>
              <a:xfrm>
                <a:off x="10909598" y="3447886"/>
                <a:ext cx="77664" cy="77968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6" name="Ellipse 2065">
                <a:extLst>
                  <a:ext uri="{FF2B5EF4-FFF2-40B4-BE49-F238E27FC236}">
                    <a16:creationId xmlns:a16="http://schemas.microsoft.com/office/drawing/2014/main" id="{F0E4F2F5-721C-78F8-916F-A348C1A7D651}"/>
                  </a:ext>
                </a:extLst>
              </p:cNvPr>
              <p:cNvSpPr/>
              <p:nvPr/>
            </p:nvSpPr>
            <p:spPr>
              <a:xfrm>
                <a:off x="10757964" y="3447886"/>
                <a:ext cx="77664" cy="77968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7" name="Ellipse 2066">
                <a:extLst>
                  <a:ext uri="{FF2B5EF4-FFF2-40B4-BE49-F238E27FC236}">
                    <a16:creationId xmlns:a16="http://schemas.microsoft.com/office/drawing/2014/main" id="{730A94D2-150E-6EDA-1B77-52D915F3C974}"/>
                  </a:ext>
                </a:extLst>
              </p:cNvPr>
              <p:cNvSpPr/>
              <p:nvPr/>
            </p:nvSpPr>
            <p:spPr>
              <a:xfrm>
                <a:off x="10912430" y="3450870"/>
                <a:ext cx="72000" cy="72000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68" name="Ellipse 2067">
                <a:extLst>
                  <a:ext uri="{FF2B5EF4-FFF2-40B4-BE49-F238E27FC236}">
                    <a16:creationId xmlns:a16="http://schemas.microsoft.com/office/drawing/2014/main" id="{531DF5F1-6D91-E130-DBDC-C614F5245653}"/>
                  </a:ext>
                </a:extLst>
              </p:cNvPr>
              <p:cNvSpPr/>
              <p:nvPr/>
            </p:nvSpPr>
            <p:spPr>
              <a:xfrm>
                <a:off x="10760796" y="3450870"/>
                <a:ext cx="72000" cy="72000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137" name="Image 2136">
              <a:extLst>
                <a:ext uri="{FF2B5EF4-FFF2-40B4-BE49-F238E27FC236}">
                  <a16:creationId xmlns:a16="http://schemas.microsoft.com/office/drawing/2014/main" id="{25E771FC-101D-526A-C2E2-D0432BE2C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50000"/>
            </a:blip>
            <a:stretch>
              <a:fillRect/>
            </a:stretch>
          </p:blipFill>
          <p:spPr>
            <a:xfrm rot="1114009">
              <a:off x="7708179" y="4276919"/>
              <a:ext cx="2816596" cy="121931"/>
            </a:xfrm>
            <a:prstGeom prst="rect">
              <a:avLst/>
            </a:prstGeom>
          </p:spPr>
        </p:pic>
      </p:grpSp>
      <p:sp>
        <p:nvSpPr>
          <p:cNvPr id="2159" name="Arc 2158">
            <a:extLst>
              <a:ext uri="{FF2B5EF4-FFF2-40B4-BE49-F238E27FC236}">
                <a16:creationId xmlns:a16="http://schemas.microsoft.com/office/drawing/2014/main" id="{CD9B319B-5FB5-EAD3-7844-F2504C2F7A11}"/>
              </a:ext>
            </a:extLst>
          </p:cNvPr>
          <p:cNvSpPr/>
          <p:nvPr/>
        </p:nvSpPr>
        <p:spPr>
          <a:xfrm>
            <a:off x="8818997" y="3107824"/>
            <a:ext cx="3204000" cy="3240000"/>
          </a:xfrm>
          <a:prstGeom prst="arc">
            <a:avLst>
              <a:gd name="adj1" fmla="val 10640937"/>
              <a:gd name="adj2" fmla="val 1364493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2" name="Arc 2161">
            <a:extLst>
              <a:ext uri="{FF2B5EF4-FFF2-40B4-BE49-F238E27FC236}">
                <a16:creationId xmlns:a16="http://schemas.microsoft.com/office/drawing/2014/main" id="{97AD44B2-FE39-F026-40A7-14DBE15733B5}"/>
              </a:ext>
            </a:extLst>
          </p:cNvPr>
          <p:cNvSpPr/>
          <p:nvPr/>
        </p:nvSpPr>
        <p:spPr>
          <a:xfrm>
            <a:off x="8247395" y="2538000"/>
            <a:ext cx="4320000" cy="4320000"/>
          </a:xfrm>
          <a:prstGeom prst="arc">
            <a:avLst>
              <a:gd name="adj1" fmla="val 10640937"/>
              <a:gd name="adj2" fmla="val 1364493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0" name="Ellipse 2169">
            <a:extLst>
              <a:ext uri="{FF2B5EF4-FFF2-40B4-BE49-F238E27FC236}">
                <a16:creationId xmlns:a16="http://schemas.microsoft.com/office/drawing/2014/main" id="{0FC520B2-0893-FC80-73AE-1DBA9419CE06}"/>
              </a:ext>
            </a:extLst>
          </p:cNvPr>
          <p:cNvSpPr/>
          <p:nvPr/>
        </p:nvSpPr>
        <p:spPr>
          <a:xfrm>
            <a:off x="1156128" y="2198758"/>
            <a:ext cx="2648479" cy="264517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77" name="Connecteur droit avec flèche 2176">
            <a:extLst>
              <a:ext uri="{FF2B5EF4-FFF2-40B4-BE49-F238E27FC236}">
                <a16:creationId xmlns:a16="http://schemas.microsoft.com/office/drawing/2014/main" id="{A6AAFC29-B33C-B712-21B7-BB4E5C1EB306}"/>
              </a:ext>
            </a:extLst>
          </p:cNvPr>
          <p:cNvCxnSpPr>
            <a:cxnSpLocks/>
          </p:cNvCxnSpPr>
          <p:nvPr/>
        </p:nvCxnSpPr>
        <p:spPr>
          <a:xfrm flipH="1">
            <a:off x="8233505" y="4747174"/>
            <a:ext cx="58549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8" name="Connecteur droit avec flèche 2177">
            <a:extLst>
              <a:ext uri="{FF2B5EF4-FFF2-40B4-BE49-F238E27FC236}">
                <a16:creationId xmlns:a16="http://schemas.microsoft.com/office/drawing/2014/main" id="{E23DFCF6-FA76-FB07-5EB8-288DDF48032B}"/>
              </a:ext>
            </a:extLst>
          </p:cNvPr>
          <p:cNvCxnSpPr>
            <a:cxnSpLocks/>
          </p:cNvCxnSpPr>
          <p:nvPr/>
        </p:nvCxnSpPr>
        <p:spPr>
          <a:xfrm flipH="1" flipV="1">
            <a:off x="8374168" y="4084427"/>
            <a:ext cx="504000" cy="18000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9" name="Connecteur droit avec flèche 2178">
            <a:extLst>
              <a:ext uri="{FF2B5EF4-FFF2-40B4-BE49-F238E27FC236}">
                <a16:creationId xmlns:a16="http://schemas.microsoft.com/office/drawing/2014/main" id="{FB629163-3460-5211-73A9-7997484FE4B3}"/>
              </a:ext>
            </a:extLst>
          </p:cNvPr>
          <p:cNvCxnSpPr>
            <a:cxnSpLocks/>
          </p:cNvCxnSpPr>
          <p:nvPr/>
        </p:nvCxnSpPr>
        <p:spPr>
          <a:xfrm flipH="1" flipV="1">
            <a:off x="8972289" y="3146436"/>
            <a:ext cx="332877" cy="41320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07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21" grpId="0" animBg="1"/>
      <p:bldP spid="2159" grpId="0" animBg="1"/>
      <p:bldP spid="2162" grpId="0" animBg="1"/>
      <p:bldP spid="21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30531" y="5455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6A632-8A79-0A38-61F7-CC4360329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99844FEA-73E6-18D0-DBAC-BCC57D2F6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942" y="291406"/>
            <a:ext cx="583170" cy="58317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BF35067-05EC-81C1-CC92-4D7B9333E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voyons quelques exemples de mouvement de translation et de rotation.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5D142DC-BD60-F7F0-F26C-85320A717F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43542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pour compléter les espaces en pointillés.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EB3C851-2229-06BE-041A-4DC95A543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284707"/>
              </p:ext>
            </p:extLst>
          </p:nvPr>
        </p:nvGraphicFramePr>
        <p:xfrm>
          <a:off x="5802745" y="1883130"/>
          <a:ext cx="5151767" cy="1132015"/>
        </p:xfrm>
        <a:graphic>
          <a:graphicData uri="http://schemas.openxmlformats.org/drawingml/2006/table">
            <a:tbl>
              <a:tblPr/>
              <a:tblGrid>
                <a:gridCol w="5151767">
                  <a:extLst>
                    <a:ext uri="{9D8B030D-6E8A-4147-A177-3AD203B41FA5}">
                      <a16:colId xmlns:a16="http://schemas.microsoft.com/office/drawing/2014/main" val="1925067344"/>
                    </a:ext>
                  </a:extLst>
                </a:gridCol>
              </a:tblGrid>
              <a:tr h="525798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dirty="0"/>
                        <a:t>Le mouvement de la grande roue est un mouvement de </a:t>
                      </a:r>
                      <a:r>
                        <a:rPr lang="fr-FR" sz="2400" b="0" dirty="0"/>
                        <a:t>……………………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64326"/>
                  </a:ext>
                </a:extLst>
              </a:tr>
            </a:tbl>
          </a:graphicData>
        </a:graphic>
      </p:graphicFrame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7B8C750-FF5E-3B25-D836-E5CDC40C0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362365"/>
              </p:ext>
            </p:extLst>
          </p:nvPr>
        </p:nvGraphicFramePr>
        <p:xfrm>
          <a:off x="6042697" y="3669911"/>
          <a:ext cx="5634191" cy="1132015"/>
        </p:xfrm>
        <a:graphic>
          <a:graphicData uri="http://schemas.openxmlformats.org/drawingml/2006/table">
            <a:tbl>
              <a:tblPr/>
              <a:tblGrid>
                <a:gridCol w="5634191">
                  <a:extLst>
                    <a:ext uri="{9D8B030D-6E8A-4147-A177-3AD203B41FA5}">
                      <a16:colId xmlns:a16="http://schemas.microsoft.com/office/drawing/2014/main" val="1925067344"/>
                    </a:ext>
                  </a:extLst>
                </a:gridCol>
              </a:tblGrid>
              <a:tr h="525798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dirty="0"/>
                        <a:t>Le mouvement de la nacelle est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r-FR" sz="2400" b="1" dirty="0"/>
                        <a:t> un mouvement de </a:t>
                      </a:r>
                      <a:r>
                        <a:rPr lang="fr-FR" sz="2400" b="0" dirty="0"/>
                        <a:t>…………….……………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64326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D654B871-D6BF-B4F2-E99C-DB8E6F151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75" y="1508760"/>
            <a:ext cx="5409714" cy="3606476"/>
          </a:xfrm>
          <a:prstGeom prst="roundRect">
            <a:avLst>
              <a:gd name="adj" fmla="val 5511"/>
            </a:avLst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134528A2-6A32-C520-4E20-6963C45CD4F6}"/>
              </a:ext>
            </a:extLst>
          </p:cNvPr>
          <p:cNvSpPr txBox="1"/>
          <p:nvPr/>
        </p:nvSpPr>
        <p:spPr>
          <a:xfrm>
            <a:off x="8705087" y="2493829"/>
            <a:ext cx="15361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rotation 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373D48-35AB-43FA-2B52-FF2957098EBE}"/>
              </a:ext>
            </a:extLst>
          </p:cNvPr>
          <p:cNvSpPr txBox="1"/>
          <p:nvPr/>
        </p:nvSpPr>
        <p:spPr>
          <a:xfrm>
            <a:off x="8595060" y="4340261"/>
            <a:ext cx="29829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translation circulaire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19E91B8-565B-97C8-A1DB-F584D8DD2F5B}"/>
              </a:ext>
            </a:extLst>
          </p:cNvPr>
          <p:cNvGrpSpPr/>
          <p:nvPr/>
        </p:nvGrpSpPr>
        <p:grpSpPr>
          <a:xfrm>
            <a:off x="360475" y="1476032"/>
            <a:ext cx="5463703" cy="1177103"/>
            <a:chOff x="360475" y="1476032"/>
            <a:chExt cx="5463703" cy="1177103"/>
          </a:xfrm>
        </p:grpSpPr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E23D002C-7940-F21A-A475-8C76777648B1}"/>
                </a:ext>
              </a:extLst>
            </p:cNvPr>
            <p:cNvCxnSpPr>
              <a:cxnSpLocks/>
            </p:cNvCxnSpPr>
            <p:nvPr/>
          </p:nvCxnSpPr>
          <p:spPr>
            <a:xfrm>
              <a:off x="967355" y="2156204"/>
              <a:ext cx="523172" cy="49693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D3803EC9-F014-D9A3-6FD3-0CA5080764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78763" y="1812636"/>
              <a:ext cx="544066" cy="49693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0A88C3A-2F18-ACC5-87BE-D88796A6768A}"/>
                </a:ext>
              </a:extLst>
            </p:cNvPr>
            <p:cNvSpPr txBox="1"/>
            <p:nvPr/>
          </p:nvSpPr>
          <p:spPr>
            <a:xfrm>
              <a:off x="360475" y="1786872"/>
              <a:ext cx="1645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FF00"/>
                  </a:solidFill>
                </a:rPr>
                <a:t>La grande roue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041FC19-7E1F-7B88-AECD-E6C1C3273DD6}"/>
                </a:ext>
              </a:extLst>
            </p:cNvPr>
            <p:cNvSpPr txBox="1"/>
            <p:nvPr/>
          </p:nvSpPr>
          <p:spPr>
            <a:xfrm>
              <a:off x="4598694" y="1476032"/>
              <a:ext cx="1225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FF00"/>
                  </a:solidFill>
                </a:rPr>
                <a:t>La nacelle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06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2985C-7B48-3409-DA39-ECFCB10EC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E098F15-31EC-70DA-CBC3-91BFF4AB1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l’exercice 3 p.51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17EC20E-8F12-32ED-84A3-80859C69A80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pour compléter les espaces en pointillés.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8D86B0D8-349E-8EBF-1D18-D4C5CD617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CCE64AD-990C-B094-72ED-16EE66BA464F}"/>
              </a:ext>
            </a:extLst>
          </p:cNvPr>
          <p:cNvSpPr/>
          <p:nvPr/>
        </p:nvSpPr>
        <p:spPr>
          <a:xfrm>
            <a:off x="523267" y="4462579"/>
            <a:ext cx="10916971" cy="396602"/>
          </a:xfrm>
          <a:prstGeom prst="round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582465-4B99-4C65-92C9-51F48A6E7FAA}"/>
              </a:ext>
            </a:extLst>
          </p:cNvPr>
          <p:cNvSpPr txBox="1"/>
          <p:nvPr/>
        </p:nvSpPr>
        <p:spPr>
          <a:xfrm>
            <a:off x="523267" y="4460825"/>
            <a:ext cx="9691675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1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b="1" dirty="0"/>
              <a:t>Préciser s’il s’agit d’un mouvement de translation ou de rotation de la cabine. </a:t>
            </a:r>
            <a:endParaRPr lang="fr-FR" sz="2000" b="1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50D06EA-D62E-DBEF-3A77-6E8E75619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67" y="1363792"/>
            <a:ext cx="6726884" cy="299235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3D1D2D84-51D9-2F1E-D7A5-5EF6C065B11F}"/>
              </a:ext>
            </a:extLst>
          </p:cNvPr>
          <p:cNvSpPr txBox="1"/>
          <p:nvPr/>
        </p:nvSpPr>
        <p:spPr>
          <a:xfrm>
            <a:off x="701608" y="4886238"/>
            <a:ext cx="10804315" cy="965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Si je choisis deux points A et B de la cabine, la flèche qui les relie </a:t>
            </a:r>
            <a:r>
              <a:rPr lang="fr-FR" sz="2000" b="0" i="0" u="none" strike="noStrike" baseline="0" dirty="0">
                <a:solidFill>
                  <a:srgbClr val="211D1E"/>
                </a:solidFill>
                <a:latin typeface="Arial MT Light"/>
              </a:rPr>
              <a:t>. . . . . . . . . . . . . . . . . . . . . . . . . . . . </a:t>
            </a: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alors la cabine a un mouvement de </a:t>
            </a:r>
            <a:r>
              <a:rPr lang="fr-FR" sz="2000" b="0" i="0" u="none" strike="noStrike" baseline="0" dirty="0">
                <a:solidFill>
                  <a:srgbClr val="211D1E"/>
                </a:solidFill>
                <a:latin typeface="Arial MT Light"/>
              </a:rPr>
              <a:t>. . . . . . . . . . . . . . . . . . </a:t>
            </a:r>
            <a:endParaRPr lang="fr-FR" sz="20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021096D-8567-394F-503B-A1D4916FC3CB}"/>
              </a:ext>
            </a:extLst>
          </p:cNvPr>
          <p:cNvSpPr txBox="1"/>
          <p:nvPr/>
        </p:nvSpPr>
        <p:spPr>
          <a:xfrm>
            <a:off x="7452965" y="4969567"/>
            <a:ext cx="3850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ne change pas d’orientation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3015C99-C304-5A2C-46CF-52F478ED663B}"/>
              </a:ext>
            </a:extLst>
          </p:cNvPr>
          <p:cNvSpPr txBox="1"/>
          <p:nvPr/>
        </p:nvSpPr>
        <p:spPr>
          <a:xfrm>
            <a:off x="4389819" y="5390543"/>
            <a:ext cx="1726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translation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704D56F-FFC0-7E27-452F-70A5494AA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84" y="1005792"/>
            <a:ext cx="1324985" cy="35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6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7335A-B8E3-8F71-005C-FFB8DF1B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7038188-F27E-C5C8-B1E2-437C2A50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l’exercice 3 p.51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B0DF731-7ECC-1A95-2DD7-E5E29E0B0E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pour compléter les espaces en pointillés.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3716CBC4-71B2-B3D5-1D10-20C9074E8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331997-B1D0-BFCF-32CB-43313F414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71" y="955309"/>
            <a:ext cx="1324985" cy="356246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433DCB-27DB-BB69-0F14-17BFE127DFCB}"/>
              </a:ext>
            </a:extLst>
          </p:cNvPr>
          <p:cNvSpPr/>
          <p:nvPr/>
        </p:nvSpPr>
        <p:spPr>
          <a:xfrm>
            <a:off x="359715" y="4532003"/>
            <a:ext cx="6251396" cy="502620"/>
          </a:xfrm>
          <a:prstGeom prst="round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16874-CCF3-6704-97FF-0D191613D33B}"/>
              </a:ext>
            </a:extLst>
          </p:cNvPr>
          <p:cNvSpPr txBox="1"/>
          <p:nvPr/>
        </p:nvSpPr>
        <p:spPr>
          <a:xfrm>
            <a:off x="359716" y="4583258"/>
            <a:ext cx="5931355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2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sz="2000" b="1" dirty="0"/>
              <a:t>Identifier le type de la trajectoire </a:t>
            </a:r>
            <a:r>
              <a:rPr lang="fr-FR" sz="2000" b="1" dirty="0">
                <a:solidFill>
                  <a:srgbClr val="211D1E"/>
                </a:solidFill>
                <a:latin typeface="Calibri" panose="020F0502020204030204" pitchFamily="34" charset="0"/>
              </a:rPr>
              <a:t>de la cabine</a:t>
            </a:r>
            <a:r>
              <a:rPr lang="fr-FR" sz="2000" b="1" dirty="0"/>
              <a:t>. </a:t>
            </a:r>
            <a:endParaRPr lang="fr-FR" sz="20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9198345-10DC-1DD6-75F1-0BA3C79A1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71" y="5210480"/>
            <a:ext cx="10812666" cy="12801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5D644F-5425-C458-15B3-B8FAAEC14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67" y="1363792"/>
            <a:ext cx="6726884" cy="299235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5E432E1-C897-A738-CF5E-433D61477429}"/>
              </a:ext>
            </a:extLst>
          </p:cNvPr>
          <p:cNvSpPr txBox="1"/>
          <p:nvPr/>
        </p:nvSpPr>
        <p:spPr>
          <a:xfrm>
            <a:off x="2305038" y="5159225"/>
            <a:ext cx="1463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curviligne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5FA2253-2C8E-B256-CD68-5408D0C3658A}"/>
              </a:ext>
            </a:extLst>
          </p:cNvPr>
          <p:cNvSpPr txBox="1"/>
          <p:nvPr/>
        </p:nvSpPr>
        <p:spPr>
          <a:xfrm>
            <a:off x="2612813" y="6013559"/>
            <a:ext cx="174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translation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FCD39D-2F81-6BB2-1BE3-DF33CD6F9B0F}"/>
              </a:ext>
            </a:extLst>
          </p:cNvPr>
          <p:cNvSpPr txBox="1"/>
          <p:nvPr/>
        </p:nvSpPr>
        <p:spPr>
          <a:xfrm>
            <a:off x="8361691" y="5727997"/>
            <a:ext cx="174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translation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E614E67-2C96-1B1E-C753-85C7C44D00D2}"/>
              </a:ext>
            </a:extLst>
          </p:cNvPr>
          <p:cNvSpPr txBox="1"/>
          <p:nvPr/>
        </p:nvSpPr>
        <p:spPr>
          <a:xfrm>
            <a:off x="9834514" y="5727997"/>
            <a:ext cx="174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curviligne</a:t>
            </a:r>
          </a:p>
        </p:txBody>
      </p:sp>
    </p:spTree>
    <p:extLst>
      <p:ext uri="{BB962C8B-B14F-4D97-AF65-F5344CB8AC3E}">
        <p14:creationId xmlns:p14="http://schemas.microsoft.com/office/powerpoint/2010/main" val="74473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 de défis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Pages: 52 et 53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F0D28-BE3B-2DB6-00B7-A0A0A20C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1, page 52.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DDEE59-D521-8F00-B827-D7AC1E14ACE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8E9A6638-7006-DBF0-B66A-A61331746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942" y="234521"/>
            <a:ext cx="610431" cy="61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FE85CD5-225F-56FF-17E5-18B338FF1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86" y="1459694"/>
            <a:ext cx="11660227" cy="42677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73340CB-EEB9-0618-EE74-C3F97102C6BC}"/>
              </a:ext>
            </a:extLst>
          </p:cNvPr>
          <p:cNvSpPr txBox="1"/>
          <p:nvPr/>
        </p:nvSpPr>
        <p:spPr>
          <a:xfrm>
            <a:off x="2281287" y="2708633"/>
            <a:ext cx="2171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en mouvement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D26926D-EA08-C083-378C-404B418F1B20}"/>
              </a:ext>
            </a:extLst>
          </p:cNvPr>
          <p:cNvSpPr txBox="1"/>
          <p:nvPr/>
        </p:nvSpPr>
        <p:spPr>
          <a:xfrm>
            <a:off x="2512302" y="3456870"/>
            <a:ext cx="1828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 repos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FA4A20F-341A-1C88-0551-4F5C275609D7}"/>
              </a:ext>
            </a:extLst>
          </p:cNvPr>
          <p:cNvSpPr txBox="1"/>
          <p:nvPr/>
        </p:nvSpPr>
        <p:spPr>
          <a:xfrm>
            <a:off x="2625078" y="4243098"/>
            <a:ext cx="1828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 repos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11C3AC-F77A-55CE-6073-96C00E10E88D}"/>
              </a:ext>
            </a:extLst>
          </p:cNvPr>
          <p:cNvSpPr txBox="1"/>
          <p:nvPr/>
        </p:nvSpPr>
        <p:spPr>
          <a:xfrm>
            <a:off x="2512302" y="4996999"/>
            <a:ext cx="2171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en mouvement</a:t>
            </a:r>
          </a:p>
        </p:txBody>
      </p:sp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635F9F-39D3-950C-6A0F-61FDEAA2B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2, page 52.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4CCD8F-5738-BB2A-8F49-762C5AF3CB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050FA92C-53F4-6D0F-F604-5A6672EC3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942" y="234521"/>
            <a:ext cx="610431" cy="61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9E771A9-B3D3-955B-99ED-262A66776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07" y="1209270"/>
            <a:ext cx="11487005" cy="54142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50FAF73-2A15-7E69-92CE-74D04BD18868}"/>
              </a:ext>
            </a:extLst>
          </p:cNvPr>
          <p:cNvSpPr txBox="1"/>
          <p:nvPr/>
        </p:nvSpPr>
        <p:spPr>
          <a:xfrm>
            <a:off x="476306" y="4502253"/>
            <a:ext cx="8228782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Pendant la période 3 la distance reste constante, 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cela signifie que Fatime est au repos. 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Le temps de la période 3 est entre 40 min et 70 min . 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Alors le temps qu’a mis Fatime pendant son repos est : 70 min – 40 min = 30 min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6197CC-4B70-D64C-BE4B-0680DCDDBC7A}"/>
              </a:ext>
            </a:extLst>
          </p:cNvPr>
          <p:cNvSpPr/>
          <p:nvPr/>
        </p:nvSpPr>
        <p:spPr>
          <a:xfrm>
            <a:off x="8485632" y="4878736"/>
            <a:ext cx="365760" cy="3383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FFB36BA-6696-2471-58C4-0DDACF43BD85}"/>
              </a:ext>
            </a:extLst>
          </p:cNvPr>
          <p:cNvSpPr/>
          <p:nvPr/>
        </p:nvSpPr>
        <p:spPr>
          <a:xfrm>
            <a:off x="8921496" y="4404086"/>
            <a:ext cx="365760" cy="3383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B0B7390-9160-CE01-B81F-17527B79C895}"/>
              </a:ext>
            </a:extLst>
          </p:cNvPr>
          <p:cNvSpPr/>
          <p:nvPr/>
        </p:nvSpPr>
        <p:spPr>
          <a:xfrm>
            <a:off x="9750552" y="3916375"/>
            <a:ext cx="365760" cy="3383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0D68043-A44E-BEB8-7BBC-C7ED53780EFF}"/>
              </a:ext>
            </a:extLst>
          </p:cNvPr>
          <p:cNvSpPr/>
          <p:nvPr/>
        </p:nvSpPr>
        <p:spPr>
          <a:xfrm>
            <a:off x="10626852" y="3578047"/>
            <a:ext cx="365760" cy="3383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1CADFA4-2B34-7B49-AD81-DC4AE96C7230}"/>
              </a:ext>
            </a:extLst>
          </p:cNvPr>
          <p:cNvSpPr/>
          <p:nvPr/>
        </p:nvSpPr>
        <p:spPr>
          <a:xfrm>
            <a:off x="10984992" y="3009472"/>
            <a:ext cx="365760" cy="3383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2474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7D2277-39F6-400B-D5E5-619A9FC6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3, page 52.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992B42-5EC6-2CC4-6271-9BA8154A57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ACE9F5C-5DFF-7977-D9FA-8043FEF8E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942" y="234521"/>
            <a:ext cx="610431" cy="61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CBF00D0-CD67-4200-2612-86C8E121E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57" y="927448"/>
            <a:ext cx="11498280" cy="56868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1F767FA-E817-F1A2-A5B4-A9215CDF1243}"/>
              </a:ext>
            </a:extLst>
          </p:cNvPr>
          <p:cNvCxnSpPr/>
          <p:nvPr/>
        </p:nvCxnSpPr>
        <p:spPr>
          <a:xfrm>
            <a:off x="2990088" y="4023360"/>
            <a:ext cx="6958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9BE1225-22FD-2B77-D7AF-F894591D111E}"/>
              </a:ext>
            </a:extLst>
          </p:cNvPr>
          <p:cNvSpPr txBox="1"/>
          <p:nvPr/>
        </p:nvSpPr>
        <p:spPr>
          <a:xfrm>
            <a:off x="5724144" y="4769422"/>
            <a:ext cx="240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Trajectoire du point  A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5628314-A50D-FD2D-6C37-C16BADF99AE5}"/>
              </a:ext>
            </a:extLst>
          </p:cNvPr>
          <p:cNvCxnSpPr>
            <a:cxnSpLocks/>
          </p:cNvCxnSpPr>
          <p:nvPr/>
        </p:nvCxnSpPr>
        <p:spPr>
          <a:xfrm flipV="1">
            <a:off x="7086600" y="4055895"/>
            <a:ext cx="192024" cy="7508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79AA5672-8CD9-BBE4-DF07-470E219388FA}"/>
              </a:ext>
            </a:extLst>
          </p:cNvPr>
          <p:cNvSpPr txBox="1"/>
          <p:nvPr/>
        </p:nvSpPr>
        <p:spPr>
          <a:xfrm>
            <a:off x="8465383" y="4736887"/>
            <a:ext cx="240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Trajectoire du point  B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B363368-501A-9D48-632D-FA4A7154C623}"/>
              </a:ext>
            </a:extLst>
          </p:cNvPr>
          <p:cNvCxnSpPr>
            <a:cxnSpLocks/>
          </p:cNvCxnSpPr>
          <p:nvPr/>
        </p:nvCxnSpPr>
        <p:spPr>
          <a:xfrm flipH="1" flipV="1">
            <a:off x="7351775" y="3372153"/>
            <a:ext cx="1632331" cy="143458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 31">
            <a:extLst>
              <a:ext uri="{FF2B5EF4-FFF2-40B4-BE49-F238E27FC236}">
                <a16:creationId xmlns:a16="http://schemas.microsoft.com/office/drawing/2014/main" id="{A432628A-9DB0-22D7-E937-B9432C819C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7657"/>
          <a:stretch>
            <a:fillRect/>
          </a:stretch>
        </p:blipFill>
        <p:spPr>
          <a:xfrm>
            <a:off x="866261" y="3187767"/>
            <a:ext cx="4091622" cy="1493649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7F2D8071-DFE7-2C84-74A7-E17FB3ADCE46}"/>
              </a:ext>
            </a:extLst>
          </p:cNvPr>
          <p:cNvSpPr txBox="1"/>
          <p:nvPr/>
        </p:nvSpPr>
        <p:spPr>
          <a:xfrm>
            <a:off x="3691128" y="5507196"/>
            <a:ext cx="240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Trajectoire rectiligne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55A84A9-3A4D-8D09-64D1-397E25DD95DE}"/>
              </a:ext>
            </a:extLst>
          </p:cNvPr>
          <p:cNvSpPr txBox="1"/>
          <p:nvPr/>
        </p:nvSpPr>
        <p:spPr>
          <a:xfrm>
            <a:off x="3691128" y="5930552"/>
            <a:ext cx="240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Trajectoire curviligne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EC4F3D-3452-8E4E-6984-9401330BFA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84" r="47658"/>
          <a:stretch>
            <a:fillRect/>
          </a:stretch>
        </p:blipFill>
        <p:spPr>
          <a:xfrm flipH="1">
            <a:off x="4925222" y="3072671"/>
            <a:ext cx="3658213" cy="16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35" grpId="0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942" y="234521"/>
            <a:ext cx="610431" cy="61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2BDF8D8-7EDF-5CBF-7066-A508BE2DA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4, page 53.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6EB28B-CDD7-E804-30A0-6894CBC207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B1A502-C772-2026-316E-C18AE2797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94" y="1019121"/>
            <a:ext cx="11203620" cy="5586910"/>
          </a:xfrm>
          <a:prstGeom prst="rect">
            <a:avLst/>
          </a:prstGeom>
        </p:spPr>
      </p:pic>
      <p:sp>
        <p:nvSpPr>
          <p:cNvPr id="9" name="Graphique 7" descr="Coche avec un remplissage uni">
            <a:extLst>
              <a:ext uri="{FF2B5EF4-FFF2-40B4-BE49-F238E27FC236}">
                <a16:creationId xmlns:a16="http://schemas.microsoft.com/office/drawing/2014/main" id="{219966F9-2773-2CEA-119F-160B13F675ED}"/>
              </a:ext>
            </a:extLst>
          </p:cNvPr>
          <p:cNvSpPr/>
          <p:nvPr/>
        </p:nvSpPr>
        <p:spPr>
          <a:xfrm>
            <a:off x="1234865" y="3515558"/>
            <a:ext cx="300972" cy="305896"/>
          </a:xfrm>
          <a:custGeom>
            <a:avLst/>
            <a:gdLst>
              <a:gd name="csX0" fmla="*/ 802958 w 880109"/>
              <a:gd name="csY0" fmla="*/ 0 h 618172"/>
              <a:gd name="csX1" fmla="*/ 315278 w 880109"/>
              <a:gd name="csY1" fmla="*/ 461010 h 618172"/>
              <a:gd name="csX2" fmla="*/ 80963 w 880109"/>
              <a:gd name="csY2" fmla="*/ 220980 h 618172"/>
              <a:gd name="csX3" fmla="*/ 0 w 880109"/>
              <a:gd name="csY3" fmla="*/ 298132 h 618172"/>
              <a:gd name="csX4" fmla="*/ 311468 w 880109"/>
              <a:gd name="csY4" fmla="*/ 618173 h 618172"/>
              <a:gd name="csX5" fmla="*/ 393383 w 880109"/>
              <a:gd name="csY5" fmla="*/ 541973 h 618172"/>
              <a:gd name="csX6" fmla="*/ 880110 w 880109"/>
              <a:gd name="csY6" fmla="*/ 80010 h 618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80109" h="618172">
                <a:moveTo>
                  <a:pt x="802958" y="0"/>
                </a:moveTo>
                <a:lnTo>
                  <a:pt x="315278" y="461010"/>
                </a:lnTo>
                <a:lnTo>
                  <a:pt x="80963" y="220980"/>
                </a:lnTo>
                <a:lnTo>
                  <a:pt x="0" y="298132"/>
                </a:lnTo>
                <a:lnTo>
                  <a:pt x="311468" y="618173"/>
                </a:lnTo>
                <a:lnTo>
                  <a:pt x="393383" y="541973"/>
                </a:lnTo>
                <a:lnTo>
                  <a:pt x="880110" y="80010"/>
                </a:ln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3C80A7-EF1A-462F-E3B0-BAA89DD530F0}"/>
              </a:ext>
            </a:extLst>
          </p:cNvPr>
          <p:cNvSpPr txBox="1"/>
          <p:nvPr/>
        </p:nvSpPr>
        <p:spPr>
          <a:xfrm>
            <a:off x="1633926" y="6004996"/>
            <a:ext cx="3337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FF0000"/>
                </a:solidFill>
              </a:rPr>
              <a:t>Mouvement de rotation </a:t>
            </a:r>
          </a:p>
        </p:txBody>
      </p:sp>
    </p:spTree>
    <p:extLst>
      <p:ext uri="{BB962C8B-B14F-4D97-AF65-F5344CB8AC3E}">
        <p14:creationId xmlns:p14="http://schemas.microsoft.com/office/powerpoint/2010/main" val="123935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624" y="22417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9FBAF0E-7B16-0EDC-1E91-E325BD719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5, page 53.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30200F-CD22-026B-4606-69C43D5DC5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au hasard des élèves pour répondre, pas à pas, aux questions de l’exercice, en explicitant leur raisonnement avant d’afficher la réponse correcte sur la diapositive..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43A8BEB-1398-0A73-E6D7-9186D7938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676" y="1203323"/>
            <a:ext cx="11450648" cy="4877481"/>
          </a:xfrm>
          <a:prstGeom prst="rect">
            <a:avLst/>
          </a:prstGeom>
        </p:spPr>
      </p:pic>
      <p:sp>
        <p:nvSpPr>
          <p:cNvPr id="9" name="Graphique 7" descr="Coche avec un remplissage uni">
            <a:extLst>
              <a:ext uri="{FF2B5EF4-FFF2-40B4-BE49-F238E27FC236}">
                <a16:creationId xmlns:a16="http://schemas.microsoft.com/office/drawing/2014/main" id="{403612F6-1F1A-F484-20D1-E3B3C890C431}"/>
              </a:ext>
            </a:extLst>
          </p:cNvPr>
          <p:cNvSpPr/>
          <p:nvPr/>
        </p:nvSpPr>
        <p:spPr>
          <a:xfrm>
            <a:off x="1430174" y="4847208"/>
            <a:ext cx="300972" cy="305896"/>
          </a:xfrm>
          <a:custGeom>
            <a:avLst/>
            <a:gdLst>
              <a:gd name="csX0" fmla="*/ 802958 w 880109"/>
              <a:gd name="csY0" fmla="*/ 0 h 618172"/>
              <a:gd name="csX1" fmla="*/ 315278 w 880109"/>
              <a:gd name="csY1" fmla="*/ 461010 h 618172"/>
              <a:gd name="csX2" fmla="*/ 80963 w 880109"/>
              <a:gd name="csY2" fmla="*/ 220980 h 618172"/>
              <a:gd name="csX3" fmla="*/ 0 w 880109"/>
              <a:gd name="csY3" fmla="*/ 298132 h 618172"/>
              <a:gd name="csX4" fmla="*/ 311468 w 880109"/>
              <a:gd name="csY4" fmla="*/ 618173 h 618172"/>
              <a:gd name="csX5" fmla="*/ 393383 w 880109"/>
              <a:gd name="csY5" fmla="*/ 541973 h 618172"/>
              <a:gd name="csX6" fmla="*/ 880110 w 880109"/>
              <a:gd name="csY6" fmla="*/ 80010 h 618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80109" h="618172">
                <a:moveTo>
                  <a:pt x="802958" y="0"/>
                </a:moveTo>
                <a:lnTo>
                  <a:pt x="315278" y="461010"/>
                </a:lnTo>
                <a:lnTo>
                  <a:pt x="80963" y="220980"/>
                </a:lnTo>
                <a:lnTo>
                  <a:pt x="0" y="298132"/>
                </a:lnTo>
                <a:lnTo>
                  <a:pt x="311468" y="618173"/>
                </a:lnTo>
                <a:lnTo>
                  <a:pt x="393383" y="541973"/>
                </a:lnTo>
                <a:lnTo>
                  <a:pt x="880110" y="80010"/>
                </a:ln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60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5FCB2-D3F7-0A71-D5E0-CF0F1D522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ED52026E-ED70-E39A-FE80-319DF1270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624" y="22417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DBDA556-05DD-5116-4788-FF0FCB52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6, page 53.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62D139-DFB0-E21F-F8F6-BA02E383F1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désigne au hasard des élèves pour répondre, pas à pas, aux questions de l’exercice, en explicitant leur raisonnement avant d’afficher la réponse correcte sur la diapositive..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38BD19-D9F6-602C-6456-577BC1F11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10" y="1598581"/>
            <a:ext cx="11517332" cy="41915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E51A53-7CE6-32D1-AAAC-0A578E0CBC71}"/>
              </a:ext>
            </a:extLst>
          </p:cNvPr>
          <p:cNvSpPr txBox="1"/>
          <p:nvPr/>
        </p:nvSpPr>
        <p:spPr>
          <a:xfrm>
            <a:off x="1225554" y="4736199"/>
            <a:ext cx="181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Mouvement de translation curviligne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571F1AA-E033-7274-7742-9B791FF23453}"/>
              </a:ext>
            </a:extLst>
          </p:cNvPr>
          <p:cNvSpPr txBox="1"/>
          <p:nvPr/>
        </p:nvSpPr>
        <p:spPr>
          <a:xfrm>
            <a:off x="3970233" y="4736199"/>
            <a:ext cx="181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Mouvement de rotation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A8CFEC1-E80E-0B38-7058-DC12EB480085}"/>
              </a:ext>
            </a:extLst>
          </p:cNvPr>
          <p:cNvSpPr txBox="1"/>
          <p:nvPr/>
        </p:nvSpPr>
        <p:spPr>
          <a:xfrm>
            <a:off x="6742344" y="4736199"/>
            <a:ext cx="181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Mouvement de translation circulaire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F342A7A-3463-F13F-746F-66106B86DE2C}"/>
              </a:ext>
            </a:extLst>
          </p:cNvPr>
          <p:cNvSpPr txBox="1"/>
          <p:nvPr/>
        </p:nvSpPr>
        <p:spPr>
          <a:xfrm>
            <a:off x="9385138" y="4736199"/>
            <a:ext cx="181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</a:rPr>
              <a:t>Mouvement de translation rectiligne </a:t>
            </a:r>
          </a:p>
        </p:txBody>
      </p:sp>
    </p:spTree>
    <p:extLst>
      <p:ext uri="{BB962C8B-B14F-4D97-AF65-F5344CB8AC3E}">
        <p14:creationId xmlns:p14="http://schemas.microsoft.com/office/powerpoint/2010/main" val="19960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510568" y="4004535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428" y="144060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6365" y="5271042"/>
            <a:ext cx="894928" cy="8604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5452D4-2657-8719-2E0C-E56E3158A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H="1" flipV="1">
            <a:off x="6886706" y="1616522"/>
            <a:ext cx="3277607" cy="39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474" name="Google Shape;474;p4"/>
          <p:cNvSpPr txBox="1"/>
          <p:nvPr/>
        </p:nvSpPr>
        <p:spPr>
          <a:xfrm>
            <a:off x="494287" y="863786"/>
            <a:ext cx="11439212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8" name="ZoneTexte 3"/>
          <p:cNvSpPr txBox="1"/>
          <p:nvPr/>
        </p:nvSpPr>
        <p:spPr>
          <a:xfrm>
            <a:off x="1279355" y="3191194"/>
            <a:ext cx="10137945" cy="70788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u="sng" dirty="0">
                <a:solidFill>
                  <a:srgbClr val="FF0000"/>
                </a:solidFill>
              </a:rPr>
              <a:t>Identifier l’état d’un corps </a:t>
            </a:r>
            <a:r>
              <a:rPr lang="fr-FR" b="1" dirty="0"/>
              <a:t>(mouvement ou repos) par rapport à </a:t>
            </a:r>
            <a:r>
              <a:rPr lang="fr-FR" b="1" u="sng" dirty="0">
                <a:solidFill>
                  <a:srgbClr val="FF0000"/>
                </a:solidFill>
              </a:rPr>
              <a:t>un corps de référence. </a:t>
            </a:r>
            <a:endParaRPr lang="fr-FR" sz="2800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198F522-14E1-5798-04C7-81ACB4D18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Nous allons commencer par la correction des exercices correspondant à la première tâche du chapitre : mouvement et interaction. Qui peut me rappeler la première tâche de ce chapitre</a:t>
            </a:r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23452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EEC50D00-FE08-ADB9-BE9D-EAC403CAC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3983"/>
            <a:ext cx="10529279" cy="529946"/>
          </a:xfrm>
        </p:spPr>
        <p:txBody>
          <a:bodyPr/>
          <a:lstStyle/>
          <a:p>
            <a:r>
              <a:rPr lang="fr-FR" dirty="0"/>
              <a:t>Pour réussir cette tâche, vous devez vous rappeler de la notion suivante : état de mouvement ou de repos , corps de référence , graphique distance-temps.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48358CC-0C6B-4BEC-DF43-332D70F9DB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763929"/>
            <a:ext cx="10529705" cy="268287"/>
          </a:xfrm>
        </p:spPr>
        <p:txBody>
          <a:bodyPr/>
          <a:lstStyle/>
          <a:p>
            <a:r>
              <a:rPr lang="fr-FR"/>
              <a:t>L’enseignant.e fait participer les élèves pour compléter les espaces en pointillés.Refaire la démonstration.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A07F321-B124-10FA-60E1-1834F79FA62C}"/>
              </a:ext>
            </a:extLst>
          </p:cNvPr>
          <p:cNvSpPr txBox="1"/>
          <p:nvPr/>
        </p:nvSpPr>
        <p:spPr>
          <a:xfrm>
            <a:off x="246062" y="1377254"/>
            <a:ext cx="10820200" cy="178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/>
              <a:t>L'état de ………………………….  ou de ………………………………….. d'un mobile se détermine par rapport à un autre objet appelé …………………………………..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DF778B4-5895-5A7B-E122-A1FF79038F1B}"/>
              </a:ext>
            </a:extLst>
          </p:cNvPr>
          <p:cNvSpPr txBox="1"/>
          <p:nvPr/>
        </p:nvSpPr>
        <p:spPr>
          <a:xfrm>
            <a:off x="2299138" y="1646783"/>
            <a:ext cx="156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repos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58C7B6D-8BBE-BFB0-E0D1-5A367869B84B}"/>
              </a:ext>
            </a:extLst>
          </p:cNvPr>
          <p:cNvSpPr txBox="1"/>
          <p:nvPr/>
        </p:nvSpPr>
        <p:spPr>
          <a:xfrm>
            <a:off x="5525731" y="1649961"/>
            <a:ext cx="1938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mouvement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34B38B2-EAD1-7B8A-C657-0CC2DD891496}"/>
              </a:ext>
            </a:extLst>
          </p:cNvPr>
          <p:cNvSpPr txBox="1"/>
          <p:nvPr/>
        </p:nvSpPr>
        <p:spPr>
          <a:xfrm>
            <a:off x="6668946" y="2571821"/>
            <a:ext cx="297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Corps de référence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14A6515-FF92-3203-8987-2607D885354A}"/>
              </a:ext>
            </a:extLst>
          </p:cNvPr>
          <p:cNvSpPr txBox="1"/>
          <p:nvPr/>
        </p:nvSpPr>
        <p:spPr>
          <a:xfrm>
            <a:off x="246063" y="3684499"/>
            <a:ext cx="11180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Un corps est </a:t>
            </a:r>
            <a:r>
              <a:rPr lang="fr-FR" sz="2400" dirty="0"/>
              <a:t>……………………….</a:t>
            </a:r>
            <a:r>
              <a:rPr lang="fr-FR" sz="2400" b="1" dirty="0"/>
              <a:t> si sa position change par rapport </a:t>
            </a:r>
            <a:r>
              <a:rPr lang="fr-FR" sz="2400" dirty="0"/>
              <a:t>……………….………….</a:t>
            </a:r>
            <a:r>
              <a:rPr lang="fr-FR" sz="2400" b="1" dirty="0"/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D19F95B-EB2E-8FEF-F8C5-3E4FC604A508}"/>
              </a:ext>
            </a:extLst>
          </p:cNvPr>
          <p:cNvSpPr txBox="1"/>
          <p:nvPr/>
        </p:nvSpPr>
        <p:spPr>
          <a:xfrm>
            <a:off x="246063" y="5047920"/>
            <a:ext cx="117639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Un corps est   </a:t>
            </a:r>
            <a:r>
              <a:rPr lang="fr-FR" sz="2400" dirty="0"/>
              <a:t>……………</a:t>
            </a:r>
            <a:r>
              <a:rPr lang="fr-FR" sz="2400" b="1" dirty="0"/>
              <a:t> si sa position ne change pas par rapport </a:t>
            </a:r>
            <a:r>
              <a:rPr lang="fr-FR" sz="2400" dirty="0"/>
              <a:t>……………….………….</a:t>
            </a:r>
            <a:r>
              <a:rPr lang="fr-FR" sz="2400" b="1" dirty="0"/>
              <a:t>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B57B777-CADB-B7BE-D2C3-C98122F02DA8}"/>
              </a:ext>
            </a:extLst>
          </p:cNvPr>
          <p:cNvSpPr txBox="1"/>
          <p:nvPr/>
        </p:nvSpPr>
        <p:spPr>
          <a:xfrm>
            <a:off x="2039255" y="3655660"/>
            <a:ext cx="2500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en mouvement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ACA9398-AD58-B7C3-E446-6EA17CC14E42}"/>
              </a:ext>
            </a:extLst>
          </p:cNvPr>
          <p:cNvSpPr txBox="1"/>
          <p:nvPr/>
        </p:nvSpPr>
        <p:spPr>
          <a:xfrm>
            <a:off x="8447655" y="3643307"/>
            <a:ext cx="297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 corps de référence 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D6B98C3-F71F-61ED-0BFF-703012AFE3FA}"/>
              </a:ext>
            </a:extLst>
          </p:cNvPr>
          <p:cNvSpPr txBox="1"/>
          <p:nvPr/>
        </p:nvSpPr>
        <p:spPr>
          <a:xfrm>
            <a:off x="2218115" y="5019081"/>
            <a:ext cx="138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 repos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8A8BE1C-D7DC-A5A6-2296-EC5CFEDA984A}"/>
              </a:ext>
            </a:extLst>
          </p:cNvPr>
          <p:cNvSpPr txBox="1"/>
          <p:nvPr/>
        </p:nvSpPr>
        <p:spPr>
          <a:xfrm>
            <a:off x="8592276" y="4970167"/>
            <a:ext cx="297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 corps de référence  </a:t>
            </a:r>
          </a:p>
        </p:txBody>
      </p:sp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45AD64F-7623-86FF-1F3C-0FC8F4F59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Commençons par exercice 1  page 49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067307-3890-398D-7B84-AB75010FC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443D32-F2EF-CC1D-61AC-A9BE477E0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96" y="1185916"/>
            <a:ext cx="5752208" cy="44861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A2992-26F8-985F-1767-A9AFF699EBC9}"/>
              </a:ext>
            </a:extLst>
          </p:cNvPr>
          <p:cNvSpPr/>
          <p:nvPr/>
        </p:nvSpPr>
        <p:spPr>
          <a:xfrm>
            <a:off x="6046730" y="1592748"/>
            <a:ext cx="5609218" cy="372177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01FC7A-CB15-96D1-F32F-D2CFBF817722}"/>
              </a:ext>
            </a:extLst>
          </p:cNvPr>
          <p:cNvSpPr txBox="1"/>
          <p:nvPr/>
        </p:nvSpPr>
        <p:spPr>
          <a:xfrm>
            <a:off x="6046729" y="1557744"/>
            <a:ext cx="529117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1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Préciser</a:t>
            </a:r>
            <a:r>
              <a:rPr lang="fr-FR" sz="2000" b="0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 les grandeurs sur le graphique. </a:t>
            </a:r>
            <a:endParaRPr lang="fr-FR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5F8EDF-FAC9-F6B3-D96A-FDB56AAEAFB9}"/>
              </a:ext>
            </a:extLst>
          </p:cNvPr>
          <p:cNvSpPr/>
          <p:nvPr/>
        </p:nvSpPr>
        <p:spPr>
          <a:xfrm>
            <a:off x="6046729" y="3428610"/>
            <a:ext cx="5752208" cy="373358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26EBD1F-E3AF-E0C8-1F0F-D039E222D4F4}"/>
              </a:ext>
            </a:extLst>
          </p:cNvPr>
          <p:cNvSpPr txBox="1"/>
          <p:nvPr/>
        </p:nvSpPr>
        <p:spPr>
          <a:xfrm>
            <a:off x="6046729" y="3393605"/>
            <a:ext cx="58454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2. </a:t>
            </a:r>
            <a:r>
              <a:rPr lang="fr-FR" sz="2000" b="1" dirty="0"/>
              <a:t>Identifier les périodes de variations de la distance. 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FB9DA748-28FD-1AC9-E710-E61E0E9A0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011300"/>
              </p:ext>
            </p:extLst>
          </p:nvPr>
        </p:nvGraphicFramePr>
        <p:xfrm>
          <a:off x="6306147" y="4058704"/>
          <a:ext cx="5492790" cy="1546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420">
                  <a:extLst>
                    <a:ext uri="{9D8B030D-6E8A-4147-A177-3AD203B41FA5}">
                      <a16:colId xmlns:a16="http://schemas.microsoft.com/office/drawing/2014/main" val="3130267394"/>
                    </a:ext>
                  </a:extLst>
                </a:gridCol>
                <a:gridCol w="1490722">
                  <a:extLst>
                    <a:ext uri="{9D8B030D-6E8A-4147-A177-3AD203B41FA5}">
                      <a16:colId xmlns:a16="http://schemas.microsoft.com/office/drawing/2014/main" val="807127523"/>
                    </a:ext>
                  </a:extLst>
                </a:gridCol>
                <a:gridCol w="1426464">
                  <a:extLst>
                    <a:ext uri="{9D8B030D-6E8A-4147-A177-3AD203B41FA5}">
                      <a16:colId xmlns:a16="http://schemas.microsoft.com/office/drawing/2014/main" val="3615133517"/>
                    </a:ext>
                  </a:extLst>
                </a:gridCol>
                <a:gridCol w="1472184">
                  <a:extLst>
                    <a:ext uri="{9D8B030D-6E8A-4147-A177-3AD203B41FA5}">
                      <a16:colId xmlns:a16="http://schemas.microsoft.com/office/drawing/2014/main" val="1594745910"/>
                    </a:ext>
                  </a:extLst>
                </a:gridCol>
              </a:tblGrid>
              <a:tr h="39208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Période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Période 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Période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155373"/>
                  </a:ext>
                </a:extLst>
              </a:tr>
              <a:tr h="544566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Temps</a:t>
                      </a:r>
                      <a:r>
                        <a:rPr lang="fr-FR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1055"/>
                  </a:ext>
                </a:extLst>
              </a:tr>
              <a:tr h="609914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Distance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1D1E"/>
                          </a:solidFill>
                          <a:effectLst/>
                          <a:uLnTx/>
                          <a:uFillTx/>
                          <a:latin typeface="Arial MT Light"/>
                          <a:ea typeface="+mn-ea"/>
                          <a:cs typeface="+mn-cs"/>
                        </a:rPr>
                        <a:t>…………..</a:t>
                      </a:r>
                      <a:endParaRPr lang="fr-FR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01125"/>
                  </a:ext>
                </a:extLst>
              </a:tr>
            </a:tbl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DA5E02A9-A494-8453-1CDB-D8988263A685}"/>
              </a:ext>
            </a:extLst>
          </p:cNvPr>
          <p:cNvSpPr txBox="1"/>
          <p:nvPr/>
        </p:nvSpPr>
        <p:spPr>
          <a:xfrm>
            <a:off x="6289442" y="2202160"/>
            <a:ext cx="53665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0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horizontal :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Arial MT Light"/>
              </a:rPr>
              <a:t> </a:t>
            </a:r>
            <a:r>
              <a:rPr lang="fr-FR" sz="1050" b="1" i="0" u="none" strike="noStrike" baseline="0" dirty="0">
                <a:solidFill>
                  <a:srgbClr val="221E1F"/>
                </a:solidFill>
                <a:latin typeface="Arial MT Light"/>
              </a:rPr>
              <a:t>………………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50" b="1" dirty="0">
                <a:solidFill>
                  <a:srgbClr val="221E1F"/>
                </a:solidFill>
                <a:latin typeface="Arial MT Light"/>
              </a:rPr>
              <a:t>……………………..</a:t>
            </a:r>
            <a:endParaRPr lang="fr-FR" sz="2000" b="1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2D5773F-AC9D-2B5F-855D-18D9F1020B69}"/>
              </a:ext>
            </a:extLst>
          </p:cNvPr>
          <p:cNvSpPr txBox="1"/>
          <p:nvPr/>
        </p:nvSpPr>
        <p:spPr>
          <a:xfrm>
            <a:off x="6287892" y="2736634"/>
            <a:ext cx="56535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0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vertical : </a:t>
            </a:r>
            <a:r>
              <a:rPr lang="fr-FR" sz="1000" b="1" dirty="0">
                <a:solidFill>
                  <a:srgbClr val="221E1F"/>
                </a:solidFill>
                <a:latin typeface="Arial MT Light"/>
              </a:rPr>
              <a:t>. . . . . . . . . . . . . . . . . . . .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00" b="1" i="0" u="none" strike="noStrike" baseline="0" dirty="0">
                <a:solidFill>
                  <a:srgbClr val="221E1F"/>
                </a:solidFill>
                <a:latin typeface="Arial MT Light"/>
              </a:rPr>
              <a:t>. . . . . . . . . . . . . . . . . . . . . . . </a:t>
            </a:r>
            <a:endParaRPr lang="fr-FR" sz="1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CC1B4C0-0D66-A859-286E-95358EA81962}"/>
              </a:ext>
            </a:extLst>
          </p:cNvPr>
          <p:cNvSpPr txBox="1"/>
          <p:nvPr/>
        </p:nvSpPr>
        <p:spPr>
          <a:xfrm>
            <a:off x="9556479" y="2207197"/>
            <a:ext cx="19470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minute (min)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7181864-FF46-0A54-094C-D15EEB1C1281}"/>
              </a:ext>
            </a:extLst>
          </p:cNvPr>
          <p:cNvSpPr txBox="1"/>
          <p:nvPr/>
        </p:nvSpPr>
        <p:spPr>
          <a:xfrm>
            <a:off x="8195111" y="2171696"/>
            <a:ext cx="919537" cy="4085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temps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C0B9DCA-5F99-0082-2C84-2A13CF08F70D}"/>
              </a:ext>
            </a:extLst>
          </p:cNvPr>
          <p:cNvSpPr txBox="1"/>
          <p:nvPr/>
        </p:nvSpPr>
        <p:spPr>
          <a:xfrm>
            <a:off x="9793662" y="2729563"/>
            <a:ext cx="16089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mètre (m)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0BCFDB-B048-972D-C75B-2E3BB3A7E0C1}"/>
              </a:ext>
            </a:extLst>
          </p:cNvPr>
          <p:cNvSpPr txBox="1"/>
          <p:nvPr/>
        </p:nvSpPr>
        <p:spPr>
          <a:xfrm>
            <a:off x="8005318" y="2747523"/>
            <a:ext cx="1107780" cy="4149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distance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7FC75E2-DAE3-4B6B-7C1A-64852375C684}"/>
              </a:ext>
            </a:extLst>
          </p:cNvPr>
          <p:cNvCxnSpPr>
            <a:cxnSpLocks/>
          </p:cNvCxnSpPr>
          <p:nvPr/>
        </p:nvCxnSpPr>
        <p:spPr>
          <a:xfrm>
            <a:off x="1920240" y="4873752"/>
            <a:ext cx="3419856" cy="0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727AFB6-219D-38C5-DA04-C0B7D4F3BD7F}"/>
              </a:ext>
            </a:extLst>
          </p:cNvPr>
          <p:cNvSpPr txBox="1"/>
          <p:nvPr/>
        </p:nvSpPr>
        <p:spPr>
          <a:xfrm>
            <a:off x="7513028" y="4538962"/>
            <a:ext cx="136416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Entre 0 et 2 min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C86D15-E90B-9822-55D0-1386A3C8787F}"/>
              </a:ext>
            </a:extLst>
          </p:cNvPr>
          <p:cNvSpPr/>
          <p:nvPr/>
        </p:nvSpPr>
        <p:spPr>
          <a:xfrm>
            <a:off x="1949114" y="2333661"/>
            <a:ext cx="900000" cy="2741896"/>
          </a:xfrm>
          <a:prstGeom prst="rect">
            <a:avLst/>
          </a:prstGeom>
          <a:solidFill>
            <a:srgbClr val="FFFF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E0384-A3A1-57D7-355D-83E2915FBBC3}"/>
              </a:ext>
            </a:extLst>
          </p:cNvPr>
          <p:cNvSpPr/>
          <p:nvPr/>
        </p:nvSpPr>
        <p:spPr>
          <a:xfrm>
            <a:off x="2867665" y="2294345"/>
            <a:ext cx="1361248" cy="2808006"/>
          </a:xfrm>
          <a:prstGeom prst="rect">
            <a:avLst/>
          </a:prstGeom>
          <a:solidFill>
            <a:srgbClr val="FFFF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FB17289-3BC0-7356-2345-B0B36D9F5C13}"/>
              </a:ext>
            </a:extLst>
          </p:cNvPr>
          <p:cNvSpPr txBox="1"/>
          <p:nvPr/>
        </p:nvSpPr>
        <p:spPr>
          <a:xfrm>
            <a:off x="7487173" y="5146367"/>
            <a:ext cx="136416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Reste constante 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C86CCE8-71D5-5A15-DD0F-B17BB06E82AA}"/>
              </a:ext>
            </a:extLst>
          </p:cNvPr>
          <p:cNvCxnSpPr/>
          <p:nvPr/>
        </p:nvCxnSpPr>
        <p:spPr>
          <a:xfrm>
            <a:off x="1920239" y="2337762"/>
            <a:ext cx="94362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4359C05-A7C8-41B4-4B38-2637A9C81A5C}"/>
              </a:ext>
            </a:extLst>
          </p:cNvPr>
          <p:cNvCxnSpPr>
            <a:cxnSpLocks/>
          </p:cNvCxnSpPr>
          <p:nvPr/>
        </p:nvCxnSpPr>
        <p:spPr>
          <a:xfrm flipV="1">
            <a:off x="1920240" y="2171696"/>
            <a:ext cx="0" cy="2741896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FE415502-58B6-6B42-CE6A-D4DD279479C9}"/>
              </a:ext>
            </a:extLst>
          </p:cNvPr>
          <p:cNvSpPr txBox="1"/>
          <p:nvPr/>
        </p:nvSpPr>
        <p:spPr>
          <a:xfrm>
            <a:off x="8958230" y="4508352"/>
            <a:ext cx="136416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Entre 2 et 5 min 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7C9937A-3F45-E09F-0F6D-88A5BA2B1907}"/>
              </a:ext>
            </a:extLst>
          </p:cNvPr>
          <p:cNvSpPr txBox="1"/>
          <p:nvPr/>
        </p:nvSpPr>
        <p:spPr>
          <a:xfrm>
            <a:off x="8968676" y="5095504"/>
            <a:ext cx="128222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Diminue 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EB3C6B9A-D27E-E502-A718-3B743A083C6C}"/>
              </a:ext>
            </a:extLst>
          </p:cNvPr>
          <p:cNvCxnSpPr/>
          <p:nvPr/>
        </p:nvCxnSpPr>
        <p:spPr>
          <a:xfrm>
            <a:off x="2849114" y="2333661"/>
            <a:ext cx="1379799" cy="187257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C06549FC-8364-39AD-1774-37DECCF1E0AD}"/>
              </a:ext>
            </a:extLst>
          </p:cNvPr>
          <p:cNvSpPr/>
          <p:nvPr/>
        </p:nvSpPr>
        <p:spPr>
          <a:xfrm>
            <a:off x="4215858" y="2222712"/>
            <a:ext cx="900000" cy="2741896"/>
          </a:xfrm>
          <a:prstGeom prst="rect">
            <a:avLst/>
          </a:prstGeom>
          <a:solidFill>
            <a:srgbClr val="FFFF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7CA27622-31E5-0A51-0644-C0C810DAE46C}"/>
              </a:ext>
            </a:extLst>
          </p:cNvPr>
          <p:cNvCxnSpPr/>
          <p:nvPr/>
        </p:nvCxnSpPr>
        <p:spPr>
          <a:xfrm>
            <a:off x="4228913" y="4206240"/>
            <a:ext cx="94362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CA9D4AD9-8E36-DD77-EFF3-B3C395CF523A}"/>
              </a:ext>
            </a:extLst>
          </p:cNvPr>
          <p:cNvSpPr txBox="1"/>
          <p:nvPr/>
        </p:nvSpPr>
        <p:spPr>
          <a:xfrm>
            <a:off x="10393066" y="4527940"/>
            <a:ext cx="136416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Entre 5 et 7 min 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EE22A91-6FE5-27B1-0894-1788941C8A38}"/>
              </a:ext>
            </a:extLst>
          </p:cNvPr>
          <p:cNvSpPr txBox="1"/>
          <p:nvPr/>
        </p:nvSpPr>
        <p:spPr>
          <a:xfrm>
            <a:off x="10393066" y="5088691"/>
            <a:ext cx="13549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Reste constante </a:t>
            </a:r>
          </a:p>
        </p:txBody>
      </p:sp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5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12" grpId="0" animBg="1"/>
      <p:bldP spid="13" grpId="0" animBg="1"/>
      <p:bldP spid="13" grpId="1" animBg="1"/>
      <p:bldP spid="14" grpId="0" animBg="1"/>
      <p:bldP spid="14" grpId="1" animBg="1"/>
      <p:bldP spid="31" grpId="0" animBg="1"/>
      <p:bldP spid="36" grpId="0" animBg="1"/>
      <p:bldP spid="37" grpId="0" animBg="1"/>
      <p:bldP spid="49" grpId="0" animBg="1"/>
      <p:bldP spid="49" grpId="1" animBg="1"/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4F8B0-35E7-3871-0C62-6E53B128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B2D121DA-78F9-C086-3F4C-58A1DB424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23" y="275255"/>
            <a:ext cx="502619" cy="50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106F623-25C6-9879-1B01-F115C019A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Commençons par exercice 1  page 49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51D461-CD3D-8AA7-C822-1F498C7C815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6CC813-F7F0-7DDA-D569-5FDCDCAC17F0}"/>
              </a:ext>
            </a:extLst>
          </p:cNvPr>
          <p:cNvSpPr/>
          <p:nvPr/>
        </p:nvSpPr>
        <p:spPr>
          <a:xfrm>
            <a:off x="6123258" y="2462009"/>
            <a:ext cx="5582304" cy="400110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41507DF-AECE-4D29-A8BB-FB1C477AE9E2}"/>
              </a:ext>
            </a:extLst>
          </p:cNvPr>
          <p:cNvSpPr txBox="1"/>
          <p:nvPr/>
        </p:nvSpPr>
        <p:spPr>
          <a:xfrm>
            <a:off x="6042697" y="2427275"/>
            <a:ext cx="59125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3. </a:t>
            </a:r>
            <a:r>
              <a:rPr lang="fr-FR" sz="2000" b="1" dirty="0"/>
              <a:t>Identifier l’état de repos et de mouvent du coureur.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C884FF5-C2EF-14B1-63A4-43CDEEC5BFA5}"/>
              </a:ext>
            </a:extLst>
          </p:cNvPr>
          <p:cNvSpPr txBox="1"/>
          <p:nvPr/>
        </p:nvSpPr>
        <p:spPr>
          <a:xfrm>
            <a:off x="6189198" y="3211239"/>
            <a:ext cx="55823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A368AA"/>
                </a:solidFill>
              </a:rPr>
              <a:t>•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Pendant la période 1, le coureur est …………………….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A72A3A-801F-6158-D823-2995C47281A1}"/>
              </a:ext>
            </a:extLst>
          </p:cNvPr>
          <p:cNvSpPr txBox="1"/>
          <p:nvPr/>
        </p:nvSpPr>
        <p:spPr>
          <a:xfrm>
            <a:off x="6189198" y="3907755"/>
            <a:ext cx="5679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A368AA"/>
                </a:solidFill>
              </a:rPr>
              <a:t>•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Pendant la période 2, le </a:t>
            </a:r>
            <a:r>
              <a:rPr lang="fr-FR" sz="2000" dirty="0">
                <a:solidFill>
                  <a:srgbClr val="211D1E"/>
                </a:solidFill>
              </a:rPr>
              <a:t>coureur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 est </a:t>
            </a:r>
            <a:r>
              <a:rPr lang="fr-FR" sz="2000" dirty="0">
                <a:solidFill>
                  <a:srgbClr val="211D1E"/>
                </a:solidFill>
              </a:rPr>
              <a:t>…………………….</a:t>
            </a:r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5E8669-C433-BE21-B1CF-B668CD36A255}"/>
              </a:ext>
            </a:extLst>
          </p:cNvPr>
          <p:cNvSpPr txBox="1"/>
          <p:nvPr/>
        </p:nvSpPr>
        <p:spPr>
          <a:xfrm>
            <a:off x="6189198" y="4668280"/>
            <a:ext cx="55823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A368AA"/>
                </a:solidFill>
              </a:rPr>
              <a:t>•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Pendant la période 3, le </a:t>
            </a:r>
            <a:r>
              <a:rPr lang="fr-FR" sz="2000" dirty="0">
                <a:solidFill>
                  <a:srgbClr val="211D1E"/>
                </a:solidFill>
              </a:rPr>
              <a:t>coureur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 est </a:t>
            </a:r>
            <a:r>
              <a:rPr lang="fr-FR" sz="2000" dirty="0">
                <a:solidFill>
                  <a:srgbClr val="211D1E"/>
                </a:solidFill>
              </a:rPr>
              <a:t>…………………….</a:t>
            </a:r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A66FD0-069D-206A-8FE4-C955DEFAF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96" y="1185916"/>
            <a:ext cx="5752208" cy="4486168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3DF8555-A00D-0CA6-7F61-C4AFD4F5AC90}"/>
              </a:ext>
            </a:extLst>
          </p:cNvPr>
          <p:cNvCxnSpPr/>
          <p:nvPr/>
        </p:nvCxnSpPr>
        <p:spPr>
          <a:xfrm>
            <a:off x="1920239" y="2337762"/>
            <a:ext cx="94362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F6D571BA-C4AB-38A8-87B0-06E9451613BC}"/>
              </a:ext>
            </a:extLst>
          </p:cNvPr>
          <p:cNvSpPr txBox="1"/>
          <p:nvPr/>
        </p:nvSpPr>
        <p:spPr>
          <a:xfrm>
            <a:off x="10272684" y="3154991"/>
            <a:ext cx="123323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Au repos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8BE3EA-5C96-6045-CD88-3274CCEF66EF}"/>
              </a:ext>
            </a:extLst>
          </p:cNvPr>
          <p:cNvSpPr txBox="1"/>
          <p:nvPr/>
        </p:nvSpPr>
        <p:spPr>
          <a:xfrm>
            <a:off x="10179736" y="3866451"/>
            <a:ext cx="18288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en mouvement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4962A8-8FF1-3C94-B67A-0D3F75E0B786}"/>
              </a:ext>
            </a:extLst>
          </p:cNvPr>
          <p:cNvCxnSpPr/>
          <p:nvPr/>
        </p:nvCxnSpPr>
        <p:spPr>
          <a:xfrm>
            <a:off x="2849114" y="2333661"/>
            <a:ext cx="1379799" cy="187257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C66505F-2806-3ACC-BB56-219720391D9C}"/>
              </a:ext>
            </a:extLst>
          </p:cNvPr>
          <p:cNvCxnSpPr/>
          <p:nvPr/>
        </p:nvCxnSpPr>
        <p:spPr>
          <a:xfrm>
            <a:off x="4228913" y="4206240"/>
            <a:ext cx="94362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5B9661C5-612C-CED6-3474-AF1355C04A51}"/>
              </a:ext>
            </a:extLst>
          </p:cNvPr>
          <p:cNvSpPr txBox="1"/>
          <p:nvPr/>
        </p:nvSpPr>
        <p:spPr>
          <a:xfrm>
            <a:off x="10253468" y="4596856"/>
            <a:ext cx="13783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Au repos</a:t>
            </a:r>
          </a:p>
        </p:txBody>
      </p:sp>
    </p:spTree>
    <p:extLst>
      <p:ext uri="{BB962C8B-B14F-4D97-AF65-F5344CB8AC3E}">
        <p14:creationId xmlns:p14="http://schemas.microsoft.com/office/powerpoint/2010/main" val="154203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</TotalTime>
  <Words>1655</Words>
  <Application>Microsoft Office PowerPoint</Application>
  <PresentationFormat>Grand écran</PresentationFormat>
  <Paragraphs>203</Paragraphs>
  <Slides>30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Arial</vt:lpstr>
      <vt:lpstr>Arial MT Light</vt:lpstr>
      <vt:lpstr>Calibri</vt:lpstr>
      <vt:lpstr>Calibri Light</vt:lpstr>
      <vt:lpstr>Dosis</vt:lpstr>
      <vt:lpstr>Wingdings</vt:lpstr>
      <vt:lpstr>Thème Office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Nous allons commencer par la correction des exercices correspondant à la première tâche du chapitre : mouvement et interaction. Qui peut me rappeler la première tâche de ce chapitre</vt:lpstr>
      <vt:lpstr>Pour réussir cette tâche, vous devez vous rappeler de la notion suivante : état de mouvement ou de repos , corps de référence , graphique distance-temps.</vt:lpstr>
      <vt:lpstr>Commençons par exercice 1  page 49 .</vt:lpstr>
      <vt:lpstr>Commençons par exercice 1  page 49 .</vt:lpstr>
      <vt:lpstr>Présentation PowerPoint</vt:lpstr>
      <vt:lpstr>Présentation PowerPoint</vt:lpstr>
      <vt:lpstr>Pour réussir cette tâche, vous devez vous rappeler de la définition de la trajectoire et les types de trajectoire</vt:lpstr>
      <vt:lpstr>Indiquer le type de la trajectoire dans les cas suivants : </vt:lpstr>
      <vt:lpstr>Indiquer le type de la trajectoire.</vt:lpstr>
      <vt:lpstr>Faisons maintenant l’exercice 2 p.50 </vt:lpstr>
      <vt:lpstr>Présentation PowerPoint</vt:lpstr>
      <vt:lpstr>Présentation PowerPoint</vt:lpstr>
      <vt:lpstr>Pour réussir cette tâche, vous devez vous rappeler de la définition du mouvement de translation est de rotation. </vt:lpstr>
      <vt:lpstr>Maintenant voyons quelques exemples. </vt:lpstr>
      <vt:lpstr>Maintenant, voyons quelques exemples de mouvement de translation et de rotation.</vt:lpstr>
      <vt:lpstr>Faisons maintenant l’exercice 3 p.51</vt:lpstr>
      <vt:lpstr>Faisons maintenant l’exercice 3 p.51</vt:lpstr>
      <vt:lpstr>Présentation PowerPoint</vt:lpstr>
      <vt:lpstr>Faisons maintenant ensemble la correction de l’exercice Défi 1, page 52.</vt:lpstr>
      <vt:lpstr>Faisons maintenant ensemble la correction de l’exercice Défi 2, page 52.</vt:lpstr>
      <vt:lpstr>Faisons maintenant ensemble la correction de l’exercice Défi 3, page 52.</vt:lpstr>
      <vt:lpstr>Faisons maintenant ensemble la correction de l’exercice Défi 4, page 53.</vt:lpstr>
      <vt:lpstr>Faisons maintenant ensemble la correction de l’exercice Défi 5, page 53.</vt:lpstr>
      <vt:lpstr>Faisons maintenant ensemble la correction de l’exercice Défi 6, page 53.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elmokhtar</cp:lastModifiedBy>
  <cp:revision>126</cp:revision>
  <dcterms:created xsi:type="dcterms:W3CDTF">2025-12-06T09:32:16Z</dcterms:created>
  <dcterms:modified xsi:type="dcterms:W3CDTF">2026-05-16T00:06:55Z</dcterms:modified>
</cp:coreProperties>
</file>