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2"/>
  </p:notesMasterIdLst>
  <p:sldIdLst>
    <p:sldId id="275" r:id="rId3"/>
    <p:sldId id="276" r:id="rId4"/>
    <p:sldId id="277" r:id="rId5"/>
    <p:sldId id="278" r:id="rId6"/>
    <p:sldId id="279" r:id="rId7"/>
    <p:sldId id="280" r:id="rId8"/>
    <p:sldId id="281" r:id="rId9"/>
    <p:sldId id="288" r:id="rId10"/>
    <p:sldId id="282" r:id="rId11"/>
    <p:sldId id="283" r:id="rId12"/>
    <p:sldId id="257" r:id="rId13"/>
    <p:sldId id="258" r:id="rId14"/>
    <p:sldId id="259" r:id="rId15"/>
    <p:sldId id="261" r:id="rId16"/>
    <p:sldId id="262" r:id="rId17"/>
    <p:sldId id="264" r:id="rId18"/>
    <p:sldId id="265" r:id="rId19"/>
    <p:sldId id="266" r:id="rId20"/>
    <p:sldId id="268" r:id="rId21"/>
    <p:sldId id="289" r:id="rId22"/>
    <p:sldId id="290" r:id="rId23"/>
    <p:sldId id="291" r:id="rId24"/>
    <p:sldId id="292" r:id="rId25"/>
    <p:sldId id="270" r:id="rId26"/>
    <p:sldId id="271" r:id="rId27"/>
    <p:sldId id="272" r:id="rId28"/>
    <p:sldId id="274" r:id="rId29"/>
    <p:sldId id="285" r:id="rId30"/>
    <p:sldId id="273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4660"/>
  </p:normalViewPr>
  <p:slideViewPr>
    <p:cSldViewPr snapToGrid="0">
      <p:cViewPr varScale="1">
        <p:scale>
          <a:sx n="88" d="100"/>
          <a:sy n="88" d="100"/>
        </p:scale>
        <p:origin x="102" y="4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165D5B-1885-4CA6-8306-11EF47257489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B38936-26E3-4A0D-AD92-84EA851A95D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4594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14472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4" name="Google Shape;794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731924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25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43786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26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52735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1816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38064-1390-EC83-4B07-8141652D73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064E05-3CA4-2354-0C9E-2F15917A301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65E8BD-3576-674C-2BAE-AD589412F9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37C70AC-5FA2-0960-E37D-00E78AFA49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28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09615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0" name="Google Shape;470;p4:notes"/>
          <p:cNvSpPr txBox="1">
            <a:spLocks noGrp="1"/>
          </p:cNvSpPr>
          <p:nvPr>
            <p:ph type="body" idx="1"/>
          </p:nvPr>
        </p:nvSpPr>
        <p:spPr>
          <a:xfrm>
            <a:off x="685800" y="4400549"/>
            <a:ext cx="5486400" cy="3600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1" name="Google Shape;471;p4:notes"/>
          <p:cNvSpPr txBox="1">
            <a:spLocks noGrp="1"/>
          </p:cNvSpPr>
          <p:nvPr>
            <p:ph type="sldNum" idx="12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700" rIns="91400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fr-FR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767642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B7C472-90EE-3493-612A-0BA214C060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0CD9C5D-5410-EEBE-4987-C3FF696B57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59125A7-96DC-4D28-5772-04C231E14A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1CD996-9249-C230-FE25-309EDC6A3B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874980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17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03188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70D28-8575-5007-8EB6-2A6B48611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FE04558-DC98-F1E2-F568-5CCE6D682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599E4F1-6900-D2AB-AA31-96BD235782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D83F3B-15E4-D095-E72F-178069243D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18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7716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19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2580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21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9165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370D28-8575-5007-8EB6-2A6B486115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FE04558-DC98-F1E2-F568-5CCE6D6829F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599E4F1-6900-D2AB-AA31-96BD235782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DD83F3B-15E4-D095-E72F-178069243D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22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38844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092704-DA5E-BBE3-0AE7-A44CC91CC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3C183B-D044-178A-2BB3-F8344AEAB3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4D5A000-BD7C-2AB0-471C-3E6EF734BFD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9B94F21-EEB9-AFA5-9D63-4217E96278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>
                <a:solidFill>
                  <a:prstClr val="black"/>
                </a:solidFill>
              </a:rPr>
              <a:pPr/>
              <a:t>23</a:t>
            </a:fld>
            <a:endParaRPr 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6676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706868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646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503915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18281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solidation1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A17D6FC-DFFA-C057-A40E-CEAA66D70890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57A2033-3792-50CB-0614-A1CA025C7A8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764B272-F3C8-6728-C1F2-A3731B543B18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4C9F2A5-BC32-8CCC-53A2-72BF6B91DEAA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BD66AC32-00B4-49CD-369B-10CD995AF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96924475-29E2-AE58-63D5-1B8D4625EF6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6" name="Picture 3" descr="Image générée">
            <a:extLst>
              <a:ext uri="{FF2B5EF4-FFF2-40B4-BE49-F238E27FC236}">
                <a16:creationId xmlns:a16="http://schemas.microsoft.com/office/drawing/2014/main" id="{66E78F4F-8A07-8FE2-DD57-9858040169C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8003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solidation2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A17D6FC-DFFA-C057-A40E-CEAA66D70890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57A2033-3792-50CB-0614-A1CA025C7A8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764B272-F3C8-6728-C1F2-A3731B543B18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4C9F2A5-BC32-8CCC-53A2-72BF6B91DEAA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BD66AC32-00B4-49CD-369B-10CD995AF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96924475-29E2-AE58-63D5-1B8D4625EF6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6" name="Picture 3" descr="Image générée">
            <a:extLst>
              <a:ext uri="{FF2B5EF4-FFF2-40B4-BE49-F238E27FC236}">
                <a16:creationId xmlns:a16="http://schemas.microsoft.com/office/drawing/2014/main" id="{66E78F4F-8A07-8FE2-DD57-9858040169C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5098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solidation3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7A17D6FC-DFFA-C057-A40E-CEAA66D70890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F57A2033-3792-50CB-0614-A1CA025C7A8B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A764B272-F3C8-6728-C1F2-A3731B543B18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4C9F2A5-BC32-8CCC-53A2-72BF6B91DEAA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6" name="Titre 10">
            <a:extLst>
              <a:ext uri="{FF2B5EF4-FFF2-40B4-BE49-F238E27FC236}">
                <a16:creationId xmlns:a16="http://schemas.microsoft.com/office/drawing/2014/main" id="{BD66AC32-00B4-49CD-369B-10CD995AF2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1" name="Espace réservé du contenu 14">
            <a:extLst>
              <a:ext uri="{FF2B5EF4-FFF2-40B4-BE49-F238E27FC236}">
                <a16:creationId xmlns:a16="http://schemas.microsoft.com/office/drawing/2014/main" id="{96924475-29E2-AE58-63D5-1B8D4625EF6B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6" name="Picture 3" descr="Image générée">
            <a:extLst>
              <a:ext uri="{FF2B5EF4-FFF2-40B4-BE49-F238E27FC236}">
                <a16:creationId xmlns:a16="http://schemas.microsoft.com/office/drawing/2014/main" id="{66E78F4F-8A07-8FE2-DD57-9858040169CB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28821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1125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0826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520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416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20813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64294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53497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fr-FR" dirty="0">
              <a:solidFill>
                <a:prstClr val="white"/>
              </a:solidFill>
            </a:endParaRPr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7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6604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34511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83432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46952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16266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59169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1295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92273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5477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79562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3957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00"/>
            <a:endParaRPr lang="fr-MA" sz="900" b="1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4225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5"/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5"/>
          <p:cNvSpPr txBox="1">
            <a:spLocks noGrp="1"/>
          </p:cNvSpPr>
          <p:nvPr>
            <p:ph type="subTitle" idx="1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2" name="Google Shape;22;p35"/>
          <p:cNvSpPr txBox="1">
            <a:spLocks noGrp="1"/>
          </p:cNvSpPr>
          <p:nvPr>
            <p:ph type="subTitle" idx="2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35"/>
          <p:cNvSpPr txBox="1">
            <a:spLocks noGrp="1"/>
          </p:cNvSpPr>
          <p:nvPr>
            <p:ph type="title" idx="3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35"/>
          <p:cNvSpPr txBox="1">
            <a:spLocks noGrp="1"/>
          </p:cNvSpPr>
          <p:nvPr>
            <p:ph type="subTitle" idx="4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5"/>
          <p:cNvSpPr txBox="1">
            <a:spLocks noGrp="1"/>
          </p:cNvSpPr>
          <p:nvPr>
            <p:ph type="subTitle" idx="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67"/>
              <a:buNone/>
              <a:defRPr sz="1867"/>
            </a:lvl1pPr>
            <a:lvl2pPr lvl="1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lvl="2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lvl="3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lvl="4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lvl="5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lvl="6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lvl="7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lvl="8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5"/>
          <p:cNvSpPr txBox="1">
            <a:spLocks noGrp="1"/>
          </p:cNvSpPr>
          <p:nvPr>
            <p:ph type="title" idx="6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35"/>
          <p:cNvSpPr txBox="1">
            <a:spLocks noGrp="1"/>
          </p:cNvSpPr>
          <p:nvPr>
            <p:ph type="title" idx="7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5"/>
          <p:cNvSpPr txBox="1">
            <a:spLocks noGrp="1"/>
          </p:cNvSpPr>
          <p:nvPr>
            <p:ph type="title" idx="8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35"/>
          <p:cNvSpPr txBox="1">
            <a:spLocks noGrp="1"/>
          </p:cNvSpPr>
          <p:nvPr>
            <p:ph type="title" idx="9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1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35"/>
          <p:cNvSpPr txBox="1">
            <a:spLocks noGrp="1"/>
          </p:cNvSpPr>
          <p:nvPr>
            <p:ph type="title" idx="13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35"/>
          <p:cNvSpPr txBox="1">
            <a:spLocks noGrp="1"/>
          </p:cNvSpPr>
          <p:nvPr>
            <p:ph type="title" idx="14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5"/>
          <p:cNvSpPr txBox="1">
            <a:spLocks noGrp="1"/>
          </p:cNvSpPr>
          <p:nvPr>
            <p:ph type="title" idx="1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68550" rIns="91425" bIns="6855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311442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22198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3433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4563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62603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57943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81726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32973-F66C-43F1-94CB-8C73CA6CECC2}" type="datetimeFigureOut">
              <a:rPr lang="fr-FR" smtClean="0"/>
              <a:t>13/02/2026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B1E913-BFCD-48E0-92A9-B95CCD42CF0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0576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0" r:id="rId12"/>
    <p:sldLayoutId id="2147483701" r:id="rId13"/>
    <p:sldLayoutId id="2147483702" r:id="rId14"/>
    <p:sldLayoutId id="2147483703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5CE231B-25EB-4A68-BA80-EB75600200BE}" type="datetimeFigureOut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13/02/2026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7EB6BF17-B454-4520-84DD-15E34D16678A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‹N°›</a:t>
            </a:fld>
            <a:endParaRPr lang="fr-F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134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0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731;p98">
            <a:extLst>
              <a:ext uri="{FF2B5EF4-FFF2-40B4-BE49-F238E27FC236}">
                <a16:creationId xmlns:a16="http://schemas.microsoft.com/office/drawing/2014/main" id="{0E910BEC-3868-7DE0-D228-E0003D957D4A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7200" b="1" kern="0" noProof="0" dirty="0">
                <a:solidFill>
                  <a:srgbClr val="002060"/>
                </a:solidFill>
                <a:latin typeface="Calibri"/>
                <a:ea typeface="Calibri"/>
                <a:cs typeface="Calibri"/>
              </a:rPr>
              <a:t>Physique chimie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5" name="Google Shape;738;p98">
            <a:extLst>
              <a:ext uri="{FF2B5EF4-FFF2-40B4-BE49-F238E27FC236}">
                <a16:creationId xmlns:a16="http://schemas.microsoft.com/office/drawing/2014/main" id="{0EBDBF7A-898D-CD5E-FD65-31C70CAF2C96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333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600" b="1" kern="0" noProof="0" dirty="0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6" name="Google Shape;743;p98">
            <a:extLst>
              <a:ext uri="{FF2B5EF4-FFF2-40B4-BE49-F238E27FC236}">
                <a16:creationId xmlns:a16="http://schemas.microsoft.com/office/drawing/2014/main" id="{88D992A8-6E1A-3C30-F0F8-0C7D0E55AA2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7" name="Google Shape;744;p98">
            <a:extLst>
              <a:ext uri="{FF2B5EF4-FFF2-40B4-BE49-F238E27FC236}">
                <a16:creationId xmlns:a16="http://schemas.microsoft.com/office/drawing/2014/main" id="{3F92AB03-18B8-13BB-2D06-A587EA92C9A2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83502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2133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sz="1867" kern="0" noProof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8" name="Google Shape;745;p98">
            <a:extLst>
              <a:ext uri="{FF2B5EF4-FFF2-40B4-BE49-F238E27FC236}">
                <a16:creationId xmlns:a16="http://schemas.microsoft.com/office/drawing/2014/main" id="{A0D0C4EB-2935-9420-0EA1-9C5D58DC1BEC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fr-FR" sz="2400" b="1" kern="0" noProof="0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</a:t>
            </a:r>
          </a:p>
        </p:txBody>
      </p:sp>
      <p:sp>
        <p:nvSpPr>
          <p:cNvPr id="29" name="Google Shape;223;p26">
            <a:extLst>
              <a:ext uri="{FF2B5EF4-FFF2-40B4-BE49-F238E27FC236}">
                <a16:creationId xmlns:a16="http://schemas.microsoft.com/office/drawing/2014/main" id="{3CFA28FA-0FE6-BD9C-088F-8A2DB9E493B1}"/>
              </a:ext>
            </a:extLst>
          </p:cNvPr>
          <p:cNvSpPr/>
          <p:nvPr/>
        </p:nvSpPr>
        <p:spPr>
          <a:xfrm>
            <a:off x="1186170" y="2789264"/>
            <a:ext cx="2160345" cy="509623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3</a:t>
            </a:r>
            <a:endParaRPr lang="fr-FR" sz="3200" b="1" kern="0" noProof="0" dirty="0">
              <a:solidFill>
                <a:srgbClr val="0070C0"/>
              </a:solidFill>
              <a:latin typeface="Calibri"/>
              <a:ea typeface="Calibri"/>
              <a:cs typeface="Calibri"/>
            </a:endParaRPr>
          </a:p>
        </p:txBody>
      </p:sp>
      <p:grpSp>
        <p:nvGrpSpPr>
          <p:cNvPr id="38" name="Groupe 37">
            <a:extLst>
              <a:ext uri="{FF2B5EF4-FFF2-40B4-BE49-F238E27FC236}">
                <a16:creationId xmlns:a16="http://schemas.microsoft.com/office/drawing/2014/main" id="{F7FABAC2-6E8F-F97A-B858-C03335E397D6}"/>
              </a:ext>
            </a:extLst>
          </p:cNvPr>
          <p:cNvGrpSpPr/>
          <p:nvPr/>
        </p:nvGrpSpPr>
        <p:grpSpPr>
          <a:xfrm>
            <a:off x="304311" y="3710465"/>
            <a:ext cx="5939204" cy="696796"/>
            <a:chOff x="253512" y="3710465"/>
            <a:chExt cx="5990003" cy="696796"/>
          </a:xfrm>
        </p:grpSpPr>
        <p:sp>
          <p:nvSpPr>
            <p:cNvPr id="19" name="Google Shape;223;p26">
              <a:extLst>
                <a:ext uri="{FF2B5EF4-FFF2-40B4-BE49-F238E27FC236}">
                  <a16:creationId xmlns:a16="http://schemas.microsoft.com/office/drawing/2014/main" id="{AD370E4E-0C27-512A-5D4D-C95E4591E73A}"/>
                </a:ext>
              </a:extLst>
            </p:cNvPr>
            <p:cNvSpPr/>
            <p:nvPr/>
          </p:nvSpPr>
          <p:spPr>
            <a:xfrm>
              <a:off x="253512" y="3710465"/>
              <a:ext cx="5990003" cy="696796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Chapitre 1</a:t>
              </a:r>
            </a:p>
          </p:txBody>
        </p:sp>
        <p:sp>
          <p:nvSpPr>
            <p:cNvPr id="21" name="Google Shape;735;p98">
              <a:extLst>
                <a:ext uri="{FF2B5EF4-FFF2-40B4-BE49-F238E27FC236}">
                  <a16:creationId xmlns:a16="http://schemas.microsoft.com/office/drawing/2014/main" id="{5BD26F50-56AE-595E-87DF-05B2E3AA8BAE}"/>
                </a:ext>
              </a:extLst>
            </p:cNvPr>
            <p:cNvSpPr/>
            <p:nvPr/>
          </p:nvSpPr>
          <p:spPr>
            <a:xfrm>
              <a:off x="1850355" y="3785845"/>
              <a:ext cx="65604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3" name="Google Shape;223;p26">
              <a:extLst>
                <a:ext uri="{FF2B5EF4-FFF2-40B4-BE49-F238E27FC236}">
                  <a16:creationId xmlns:a16="http://schemas.microsoft.com/office/drawing/2014/main" id="{FA8BB4DF-DB1A-C1B0-7D42-E4753C316096}"/>
                </a:ext>
              </a:extLst>
            </p:cNvPr>
            <p:cNvSpPr/>
            <p:nvPr/>
          </p:nvSpPr>
          <p:spPr>
            <a:xfrm>
              <a:off x="1937552" y="3770861"/>
              <a:ext cx="4286785" cy="576000"/>
            </a:xfrm>
            <a:prstGeom prst="rect">
              <a:avLst/>
            </a:prstGeom>
            <a:solidFill>
              <a:srgbClr val="336FB6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31FF70A2-2BEC-6DA4-BB3B-FD37C1BF0FC1}"/>
              </a:ext>
            </a:extLst>
          </p:cNvPr>
          <p:cNvGrpSpPr/>
          <p:nvPr/>
        </p:nvGrpSpPr>
        <p:grpSpPr>
          <a:xfrm>
            <a:off x="304312" y="4507561"/>
            <a:ext cx="5990003" cy="696796"/>
            <a:chOff x="304312" y="4531839"/>
            <a:chExt cx="5990003" cy="696796"/>
          </a:xfrm>
        </p:grpSpPr>
        <p:sp>
          <p:nvSpPr>
            <p:cNvPr id="30" name="Google Shape;223;p26">
              <a:extLst>
                <a:ext uri="{FF2B5EF4-FFF2-40B4-BE49-F238E27FC236}">
                  <a16:creationId xmlns:a16="http://schemas.microsoft.com/office/drawing/2014/main" id="{71190B53-ACBA-710D-DE8A-FE7EE0342929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r>
                <a:rPr lang="fr-FR" sz="2667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Séances</a:t>
              </a:r>
            </a:p>
          </p:txBody>
        </p:sp>
        <p:sp>
          <p:nvSpPr>
            <p:cNvPr id="31" name="Google Shape;735;p98">
              <a:extLst>
                <a:ext uri="{FF2B5EF4-FFF2-40B4-BE49-F238E27FC236}">
                  <a16:creationId xmlns:a16="http://schemas.microsoft.com/office/drawing/2014/main" id="{7EC771D8-8907-CDD0-B001-1534949F4D2A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33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4" name="Google Shape;223;p26">
              <a:extLst>
                <a:ext uri="{FF2B5EF4-FFF2-40B4-BE49-F238E27FC236}">
                  <a16:creationId xmlns:a16="http://schemas.microsoft.com/office/drawing/2014/main" id="{87B54357-56AD-E94B-2BEB-7B454898F30C}"/>
                </a:ext>
              </a:extLst>
            </p:cNvPr>
            <p:cNvSpPr/>
            <p:nvPr/>
          </p:nvSpPr>
          <p:spPr>
            <a:xfrm>
              <a:off x="1937552" y="4618418"/>
              <a:ext cx="4286785" cy="52363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/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D7132A66-52DC-A1E0-6A37-1747EBB7E313}"/>
              </a:ext>
            </a:extLst>
          </p:cNvPr>
          <p:cNvGrpSpPr/>
          <p:nvPr/>
        </p:nvGrpSpPr>
        <p:grpSpPr>
          <a:xfrm>
            <a:off x="304311" y="5381177"/>
            <a:ext cx="5990003" cy="696796"/>
            <a:chOff x="304312" y="5304657"/>
            <a:chExt cx="5990003" cy="696796"/>
          </a:xfrm>
        </p:grpSpPr>
        <p:sp>
          <p:nvSpPr>
            <p:cNvPr id="20" name="Google Shape;224;p26">
              <a:extLst>
                <a:ext uri="{FF2B5EF4-FFF2-40B4-BE49-F238E27FC236}">
                  <a16:creationId xmlns:a16="http://schemas.microsoft.com/office/drawing/2014/main" id="{5098BABD-FDE8-630E-348E-96D6B925820F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667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35" name="Google Shape;223;p26">
              <a:extLst>
                <a:ext uri="{FF2B5EF4-FFF2-40B4-BE49-F238E27FC236}">
                  <a16:creationId xmlns:a16="http://schemas.microsoft.com/office/drawing/2014/main" id="{48216599-F5AB-C483-EA37-2BCCC810BD0E}"/>
                </a:ext>
              </a:extLst>
            </p:cNvPr>
            <p:cNvSpPr/>
            <p:nvPr/>
          </p:nvSpPr>
          <p:spPr>
            <a:xfrm>
              <a:off x="1937552" y="5365053"/>
              <a:ext cx="4286785" cy="576000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133" b="1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20058C65-91AB-5E79-FC9A-1438161C1721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" name="Google Shape;91;p1">
            <a:extLst>
              <a:ext uri="{FF2B5EF4-FFF2-40B4-BE49-F238E27FC236}">
                <a16:creationId xmlns:a16="http://schemas.microsoft.com/office/drawing/2014/main" id="{198230B9-2AA3-35B3-0276-4B365BACA0C2}"/>
              </a:ext>
            </a:extLst>
          </p:cNvPr>
          <p:cNvSpPr txBox="1"/>
          <p:nvPr/>
        </p:nvSpPr>
        <p:spPr>
          <a:xfrm>
            <a:off x="1592008" y="3862805"/>
            <a:ext cx="4742747" cy="8617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ctr">
              <a:buClr>
                <a:srgbClr val="000000"/>
              </a:buClr>
              <a:buSzPts val="2800"/>
            </a:pPr>
            <a:r>
              <a:rPr lang="fr-FR" sz="2800" b="1" i="1" dirty="0">
                <a:solidFill>
                  <a:srgbClr val="FFFFFF"/>
                </a:solidFill>
                <a:ea typeface="Calibri"/>
                <a:cs typeface="Calibri"/>
                <a:sym typeface="Calibri"/>
              </a:rPr>
              <a:t>Signaux et informations </a:t>
            </a:r>
            <a:endParaRPr lang="fr-FR" sz="16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lvl="0" algn="ctr">
              <a:buClr>
                <a:srgbClr val="000000"/>
              </a:buClr>
              <a:buSzPts val="2800"/>
            </a:pPr>
            <a:endParaRPr lang="fr-FR" sz="2800" b="0" i="0" u="none" strike="noStrike" cap="none" noProof="0" dirty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4" name="Google Shape;91;p1">
            <a:extLst>
              <a:ext uri="{FF2B5EF4-FFF2-40B4-BE49-F238E27FC236}">
                <a16:creationId xmlns:a16="http://schemas.microsoft.com/office/drawing/2014/main" id="{11B7DF38-B518-FE40-DACC-62F9E20B3DF9}"/>
              </a:ext>
            </a:extLst>
          </p:cNvPr>
          <p:cNvSpPr txBox="1"/>
          <p:nvPr/>
        </p:nvSpPr>
        <p:spPr>
          <a:xfrm>
            <a:off x="2031886" y="4664062"/>
            <a:ext cx="358777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fr-FR" sz="2400" b="1" i="1" u="none" strike="noStrike" cap="none" noProof="0" dirty="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  Séance 5</a:t>
            </a:r>
            <a:endParaRPr lang="fr-FR" sz="1400" b="0" i="0" u="none" strike="noStrike" cap="none" noProof="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CB29DF8-DA9E-E2F5-BC42-B056D8414E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92326" y="3453664"/>
            <a:ext cx="3524244" cy="260903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BC564AAE-846C-10F1-DB44-2D2D7D25B48F}"/>
              </a:ext>
            </a:extLst>
          </p:cNvPr>
          <p:cNvSpPr txBox="1"/>
          <p:nvPr/>
        </p:nvSpPr>
        <p:spPr>
          <a:xfrm>
            <a:off x="1875702" y="5478190"/>
            <a:ext cx="3913632" cy="502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67" b="1" kern="0" dirty="0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1253846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0A7A52-BF5B-0BD7-1115-6C2E709D5A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/>
          <p:cNvPicPr/>
          <p:nvPr/>
        </p:nvPicPr>
        <p:blipFill>
          <a:blip r:embed="rId2"/>
          <a:srcRect l="16085" t="26955" r="15068" b="25140"/>
          <a:stretch>
            <a:fillRect/>
          </a:stretch>
        </p:blipFill>
        <p:spPr bwMode="auto">
          <a:xfrm>
            <a:off x="396615" y="1090466"/>
            <a:ext cx="11447929" cy="539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8711269" y="2484760"/>
            <a:ext cx="246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le haut-parleur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9031221" y="3632243"/>
            <a:ext cx="24620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l’oreille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CE4C3200-5849-40E9-AA01-5075254FEA0C}"/>
              </a:ext>
            </a:extLst>
          </p:cNvPr>
          <p:cNvSpPr txBox="1"/>
          <p:nvPr/>
        </p:nvSpPr>
        <p:spPr>
          <a:xfrm>
            <a:off x="10286750" y="4779726"/>
            <a:ext cx="12064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 l’air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E7EDEC1-2106-3B91-27BB-3DEEB2F2E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Commençons par exercice1  page 72 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689D117-7A54-3BBC-D940-6D6626C1B9D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0BF75288-39DF-A929-C7D9-E6DBDC188D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898" y="24813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512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D256A-C24C-97CE-75FC-45ABB7E3E2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D5C50081-12E8-FE7A-6ABE-2FA764A3D964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75D589E-5826-BD38-F111-F4D89F7D5C0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C01D85-7A9E-56F4-8597-EA733A143EB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2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57862C77-20E6-06B4-0195-6CC2AAE16DA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8F0F8E7C-103C-3873-26F4-63520B51C77E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36BCC69-B193-6943-FDC0-71B0F64EE48E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endParaRPr lang="fr-FR" sz="3600" b="1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799109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091891-6005-2642-BA0B-09380CECB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6870A22A-8BCA-623F-B4AD-6CE349E7B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7073" y="23398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883881" y="3218489"/>
            <a:ext cx="10908576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srgbClr val="1D6FA9"/>
              </a:solidFill>
            </a:endParaRPr>
          </a:p>
        </p:txBody>
      </p:sp>
      <p:pic>
        <p:nvPicPr>
          <p:cNvPr id="9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441" y="2935212"/>
            <a:ext cx="805544" cy="805544"/>
          </a:xfrm>
          <a:prstGeom prst="rect">
            <a:avLst/>
          </a:prstGeom>
        </p:spPr>
      </p:pic>
      <p:sp>
        <p:nvSpPr>
          <p:cNvPr id="10" name="Google Shape;7876;p43">
            <a:extLst>
              <a:ext uri="{FF2B5EF4-FFF2-40B4-BE49-F238E27FC236}">
                <a16:creationId xmlns:a16="http://schemas.microsoft.com/office/drawing/2014/main" id="{B870F64A-E90B-6C8D-8607-E4036996587D}"/>
              </a:ext>
            </a:extLst>
          </p:cNvPr>
          <p:cNvSpPr txBox="1"/>
          <p:nvPr/>
        </p:nvSpPr>
        <p:spPr>
          <a:xfrm>
            <a:off x="1448605" y="3266463"/>
            <a:ext cx="8527908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defTabSz="457200"/>
            <a:r>
              <a:rPr lang="fr-FR" sz="2400" b="1" dirty="0">
                <a:solidFill>
                  <a:srgbClr val="FF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Déterminer</a:t>
            </a:r>
            <a:r>
              <a:rPr lang="fr-FR" sz="2400" b="1" dirty="0">
                <a:ea typeface="Calibri" panose="020F0502020204030204" pitchFamily="34" charset="0"/>
                <a:cs typeface="Calibri" panose="020F0502020204030204" pitchFamily="34" charset="0"/>
              </a:rPr>
              <a:t> la fréquence d’un son à partir d’un graphique.</a:t>
            </a:r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5D2D6AD0-297B-337B-6251-8E0F345D4B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Passons maintenant à la correction des exercices correspondant à la deuxième tâche de ce chapitre.</a:t>
            </a:r>
            <a:br>
              <a:rPr lang="fr-FR" dirty="0"/>
            </a:br>
            <a:r>
              <a:rPr lang="fr-FR" dirty="0"/>
              <a:t>Je vous rappelle la tâche principale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4859B50A-CCBC-A994-4505-2BB91DA8C8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216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DA837-74F8-3767-B08D-63E44D58F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D2E7C3D4-2A3E-AE42-14EC-8A93FE7B3D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4710" y="240167"/>
            <a:ext cx="583170" cy="58317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90491B6-CB68-4055-48C9-EF17C31C12CB}"/>
              </a:ext>
            </a:extLst>
          </p:cNvPr>
          <p:cNvSpPr txBox="1">
            <a:spLocks/>
          </p:cNvSpPr>
          <p:nvPr/>
        </p:nvSpPr>
        <p:spPr>
          <a:xfrm>
            <a:off x="507750" y="2353232"/>
            <a:ext cx="11502280" cy="26009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400" b="1" dirty="0"/>
              <a:t>La fréquence </a:t>
            </a:r>
            <a:r>
              <a:rPr lang="fr-FR" sz="2400" dirty="0"/>
              <a:t>d’un son est </a:t>
            </a:r>
            <a:r>
              <a:rPr lang="fr-FR" sz="2400" b="1" dirty="0"/>
              <a:t>le nombre de ………………….. par ………………</a:t>
            </a:r>
            <a:r>
              <a:rPr lang="fr-FR" sz="2400" dirty="0"/>
              <a:t>. Son symbole est </a:t>
            </a:r>
            <a:r>
              <a:rPr lang="fr-FR" sz="2400" b="1" dirty="0"/>
              <a:t>f.</a:t>
            </a:r>
            <a:endParaRPr lang="ar-MA" sz="2400" b="1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400" dirty="0"/>
              <a:t> L’unité de la fréquence est </a:t>
            </a:r>
            <a:r>
              <a:rPr lang="fr-FR" sz="2400" b="1" dirty="0"/>
              <a:t>le hertz </a:t>
            </a:r>
            <a:r>
              <a:rPr lang="fr-FR" sz="2400" dirty="0"/>
              <a:t>de symbole…………</a:t>
            </a:r>
            <a:endParaRPr lang="ar-MA" sz="2400" dirty="0"/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400" b="1" dirty="0"/>
              <a:t>1 Hertz </a:t>
            </a:r>
            <a:r>
              <a:rPr lang="fr-FR" sz="2400" dirty="0"/>
              <a:t>correspond à une …………………… par ……………..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5825326" y="2480098"/>
            <a:ext cx="181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vibrations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8207120" y="2511924"/>
            <a:ext cx="181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seconde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6734646" y="3385216"/>
            <a:ext cx="181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Hz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4224057" y="4279033"/>
            <a:ext cx="181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vibration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6258890" y="4240825"/>
            <a:ext cx="181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seconde 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D40016EA-69F9-8DBA-EA02-4CEA6E8786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réussir cette tâche, vous devez vous rappeler la définition de la fréquence et  son unité.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2519F9-0113-59A0-1554-0D8AF7E946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</p:spTree>
    <p:extLst>
      <p:ext uri="{BB962C8B-B14F-4D97-AF65-F5344CB8AC3E}">
        <p14:creationId xmlns:p14="http://schemas.microsoft.com/office/powerpoint/2010/main" val="318091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9948C-4ADF-2315-28AB-3F42B9E952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657FA54-0DEB-27DF-037D-73792BBFD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5665" y="268174"/>
            <a:ext cx="583170" cy="58317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03453AF-614D-EFB9-4D9A-86690373AEC1}"/>
              </a:ext>
            </a:extLst>
          </p:cNvPr>
          <p:cNvSpPr txBox="1"/>
          <p:nvPr/>
        </p:nvSpPr>
        <p:spPr>
          <a:xfrm>
            <a:off x="1048512" y="1502046"/>
            <a:ext cx="1009497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Étape 1: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compte le………………….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de vibrations dans le graphique.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75BD07-5C38-4BD2-13B7-8E8BA3297A81}"/>
              </a:ext>
            </a:extLst>
          </p:cNvPr>
          <p:cNvSpPr txBox="1"/>
          <p:nvPr/>
        </p:nvSpPr>
        <p:spPr>
          <a:xfrm>
            <a:off x="1003075" y="5270949"/>
            <a:ext cx="10094976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004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Étape 3</a:t>
            </a:r>
            <a:r>
              <a:rPr lang="fr-FR" sz="2400" dirty="0">
                <a:solidFill>
                  <a:srgbClr val="004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fr-FR" sz="2400" dirty="0">
                <a:latin typeface="Calibri" panose="020F0502020204030204" pitchFamily="34" charset="0"/>
                <a:cs typeface="Calibri" panose="020F0502020204030204" pitchFamily="34" charset="0"/>
              </a:rPr>
              <a:t>On calcule la fréquence f en utilisant la relation: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………………..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16E28E7-A99B-C4BD-8A5A-0D3D45957DAE}"/>
              </a:ext>
            </a:extLst>
          </p:cNvPr>
          <p:cNvSpPr txBox="1"/>
          <p:nvPr/>
        </p:nvSpPr>
        <p:spPr>
          <a:xfrm>
            <a:off x="1003075" y="3013052"/>
            <a:ext cx="10625328" cy="146623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b="1" dirty="0">
                <a:solidFill>
                  <a:srgbClr val="004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Étape 2:</a:t>
            </a:r>
            <a:r>
              <a:rPr lang="fr-FR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 détermine la ……………….  </a:t>
            </a:r>
            <a:r>
              <a:rPr lang="fr-FR" sz="2400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en secondes de ces</a:t>
            </a:r>
          </a:p>
          <a:p>
            <a:pPr>
              <a:lnSpc>
                <a:spcPct val="200000"/>
              </a:lnSpc>
            </a:pPr>
            <a:r>
              <a:rPr lang="fr-FR" sz="240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vibrations selon les données graphiques.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4058996" y="1430528"/>
            <a:ext cx="181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nombre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4497099" y="3152970"/>
            <a:ext cx="18186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durée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4E1D0B3-A985-E249-698F-A99356607A89}"/>
                  </a:ext>
                </a:extLst>
              </p:cNvPr>
              <p:cNvSpPr txBox="1"/>
              <p:nvPr/>
            </p:nvSpPr>
            <p:spPr>
              <a:xfrm>
                <a:off x="8316774" y="4943406"/>
                <a:ext cx="1818640" cy="1112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fr-FR" sz="3200" b="1" i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f</a:t>
                </a:r>
                <a:r>
                  <a:rPr lang="fr-FR" sz="2400" b="1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4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</m:ctrlPr>
                      </m:fPr>
                      <m:num/>
                      <m:den/>
                    </m:f>
                  </m:oMath>
                </a14:m>
                <a:endParaRPr lang="fr-FR" sz="24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84E1D0B3-A985-E249-698F-A99356607A8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6774" y="4943406"/>
                <a:ext cx="1818640" cy="1112997"/>
              </a:xfrm>
              <a:prstGeom prst="rect">
                <a:avLst/>
              </a:prstGeom>
              <a:blipFill>
                <a:blip r:embed="rId3"/>
                <a:stretch>
                  <a:fillRect l="-8361" b="-109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Image 12"/>
          <p:cNvPicPr/>
          <p:nvPr/>
        </p:nvPicPr>
        <p:blipFill>
          <a:blip r:embed="rId4"/>
          <a:srcRect l="65274" t="43855" r="13968" b="39106"/>
          <a:stretch>
            <a:fillRect/>
          </a:stretch>
        </p:blipFill>
        <p:spPr bwMode="auto">
          <a:xfrm>
            <a:off x="8630673" y="2400717"/>
            <a:ext cx="3289315" cy="2105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7519876B-B05E-A903-904F-D4A00D5AC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déterminer la fréquence d’un son graphiquement, on suit les étapes suivantes: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EB929F9-1CB2-025B-EDDF-556B0AF7CB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027EB146-9F09-3BE9-4F00-B254200CFD77}"/>
              </a:ext>
            </a:extLst>
          </p:cNvPr>
          <p:cNvCxnSpPr>
            <a:stCxn id="13" idx="1"/>
          </p:cNvCxnSpPr>
          <p:nvPr/>
        </p:nvCxnSpPr>
        <p:spPr>
          <a:xfrm flipV="1">
            <a:off x="8630673" y="3453558"/>
            <a:ext cx="486031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6141188-7886-42CD-AAE4-9AFDCC30D56D}"/>
              </a:ext>
            </a:extLst>
          </p:cNvPr>
          <p:cNvCxnSpPr/>
          <p:nvPr/>
        </p:nvCxnSpPr>
        <p:spPr>
          <a:xfrm flipV="1">
            <a:off x="9056351" y="3453558"/>
            <a:ext cx="486031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E4F64AAD-5FE0-44A9-1891-431E217E9708}"/>
              </a:ext>
            </a:extLst>
          </p:cNvPr>
          <p:cNvCxnSpPr/>
          <p:nvPr/>
        </p:nvCxnSpPr>
        <p:spPr>
          <a:xfrm flipV="1">
            <a:off x="9542382" y="3453557"/>
            <a:ext cx="486031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132C2B8-7BAD-5A64-098C-745CEDC064EC}"/>
              </a:ext>
            </a:extLst>
          </p:cNvPr>
          <p:cNvCxnSpPr/>
          <p:nvPr/>
        </p:nvCxnSpPr>
        <p:spPr>
          <a:xfrm flipV="1">
            <a:off x="10028413" y="3453557"/>
            <a:ext cx="486031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06C2AD48-A047-D29B-EA2D-95D4DBC6B82C}"/>
              </a:ext>
            </a:extLst>
          </p:cNvPr>
          <p:cNvCxnSpPr/>
          <p:nvPr/>
        </p:nvCxnSpPr>
        <p:spPr>
          <a:xfrm flipV="1">
            <a:off x="10482764" y="3453557"/>
            <a:ext cx="486031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16A70339-DC55-CC97-5674-939DF2259871}"/>
              </a:ext>
            </a:extLst>
          </p:cNvPr>
          <p:cNvCxnSpPr/>
          <p:nvPr/>
        </p:nvCxnSpPr>
        <p:spPr>
          <a:xfrm flipV="1">
            <a:off x="10987245" y="3453557"/>
            <a:ext cx="486031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C5139847-CCB4-D8DA-3889-B50223D662FC}"/>
              </a:ext>
            </a:extLst>
          </p:cNvPr>
          <p:cNvCxnSpPr/>
          <p:nvPr/>
        </p:nvCxnSpPr>
        <p:spPr>
          <a:xfrm flipV="1">
            <a:off x="11443182" y="3453557"/>
            <a:ext cx="486031" cy="1"/>
          </a:xfrm>
          <a:prstGeom prst="straightConnector1">
            <a:avLst/>
          </a:prstGeom>
          <a:ln w="3810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DEB92F86-DDE6-3BAE-925E-7BFE6C1028C0}"/>
              </a:ext>
            </a:extLst>
          </p:cNvPr>
          <p:cNvCxnSpPr>
            <a:cxnSpLocks/>
          </p:cNvCxnSpPr>
          <p:nvPr/>
        </p:nvCxnSpPr>
        <p:spPr>
          <a:xfrm>
            <a:off x="8621448" y="3746170"/>
            <a:ext cx="3307765" cy="0"/>
          </a:xfrm>
          <a:prstGeom prst="straightConnector1">
            <a:avLst/>
          </a:prstGeom>
          <a:ln w="38100">
            <a:solidFill>
              <a:srgbClr val="00B05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>
            <a:extLst>
              <a:ext uri="{FF2B5EF4-FFF2-40B4-BE49-F238E27FC236}">
                <a16:creationId xmlns:a16="http://schemas.microsoft.com/office/drawing/2014/main" id="{C21F82AC-2110-A28B-0E2B-82127ED08805}"/>
              </a:ext>
            </a:extLst>
          </p:cNvPr>
          <p:cNvSpPr txBox="1"/>
          <p:nvPr/>
        </p:nvSpPr>
        <p:spPr>
          <a:xfrm>
            <a:off x="5406419" y="1489717"/>
            <a:ext cx="479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n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A5DC6DC-89C3-F50F-734D-A013E5BF0881}"/>
              </a:ext>
            </a:extLst>
          </p:cNvPr>
          <p:cNvSpPr txBox="1"/>
          <p:nvPr/>
        </p:nvSpPr>
        <p:spPr>
          <a:xfrm>
            <a:off x="5637974" y="3284504"/>
            <a:ext cx="47932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/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2237284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4.44444E-6 L 0.27969 0.51783 " pathEditMode="relative" rAng="0" ptsTypes="AA">
                                      <p:cBhvr>
                                        <p:cTn id="7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2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-1.11022E-16 L 0.26576 0.33866 " pathEditMode="relative" rAng="0" ptsTypes="AA">
                                      <p:cBhvr>
                                        <p:cTn id="8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281" y="169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15" grpId="0"/>
      <p:bldP spid="16" grpId="0"/>
      <p:bldP spid="17" grpId="0"/>
      <p:bldP spid="24" grpId="0"/>
      <p:bldP spid="24" grpId="1"/>
      <p:bldP spid="25" grpId="0"/>
      <p:bldP spid="2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4B1D8-6F02-0843-6F1B-C449FDCFED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EEC0D334-7121-CD69-9287-38DCA798B3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4960" y="29180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 14"/>
          <p:cNvPicPr/>
          <p:nvPr/>
        </p:nvPicPr>
        <p:blipFill>
          <a:blip r:embed="rId3"/>
          <a:srcRect l="10278" t="30454" r="9647" b="12968"/>
          <a:stretch>
            <a:fillRect/>
          </a:stretch>
        </p:blipFill>
        <p:spPr bwMode="auto">
          <a:xfrm>
            <a:off x="498856" y="1060691"/>
            <a:ext cx="10913215" cy="55581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/>
          <p:cNvSpPr txBox="1"/>
          <p:nvPr/>
        </p:nvSpPr>
        <p:spPr>
          <a:xfrm>
            <a:off x="7000110" y="2379905"/>
            <a:ext cx="726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2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6" name="ZoneTexte 15"/>
          <p:cNvSpPr txBox="1"/>
          <p:nvPr/>
        </p:nvSpPr>
        <p:spPr>
          <a:xfrm>
            <a:off x="6603879" y="3503605"/>
            <a:ext cx="22446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0,4 ms = 0,0004 s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7" name="ZoneTexte 16"/>
          <p:cNvSpPr txBox="1"/>
          <p:nvPr/>
        </p:nvSpPr>
        <p:spPr>
          <a:xfrm>
            <a:off x="6683238" y="4755307"/>
            <a:ext cx="726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2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6421830" y="5133318"/>
            <a:ext cx="1003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0,0004 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19" name="ZoneTexte 18"/>
          <p:cNvSpPr txBox="1"/>
          <p:nvPr/>
        </p:nvSpPr>
        <p:spPr>
          <a:xfrm>
            <a:off x="7397321" y="4861152"/>
            <a:ext cx="7261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5000</a:t>
            </a:r>
            <a:endParaRPr lang="fr-FR" sz="20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6C1B428-C449-6761-7C5D-F1227AB6BC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Corrigeons ensemble l’exercice 2 page 72.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6A0C91E-B7E1-4B67-4522-CB8B95B132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</a:t>
            </a:r>
          </a:p>
        </p:txBody>
      </p:sp>
    </p:spTree>
    <p:extLst>
      <p:ext uri="{BB962C8B-B14F-4D97-AF65-F5344CB8AC3E}">
        <p14:creationId xmlns:p14="http://schemas.microsoft.com/office/powerpoint/2010/main" val="20895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6" grpId="0"/>
      <p:bldP spid="17" grpId="0"/>
      <p:bldP spid="18" grpId="0"/>
      <p:bldP spid="1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FD778-BB95-E39D-B807-B3BA0F72B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22147B7-1A91-B980-0A69-F658B7E21016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7582F0E-EA5D-4C09-3A1E-A2F55DA72CE5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92D05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BAD05B-4A47-DF55-0B2E-42A0AFD1A0FC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3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07C939D6-E6D7-6531-861A-B1318F6385D0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D546292F-7217-B227-1410-DD125611813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40A4DB-5F6A-21C6-803B-74CA50FD206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r>
                <a:rPr lang="fr-FR" sz="3600" b="1" dirty="0">
                  <a:solidFill>
                    <a:prstClr val="black"/>
                  </a:solidFill>
                </a:rPr>
                <a:t>17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498161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EDDF-A13F-933A-30AF-C7271EF6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17408075-5968-6141-9418-FFEBDFB7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504304" y="3318637"/>
            <a:ext cx="10334288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prstClr val="black"/>
              </a:solidFill>
            </a:endParaRP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4" y="3035360"/>
            <a:ext cx="805544" cy="80554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35065" y="3429028"/>
            <a:ext cx="82622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FF0000"/>
                </a:solidFill>
              </a:rPr>
              <a:t>Comparer</a:t>
            </a:r>
            <a:r>
              <a:rPr lang="fr-FR" sz="2400" b="1" dirty="0"/>
              <a:t> un son aigu à un son grave à partir des graphiques</a:t>
            </a:r>
            <a:endParaRPr lang="fr-BE" sz="2400" b="1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C93D99D8-3D2D-370F-9DAD-BEC596C4B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Nous arrivons à la correction des exercices correspondant à la troisième tâche de ce chapitre.</a:t>
            </a:r>
            <a:br>
              <a:rPr lang="fr-FR"/>
            </a:br>
            <a:r>
              <a:rPr lang="fr-FR"/>
              <a:t>Je vous rappelle la tâche principale.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A7D5A7A-C31E-12AE-BC00-05F8D60A727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15668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7FEAA-C0E4-B6EA-ADA1-C265CDC03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2426A636-090C-A771-4099-764E28806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899" y="204864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B7C25E15-0021-6C1B-8590-0915A76D5869}"/>
              </a:ext>
            </a:extLst>
          </p:cNvPr>
          <p:cNvGrpSpPr/>
          <p:nvPr/>
        </p:nvGrpSpPr>
        <p:grpSpPr>
          <a:xfrm>
            <a:off x="1610810" y="3811237"/>
            <a:ext cx="8368618" cy="569629"/>
            <a:chOff x="1610810" y="3811237"/>
            <a:chExt cx="8368618" cy="56962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A586E72-0B3F-995F-6F3F-1E2A3358C341}"/>
                </a:ext>
              </a:extLst>
            </p:cNvPr>
            <p:cNvSpPr/>
            <p:nvPr/>
          </p:nvSpPr>
          <p:spPr>
            <a:xfrm>
              <a:off x="1610810" y="3822123"/>
              <a:ext cx="3161997" cy="55874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solidFill>
                    <a:srgbClr val="0070C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Son grave </a:t>
              </a:r>
            </a:p>
          </p:txBody>
        </p:sp>
        <p:sp>
          <p:nvSpPr>
            <p:cNvPr id="15" name="Flèche : droite 3">
              <a:extLst>
                <a:ext uri="{FF2B5EF4-FFF2-40B4-BE49-F238E27FC236}">
                  <a16:creationId xmlns:a16="http://schemas.microsoft.com/office/drawing/2014/main" id="{19C51263-C314-BC77-1CC5-F3C3F695E575}"/>
                </a:ext>
              </a:extLst>
            </p:cNvPr>
            <p:cNvSpPr/>
            <p:nvPr/>
          </p:nvSpPr>
          <p:spPr>
            <a:xfrm>
              <a:off x="4978911" y="3822123"/>
              <a:ext cx="1632415" cy="456253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29DF939-D810-3F84-94B2-75A3AD567E28}"/>
                </a:ext>
              </a:extLst>
            </p:cNvPr>
            <p:cNvSpPr/>
            <p:nvPr/>
          </p:nvSpPr>
          <p:spPr>
            <a:xfrm>
              <a:off x="6817431" y="3811237"/>
              <a:ext cx="3161997" cy="55874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solidFill>
                    <a:srgbClr val="0070C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……………..fréquence </a:t>
              </a: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7C42A3DC-4981-1BFE-5D99-870651595B9B}"/>
              </a:ext>
            </a:extLst>
          </p:cNvPr>
          <p:cNvGrpSpPr/>
          <p:nvPr/>
        </p:nvGrpSpPr>
        <p:grpSpPr>
          <a:xfrm>
            <a:off x="1610810" y="5233505"/>
            <a:ext cx="8368617" cy="690344"/>
            <a:chOff x="1610810" y="5233505"/>
            <a:chExt cx="8368617" cy="690344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ED271E5-ECE0-83E1-8119-7D4D97BD8EFE}"/>
                </a:ext>
              </a:extLst>
            </p:cNvPr>
            <p:cNvSpPr/>
            <p:nvPr/>
          </p:nvSpPr>
          <p:spPr>
            <a:xfrm>
              <a:off x="6817430" y="5335995"/>
              <a:ext cx="3161997" cy="558743"/>
            </a:xfrm>
            <a:prstGeom prst="rect">
              <a:avLst/>
            </a:prstGeom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solidFill>
                    <a:srgbClr val="0070C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…………… fréquence </a:t>
              </a:r>
            </a:p>
          </p:txBody>
        </p: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FACECF87-881B-BD8E-7CAB-E1DD5E899095}"/>
                </a:ext>
              </a:extLst>
            </p:cNvPr>
            <p:cNvGrpSpPr/>
            <p:nvPr/>
          </p:nvGrpSpPr>
          <p:grpSpPr>
            <a:xfrm>
              <a:off x="1610810" y="5233505"/>
              <a:ext cx="5000516" cy="690344"/>
              <a:chOff x="1610810" y="5233505"/>
              <a:chExt cx="5000516" cy="690344"/>
            </a:xfrm>
          </p:grpSpPr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266EFA18-A7A0-07FB-27DA-9C61D5FBC367}"/>
                  </a:ext>
                </a:extLst>
              </p:cNvPr>
              <p:cNvSpPr/>
              <p:nvPr/>
            </p:nvSpPr>
            <p:spPr>
              <a:xfrm>
                <a:off x="1610810" y="5335996"/>
                <a:ext cx="3161997" cy="587853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  <a:ln>
                <a:noFill/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15000"/>
                  </a:lnSpc>
                  <a:spcAft>
                    <a:spcPts val="1000"/>
                  </a:spcAft>
                </a:pPr>
                <a:r>
                  <a:rPr lang="fr-FR" sz="2800" dirty="0">
                    <a:solidFill>
                      <a:srgbClr val="0070C0"/>
                    </a:solidFill>
                    <a:latin typeface="Calibri" panose="020F0502020204030204" pitchFamily="34" charset="0"/>
                    <a:cs typeface="Arial" panose="020B0604020202020204" pitchFamily="34" charset="0"/>
                  </a:rPr>
                  <a:t>Son aigu </a:t>
                </a:r>
              </a:p>
            </p:txBody>
          </p:sp>
          <p:sp>
            <p:nvSpPr>
              <p:cNvPr id="24" name="Flèche : droite 8">
                <a:extLst>
                  <a:ext uri="{FF2B5EF4-FFF2-40B4-BE49-F238E27FC236}">
                    <a16:creationId xmlns:a16="http://schemas.microsoft.com/office/drawing/2014/main" id="{45BF7E53-4AA7-CC2E-EC40-9633A73EEAA6}"/>
                  </a:ext>
                </a:extLst>
              </p:cNvPr>
              <p:cNvSpPr/>
              <p:nvPr/>
            </p:nvSpPr>
            <p:spPr>
              <a:xfrm>
                <a:off x="4978911" y="5233505"/>
                <a:ext cx="1632415" cy="558743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rgbClr val="0070C0"/>
                  </a:solidFill>
                </a:endParaRPr>
              </a:p>
            </p:txBody>
          </p:sp>
        </p:grpSp>
      </p:grpSp>
      <p:sp>
        <p:nvSpPr>
          <p:cNvPr id="25" name="ZoneTexte 24"/>
          <p:cNvSpPr txBox="1"/>
          <p:nvPr/>
        </p:nvSpPr>
        <p:spPr>
          <a:xfrm>
            <a:off x="436696" y="1523204"/>
            <a:ext cx="1139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Pour comparer un </a:t>
            </a:r>
            <a:r>
              <a:rPr lang="fr-MA" sz="2800" b="1" dirty="0"/>
              <a:t>son aigu </a:t>
            </a:r>
            <a:r>
              <a:rPr lang="fr-MA" sz="2800" dirty="0"/>
              <a:t>à un </a:t>
            </a:r>
            <a:r>
              <a:rPr lang="fr-MA" sz="2800" b="1" dirty="0"/>
              <a:t>son grave</a:t>
            </a:r>
            <a:r>
              <a:rPr lang="fr-MA" sz="2800" dirty="0"/>
              <a:t>, il faut comparer leurs fréquences:</a:t>
            </a:r>
            <a:endParaRPr lang="fr-FR" sz="2800" dirty="0"/>
          </a:p>
        </p:txBody>
      </p:sp>
      <p:sp>
        <p:nvSpPr>
          <p:cNvPr id="26" name="Flèche : droite 3">
            <a:extLst>
              <a:ext uri="{FF2B5EF4-FFF2-40B4-BE49-F238E27FC236}">
                <a16:creationId xmlns:a16="http://schemas.microsoft.com/office/drawing/2014/main" id="{19C51263-C314-BC77-1CC5-F3C3F695E575}"/>
              </a:ext>
            </a:extLst>
          </p:cNvPr>
          <p:cNvSpPr/>
          <p:nvPr/>
        </p:nvSpPr>
        <p:spPr>
          <a:xfrm rot="5400000">
            <a:off x="5156339" y="2489339"/>
            <a:ext cx="1238653" cy="640668"/>
          </a:xfrm>
          <a:prstGeom prst="rightArrow">
            <a:avLst/>
          </a:prstGeom>
          <a:solidFill>
            <a:schemeClr val="accent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7076813" y="3656116"/>
            <a:ext cx="13216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3200" b="1" dirty="0">
                <a:solidFill>
                  <a:srgbClr val="FF0000"/>
                </a:solidFill>
              </a:rPr>
              <a:t>Faible 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872022" y="5208194"/>
            <a:ext cx="142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3200" b="1" dirty="0">
                <a:solidFill>
                  <a:srgbClr val="FF0000"/>
                </a:solidFill>
              </a:rPr>
              <a:t>Grande 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2DFDA4A8-B859-692C-4A5C-26C7170CC2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réussir cette tâche, il faut bien se rappeler des caractéristiques d’un son grave et d’un son aigu..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06819DC3-7B8B-4B60-84A4-5D11C319281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</p:spTree>
    <p:extLst>
      <p:ext uri="{BB962C8B-B14F-4D97-AF65-F5344CB8AC3E}">
        <p14:creationId xmlns:p14="http://schemas.microsoft.com/office/powerpoint/2010/main" val="2736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  <p:bldP spid="2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 descr="Une image contenant texte, capture d’écran, Parallèle, ligne">
            <a:extLst>
              <a:ext uri="{FF2B5EF4-FFF2-40B4-BE49-F238E27FC236}">
                <a16:creationId xmlns:a16="http://schemas.microsoft.com/office/drawing/2014/main" id="{38C647D4-3201-F59E-D3D4-D717811453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740" y="1019121"/>
            <a:ext cx="11146271" cy="5626398"/>
          </a:xfrm>
          <a:prstGeom prst="rect">
            <a:avLst/>
          </a:prstGeom>
        </p:spPr>
      </p:pic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062C8FDE-CBA0-5266-F949-006D1C75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178" y="21248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ZoneTexte 19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4473393" y="4026030"/>
            <a:ext cx="869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1600" b="1" dirty="0">
                <a:solidFill>
                  <a:srgbClr val="FF0000"/>
                </a:solidFill>
              </a:rPr>
              <a:t> 2,5</a:t>
            </a:r>
            <a:endParaRPr lang="fr-FR" sz="1600" dirty="0">
              <a:solidFill>
                <a:prstClr val="black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4464398" y="4322892"/>
            <a:ext cx="93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1400" b="1" dirty="0">
                <a:solidFill>
                  <a:srgbClr val="FF0000"/>
                </a:solidFill>
              </a:rPr>
              <a:t> 0,02 </a:t>
            </a:r>
            <a:endParaRPr lang="fr-FR" sz="1400" dirty="0">
              <a:solidFill>
                <a:prstClr val="black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5145747" y="4079815"/>
            <a:ext cx="869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 125</a:t>
            </a: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4486902" y="4477499"/>
            <a:ext cx="8694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1600" b="1" dirty="0">
                <a:solidFill>
                  <a:srgbClr val="FF0000"/>
                </a:solidFill>
              </a:rPr>
              <a:t> 2,5</a:t>
            </a:r>
            <a:endParaRPr lang="fr-FR" sz="1600" dirty="0">
              <a:solidFill>
                <a:prstClr val="black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4464398" y="4694761"/>
            <a:ext cx="10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1400" b="1" dirty="0">
                <a:solidFill>
                  <a:srgbClr val="FF0000"/>
                </a:solidFill>
              </a:rPr>
              <a:t> 0,01 s</a:t>
            </a:r>
            <a:endParaRPr lang="fr-FR" sz="1400" dirty="0">
              <a:solidFill>
                <a:prstClr val="black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5142023" y="4455506"/>
            <a:ext cx="869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000" b="1" dirty="0">
                <a:solidFill>
                  <a:srgbClr val="FF0000"/>
                </a:solidFill>
              </a:rPr>
              <a:t> 250</a:t>
            </a:r>
            <a:endParaRPr lang="fr-FR" sz="2000" dirty="0">
              <a:solidFill>
                <a:prstClr val="black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1543247" y="5120156"/>
            <a:ext cx="118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0000"/>
                </a:solidFill>
              </a:rPr>
              <a:t> &lt;</a:t>
            </a:r>
            <a:endParaRPr lang="fr-FR" sz="2400" dirty="0">
              <a:solidFill>
                <a:prstClr val="black"/>
              </a:solidFill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3023192" y="5785726"/>
            <a:ext cx="11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 grave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3083327" y="6155058"/>
            <a:ext cx="11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 aigu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A690E769-ED47-314A-A87D-F7F866468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Corrigeons ensemble l’exercice 3 page 72.(à modifier l’unité du temps (en s) ).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481425-8026-D5CD-9327-A8BD24AD7AA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2605736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3" grpId="0"/>
      <p:bldP spid="17" grpId="0"/>
      <p:bldP spid="18" grpId="0"/>
      <p:bldP spid="14" grpId="0"/>
      <p:bldP spid="19" grpId="0"/>
      <p:bldP spid="25" grpId="0"/>
      <p:bldP spid="27" grpId="0"/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458727" y="294704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365255" y="110279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450935" y="360219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508262" y="199629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1446391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6FD778-BB95-E39D-B807-B3BA0F72B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22147B7-1A91-B980-0A69-F658B7E21016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7582F0E-EA5D-4C09-3A1E-A2F55DA72CE5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2BAD05B-4A47-DF55-0B2E-42A0AFD1A0FC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Correction des exercices de consolidation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tâche 4</a:t>
              </a: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07C939D6-E6D7-6531-861A-B1318F6385D0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D546292F-7217-B227-1410-DD125611813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pPr defTabSz="457200"/>
              <a:endParaRPr lang="fr-FR" sz="1200" dirty="0">
                <a:solidFill>
                  <a:prstClr val="white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540A4DB-5F6A-21C6-803B-74CA50FD206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 defTabSz="457200"/>
              <a:r>
                <a:rPr lang="fr-FR" sz="3600" b="1" dirty="0">
                  <a:solidFill>
                    <a:prstClr val="black"/>
                  </a:solidFill>
                </a:rPr>
                <a:t>17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87205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FEDDF-A13F-933A-30AF-C7271EF6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17408075-5968-6141-9418-FFEBDFB77D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5051" y="205915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504304" y="3318637"/>
            <a:ext cx="10334288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457200"/>
            <a:endParaRPr sz="2400" dirty="0">
              <a:solidFill>
                <a:prstClr val="black"/>
              </a:solidFill>
            </a:endParaRPr>
          </a:p>
        </p:txBody>
      </p:sp>
      <p:pic>
        <p:nvPicPr>
          <p:cNvPr id="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64" y="3035360"/>
            <a:ext cx="805544" cy="805544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2135065" y="3429028"/>
            <a:ext cx="86943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defTabSz="342908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400" b="1" dirty="0">
                <a:solidFill>
                  <a:srgbClr val="0070C0"/>
                </a:solidFill>
              </a:rPr>
              <a:t>Comparer un son faible à un son fort à partir de leurs graphiques</a:t>
            </a:r>
            <a:endParaRPr lang="fr-BE" sz="2400" b="1" dirty="0">
              <a:solidFill>
                <a:srgbClr val="0070C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8C33A68-F786-682F-4C9F-A216D65AFA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Nous arrivons à la correction des exercices correspondant à la quatrième  tâche de ce chapitre.</a:t>
            </a:r>
            <a:br>
              <a:rPr lang="fr-FR"/>
            </a:br>
            <a:r>
              <a:rPr lang="fr-FR"/>
              <a:t>Je vous rappelle la tâche principale.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5FB4CC2-6528-A17D-4B82-4B49576FA6D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4608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7FEAA-C0E4-B6EA-ADA1-C265CDC03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2426A636-090C-A771-4099-764E28806C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229915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C74B2F4A-A71D-CF2D-194D-9A2A21042440}"/>
              </a:ext>
            </a:extLst>
          </p:cNvPr>
          <p:cNvGrpSpPr/>
          <p:nvPr/>
        </p:nvGrpSpPr>
        <p:grpSpPr>
          <a:xfrm>
            <a:off x="1610810" y="3811237"/>
            <a:ext cx="8368618" cy="598739"/>
            <a:chOff x="1610810" y="3811237"/>
            <a:chExt cx="8368618" cy="598739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A586E72-0B3F-995F-6F3F-1E2A3358C341}"/>
                </a:ext>
              </a:extLst>
            </p:cNvPr>
            <p:cNvSpPr/>
            <p:nvPr/>
          </p:nvSpPr>
          <p:spPr>
            <a:xfrm>
              <a:off x="1610810" y="3822123"/>
              <a:ext cx="3161997" cy="58785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solidFill>
                    <a:srgbClr val="0070C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Son faible </a:t>
              </a:r>
            </a:p>
          </p:txBody>
        </p:sp>
        <p:sp>
          <p:nvSpPr>
            <p:cNvPr id="15" name="Flèche : droite 3">
              <a:extLst>
                <a:ext uri="{FF2B5EF4-FFF2-40B4-BE49-F238E27FC236}">
                  <a16:creationId xmlns:a16="http://schemas.microsoft.com/office/drawing/2014/main" id="{19C51263-C314-BC77-1CC5-F3C3F695E575}"/>
                </a:ext>
              </a:extLst>
            </p:cNvPr>
            <p:cNvSpPr/>
            <p:nvPr/>
          </p:nvSpPr>
          <p:spPr>
            <a:xfrm>
              <a:off x="4978911" y="3924612"/>
              <a:ext cx="1632415" cy="353764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29DF939-D810-3F84-94B2-75A3AD567E28}"/>
                </a:ext>
              </a:extLst>
            </p:cNvPr>
            <p:cNvSpPr/>
            <p:nvPr/>
          </p:nvSpPr>
          <p:spPr>
            <a:xfrm>
              <a:off x="6817431" y="3811237"/>
              <a:ext cx="3161997" cy="5878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solidFill>
                    <a:srgbClr val="0070C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……………..amplitude </a:t>
              </a:r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3F82936-A880-945F-0B8B-97A1CF98B870}"/>
              </a:ext>
            </a:extLst>
          </p:cNvPr>
          <p:cNvGrpSpPr/>
          <p:nvPr/>
        </p:nvGrpSpPr>
        <p:grpSpPr>
          <a:xfrm>
            <a:off x="1610810" y="5335995"/>
            <a:ext cx="8368617" cy="587854"/>
            <a:chOff x="1610810" y="5335995"/>
            <a:chExt cx="8368617" cy="587854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66EFA18-A7A0-07FB-27DA-9C61D5FBC367}"/>
                </a:ext>
              </a:extLst>
            </p:cNvPr>
            <p:cNvSpPr/>
            <p:nvPr/>
          </p:nvSpPr>
          <p:spPr>
            <a:xfrm>
              <a:off x="1610810" y="5335996"/>
              <a:ext cx="3161997" cy="587853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solidFill>
                    <a:srgbClr val="0070C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Son fort </a:t>
              </a: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ED271E5-ECE0-83E1-8119-7D4D97BD8EFE}"/>
                </a:ext>
              </a:extLst>
            </p:cNvPr>
            <p:cNvSpPr/>
            <p:nvPr/>
          </p:nvSpPr>
          <p:spPr>
            <a:xfrm>
              <a:off x="6817430" y="5335995"/>
              <a:ext cx="3161997" cy="587853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15000"/>
                </a:lnSpc>
                <a:spcAft>
                  <a:spcPts val="1000"/>
                </a:spcAft>
              </a:pPr>
              <a:r>
                <a:rPr lang="fr-FR" sz="2800" dirty="0">
                  <a:solidFill>
                    <a:srgbClr val="0070C0"/>
                  </a:solidFill>
                  <a:latin typeface="Calibri" panose="020F0502020204030204" pitchFamily="34" charset="0"/>
                  <a:cs typeface="Arial" panose="020B0604020202020204" pitchFamily="34" charset="0"/>
                </a:rPr>
                <a:t>…………… amplitude </a:t>
              </a:r>
            </a:p>
          </p:txBody>
        </p:sp>
        <p:sp>
          <p:nvSpPr>
            <p:cNvPr id="24" name="Flèche : droite 8">
              <a:extLst>
                <a:ext uri="{FF2B5EF4-FFF2-40B4-BE49-F238E27FC236}">
                  <a16:creationId xmlns:a16="http://schemas.microsoft.com/office/drawing/2014/main" id="{45BF7E53-4AA7-CC2E-EC40-9633A73EEAA6}"/>
                </a:ext>
              </a:extLst>
            </p:cNvPr>
            <p:cNvSpPr/>
            <p:nvPr/>
          </p:nvSpPr>
          <p:spPr>
            <a:xfrm>
              <a:off x="4978911" y="5438484"/>
              <a:ext cx="1632415" cy="353764"/>
            </a:xfrm>
            <a:prstGeom prst="rightArrow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rgbClr val="0070C0"/>
                </a:solidFill>
              </a:endParaRPr>
            </a:p>
          </p:txBody>
        </p:sp>
      </p:grpSp>
      <p:sp>
        <p:nvSpPr>
          <p:cNvPr id="25" name="ZoneTexte 24"/>
          <p:cNvSpPr txBox="1"/>
          <p:nvPr/>
        </p:nvSpPr>
        <p:spPr>
          <a:xfrm>
            <a:off x="436696" y="1523204"/>
            <a:ext cx="1139096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dirty="0"/>
              <a:t>Pour comparer un </a:t>
            </a:r>
            <a:r>
              <a:rPr lang="fr-MA" sz="2800" b="1" dirty="0"/>
              <a:t>son faible </a:t>
            </a:r>
            <a:r>
              <a:rPr lang="fr-MA" sz="2800" dirty="0"/>
              <a:t>à un </a:t>
            </a:r>
            <a:r>
              <a:rPr lang="fr-MA" sz="2800" b="1" dirty="0"/>
              <a:t>son fort</a:t>
            </a:r>
            <a:r>
              <a:rPr lang="fr-MA" sz="2800" dirty="0"/>
              <a:t>, il faut comparer leurs amplitudes:</a:t>
            </a:r>
            <a:endParaRPr lang="fr-FR" sz="2800" dirty="0"/>
          </a:p>
        </p:txBody>
      </p:sp>
      <p:sp>
        <p:nvSpPr>
          <p:cNvPr id="26" name="Flèche : droite 3">
            <a:extLst>
              <a:ext uri="{FF2B5EF4-FFF2-40B4-BE49-F238E27FC236}">
                <a16:creationId xmlns:a16="http://schemas.microsoft.com/office/drawing/2014/main" id="{19C51263-C314-BC77-1CC5-F3C3F695E575}"/>
              </a:ext>
            </a:extLst>
          </p:cNvPr>
          <p:cNvSpPr/>
          <p:nvPr/>
        </p:nvSpPr>
        <p:spPr>
          <a:xfrm rot="5400000">
            <a:off x="5156339" y="2489339"/>
            <a:ext cx="1238653" cy="640668"/>
          </a:xfrm>
          <a:prstGeom prst="rightArrow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ZoneTexte 26"/>
          <p:cNvSpPr txBox="1"/>
          <p:nvPr/>
        </p:nvSpPr>
        <p:spPr>
          <a:xfrm>
            <a:off x="6909491" y="3632224"/>
            <a:ext cx="142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3200" b="1" dirty="0">
                <a:solidFill>
                  <a:srgbClr val="FF0000"/>
                </a:solidFill>
              </a:rPr>
              <a:t>Faible </a:t>
            </a:r>
            <a:endParaRPr lang="fr-FR" sz="3200" b="1" dirty="0">
              <a:solidFill>
                <a:srgbClr val="FF0000"/>
              </a:solidFill>
            </a:endParaRPr>
          </a:p>
        </p:txBody>
      </p:sp>
      <p:sp>
        <p:nvSpPr>
          <p:cNvPr id="28" name="ZoneTexte 27"/>
          <p:cNvSpPr txBox="1"/>
          <p:nvPr/>
        </p:nvSpPr>
        <p:spPr>
          <a:xfrm>
            <a:off x="6909491" y="5199753"/>
            <a:ext cx="15331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defTabSz="457200">
              <a:defRPr sz="3200" b="1">
                <a:solidFill>
                  <a:srgbClr val="FF0000"/>
                </a:solidFill>
              </a:defRPr>
            </a:lvl1pPr>
          </a:lstStyle>
          <a:p>
            <a:r>
              <a:rPr lang="fr-MA" dirty="0"/>
              <a:t>Grande </a:t>
            </a:r>
            <a:endParaRPr lang="fr-FR" dirty="0"/>
          </a:p>
        </p:txBody>
      </p:sp>
      <p:sp>
        <p:nvSpPr>
          <p:cNvPr id="4" name="Titre 3">
            <a:extLst>
              <a:ext uri="{FF2B5EF4-FFF2-40B4-BE49-F238E27FC236}">
                <a16:creationId xmlns:a16="http://schemas.microsoft.com/office/drawing/2014/main" id="{2DB5706F-FD7D-B29E-3A0E-721CEA710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réussir cette tâche, il faut bien se rappeler des caractéristiques d’un son faible et d’un son fort..</a:t>
            </a:r>
          </a:p>
        </p:txBody>
      </p:sp>
      <p:sp>
        <p:nvSpPr>
          <p:cNvPr id="5" name="Espace réservé du contenu 4">
            <a:extLst>
              <a:ext uri="{FF2B5EF4-FFF2-40B4-BE49-F238E27FC236}">
                <a16:creationId xmlns:a16="http://schemas.microsoft.com/office/drawing/2014/main" id="{35D3B247-95F4-89CE-C0DE-367406EC848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</p:spTree>
    <p:extLst>
      <p:ext uri="{BB962C8B-B14F-4D97-AF65-F5344CB8AC3E}">
        <p14:creationId xmlns:p14="http://schemas.microsoft.com/office/powerpoint/2010/main" val="105587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  <p:bldP spid="27" grpId="0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2FD4D4-5F54-EBF1-7419-6DDBD781E7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062C8FDE-CBA0-5266-F949-006D1C75E8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178" y="21248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/>
          <p:cNvPicPr/>
          <p:nvPr/>
        </p:nvPicPr>
        <p:blipFill>
          <a:blip r:embed="rId4"/>
          <a:srcRect l="22619" t="27237" r="21982" b="17728"/>
          <a:stretch>
            <a:fillRect/>
          </a:stretch>
        </p:blipFill>
        <p:spPr bwMode="auto">
          <a:xfrm>
            <a:off x="358588" y="1084395"/>
            <a:ext cx="11528612" cy="5504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ZoneTexte 16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6112447" y="4344898"/>
            <a:ext cx="11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3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5808388" y="4015852"/>
            <a:ext cx="11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2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3518470" y="5973381"/>
            <a:ext cx="11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fort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3587118" y="5622314"/>
            <a:ext cx="11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faible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7D0DC3B-F408-1283-B0A0-579408CEC173}"/>
              </a:ext>
            </a:extLst>
          </p:cNvPr>
          <p:cNvSpPr txBox="1"/>
          <p:nvPr/>
        </p:nvSpPr>
        <p:spPr>
          <a:xfrm>
            <a:off x="4219306" y="4960739"/>
            <a:ext cx="118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inférieure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457CD1C7-C023-15D5-E22D-89DC35A89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Corrigeons ensemble l’exercice 4 page 73.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AB066FE-D4B1-9311-B04E-9C7227B7C25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3661965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8" grpId="0"/>
      <p:bldP spid="2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97" name="Google Shape;797;p26"/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798" name="Google Shape;798;p26"/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 w="12700" cap="flat" cmpd="sng">
              <a:solidFill>
                <a:srgbClr val="D8D8D8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63500" sx="102000" sy="102000" algn="ctr" rotWithShape="0">
                <a:srgbClr val="000000">
                  <a:alpha val="6666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algn="ctr" defTabSz="457200"/>
              <a:endParaRPr sz="1200">
                <a:solidFill>
                  <a:prstClr val="white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26"/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1">
              <a:noAutofit/>
            </a:bodyPr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  <a:ea typeface="Calibri"/>
                  <a:cs typeface="Calibri"/>
                  <a:sym typeface="Calibri"/>
                </a:rPr>
                <a:t>Correction des exercices 5 et 6 de la consolidation </a:t>
              </a:r>
            </a:p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  <a:ea typeface="Calibri"/>
                  <a:cs typeface="Calibri"/>
                  <a:sym typeface="Calibri"/>
                </a:rPr>
                <a:t>et les exercices  de défis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62804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7759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 17"/>
          <p:cNvPicPr/>
          <p:nvPr/>
        </p:nvPicPr>
        <p:blipFill>
          <a:blip r:embed="rId4"/>
          <a:srcRect l="22694" t="28364" r="21825" b="38521"/>
          <a:stretch>
            <a:fillRect/>
          </a:stretch>
        </p:blipFill>
        <p:spPr bwMode="auto">
          <a:xfrm>
            <a:off x="494238" y="1231619"/>
            <a:ext cx="11134165" cy="47461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4" name="Connecteur droit avec flèche 3"/>
          <p:cNvCxnSpPr>
            <a:cxnSpLocks/>
          </p:cNvCxnSpPr>
          <p:nvPr/>
        </p:nvCxnSpPr>
        <p:spPr>
          <a:xfrm>
            <a:off x="5974976" y="3152382"/>
            <a:ext cx="4863355" cy="2244371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necteur droit avec flèche 18"/>
          <p:cNvCxnSpPr>
            <a:cxnSpLocks/>
          </p:cNvCxnSpPr>
          <p:nvPr/>
        </p:nvCxnSpPr>
        <p:spPr>
          <a:xfrm>
            <a:off x="2232212" y="3129561"/>
            <a:ext cx="4770167" cy="2267192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avec flèche 19"/>
          <p:cNvCxnSpPr>
            <a:cxnSpLocks/>
          </p:cNvCxnSpPr>
          <p:nvPr/>
        </p:nvCxnSpPr>
        <p:spPr>
          <a:xfrm flipH="1">
            <a:off x="3720354" y="3152382"/>
            <a:ext cx="6015316" cy="2221550"/>
          </a:xfrm>
          <a:prstGeom prst="straightConnector1">
            <a:avLst/>
          </a:prstGeom>
          <a:ln w="38100">
            <a:solidFill>
              <a:schemeClr val="accent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re 1">
            <a:extLst>
              <a:ext uri="{FF2B5EF4-FFF2-40B4-BE49-F238E27FC236}">
                <a16:creationId xmlns:a16="http://schemas.microsoft.com/office/drawing/2014/main" id="{349D4D46-0912-24D2-D57F-0A640A604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Faisons maintenant ensemble la correction de l’exercice 5, page 73.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F5E242E-842C-D64C-75BE-D2D7D613844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065094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/>
          <p:cNvPicPr/>
          <p:nvPr/>
        </p:nvPicPr>
        <p:blipFill>
          <a:blip r:embed="rId4"/>
          <a:srcRect l="15613" t="28771" r="15068" b="10335"/>
          <a:stretch>
            <a:fillRect/>
          </a:stretch>
        </p:blipFill>
        <p:spPr bwMode="auto">
          <a:xfrm>
            <a:off x="476526" y="1059680"/>
            <a:ext cx="11258274" cy="544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9424975" y="4250381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X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9424975" y="5785575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X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10307542" y="4589922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X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9506259" y="5017978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X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10517833" y="5418856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X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D4BCC1EC-FDB9-C0AF-C17D-9ED38EC0C4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Faisons maintenant ensemble la correction de l’exercice6, page 73.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914D9EB-E2E0-119E-2FF7-8F592FFEAD1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993191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7" grpId="0"/>
      <p:bldP spid="15" grpId="0"/>
      <p:bldP spid="16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/>
          <p:cNvPicPr/>
          <p:nvPr/>
        </p:nvPicPr>
        <p:blipFill>
          <a:blip r:embed="rId4"/>
          <a:srcRect l="22592" t="24860" r="21825" b="8939"/>
          <a:stretch>
            <a:fillRect/>
          </a:stretch>
        </p:blipFill>
        <p:spPr bwMode="auto">
          <a:xfrm>
            <a:off x="709256" y="1083498"/>
            <a:ext cx="10354975" cy="5600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3325288" y="4157291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a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6981265" y="4157290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b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1787412" y="4157291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c 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5183109" y="4157290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d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4045288" y="4761402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d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5793265" y="4817639"/>
            <a:ext cx="309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0000"/>
                </a:solidFill>
              </a:rPr>
              <a:t>Il a la plus grande fréquence</a:t>
            </a:r>
            <a:endParaRPr lang="fr-FR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8426205" y="5564749"/>
            <a:ext cx="11660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a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1344089" y="5934432"/>
            <a:ext cx="1309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b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FF09583F-D39C-CF7D-632F-745BA06901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Faisons maintenant ensemble la correction de l’exercice défi1, page 74.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58EA904-4174-DBE7-85BF-622A11646BD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2428410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030DE-9A2A-2C69-1135-8AA8BE8F6A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Lever la main - Icônes mains et gestes gratuites">
            <a:extLst>
              <a:ext uri="{FF2B5EF4-FFF2-40B4-BE49-F238E27FC236}">
                <a16:creationId xmlns:a16="http://schemas.microsoft.com/office/drawing/2014/main" id="{949B5FC5-90A5-3F41-AE47-88EC05CF7A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96960" y="19449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 7"/>
          <p:cNvPicPr/>
          <p:nvPr/>
        </p:nvPicPr>
        <p:blipFill>
          <a:blip r:embed="rId4"/>
          <a:srcRect l="22758" t="28073" r="22139" b="11732"/>
          <a:stretch>
            <a:fillRect/>
          </a:stretch>
        </p:blipFill>
        <p:spPr bwMode="auto">
          <a:xfrm>
            <a:off x="761260" y="1072013"/>
            <a:ext cx="10928716" cy="5274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5678110" y="4004622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B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2415634" y="4167523"/>
            <a:ext cx="854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6565"/>
                </a:solidFill>
              </a:rPr>
              <a:t>On a la faible amplitude </a:t>
            </a:r>
            <a:r>
              <a:rPr lang="fr-MA" sz="2000" b="1" dirty="0">
                <a:solidFill>
                  <a:srgbClr val="FF6565"/>
                </a:solidFill>
              </a:rPr>
              <a:t>et</a:t>
            </a:r>
            <a:r>
              <a:rPr lang="fr-MA" sz="3600" b="1" dirty="0">
                <a:solidFill>
                  <a:srgbClr val="FF6565"/>
                </a:solidFill>
              </a:rPr>
              <a:t> </a:t>
            </a:r>
            <a:r>
              <a:rPr lang="fr-MA" b="1" dirty="0">
                <a:solidFill>
                  <a:srgbClr val="FF6565"/>
                </a:solidFill>
              </a:rPr>
              <a:t>la plus petite fréquence.(B et D ont même amplitude)</a:t>
            </a:r>
            <a:endParaRPr lang="fr-FR" b="1" dirty="0">
              <a:solidFill>
                <a:srgbClr val="FF6565"/>
              </a:solidFill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5318110" y="4976755"/>
            <a:ext cx="72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sz="2400" b="1" dirty="0">
                <a:solidFill>
                  <a:srgbClr val="FF6565"/>
                </a:solidFill>
              </a:rPr>
              <a:t>C</a:t>
            </a:r>
            <a:endParaRPr lang="fr-FR" sz="2400" b="1" dirty="0">
              <a:solidFill>
                <a:srgbClr val="FF6565"/>
              </a:solidFill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89D135C-D2FC-97BF-E2DB-8ADCA7EB4010}"/>
              </a:ext>
            </a:extLst>
          </p:cNvPr>
          <p:cNvSpPr txBox="1"/>
          <p:nvPr/>
        </p:nvSpPr>
        <p:spPr>
          <a:xfrm>
            <a:off x="2415634" y="5139656"/>
            <a:ext cx="85482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/>
            <a:r>
              <a:rPr lang="fr-MA" b="1" dirty="0">
                <a:solidFill>
                  <a:srgbClr val="FF6565"/>
                </a:solidFill>
              </a:rPr>
              <a:t>On a la grande amplitude </a:t>
            </a:r>
            <a:r>
              <a:rPr lang="fr-MA" sz="2000" b="1" dirty="0">
                <a:solidFill>
                  <a:srgbClr val="FF6565"/>
                </a:solidFill>
              </a:rPr>
              <a:t>et</a:t>
            </a:r>
            <a:r>
              <a:rPr lang="fr-MA" sz="3600" b="1" dirty="0">
                <a:solidFill>
                  <a:srgbClr val="FF6565"/>
                </a:solidFill>
              </a:rPr>
              <a:t> </a:t>
            </a:r>
            <a:r>
              <a:rPr lang="fr-MA" b="1" dirty="0">
                <a:solidFill>
                  <a:srgbClr val="FF6565"/>
                </a:solidFill>
              </a:rPr>
              <a:t>la plus grande fréquence.(A et C ont même amplitude)</a:t>
            </a:r>
            <a:endParaRPr lang="fr-FR" b="1" dirty="0">
              <a:solidFill>
                <a:srgbClr val="FF6565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09FA09F-DD39-98C7-E2F2-DA9152E613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Faisons maintenant ensemble la correction de l’exercice défi2, page 74.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C768F7B-FD06-09E9-300B-37FEF80EEA4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L’enseignant·e désigne au hasard des élèves pour répondre, pas à pas, aux questions de l’exercice, en explicitant leur raisonnement avant d’afficher la réponse correcte sur la diapositive.</a:t>
            </a:r>
          </a:p>
        </p:txBody>
      </p:sp>
    </p:spTree>
    <p:extLst>
      <p:ext uri="{BB962C8B-B14F-4D97-AF65-F5344CB8AC3E}">
        <p14:creationId xmlns:p14="http://schemas.microsoft.com/office/powerpoint/2010/main" val="2903333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/>
      <p:bldP spid="15" grpId="0"/>
      <p:bldP spid="1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fr-FR" sz="1200" dirty="0">
                <a:solidFill>
                  <a:prstClr val="white"/>
                </a:solidFill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200"/>
              <a:r>
                <a:rPr lang="fr-FR" sz="5600" b="1" dirty="0">
                  <a:solidFill>
                    <a:prstClr val="black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sX0" fmla="*/ 0 w 1466850"/>
              <a:gd name="csY0" fmla="*/ 0 h 1524000"/>
              <a:gd name="csX1" fmla="*/ 474281 w 1466850"/>
              <a:gd name="csY1" fmla="*/ 0 h 1524000"/>
              <a:gd name="csX2" fmla="*/ 948563 w 1466850"/>
              <a:gd name="csY2" fmla="*/ 0 h 1524000"/>
              <a:gd name="csX3" fmla="*/ 1466850 w 1466850"/>
              <a:gd name="csY3" fmla="*/ 0 h 1524000"/>
              <a:gd name="csX4" fmla="*/ 1466850 w 1466850"/>
              <a:gd name="csY4" fmla="*/ 462280 h 1524000"/>
              <a:gd name="csX5" fmla="*/ 1466850 w 1466850"/>
              <a:gd name="csY5" fmla="*/ 1000760 h 1524000"/>
              <a:gd name="csX6" fmla="*/ 1466850 w 1466850"/>
              <a:gd name="csY6" fmla="*/ 1524000 h 1524000"/>
              <a:gd name="csX7" fmla="*/ 948563 w 1466850"/>
              <a:gd name="csY7" fmla="*/ 1524000 h 1524000"/>
              <a:gd name="csX8" fmla="*/ 444945 w 1466850"/>
              <a:gd name="csY8" fmla="*/ 1524000 h 1524000"/>
              <a:gd name="csX9" fmla="*/ 0 w 1466850"/>
              <a:gd name="csY9" fmla="*/ 1524000 h 1524000"/>
              <a:gd name="csX10" fmla="*/ 0 w 1466850"/>
              <a:gd name="csY10" fmla="*/ 1061720 h 1524000"/>
              <a:gd name="csX11" fmla="*/ 0 w 1466850"/>
              <a:gd name="csY11" fmla="*/ 523240 h 1524000"/>
              <a:gd name="csX12" fmla="*/ 0 w 1466850"/>
              <a:gd name="csY12" fmla="*/ 0 h 15240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635206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948074" y="901061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4510568" y="4004535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837428" y="1440609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605584" y="4499741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3885544" y="4917606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816365" y="5271042"/>
            <a:ext cx="894928" cy="86045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E5452D4-2657-8719-2E0C-E56E3158AF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10800000" flipH="1" flipV="1">
            <a:off x="6886706" y="1616522"/>
            <a:ext cx="3277607" cy="3943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217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4"/>
          <p:cNvSpPr txBox="1"/>
          <p:nvPr/>
        </p:nvSpPr>
        <p:spPr>
          <a:xfrm>
            <a:off x="648535" y="261403"/>
            <a:ext cx="5229729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sz="2400" b="1" dirty="0">
                <a:solidFill>
                  <a:srgbClr val="0040C0"/>
                </a:solidFill>
                <a:latin typeface="Calibri"/>
                <a:ea typeface="Calibri"/>
                <a:cs typeface="Calibri"/>
                <a:sym typeface="Calibri"/>
              </a:rPr>
              <a:t>Orientations didactiques</a:t>
            </a:r>
            <a:endParaRPr dirty="0"/>
          </a:p>
        </p:txBody>
      </p:sp>
      <p:sp>
        <p:nvSpPr>
          <p:cNvPr id="474" name="Google Shape;474;p4"/>
          <p:cNvSpPr txBox="1"/>
          <p:nvPr/>
        </p:nvSpPr>
        <p:spPr>
          <a:xfrm>
            <a:off x="1084596" y="863786"/>
            <a:ext cx="10189956" cy="57597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Avant de corriger les exercices de consolidation correspondant à chaque tâche,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rappelle la procédure de résolution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en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faisant participer les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Ces derniers complètent les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espaces en pointillés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qui s’affichent sur les diapositives.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Lors de la correction d’un exercice,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sollicite la participation active des élèves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en en choisissant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deux ou trois au hasard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pour répondre à chaque question, tout en les invitant à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expliciter leur raisonnement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veille à fournir un feed-back immédiat et précis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afin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corriger les erreurs conceptuelles ou procédurales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et de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renforcer les acquis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 tableau est utilisé pour expliciter les explications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et 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</a:t>
            </a:r>
            <a:r>
              <a:rPr lang="fr-FR" sz="20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peut recourir à l’alternance linguistique</a:t>
            </a:r>
            <a:r>
              <a:rPr lang="fr-FR"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si nécessaire, afin de favoriser la compréhension de tous les élèves.</a:t>
            </a:r>
            <a:endParaRPr dirty="0"/>
          </a:p>
          <a:p>
            <a:pPr marL="3429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Arial"/>
              <a:buChar char="•"/>
            </a:pP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Si, après avoir corrigé les exercices de consolidation, il reste du temps, l’</a:t>
            </a:r>
            <a:r>
              <a:rPr lang="fr-FR" sz="2000" b="1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enseignant·e</a:t>
            </a:r>
            <a:r>
              <a:rPr lang="fr-FR" sz="2000" b="1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peut passer à la correction des défis.</a:t>
            </a:r>
            <a:endParaRPr dirty="0"/>
          </a:p>
        </p:txBody>
      </p:sp>
      <p:pic>
        <p:nvPicPr>
          <p:cNvPr id="475" name="Google Shape;475;p4" descr="Image générée"/>
          <p:cNvPicPr preferRelativeResize="0"/>
          <p:nvPr/>
        </p:nvPicPr>
        <p:blipFill rotWithShape="1">
          <a:blip r:embed="rId3">
            <a:alphaModFix/>
          </a:blip>
          <a:srcRect t="11064" b="10678"/>
          <a:stretch/>
        </p:blipFill>
        <p:spPr>
          <a:xfrm>
            <a:off x="101717" y="81175"/>
            <a:ext cx="546818" cy="6418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9515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626873-17F5-B392-93CF-34F7F836DD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BBB253E-7715-E698-FC32-01AFDCE5BC77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336DA-21FA-7507-AC08-0B4424D6723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46D18EA-87D9-4042-A148-650F79141D2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noProof="0" dirty="0">
                  <a:solidFill>
                    <a:schemeClr val="tx1"/>
                  </a:solidFill>
                </a:rPr>
                <a:t>Correction des exercices de consolidation</a:t>
              </a:r>
            </a:p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1</a:t>
              </a:r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2" name="Group 43">
            <a:extLst>
              <a:ext uri="{FF2B5EF4-FFF2-40B4-BE49-F238E27FC236}">
                <a16:creationId xmlns:a16="http://schemas.microsoft.com/office/drawing/2014/main" id="{32B791D5-9CD8-5E41-9E27-84E489A0907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5" name="Oval 41">
              <a:extLst>
                <a:ext uri="{FF2B5EF4-FFF2-40B4-BE49-F238E27FC236}">
                  <a16:creationId xmlns:a16="http://schemas.microsoft.com/office/drawing/2014/main" id="{FC7E6DAB-A7AB-30BE-4E9F-2E3A063A71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70A3D3E-D993-0298-8469-A16D403369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endParaRPr lang="fr-FR" sz="3600" b="1" noProof="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94445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F93B8-D94D-A9B0-642E-8C75346599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Lever la main - Icônes mains et gestes gratuites">
            <a:extLst>
              <a:ext uri="{FF2B5EF4-FFF2-40B4-BE49-F238E27FC236}">
                <a16:creationId xmlns:a16="http://schemas.microsoft.com/office/drawing/2014/main" id="{D87A9375-4965-0013-8BF2-4666545759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3454" y="267164"/>
            <a:ext cx="588896" cy="588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Google Shape;2054;p38">
            <a:extLst>
              <a:ext uri="{FF2B5EF4-FFF2-40B4-BE49-F238E27FC236}">
                <a16:creationId xmlns:a16="http://schemas.microsoft.com/office/drawing/2014/main" id="{91D16ADE-E882-C8BC-24B6-F9AA2E091471}"/>
              </a:ext>
            </a:extLst>
          </p:cNvPr>
          <p:cNvSpPr/>
          <p:nvPr/>
        </p:nvSpPr>
        <p:spPr>
          <a:xfrm>
            <a:off x="774699" y="3191193"/>
            <a:ext cx="10883902" cy="707886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6" name="ZoneTexte 3">
            <a:extLst>
              <a:ext uri="{FF2B5EF4-FFF2-40B4-BE49-F238E27FC236}">
                <a16:creationId xmlns:a16="http://schemas.microsoft.com/office/drawing/2014/main" id="{F56CF034-1496-AF86-9341-4E570B2FEA7C}"/>
              </a:ext>
            </a:extLst>
          </p:cNvPr>
          <p:cNvSpPr txBox="1"/>
          <p:nvPr/>
        </p:nvSpPr>
        <p:spPr>
          <a:xfrm>
            <a:off x="1538110" y="3251289"/>
            <a:ext cx="9000000" cy="504000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lvl="0" algn="l"/>
            <a:r>
              <a:rPr lang="fr-FR" b="1" i="1" dirty="0">
                <a:solidFill>
                  <a:srgbClr val="FF0000"/>
                </a:solidFill>
                <a:ea typeface="Calibri"/>
                <a:cs typeface="Calibri"/>
                <a:sym typeface="Calibri"/>
              </a:rPr>
              <a:t>Identifier</a:t>
            </a:r>
            <a:r>
              <a:rPr lang="fr-FR" b="1" i="1" dirty="0">
                <a:ea typeface="Calibri"/>
                <a:cs typeface="Calibri"/>
                <a:sym typeface="Calibri"/>
              </a:rPr>
              <a:t> l’émetteur, le récepteur et le milieu de propagation du son  </a:t>
            </a:r>
          </a:p>
        </p:txBody>
      </p:sp>
      <p:pic>
        <p:nvPicPr>
          <p:cNvPr id="7" name="Image 23">
            <a:extLst>
              <a:ext uri="{FF2B5EF4-FFF2-40B4-BE49-F238E27FC236}">
                <a16:creationId xmlns:a16="http://schemas.microsoft.com/office/drawing/2014/main" id="{07DFEBF4-06AF-4B8C-2327-3D2A97B577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259" y="2907916"/>
            <a:ext cx="805544" cy="805544"/>
          </a:xfrm>
          <a:prstGeom prst="rect">
            <a:avLst/>
          </a:prstGeom>
        </p:spPr>
      </p:pic>
      <p:sp>
        <p:nvSpPr>
          <p:cNvPr id="3" name="Titre 2">
            <a:extLst>
              <a:ext uri="{FF2B5EF4-FFF2-40B4-BE49-F238E27FC236}">
                <a16:creationId xmlns:a16="http://schemas.microsoft.com/office/drawing/2014/main" id="{DBF1A855-6520-2022-D134-95108F0AD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Nous allons commencer par la correction des exercices correspondant à la première tâche de ce chapitre.</a:t>
            </a:r>
            <a:br>
              <a:rPr lang="fr-FR"/>
            </a:br>
            <a:r>
              <a:rPr lang="fr-FR"/>
              <a:t>Je vous rappelle la tâche principale.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5139EE6-CA07-425F-B779-C31AB6E9D7F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22476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68247C4D-5B20-88BC-8EE3-09399DCE1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337" y="23398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ZoneTexte 22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7641626" y="4040440"/>
            <a:ext cx="2937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reçoit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F14B964-4C53-3A70-C749-D6B0DE27B2FD}"/>
              </a:ext>
            </a:extLst>
          </p:cNvPr>
          <p:cNvSpPr txBox="1"/>
          <p:nvPr/>
        </p:nvSpPr>
        <p:spPr>
          <a:xfrm>
            <a:off x="1335741" y="4141542"/>
            <a:ext cx="9153858" cy="52322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Un récepteur</a:t>
            </a:r>
            <a:r>
              <a:rPr lang="fr-MA" sz="28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du son est un objet qui……………….  le son</a:t>
            </a:r>
            <a:r>
              <a:rPr lang="fr-MA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B365BAAC-A9CB-99C1-3077-51212B2EE17D}"/>
              </a:ext>
            </a:extLst>
          </p:cNvPr>
          <p:cNvSpPr txBox="1"/>
          <p:nvPr/>
        </p:nvSpPr>
        <p:spPr>
          <a:xfrm>
            <a:off x="757233" y="1473930"/>
            <a:ext cx="10677533" cy="523220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q"/>
            </a:pPr>
            <a:r>
              <a:rPr lang="fr-MA" sz="2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MA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………………………. est une source sonore qui </a:t>
            </a:r>
            <a:r>
              <a:rPr lang="fr-MA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émet</a:t>
            </a:r>
            <a:r>
              <a:rPr lang="fr-MA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 son. 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2315431" y="1422590"/>
            <a:ext cx="21669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0000"/>
                </a:solidFill>
              </a:rPr>
              <a:t>Un émetteur </a:t>
            </a: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E3FA1714-3280-87A9-509F-799D2089E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Pour réussir cette tâche, vous devez vous rappeler la définition d’un émetteur, d’un récepteur et du milieu de propagation d’un son.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4EB86F4-E68D-CE57-C798-A74A1CD7301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</p:spTree>
    <p:extLst>
      <p:ext uri="{BB962C8B-B14F-4D97-AF65-F5344CB8AC3E}">
        <p14:creationId xmlns:p14="http://schemas.microsoft.com/office/powerpoint/2010/main" val="1884739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6EA176-4F3A-6051-FEE7-BCC9CDDF9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Lever la main - Icônes mains et gestes gratuites">
            <a:extLst>
              <a:ext uri="{FF2B5EF4-FFF2-40B4-BE49-F238E27FC236}">
                <a16:creationId xmlns:a16="http://schemas.microsoft.com/office/drawing/2014/main" id="{68247C4D-5B20-88BC-8EE3-09399DCE1F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898" y="24813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3417788" y="4206559"/>
            <a:ext cx="2239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le poste radio</a:t>
            </a:r>
          </a:p>
        </p:txBody>
      </p:sp>
      <p:pic>
        <p:nvPicPr>
          <p:cNvPr id="29" name="Picture 2">
            <a:extLst>
              <a:ext uri="{FF2B5EF4-FFF2-40B4-BE49-F238E27FC236}">
                <a16:creationId xmlns:a16="http://schemas.microsoft.com/office/drawing/2014/main" id="{7A58EE05-DA8A-1D5D-DA82-268CC0CE72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747136" y="950781"/>
            <a:ext cx="8581947" cy="2937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/>
          <p:cNvSpPr txBox="1"/>
          <p:nvPr/>
        </p:nvSpPr>
        <p:spPr>
          <a:xfrm>
            <a:off x="508000" y="3325844"/>
            <a:ext cx="80592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MA" sz="2400" b="1" dirty="0"/>
              <a:t>Dans cet exemple :</a:t>
            </a:r>
          </a:p>
          <a:p>
            <a:pPr>
              <a:lnSpc>
                <a:spcPct val="200000"/>
              </a:lnSpc>
            </a:pPr>
            <a:r>
              <a:rPr lang="fr-MA" sz="2400" b="1" dirty="0"/>
              <a:t>L’émetteur</a:t>
            </a:r>
            <a:r>
              <a:rPr lang="fr-MA" sz="2400" dirty="0"/>
              <a:t> du son est………………………</a:t>
            </a:r>
          </a:p>
          <a:p>
            <a:pPr>
              <a:lnSpc>
                <a:spcPct val="200000"/>
              </a:lnSpc>
            </a:pPr>
            <a:r>
              <a:rPr lang="fr-MA" sz="2400" b="1" dirty="0"/>
              <a:t>Le milieu de propagation </a:t>
            </a:r>
            <a:r>
              <a:rPr lang="fr-MA" sz="2400" dirty="0"/>
              <a:t>du son est…………………………….</a:t>
            </a:r>
          </a:p>
          <a:p>
            <a:pPr>
              <a:lnSpc>
                <a:spcPct val="200000"/>
              </a:lnSpc>
            </a:pPr>
            <a:r>
              <a:rPr lang="fr-MA" sz="2400" b="1" dirty="0"/>
              <a:t>Le récepteur </a:t>
            </a:r>
            <a:r>
              <a:rPr lang="fr-MA" sz="2400" dirty="0"/>
              <a:t>du son est …………………………… </a:t>
            </a:r>
            <a:endParaRPr lang="fr-FR" sz="2400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5782236" y="4979068"/>
            <a:ext cx="22396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l’air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4E1D0B3-A985-E249-698F-A99356607A89}"/>
              </a:ext>
            </a:extLst>
          </p:cNvPr>
          <p:cNvSpPr txBox="1"/>
          <p:nvPr/>
        </p:nvSpPr>
        <p:spPr>
          <a:xfrm>
            <a:off x="3551025" y="5675950"/>
            <a:ext cx="34065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b="1" dirty="0">
                <a:solidFill>
                  <a:srgbClr val="FF0000"/>
                </a:solidFill>
              </a:rPr>
              <a:t>l’oreille de la dame</a:t>
            </a:r>
          </a:p>
        </p:txBody>
      </p:sp>
      <p:sp>
        <p:nvSpPr>
          <p:cNvPr id="4" name="ZoneTexte 3"/>
          <p:cNvSpPr txBox="1"/>
          <p:nvPr/>
        </p:nvSpPr>
        <p:spPr>
          <a:xfrm>
            <a:off x="761260" y="1210235"/>
            <a:ext cx="297702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000" b="1" dirty="0"/>
              <a:t>Exemple:</a:t>
            </a:r>
            <a:endParaRPr lang="fr-FR" sz="2000" b="1" dirty="0"/>
          </a:p>
        </p:txBody>
      </p:sp>
      <p:sp>
        <p:nvSpPr>
          <p:cNvPr id="5" name="Titre 4">
            <a:extLst>
              <a:ext uri="{FF2B5EF4-FFF2-40B4-BE49-F238E27FC236}">
                <a16:creationId xmlns:a16="http://schemas.microsoft.com/office/drawing/2014/main" id="{07296489-7D0C-0A01-3ECA-A38C6BED5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Voyons un exemple.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89BACD2-28CC-A44C-3645-89A0A7F1587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34FF2FD0-EA61-EB6F-D54D-C2BD14CA7314}"/>
              </a:ext>
            </a:extLst>
          </p:cNvPr>
          <p:cNvCxnSpPr/>
          <p:nvPr/>
        </p:nvCxnSpPr>
        <p:spPr>
          <a:xfrm flipH="1" flipV="1">
            <a:off x="3193576" y="3325844"/>
            <a:ext cx="859809" cy="1014144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3A9A914B-FC14-A069-CDB8-3F3E3292730F}"/>
              </a:ext>
            </a:extLst>
          </p:cNvPr>
          <p:cNvCxnSpPr>
            <a:cxnSpLocks/>
          </p:cNvCxnSpPr>
          <p:nvPr/>
        </p:nvCxnSpPr>
        <p:spPr>
          <a:xfrm flipH="1" flipV="1">
            <a:off x="5989200" y="3729707"/>
            <a:ext cx="106800" cy="1119631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A960CAF6-BB3A-B868-4232-E32AB1BCB297}"/>
              </a:ext>
            </a:extLst>
          </p:cNvPr>
          <p:cNvCxnSpPr>
            <a:cxnSpLocks/>
          </p:cNvCxnSpPr>
          <p:nvPr/>
        </p:nvCxnSpPr>
        <p:spPr>
          <a:xfrm flipV="1">
            <a:off x="6427718" y="2188029"/>
            <a:ext cx="2041368" cy="371875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8552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A32197-3BD2-64A7-9FF3-A658DD0F5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ZoneTexte 8">
            <a:extLst>
              <a:ext uri="{FF2B5EF4-FFF2-40B4-BE49-F238E27FC236}">
                <a16:creationId xmlns:a16="http://schemas.microsoft.com/office/drawing/2014/main" id="{DF14B964-4C53-3A70-C749-D6B0DE27B2FD}"/>
              </a:ext>
            </a:extLst>
          </p:cNvPr>
          <p:cNvSpPr txBox="1"/>
          <p:nvPr/>
        </p:nvSpPr>
        <p:spPr>
          <a:xfrm>
            <a:off x="761260" y="2626752"/>
            <a:ext cx="11253358" cy="2556982"/>
          </a:xfrm>
          <a:prstGeom prst="rect">
            <a:avLst/>
          </a:prstGeom>
          <a:noFill/>
          <a:ln w="9525">
            <a:noFill/>
          </a:ln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MA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 son se propage dans un milieu …………………..(gaz, liquide ou solide).</a:t>
            </a:r>
          </a:p>
          <a:p>
            <a:pPr>
              <a:lnSpc>
                <a:spcPct val="200000"/>
              </a:lnSpc>
            </a:pPr>
            <a:r>
              <a:rPr lang="fr-MA" sz="28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457200" indent="-457200">
              <a:lnSpc>
                <a:spcPct val="200000"/>
              </a:lnSpc>
              <a:buFont typeface="Wingdings" panose="05000000000000000000" pitchFamily="2" charset="2"/>
              <a:buChar char="q"/>
            </a:pPr>
            <a:r>
              <a:rPr lang="fr-FR" sz="2800" dirty="0">
                <a:solidFill>
                  <a:srgbClr val="0070C0"/>
                </a:solidFill>
              </a:rPr>
              <a:t>Il ne peut pas se propager dans le …………………</a:t>
            </a:r>
            <a:r>
              <a:rPr lang="fr-FR" sz="2800" dirty="0"/>
              <a:t>.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6275293" y="2846471"/>
            <a:ext cx="3155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</a:rPr>
              <a:t>matériel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13" name="ZoneTexte 12"/>
          <p:cNvSpPr txBox="1"/>
          <p:nvPr/>
        </p:nvSpPr>
        <p:spPr>
          <a:xfrm>
            <a:off x="6495452" y="4486098"/>
            <a:ext cx="3155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2800" b="1" dirty="0">
                <a:solidFill>
                  <a:srgbClr val="FF0000"/>
                </a:solidFill>
              </a:rPr>
              <a:t>vide</a:t>
            </a:r>
            <a:endParaRPr lang="fr-FR" sz="2800" b="1" dirty="0">
              <a:solidFill>
                <a:srgbClr val="FF0000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8834143-F972-B5DA-402D-0FED6916E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Pour que le son se propage, il faut voir la nature du milieu.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5F24739-A541-74D9-B5E7-CD4FFE5EE2A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/>
              <a:t>L’enseignant.e fait participer les élèves pour compléter les espaces en pointillés.</a:t>
            </a: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CA08AD61-FEDB-07FE-5658-5CBD18A9C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6898" y="248139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8833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  <p:bldP spid="3" grpId="0"/>
      <p:bldP spid="13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</TotalTime>
  <Words>1297</Words>
  <Application>Microsoft Office PowerPoint</Application>
  <PresentationFormat>Grand écran</PresentationFormat>
  <Paragraphs>172</Paragraphs>
  <Slides>29</Slides>
  <Notes>14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29</vt:i4>
      </vt:variant>
    </vt:vector>
  </HeadingPairs>
  <TitlesOfParts>
    <vt:vector size="37" baseType="lpstr">
      <vt:lpstr>Arial</vt:lpstr>
      <vt:lpstr>Calibri</vt:lpstr>
      <vt:lpstr>Calibri Light</vt:lpstr>
      <vt:lpstr>Cambria Math</vt:lpstr>
      <vt:lpstr>Dosis</vt:lpstr>
      <vt:lpstr>Wingdings</vt:lpstr>
      <vt:lpstr>Thème Office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Nous allons commencer par la correction des exercices correspondant à la première tâche de ce chapitre. Je vous rappelle la tâche principale.</vt:lpstr>
      <vt:lpstr>Pour réussir cette tâche, vous devez vous rappeler la définition d’un émetteur, d’un récepteur et du milieu de propagation d’un son.</vt:lpstr>
      <vt:lpstr>Voyons un exemple.</vt:lpstr>
      <vt:lpstr>Pour que le son se propage, il faut voir la nature du milieu. </vt:lpstr>
      <vt:lpstr>Commençons par exercice1  page 72 .</vt:lpstr>
      <vt:lpstr>Présentation PowerPoint</vt:lpstr>
      <vt:lpstr>Passons maintenant à la correction des exercices correspondant à la deuxième tâche de ce chapitre. Je vous rappelle la tâche principale</vt:lpstr>
      <vt:lpstr>Pour réussir cette tâche, vous devez vous rappeler la définition de la fréquence et  son unité. </vt:lpstr>
      <vt:lpstr>Pour déterminer la fréquence d’un son graphiquement, on suit les étapes suivantes: </vt:lpstr>
      <vt:lpstr>Corrigeons ensemble l’exercice 2 page 72. </vt:lpstr>
      <vt:lpstr>Présentation PowerPoint</vt:lpstr>
      <vt:lpstr>Nous arrivons à la correction des exercices correspondant à la troisième tâche de ce chapitre. Je vous rappelle la tâche principale.</vt:lpstr>
      <vt:lpstr>Pour réussir cette tâche, il faut bien se rappeler des caractéristiques d’un son grave et d’un son aigu..</vt:lpstr>
      <vt:lpstr>Corrigeons ensemble l’exercice 3 page 72.(à modifier l’unité du temps (en s) ). </vt:lpstr>
      <vt:lpstr>Présentation PowerPoint</vt:lpstr>
      <vt:lpstr>Nous arrivons à la correction des exercices correspondant à la quatrième  tâche de ce chapitre. Je vous rappelle la tâche principale.</vt:lpstr>
      <vt:lpstr>Pour réussir cette tâche, il faut bien se rappeler des caractéristiques d’un son faible et d’un son fort..</vt:lpstr>
      <vt:lpstr>Corrigeons ensemble l’exercice 4 page 73. </vt:lpstr>
      <vt:lpstr>Présentation PowerPoint</vt:lpstr>
      <vt:lpstr>Faisons maintenant ensemble la correction de l’exercice 5, page 73.</vt:lpstr>
      <vt:lpstr>Faisons maintenant ensemble la correction de l’exercice6, page 73.</vt:lpstr>
      <vt:lpstr>Faisons maintenant ensemble la correction de l’exercice défi1, page 74.</vt:lpstr>
      <vt:lpstr>Faisons maintenant ensemble la correction de l’exercice défi2, page 74.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lenovo</dc:creator>
  <cp:lastModifiedBy>SALIM EL MOKHTAR</cp:lastModifiedBy>
  <cp:revision>73</cp:revision>
  <dcterms:created xsi:type="dcterms:W3CDTF">2025-12-06T09:32:16Z</dcterms:created>
  <dcterms:modified xsi:type="dcterms:W3CDTF">2026-02-13T17:47:00Z</dcterms:modified>
</cp:coreProperties>
</file>