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2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3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60" r:id="rId2"/>
    <p:sldMasterId id="2147483780" r:id="rId3"/>
    <p:sldMasterId id="2147483828" r:id="rId4"/>
  </p:sldMasterIdLst>
  <p:notesMasterIdLst>
    <p:notesMasterId r:id="rId79"/>
  </p:notesMasterIdLst>
  <p:sldIdLst>
    <p:sldId id="257" r:id="rId5"/>
    <p:sldId id="347" r:id="rId6"/>
    <p:sldId id="348" r:id="rId7"/>
    <p:sldId id="2147483641" r:id="rId8"/>
    <p:sldId id="345" r:id="rId9"/>
    <p:sldId id="346" r:id="rId10"/>
    <p:sldId id="262" r:id="rId11"/>
    <p:sldId id="2147483552" r:id="rId12"/>
    <p:sldId id="2147483553" r:id="rId13"/>
    <p:sldId id="16777096" r:id="rId14"/>
    <p:sldId id="2147483554" r:id="rId15"/>
    <p:sldId id="266" r:id="rId16"/>
    <p:sldId id="295" r:id="rId17"/>
    <p:sldId id="2147483555" r:id="rId18"/>
    <p:sldId id="2147483556" r:id="rId19"/>
    <p:sldId id="276" r:id="rId20"/>
    <p:sldId id="277" r:id="rId21"/>
    <p:sldId id="278" r:id="rId22"/>
    <p:sldId id="342" r:id="rId23"/>
    <p:sldId id="280" r:id="rId24"/>
    <p:sldId id="2147483557" r:id="rId25"/>
    <p:sldId id="282" r:id="rId26"/>
    <p:sldId id="283" r:id="rId27"/>
    <p:sldId id="2147483558" r:id="rId28"/>
    <p:sldId id="256" r:id="rId29"/>
    <p:sldId id="287" r:id="rId30"/>
    <p:sldId id="288" r:id="rId31"/>
    <p:sldId id="319" r:id="rId32"/>
    <p:sldId id="2147483639" r:id="rId33"/>
    <p:sldId id="2147483640" r:id="rId34"/>
    <p:sldId id="2147483559" r:id="rId35"/>
    <p:sldId id="2147483637" r:id="rId36"/>
    <p:sldId id="290" r:id="rId37"/>
    <p:sldId id="377" r:id="rId38"/>
    <p:sldId id="291" r:id="rId39"/>
    <p:sldId id="292" r:id="rId40"/>
    <p:sldId id="293" r:id="rId41"/>
    <p:sldId id="294" r:id="rId42"/>
    <p:sldId id="297" r:id="rId43"/>
    <p:sldId id="298" r:id="rId44"/>
    <p:sldId id="328" r:id="rId45"/>
    <p:sldId id="327" r:id="rId46"/>
    <p:sldId id="322" r:id="rId47"/>
    <p:sldId id="323" r:id="rId48"/>
    <p:sldId id="324" r:id="rId49"/>
    <p:sldId id="325" r:id="rId50"/>
    <p:sldId id="326" r:id="rId51"/>
    <p:sldId id="329" r:id="rId52"/>
    <p:sldId id="330" r:id="rId53"/>
    <p:sldId id="331" r:id="rId54"/>
    <p:sldId id="332" r:id="rId55"/>
    <p:sldId id="333" r:id="rId56"/>
    <p:sldId id="334" r:id="rId57"/>
    <p:sldId id="300" r:id="rId58"/>
    <p:sldId id="301" r:id="rId59"/>
    <p:sldId id="302" r:id="rId60"/>
    <p:sldId id="335" r:id="rId61"/>
    <p:sldId id="303" r:id="rId62"/>
    <p:sldId id="336" r:id="rId63"/>
    <p:sldId id="305" r:id="rId64"/>
    <p:sldId id="337" r:id="rId65"/>
    <p:sldId id="307" r:id="rId66"/>
    <p:sldId id="308" r:id="rId67"/>
    <p:sldId id="338" r:id="rId68"/>
    <p:sldId id="309" r:id="rId69"/>
    <p:sldId id="310" r:id="rId70"/>
    <p:sldId id="339" r:id="rId71"/>
    <p:sldId id="311" r:id="rId72"/>
    <p:sldId id="2147483638" r:id="rId73"/>
    <p:sldId id="313" r:id="rId74"/>
    <p:sldId id="340" r:id="rId75"/>
    <p:sldId id="341" r:id="rId76"/>
    <p:sldId id="316" r:id="rId77"/>
    <p:sldId id="318" r:id="rId7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324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BB56B-49F1-47EA-AC52-D2D95B408F53}" type="datetimeFigureOut">
              <a:rPr lang="fr-FR" smtClean="0"/>
              <a:t>10/02/2026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73E4B9-2FBE-4EB9-8BAF-C862337BF0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388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microsoft.com/office/2007/relationships/hdphoto" Target="../media/hdphoto2.wdp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.png"/><Relationship Id="rId2" Type="http://schemas.openxmlformats.org/officeDocument/2006/relationships/image" Target="NULL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NULL"/><Relationship Id="rId1" Type="http://schemas.openxmlformats.org/officeDocument/2006/relationships/slideMaster" Target="../slideMasters/slideMaster3.xml"/><Relationship Id="rId6" Type="http://schemas.microsoft.com/office/2007/relationships/hdphoto" Target="../media/hdphoto1.wdp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NULL"/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NULL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8.sv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12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6.svg"/><Relationship Id="rId2" Type="http://schemas.openxmlformats.org/officeDocument/2006/relationships/image" Target="../media/image33.gi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3.png"/><Relationship Id="rId5" Type="http://schemas.openxmlformats.org/officeDocument/2006/relationships/image" Target="../media/image35.svg"/><Relationship Id="rId4" Type="http://schemas.openxmlformats.org/officeDocument/2006/relationships/image" Target="../media/image21.png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3.gif"/><Relationship Id="rId1" Type="http://schemas.openxmlformats.org/officeDocument/2006/relationships/slideMaster" Target="../slideMasters/slideMaster3.xml"/><Relationship Id="rId4" Type="http://schemas.microsoft.com/office/2007/relationships/hdphoto" Target="../media/hdphoto5.wdp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gif"/><Relationship Id="rId1" Type="http://schemas.openxmlformats.org/officeDocument/2006/relationships/slideMaster" Target="../slideMasters/slideMaster3.xml"/><Relationship Id="rId4" Type="http://schemas.microsoft.com/office/2007/relationships/hdphoto" Target="../media/hdphoto6.wdp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3.gif"/><Relationship Id="rId1" Type="http://schemas.openxmlformats.org/officeDocument/2006/relationships/slideMaster" Target="../slideMasters/slideMaster3.xml"/><Relationship Id="rId4" Type="http://schemas.microsoft.com/office/2007/relationships/hdphoto" Target="../media/hdphoto7.wdp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microsoft.com/office/2007/relationships/hdphoto" Target="../media/hdphoto2.wdp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gif"/><Relationship Id="rId1" Type="http://schemas.openxmlformats.org/officeDocument/2006/relationships/slideMaster" Target="../slideMasters/slideMaster3.xml"/><Relationship Id="rId4" Type="http://schemas.microsoft.com/office/2007/relationships/hdphoto" Target="../media/hdphoto8.wdp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png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microsoft.com/office/2007/relationships/hdphoto" Target="../media/hdphoto2.wdp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2.png"/><Relationship Id="rId7" Type="http://schemas.openxmlformats.org/officeDocument/2006/relationships/image" Target="../media/image24.sv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43.png"/></Relationships>
</file>

<file path=ppt/slideLayouts/_rels/slideLayout1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13.png"/><Relationship Id="rId7" Type="http://schemas.openxmlformats.org/officeDocument/2006/relationships/image" Target="../media/image28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1.wdp"/><Relationship Id="rId4" Type="http://schemas.openxmlformats.org/officeDocument/2006/relationships/image" Target="../media/image14.png"/><Relationship Id="rId9" Type="http://schemas.openxmlformats.org/officeDocument/2006/relationships/image" Target="../media/image30.png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2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49.pn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8.sv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gif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2.png"/><Relationship Id="rId4" Type="http://schemas.microsoft.com/office/2007/relationships/hdphoto" Target="../media/hdphoto8.wdp"/></Relationships>
</file>

<file path=ppt/slideLayouts/_rels/slideLayout16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3.png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17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24.svg"/><Relationship Id="rId2" Type="http://schemas.openxmlformats.org/officeDocument/2006/relationships/image" Target="../media/image33.gi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3.gif"/><Relationship Id="rId1" Type="http://schemas.openxmlformats.org/officeDocument/2006/relationships/slideMaster" Target="../slideMasters/slideMaster4.xml"/><Relationship Id="rId4" Type="http://schemas.microsoft.com/office/2007/relationships/hdphoto" Target="../media/hdphoto5.wdp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gif"/><Relationship Id="rId1" Type="http://schemas.openxmlformats.org/officeDocument/2006/relationships/slideMaster" Target="../slideMasters/slideMaster4.xml"/><Relationship Id="rId4" Type="http://schemas.microsoft.com/office/2007/relationships/hdphoto" Target="../media/hdphoto6.wdp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3.gif"/><Relationship Id="rId1" Type="http://schemas.openxmlformats.org/officeDocument/2006/relationships/slideMaster" Target="../slideMasters/slideMaster4.xml"/><Relationship Id="rId4" Type="http://schemas.microsoft.com/office/2007/relationships/hdphoto" Target="../media/hdphoto7.wdp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microsoft.com/office/2007/relationships/hdphoto" Target="../media/hdphoto2.wdp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gif"/><Relationship Id="rId1" Type="http://schemas.openxmlformats.org/officeDocument/2006/relationships/slideMaster" Target="../slideMasters/slideMaster4.xml"/><Relationship Id="rId4" Type="http://schemas.microsoft.com/office/2007/relationships/hdphoto" Target="../media/hdphoto8.wdp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hyperlink" Target="https://drive.google.com/drive/folders/15A4aThGXboZ7RlTminYue4etFTXwyFRM?usp=drive_link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8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1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1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hyperlink" Target="https://drive.google.com/drive/folders/15A4aThGXboZ7RlTminYue4etFTXwyFRM?usp=drive_link" TargetMode="External"/><Relationship Id="rId2" Type="http://schemas.openxmlformats.org/officeDocument/2006/relationships/image" Target="NUL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8.svg"/></Relationships>
</file>

<file path=ppt/slideLayouts/_rels/slideLayout63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71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NUL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73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376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21446AFA-7714-180F-1B54-3767AA497AD3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AFE3926-97A5-BF6C-7F39-8FB5E9F271D6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7DE6CF37-53E2-4136-FFC2-2F8490A194D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D3EF885D-DF6C-802D-CAE9-04C7D4BE872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Rectangle 21">
            <a:extLst>
              <a:ext uri="{FF2B5EF4-FFF2-40B4-BE49-F238E27FC236}">
                <a16:creationId xmlns:a16="http://schemas.microsoft.com/office/drawing/2014/main" id="{6AB0C896-B3B3-534B-9A42-20245484516D}"/>
              </a:ext>
            </a:extLst>
          </p:cNvPr>
          <p:cNvSpPr/>
          <p:nvPr userDrawn="1"/>
        </p:nvSpPr>
        <p:spPr>
          <a:xfrm>
            <a:off x="11700219" y="107477"/>
            <a:ext cx="309819" cy="406497"/>
          </a:xfrm>
          <a:prstGeom prst="rect">
            <a:avLst/>
          </a:prstGeom>
          <a:solidFill>
            <a:srgbClr val="F7C475"/>
          </a:solidFill>
          <a:ln w="25402" cap="flat">
            <a:solidFill>
              <a:srgbClr val="F7C47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chemeClr val="bg1"/>
                </a:solidFill>
                <a:latin typeface="+mj-lt"/>
                <a:cs typeface="Arial"/>
                <a:sym typeface="Arial"/>
              </a:rPr>
              <a:t>O</a:t>
            </a:r>
            <a:endParaRPr lang="fr-FR" sz="1400" b="1" dirty="0">
              <a:solidFill>
                <a:schemeClr val="bg1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77EC2B9C-16CB-4C67-83DE-1B6308EB6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4">
            <a:extLst>
              <a:ext uri="{FF2B5EF4-FFF2-40B4-BE49-F238E27FC236}">
                <a16:creationId xmlns:a16="http://schemas.microsoft.com/office/drawing/2014/main" id="{1FC73D59-3A0C-02D1-B9B3-34A7C4CA85A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4" name="Picture 3" descr="Image générée">
            <a:extLst>
              <a:ext uri="{FF2B5EF4-FFF2-40B4-BE49-F238E27FC236}">
                <a16:creationId xmlns:a16="http://schemas.microsoft.com/office/drawing/2014/main" id="{89FCB41B-1C70-B9C5-AD70-33DF599B603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89942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6FB1AB4-F230-D667-B9F0-DB8DBEFFA77B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E17DFA5-EF8D-09B3-DE8F-DFA98BFDABD4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30F2FD3-2359-827B-716A-B21059E44C3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4EBEF3FE-B914-57F7-D82E-EA0D4B0FE93A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4" name="Titre 10">
            <a:extLst>
              <a:ext uri="{FF2B5EF4-FFF2-40B4-BE49-F238E27FC236}">
                <a16:creationId xmlns:a16="http://schemas.microsoft.com/office/drawing/2014/main" id="{8710BBE9-E66B-71DD-04E2-6D30693E7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359B7765-1D7F-BEC2-6519-F7CF1514B0A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CBAB4F9-0A36-3570-26C5-78ACEFE1AF97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3CB5282-7C03-7C17-8868-99027E5CA661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CCC03F3C-6DD2-E8DB-94CF-60D982D32089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D3D516B0-8955-B12E-4E91-5ADF4A46611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90691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</a:endParaRPr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kern="0" dirty="0">
                <a:solidFill>
                  <a:srgbClr val="002060"/>
                </a:solidFill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59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79816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242313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M</a:t>
            </a:r>
            <a:endParaRPr lang="fr-FR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35452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46440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PB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048052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8B876523-53CF-C673-2480-EB3935EA109C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B324E6C-8A8A-B565-DCF9-8212B6DA38D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855F7DB-6BDC-9A1B-9DAB-A946F476ABA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11F5247A-F94D-428D-FC0B-121A84F54128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6" name="Titre 10">
            <a:extLst>
              <a:ext uri="{FF2B5EF4-FFF2-40B4-BE49-F238E27FC236}">
                <a16:creationId xmlns:a16="http://schemas.microsoft.com/office/drawing/2014/main" id="{6AF39175-1CA6-1BA2-9B4C-EE73E1CE2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7" name="Espace réservé du contenu 14">
            <a:extLst>
              <a:ext uri="{FF2B5EF4-FFF2-40B4-BE49-F238E27FC236}">
                <a16:creationId xmlns:a16="http://schemas.microsoft.com/office/drawing/2014/main" id="{9BDA5B6D-800A-5531-14F6-99A82997BC5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8" name="Picture 3" descr="Image générée">
            <a:extLst>
              <a:ext uri="{FF2B5EF4-FFF2-40B4-BE49-F238E27FC236}">
                <a16:creationId xmlns:a16="http://schemas.microsoft.com/office/drawing/2014/main" id="{B021410D-B56B-0707-D6FB-829E266E7B3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>
            <a:extLst>
              <a:ext uri="{FF2B5EF4-FFF2-40B4-BE49-F238E27FC236}">
                <a16:creationId xmlns:a16="http://schemas.microsoft.com/office/drawing/2014/main" id="{1377C51D-2374-5EBF-AF98-5226F29ED0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EE44C852-E002-0994-68DB-F30B33330B3B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17273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0189FF7-6D3B-9881-2ADB-DA59B3E9E2A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3A3AF56-8160-5846-D2ED-DB41F6446E47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E9557D31-9A40-F1B0-0E03-97C1871095D3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D1055E-9F45-93C8-8C12-8A08E6E87348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0" name="Titre 10">
            <a:extLst>
              <a:ext uri="{FF2B5EF4-FFF2-40B4-BE49-F238E27FC236}">
                <a16:creationId xmlns:a16="http://schemas.microsoft.com/office/drawing/2014/main" id="{E7A6246D-36FF-452D-6A7B-BC0947AD69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2" name="Espace réservé du contenu 14">
            <a:extLst>
              <a:ext uri="{FF2B5EF4-FFF2-40B4-BE49-F238E27FC236}">
                <a16:creationId xmlns:a16="http://schemas.microsoft.com/office/drawing/2014/main" id="{7F5FB579-11AF-FEB1-5AF9-5B9E038057DC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9B23218E-EFFD-312B-F59C-DBEB80060D08}"/>
              </a:ext>
            </a:extLst>
          </p:cNvPr>
          <p:cNvSpPr/>
          <p:nvPr userDrawn="1"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6" name="Picture 3" descr="Image générée">
            <a:extLst>
              <a:ext uri="{FF2B5EF4-FFF2-40B4-BE49-F238E27FC236}">
                <a16:creationId xmlns:a16="http://schemas.microsoft.com/office/drawing/2014/main" id="{5EBF66C1-1446-1815-7881-E63FC5A27CB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85045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417396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72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944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15310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37833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5133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e 6">
            <a:extLst>
              <a:ext uri="{FF2B5EF4-FFF2-40B4-BE49-F238E27FC236}">
                <a16:creationId xmlns:a16="http://schemas.microsoft.com/office/drawing/2014/main" id="{38878ADF-3EB9-6F76-2ACB-E04DA48668E3}"/>
              </a:ext>
            </a:extLst>
          </p:cNvPr>
          <p:cNvGrpSpPr/>
          <p:nvPr userDrawn="1"/>
        </p:nvGrpSpPr>
        <p:grpSpPr>
          <a:xfrm>
            <a:off x="1286933" y="2121733"/>
            <a:ext cx="10063519" cy="3482501"/>
            <a:chOff x="906284" y="1236003"/>
            <a:chExt cx="10440000" cy="3827995"/>
          </a:xfrm>
        </p:grpSpPr>
        <p:grpSp>
          <p:nvGrpSpPr>
            <p:cNvPr id="8" name="Groupe 30">
              <a:extLst>
                <a:ext uri="{FF2B5EF4-FFF2-40B4-BE49-F238E27FC236}">
                  <a16:creationId xmlns:a16="http://schemas.microsoft.com/office/drawing/2014/main" id="{12DE0530-77D1-A97E-3271-F7826AAA8EDA}"/>
                </a:ext>
              </a:extLst>
            </p:cNvPr>
            <p:cNvGrpSpPr/>
            <p:nvPr/>
          </p:nvGrpSpPr>
          <p:grpSpPr>
            <a:xfrm>
              <a:off x="948074" y="2349948"/>
              <a:ext cx="10265100" cy="828000"/>
              <a:chOff x="963450" y="2259806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32" name="Google Shape;288;p29">
                <a:extLst>
                  <a:ext uri="{FF2B5EF4-FFF2-40B4-BE49-F238E27FC236}">
                    <a16:creationId xmlns:a16="http://schemas.microsoft.com/office/drawing/2014/main" id="{4B248268-1C87-1828-F0EC-8A41A22B8471}"/>
                  </a:ext>
                </a:extLst>
              </p:cNvPr>
              <p:cNvSpPr/>
              <p:nvPr/>
            </p:nvSpPr>
            <p:spPr>
              <a:xfrm>
                <a:off x="2428129" y="2259806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Google Shape;289;p29">
                <a:extLst>
                  <a:ext uri="{FF2B5EF4-FFF2-40B4-BE49-F238E27FC236}">
                    <a16:creationId xmlns:a16="http://schemas.microsoft.com/office/drawing/2014/main" id="{1EDCD073-86A9-2D02-0480-E979EDA9D766}"/>
                  </a:ext>
                </a:extLst>
              </p:cNvPr>
              <p:cNvSpPr/>
              <p:nvPr/>
            </p:nvSpPr>
            <p:spPr>
              <a:xfrm>
                <a:off x="963450" y="2259806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kern="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" name="Groupe 31">
              <a:extLst>
                <a:ext uri="{FF2B5EF4-FFF2-40B4-BE49-F238E27FC236}">
                  <a16:creationId xmlns:a16="http://schemas.microsoft.com/office/drawing/2014/main" id="{A48A6985-C762-ABFC-B02D-1E25DAF320C0}"/>
                </a:ext>
              </a:extLst>
            </p:cNvPr>
            <p:cNvGrpSpPr/>
            <p:nvPr/>
          </p:nvGrpSpPr>
          <p:grpSpPr>
            <a:xfrm>
              <a:off x="963450" y="3297032"/>
              <a:ext cx="10265100" cy="828000"/>
              <a:chOff x="963450" y="3092649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29" name="Google Shape;292;p29">
                <a:extLst>
                  <a:ext uri="{FF2B5EF4-FFF2-40B4-BE49-F238E27FC236}">
                    <a16:creationId xmlns:a16="http://schemas.microsoft.com/office/drawing/2014/main" id="{EC41017F-4FB9-2322-3757-A03C314596A4}"/>
                  </a:ext>
                </a:extLst>
              </p:cNvPr>
              <p:cNvSpPr/>
              <p:nvPr/>
            </p:nvSpPr>
            <p:spPr>
              <a:xfrm>
                <a:off x="2428129" y="3092649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Google Shape;293;p29">
                <a:extLst>
                  <a:ext uri="{FF2B5EF4-FFF2-40B4-BE49-F238E27FC236}">
                    <a16:creationId xmlns:a16="http://schemas.microsoft.com/office/drawing/2014/main" id="{CE86ECBA-2587-C579-F30B-1B1AF10C453F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kern="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" name="Groupe 34">
              <a:extLst>
                <a:ext uri="{FF2B5EF4-FFF2-40B4-BE49-F238E27FC236}">
                  <a16:creationId xmlns:a16="http://schemas.microsoft.com/office/drawing/2014/main" id="{DF2F5271-3C53-CBE0-A5B0-AEA17099AEBB}"/>
                </a:ext>
              </a:extLst>
            </p:cNvPr>
            <p:cNvGrpSpPr/>
            <p:nvPr/>
          </p:nvGrpSpPr>
          <p:grpSpPr>
            <a:xfrm>
              <a:off x="963450" y="1311520"/>
              <a:ext cx="10265100" cy="828000"/>
              <a:chOff x="963450" y="1311520"/>
              <a:chExt cx="10265100" cy="828000"/>
            </a:xfrm>
          </p:grpSpPr>
          <p:sp>
            <p:nvSpPr>
              <p:cNvPr id="27" name="Google Shape;286;p29">
                <a:extLst>
                  <a:ext uri="{FF2B5EF4-FFF2-40B4-BE49-F238E27FC236}">
                    <a16:creationId xmlns:a16="http://schemas.microsoft.com/office/drawing/2014/main" id="{760EB06E-893C-C7EF-2A29-D425786C00BF}"/>
                  </a:ext>
                </a:extLst>
              </p:cNvPr>
              <p:cNvSpPr/>
              <p:nvPr/>
            </p:nvSpPr>
            <p:spPr>
              <a:xfrm>
                <a:off x="2428129" y="1311520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1D9A78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/>
                <a:endParaRPr lang="fr-FR" sz="20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Google Shape;287;p29">
                <a:extLst>
                  <a:ext uri="{FF2B5EF4-FFF2-40B4-BE49-F238E27FC236}">
                    <a16:creationId xmlns:a16="http://schemas.microsoft.com/office/drawing/2014/main" id="{3A7D3755-62CB-6B10-CEE4-9FEFB2690273}"/>
                  </a:ext>
                </a:extLst>
              </p:cNvPr>
              <p:cNvSpPr/>
              <p:nvPr/>
            </p:nvSpPr>
            <p:spPr>
              <a:xfrm>
                <a:off x="963450" y="1311520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1D9A78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/>
                <a:endParaRPr lang="fr-FR" sz="20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7" name="Rectangle: Rounded Corners 11">
              <a:extLst>
                <a:ext uri="{FF2B5EF4-FFF2-40B4-BE49-F238E27FC236}">
                  <a16:creationId xmlns:a16="http://schemas.microsoft.com/office/drawing/2014/main" id="{812A6EAA-DACC-8BBF-076D-E5E643480C8E}"/>
                </a:ext>
              </a:extLst>
            </p:cNvPr>
            <p:cNvSpPr/>
            <p:nvPr/>
          </p:nvSpPr>
          <p:spPr>
            <a:xfrm>
              <a:off x="906284" y="1236003"/>
              <a:ext cx="10440000" cy="972000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e 2">
              <a:extLst>
                <a:ext uri="{FF2B5EF4-FFF2-40B4-BE49-F238E27FC236}">
                  <a16:creationId xmlns:a16="http://schemas.microsoft.com/office/drawing/2014/main" id="{C072A5E1-22FC-D67B-C3BB-B76802872492}"/>
                </a:ext>
              </a:extLst>
            </p:cNvPr>
            <p:cNvGrpSpPr/>
            <p:nvPr/>
          </p:nvGrpSpPr>
          <p:grpSpPr>
            <a:xfrm>
              <a:off x="993734" y="4235998"/>
              <a:ext cx="10265100" cy="828000"/>
              <a:chOff x="963450" y="3092649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24" name="Google Shape;292;p29">
                <a:extLst>
                  <a:ext uri="{FF2B5EF4-FFF2-40B4-BE49-F238E27FC236}">
                    <a16:creationId xmlns:a16="http://schemas.microsoft.com/office/drawing/2014/main" id="{D68B702E-76ED-5C4D-01BD-A1062D2F6EB4}"/>
                  </a:ext>
                </a:extLst>
              </p:cNvPr>
              <p:cNvSpPr/>
              <p:nvPr/>
            </p:nvSpPr>
            <p:spPr>
              <a:xfrm>
                <a:off x="2428129" y="3092649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Google Shape;293;p29">
                <a:extLst>
                  <a:ext uri="{FF2B5EF4-FFF2-40B4-BE49-F238E27FC236}">
                    <a16:creationId xmlns:a16="http://schemas.microsoft.com/office/drawing/2014/main" id="{A26B0C6B-642E-EE64-6B4D-CD1D79B47676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kern="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0990E72B-AE00-5B74-ABDF-22F5978250BA}"/>
              </a:ext>
            </a:extLst>
          </p:cNvPr>
          <p:cNvSpPr/>
          <p:nvPr userDrawn="1"/>
        </p:nvSpPr>
        <p:spPr>
          <a:xfrm>
            <a:off x="948074" y="1158318"/>
            <a:ext cx="10398210" cy="689937"/>
          </a:xfrm>
          <a:prstGeom prst="rect">
            <a:avLst/>
          </a:prstGeom>
          <a:solidFill>
            <a:srgbClr val="336F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C413060E-3E43-C887-FA47-54F3B14AA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8073" y="1172203"/>
            <a:ext cx="10398209" cy="676052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Chapitre 1 : Les états physiques de la matière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B9D594F5-C3C0-AB8E-F0CA-5F7C310671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53899" y="2190434"/>
            <a:ext cx="8468243" cy="753268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Identifier l’état physique d’un corps à partir de ses caractéristiques</a:t>
            </a:r>
          </a:p>
        </p:txBody>
      </p:sp>
      <p:sp>
        <p:nvSpPr>
          <p:cNvPr id="42" name="Text Placeholder 40">
            <a:extLst>
              <a:ext uri="{FF2B5EF4-FFF2-40B4-BE49-F238E27FC236}">
                <a16:creationId xmlns:a16="http://schemas.microsoft.com/office/drawing/2014/main" id="{F2E9E035-4F97-255E-C655-766C0A7DF6C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61309" y="3160322"/>
            <a:ext cx="8468243" cy="753268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Modéliser la structure de la matière dans ses trois états physiques.</a:t>
            </a:r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id="{6EE46A1D-9C90-96BC-9DEF-E5C9BEBBF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68721" y="4012743"/>
            <a:ext cx="8468243" cy="753268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Distinguer un corps pur d’un mélange</a:t>
            </a:r>
          </a:p>
        </p:txBody>
      </p:sp>
      <p:sp>
        <p:nvSpPr>
          <p:cNvPr id="44" name="Text Placeholder 40">
            <a:extLst>
              <a:ext uri="{FF2B5EF4-FFF2-40B4-BE49-F238E27FC236}">
                <a16:creationId xmlns:a16="http://schemas.microsoft.com/office/drawing/2014/main" id="{427A8D32-9336-668F-946E-1B68F37909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83090" y="4850965"/>
            <a:ext cx="8468243" cy="753268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lang="fr-FR" sz="2000" i="0" u="none" strike="noStrike" baseline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Expliquer les caractéristiques des corps dans différents états physiques</a:t>
            </a:r>
            <a:endParaRPr lang="fr-FR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5362030F-8B2B-89A6-5E02-3D270BE17C5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42038" y="2189956"/>
            <a:ext cx="1298373" cy="753269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Séance 1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1DCE199C-A76B-1BC2-65B3-3A9C1CF978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42038" y="3134519"/>
            <a:ext cx="1285275" cy="753269"/>
          </a:xfrm>
        </p:spPr>
        <p:txBody>
          <a:bodyPr anchor="ctr"/>
          <a:lstStyle>
            <a:lvl1pPr algn="ctr">
              <a:buNone/>
              <a:defRPr sz="20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Séance 2</a:t>
            </a:r>
            <a:endParaRPr lang="fr-FR" dirty="0"/>
          </a:p>
        </p:txBody>
      </p:sp>
      <p:sp>
        <p:nvSpPr>
          <p:cNvPr id="54" name="Text Placeholder 52">
            <a:extLst>
              <a:ext uri="{FF2B5EF4-FFF2-40B4-BE49-F238E27FC236}">
                <a16:creationId xmlns:a16="http://schemas.microsoft.com/office/drawing/2014/main" id="{BFD5EE2F-1C82-5454-518D-363DFDF147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55136" y="3996745"/>
            <a:ext cx="1285275" cy="753269"/>
          </a:xfrm>
        </p:spPr>
        <p:txBody>
          <a:bodyPr anchor="ctr"/>
          <a:lstStyle>
            <a:lvl1pPr algn="ctr">
              <a:buNone/>
              <a:defRPr sz="20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Séance 3</a:t>
            </a:r>
            <a:endParaRPr lang="fr-FR" dirty="0"/>
          </a:p>
        </p:txBody>
      </p:sp>
      <p:sp>
        <p:nvSpPr>
          <p:cNvPr id="55" name="Text Placeholder 52">
            <a:extLst>
              <a:ext uri="{FF2B5EF4-FFF2-40B4-BE49-F238E27FC236}">
                <a16:creationId xmlns:a16="http://schemas.microsoft.com/office/drawing/2014/main" id="{19EB9488-6150-470C-8FB0-BBBFFCF038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8234" y="4858971"/>
            <a:ext cx="1285275" cy="753269"/>
          </a:xfrm>
        </p:spPr>
        <p:txBody>
          <a:bodyPr anchor="ctr"/>
          <a:lstStyle>
            <a:lvl1pPr algn="ctr">
              <a:buNone/>
              <a:defRPr sz="20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Séance 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352376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720138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8265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2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2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2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2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2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079444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496618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624672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82840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847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35928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24850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Déclaration de l’objectif </a:t>
            </a:r>
            <a:b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61019835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13700763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ituation/Question declench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77851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aissances et notions de la sé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144328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Connaissances et notions de la séance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34506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de la sé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Cette section (peut être plusieurs diapos) (quand il le faut) est dédiées aux ressources nécessaires / connaissances et notions de la séance</a:t>
            </a:r>
          </a:p>
          <a:p>
            <a:pPr lvl="0"/>
            <a:r>
              <a:rPr lang="fr-FR" dirty="0"/>
              <a:t>Séquence ciblant l’introduction et la mémorisation par les élèves de connaissances nouvelles</a:t>
            </a:r>
          </a:p>
          <a:p>
            <a:pPr lvl="0"/>
            <a:r>
              <a:rPr lang="fr-FR" dirty="0"/>
              <a:t>Séquence qui se termine par une synthèse (carte mémo) avec les notions / termes clés 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M</a:t>
            </a:r>
            <a:endParaRPr lang="fr-FR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6102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term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 userDrawn="1"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M</a:t>
            </a:r>
            <a:endParaRPr lang="fr-FR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14107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4">
            <a:extLst>
              <a:ext uri="{FF2B5EF4-FFF2-40B4-BE49-F238E27FC236}">
                <a16:creationId xmlns:a16="http://schemas.microsoft.com/office/drawing/2014/main" id="{34DC59DB-52A0-3AC0-9754-05DB3DBA4E9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4" name="Rectangle : coins arrondis 10">
              <a:extLst>
                <a:ext uri="{FF2B5EF4-FFF2-40B4-BE49-F238E27FC236}">
                  <a16:creationId xmlns:a16="http://schemas.microsoft.com/office/drawing/2014/main" id="{4A34A48E-D56E-2AFC-8782-2F630E0C18F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" name="Rectangle 18">
              <a:extLst>
                <a:ext uri="{FF2B5EF4-FFF2-40B4-BE49-F238E27FC236}">
                  <a16:creationId xmlns:a16="http://schemas.microsoft.com/office/drawing/2014/main" id="{9E51A420-90EB-7C33-B567-08164C37AE0D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" name="Rectangle 19">
              <a:extLst>
                <a:ext uri="{FF2B5EF4-FFF2-40B4-BE49-F238E27FC236}">
                  <a16:creationId xmlns:a16="http://schemas.microsoft.com/office/drawing/2014/main" id="{E9BD100F-48C7-37B8-921C-74001A26062F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71C413DC-ACFC-CE97-0F55-74A739EAC4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66F1D7B6-344A-5B82-307F-1283DA156527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>
              <a:lnSpc>
                <a:spcPct val="131218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A8C3606E-95A9-A3FA-1D91-8524E69260C5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62AD6E62-2B1E-8124-8BDE-1B580C24BE9C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207DB421-AA17-01FB-7268-FA2AE9E740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96138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>
            <a:extLst>
              <a:ext uri="{FF2B5EF4-FFF2-40B4-BE49-F238E27FC236}">
                <a16:creationId xmlns:a16="http://schemas.microsoft.com/office/drawing/2014/main" id="{F3BDD470-E002-760A-3AE6-C91B4B08732A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BBB22513-C2EA-9FDB-3C2C-F8FF259F122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145ACA9-EB63-112B-E19E-99DF73A64508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5" name="Oval 9">
            <a:extLst>
              <a:ext uri="{FF2B5EF4-FFF2-40B4-BE49-F238E27FC236}">
                <a16:creationId xmlns:a16="http://schemas.microsoft.com/office/drawing/2014/main" id="{02F60CCD-2EBC-6EAA-BAE9-BB6CF4268468}"/>
              </a:ext>
            </a:extLst>
          </p:cNvPr>
          <p:cNvSpPr/>
          <p:nvPr userDrawn="1"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9" name="ZoneTexte 12">
            <a:extLst>
              <a:ext uri="{FF2B5EF4-FFF2-40B4-BE49-F238E27FC236}">
                <a16:creationId xmlns:a16="http://schemas.microsoft.com/office/drawing/2014/main" id="{3AE172EC-0D33-817F-C1F5-E8E519B190CC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1" name="Image 5">
            <a:extLst>
              <a:ext uri="{FF2B5EF4-FFF2-40B4-BE49-F238E27FC236}">
                <a16:creationId xmlns:a16="http://schemas.microsoft.com/office/drawing/2014/main" id="{452757C3-CF89-1098-47A3-785ACE60731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8" name="Groupe 9">
            <a:extLst>
              <a:ext uri="{FF2B5EF4-FFF2-40B4-BE49-F238E27FC236}">
                <a16:creationId xmlns:a16="http://schemas.microsoft.com/office/drawing/2014/main" id="{8127CDCC-F28E-21F8-835B-91DDA8B8A044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9" name="Freeform 2">
              <a:extLst>
                <a:ext uri="{FF2B5EF4-FFF2-40B4-BE49-F238E27FC236}">
                  <a16:creationId xmlns:a16="http://schemas.microsoft.com/office/drawing/2014/main" id="{A45176C5-05FB-6B10-FA07-8CF727DD557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C1BCC417-26BB-4940-6CC7-34255A03A658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C78F00C5-089C-B64B-7795-DC0574141A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39604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>
            <a:extLst>
              <a:ext uri="{FF2B5EF4-FFF2-40B4-BE49-F238E27FC236}">
                <a16:creationId xmlns:a16="http://schemas.microsoft.com/office/drawing/2014/main" id="{E961E285-8251-2475-F944-5017C9B8182A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6714D07-FDAB-73E0-1A70-4E8C244913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AD2867-8AEC-8DC9-72A4-BA32FF49BC2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5" name="Oval 9">
            <a:extLst>
              <a:ext uri="{FF2B5EF4-FFF2-40B4-BE49-F238E27FC236}">
                <a16:creationId xmlns:a16="http://schemas.microsoft.com/office/drawing/2014/main" id="{CBBF7167-2E3C-227A-87B5-7200B65C2A8B}"/>
              </a:ext>
            </a:extLst>
          </p:cNvPr>
          <p:cNvSpPr/>
          <p:nvPr userDrawn="1"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07C36AC9-3934-6914-D26B-1F2F7ED096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CE90DBCD-35E0-2360-0B7B-BA9ECDC137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5338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05139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>
            <a:extLst>
              <a:ext uri="{FF2B5EF4-FFF2-40B4-BE49-F238E27FC236}">
                <a16:creationId xmlns:a16="http://schemas.microsoft.com/office/drawing/2014/main" id="{1F266ACF-1966-6BAA-B240-F9F64FD1A163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EA19BDC0-47FD-8CC2-02A0-3AE516EAA6F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B2331AD-A071-0B3F-F45B-42FB947F458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5" name="Oval 9">
            <a:extLst>
              <a:ext uri="{FF2B5EF4-FFF2-40B4-BE49-F238E27FC236}">
                <a16:creationId xmlns:a16="http://schemas.microsoft.com/office/drawing/2014/main" id="{E4D1E1AC-F36E-A900-EDD3-915D7D2AF184}"/>
              </a:ext>
            </a:extLst>
          </p:cNvPr>
          <p:cNvSpPr/>
          <p:nvPr userDrawn="1"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996CEDAC-5560-0C27-4B58-E51353CB55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D1C87E52-655F-A7FA-3049-C7EE03EEB3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411702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PB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892729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PB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199379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>
            <a:extLst>
              <a:ext uri="{FF2B5EF4-FFF2-40B4-BE49-F238E27FC236}">
                <a16:creationId xmlns:a16="http://schemas.microsoft.com/office/drawing/2014/main" id="{E2FCEFA6-5C18-C116-790C-140908D524B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0A37921-BA62-5B6C-D3E8-E2DEDB69FBB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8B5A81-0771-9FCD-34D1-70F166147FF8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5" name="Oval 9">
            <a:extLst>
              <a:ext uri="{FF2B5EF4-FFF2-40B4-BE49-F238E27FC236}">
                <a16:creationId xmlns:a16="http://schemas.microsoft.com/office/drawing/2014/main" id="{CA698CB3-0C8B-99B9-289D-7FA23BBB59EF}"/>
              </a:ext>
            </a:extLst>
          </p:cNvPr>
          <p:cNvSpPr/>
          <p:nvPr userDrawn="1"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E09ADBB4-738B-ACAB-6DD3-27DA96B5D5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2EA5B229-4D7E-A892-ADCF-7D932B9095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396288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PA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8CE034E4-C340-62AB-8B41-9F22AA195D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21157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>
            <a:extLst>
              <a:ext uri="{FF2B5EF4-FFF2-40B4-BE49-F238E27FC236}">
                <a16:creationId xmlns:a16="http://schemas.microsoft.com/office/drawing/2014/main" id="{7B8207B9-2763-2871-BE72-B1306ABF1D02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5" name="Rectangle : coins arrondis 10">
              <a:extLst>
                <a:ext uri="{FF2B5EF4-FFF2-40B4-BE49-F238E27FC236}">
                  <a16:creationId xmlns:a16="http://schemas.microsoft.com/office/drawing/2014/main" id="{346D90BA-5F72-524B-AE4A-C963596CDF06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D1586EE-DE7F-C889-E7D0-835D12241C2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9" name="Oval 7">
            <a:extLst>
              <a:ext uri="{FF2B5EF4-FFF2-40B4-BE49-F238E27FC236}">
                <a16:creationId xmlns:a16="http://schemas.microsoft.com/office/drawing/2014/main" id="{6DBFAB2F-FC06-9E8E-49EC-D3405FF99211}"/>
              </a:ext>
            </a:extLst>
          </p:cNvPr>
          <p:cNvSpPr/>
          <p:nvPr userDrawn="1"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1" name="ZoneTexte 4">
            <a:extLst>
              <a:ext uri="{FF2B5EF4-FFF2-40B4-BE49-F238E27FC236}">
                <a16:creationId xmlns:a16="http://schemas.microsoft.com/office/drawing/2014/main" id="{3BFD2FBA-4019-D4A0-279E-291089BF1557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2" name="Picture 18">
            <a:extLst>
              <a:ext uri="{FF2B5EF4-FFF2-40B4-BE49-F238E27FC236}">
                <a16:creationId xmlns:a16="http://schemas.microsoft.com/office/drawing/2014/main" id="{97DF8298-4DB3-C091-BFC0-1FBE4D3647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88E545A6-157A-521D-17A9-9597816773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940253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516711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94200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72852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582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44275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98176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92792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88236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90039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07988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20029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54096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52661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6FB1AB4-F230-D667-B9F0-DB8DBEFFA77B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E17DFA5-EF8D-09B3-DE8F-DFA98BFDABD4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30F2FD3-2359-827B-716A-B21059E44C3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4EBEF3FE-B914-57F7-D82E-EA0D4B0FE93A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4" name="Titre 10">
            <a:extLst>
              <a:ext uri="{FF2B5EF4-FFF2-40B4-BE49-F238E27FC236}">
                <a16:creationId xmlns:a16="http://schemas.microsoft.com/office/drawing/2014/main" id="{8710BBE9-E66B-71DD-04E2-6D30693E7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359B7765-1D7F-BEC2-6519-F7CF1514B0A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CBAB4F9-0A36-3570-26C5-78ACEFE1AF97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3CB5282-7C03-7C17-8868-99027E5CA661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CCC03F3C-6DD2-E8DB-94CF-60D982D32089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D3D516B0-8955-B12E-4E91-5ADF4A46611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55194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vant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0" name="Titre 10">
            <a:extLst>
              <a:ext uri="{FF2B5EF4-FFF2-40B4-BE49-F238E27FC236}">
                <a16:creationId xmlns:a16="http://schemas.microsoft.com/office/drawing/2014/main" id="{914064F0-E019-E733-6040-7716A34EB1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2" name="Espace réservé du contenu 14">
            <a:extLst>
              <a:ext uri="{FF2B5EF4-FFF2-40B4-BE49-F238E27FC236}">
                <a16:creationId xmlns:a16="http://schemas.microsoft.com/office/drawing/2014/main" id="{5B3DC457-A44D-450D-87EC-E58788DBC59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48444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6310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80649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Modelage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D512550-66B6-A4F3-8AD1-8836F230939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92064" y="520614"/>
            <a:ext cx="416011" cy="41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35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</a:endParaRPr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kern="0" dirty="0">
                <a:solidFill>
                  <a:srgbClr val="002060"/>
                </a:solidFill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42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00872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M</a:t>
            </a:r>
            <a:endParaRPr lang="fr-FR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86673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18928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PB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634003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PA</a:t>
            </a:r>
            <a:endParaRPr lang="fr-FR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96923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66002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0935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26095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964905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4352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43060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e 6">
            <a:extLst>
              <a:ext uri="{FF2B5EF4-FFF2-40B4-BE49-F238E27FC236}">
                <a16:creationId xmlns:a16="http://schemas.microsoft.com/office/drawing/2014/main" id="{38878ADF-3EB9-6F76-2ACB-E04DA48668E3}"/>
              </a:ext>
            </a:extLst>
          </p:cNvPr>
          <p:cNvGrpSpPr/>
          <p:nvPr userDrawn="1"/>
        </p:nvGrpSpPr>
        <p:grpSpPr>
          <a:xfrm>
            <a:off x="1286933" y="2121733"/>
            <a:ext cx="10063519" cy="3482501"/>
            <a:chOff x="906284" y="1236003"/>
            <a:chExt cx="10440000" cy="3827995"/>
          </a:xfrm>
        </p:grpSpPr>
        <p:grpSp>
          <p:nvGrpSpPr>
            <p:cNvPr id="8" name="Groupe 30">
              <a:extLst>
                <a:ext uri="{FF2B5EF4-FFF2-40B4-BE49-F238E27FC236}">
                  <a16:creationId xmlns:a16="http://schemas.microsoft.com/office/drawing/2014/main" id="{12DE0530-77D1-A97E-3271-F7826AAA8EDA}"/>
                </a:ext>
              </a:extLst>
            </p:cNvPr>
            <p:cNvGrpSpPr/>
            <p:nvPr/>
          </p:nvGrpSpPr>
          <p:grpSpPr>
            <a:xfrm>
              <a:off x="948074" y="2349948"/>
              <a:ext cx="10265100" cy="828000"/>
              <a:chOff x="963450" y="2259806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32" name="Google Shape;288;p29">
                <a:extLst>
                  <a:ext uri="{FF2B5EF4-FFF2-40B4-BE49-F238E27FC236}">
                    <a16:creationId xmlns:a16="http://schemas.microsoft.com/office/drawing/2014/main" id="{4B248268-1C87-1828-F0EC-8A41A22B8471}"/>
                  </a:ext>
                </a:extLst>
              </p:cNvPr>
              <p:cNvSpPr/>
              <p:nvPr/>
            </p:nvSpPr>
            <p:spPr>
              <a:xfrm>
                <a:off x="2428129" y="2259806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Google Shape;289;p29">
                <a:extLst>
                  <a:ext uri="{FF2B5EF4-FFF2-40B4-BE49-F238E27FC236}">
                    <a16:creationId xmlns:a16="http://schemas.microsoft.com/office/drawing/2014/main" id="{1EDCD073-86A9-2D02-0480-E979EDA9D766}"/>
                  </a:ext>
                </a:extLst>
              </p:cNvPr>
              <p:cNvSpPr/>
              <p:nvPr/>
            </p:nvSpPr>
            <p:spPr>
              <a:xfrm>
                <a:off x="963450" y="2259806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kern="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" name="Groupe 31">
              <a:extLst>
                <a:ext uri="{FF2B5EF4-FFF2-40B4-BE49-F238E27FC236}">
                  <a16:creationId xmlns:a16="http://schemas.microsoft.com/office/drawing/2014/main" id="{A48A6985-C762-ABFC-B02D-1E25DAF320C0}"/>
                </a:ext>
              </a:extLst>
            </p:cNvPr>
            <p:cNvGrpSpPr/>
            <p:nvPr/>
          </p:nvGrpSpPr>
          <p:grpSpPr>
            <a:xfrm>
              <a:off x="963450" y="3297032"/>
              <a:ext cx="10265100" cy="828000"/>
              <a:chOff x="963450" y="3092649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29" name="Google Shape;292;p29">
                <a:extLst>
                  <a:ext uri="{FF2B5EF4-FFF2-40B4-BE49-F238E27FC236}">
                    <a16:creationId xmlns:a16="http://schemas.microsoft.com/office/drawing/2014/main" id="{EC41017F-4FB9-2322-3757-A03C314596A4}"/>
                  </a:ext>
                </a:extLst>
              </p:cNvPr>
              <p:cNvSpPr/>
              <p:nvPr/>
            </p:nvSpPr>
            <p:spPr>
              <a:xfrm>
                <a:off x="2428129" y="3092649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Google Shape;293;p29">
                <a:extLst>
                  <a:ext uri="{FF2B5EF4-FFF2-40B4-BE49-F238E27FC236}">
                    <a16:creationId xmlns:a16="http://schemas.microsoft.com/office/drawing/2014/main" id="{CE86ECBA-2587-C579-F30B-1B1AF10C453F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kern="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" name="Groupe 34">
              <a:extLst>
                <a:ext uri="{FF2B5EF4-FFF2-40B4-BE49-F238E27FC236}">
                  <a16:creationId xmlns:a16="http://schemas.microsoft.com/office/drawing/2014/main" id="{DF2F5271-3C53-CBE0-A5B0-AEA17099AEBB}"/>
                </a:ext>
              </a:extLst>
            </p:cNvPr>
            <p:cNvGrpSpPr/>
            <p:nvPr/>
          </p:nvGrpSpPr>
          <p:grpSpPr>
            <a:xfrm>
              <a:off x="963450" y="1311520"/>
              <a:ext cx="10265100" cy="828000"/>
              <a:chOff x="963450" y="1311520"/>
              <a:chExt cx="10265100" cy="828000"/>
            </a:xfrm>
          </p:grpSpPr>
          <p:sp>
            <p:nvSpPr>
              <p:cNvPr id="27" name="Google Shape;286;p29">
                <a:extLst>
                  <a:ext uri="{FF2B5EF4-FFF2-40B4-BE49-F238E27FC236}">
                    <a16:creationId xmlns:a16="http://schemas.microsoft.com/office/drawing/2014/main" id="{760EB06E-893C-C7EF-2A29-D425786C00BF}"/>
                  </a:ext>
                </a:extLst>
              </p:cNvPr>
              <p:cNvSpPr/>
              <p:nvPr/>
            </p:nvSpPr>
            <p:spPr>
              <a:xfrm>
                <a:off x="2428129" y="1311520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1D9A78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/>
                <a:endParaRPr lang="fr-FR" sz="20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Google Shape;287;p29">
                <a:extLst>
                  <a:ext uri="{FF2B5EF4-FFF2-40B4-BE49-F238E27FC236}">
                    <a16:creationId xmlns:a16="http://schemas.microsoft.com/office/drawing/2014/main" id="{3A7D3755-62CB-6B10-CEE4-9FEFB2690273}"/>
                  </a:ext>
                </a:extLst>
              </p:cNvPr>
              <p:cNvSpPr/>
              <p:nvPr/>
            </p:nvSpPr>
            <p:spPr>
              <a:xfrm>
                <a:off x="963450" y="1311520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1D9A78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/>
                <a:endParaRPr lang="fr-FR" sz="20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7" name="Rectangle: Rounded Corners 11">
              <a:extLst>
                <a:ext uri="{FF2B5EF4-FFF2-40B4-BE49-F238E27FC236}">
                  <a16:creationId xmlns:a16="http://schemas.microsoft.com/office/drawing/2014/main" id="{812A6EAA-DACC-8BBF-076D-E5E643480C8E}"/>
                </a:ext>
              </a:extLst>
            </p:cNvPr>
            <p:cNvSpPr/>
            <p:nvPr/>
          </p:nvSpPr>
          <p:spPr>
            <a:xfrm>
              <a:off x="906284" y="1236003"/>
              <a:ext cx="10440000" cy="972000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e 2">
              <a:extLst>
                <a:ext uri="{FF2B5EF4-FFF2-40B4-BE49-F238E27FC236}">
                  <a16:creationId xmlns:a16="http://schemas.microsoft.com/office/drawing/2014/main" id="{C072A5E1-22FC-D67B-C3BB-B76802872492}"/>
                </a:ext>
              </a:extLst>
            </p:cNvPr>
            <p:cNvGrpSpPr/>
            <p:nvPr/>
          </p:nvGrpSpPr>
          <p:grpSpPr>
            <a:xfrm>
              <a:off x="993734" y="4235998"/>
              <a:ext cx="10265100" cy="828000"/>
              <a:chOff x="963450" y="3092649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24" name="Google Shape;292;p29">
                <a:extLst>
                  <a:ext uri="{FF2B5EF4-FFF2-40B4-BE49-F238E27FC236}">
                    <a16:creationId xmlns:a16="http://schemas.microsoft.com/office/drawing/2014/main" id="{D68B702E-76ED-5C4D-01BD-A1062D2F6EB4}"/>
                  </a:ext>
                </a:extLst>
              </p:cNvPr>
              <p:cNvSpPr/>
              <p:nvPr/>
            </p:nvSpPr>
            <p:spPr>
              <a:xfrm>
                <a:off x="2428129" y="3092649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Google Shape;293;p29">
                <a:extLst>
                  <a:ext uri="{FF2B5EF4-FFF2-40B4-BE49-F238E27FC236}">
                    <a16:creationId xmlns:a16="http://schemas.microsoft.com/office/drawing/2014/main" id="{A26B0C6B-642E-EE64-6B4D-CD1D79B47676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kern="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0990E72B-AE00-5B74-ABDF-22F5978250BA}"/>
              </a:ext>
            </a:extLst>
          </p:cNvPr>
          <p:cNvSpPr/>
          <p:nvPr userDrawn="1"/>
        </p:nvSpPr>
        <p:spPr>
          <a:xfrm>
            <a:off x="948074" y="1158318"/>
            <a:ext cx="10398210" cy="689937"/>
          </a:xfrm>
          <a:prstGeom prst="rect">
            <a:avLst/>
          </a:prstGeom>
          <a:solidFill>
            <a:srgbClr val="336F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C413060E-3E43-C887-FA47-54F3B14AA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8073" y="1172203"/>
            <a:ext cx="10398209" cy="676052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Chapitre 1 : Les états physiques de la matière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B9D594F5-C3C0-AB8E-F0CA-5F7C310671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53899" y="2190434"/>
            <a:ext cx="8468243" cy="753268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Identifier l’état physique d’un corps à partir de ses caractéristiques</a:t>
            </a:r>
          </a:p>
        </p:txBody>
      </p:sp>
      <p:sp>
        <p:nvSpPr>
          <p:cNvPr id="42" name="Text Placeholder 40">
            <a:extLst>
              <a:ext uri="{FF2B5EF4-FFF2-40B4-BE49-F238E27FC236}">
                <a16:creationId xmlns:a16="http://schemas.microsoft.com/office/drawing/2014/main" id="{F2E9E035-4F97-255E-C655-766C0A7DF6C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61309" y="3160322"/>
            <a:ext cx="8468243" cy="753268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Modéliser la structure de la matière dans ses trois états physiques.</a:t>
            </a:r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id="{6EE46A1D-9C90-96BC-9DEF-E5C9BEBBF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68721" y="4012743"/>
            <a:ext cx="8468243" cy="753268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Distinguer un corps pur d’un mélange</a:t>
            </a:r>
          </a:p>
        </p:txBody>
      </p:sp>
      <p:sp>
        <p:nvSpPr>
          <p:cNvPr id="44" name="Text Placeholder 40">
            <a:extLst>
              <a:ext uri="{FF2B5EF4-FFF2-40B4-BE49-F238E27FC236}">
                <a16:creationId xmlns:a16="http://schemas.microsoft.com/office/drawing/2014/main" id="{427A8D32-9336-668F-946E-1B68F37909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83090" y="4850965"/>
            <a:ext cx="8468243" cy="753268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lang="fr-FR" sz="2000" i="0" u="none" strike="noStrike" baseline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Expliquer les caractéristiques des corps dans différents états physiques</a:t>
            </a:r>
            <a:endParaRPr lang="fr-FR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5362030F-8B2B-89A6-5E02-3D270BE17C5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42038" y="2189956"/>
            <a:ext cx="1298373" cy="753269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Séance 1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1DCE199C-A76B-1BC2-65B3-3A9C1CF978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42038" y="3134519"/>
            <a:ext cx="1285275" cy="753269"/>
          </a:xfrm>
        </p:spPr>
        <p:txBody>
          <a:bodyPr anchor="ctr"/>
          <a:lstStyle>
            <a:lvl1pPr algn="ctr">
              <a:buNone/>
              <a:defRPr sz="20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Séance 2</a:t>
            </a:r>
            <a:endParaRPr lang="fr-FR" dirty="0"/>
          </a:p>
        </p:txBody>
      </p:sp>
      <p:sp>
        <p:nvSpPr>
          <p:cNvPr id="54" name="Text Placeholder 52">
            <a:extLst>
              <a:ext uri="{FF2B5EF4-FFF2-40B4-BE49-F238E27FC236}">
                <a16:creationId xmlns:a16="http://schemas.microsoft.com/office/drawing/2014/main" id="{BFD5EE2F-1C82-5454-518D-363DFDF147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55136" y="3996745"/>
            <a:ext cx="1285275" cy="753269"/>
          </a:xfrm>
        </p:spPr>
        <p:txBody>
          <a:bodyPr anchor="ctr"/>
          <a:lstStyle>
            <a:lvl1pPr algn="ctr">
              <a:buNone/>
              <a:defRPr sz="20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Séance 3</a:t>
            </a:r>
            <a:endParaRPr lang="fr-FR" dirty="0"/>
          </a:p>
        </p:txBody>
      </p:sp>
      <p:sp>
        <p:nvSpPr>
          <p:cNvPr id="55" name="Text Placeholder 52">
            <a:extLst>
              <a:ext uri="{FF2B5EF4-FFF2-40B4-BE49-F238E27FC236}">
                <a16:creationId xmlns:a16="http://schemas.microsoft.com/office/drawing/2014/main" id="{19EB9488-6150-470C-8FB0-BBBFFCF038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8234" y="4858971"/>
            <a:ext cx="1285275" cy="753269"/>
          </a:xfrm>
        </p:spPr>
        <p:txBody>
          <a:bodyPr anchor="ctr"/>
          <a:lstStyle>
            <a:lvl1pPr algn="ctr">
              <a:buNone/>
              <a:defRPr sz="20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Séance 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12246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0605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18799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98005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658877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094923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512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2877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47960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75415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Déclaration de l’objectif </a:t>
            </a:r>
            <a:b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62695847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423935404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ituation/Question declench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3B6509-506A-61F8-05F1-736AB45F945A}"/>
              </a:ext>
            </a:extLst>
          </p:cNvPr>
          <p:cNvSpPr/>
          <p:nvPr userDrawn="1"/>
        </p:nvSpPr>
        <p:spPr>
          <a:xfrm>
            <a:off x="778058" y="2535184"/>
            <a:ext cx="10476992" cy="24850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13AE8E4D-9708-C0F3-28E5-B2C5E193E5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28175" y="2651125"/>
            <a:ext cx="1471613" cy="2286000"/>
          </a:xfrm>
        </p:spPr>
        <p:txBody>
          <a:bodyPr/>
          <a:lstStyle/>
          <a:p>
            <a:endParaRPr lang="fr-FR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D35AEDE0-B90A-872C-A076-C0CFDAD774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21717" y="3091310"/>
            <a:ext cx="7462800" cy="765175"/>
          </a:xfrm>
        </p:spPr>
        <p:txBody>
          <a:bodyPr/>
          <a:lstStyle>
            <a:lvl1pPr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9C060DF6-3AD8-DA75-11D4-90C37DF951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21717" y="4082313"/>
            <a:ext cx="7417102" cy="765175"/>
          </a:xfrm>
        </p:spPr>
        <p:txBody>
          <a:bodyPr/>
          <a:lstStyle>
            <a:lvl1pPr>
              <a:buFont typeface="Wingdings" panose="05000000000000000000" pitchFamily="2" charset="2"/>
              <a:buChar char="Ø"/>
              <a:defRPr lang="fr-FR" sz="24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 </a:t>
            </a:r>
            <a:endParaRPr lang="fr-FR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6EF0A63-5495-2E76-261D-DD3FFD6856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212" y="1706648"/>
            <a:ext cx="1407600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38392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aissances et notions de la sé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144328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Connaissances et notions de la séance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51103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de la sé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Cette section (peut être plusieurs diapos) (quand il le faut) est dédiées aux ressources nécessaires / connaissances et notions de la séance</a:t>
            </a:r>
          </a:p>
          <a:p>
            <a:pPr lvl="0"/>
            <a:r>
              <a:rPr lang="fr-FR" dirty="0"/>
              <a:t>Séquence ciblant l’introduction et la mémorisation par les élèves de connaissances nouvelles</a:t>
            </a:r>
          </a:p>
          <a:p>
            <a:pPr lvl="0"/>
            <a:r>
              <a:rPr lang="fr-FR" dirty="0"/>
              <a:t>Séquence qui se termine par une synthèse (carte mémo) avec les notions / termes clés 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M</a:t>
            </a:r>
            <a:endParaRPr lang="fr-FR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41438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term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Ici vous mettez une synthèse (carte mémo) avec les notions / termes clés 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M</a:t>
            </a:r>
            <a:endParaRPr lang="fr-FR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38612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47062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983676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14744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894069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14528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PB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564918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PB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536874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014602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PA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70348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718333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7957355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28381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588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82487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94419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23120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69227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0845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55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90048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10840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51514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170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0123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9442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7763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1907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233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8595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6799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3342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1787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8502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591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7443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8747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865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916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5613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9802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6526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4129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8636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3651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437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4654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9553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8375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1630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1754546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2224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1_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4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4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84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84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84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84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84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4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4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4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4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4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4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14715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1"/>
            <a:ext cx="9515672" cy="1562946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1"/>
            <a:ext cx="1606147" cy="1475860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234522"/>
            <a:ext cx="9506272" cy="156294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41128" y="5244134"/>
            <a:ext cx="1606147" cy="1553334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53826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kern="0" dirty="0" err="1">
                <a:solidFill>
                  <a:srgbClr val="000000"/>
                </a:solidFill>
                <a:cs typeface="Calibri" panose="020F0502020204030204" pitchFamily="34" charset="0"/>
              </a:rPr>
              <a:t>Tâches</a:t>
            </a:r>
            <a:r>
              <a:rPr lang="en-US" sz="2000" b="1" kern="0" dirty="0">
                <a:solidFill>
                  <a:srgbClr val="000000"/>
                </a:solidFill>
                <a:cs typeface="Calibri" panose="020F0502020204030204" pitchFamily="34" charset="0"/>
              </a:rPr>
              <a:t> a </a:t>
            </a:r>
            <a:r>
              <a:rPr lang="en-US" sz="2000" b="1" kern="0" dirty="0" err="1">
                <a:solidFill>
                  <a:srgbClr val="000000"/>
                </a:solidFill>
                <a:cs typeface="Calibri" panose="020F0502020204030204" pitchFamily="34" charset="0"/>
              </a:rPr>
              <a:t>réussir</a:t>
            </a:r>
            <a:endParaRPr lang="fr-FR" sz="2000" b="1" kern="0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5004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477969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07160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7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4620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441702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kern="0" dirty="0">
                <a:solidFill>
                  <a:srgbClr val="002060"/>
                </a:solidFill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kern="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/>
              <a:endParaRPr lang="fr-FR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Google Shape;743;p98">
            <a:extLst>
              <a:ext uri="{FF2B5EF4-FFF2-40B4-BE49-F238E27FC236}">
                <a16:creationId xmlns:a16="http://schemas.microsoft.com/office/drawing/2014/main" id="{2ECE1317-8A70-47B9-1035-629B892573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455891" y="1256696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9" name="Google Shape;744;p98">
            <a:extLst>
              <a:ext uri="{FF2B5EF4-FFF2-40B4-BE49-F238E27FC236}">
                <a16:creationId xmlns:a16="http://schemas.microsoft.com/office/drawing/2014/main" id="{728DB337-BC53-4C96-464F-9F806214F856}"/>
              </a:ext>
            </a:extLst>
          </p:cNvPr>
          <p:cNvSpPr txBox="1"/>
          <p:nvPr userDrawn="1"/>
        </p:nvSpPr>
        <p:spPr>
          <a:xfrm>
            <a:off x="9576668" y="1396892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Google Shape;730;p98" descr="الصفحة الرئيسية">
            <a:extLst>
              <a:ext uri="{FF2B5EF4-FFF2-40B4-BE49-F238E27FC236}">
                <a16:creationId xmlns:a16="http://schemas.microsoft.com/office/drawing/2014/main" id="{62F9C2D6-7CC6-8BBC-B168-50EA57E77A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384106" y="273285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Image 6">
            <a:extLst>
              <a:ext uri="{FF2B5EF4-FFF2-40B4-BE49-F238E27FC236}">
                <a16:creationId xmlns:a16="http://schemas.microsoft.com/office/drawing/2014/main" id="{2C50EDFE-A394-B6B0-E765-CDF6233E9CC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39641" y="2690656"/>
            <a:ext cx="3952359" cy="2925971"/>
          </a:xfrm>
          <a:prstGeom prst="rect">
            <a:avLst/>
          </a:prstGeom>
        </p:spPr>
      </p:pic>
      <p:sp>
        <p:nvSpPr>
          <p:cNvPr id="20" name="Google Shape;745;p98">
            <a:extLst>
              <a:ext uri="{FF2B5EF4-FFF2-40B4-BE49-F238E27FC236}">
                <a16:creationId xmlns:a16="http://schemas.microsoft.com/office/drawing/2014/main" id="{AF5A8B73-1D70-9E8D-E522-7965D7BFBE0C}"/>
              </a:ext>
            </a:extLst>
          </p:cNvPr>
          <p:cNvSpPr txBox="1"/>
          <p:nvPr userDrawn="1"/>
        </p:nvSpPr>
        <p:spPr>
          <a:xfrm>
            <a:off x="9654216" y="1865595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59691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2" name="Groupe 20">
            <a:extLst>
              <a:ext uri="{FF2B5EF4-FFF2-40B4-BE49-F238E27FC236}">
                <a16:creationId xmlns:a16="http://schemas.microsoft.com/office/drawing/2014/main" id="{AF471F84-0F70-2FD2-17E3-DFE20E5AD366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AA4487E0-A2AF-8E4F-861F-9E1483C93E3E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2A153F49-1AAA-1190-84EC-8FF2483FE0B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9731E3AE-3E26-413D-71DA-D462ADE536DB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07CB7684-DE08-3E9E-7712-2BB608DF417B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8F1C60AF-5E63-4C2B-7B6A-C778FE47802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5B472C20-C96F-F3F8-3159-08D297E56F48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6CBA1601-1A4D-DF65-F609-95EA583167E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6122BC7C-B220-9C17-CF35-8A96B8460A65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B734CA25-BA9E-883F-F1EF-210FB4028D58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1BCE82F0-805E-2CFE-C7D3-F0C5E4E31E0B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3463EE43-BD36-9C0F-3A55-8F8023E1163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953BE095-0DA8-7002-278E-B727C8AD0F03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ABCE6343-DB06-B59D-3944-135C329F3832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D470FD1B-DE43-5FC6-FDBC-E048022125A2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7675CB24-0A83-E75D-A8CE-6E9BF0A36F29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74585D9-0E34-5CCC-3D7F-0E872AB32F87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29E523E0-AC97-D0EE-FE56-611E9EDDD8FD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1B9F7804-EBE0-B98B-AC16-54F8D96376B1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71FF1F2-BD6A-2136-DF36-4CBA73EDE1DF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73BA853B-F135-06AE-347D-9D3BD388F9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98AF3E00-E6A6-6778-9ABF-B1175B8D4C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335;p53">
            <a:extLst>
              <a:ext uri="{FF2B5EF4-FFF2-40B4-BE49-F238E27FC236}">
                <a16:creationId xmlns:a16="http://schemas.microsoft.com/office/drawing/2014/main" id="{8AC71DE8-F024-B200-4CAA-CAB8C5F35CC2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8" name="Picture 1">
            <a:extLst>
              <a:ext uri="{FF2B5EF4-FFF2-40B4-BE49-F238E27FC236}">
                <a16:creationId xmlns:a16="http://schemas.microsoft.com/office/drawing/2014/main" id="{68A7AA20-2351-B997-A915-0EDAEA15D7B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0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7424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6" name="Groupe 20">
            <a:extLst>
              <a:ext uri="{FF2B5EF4-FFF2-40B4-BE49-F238E27FC236}">
                <a16:creationId xmlns:a16="http://schemas.microsoft.com/office/drawing/2014/main" id="{369EF0A3-41DA-423F-94A5-A16AEA454BCD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7" name="Google Shape;334;p53">
              <a:extLst>
                <a:ext uri="{FF2B5EF4-FFF2-40B4-BE49-F238E27FC236}">
                  <a16:creationId xmlns:a16="http://schemas.microsoft.com/office/drawing/2014/main" id="{39B3F200-BAC7-9107-DD7F-D53079806868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8" name="Google Shape;338;p53">
              <a:extLst>
                <a:ext uri="{FF2B5EF4-FFF2-40B4-BE49-F238E27FC236}">
                  <a16:creationId xmlns:a16="http://schemas.microsoft.com/office/drawing/2014/main" id="{C46FD7B0-6088-034C-4755-F0B51E2E6B3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" name="Groupe 19">
            <a:extLst>
              <a:ext uri="{FF2B5EF4-FFF2-40B4-BE49-F238E27FC236}">
                <a16:creationId xmlns:a16="http://schemas.microsoft.com/office/drawing/2014/main" id="{94E62684-E97C-B85A-5815-56F26871BF2B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0" name="Google Shape;335;p53">
              <a:extLst>
                <a:ext uri="{FF2B5EF4-FFF2-40B4-BE49-F238E27FC236}">
                  <a16:creationId xmlns:a16="http://schemas.microsoft.com/office/drawing/2014/main" id="{737896CF-BEA3-0B54-417E-F1FF17F72F56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11" name="Google Shape;339;p53">
              <a:extLst>
                <a:ext uri="{FF2B5EF4-FFF2-40B4-BE49-F238E27FC236}">
                  <a16:creationId xmlns:a16="http://schemas.microsoft.com/office/drawing/2014/main" id="{B878F395-4067-0939-066C-D828CD12228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" name="Groupe 17">
            <a:extLst>
              <a:ext uri="{FF2B5EF4-FFF2-40B4-BE49-F238E27FC236}">
                <a16:creationId xmlns:a16="http://schemas.microsoft.com/office/drawing/2014/main" id="{F676A684-F981-4BAA-07D5-9ADA88517A86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3" name="Google Shape;289;p51">
              <a:extLst>
                <a:ext uri="{FF2B5EF4-FFF2-40B4-BE49-F238E27FC236}">
                  <a16:creationId xmlns:a16="http://schemas.microsoft.com/office/drawing/2014/main" id="{ACF32399-304D-45FC-EEC5-879BC7439A1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290;p51">
              <a:extLst>
                <a:ext uri="{FF2B5EF4-FFF2-40B4-BE49-F238E27FC236}">
                  <a16:creationId xmlns:a16="http://schemas.microsoft.com/office/drawing/2014/main" id="{EC1357E4-0EBF-7143-142E-F05F9B6A7469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15" name="Groupe 16">
            <a:extLst>
              <a:ext uri="{FF2B5EF4-FFF2-40B4-BE49-F238E27FC236}">
                <a16:creationId xmlns:a16="http://schemas.microsoft.com/office/drawing/2014/main" id="{7173A724-5DB3-3DCB-57B1-AC5F0B57C321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6" name="Google Shape;293;p51">
              <a:extLst>
                <a:ext uri="{FF2B5EF4-FFF2-40B4-BE49-F238E27FC236}">
                  <a16:creationId xmlns:a16="http://schemas.microsoft.com/office/drawing/2014/main" id="{7F5B91A8-2E44-EDAB-ABBC-6C18F9ACAC3A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17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FEC7F481-71FB-DEC4-D56A-3D611A6EF033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Groupe 4">
            <a:extLst>
              <a:ext uri="{FF2B5EF4-FFF2-40B4-BE49-F238E27FC236}">
                <a16:creationId xmlns:a16="http://schemas.microsoft.com/office/drawing/2014/main" id="{AD38D50A-1633-F495-70FD-4809FFC3718A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40" name="Google Shape;333;p53">
              <a:extLst>
                <a:ext uri="{FF2B5EF4-FFF2-40B4-BE49-F238E27FC236}">
                  <a16:creationId xmlns:a16="http://schemas.microsoft.com/office/drawing/2014/main" id="{84DAF851-4EDB-0920-2E74-F52C4DED788B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41" name="Groupe 26">
              <a:extLst>
                <a:ext uri="{FF2B5EF4-FFF2-40B4-BE49-F238E27FC236}">
                  <a16:creationId xmlns:a16="http://schemas.microsoft.com/office/drawing/2014/main" id="{B5914F79-5267-68A7-8D5B-A14C11AE801A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42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A0F5B443-561C-F10A-6F56-C582EE1548F8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A37CDFE8-DB57-FEDF-96BA-9826048A0F4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44" name="Groupe 18">
            <a:extLst>
              <a:ext uri="{FF2B5EF4-FFF2-40B4-BE49-F238E27FC236}">
                <a16:creationId xmlns:a16="http://schemas.microsoft.com/office/drawing/2014/main" id="{B70B3186-A2E2-82ED-A9AE-4592CDF60CFA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45" name="Google Shape;295;p51">
              <a:extLst>
                <a:ext uri="{FF2B5EF4-FFF2-40B4-BE49-F238E27FC236}">
                  <a16:creationId xmlns:a16="http://schemas.microsoft.com/office/drawing/2014/main" id="{BDB353DF-B6F3-3C36-F987-C9B4FD5480E8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46" name="Groupe 37">
              <a:extLst>
                <a:ext uri="{FF2B5EF4-FFF2-40B4-BE49-F238E27FC236}">
                  <a16:creationId xmlns:a16="http://schemas.microsoft.com/office/drawing/2014/main" id="{7FA16F44-072B-7FA2-A881-DB9E1B435E68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47" name="Picture 7">
                <a:extLst>
                  <a:ext uri="{FF2B5EF4-FFF2-40B4-BE49-F238E27FC236}">
                    <a16:creationId xmlns:a16="http://schemas.microsoft.com/office/drawing/2014/main" id="{EAF13FE5-2DF7-9B12-B009-237E443394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48" name="Picture 7">
                <a:extLst>
                  <a:ext uri="{FF2B5EF4-FFF2-40B4-BE49-F238E27FC236}">
                    <a16:creationId xmlns:a16="http://schemas.microsoft.com/office/drawing/2014/main" id="{4953354A-A761-074E-568C-8D9AA8A2D4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49" name="Google Shape;291;p51">
            <a:extLst>
              <a:ext uri="{FF2B5EF4-FFF2-40B4-BE49-F238E27FC236}">
                <a16:creationId xmlns:a16="http://schemas.microsoft.com/office/drawing/2014/main" id="{22ADDD05-3365-BBE0-8135-7A316C0214D6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50" name="Google Shape;335;p53">
            <a:extLst>
              <a:ext uri="{FF2B5EF4-FFF2-40B4-BE49-F238E27FC236}">
                <a16:creationId xmlns:a16="http://schemas.microsoft.com/office/drawing/2014/main" id="{5BC2EBA6-3DA4-7D1F-4453-1622C7492EEA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51" name="Picture 1">
            <a:extLst>
              <a:ext uri="{FF2B5EF4-FFF2-40B4-BE49-F238E27FC236}">
                <a16:creationId xmlns:a16="http://schemas.microsoft.com/office/drawing/2014/main" id="{1FB44FA9-F8A3-1396-9D25-AA61C9F2091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864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AE198815-AA8A-C70A-BD4B-B682D051FC4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3387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ontrôle des cahier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735EC745-DF3E-7D97-EC21-0B1515DDFED2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4" name="Rectangle : coins arrondis 10">
              <a:extLst>
                <a:ext uri="{FF2B5EF4-FFF2-40B4-BE49-F238E27FC236}">
                  <a16:creationId xmlns:a16="http://schemas.microsoft.com/office/drawing/2014/main" id="{415856CE-FE85-E5CF-2642-E68EF2E9464F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" name="Rectangle 18">
              <a:extLst>
                <a:ext uri="{FF2B5EF4-FFF2-40B4-BE49-F238E27FC236}">
                  <a16:creationId xmlns:a16="http://schemas.microsoft.com/office/drawing/2014/main" id="{5F482ADA-818A-7EC4-4891-45EC9D0DFDA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5E4DA793-B79E-1A6A-1D9C-0C66450F615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4" name="Rectangle 21">
            <a:extLst>
              <a:ext uri="{FF2B5EF4-FFF2-40B4-BE49-F238E27FC236}">
                <a16:creationId xmlns:a16="http://schemas.microsoft.com/office/drawing/2014/main" id="{060EA856-3726-6C20-94FC-2EE09917A63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Rectangle 23">
            <a:extLst>
              <a:ext uri="{FF2B5EF4-FFF2-40B4-BE49-F238E27FC236}">
                <a16:creationId xmlns:a16="http://schemas.microsoft.com/office/drawing/2014/main" id="{39EA5795-85C4-6268-A641-89D86B3582A0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384C31D6-D521-B88C-5924-EFC739C19A95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3C9D78F2-144B-A323-69CE-CDADFDAEC5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19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DDF7FE85-D64E-1061-11C1-F7B4A512EB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919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A0A17738-C739-F5B7-F7D0-982B055A855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9008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M</a:t>
            </a:r>
            <a:endParaRPr lang="fr-FR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488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PC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899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PB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9996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PA</a:t>
            </a:r>
            <a:endParaRPr lang="fr-FR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9033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50124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932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50822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e 6">
            <a:extLst>
              <a:ext uri="{FF2B5EF4-FFF2-40B4-BE49-F238E27FC236}">
                <a16:creationId xmlns:a16="http://schemas.microsoft.com/office/drawing/2014/main" id="{38878ADF-3EB9-6F76-2ACB-E04DA48668E3}"/>
              </a:ext>
            </a:extLst>
          </p:cNvPr>
          <p:cNvGrpSpPr/>
          <p:nvPr userDrawn="1"/>
        </p:nvGrpSpPr>
        <p:grpSpPr>
          <a:xfrm>
            <a:off x="1286933" y="2121733"/>
            <a:ext cx="10063519" cy="3482501"/>
            <a:chOff x="906284" y="1236003"/>
            <a:chExt cx="10440000" cy="3827995"/>
          </a:xfrm>
        </p:grpSpPr>
        <p:grpSp>
          <p:nvGrpSpPr>
            <p:cNvPr id="8" name="Groupe 30">
              <a:extLst>
                <a:ext uri="{FF2B5EF4-FFF2-40B4-BE49-F238E27FC236}">
                  <a16:creationId xmlns:a16="http://schemas.microsoft.com/office/drawing/2014/main" id="{12DE0530-77D1-A97E-3271-F7826AAA8EDA}"/>
                </a:ext>
              </a:extLst>
            </p:cNvPr>
            <p:cNvGrpSpPr/>
            <p:nvPr/>
          </p:nvGrpSpPr>
          <p:grpSpPr>
            <a:xfrm>
              <a:off x="948074" y="2349948"/>
              <a:ext cx="10265100" cy="828000"/>
              <a:chOff x="963450" y="2259806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32" name="Google Shape;288;p29">
                <a:extLst>
                  <a:ext uri="{FF2B5EF4-FFF2-40B4-BE49-F238E27FC236}">
                    <a16:creationId xmlns:a16="http://schemas.microsoft.com/office/drawing/2014/main" id="{4B248268-1C87-1828-F0EC-8A41A22B8471}"/>
                  </a:ext>
                </a:extLst>
              </p:cNvPr>
              <p:cNvSpPr/>
              <p:nvPr/>
            </p:nvSpPr>
            <p:spPr>
              <a:xfrm>
                <a:off x="2428129" y="2259806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Google Shape;289;p29">
                <a:extLst>
                  <a:ext uri="{FF2B5EF4-FFF2-40B4-BE49-F238E27FC236}">
                    <a16:creationId xmlns:a16="http://schemas.microsoft.com/office/drawing/2014/main" id="{1EDCD073-86A9-2D02-0480-E979EDA9D766}"/>
                  </a:ext>
                </a:extLst>
              </p:cNvPr>
              <p:cNvSpPr/>
              <p:nvPr/>
            </p:nvSpPr>
            <p:spPr>
              <a:xfrm>
                <a:off x="963450" y="2259806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kern="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" name="Groupe 31">
              <a:extLst>
                <a:ext uri="{FF2B5EF4-FFF2-40B4-BE49-F238E27FC236}">
                  <a16:creationId xmlns:a16="http://schemas.microsoft.com/office/drawing/2014/main" id="{A48A6985-C762-ABFC-B02D-1E25DAF320C0}"/>
                </a:ext>
              </a:extLst>
            </p:cNvPr>
            <p:cNvGrpSpPr/>
            <p:nvPr/>
          </p:nvGrpSpPr>
          <p:grpSpPr>
            <a:xfrm>
              <a:off x="963450" y="3297032"/>
              <a:ext cx="10265100" cy="828000"/>
              <a:chOff x="963450" y="3092649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29" name="Google Shape;292;p29">
                <a:extLst>
                  <a:ext uri="{FF2B5EF4-FFF2-40B4-BE49-F238E27FC236}">
                    <a16:creationId xmlns:a16="http://schemas.microsoft.com/office/drawing/2014/main" id="{EC41017F-4FB9-2322-3757-A03C314596A4}"/>
                  </a:ext>
                </a:extLst>
              </p:cNvPr>
              <p:cNvSpPr/>
              <p:nvPr/>
            </p:nvSpPr>
            <p:spPr>
              <a:xfrm>
                <a:off x="2428129" y="3092649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Google Shape;293;p29">
                <a:extLst>
                  <a:ext uri="{FF2B5EF4-FFF2-40B4-BE49-F238E27FC236}">
                    <a16:creationId xmlns:a16="http://schemas.microsoft.com/office/drawing/2014/main" id="{CE86ECBA-2587-C579-F30B-1B1AF10C453F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kern="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" name="Groupe 34">
              <a:extLst>
                <a:ext uri="{FF2B5EF4-FFF2-40B4-BE49-F238E27FC236}">
                  <a16:creationId xmlns:a16="http://schemas.microsoft.com/office/drawing/2014/main" id="{DF2F5271-3C53-CBE0-A5B0-AEA17099AEBB}"/>
                </a:ext>
              </a:extLst>
            </p:cNvPr>
            <p:cNvGrpSpPr/>
            <p:nvPr/>
          </p:nvGrpSpPr>
          <p:grpSpPr>
            <a:xfrm>
              <a:off x="963450" y="1311520"/>
              <a:ext cx="10265100" cy="828000"/>
              <a:chOff x="963450" y="1311520"/>
              <a:chExt cx="10265100" cy="828000"/>
            </a:xfrm>
          </p:grpSpPr>
          <p:sp>
            <p:nvSpPr>
              <p:cNvPr id="27" name="Google Shape;286;p29">
                <a:extLst>
                  <a:ext uri="{FF2B5EF4-FFF2-40B4-BE49-F238E27FC236}">
                    <a16:creationId xmlns:a16="http://schemas.microsoft.com/office/drawing/2014/main" id="{760EB06E-893C-C7EF-2A29-D425786C00BF}"/>
                  </a:ext>
                </a:extLst>
              </p:cNvPr>
              <p:cNvSpPr/>
              <p:nvPr/>
            </p:nvSpPr>
            <p:spPr>
              <a:xfrm>
                <a:off x="2428129" y="1311520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1D9A78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/>
                <a:endParaRPr lang="fr-FR" sz="20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Google Shape;287;p29">
                <a:extLst>
                  <a:ext uri="{FF2B5EF4-FFF2-40B4-BE49-F238E27FC236}">
                    <a16:creationId xmlns:a16="http://schemas.microsoft.com/office/drawing/2014/main" id="{3A7D3755-62CB-6B10-CEE4-9FEFB2690273}"/>
                  </a:ext>
                </a:extLst>
              </p:cNvPr>
              <p:cNvSpPr/>
              <p:nvPr/>
            </p:nvSpPr>
            <p:spPr>
              <a:xfrm>
                <a:off x="963450" y="1311520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1D9A78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/>
                <a:endParaRPr lang="fr-FR" sz="20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7" name="Rectangle: Rounded Corners 11">
              <a:extLst>
                <a:ext uri="{FF2B5EF4-FFF2-40B4-BE49-F238E27FC236}">
                  <a16:creationId xmlns:a16="http://schemas.microsoft.com/office/drawing/2014/main" id="{812A6EAA-DACC-8BBF-076D-E5E643480C8E}"/>
                </a:ext>
              </a:extLst>
            </p:cNvPr>
            <p:cNvSpPr/>
            <p:nvPr/>
          </p:nvSpPr>
          <p:spPr>
            <a:xfrm>
              <a:off x="906284" y="1236003"/>
              <a:ext cx="10440000" cy="972000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e 2">
              <a:extLst>
                <a:ext uri="{FF2B5EF4-FFF2-40B4-BE49-F238E27FC236}">
                  <a16:creationId xmlns:a16="http://schemas.microsoft.com/office/drawing/2014/main" id="{C072A5E1-22FC-D67B-C3BB-B76802872492}"/>
                </a:ext>
              </a:extLst>
            </p:cNvPr>
            <p:cNvGrpSpPr/>
            <p:nvPr/>
          </p:nvGrpSpPr>
          <p:grpSpPr>
            <a:xfrm>
              <a:off x="993734" y="4235998"/>
              <a:ext cx="10265100" cy="828000"/>
              <a:chOff x="963450" y="3092649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24" name="Google Shape;292;p29">
                <a:extLst>
                  <a:ext uri="{FF2B5EF4-FFF2-40B4-BE49-F238E27FC236}">
                    <a16:creationId xmlns:a16="http://schemas.microsoft.com/office/drawing/2014/main" id="{D68B702E-76ED-5C4D-01BD-A1062D2F6EB4}"/>
                  </a:ext>
                </a:extLst>
              </p:cNvPr>
              <p:cNvSpPr/>
              <p:nvPr/>
            </p:nvSpPr>
            <p:spPr>
              <a:xfrm>
                <a:off x="2428129" y="3092649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Google Shape;293;p29">
                <a:extLst>
                  <a:ext uri="{FF2B5EF4-FFF2-40B4-BE49-F238E27FC236}">
                    <a16:creationId xmlns:a16="http://schemas.microsoft.com/office/drawing/2014/main" id="{A26B0C6B-642E-EE64-6B4D-CD1D79B47676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kern="0" dirty="0">
                  <a:solidFill>
                    <a:prstClr val="white">
                      <a:lumMod val="65000"/>
                    </a:prstClr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0990E72B-AE00-5B74-ABDF-22F5978250BA}"/>
              </a:ext>
            </a:extLst>
          </p:cNvPr>
          <p:cNvSpPr/>
          <p:nvPr userDrawn="1"/>
        </p:nvSpPr>
        <p:spPr>
          <a:xfrm>
            <a:off x="948074" y="1158318"/>
            <a:ext cx="10398210" cy="689937"/>
          </a:xfrm>
          <a:prstGeom prst="rect">
            <a:avLst/>
          </a:prstGeom>
          <a:solidFill>
            <a:srgbClr val="336F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C413060E-3E43-C887-FA47-54F3B14AA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8073" y="1172203"/>
            <a:ext cx="10398209" cy="676052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Chapitre 1 : Les états physiques de la matière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B9D594F5-C3C0-AB8E-F0CA-5F7C310671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53899" y="2190434"/>
            <a:ext cx="8468243" cy="753268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Identifier l’état physique d’un corps à partir de ses caractéristiques</a:t>
            </a:r>
          </a:p>
        </p:txBody>
      </p:sp>
      <p:sp>
        <p:nvSpPr>
          <p:cNvPr id="42" name="Text Placeholder 40">
            <a:extLst>
              <a:ext uri="{FF2B5EF4-FFF2-40B4-BE49-F238E27FC236}">
                <a16:creationId xmlns:a16="http://schemas.microsoft.com/office/drawing/2014/main" id="{F2E9E035-4F97-255E-C655-766C0A7DF6C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61309" y="3160322"/>
            <a:ext cx="8468243" cy="753268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Modéliser la structure de la matière dans ses trois états physiques.</a:t>
            </a:r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id="{6EE46A1D-9C90-96BC-9DEF-E5C9BEBBF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68721" y="4012743"/>
            <a:ext cx="8468243" cy="753268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Distinguer un corps pur d’un mélange</a:t>
            </a:r>
          </a:p>
        </p:txBody>
      </p:sp>
      <p:sp>
        <p:nvSpPr>
          <p:cNvPr id="44" name="Text Placeholder 40">
            <a:extLst>
              <a:ext uri="{FF2B5EF4-FFF2-40B4-BE49-F238E27FC236}">
                <a16:creationId xmlns:a16="http://schemas.microsoft.com/office/drawing/2014/main" id="{427A8D32-9336-668F-946E-1B68F37909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83090" y="4850965"/>
            <a:ext cx="8468243" cy="753268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lang="fr-FR" sz="2000" i="0" u="none" strike="noStrike" baseline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Expliquer les caractéristiques des corps dans différents états physiques</a:t>
            </a:r>
            <a:endParaRPr lang="fr-FR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5362030F-8B2B-89A6-5E02-3D270BE17C5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42038" y="2189956"/>
            <a:ext cx="1298373" cy="753269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Séance 1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1DCE199C-A76B-1BC2-65B3-3A9C1CF978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42038" y="3134519"/>
            <a:ext cx="1285275" cy="753269"/>
          </a:xfrm>
        </p:spPr>
        <p:txBody>
          <a:bodyPr anchor="ctr"/>
          <a:lstStyle>
            <a:lvl1pPr algn="ctr">
              <a:buNone/>
              <a:defRPr sz="20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Séance 2</a:t>
            </a:r>
            <a:endParaRPr lang="fr-FR" dirty="0"/>
          </a:p>
        </p:txBody>
      </p:sp>
      <p:sp>
        <p:nvSpPr>
          <p:cNvPr id="54" name="Text Placeholder 52">
            <a:extLst>
              <a:ext uri="{FF2B5EF4-FFF2-40B4-BE49-F238E27FC236}">
                <a16:creationId xmlns:a16="http://schemas.microsoft.com/office/drawing/2014/main" id="{BFD5EE2F-1C82-5454-518D-363DFDF147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55136" y="3996745"/>
            <a:ext cx="1285275" cy="753269"/>
          </a:xfrm>
        </p:spPr>
        <p:txBody>
          <a:bodyPr anchor="ctr"/>
          <a:lstStyle>
            <a:lvl1pPr algn="ctr">
              <a:buNone/>
              <a:defRPr sz="20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Séance 3</a:t>
            </a:r>
            <a:endParaRPr lang="fr-FR" dirty="0"/>
          </a:p>
        </p:txBody>
      </p:sp>
      <p:sp>
        <p:nvSpPr>
          <p:cNvPr id="55" name="Text Placeholder 52">
            <a:extLst>
              <a:ext uri="{FF2B5EF4-FFF2-40B4-BE49-F238E27FC236}">
                <a16:creationId xmlns:a16="http://schemas.microsoft.com/office/drawing/2014/main" id="{19EB9488-6150-470C-8FB0-BBBFFCF038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8234" y="4858971"/>
            <a:ext cx="1285275" cy="753269"/>
          </a:xfrm>
        </p:spPr>
        <p:txBody>
          <a:bodyPr anchor="ctr"/>
          <a:lstStyle>
            <a:lvl1pPr algn="ctr">
              <a:buNone/>
              <a:defRPr sz="2000" b="0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2000" b="1">
                <a:solidFill>
                  <a:srgbClr val="A6A6A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Séance 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35090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97892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7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932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01865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03425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Déclaration de l’objectif </a:t>
            </a:r>
            <a:b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6427405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210088126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Situation/Question declench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3B6509-506A-61F8-05F1-736AB45F945A}"/>
              </a:ext>
            </a:extLst>
          </p:cNvPr>
          <p:cNvSpPr/>
          <p:nvPr userDrawn="1"/>
        </p:nvSpPr>
        <p:spPr>
          <a:xfrm>
            <a:off x="778058" y="2535184"/>
            <a:ext cx="10476992" cy="24850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13AE8E4D-9708-C0F3-28E5-B2C5E193E5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28175" y="2651125"/>
            <a:ext cx="1471613" cy="2286000"/>
          </a:xfrm>
        </p:spPr>
        <p:txBody>
          <a:bodyPr/>
          <a:lstStyle/>
          <a:p>
            <a:endParaRPr lang="fr-FR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D35AEDE0-B90A-872C-A076-C0CFDAD774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21717" y="3091310"/>
            <a:ext cx="7462800" cy="765175"/>
          </a:xfrm>
        </p:spPr>
        <p:txBody>
          <a:bodyPr/>
          <a:lstStyle>
            <a:lvl1pPr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9C060DF6-3AD8-DA75-11D4-90C37DF951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21717" y="4082313"/>
            <a:ext cx="7417102" cy="765175"/>
          </a:xfrm>
        </p:spPr>
        <p:txBody>
          <a:bodyPr/>
          <a:lstStyle>
            <a:lvl1pPr>
              <a:buFont typeface="Wingdings" panose="05000000000000000000" pitchFamily="2" charset="2"/>
              <a:buChar char="Ø"/>
              <a:defRPr lang="fr-FR" sz="24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 </a:t>
            </a:r>
            <a:endParaRPr lang="fr-FR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6EF0A63-5495-2E76-261D-DD3FFD6856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212" y="1706648"/>
            <a:ext cx="1407600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8260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aissances et notions de la sé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144328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Connaissances et notions de la séance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8442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de la sé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Cette section (peut être plusieurs diapos) (quand il le faut) est dédiées aux ressources nécessaires / connaissances et notions de la séance</a:t>
            </a:r>
          </a:p>
          <a:p>
            <a:pPr lvl="0"/>
            <a:r>
              <a:rPr lang="fr-FR" dirty="0"/>
              <a:t>Séquence ciblant l’introduction et la mémorisation par les élèves de connaissances nouvelles</a:t>
            </a:r>
          </a:p>
          <a:p>
            <a:pPr lvl="0"/>
            <a:r>
              <a:rPr lang="fr-FR" dirty="0"/>
              <a:t>Séquence qui se termine par une synthèse (carte mémo) avec les notions / termes clés 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M</a:t>
            </a:r>
            <a:endParaRPr lang="fr-FR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929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88397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term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Ici vous mettez une synthèse (carte mémo) avec les notions / termes clés 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white"/>
                </a:solidFill>
              </a:rPr>
              <a:t>M</a:t>
            </a:r>
            <a:endParaRPr lang="fr-FR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7834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67BDECF3-810C-5B61-41E7-A312A59B0BB4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92CB04E-0036-65DF-BB8D-2199621E81F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A57292C3-0ED1-7904-8AA2-4321971D68F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19">
              <a:extLst>
                <a:ext uri="{FF2B5EF4-FFF2-40B4-BE49-F238E27FC236}">
                  <a16:creationId xmlns:a16="http://schemas.microsoft.com/office/drawing/2014/main" id="{5531AA44-D89E-FE82-518F-186F71E2066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AA32DCC0-8A45-7075-E6F3-4926EDDFD2D6}"/>
              </a:ext>
            </a:extLst>
          </p:cNvPr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A0BE74C5-D2B3-B500-BCB4-98241D5EA163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094B69F-799B-85DC-D230-5CB97AFAB4A5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kern="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054C2B1E-8496-FA89-C83B-04F8622C02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3634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72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928761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82924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503108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PB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312657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PB</a:t>
            </a:r>
            <a:endParaRPr lang="fr-FR" b="1" dirty="0">
              <a:solidFill>
                <a:prstClr val="white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30593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76726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PA</a:t>
            </a:r>
            <a:endParaRPr lang="fr-FR" b="1" dirty="0">
              <a:solidFill>
                <a:prstClr val="white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889256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1507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17925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lang="fr-FR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968135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061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9261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1112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1108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8871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21088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2803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93204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204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76726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14745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47876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2393102"/>
      </p:ext>
    </p:extLst>
  </p:cSld>
  <p:clrMapOvr>
    <a:masterClrMapping/>
  </p:clrMapOvr>
  <p:hf sldNum="0"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6740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47316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61414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80416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58033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95376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kern="0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kern="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414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8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0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19" Type="http://schemas.openxmlformats.org/officeDocument/2006/relationships/slideLayout" Target="../slideLayouts/slideLayout99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3.xml"/><Relationship Id="rId18" Type="http://schemas.openxmlformats.org/officeDocument/2006/relationships/slideLayout" Target="../slideLayouts/slideLayout118.xml"/><Relationship Id="rId26" Type="http://schemas.openxmlformats.org/officeDocument/2006/relationships/slideLayout" Target="../slideLayouts/slideLayout126.xml"/><Relationship Id="rId39" Type="http://schemas.openxmlformats.org/officeDocument/2006/relationships/slideLayout" Target="../slideLayouts/slideLayout139.xml"/><Relationship Id="rId21" Type="http://schemas.openxmlformats.org/officeDocument/2006/relationships/slideLayout" Target="../slideLayouts/slideLayout121.xml"/><Relationship Id="rId34" Type="http://schemas.openxmlformats.org/officeDocument/2006/relationships/slideLayout" Target="../slideLayouts/slideLayout134.xml"/><Relationship Id="rId42" Type="http://schemas.openxmlformats.org/officeDocument/2006/relationships/slideLayout" Target="../slideLayouts/slideLayout142.xml"/><Relationship Id="rId47" Type="http://schemas.openxmlformats.org/officeDocument/2006/relationships/slideLayout" Target="../slideLayouts/slideLayout147.xml"/><Relationship Id="rId50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16.xml"/><Relationship Id="rId29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11.xml"/><Relationship Id="rId24" Type="http://schemas.openxmlformats.org/officeDocument/2006/relationships/slideLayout" Target="../slideLayouts/slideLayout124.xml"/><Relationship Id="rId32" Type="http://schemas.openxmlformats.org/officeDocument/2006/relationships/slideLayout" Target="../slideLayouts/slideLayout132.xml"/><Relationship Id="rId37" Type="http://schemas.openxmlformats.org/officeDocument/2006/relationships/slideLayout" Target="../slideLayouts/slideLayout137.xml"/><Relationship Id="rId40" Type="http://schemas.openxmlformats.org/officeDocument/2006/relationships/slideLayout" Target="../slideLayouts/slideLayout140.xml"/><Relationship Id="rId45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5.xml"/><Relationship Id="rId23" Type="http://schemas.openxmlformats.org/officeDocument/2006/relationships/slideLayout" Target="../slideLayouts/slideLayout123.xml"/><Relationship Id="rId28" Type="http://schemas.openxmlformats.org/officeDocument/2006/relationships/slideLayout" Target="../slideLayouts/slideLayout128.xml"/><Relationship Id="rId36" Type="http://schemas.openxmlformats.org/officeDocument/2006/relationships/slideLayout" Target="../slideLayouts/slideLayout136.xml"/><Relationship Id="rId49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10.xml"/><Relationship Id="rId19" Type="http://schemas.openxmlformats.org/officeDocument/2006/relationships/slideLayout" Target="../slideLayouts/slideLayout119.xml"/><Relationship Id="rId31" Type="http://schemas.openxmlformats.org/officeDocument/2006/relationships/slideLayout" Target="../slideLayouts/slideLayout131.xml"/><Relationship Id="rId44" Type="http://schemas.openxmlformats.org/officeDocument/2006/relationships/slideLayout" Target="../slideLayouts/slideLayout144.xml"/><Relationship Id="rId52" Type="http://schemas.openxmlformats.org/officeDocument/2006/relationships/theme" Target="../theme/theme3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14.xml"/><Relationship Id="rId22" Type="http://schemas.openxmlformats.org/officeDocument/2006/relationships/slideLayout" Target="../slideLayouts/slideLayout122.xml"/><Relationship Id="rId27" Type="http://schemas.openxmlformats.org/officeDocument/2006/relationships/slideLayout" Target="../slideLayouts/slideLayout127.xml"/><Relationship Id="rId30" Type="http://schemas.openxmlformats.org/officeDocument/2006/relationships/slideLayout" Target="../slideLayouts/slideLayout130.xml"/><Relationship Id="rId35" Type="http://schemas.openxmlformats.org/officeDocument/2006/relationships/slideLayout" Target="../slideLayouts/slideLayout135.xml"/><Relationship Id="rId43" Type="http://schemas.openxmlformats.org/officeDocument/2006/relationships/slideLayout" Target="../slideLayouts/slideLayout143.xml"/><Relationship Id="rId48" Type="http://schemas.openxmlformats.org/officeDocument/2006/relationships/slideLayout" Target="../slideLayouts/slideLayout148.xml"/><Relationship Id="rId8" Type="http://schemas.openxmlformats.org/officeDocument/2006/relationships/slideLayout" Target="../slideLayouts/slideLayout108.xml"/><Relationship Id="rId51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12.xml"/><Relationship Id="rId17" Type="http://schemas.openxmlformats.org/officeDocument/2006/relationships/slideLayout" Target="../slideLayouts/slideLayout117.xml"/><Relationship Id="rId25" Type="http://schemas.openxmlformats.org/officeDocument/2006/relationships/slideLayout" Target="../slideLayouts/slideLayout125.xml"/><Relationship Id="rId33" Type="http://schemas.openxmlformats.org/officeDocument/2006/relationships/slideLayout" Target="../slideLayouts/slideLayout133.xml"/><Relationship Id="rId38" Type="http://schemas.openxmlformats.org/officeDocument/2006/relationships/slideLayout" Target="../slideLayouts/slideLayout138.xml"/><Relationship Id="rId46" Type="http://schemas.openxmlformats.org/officeDocument/2006/relationships/slideLayout" Target="../slideLayouts/slideLayout146.xml"/><Relationship Id="rId20" Type="http://schemas.openxmlformats.org/officeDocument/2006/relationships/slideLayout" Target="../slideLayouts/slideLayout120.xml"/><Relationship Id="rId41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4.xml"/><Relationship Id="rId18" Type="http://schemas.openxmlformats.org/officeDocument/2006/relationships/slideLayout" Target="../slideLayouts/slideLayout169.xml"/><Relationship Id="rId26" Type="http://schemas.openxmlformats.org/officeDocument/2006/relationships/slideLayout" Target="../slideLayouts/slideLayout177.xml"/><Relationship Id="rId39" Type="http://schemas.openxmlformats.org/officeDocument/2006/relationships/slideLayout" Target="../slideLayouts/slideLayout190.xml"/><Relationship Id="rId21" Type="http://schemas.openxmlformats.org/officeDocument/2006/relationships/slideLayout" Target="../slideLayouts/slideLayout172.xml"/><Relationship Id="rId34" Type="http://schemas.openxmlformats.org/officeDocument/2006/relationships/slideLayout" Target="../slideLayouts/slideLayout185.xml"/><Relationship Id="rId42" Type="http://schemas.openxmlformats.org/officeDocument/2006/relationships/slideLayout" Target="../slideLayouts/slideLayout193.xml"/><Relationship Id="rId47" Type="http://schemas.openxmlformats.org/officeDocument/2006/relationships/slideLayout" Target="../slideLayouts/slideLayout198.xml"/><Relationship Id="rId7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53.xml"/><Relationship Id="rId16" Type="http://schemas.openxmlformats.org/officeDocument/2006/relationships/slideLayout" Target="../slideLayouts/slideLayout167.xml"/><Relationship Id="rId29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24" Type="http://schemas.openxmlformats.org/officeDocument/2006/relationships/slideLayout" Target="../slideLayouts/slideLayout175.xml"/><Relationship Id="rId32" Type="http://schemas.openxmlformats.org/officeDocument/2006/relationships/slideLayout" Target="../slideLayouts/slideLayout183.xml"/><Relationship Id="rId37" Type="http://schemas.openxmlformats.org/officeDocument/2006/relationships/slideLayout" Target="../slideLayouts/slideLayout188.xml"/><Relationship Id="rId40" Type="http://schemas.openxmlformats.org/officeDocument/2006/relationships/slideLayout" Target="../slideLayouts/slideLayout191.xml"/><Relationship Id="rId45" Type="http://schemas.openxmlformats.org/officeDocument/2006/relationships/slideLayout" Target="../slideLayouts/slideLayout196.xml"/><Relationship Id="rId5" Type="http://schemas.openxmlformats.org/officeDocument/2006/relationships/slideLayout" Target="../slideLayouts/slideLayout156.xml"/><Relationship Id="rId15" Type="http://schemas.openxmlformats.org/officeDocument/2006/relationships/slideLayout" Target="../slideLayouts/slideLayout166.xml"/><Relationship Id="rId23" Type="http://schemas.openxmlformats.org/officeDocument/2006/relationships/slideLayout" Target="../slideLayouts/slideLayout174.xml"/><Relationship Id="rId28" Type="http://schemas.openxmlformats.org/officeDocument/2006/relationships/slideLayout" Target="../slideLayouts/slideLayout179.xml"/><Relationship Id="rId36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61.xml"/><Relationship Id="rId19" Type="http://schemas.openxmlformats.org/officeDocument/2006/relationships/slideLayout" Target="../slideLayouts/slideLayout170.xml"/><Relationship Id="rId31" Type="http://schemas.openxmlformats.org/officeDocument/2006/relationships/slideLayout" Target="../slideLayouts/slideLayout182.xml"/><Relationship Id="rId44" Type="http://schemas.openxmlformats.org/officeDocument/2006/relationships/slideLayout" Target="../slideLayouts/slideLayout195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65.xml"/><Relationship Id="rId22" Type="http://schemas.openxmlformats.org/officeDocument/2006/relationships/slideLayout" Target="../slideLayouts/slideLayout173.xml"/><Relationship Id="rId27" Type="http://schemas.openxmlformats.org/officeDocument/2006/relationships/slideLayout" Target="../slideLayouts/slideLayout178.xml"/><Relationship Id="rId30" Type="http://schemas.openxmlformats.org/officeDocument/2006/relationships/slideLayout" Target="../slideLayouts/slideLayout181.xml"/><Relationship Id="rId35" Type="http://schemas.openxmlformats.org/officeDocument/2006/relationships/slideLayout" Target="../slideLayouts/slideLayout186.xml"/><Relationship Id="rId43" Type="http://schemas.openxmlformats.org/officeDocument/2006/relationships/slideLayout" Target="../slideLayouts/slideLayout194.xml"/><Relationship Id="rId48" Type="http://schemas.openxmlformats.org/officeDocument/2006/relationships/theme" Target="../theme/theme4.xml"/><Relationship Id="rId8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54.xml"/><Relationship Id="rId12" Type="http://schemas.openxmlformats.org/officeDocument/2006/relationships/slideLayout" Target="../slideLayouts/slideLayout163.xml"/><Relationship Id="rId17" Type="http://schemas.openxmlformats.org/officeDocument/2006/relationships/slideLayout" Target="../slideLayouts/slideLayout168.xml"/><Relationship Id="rId25" Type="http://schemas.openxmlformats.org/officeDocument/2006/relationships/slideLayout" Target="../slideLayouts/slideLayout176.xml"/><Relationship Id="rId33" Type="http://schemas.openxmlformats.org/officeDocument/2006/relationships/slideLayout" Target="../slideLayouts/slideLayout184.xml"/><Relationship Id="rId38" Type="http://schemas.openxmlformats.org/officeDocument/2006/relationships/slideLayout" Target="../slideLayouts/slideLayout189.xml"/><Relationship Id="rId46" Type="http://schemas.openxmlformats.org/officeDocument/2006/relationships/slideLayout" Target="../slideLayouts/slideLayout197.xml"/><Relationship Id="rId20" Type="http://schemas.openxmlformats.org/officeDocument/2006/relationships/slideLayout" Target="../slideLayouts/slideLayout171.xml"/><Relationship Id="rId41" Type="http://schemas.openxmlformats.org/officeDocument/2006/relationships/slideLayout" Target="../slideLayouts/slideLayout1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10/02/2026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62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  <p:sldLayoutId id="2147483737" r:id="rId29"/>
    <p:sldLayoutId id="2147483738" r:id="rId30"/>
    <p:sldLayoutId id="2147483739" r:id="rId31"/>
    <p:sldLayoutId id="2147483740" r:id="rId32"/>
    <p:sldLayoutId id="2147483741" r:id="rId33"/>
    <p:sldLayoutId id="2147483742" r:id="rId34"/>
    <p:sldLayoutId id="2147483743" r:id="rId35"/>
    <p:sldLayoutId id="2147483744" r:id="rId36"/>
    <p:sldLayoutId id="2147483745" r:id="rId37"/>
    <p:sldLayoutId id="2147483746" r:id="rId38"/>
    <p:sldLayoutId id="2147483747" r:id="rId39"/>
    <p:sldLayoutId id="2147483748" r:id="rId40"/>
    <p:sldLayoutId id="2147483749" r:id="rId41"/>
    <p:sldLayoutId id="2147483750" r:id="rId42"/>
    <p:sldLayoutId id="2147483751" r:id="rId43"/>
    <p:sldLayoutId id="2147483752" r:id="rId44"/>
    <p:sldLayoutId id="2147483753" r:id="rId45"/>
    <p:sldLayoutId id="2147483758" r:id="rId46"/>
    <p:sldLayoutId id="2147483759" r:id="rId47"/>
    <p:sldLayoutId id="2147483876" r:id="rId48"/>
    <p:sldLayoutId id="2147483877" r:id="rId49"/>
    <p:sldLayoutId id="2147483878" r:id="rId50"/>
    <p:sldLayoutId id="2147483881" r:id="rId51"/>
    <p:sldLayoutId id="2147483882" r:id="rId52"/>
    <p:sldLayoutId id="2147483883" r:id="rId53"/>
    <p:sldLayoutId id="2147483663" r:id="rId54"/>
    <p:sldLayoutId id="2147483664" r:id="rId55"/>
    <p:sldLayoutId id="2147483665" r:id="rId56"/>
    <p:sldLayoutId id="2147483666" r:id="rId57"/>
    <p:sldLayoutId id="2147483667" r:id="rId58"/>
    <p:sldLayoutId id="2147483671" r:id="rId59"/>
    <p:sldLayoutId id="2147483672" r:id="rId60"/>
    <p:sldLayoutId id="2147483673" r:id="rId61"/>
    <p:sldLayoutId id="2147483674" r:id="rId62"/>
    <p:sldLayoutId id="2147483677" r:id="rId63"/>
    <p:sldLayoutId id="2147483680" r:id="rId64"/>
    <p:sldLayoutId id="2147483681" r:id="rId65"/>
    <p:sldLayoutId id="2147483682" r:id="rId66"/>
    <p:sldLayoutId id="2147483683" r:id="rId67"/>
    <p:sldLayoutId id="2147483684" r:id="rId68"/>
    <p:sldLayoutId id="2147483685" r:id="rId69"/>
    <p:sldLayoutId id="2147483686" r:id="rId70"/>
    <p:sldLayoutId id="2147483687" r:id="rId71"/>
    <p:sldLayoutId id="2147483688" r:id="rId72"/>
    <p:sldLayoutId id="2147483689" r:id="rId73"/>
    <p:sldLayoutId id="2147483690" r:id="rId74"/>
    <p:sldLayoutId id="2147483691" r:id="rId75"/>
    <p:sldLayoutId id="2147483692" r:id="rId76"/>
    <p:sldLayoutId id="2147483693" r:id="rId77"/>
    <p:sldLayoutId id="2147483694" r:id="rId78"/>
    <p:sldLayoutId id="2147483695" r:id="rId79"/>
    <p:sldLayoutId id="2147483696" r:id="rId8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96655-4202-4A1B-A0B7-57530021B128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3BEF3-E835-47AF-9C5D-CB068382D96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33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  <p:sldLayoutId id="2147483884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468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  <p:sldLayoutId id="2147483809" r:id="rId29"/>
    <p:sldLayoutId id="2147483810" r:id="rId30"/>
    <p:sldLayoutId id="2147483811" r:id="rId31"/>
    <p:sldLayoutId id="2147483812" r:id="rId32"/>
    <p:sldLayoutId id="2147483813" r:id="rId33"/>
    <p:sldLayoutId id="2147483814" r:id="rId34"/>
    <p:sldLayoutId id="2147483815" r:id="rId35"/>
    <p:sldLayoutId id="2147483816" r:id="rId36"/>
    <p:sldLayoutId id="2147483817" r:id="rId37"/>
    <p:sldLayoutId id="2147483818" r:id="rId38"/>
    <p:sldLayoutId id="2147483819" r:id="rId39"/>
    <p:sldLayoutId id="2147483820" r:id="rId40"/>
    <p:sldLayoutId id="2147483821" r:id="rId41"/>
    <p:sldLayoutId id="2147483822" r:id="rId42"/>
    <p:sldLayoutId id="2147483823" r:id="rId43"/>
    <p:sldLayoutId id="2147483824" r:id="rId44"/>
    <p:sldLayoutId id="2147483825" r:id="rId45"/>
    <p:sldLayoutId id="2147483826" r:id="rId46"/>
    <p:sldLayoutId id="2147483827" r:id="rId47"/>
    <p:sldLayoutId id="2147483885" r:id="rId48"/>
    <p:sldLayoutId id="2147483886" r:id="rId49"/>
    <p:sldLayoutId id="2147483887" r:id="rId50"/>
    <p:sldLayoutId id="2147483888" r:id="rId5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10/02/2026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>
                <a:solidFill>
                  <a:prstClr val="black">
                    <a:tint val="82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80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  <p:sldLayoutId id="2147483846" r:id="rId18"/>
    <p:sldLayoutId id="2147483847" r:id="rId19"/>
    <p:sldLayoutId id="2147483848" r:id="rId20"/>
    <p:sldLayoutId id="2147483849" r:id="rId21"/>
    <p:sldLayoutId id="2147483850" r:id="rId22"/>
    <p:sldLayoutId id="2147483851" r:id="rId23"/>
    <p:sldLayoutId id="2147483852" r:id="rId24"/>
    <p:sldLayoutId id="2147483853" r:id="rId25"/>
    <p:sldLayoutId id="2147483854" r:id="rId26"/>
    <p:sldLayoutId id="2147483855" r:id="rId27"/>
    <p:sldLayoutId id="2147483856" r:id="rId28"/>
    <p:sldLayoutId id="2147483857" r:id="rId29"/>
    <p:sldLayoutId id="2147483858" r:id="rId30"/>
    <p:sldLayoutId id="2147483859" r:id="rId31"/>
    <p:sldLayoutId id="2147483860" r:id="rId32"/>
    <p:sldLayoutId id="2147483861" r:id="rId33"/>
    <p:sldLayoutId id="2147483862" r:id="rId34"/>
    <p:sldLayoutId id="2147483863" r:id="rId35"/>
    <p:sldLayoutId id="2147483864" r:id="rId36"/>
    <p:sldLayoutId id="2147483865" r:id="rId37"/>
    <p:sldLayoutId id="2147483866" r:id="rId38"/>
    <p:sldLayoutId id="2147483867" r:id="rId39"/>
    <p:sldLayoutId id="2147483868" r:id="rId40"/>
    <p:sldLayoutId id="2147483869" r:id="rId41"/>
    <p:sldLayoutId id="2147483870" r:id="rId42"/>
    <p:sldLayoutId id="2147483871" r:id="rId43"/>
    <p:sldLayoutId id="2147483872" r:id="rId44"/>
    <p:sldLayoutId id="2147483873" r:id="rId45"/>
    <p:sldLayoutId id="2147483874" r:id="rId46"/>
    <p:sldLayoutId id="2147483875" r:id="rId4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6.jpeg"/><Relationship Id="rId5" Type="http://schemas.openxmlformats.org/officeDocument/2006/relationships/image" Target="../media/image65.svg"/><Relationship Id="rId4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9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0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2.xml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2.png"/><Relationship Id="rId5" Type="http://schemas.openxmlformats.org/officeDocument/2006/relationships/image" Target="../media/image70.jpeg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8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2.mp4"/><Relationship Id="rId7" Type="http://schemas.openxmlformats.org/officeDocument/2006/relationships/image" Target="../media/image7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2.png"/><Relationship Id="rId5" Type="http://schemas.openxmlformats.org/officeDocument/2006/relationships/slideLayout" Target="../slideLayouts/slideLayout149.xml"/><Relationship Id="rId4" Type="http://schemas.openxmlformats.org/officeDocument/2006/relationships/video" Target="../media/media2.mp4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microsoft.com/office/2007/relationships/media" Target="../media/media2.mp4"/><Relationship Id="rId7" Type="http://schemas.openxmlformats.org/officeDocument/2006/relationships/image" Target="../media/image7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49.xml"/><Relationship Id="rId4" Type="http://schemas.openxmlformats.org/officeDocument/2006/relationships/video" Target="../media/media2.mp4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49.xml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0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03.xml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3.xml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800.png"/><Relationship Id="rId1" Type="http://schemas.openxmlformats.org/officeDocument/2006/relationships/slideLayout" Target="../slideLayouts/slideLayout103.xml"/><Relationship Id="rId5" Type="http://schemas.openxmlformats.org/officeDocument/2006/relationships/image" Target="../media/image14.png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0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5A4aThGXboZ7RlTminYue4etFTXwyFRM?usp=drive_link" TargetMode="External"/><Relationship Id="rId1" Type="http://schemas.openxmlformats.org/officeDocument/2006/relationships/slideLayout" Target="../slideLayouts/slideLayout4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04.xml"/><Relationship Id="rId4" Type="http://schemas.openxmlformats.org/officeDocument/2006/relationships/image" Target="../media/image1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04.xml"/><Relationship Id="rId4" Type="http://schemas.openxmlformats.org/officeDocument/2006/relationships/image" Target="../media/image1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04.xml"/><Relationship Id="rId5" Type="http://schemas.openxmlformats.org/officeDocument/2006/relationships/image" Target="../media/image14.png"/><Relationship Id="rId4" Type="http://schemas.openxmlformats.org/officeDocument/2006/relationships/image" Target="../media/image65.sv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04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0.png"/><Relationship Id="rId4" Type="http://schemas.openxmlformats.org/officeDocument/2006/relationships/image" Target="../media/image45.jpeg"/><Relationship Id="rId9" Type="http://schemas.openxmlformats.org/officeDocument/2006/relationships/image" Target="../media/image5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Relationship Id="rId4" Type="http://schemas.openxmlformats.org/officeDocument/2006/relationships/image" Target="../media/image7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04.xml"/><Relationship Id="rId4" Type="http://schemas.openxmlformats.org/officeDocument/2006/relationships/image" Target="../media/image1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4.xml"/><Relationship Id="rId4" Type="http://schemas.openxmlformats.org/officeDocument/2006/relationships/image" Target="../media/image14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31.xml"/><Relationship Id="rId4" Type="http://schemas.openxmlformats.org/officeDocument/2006/relationships/image" Target="../media/image9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05.xml"/><Relationship Id="rId5" Type="http://schemas.openxmlformats.org/officeDocument/2006/relationships/image" Target="../media/image14.png"/><Relationship Id="rId4" Type="http://schemas.openxmlformats.org/officeDocument/2006/relationships/image" Target="../media/image9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05.xml"/><Relationship Id="rId5" Type="http://schemas.openxmlformats.org/officeDocument/2006/relationships/image" Target="../media/image14.png"/><Relationship Id="rId4" Type="http://schemas.openxmlformats.org/officeDocument/2006/relationships/image" Target="../media/image9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05.xml"/><Relationship Id="rId5" Type="http://schemas.openxmlformats.org/officeDocument/2006/relationships/image" Target="../media/image14.png"/><Relationship Id="rId4" Type="http://schemas.openxmlformats.org/officeDocument/2006/relationships/image" Target="../media/image9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05.xml"/><Relationship Id="rId5" Type="http://schemas.openxmlformats.org/officeDocument/2006/relationships/image" Target="../media/image14.png"/><Relationship Id="rId4" Type="http://schemas.openxmlformats.org/officeDocument/2006/relationships/image" Target="../media/image9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05.xml"/><Relationship Id="rId5" Type="http://schemas.openxmlformats.org/officeDocument/2006/relationships/image" Target="../media/image14.png"/><Relationship Id="rId4" Type="http://schemas.openxmlformats.org/officeDocument/2006/relationships/image" Target="../media/image9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05.xml"/><Relationship Id="rId5" Type="http://schemas.openxmlformats.org/officeDocument/2006/relationships/image" Target="../media/image14.png"/><Relationship Id="rId4" Type="http://schemas.openxmlformats.org/officeDocument/2006/relationships/image" Target="../media/image91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3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34.xml"/><Relationship Id="rId4" Type="http://schemas.openxmlformats.org/officeDocument/2006/relationships/image" Target="../media/image96.png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0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0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0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15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4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5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0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3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/>
              <a:t>3</a:t>
            </a:r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Le son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Leçon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92500" lnSpcReduction="10000"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dirty="0">
                <a:solidFill>
                  <a:schemeClr val="bg1"/>
                </a:solidFill>
              </a:rPr>
              <a:t>Déterminer la fréquence d’un son à partir d’un graphique.</a:t>
            </a:r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 i="1" dirty="0">
                <a:sym typeface="Calibri"/>
              </a:rPr>
              <a:t> Signaux et informations </a:t>
            </a:r>
            <a:endParaRPr lang="fr-FR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3CD0F0-9DAE-72A3-29B0-33AEFB70FB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r-MA" dirty="0"/>
              <a:t>Thème 2</a:t>
            </a:r>
            <a:endParaRPr lang="fr-FR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861842" y="1910346"/>
            <a:ext cx="715962" cy="3460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b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187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19112" y="1541630"/>
            <a:ext cx="6686834" cy="602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>
              <a:defRPr/>
            </a:pPr>
            <a:endParaRPr lang="en-US" sz="2135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pic>
        <p:nvPicPr>
          <p:cNvPr id="6" name="Google Shape;1049;p174">
            <a:extLst>
              <a:ext uri="{FF2B5EF4-FFF2-40B4-BE49-F238E27FC236}">
                <a16:creationId xmlns:a16="http://schemas.microsoft.com/office/drawing/2014/main" id="{358720E3-5855-D948-B590-B4B20798ADA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85942" y="2410070"/>
            <a:ext cx="3429000" cy="22860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050;p174">
            <a:extLst>
              <a:ext uri="{FF2B5EF4-FFF2-40B4-BE49-F238E27FC236}">
                <a16:creationId xmlns:a16="http://schemas.microsoft.com/office/drawing/2014/main" id="{C4533220-98DB-D659-3689-A905AD19E258}"/>
              </a:ext>
            </a:extLst>
          </p:cNvPr>
          <p:cNvSpPr/>
          <p:nvPr/>
        </p:nvSpPr>
        <p:spPr>
          <a:xfrm rot="-710084">
            <a:off x="1842434" y="2066506"/>
            <a:ext cx="1477405" cy="760828"/>
          </a:xfrm>
          <a:prstGeom prst="wedgeEllipseCallout">
            <a:avLst>
              <a:gd name="adj1" fmla="val 39373"/>
              <a:gd name="adj2" fmla="val 71853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f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travaille avec sérieux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Google Shape;1051;p174">
            <a:extLst>
              <a:ext uri="{FF2B5EF4-FFF2-40B4-BE49-F238E27FC236}">
                <a16:creationId xmlns:a16="http://schemas.microsoft.com/office/drawing/2014/main" id="{CF7725C7-BC78-9F48-3723-57AACB00E9F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65387" y="2410071"/>
            <a:ext cx="3429002" cy="2285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52;p174">
            <a:extLst>
              <a:ext uri="{FF2B5EF4-FFF2-40B4-BE49-F238E27FC236}">
                <a16:creationId xmlns:a16="http://schemas.microsoft.com/office/drawing/2014/main" id="{57C64609-EBF0-0B99-364F-352FCDB14C59}"/>
              </a:ext>
            </a:extLst>
          </p:cNvPr>
          <p:cNvSpPr/>
          <p:nvPr/>
        </p:nvSpPr>
        <p:spPr>
          <a:xfrm rot="-710389">
            <a:off x="6000422" y="2110986"/>
            <a:ext cx="1685867" cy="693988"/>
          </a:xfrm>
          <a:prstGeom prst="wedgeEllipseCallout">
            <a:avLst>
              <a:gd name="adj1" fmla="val 31560"/>
              <a:gd name="adj2" fmla="val 77892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fr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bavarde en classe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8B5653A4-1B18-06DB-F88B-9463A403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ces images : à votre avis, quel comportement positif met-elle en évidence ?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119B2CBE-9015-505F-4DD6-E8EC07AC6EC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fait participer les élèves pour qu’ils expriment ce qu’ils comprennent de l’image.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2D846A8-8EC8-2CFF-1EB6-4893DC68F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Effectivement, Il ne faut pas bavarder ni se distraire en classe : soyez attentifs.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DEC049D-F7B5-B129-EC2F-E7FE177EAD9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recourt à l’alternance linguistique pour expliciter le comportement attendu.</a:t>
            </a:r>
          </a:p>
        </p:txBody>
      </p:sp>
      <p:pic>
        <p:nvPicPr>
          <p:cNvPr id="7" name="Google Shape;1049;p174">
            <a:extLst>
              <a:ext uri="{FF2B5EF4-FFF2-40B4-BE49-F238E27FC236}">
                <a16:creationId xmlns:a16="http://schemas.microsoft.com/office/drawing/2014/main" id="{7807274F-0B14-16F5-BBF0-39E025574EB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85942" y="2410070"/>
            <a:ext cx="3429000" cy="228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50;p174">
            <a:extLst>
              <a:ext uri="{FF2B5EF4-FFF2-40B4-BE49-F238E27FC236}">
                <a16:creationId xmlns:a16="http://schemas.microsoft.com/office/drawing/2014/main" id="{2302E654-C822-903C-31EA-3DFE35043542}"/>
              </a:ext>
            </a:extLst>
          </p:cNvPr>
          <p:cNvSpPr/>
          <p:nvPr/>
        </p:nvSpPr>
        <p:spPr>
          <a:xfrm rot="-710084">
            <a:off x="1842434" y="2066506"/>
            <a:ext cx="1477405" cy="760828"/>
          </a:xfrm>
          <a:prstGeom prst="wedgeEllipseCallout">
            <a:avLst>
              <a:gd name="adj1" fmla="val 39373"/>
              <a:gd name="adj2" fmla="val 71853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f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travaille avec sérieux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Google Shape;1051;p174">
            <a:extLst>
              <a:ext uri="{FF2B5EF4-FFF2-40B4-BE49-F238E27FC236}">
                <a16:creationId xmlns:a16="http://schemas.microsoft.com/office/drawing/2014/main" id="{4D6CAAA5-0A85-667F-21AC-1027630C545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65387" y="2410071"/>
            <a:ext cx="3429002" cy="2285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052;p174">
            <a:extLst>
              <a:ext uri="{FF2B5EF4-FFF2-40B4-BE49-F238E27FC236}">
                <a16:creationId xmlns:a16="http://schemas.microsoft.com/office/drawing/2014/main" id="{00951CDE-4A37-4DA9-F354-90D2D46769CC}"/>
              </a:ext>
            </a:extLst>
          </p:cNvPr>
          <p:cNvSpPr/>
          <p:nvPr/>
        </p:nvSpPr>
        <p:spPr>
          <a:xfrm rot="-710389">
            <a:off x="6000422" y="2110986"/>
            <a:ext cx="1685867" cy="693988"/>
          </a:xfrm>
          <a:prstGeom prst="wedgeEllipseCallout">
            <a:avLst>
              <a:gd name="adj1" fmla="val 31560"/>
              <a:gd name="adj2" fmla="val 77892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fr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bavarde en classe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raphique 16" descr="Coche avec un remplissage uni">
            <a:extLst>
              <a:ext uri="{FF2B5EF4-FFF2-40B4-BE49-F238E27FC236}">
                <a16:creationId xmlns:a16="http://schemas.microsoft.com/office/drawing/2014/main" id="{A55258CD-9FBD-0A8D-1A7E-51E9E464F8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82156" y="4906630"/>
            <a:ext cx="684830" cy="684830"/>
          </a:xfrm>
          <a:prstGeom prst="rect">
            <a:avLst/>
          </a:prstGeom>
        </p:spPr>
      </p:pic>
      <p:pic>
        <p:nvPicPr>
          <p:cNvPr id="18" name="Picture 2" descr="Interdit Signe Rouge X – HD Vidéos et plus de vidéos de Lettre X - Lettre  X, Rouge, Croix - Forme - iStock">
            <a:extLst>
              <a:ext uri="{FF2B5EF4-FFF2-40B4-BE49-F238E27FC236}">
                <a16:creationId xmlns:a16="http://schemas.microsoft.com/office/drawing/2014/main" id="{3024F4BD-C9D4-942A-8D89-2F327A3D3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148" y="5183049"/>
            <a:ext cx="861649" cy="40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pic>
        <p:nvPicPr>
          <p:cNvPr id="3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97E0FB78-1569-BB42-FFCF-2E7EAAC29E9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1" y="1707546"/>
            <a:ext cx="4066495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0864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tableau(ex1 page 87)</a:t>
            </a:r>
            <a:endParaRPr lang="fr-FR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3" name="Espace réservé du contenu 6">
            <a:extLst>
              <a:ext uri="{FF2B5EF4-FFF2-40B4-BE49-F238E27FC236}">
                <a16:creationId xmlns:a16="http://schemas.microsoft.com/office/drawing/2014/main" id="{C3D7D5A0-AF91-51A2-671C-48099D42A7DA}"/>
              </a:ext>
            </a:extLst>
          </p:cNvPr>
          <p:cNvPicPr>
            <a:picLocks/>
          </p:cNvPicPr>
          <p:nvPr/>
        </p:nvPicPr>
        <p:blipFill>
          <a:blip r:embed="rId3"/>
          <a:srcRect l="10198" t="36048" r="22409" b="23831"/>
          <a:stretch>
            <a:fillRect/>
          </a:stretch>
        </p:blipFill>
        <p:spPr bwMode="auto">
          <a:xfrm>
            <a:off x="302874" y="968705"/>
            <a:ext cx="11355014" cy="4953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234B-F342-87F1-9CD5-6234C9634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E96610E4-FC39-4369-F37C-A37857C90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CB79046D-737D-322B-356A-0AF60D50AAF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DB02709-161F-4050-C472-D5ED998FBC5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7BC7B82-6DA2-7E64-D358-0436D89696E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9161C1F-3A8A-602B-6DC1-ED9E8916872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9960E37-F66C-C73E-7A6A-7C589EF4CAEB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A2C99BB-7025-455D-013D-B493CE2B520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726B437-B67A-6D42-AA8E-E089635A01E4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64D9FB-A8B6-B401-F0D7-81226CB12928}"/>
              </a:ext>
            </a:extLst>
          </p:cNvPr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Réactivation des prérequis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(6 min)</a:t>
            </a:r>
            <a:endParaRPr lang="ar-MA" sz="4800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7985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1423205" y="1560906"/>
            <a:ext cx="8956037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Pendant la propagation du son, les particules d'air vibrent autour de leurs positions initiales.</a:t>
            </a:r>
            <a:endParaRPr lang="fr-FR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2779694" y="3634224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4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7850602" y="3616181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98C6FC52-6776-BD56-311E-7B74AA91548B}"/>
              </a:ext>
            </a:extLst>
          </p:cNvPr>
          <p:cNvGrpSpPr/>
          <p:nvPr/>
        </p:nvGrpSpPr>
        <p:grpSpPr>
          <a:xfrm>
            <a:off x="10771259" y="251003"/>
            <a:ext cx="724840" cy="625508"/>
            <a:chOff x="779844" y="4335989"/>
            <a:chExt cx="563238" cy="575842"/>
          </a:xfrm>
        </p:grpSpPr>
        <p:pic>
          <p:nvPicPr>
            <p:cNvPr id="2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3F529DB-03A0-2FDB-6BEF-BCC695EA64B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7C87508-5C08-950F-67FC-7A02ACD9FA7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4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1232919" y="-2118878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fr-FR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0E60DC6-F47A-E95D-53D2-F030E6C80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va commencer cette séance par un rappel sur le son comme vibration. </a:t>
            </a:r>
            <a:br>
              <a:rPr lang="fr-FR" dirty="0"/>
            </a:br>
            <a:r>
              <a:rPr lang="fr-FR" dirty="0"/>
              <a:t>Répondre par vrai ou faux.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64B22C-FC14-17B2-AD2E-FC3D54FC0D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Demander à 5 élèves au hasard, pas toujours les mêmes.</a:t>
            </a:r>
          </a:p>
        </p:txBody>
      </p:sp>
    </p:spTree>
    <p:extLst>
      <p:ext uri="{BB962C8B-B14F-4D97-AF65-F5344CB8AC3E}">
        <p14:creationId xmlns:p14="http://schemas.microsoft.com/office/powerpoint/2010/main" val="3059463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36425" y="4612264"/>
            <a:ext cx="684830" cy="684830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B0F8EA95-6605-9179-5BCB-5565F8D6F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Effectivement, lors de la propagation du son, les particules du milieu de propagation vibrent autour de leurs positions initiales.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92FC529E-6EEA-1F34-A4AE-A040934CEFA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Demander à 5 élèves au hasard, pas toujours les mêmes.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3F8E01-7A26-4737-0413-4326F42E0900}"/>
              </a:ext>
            </a:extLst>
          </p:cNvPr>
          <p:cNvSpPr/>
          <p:nvPr/>
        </p:nvSpPr>
        <p:spPr>
          <a:xfrm>
            <a:off x="1423205" y="1560906"/>
            <a:ext cx="8956037" cy="954107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solidFill>
                  <a:prstClr val="black"/>
                </a:solidFill>
                <a:latin typeface="Calibri" panose="020F0502020204030204"/>
              </a:rPr>
              <a:t>Pendant la propagation du son, les particules d'air vibrent autour de leurs positions initiales.</a:t>
            </a:r>
            <a:endParaRPr lang="fr-FR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 : coins arrondis 3">
            <a:extLst>
              <a:ext uri="{FF2B5EF4-FFF2-40B4-BE49-F238E27FC236}">
                <a16:creationId xmlns:a16="http://schemas.microsoft.com/office/drawing/2014/main" id="{AD187C96-DC76-E7C2-F4D1-C3A924841682}"/>
              </a:ext>
            </a:extLst>
          </p:cNvPr>
          <p:cNvSpPr/>
          <p:nvPr/>
        </p:nvSpPr>
        <p:spPr>
          <a:xfrm>
            <a:off x="2779694" y="3634224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F4E208AE-9A06-5AD8-BB2B-74FCA3B4FF31}"/>
              </a:ext>
            </a:extLst>
          </p:cNvPr>
          <p:cNvSpPr/>
          <p:nvPr/>
        </p:nvSpPr>
        <p:spPr>
          <a:xfrm>
            <a:off x="7850602" y="3616181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  <p:pic>
        <p:nvPicPr>
          <p:cNvPr id="19" name="Image 8">
            <a:extLst>
              <a:ext uri="{FF2B5EF4-FFF2-40B4-BE49-F238E27FC236}">
                <a16:creationId xmlns:a16="http://schemas.microsoft.com/office/drawing/2014/main" id="{890CE1A3-4CFA-926D-2AFF-8093AD9179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518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Choisir la bonne réponse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950FA346-C645-8B68-0BDA-5A9C871A778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 invite deux ou trois élèves à répondre.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1760838" y="1382504"/>
            <a:ext cx="2896982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son est: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0B78CF1-2385-2A02-6019-BEAD5D54AB1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368FE56-5510-7CC2-FA54-9329A88CED4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BF3599B-088C-BF0B-5C7E-E7830316504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B9C2790-8A8B-7ACE-DD45-C38C9B3A8067}"/>
              </a:ext>
            </a:extLst>
          </p:cNvPr>
          <p:cNvSpPr/>
          <p:nvPr/>
        </p:nvSpPr>
        <p:spPr>
          <a:xfrm>
            <a:off x="2260451" y="2303478"/>
            <a:ext cx="7645255" cy="43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solidFill>
                  <a:srgbClr val="0F11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matière qui se déplace.</a:t>
            </a:r>
            <a:r>
              <a:rPr lang="fr-FR" sz="2400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MA" sz="2400" kern="10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9E8BCFF-CDE6-FD92-B1B7-A4FE7DDBD4A1}"/>
              </a:ext>
            </a:extLst>
          </p:cNvPr>
          <p:cNvSpPr/>
          <p:nvPr/>
        </p:nvSpPr>
        <p:spPr>
          <a:xfrm>
            <a:off x="1741114" y="2278278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kern="0" dirty="0">
                <a:solidFill>
                  <a:prstClr val="black"/>
                </a:solidFill>
                <a:latin typeface="Calibri"/>
              </a:rPr>
              <a:t>A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75EE277F-0BAA-EECC-F2E0-9EAAC1C2937C}"/>
              </a:ext>
            </a:extLst>
          </p:cNvPr>
          <p:cNvSpPr/>
          <p:nvPr/>
        </p:nvSpPr>
        <p:spPr>
          <a:xfrm>
            <a:off x="2268704" y="3322082"/>
            <a:ext cx="7645255" cy="43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fr-FR" sz="24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kern="0" dirty="0">
                <a:solidFill>
                  <a:srgbClr val="0F11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vibration qui se propage uniquement dans l'air</a:t>
            </a:r>
            <a:r>
              <a:rPr lang="fr-MA" sz="2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24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6EBEA6-A179-01FF-B095-2DB3F85006C9}"/>
              </a:ext>
            </a:extLst>
          </p:cNvPr>
          <p:cNvSpPr/>
          <p:nvPr/>
        </p:nvSpPr>
        <p:spPr>
          <a:xfrm>
            <a:off x="1760838" y="3328413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kern="0" dirty="0">
                <a:solidFill>
                  <a:prstClr val="black"/>
                </a:solidFill>
                <a:latin typeface="Calibri"/>
              </a:rPr>
              <a:t>B</a:t>
            </a:r>
          </a:p>
        </p:txBody>
      </p:sp>
      <p:sp>
        <p:nvSpPr>
          <p:cNvPr id="20" name="Rectangle : coins arrondis 1">
            <a:extLst>
              <a:ext uri="{FF2B5EF4-FFF2-40B4-BE49-F238E27FC236}">
                <a16:creationId xmlns:a16="http://schemas.microsoft.com/office/drawing/2014/main" id="{EEB2D302-9E01-D7C1-8247-05BD48B0F5AE}"/>
              </a:ext>
            </a:extLst>
          </p:cNvPr>
          <p:cNvSpPr/>
          <p:nvPr/>
        </p:nvSpPr>
        <p:spPr>
          <a:xfrm>
            <a:off x="2260452" y="4406781"/>
            <a:ext cx="7653508" cy="430924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685800">
              <a:lnSpc>
                <a:spcPct val="107000"/>
              </a:lnSpc>
              <a:spcAft>
                <a:spcPts val="800"/>
              </a:spcAft>
              <a:defRPr/>
            </a:pPr>
            <a:r>
              <a:rPr lang="fr-FR" sz="2400" kern="0" dirty="0">
                <a:solidFill>
                  <a:srgbClr val="0F11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vibration qui se propage dans les milieux matériels.</a:t>
            </a:r>
            <a:endParaRPr lang="fr-FR" sz="24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 : coins arrondis 7">
            <a:extLst>
              <a:ext uri="{FF2B5EF4-FFF2-40B4-BE49-F238E27FC236}">
                <a16:creationId xmlns:a16="http://schemas.microsoft.com/office/drawing/2014/main" id="{4C9E19D4-08A3-1614-78DB-C39F1E992AC9}"/>
              </a:ext>
            </a:extLst>
          </p:cNvPr>
          <p:cNvSpPr/>
          <p:nvPr/>
        </p:nvSpPr>
        <p:spPr>
          <a:xfrm>
            <a:off x="1760838" y="4372541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kern="0" dirty="0">
                <a:solidFill>
                  <a:prstClr val="black"/>
                </a:solidFill>
                <a:latin typeface="Calibri"/>
              </a:rPr>
              <a:t>C</a:t>
            </a:r>
          </a:p>
        </p:txBody>
      </p:sp>
      <p:sp>
        <p:nvSpPr>
          <p:cNvPr id="22" name="Rectangle : coins arrondis 3">
            <a:extLst>
              <a:ext uri="{FF2B5EF4-FFF2-40B4-BE49-F238E27FC236}">
                <a16:creationId xmlns:a16="http://schemas.microsoft.com/office/drawing/2014/main" id="{0990BD3B-CE53-72C6-C70E-BB2AA4366150}"/>
              </a:ext>
            </a:extLst>
          </p:cNvPr>
          <p:cNvSpPr/>
          <p:nvPr/>
        </p:nvSpPr>
        <p:spPr>
          <a:xfrm>
            <a:off x="2318948" y="5524823"/>
            <a:ext cx="7603265" cy="43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Une vibration qui se propage dans le vide.</a:t>
            </a:r>
            <a:endParaRPr lang="fr-MA" sz="2400" kern="100" dirty="0">
              <a:solidFill>
                <a:sysClr val="windowText" lastClr="000000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3" name="Rectangle : coins arrondis 4">
            <a:extLst>
              <a:ext uri="{FF2B5EF4-FFF2-40B4-BE49-F238E27FC236}">
                <a16:creationId xmlns:a16="http://schemas.microsoft.com/office/drawing/2014/main" id="{3BFCD1AC-2119-87C9-A10D-F4D036C2137F}"/>
              </a:ext>
            </a:extLst>
          </p:cNvPr>
          <p:cNvSpPr/>
          <p:nvPr/>
        </p:nvSpPr>
        <p:spPr>
          <a:xfrm>
            <a:off x="1760838" y="5529779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400" b="1" kern="0" dirty="0">
                <a:solidFill>
                  <a:prstClr val="black"/>
                </a:solidFill>
                <a:latin typeface="Calibri"/>
              </a:rPr>
              <a:t>D</a:t>
            </a:r>
            <a:endParaRPr lang="fr-FR" sz="2400" b="1" kern="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386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7586" y="4365484"/>
            <a:ext cx="684830" cy="684830"/>
          </a:xfrm>
          <a:prstGeom prst="rect">
            <a:avLst/>
          </a:prstGeom>
        </p:spPr>
      </p:pic>
      <p:sp>
        <p:nvSpPr>
          <p:cNvPr id="19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ym typeface="Hammersmith One"/>
              </a:rPr>
              <a:t>Le son ne se propage que dans les milieux matériels.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60111A-728C-3442-B0A0-E0FA36F841F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 invite deux ou trois élèves à répondre.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C6B204-EDF2-D051-04DC-0EFA7BD3A942}"/>
              </a:ext>
            </a:extLst>
          </p:cNvPr>
          <p:cNvSpPr/>
          <p:nvPr/>
        </p:nvSpPr>
        <p:spPr>
          <a:xfrm>
            <a:off x="1760838" y="1382504"/>
            <a:ext cx="2896982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son est: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D3A558C-33CE-1708-3D74-8A04A6BE814B}"/>
              </a:ext>
            </a:extLst>
          </p:cNvPr>
          <p:cNvSpPr/>
          <p:nvPr/>
        </p:nvSpPr>
        <p:spPr>
          <a:xfrm>
            <a:off x="2260451" y="2303478"/>
            <a:ext cx="7645255" cy="43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solidFill>
                  <a:srgbClr val="0F11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matière qui se déplace.</a:t>
            </a:r>
            <a:r>
              <a:rPr lang="fr-FR" sz="2400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MA" sz="2400" kern="10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F4791D8-887E-9390-512F-A930AF4054D3}"/>
              </a:ext>
            </a:extLst>
          </p:cNvPr>
          <p:cNvSpPr/>
          <p:nvPr/>
        </p:nvSpPr>
        <p:spPr>
          <a:xfrm>
            <a:off x="1741114" y="2278278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kern="0" dirty="0">
                <a:solidFill>
                  <a:prstClr val="black"/>
                </a:solidFill>
                <a:latin typeface="Calibri"/>
              </a:rPr>
              <a:t>A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88BFE54-5560-6507-AD1F-6DB1566C7590}"/>
              </a:ext>
            </a:extLst>
          </p:cNvPr>
          <p:cNvSpPr/>
          <p:nvPr/>
        </p:nvSpPr>
        <p:spPr>
          <a:xfrm>
            <a:off x="2268704" y="3322082"/>
            <a:ext cx="7645255" cy="43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fr-FR" sz="24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kern="0" dirty="0">
                <a:solidFill>
                  <a:srgbClr val="0F11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vibration qui se propage uniquement dans l'air</a:t>
            </a:r>
            <a:r>
              <a:rPr lang="fr-MA" sz="2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24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3B86247-BA19-A665-CEF3-CE5783E03A73}"/>
              </a:ext>
            </a:extLst>
          </p:cNvPr>
          <p:cNvSpPr/>
          <p:nvPr/>
        </p:nvSpPr>
        <p:spPr>
          <a:xfrm>
            <a:off x="1760838" y="3328413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kern="0" dirty="0">
                <a:solidFill>
                  <a:prstClr val="black"/>
                </a:solidFill>
                <a:latin typeface="Calibri"/>
              </a:rPr>
              <a:t>B</a:t>
            </a:r>
          </a:p>
        </p:txBody>
      </p:sp>
      <p:sp>
        <p:nvSpPr>
          <p:cNvPr id="20" name="Rectangle : coins arrondis 1">
            <a:extLst>
              <a:ext uri="{FF2B5EF4-FFF2-40B4-BE49-F238E27FC236}">
                <a16:creationId xmlns:a16="http://schemas.microsoft.com/office/drawing/2014/main" id="{33833BC4-B5B4-0348-2837-721FB3DAEE16}"/>
              </a:ext>
            </a:extLst>
          </p:cNvPr>
          <p:cNvSpPr/>
          <p:nvPr/>
        </p:nvSpPr>
        <p:spPr>
          <a:xfrm>
            <a:off x="2260452" y="4406781"/>
            <a:ext cx="7653508" cy="430924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685800">
              <a:lnSpc>
                <a:spcPct val="107000"/>
              </a:lnSpc>
              <a:spcAft>
                <a:spcPts val="800"/>
              </a:spcAft>
              <a:defRPr/>
            </a:pPr>
            <a:r>
              <a:rPr lang="fr-FR" sz="2400" kern="0" dirty="0">
                <a:solidFill>
                  <a:srgbClr val="0F11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vibration qui se propage dans les milieux matériels.</a:t>
            </a:r>
            <a:endParaRPr lang="fr-FR" sz="24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 : coins arrondis 7">
            <a:extLst>
              <a:ext uri="{FF2B5EF4-FFF2-40B4-BE49-F238E27FC236}">
                <a16:creationId xmlns:a16="http://schemas.microsoft.com/office/drawing/2014/main" id="{D61546F6-AC5E-87C7-8A69-4762C0BDF9ED}"/>
              </a:ext>
            </a:extLst>
          </p:cNvPr>
          <p:cNvSpPr/>
          <p:nvPr/>
        </p:nvSpPr>
        <p:spPr>
          <a:xfrm>
            <a:off x="1760838" y="4372541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kern="0" dirty="0">
                <a:solidFill>
                  <a:prstClr val="black"/>
                </a:solidFill>
                <a:latin typeface="Calibri"/>
              </a:rPr>
              <a:t>C</a:t>
            </a:r>
          </a:p>
        </p:txBody>
      </p:sp>
      <p:sp>
        <p:nvSpPr>
          <p:cNvPr id="22" name="Rectangle : coins arrondis 3">
            <a:extLst>
              <a:ext uri="{FF2B5EF4-FFF2-40B4-BE49-F238E27FC236}">
                <a16:creationId xmlns:a16="http://schemas.microsoft.com/office/drawing/2014/main" id="{0EDB3F78-92BA-F9EB-21C6-5490D3D54280}"/>
              </a:ext>
            </a:extLst>
          </p:cNvPr>
          <p:cNvSpPr/>
          <p:nvPr/>
        </p:nvSpPr>
        <p:spPr>
          <a:xfrm>
            <a:off x="2318948" y="5524823"/>
            <a:ext cx="7603265" cy="432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400" kern="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Une vibration qui se propage dans le vide.</a:t>
            </a:r>
            <a:endParaRPr lang="fr-MA" sz="2400" kern="100" dirty="0">
              <a:solidFill>
                <a:sysClr val="windowText" lastClr="000000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3" name="Rectangle : coins arrondis 4">
            <a:extLst>
              <a:ext uri="{FF2B5EF4-FFF2-40B4-BE49-F238E27FC236}">
                <a16:creationId xmlns:a16="http://schemas.microsoft.com/office/drawing/2014/main" id="{10A976B3-EBD1-6C50-3B2B-7BAED5B9DDB4}"/>
              </a:ext>
            </a:extLst>
          </p:cNvPr>
          <p:cNvSpPr/>
          <p:nvPr/>
        </p:nvSpPr>
        <p:spPr>
          <a:xfrm>
            <a:off x="1760838" y="5529779"/>
            <a:ext cx="432000" cy="430924"/>
          </a:xfrm>
          <a:prstGeom prst="roundRect">
            <a:avLst/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400" b="1" kern="0" dirty="0">
                <a:solidFill>
                  <a:prstClr val="black"/>
                </a:solidFill>
                <a:latin typeface="Calibri"/>
              </a:rPr>
              <a:t>D</a:t>
            </a:r>
            <a:endParaRPr lang="fr-FR" sz="2400" b="1" kern="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4" name="Image 8">
            <a:extLst>
              <a:ext uri="{FF2B5EF4-FFF2-40B4-BE49-F238E27FC236}">
                <a16:creationId xmlns:a16="http://schemas.microsoft.com/office/drawing/2014/main" id="{C1970174-767E-1F5D-E946-5C19A0C30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407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711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Voilà ce qu’il faut bien maitriser pour aborder notre séance d’aujourd’hui. 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94F6A-E3A6-DEDE-13D5-86ECA1D49A3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94020" y="1366283"/>
            <a:ext cx="11174095" cy="41254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400" dirty="0"/>
          </a:p>
          <a:p>
            <a:pPr>
              <a:lnSpc>
                <a:spcPct val="160000"/>
              </a:lnSpc>
            </a:pPr>
            <a:r>
              <a:rPr lang="fr-FR" sz="2800" dirty="0"/>
              <a:t>Le son est </a:t>
            </a:r>
            <a:r>
              <a:rPr lang="fr-FR" sz="2800" b="1" dirty="0">
                <a:solidFill>
                  <a:srgbClr val="FF0000"/>
                </a:solidFill>
              </a:rPr>
              <a:t>une vibration</a:t>
            </a:r>
            <a:r>
              <a:rPr lang="fr-FR" sz="2800" b="1" dirty="0"/>
              <a:t> </a:t>
            </a:r>
            <a:r>
              <a:rPr lang="fr-FR" sz="2800" dirty="0"/>
              <a:t>qui se propage,  à travers un milieu matériel, d’un émetteur vers un récepteur. </a:t>
            </a:r>
          </a:p>
          <a:p>
            <a:pPr>
              <a:lnSpc>
                <a:spcPct val="250000"/>
              </a:lnSpc>
            </a:pPr>
            <a:r>
              <a:rPr lang="fr-MA" sz="2800" dirty="0"/>
              <a:t>Le son ne se propage pas </a:t>
            </a:r>
            <a:r>
              <a:rPr lang="fr-MA" sz="2800" b="1" dirty="0">
                <a:solidFill>
                  <a:srgbClr val="FF0000"/>
                </a:solidFill>
              </a:rPr>
              <a:t>dans le vide</a:t>
            </a:r>
            <a:r>
              <a:rPr lang="fr-MA" sz="2800" dirty="0"/>
              <a:t>, il nécessite </a:t>
            </a:r>
            <a:r>
              <a:rPr lang="fr-MA" sz="2800" b="1" dirty="0"/>
              <a:t>un milieu matériel</a:t>
            </a:r>
            <a:r>
              <a:rPr lang="fr-MA" sz="2800" dirty="0"/>
              <a:t>. </a:t>
            </a:r>
            <a:endParaRPr lang="fr-FR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/>
              <a:t>Faire participer les élèves</a:t>
            </a:r>
            <a:endParaRPr lang="fr-FR" dirty="0"/>
          </a:p>
        </p:txBody>
      </p:sp>
      <p:pic>
        <p:nvPicPr>
          <p:cNvPr id="5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61EBB423-F2A3-7D96-926F-15AED20D7E1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61712" y="250087"/>
            <a:ext cx="585148" cy="461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0499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08BBE-AF5F-50D6-684B-F2D2141F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7DEB3746-B94B-EFDD-E5FF-8915E3F2869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C62AA66-9135-08C5-4525-110643364F0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BE8E0DB3-C9A4-7BAA-6291-2E52FDB9957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680A3102-5313-D00E-EC63-74A68399A04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756259FB-049D-A9EC-AE16-664235DDF42A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FFFA1A3-F680-79C6-3F86-1C5CBD39108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9322D99D-1519-4C54-0A93-565DECFE750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680E97D-8935-0D38-3129-ED7259DA1197}"/>
              </a:ext>
            </a:extLst>
          </p:cNvPr>
          <p:cNvSpPr txBox="1"/>
          <p:nvPr/>
        </p:nvSpPr>
        <p:spPr>
          <a:xfrm>
            <a:off x="5103228" y="2212061"/>
            <a:ext cx="5869201" cy="22190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Déclaration de la tâche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i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3600" i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DE5820C-11FA-472B-954A-C47594D30887}"/>
              </a:ext>
            </a:extLst>
          </p:cNvPr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E70A956F-DBFD-3149-2198-BBAACCEB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>
              <a:extLst>
                <a:ext uri="{FF2B5EF4-FFF2-40B4-BE49-F238E27FC236}">
                  <a16:creationId xmlns:a16="http://schemas.microsoft.com/office/drawing/2014/main" id="{A23ED508-975E-CD10-451F-1562654FC18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F51C92C1-B28A-4C8B-C107-8E6F69A37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</p:spPr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05B04E48-C1BF-B7A0-FC49-F87FDC50E6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030288" y="668338"/>
            <a:ext cx="10277475" cy="26828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8431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DA7CA-98F1-D68B-5565-26A0BA678D7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15" name="D_A_01">
            <a:extLst>
              <a:ext uri="{FF2B5EF4-FFF2-40B4-BE49-F238E27FC236}">
                <a16:creationId xmlns:a16="http://schemas.microsoft.com/office/drawing/2014/main" id="{8E6C74B4-FEC2-B06B-1EB1-05CDC87102B1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defTabSz="457200">
              <a:spcAft>
                <a:spcPts val="400"/>
              </a:spcAft>
            </a:pPr>
            <a:r>
              <a:rPr lang="fr-FR" sz="1600" b="1" dirty="0">
                <a:latin typeface="Calibri" panose="020F0502020204030204"/>
              </a:rPr>
              <a:t>Avant de passer à notre tâche d’aujourd’hui, je vous présente les situations suivantes :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DE66966-F078-A077-7CCB-D57BEBCCB687}"/>
              </a:ext>
            </a:extLst>
          </p:cNvPr>
          <p:cNvGrpSpPr/>
          <p:nvPr/>
        </p:nvGrpSpPr>
        <p:grpSpPr>
          <a:xfrm>
            <a:off x="501813" y="1477387"/>
            <a:ext cx="5233368" cy="3081564"/>
            <a:chOff x="501813" y="1477387"/>
            <a:chExt cx="5233368" cy="3081564"/>
          </a:xfrm>
        </p:grpSpPr>
        <p:pic>
          <p:nvPicPr>
            <p:cNvPr id="13" name="Picture 2" descr="Tout ce qu'il faut savoir sur la guitare 12 cordes">
              <a:extLst>
                <a:ext uri="{FF2B5EF4-FFF2-40B4-BE49-F238E27FC236}">
                  <a16:creationId xmlns:a16="http://schemas.microsoft.com/office/drawing/2014/main" id="{EFE76C6C-70D0-72CD-9E54-56C988C41C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26166">
              <a:off x="2256829" y="1477387"/>
              <a:ext cx="2325050" cy="1672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1813" y="1890452"/>
              <a:ext cx="1407669" cy="1213984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646056" y="3344967"/>
              <a:ext cx="5089125" cy="121398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lnSpc>
                  <a:spcPct val="90000"/>
                </a:lnSpc>
                <a:spcBef>
                  <a:spcPts val="1000"/>
                </a:spcBef>
              </a:pPr>
              <a:r>
                <a:rPr lang="fr-FR" sz="24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Les cordes d’une guitare produisent-elles le même son ?</a:t>
              </a:r>
            </a:p>
          </p:txBody>
        </p:sp>
      </p:grpSp>
      <p:pic>
        <p:nvPicPr>
          <p:cNvPr id="17" name="Imag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6096" y="3951959"/>
            <a:ext cx="1407669" cy="1213984"/>
          </a:xfrm>
          <a:prstGeom prst="rect">
            <a:avLst/>
          </a:prstGeom>
        </p:spPr>
      </p:pic>
      <p:pic>
        <p:nvPicPr>
          <p:cNvPr id="18" name="1000hz">
            <a:hlinkClick r:id="" action="ppaction://media"/>
            <a:extLst>
              <a:ext uri="{FF2B5EF4-FFF2-40B4-BE49-F238E27FC236}">
                <a16:creationId xmlns:a16="http://schemas.microsoft.com/office/drawing/2014/main" id="{9757BC5C-AC52-AB35-0AAA-299E950488C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98825" y="1427163"/>
            <a:ext cx="3429574" cy="304305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A8323F-10BF-4B9C-AF28-398A8A2D3BE6}"/>
              </a:ext>
            </a:extLst>
          </p:cNvPr>
          <p:cNvSpPr txBox="1"/>
          <p:nvPr/>
        </p:nvSpPr>
        <p:spPr>
          <a:xfrm>
            <a:off x="6096000" y="5164463"/>
            <a:ext cx="5758614" cy="12139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lvl="0">
              <a:lnSpc>
                <a:spcPct val="90000"/>
              </a:lnSpc>
              <a:spcBef>
                <a:spcPts val="1000"/>
              </a:spcBef>
              <a:defRPr sz="2400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La membrane du haut-parleur émet-elle une seule vibration ?</a:t>
            </a:r>
          </a:p>
        </p:txBody>
      </p:sp>
    </p:spTree>
    <p:extLst>
      <p:ext uri="{BB962C8B-B14F-4D97-AF65-F5344CB8AC3E}">
        <p14:creationId xmlns:p14="http://schemas.microsoft.com/office/powerpoint/2010/main" val="61573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16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8" repeatCount="indefinite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919F960-10B6-1FFD-346C-3E546E2595F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/>
              <a:t>L’enseignant prend quelques réponses et annonce qu’on va étudier une grandeur qui caractérise un son émis.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6500327" y="4409429"/>
            <a:ext cx="5400000" cy="1417439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3516" y="4370145"/>
            <a:ext cx="5400000" cy="145672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rgbClr val="1D9A78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defTabSz="457200">
              <a:defRPr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Chaque corde produit un son qui lui est spécifique. On dit que chaque son est caractérisé par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fréquence.</a:t>
            </a:r>
            <a:endParaRPr kumimoji="0" lang="fr-FR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327" y="2330785"/>
            <a:ext cx="1407669" cy="1213984"/>
          </a:xfrm>
          <a:prstGeom prst="rect">
            <a:avLst/>
          </a:prstGeom>
        </p:spPr>
      </p:pic>
      <p:sp>
        <p:nvSpPr>
          <p:cNvPr id="16" name="AutoShape 2" descr="Image de ">
            <a:extLst>
              <a:ext uri="{FF2B5EF4-FFF2-40B4-BE49-F238E27FC236}">
                <a16:creationId xmlns:a16="http://schemas.microsoft.com/office/drawing/2014/main" id="{B96C6CE0-36C1-F8F4-A5D0-C74D9E28AB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fr-FR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E21D77-F070-3FE8-D4AD-D84E89113A8E}"/>
              </a:ext>
            </a:extLst>
          </p:cNvPr>
          <p:cNvSpPr/>
          <p:nvPr/>
        </p:nvSpPr>
        <p:spPr>
          <a:xfrm>
            <a:off x="6539541" y="4486241"/>
            <a:ext cx="54402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Il y a des vibrations qui se répètent. Le nombre de répétitions en une seconde est appelé «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/>
              </a:rPr>
              <a:t>fréquence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».</a:t>
            </a:r>
            <a:endParaRPr lang="fr-FR" sz="2400" b="1" i="1" dirty="0">
              <a:solidFill>
                <a:prstClr val="black"/>
              </a:solidFill>
              <a:latin typeface="Calibri" panose="020F0502020204030204"/>
              <a:cs typeface="Calibri" pitchFamily="34" charset="0"/>
            </a:endParaRPr>
          </a:p>
        </p:txBody>
      </p:sp>
      <p:pic>
        <p:nvPicPr>
          <p:cNvPr id="18" name="Picture 2" descr="Tout ce qu'il faut savoir sur la guitare 12 cordes">
            <a:extLst>
              <a:ext uri="{FF2B5EF4-FFF2-40B4-BE49-F238E27FC236}">
                <a16:creationId xmlns:a16="http://schemas.microsoft.com/office/drawing/2014/main" id="{EFE76C6C-70D0-72CD-9E54-56C988C41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340" y="1908702"/>
            <a:ext cx="2325050" cy="167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2479144"/>
            <a:ext cx="1407669" cy="1213984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983760" y="323608"/>
            <a:ext cx="10529279" cy="267549"/>
          </a:xfrm>
        </p:spPr>
        <p:txBody>
          <a:bodyPr/>
          <a:lstStyle/>
          <a:p>
            <a:r>
              <a:rPr lang="fr-MA" dirty="0"/>
              <a:t>Regardez bien le mouvement de la membrane du haut-parleur.</a:t>
            </a:r>
            <a:endParaRPr lang="fr-FR" dirty="0"/>
          </a:p>
        </p:txBody>
      </p:sp>
      <p:pic>
        <p:nvPicPr>
          <p:cNvPr id="22" name="1000hz">
            <a:hlinkClick r:id="" action="ppaction://media"/>
            <a:extLst>
              <a:ext uri="{FF2B5EF4-FFF2-40B4-BE49-F238E27FC236}">
                <a16:creationId xmlns:a16="http://schemas.microsoft.com/office/drawing/2014/main" id="{9757BC5C-AC52-AB35-0AAA-299E950488C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21410" y="1428222"/>
            <a:ext cx="3925450" cy="2613928"/>
          </a:xfrm>
          <a:prstGeom prst="rect">
            <a:avLst/>
          </a:prstGeom>
        </p:spPr>
      </p:pic>
      <p:pic>
        <p:nvPicPr>
          <p:cNvPr id="2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4DAA0B3D-8648-047A-B5B0-D41FCA50457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161712" y="250087"/>
            <a:ext cx="585148" cy="461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884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6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232816" y="3271404"/>
            <a:ext cx="10143498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731920" y="3363866"/>
            <a:ext cx="995299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 defTabSz="457200"/>
            <a:r>
              <a:rPr lang="fr-FR" b="1" i="1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Déterminer</a:t>
            </a:r>
            <a:r>
              <a:rPr lang="fr-FR" b="1" i="1" dirty="0">
                <a:ea typeface="Calibri"/>
                <a:cs typeface="Calibri"/>
                <a:sym typeface="Calibri"/>
              </a:rPr>
              <a:t> la </a:t>
            </a:r>
            <a:r>
              <a:rPr lang="fr-FR" b="1" i="1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fréquence</a:t>
            </a:r>
            <a:r>
              <a:rPr lang="fr-FR" b="1" i="1" dirty="0">
                <a:ea typeface="Calibri"/>
                <a:cs typeface="Calibri"/>
                <a:sym typeface="Calibri"/>
              </a:rPr>
              <a:t> d’un son à partir d’un graphique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76" y="2988127"/>
            <a:ext cx="805544" cy="805544"/>
          </a:xfrm>
          <a:prstGeom prst="rect">
            <a:avLst/>
          </a:prstGeom>
        </p:spPr>
      </p:pic>
      <p:pic>
        <p:nvPicPr>
          <p:cNvPr id="7" name="Image 8">
            <a:extLst>
              <a:ext uri="{FF2B5EF4-FFF2-40B4-BE49-F238E27FC236}">
                <a16:creationId xmlns:a16="http://schemas.microsoft.com/office/drawing/2014/main" id="{32528615-AD0A-65B1-9A5A-015720B48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14C3C83B-3CDD-3FA6-79E8-9DE3E3B46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À la fin de cette séance, vous serez capables de déterminer la fréquence d’un son à partir d’un graphique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A9529D1B-3CE6-088B-5A23-5E6EA7EFD1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 L’</a:t>
            </a:r>
            <a:r>
              <a:rPr lang="fr-FR" dirty="0" err="1"/>
              <a:t>enseignant·e</a:t>
            </a:r>
            <a:r>
              <a:rPr lang="fr-FR" dirty="0"/>
              <a:t> explique la tâche</a:t>
            </a:r>
          </a:p>
        </p:txBody>
      </p:sp>
    </p:spTree>
    <p:extLst>
      <p:ext uri="{BB962C8B-B14F-4D97-AF65-F5344CB8AC3E}">
        <p14:creationId xmlns:p14="http://schemas.microsoft.com/office/powerpoint/2010/main" val="39920737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4D230-AE76-8336-C5F4-3E4A81813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4A318D57-07FC-A1D3-84D5-B686223FFBB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77918A-DE66-D03B-A1E0-88187FBDB24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76DAC7AE-AE3E-05C8-6727-B3C0FEA88C49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B06974D-C9C0-FBF9-7FAC-5D4D0F7FE32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28A4532-2174-60A7-C4F1-21867BE6B3B4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729B2694-7E03-AB7D-86BB-2389A3A8C31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DFB2289A-5AD2-EDCD-F3BF-76D483F92EED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82A005D-0CA2-E92E-C93B-32CFAC4289AB}"/>
              </a:ext>
            </a:extLst>
          </p:cNvPr>
          <p:cNvSpPr txBox="1"/>
          <p:nvPr/>
        </p:nvSpPr>
        <p:spPr>
          <a:xfrm>
            <a:off x="5103228" y="1686972"/>
            <a:ext cx="5869201" cy="24901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Introduction</a:t>
            </a:r>
          </a:p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 à la tâche </a:t>
            </a:r>
            <a:b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</a:br>
            <a:endParaRPr lang="ar-MA" sz="4267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DE1B217C-CB52-1A22-FEB9-62C684D0C4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08" y="2076641"/>
            <a:ext cx="2675209" cy="2675209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847840" y="3810000"/>
            <a:ext cx="2123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>
                <a:solidFill>
                  <a:srgbClr val="FF0000"/>
                </a:solidFill>
              </a:rPr>
              <a:t>3min</a:t>
            </a:r>
          </a:p>
        </p:txBody>
      </p:sp>
    </p:spTree>
    <p:extLst>
      <p:ext uri="{BB962C8B-B14F-4D97-AF65-F5344CB8AC3E}">
        <p14:creationId xmlns:p14="http://schemas.microsoft.com/office/powerpoint/2010/main" val="2594249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02F2D-9431-0618-92EF-07736A0F6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fr-MA" b="0" dirty="0">
                <a:latin typeface="Calibri" panose="020F0502020204030204"/>
              </a:rPr>
              <a:t> </a:t>
            </a:r>
            <a:r>
              <a:rPr lang="fr-MA" dirty="0">
                <a:latin typeface="Calibri" panose="020F0502020204030204"/>
              </a:rPr>
              <a:t>Avant de passer à la détermination de la fréquence, je vais la définir. Soyez attentif ; on va utiliser les notion qu’on a vu dans la première séance du son.</a:t>
            </a:r>
            <a:endParaRPr lang="fr-FR" dirty="0"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72284-51C2-FE20-47F2-C9DB5B1C18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L’enseignant présent les deux simulations aux élèves et les fait remarquer la vibration de la membrane du haut-parleur selon la fréquence.</a:t>
            </a:r>
          </a:p>
          <a:p>
            <a:pPr marL="0" indent="0">
              <a:buNone/>
            </a:pPr>
            <a:endParaRPr lang="fr-MA" dirty="0"/>
          </a:p>
          <a:p>
            <a:pPr marL="0" indent="0">
              <a:buNone/>
            </a:pPr>
            <a:r>
              <a:rPr lang="fr-MA" dirty="0"/>
              <a:t>   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12" name="1000hz">
            <a:hlinkClick r:id="" action="ppaction://media"/>
            <a:extLst>
              <a:ext uri="{FF2B5EF4-FFF2-40B4-BE49-F238E27FC236}">
                <a16:creationId xmlns:a16="http://schemas.microsoft.com/office/drawing/2014/main" id="{9757BC5C-AC52-AB35-0AAA-299E950488C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86769" y="1923958"/>
            <a:ext cx="4169557" cy="4194368"/>
          </a:xfrm>
          <a:prstGeom prst="rect">
            <a:avLst/>
          </a:prstGeom>
        </p:spPr>
      </p:pic>
      <p:pic>
        <p:nvPicPr>
          <p:cNvPr id="13" name="100hz">
            <a:hlinkClick r:id="" action="ppaction://media"/>
            <a:extLst>
              <a:ext uri="{FF2B5EF4-FFF2-40B4-BE49-F238E27FC236}">
                <a16:creationId xmlns:a16="http://schemas.microsoft.com/office/drawing/2014/main" id="{A89DCBF1-80A1-4EA7-C3C3-4D9C6E2E7EC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9051" y="1923958"/>
            <a:ext cx="4169557" cy="4194368"/>
          </a:xfrm>
          <a:prstGeom prst="rect">
            <a:avLst/>
          </a:prstGeom>
        </p:spPr>
      </p:pic>
      <p:pic>
        <p:nvPicPr>
          <p:cNvPr id="5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AF4BB207-191D-94B1-2589-72041F13236F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161712" y="250087"/>
            <a:ext cx="585148" cy="461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790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16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7D625-C092-1A5B-EA1A-4163E68A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Comparons la vibration de la membrane pour chaque situation.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F4C365-A18A-A846-D2E6-27226B8D3A3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MA" dirty="0"/>
              <a:t>Il faut revenir à la simulation.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43CED85-5AC2-50B8-F88A-59E34C652E37}"/>
              </a:ext>
            </a:extLst>
          </p:cNvPr>
          <p:cNvSpPr txBox="1"/>
          <p:nvPr/>
        </p:nvSpPr>
        <p:spPr>
          <a:xfrm>
            <a:off x="571270" y="2994535"/>
            <a:ext cx="11049459" cy="114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la première situation , la membrane </a:t>
            </a:r>
            <a:r>
              <a:rPr lang="fr-M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vibre lentement. </a:t>
            </a: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 contre, dans la deuxième situation elle </a:t>
            </a:r>
            <a:r>
              <a:rPr lang="fr-M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vibre rapidement</a:t>
            </a: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9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90A020C4-6F4B-82B6-7CF5-911A36C4614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161712" y="250087"/>
            <a:ext cx="585148" cy="4618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9E518AD-77B9-AE38-D875-042CA6C4047B}"/>
              </a:ext>
            </a:extLst>
          </p:cNvPr>
          <p:cNvSpPr txBox="1"/>
          <p:nvPr/>
        </p:nvSpPr>
        <p:spPr>
          <a:xfrm>
            <a:off x="2684670" y="4590927"/>
            <a:ext cx="766336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la première situation, </a:t>
            </a:r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fréquence </a:t>
            </a: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plus petite.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F5C04F5-44E6-7F88-B3B4-BC54D6891F51}"/>
              </a:ext>
            </a:extLst>
          </p:cNvPr>
          <p:cNvSpPr txBox="1"/>
          <p:nvPr/>
        </p:nvSpPr>
        <p:spPr>
          <a:xfrm>
            <a:off x="2684670" y="5724366"/>
            <a:ext cx="8132487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la deuxième situation, </a:t>
            </a:r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fréquence </a:t>
            </a: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plus grande.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B5497E5-4E9E-7B3E-7FAD-00733381168E}"/>
              </a:ext>
            </a:extLst>
          </p:cNvPr>
          <p:cNvGrpSpPr/>
          <p:nvPr/>
        </p:nvGrpSpPr>
        <p:grpSpPr>
          <a:xfrm>
            <a:off x="1030246" y="4917276"/>
            <a:ext cx="1645666" cy="1241974"/>
            <a:chOff x="1030246" y="3677055"/>
            <a:chExt cx="1645666" cy="1241974"/>
          </a:xfrm>
        </p:grpSpPr>
        <p:sp>
          <p:nvSpPr>
            <p:cNvPr id="6" name="Flèche : droite 5">
              <a:extLst>
                <a:ext uri="{FF2B5EF4-FFF2-40B4-BE49-F238E27FC236}">
                  <a16:creationId xmlns:a16="http://schemas.microsoft.com/office/drawing/2014/main" id="{98B16859-015F-ED3C-74E8-DFB85142366C}"/>
                </a:ext>
              </a:extLst>
            </p:cNvPr>
            <p:cNvSpPr/>
            <p:nvPr/>
          </p:nvSpPr>
          <p:spPr>
            <a:xfrm>
              <a:off x="1030246" y="4114494"/>
              <a:ext cx="1189436" cy="369651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Accolade ouvrante 6">
              <a:extLst>
                <a:ext uri="{FF2B5EF4-FFF2-40B4-BE49-F238E27FC236}">
                  <a16:creationId xmlns:a16="http://schemas.microsoft.com/office/drawing/2014/main" id="{34B433D1-ADA3-6673-7E3B-D64642B70112}"/>
                </a:ext>
              </a:extLst>
            </p:cNvPr>
            <p:cNvSpPr/>
            <p:nvPr/>
          </p:nvSpPr>
          <p:spPr>
            <a:xfrm>
              <a:off x="2228440" y="3677055"/>
              <a:ext cx="447472" cy="1241974"/>
            </a:xfrm>
            <a:prstGeom prst="leftBrac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1" name="1000hz">
            <a:hlinkClick r:id="" action="ppaction://media"/>
            <a:extLst>
              <a:ext uri="{FF2B5EF4-FFF2-40B4-BE49-F238E27FC236}">
                <a16:creationId xmlns:a16="http://schemas.microsoft.com/office/drawing/2014/main" id="{24A32C32-182D-514E-D83E-2B9350334BF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77355" y="1210855"/>
            <a:ext cx="1714260" cy="1724461"/>
          </a:xfrm>
          <a:prstGeom prst="rect">
            <a:avLst/>
          </a:prstGeom>
        </p:spPr>
      </p:pic>
      <p:pic>
        <p:nvPicPr>
          <p:cNvPr id="12" name="100hz">
            <a:hlinkClick r:id="" action="ppaction://media"/>
            <a:extLst>
              <a:ext uri="{FF2B5EF4-FFF2-40B4-BE49-F238E27FC236}">
                <a16:creationId xmlns:a16="http://schemas.microsoft.com/office/drawing/2014/main" id="{5A0F45BC-0997-9809-272A-0D389A79619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19637" y="1210855"/>
            <a:ext cx="1714260" cy="172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4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1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39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40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8" grpId="0" build="p"/>
      <p:bldP spid="3" grpId="0" build="p"/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7D625-C092-1A5B-EA1A-4163E68A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On peut représenter la vibration d’un point du milieu de propagation par le graphique suivant: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491B6-CB68-4055-48C9-EF17C31C12C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/>
              <a:t>Décrire le mouvement d’un point du milieu de propagation.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07" y="1878796"/>
            <a:ext cx="1828959" cy="3444539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7029403" y="1805635"/>
            <a:ext cx="3656330" cy="3441066"/>
            <a:chOff x="5181917" y="1708467"/>
            <a:chExt cx="3656330" cy="3441066"/>
          </a:xfrm>
        </p:grpSpPr>
        <p:pic>
          <p:nvPicPr>
            <p:cNvPr id="6" name="Image 5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26" t="34371" r="66148" b="38781"/>
            <a:stretch/>
          </p:blipFill>
          <p:spPr bwMode="auto">
            <a:xfrm>
              <a:off x="5181917" y="1708468"/>
              <a:ext cx="1828165" cy="344106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Image 6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26" t="34371" r="66148" b="38781"/>
            <a:stretch/>
          </p:blipFill>
          <p:spPr bwMode="auto">
            <a:xfrm>
              <a:off x="7010082" y="1708467"/>
              <a:ext cx="1828165" cy="344106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9" name="ZoneTexte 8"/>
          <p:cNvSpPr txBox="1"/>
          <p:nvPr/>
        </p:nvSpPr>
        <p:spPr>
          <a:xfrm>
            <a:off x="1983758" y="5499297"/>
            <a:ext cx="1452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b="1" dirty="0">
                <a:latin typeface="Calibri" panose="020F0502020204030204" pitchFamily="34" charset="0"/>
                <a:cs typeface="Calibri" panose="020F0502020204030204" pitchFamily="34" charset="0"/>
              </a:rPr>
              <a:t>1 vibration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202826" y="5402547"/>
            <a:ext cx="1568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b="1" dirty="0">
                <a:latin typeface="Calibri" panose="020F0502020204030204" pitchFamily="34" charset="0"/>
                <a:cs typeface="Calibri" panose="020F0502020204030204" pitchFamily="34" charset="0"/>
              </a:rPr>
              <a:t>2 vibrations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27FB2DD-50B5-8870-A8A2-E6850E69DACC}"/>
              </a:ext>
            </a:extLst>
          </p:cNvPr>
          <p:cNvGrpSpPr/>
          <p:nvPr/>
        </p:nvGrpSpPr>
        <p:grpSpPr>
          <a:xfrm>
            <a:off x="699243" y="3601066"/>
            <a:ext cx="1183264" cy="1180389"/>
            <a:chOff x="699243" y="3601066"/>
            <a:chExt cx="1183264" cy="1180389"/>
          </a:xfrm>
        </p:grpSpPr>
        <p:sp>
          <p:nvSpPr>
            <p:cNvPr id="11" name="ZoneTexte 10"/>
            <p:cNvSpPr txBox="1"/>
            <p:nvPr/>
          </p:nvSpPr>
          <p:spPr>
            <a:xfrm>
              <a:off x="699243" y="4073569"/>
              <a:ext cx="11832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MA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Position</a:t>
              </a:r>
            </a:p>
            <a:p>
              <a:pPr algn="l"/>
              <a:r>
                <a:rPr lang="fr-MA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initiale</a:t>
              </a:r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4" name="Connecteur droit avec flèche 13"/>
            <p:cNvCxnSpPr>
              <a:endCxn id="5" idx="1"/>
            </p:cNvCxnSpPr>
            <p:nvPr/>
          </p:nvCxnSpPr>
          <p:spPr>
            <a:xfrm flipV="1">
              <a:off x="1030246" y="3601066"/>
              <a:ext cx="852261" cy="47250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0FCF266-04EA-A46F-0AC1-C357F8C1053C}"/>
              </a:ext>
            </a:extLst>
          </p:cNvPr>
          <p:cNvGrpSpPr/>
          <p:nvPr/>
        </p:nvGrpSpPr>
        <p:grpSpPr>
          <a:xfrm>
            <a:off x="3711466" y="3720353"/>
            <a:ext cx="2842769" cy="876436"/>
            <a:chOff x="3711466" y="3720353"/>
            <a:chExt cx="2842769" cy="876436"/>
          </a:xfrm>
        </p:grpSpPr>
        <p:sp>
          <p:nvSpPr>
            <p:cNvPr id="12" name="ZoneTexte 11"/>
            <p:cNvSpPr txBox="1"/>
            <p:nvPr/>
          </p:nvSpPr>
          <p:spPr>
            <a:xfrm>
              <a:off x="3711466" y="4258235"/>
              <a:ext cx="284276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MA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Retour à la position initiale</a:t>
              </a:r>
              <a:endParaRPr lang="fr-FR" sz="1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6" name="Connecteur droit avec flèche 15"/>
            <p:cNvCxnSpPr/>
            <p:nvPr/>
          </p:nvCxnSpPr>
          <p:spPr>
            <a:xfrm flipH="1" flipV="1">
              <a:off x="3711466" y="3720353"/>
              <a:ext cx="788816" cy="42134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FB49382B-A309-65DC-C01C-0BB45A23CE99}"/>
              </a:ext>
            </a:extLst>
          </p:cNvPr>
          <p:cNvCxnSpPr/>
          <p:nvPr/>
        </p:nvCxnSpPr>
        <p:spPr>
          <a:xfrm>
            <a:off x="7029402" y="3601065"/>
            <a:ext cx="1828165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E5FEF37B-7F95-D583-6418-8C16BAD2C284}"/>
              </a:ext>
            </a:extLst>
          </p:cNvPr>
          <p:cNvCxnSpPr/>
          <p:nvPr/>
        </p:nvCxnSpPr>
        <p:spPr>
          <a:xfrm>
            <a:off x="8857568" y="3601065"/>
            <a:ext cx="1828165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A9488C8A-E063-DE57-F0A2-6011C2E6500C}"/>
              </a:ext>
            </a:extLst>
          </p:cNvPr>
          <p:cNvCxnSpPr/>
          <p:nvPr/>
        </p:nvCxnSpPr>
        <p:spPr>
          <a:xfrm>
            <a:off x="1882507" y="3694298"/>
            <a:ext cx="1828165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EE343595-CC6F-5084-CBCF-638DCCAE591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61712" y="250087"/>
            <a:ext cx="585148" cy="461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84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7D625-C092-1A5B-EA1A-4163E68A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On définit maintenant la fréquence.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F4C365-A18A-A846-D2E6-27226B8D3A3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/>
              <a:t>Veillez à ce que les élèves soient attentifs et il faut lier la définition à ce qui a été fait avant.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491B6-CB68-4055-48C9-EF17C31C12C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390572" y="1238491"/>
            <a:ext cx="11427180" cy="112274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fr-MA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fréquence                  </a:t>
            </a:r>
            <a:r>
              <a:rPr lang="ar-MA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التردد</a:t>
            </a:r>
            <a:endParaRPr lang="ar-MA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9DA5DFD3-8684-3092-B731-95A86DF436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78856" y="571564"/>
            <a:ext cx="334222" cy="36506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85F134E-CF99-73E3-DEEE-801A3CA75EE2}"/>
              </a:ext>
            </a:extLst>
          </p:cNvPr>
          <p:cNvSpPr txBox="1">
            <a:spLocks/>
          </p:cNvSpPr>
          <p:nvPr/>
        </p:nvSpPr>
        <p:spPr>
          <a:xfrm>
            <a:off x="1643605" y="2544127"/>
            <a:ext cx="9525965" cy="2050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fréquence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d’un son est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vibrations par seconde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Son symbole est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L’unité de la fréquence est :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hertz (Hz)</a:t>
            </a:r>
            <a:endParaRPr lang="ar-M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8607203C-3E42-18C7-50DC-03E70D993A93}"/>
              </a:ext>
            </a:extLst>
          </p:cNvPr>
          <p:cNvCxnSpPr>
            <a:cxnSpLocks/>
          </p:cNvCxnSpPr>
          <p:nvPr/>
        </p:nvCxnSpPr>
        <p:spPr>
          <a:xfrm flipH="1">
            <a:off x="5312780" y="3113590"/>
            <a:ext cx="460672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4ECC7C86-195F-63AE-9077-C83CC1EE552F}"/>
              </a:ext>
            </a:extLst>
          </p:cNvPr>
          <p:cNvSpPr txBox="1"/>
          <p:nvPr/>
        </p:nvSpPr>
        <p:spPr>
          <a:xfrm>
            <a:off x="1643605" y="4702181"/>
            <a:ext cx="81630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Hertz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correspond à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vibration par seconde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691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uiExpand="1" build="p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2601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0021208F-2750-5F87-B1EA-EE19A3D1E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97205"/>
            <a:ext cx="10277091" cy="462030"/>
          </a:xfrm>
        </p:spPr>
        <p:txBody>
          <a:bodyPr/>
          <a:lstStyle/>
          <a:p>
            <a:r>
              <a:rPr lang="fr-FR" dirty="0"/>
              <a:t>Voici quelques exemples de valeurs de fréquences. </a:t>
            </a:r>
            <a:br>
              <a:rPr lang="fr-FR" dirty="0"/>
            </a:br>
            <a:r>
              <a:rPr lang="fr-FR" dirty="0"/>
              <a:t>On compte le nombre de vibration et on observe la durée de ces vibrations.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F4C365-A18A-A846-D2E6-27226B8D3A3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703282"/>
            <a:ext cx="10277475" cy="268287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répète la procédure pour que l’ensemble des élèves assimile la méthode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491B6-CB68-4055-48C9-EF17C31C12C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688942" y="4743759"/>
            <a:ext cx="5017241" cy="41342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a 5 vibrations pendant 1 s: 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0241808F-B57C-C193-45CF-246F823B417C}"/>
              </a:ext>
            </a:extLst>
          </p:cNvPr>
          <p:cNvGrpSpPr/>
          <p:nvPr/>
        </p:nvGrpSpPr>
        <p:grpSpPr>
          <a:xfrm>
            <a:off x="6766843" y="1766277"/>
            <a:ext cx="4861439" cy="2171051"/>
            <a:chOff x="7262980" y="1998067"/>
            <a:chExt cx="3271291" cy="2171051"/>
          </a:xfrm>
        </p:grpSpPr>
        <p:sp>
          <p:nvSpPr>
            <p:cNvPr id="49" name="Freeform 19061"/>
            <p:cNvSpPr/>
            <p:nvPr/>
          </p:nvSpPr>
          <p:spPr>
            <a:xfrm>
              <a:off x="7262980" y="2015650"/>
              <a:ext cx="3271290" cy="2153468"/>
            </a:xfrm>
            <a:custGeom>
              <a:avLst/>
              <a:gdLst/>
              <a:ahLst/>
              <a:cxnLst/>
              <a:rect l="0" t="0" r="0" b="0"/>
              <a:pathLst>
                <a:path w="2524239" h="1481645">
                  <a:moveTo>
                    <a:pt x="0" y="1481645"/>
                  </a:moveTo>
                  <a:lnTo>
                    <a:pt x="2524239" y="1481645"/>
                  </a:lnTo>
                  <a:lnTo>
                    <a:pt x="2524239" y="0"/>
                  </a:lnTo>
                  <a:lnTo>
                    <a:pt x="0" y="0"/>
                  </a:lnTo>
                  <a:lnTo>
                    <a:pt x="0" y="1481645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dirty="0"/>
            </a:p>
          </p:txBody>
        </p:sp>
        <p:sp>
          <p:nvSpPr>
            <p:cNvPr id="53" name="Freeform 19131"/>
            <p:cNvSpPr/>
            <p:nvPr/>
          </p:nvSpPr>
          <p:spPr>
            <a:xfrm>
              <a:off x="7555389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4" name="Freeform 19132"/>
            <p:cNvSpPr/>
            <p:nvPr/>
          </p:nvSpPr>
          <p:spPr>
            <a:xfrm>
              <a:off x="8462209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5" name="Freeform 19133"/>
            <p:cNvSpPr/>
            <p:nvPr/>
          </p:nvSpPr>
          <p:spPr>
            <a:xfrm>
              <a:off x="9369027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6" name="Freeform 19134"/>
            <p:cNvSpPr/>
            <p:nvPr/>
          </p:nvSpPr>
          <p:spPr>
            <a:xfrm>
              <a:off x="7735116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7" name="Freeform 19135"/>
            <p:cNvSpPr/>
            <p:nvPr/>
          </p:nvSpPr>
          <p:spPr>
            <a:xfrm>
              <a:off x="8641934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8" name="Freeform 19136"/>
            <p:cNvSpPr/>
            <p:nvPr/>
          </p:nvSpPr>
          <p:spPr>
            <a:xfrm>
              <a:off x="9548752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9" name="Freeform 19137"/>
            <p:cNvSpPr/>
            <p:nvPr/>
          </p:nvSpPr>
          <p:spPr>
            <a:xfrm>
              <a:off x="7914841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0" name="Freeform 19138"/>
            <p:cNvSpPr/>
            <p:nvPr/>
          </p:nvSpPr>
          <p:spPr>
            <a:xfrm>
              <a:off x="8821660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1" name="Freeform 19139"/>
            <p:cNvSpPr/>
            <p:nvPr/>
          </p:nvSpPr>
          <p:spPr>
            <a:xfrm>
              <a:off x="9728477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2" name="Freeform 19140"/>
            <p:cNvSpPr/>
            <p:nvPr/>
          </p:nvSpPr>
          <p:spPr>
            <a:xfrm>
              <a:off x="10275847" y="1998067"/>
              <a:ext cx="0" cy="2145863"/>
            </a:xfrm>
            <a:custGeom>
              <a:avLst/>
              <a:gdLst/>
              <a:ahLst/>
              <a:cxnLst/>
              <a:rect l="0" t="0" r="0" b="0"/>
              <a:pathLst>
                <a:path h="1476413">
                  <a:moveTo>
                    <a:pt x="0" y="0"/>
                  </a:moveTo>
                  <a:lnTo>
                    <a:pt x="0" y="1476413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3" name="Freeform 19141"/>
            <p:cNvSpPr/>
            <p:nvPr/>
          </p:nvSpPr>
          <p:spPr>
            <a:xfrm>
              <a:off x="8094566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4" name="Freeform 19142"/>
            <p:cNvSpPr/>
            <p:nvPr/>
          </p:nvSpPr>
          <p:spPr>
            <a:xfrm>
              <a:off x="9001384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5" name="Freeform 19143"/>
            <p:cNvSpPr/>
            <p:nvPr/>
          </p:nvSpPr>
          <p:spPr>
            <a:xfrm>
              <a:off x="9908204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6" name="Freeform 19144"/>
            <p:cNvSpPr/>
            <p:nvPr/>
          </p:nvSpPr>
          <p:spPr>
            <a:xfrm>
              <a:off x="10455570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7" name="Freeform 19145"/>
            <p:cNvSpPr/>
            <p:nvPr/>
          </p:nvSpPr>
          <p:spPr>
            <a:xfrm>
              <a:off x="7262981" y="2473924"/>
              <a:ext cx="3238570" cy="0"/>
            </a:xfrm>
            <a:custGeom>
              <a:avLst/>
              <a:gdLst/>
              <a:ahLst/>
              <a:cxnLst/>
              <a:rect l="0" t="0" r="0" b="0"/>
              <a:pathLst>
                <a:path w="2498991">
                  <a:moveTo>
                    <a:pt x="0" y="0"/>
                  </a:moveTo>
                  <a:lnTo>
                    <a:pt x="2498991" y="0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8" name="Freeform 19146"/>
            <p:cNvSpPr/>
            <p:nvPr/>
          </p:nvSpPr>
          <p:spPr>
            <a:xfrm>
              <a:off x="7262981" y="3237369"/>
              <a:ext cx="3238570" cy="0"/>
            </a:xfrm>
            <a:custGeom>
              <a:avLst/>
              <a:gdLst/>
              <a:ahLst/>
              <a:cxnLst/>
              <a:rect l="0" t="0" r="0" b="0"/>
              <a:pathLst>
                <a:path w="2498991">
                  <a:moveTo>
                    <a:pt x="0" y="0"/>
                  </a:moveTo>
                  <a:lnTo>
                    <a:pt x="2498991" y="0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9" name="Freeform 19147"/>
            <p:cNvSpPr/>
            <p:nvPr/>
          </p:nvSpPr>
          <p:spPr>
            <a:xfrm>
              <a:off x="7262981" y="3999173"/>
              <a:ext cx="3238570" cy="0"/>
            </a:xfrm>
            <a:custGeom>
              <a:avLst/>
              <a:gdLst/>
              <a:ahLst/>
              <a:cxnLst/>
              <a:rect l="0" t="0" r="0" b="0"/>
              <a:pathLst>
                <a:path w="2498991">
                  <a:moveTo>
                    <a:pt x="0" y="0"/>
                  </a:moveTo>
                  <a:lnTo>
                    <a:pt x="2498991" y="0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0" name="Freeform 19148"/>
            <p:cNvSpPr/>
            <p:nvPr/>
          </p:nvSpPr>
          <p:spPr>
            <a:xfrm>
              <a:off x="7262981" y="2010784"/>
              <a:ext cx="3238570" cy="0"/>
            </a:xfrm>
            <a:custGeom>
              <a:avLst/>
              <a:gdLst/>
              <a:ahLst/>
              <a:cxnLst/>
              <a:rect l="0" t="0" r="0" b="0"/>
              <a:pathLst>
                <a:path w="2498991">
                  <a:moveTo>
                    <a:pt x="0" y="0"/>
                  </a:moveTo>
                  <a:lnTo>
                    <a:pt x="2498991" y="0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1" name="Freeform 19149"/>
            <p:cNvSpPr/>
            <p:nvPr/>
          </p:nvSpPr>
          <p:spPr>
            <a:xfrm>
              <a:off x="7262981" y="2784656"/>
              <a:ext cx="3238570" cy="0"/>
            </a:xfrm>
            <a:custGeom>
              <a:avLst/>
              <a:gdLst/>
              <a:ahLst/>
              <a:cxnLst/>
              <a:rect l="0" t="0" r="0" b="0"/>
              <a:pathLst>
                <a:path w="2498991">
                  <a:moveTo>
                    <a:pt x="0" y="0"/>
                  </a:moveTo>
                  <a:lnTo>
                    <a:pt x="2498991" y="0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2" name="Freeform 19150"/>
            <p:cNvSpPr/>
            <p:nvPr/>
          </p:nvSpPr>
          <p:spPr>
            <a:xfrm>
              <a:off x="7262981" y="3548098"/>
              <a:ext cx="3238570" cy="0"/>
            </a:xfrm>
            <a:custGeom>
              <a:avLst/>
              <a:gdLst/>
              <a:ahLst/>
              <a:cxnLst/>
              <a:rect l="0" t="0" r="0" b="0"/>
              <a:pathLst>
                <a:path w="2498991">
                  <a:moveTo>
                    <a:pt x="0" y="0"/>
                  </a:moveTo>
                  <a:lnTo>
                    <a:pt x="2498991" y="0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3" name="Freeform 19151"/>
            <p:cNvSpPr/>
            <p:nvPr/>
          </p:nvSpPr>
          <p:spPr>
            <a:xfrm>
              <a:off x="7262981" y="2619664"/>
              <a:ext cx="3238570" cy="0"/>
            </a:xfrm>
            <a:custGeom>
              <a:avLst/>
              <a:gdLst/>
              <a:ahLst/>
              <a:cxnLst/>
              <a:rect l="0" t="0" r="0" b="0"/>
              <a:pathLst>
                <a:path w="2498991">
                  <a:moveTo>
                    <a:pt x="0" y="0"/>
                  </a:moveTo>
                  <a:lnTo>
                    <a:pt x="2498991" y="0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4" name="Freeform 19152"/>
            <p:cNvSpPr/>
            <p:nvPr/>
          </p:nvSpPr>
          <p:spPr>
            <a:xfrm>
              <a:off x="7262981" y="3383109"/>
              <a:ext cx="3238570" cy="0"/>
            </a:xfrm>
            <a:custGeom>
              <a:avLst/>
              <a:gdLst/>
              <a:ahLst/>
              <a:cxnLst/>
              <a:rect l="0" t="0" r="0" b="0"/>
              <a:pathLst>
                <a:path w="2498991">
                  <a:moveTo>
                    <a:pt x="0" y="0"/>
                  </a:moveTo>
                  <a:lnTo>
                    <a:pt x="2498991" y="0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5" name="Freeform 19153"/>
            <p:cNvSpPr/>
            <p:nvPr/>
          </p:nvSpPr>
          <p:spPr>
            <a:xfrm>
              <a:off x="7262981" y="4163170"/>
              <a:ext cx="3238570" cy="0"/>
            </a:xfrm>
            <a:custGeom>
              <a:avLst/>
              <a:gdLst/>
              <a:ahLst/>
              <a:cxnLst/>
              <a:rect l="0" t="0" r="0" b="0"/>
              <a:pathLst>
                <a:path w="2498991">
                  <a:moveTo>
                    <a:pt x="0" y="0"/>
                  </a:moveTo>
                  <a:lnTo>
                    <a:pt x="2498991" y="0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6" name="Freeform 19154"/>
            <p:cNvSpPr/>
            <p:nvPr/>
          </p:nvSpPr>
          <p:spPr>
            <a:xfrm>
              <a:off x="7262981" y="2156515"/>
              <a:ext cx="3238570" cy="0"/>
            </a:xfrm>
            <a:custGeom>
              <a:avLst/>
              <a:gdLst/>
              <a:ahLst/>
              <a:cxnLst/>
              <a:rect l="0" t="0" r="0" b="0"/>
              <a:pathLst>
                <a:path w="2498991">
                  <a:moveTo>
                    <a:pt x="0" y="0"/>
                  </a:moveTo>
                  <a:lnTo>
                    <a:pt x="2498991" y="0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7" name="Freeform 19155"/>
            <p:cNvSpPr/>
            <p:nvPr/>
          </p:nvSpPr>
          <p:spPr>
            <a:xfrm>
              <a:off x="7262981" y="2930396"/>
              <a:ext cx="3238570" cy="0"/>
            </a:xfrm>
            <a:custGeom>
              <a:avLst/>
              <a:gdLst/>
              <a:ahLst/>
              <a:cxnLst/>
              <a:rect l="0" t="0" r="0" b="0"/>
              <a:pathLst>
                <a:path w="2498991">
                  <a:moveTo>
                    <a:pt x="0" y="0"/>
                  </a:moveTo>
                  <a:lnTo>
                    <a:pt x="2498991" y="0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8" name="Freeform 19156"/>
            <p:cNvSpPr/>
            <p:nvPr/>
          </p:nvSpPr>
          <p:spPr>
            <a:xfrm>
              <a:off x="7262981" y="3693840"/>
              <a:ext cx="3238570" cy="0"/>
            </a:xfrm>
            <a:custGeom>
              <a:avLst/>
              <a:gdLst/>
              <a:ahLst/>
              <a:cxnLst/>
              <a:rect l="0" t="0" r="0" b="0"/>
              <a:pathLst>
                <a:path w="2498991">
                  <a:moveTo>
                    <a:pt x="0" y="0"/>
                  </a:moveTo>
                  <a:lnTo>
                    <a:pt x="2498991" y="0"/>
                  </a:lnTo>
                </a:path>
              </a:pathLst>
            </a:custGeom>
            <a:noFill/>
            <a:ln w="8191" cap="flat" cmpd="sng">
              <a:solidFill>
                <a:srgbClr val="ACAEB0">
                  <a:alpha val="46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9" name="Freeform 19157"/>
            <p:cNvSpPr/>
            <p:nvPr/>
          </p:nvSpPr>
          <p:spPr>
            <a:xfrm>
              <a:off x="7370212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1228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0" name="Freeform 19158"/>
            <p:cNvSpPr/>
            <p:nvPr/>
          </p:nvSpPr>
          <p:spPr>
            <a:xfrm>
              <a:off x="8277818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1228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1" name="Freeform 19159"/>
            <p:cNvSpPr/>
            <p:nvPr/>
          </p:nvSpPr>
          <p:spPr>
            <a:xfrm>
              <a:off x="9185426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1228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2" name="Freeform 19160"/>
            <p:cNvSpPr/>
            <p:nvPr/>
          </p:nvSpPr>
          <p:spPr>
            <a:xfrm>
              <a:off x="10093032" y="1998067"/>
              <a:ext cx="0" cy="2156421"/>
            </a:xfrm>
            <a:custGeom>
              <a:avLst/>
              <a:gdLst/>
              <a:ahLst/>
              <a:cxnLst/>
              <a:rect l="0" t="0" r="0" b="0"/>
              <a:pathLst>
                <a:path h="1483677">
                  <a:moveTo>
                    <a:pt x="0" y="0"/>
                  </a:moveTo>
                  <a:lnTo>
                    <a:pt x="0" y="1483677"/>
                  </a:lnTo>
                </a:path>
              </a:pathLst>
            </a:custGeom>
            <a:noFill/>
            <a:ln w="1228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3" name="Freeform 19161"/>
            <p:cNvSpPr/>
            <p:nvPr/>
          </p:nvSpPr>
          <p:spPr>
            <a:xfrm>
              <a:off x="7262981" y="2313521"/>
              <a:ext cx="3271290" cy="0"/>
            </a:xfrm>
            <a:custGeom>
              <a:avLst/>
              <a:gdLst/>
              <a:ahLst/>
              <a:cxnLst/>
              <a:rect l="0" t="0" r="0" b="0"/>
              <a:pathLst>
                <a:path w="2524239">
                  <a:moveTo>
                    <a:pt x="0" y="0"/>
                  </a:moveTo>
                  <a:lnTo>
                    <a:pt x="2524239" y="0"/>
                  </a:lnTo>
                </a:path>
              </a:pathLst>
            </a:custGeom>
            <a:noFill/>
            <a:ln w="1228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4" name="Freeform 19162"/>
            <p:cNvSpPr/>
            <p:nvPr/>
          </p:nvSpPr>
          <p:spPr>
            <a:xfrm>
              <a:off x="7262981" y="3093133"/>
              <a:ext cx="3271290" cy="0"/>
            </a:xfrm>
            <a:custGeom>
              <a:avLst/>
              <a:gdLst/>
              <a:ahLst/>
              <a:cxnLst/>
              <a:rect l="0" t="0" r="0" b="0"/>
              <a:pathLst>
                <a:path w="2524239">
                  <a:moveTo>
                    <a:pt x="0" y="0"/>
                  </a:moveTo>
                  <a:lnTo>
                    <a:pt x="2524239" y="0"/>
                  </a:lnTo>
                </a:path>
              </a:pathLst>
            </a:custGeom>
            <a:noFill/>
            <a:ln w="1228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5" name="Freeform 19163"/>
            <p:cNvSpPr/>
            <p:nvPr/>
          </p:nvSpPr>
          <p:spPr>
            <a:xfrm>
              <a:off x="7262981" y="3838390"/>
              <a:ext cx="3271290" cy="0"/>
            </a:xfrm>
            <a:custGeom>
              <a:avLst/>
              <a:gdLst/>
              <a:ahLst/>
              <a:cxnLst/>
              <a:rect l="0" t="0" r="0" b="0"/>
              <a:pathLst>
                <a:path w="2524239">
                  <a:moveTo>
                    <a:pt x="0" y="0"/>
                  </a:moveTo>
                  <a:lnTo>
                    <a:pt x="2524239" y="0"/>
                  </a:lnTo>
                </a:path>
              </a:pathLst>
            </a:custGeom>
            <a:noFill/>
            <a:ln w="12280" cap="flat" cmpd="sng">
              <a:solidFill>
                <a:srgbClr val="37353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6" name="Freeform 19164"/>
            <p:cNvSpPr/>
            <p:nvPr/>
          </p:nvSpPr>
          <p:spPr>
            <a:xfrm>
              <a:off x="7381964" y="2171676"/>
              <a:ext cx="3092385" cy="1843787"/>
            </a:xfrm>
            <a:custGeom>
              <a:avLst/>
              <a:gdLst/>
              <a:ahLst/>
              <a:cxnLst/>
              <a:rect l="0" t="0" r="0" b="0"/>
              <a:pathLst>
                <a:path w="2386190" h="1268576">
                  <a:moveTo>
                    <a:pt x="0" y="28536"/>
                  </a:moveTo>
                  <a:cubicBezTo>
                    <a:pt x="67373" y="0"/>
                    <a:pt x="115404" y="625867"/>
                    <a:pt x="120142" y="647457"/>
                  </a:cubicBezTo>
                  <a:cubicBezTo>
                    <a:pt x="125196" y="670495"/>
                    <a:pt x="183019" y="1240039"/>
                    <a:pt x="239725" y="1243329"/>
                  </a:cubicBezTo>
                  <a:cubicBezTo>
                    <a:pt x="296430" y="1246631"/>
                    <a:pt x="359308" y="643063"/>
                    <a:pt x="359308" y="643063"/>
                  </a:cubicBezTo>
                  <a:cubicBezTo>
                    <a:pt x="359308" y="643063"/>
                    <a:pt x="415442" y="30720"/>
                    <a:pt x="486181" y="17564"/>
                  </a:cubicBezTo>
                  <a:cubicBezTo>
                    <a:pt x="556920" y="4394"/>
                    <a:pt x="602957" y="654036"/>
                    <a:pt x="602957" y="654036"/>
                  </a:cubicBezTo>
                  <a:cubicBezTo>
                    <a:pt x="602957" y="654036"/>
                    <a:pt x="656856" y="1242236"/>
                    <a:pt x="727595" y="1255406"/>
                  </a:cubicBezTo>
                  <a:cubicBezTo>
                    <a:pt x="798334" y="1268576"/>
                    <a:pt x="838758" y="658430"/>
                    <a:pt x="838758" y="658430"/>
                  </a:cubicBezTo>
                  <a:lnTo>
                    <a:pt x="841476" y="636484"/>
                  </a:lnTo>
                  <a:cubicBezTo>
                    <a:pt x="841476" y="636484"/>
                    <a:pt x="896505" y="57072"/>
                    <a:pt x="963866" y="28536"/>
                  </a:cubicBezTo>
                  <a:cubicBezTo>
                    <a:pt x="1031239" y="0"/>
                    <a:pt x="1079284" y="625867"/>
                    <a:pt x="1084008" y="647457"/>
                  </a:cubicBezTo>
                  <a:cubicBezTo>
                    <a:pt x="1089063" y="670495"/>
                    <a:pt x="1146898" y="1240039"/>
                    <a:pt x="1203591" y="1243329"/>
                  </a:cubicBezTo>
                  <a:cubicBezTo>
                    <a:pt x="1260297" y="1246631"/>
                    <a:pt x="1323174" y="643063"/>
                    <a:pt x="1323174" y="643063"/>
                  </a:cubicBezTo>
                  <a:cubicBezTo>
                    <a:pt x="1323174" y="643063"/>
                    <a:pt x="1379321" y="30720"/>
                    <a:pt x="1450060" y="17564"/>
                  </a:cubicBezTo>
                  <a:cubicBezTo>
                    <a:pt x="1520799" y="4394"/>
                    <a:pt x="1566837" y="654036"/>
                    <a:pt x="1566837" y="654036"/>
                  </a:cubicBezTo>
                  <a:cubicBezTo>
                    <a:pt x="1566837" y="654036"/>
                    <a:pt x="1620723" y="1242236"/>
                    <a:pt x="1691462" y="1255406"/>
                  </a:cubicBezTo>
                  <a:cubicBezTo>
                    <a:pt x="1762201" y="1268576"/>
                    <a:pt x="1802625" y="658430"/>
                    <a:pt x="1802625" y="658430"/>
                  </a:cubicBezTo>
                  <a:lnTo>
                    <a:pt x="1805990" y="636484"/>
                  </a:lnTo>
                  <a:cubicBezTo>
                    <a:pt x="1805990" y="636484"/>
                    <a:pt x="1861007" y="57072"/>
                    <a:pt x="1928380" y="28536"/>
                  </a:cubicBezTo>
                  <a:cubicBezTo>
                    <a:pt x="1995754" y="0"/>
                    <a:pt x="2043785" y="625867"/>
                    <a:pt x="2048522" y="647457"/>
                  </a:cubicBezTo>
                  <a:cubicBezTo>
                    <a:pt x="2053577" y="670495"/>
                    <a:pt x="2111400" y="1240039"/>
                    <a:pt x="2168105" y="1243329"/>
                  </a:cubicBezTo>
                  <a:cubicBezTo>
                    <a:pt x="2224811" y="1246631"/>
                    <a:pt x="2287689" y="643063"/>
                    <a:pt x="2287689" y="643063"/>
                  </a:cubicBezTo>
                  <a:cubicBezTo>
                    <a:pt x="2287689" y="643063"/>
                    <a:pt x="2302789" y="162762"/>
                    <a:pt x="2386190" y="40448"/>
                  </a:cubicBezTo>
                </a:path>
              </a:pathLst>
            </a:custGeom>
            <a:noFill/>
            <a:ln w="17779" cap="flat" cmpd="sng">
              <a:solidFill>
                <a:srgbClr val="EE3338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87" name="Freeform 19166"/>
            <p:cNvSpPr/>
            <p:nvPr/>
          </p:nvSpPr>
          <p:spPr>
            <a:xfrm>
              <a:off x="7381964" y="2171676"/>
              <a:ext cx="630067" cy="1811891"/>
            </a:xfrm>
            <a:custGeom>
              <a:avLst/>
              <a:gdLst/>
              <a:ahLst/>
              <a:cxnLst/>
              <a:rect l="0" t="0" r="0" b="0"/>
              <a:pathLst>
                <a:path w="486181" h="1246631">
                  <a:moveTo>
                    <a:pt x="0" y="28536"/>
                  </a:moveTo>
                  <a:cubicBezTo>
                    <a:pt x="67373" y="0"/>
                    <a:pt x="115404" y="625867"/>
                    <a:pt x="120142" y="647457"/>
                  </a:cubicBezTo>
                  <a:cubicBezTo>
                    <a:pt x="125196" y="670495"/>
                    <a:pt x="183019" y="1240039"/>
                    <a:pt x="239725" y="1243329"/>
                  </a:cubicBezTo>
                  <a:cubicBezTo>
                    <a:pt x="296430" y="1246631"/>
                    <a:pt x="359308" y="643063"/>
                    <a:pt x="359308" y="643063"/>
                  </a:cubicBezTo>
                  <a:cubicBezTo>
                    <a:pt x="359308" y="643063"/>
                    <a:pt x="415442" y="30720"/>
                    <a:pt x="486181" y="17564"/>
                  </a:cubicBezTo>
                </a:path>
              </a:pathLst>
            </a:custGeom>
            <a:noFill/>
            <a:ln w="17779" cap="flat" cmpd="sng">
              <a:solidFill>
                <a:srgbClr val="006DB5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88" name="Rectangle 19179"/>
          <p:cNvSpPr/>
          <p:nvPr/>
        </p:nvSpPr>
        <p:spPr>
          <a:xfrm>
            <a:off x="8688801" y="4003969"/>
            <a:ext cx="1311898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1" i="0" spc="0" baseline="0" dirty="0">
                <a:solidFill>
                  <a:schemeClr val="accent4"/>
                </a:solidFill>
                <a:latin typeface="Calibri"/>
              </a:rPr>
              <a:t>Durée : t = </a:t>
            </a:r>
            <a:r>
              <a:rPr lang="en-US" b="1" dirty="0">
                <a:solidFill>
                  <a:schemeClr val="accent4"/>
                </a:solidFill>
                <a:latin typeface="Calibri"/>
              </a:rPr>
              <a:t>1</a:t>
            </a:r>
            <a:r>
              <a:rPr lang="en-US" b="1" i="0" spc="0" baseline="0" dirty="0">
                <a:solidFill>
                  <a:schemeClr val="accent4"/>
                </a:solidFill>
                <a:latin typeface="Calibri"/>
              </a:rPr>
              <a:t> s</a:t>
            </a:r>
          </a:p>
        </p:txBody>
      </p:sp>
      <p:sp>
        <p:nvSpPr>
          <p:cNvPr id="89" name="Rectangle 19200"/>
          <p:cNvSpPr/>
          <p:nvPr/>
        </p:nvSpPr>
        <p:spPr>
          <a:xfrm>
            <a:off x="8404168" y="1379441"/>
            <a:ext cx="1875578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="1" i="0" spc="507" baseline="0" dirty="0">
                <a:solidFill>
                  <a:srgbClr val="00B0F0"/>
                </a:solidFill>
                <a:latin typeface="Calibri Light"/>
              </a:rPr>
              <a:t>n=5</a:t>
            </a:r>
            <a:r>
              <a:rPr lang="en-US" sz="2400" b="1" i="0" spc="0" baseline="0" dirty="0">
                <a:solidFill>
                  <a:srgbClr val="00B0F0"/>
                </a:solidFill>
                <a:latin typeface="Calibri Light"/>
              </a:rPr>
              <a:t>vibrations</a:t>
            </a:r>
          </a:p>
        </p:txBody>
      </p:sp>
      <p:sp>
        <p:nvSpPr>
          <p:cNvPr id="93" name="Freeform 19054"/>
          <p:cNvSpPr/>
          <p:nvPr/>
        </p:nvSpPr>
        <p:spPr>
          <a:xfrm>
            <a:off x="477879" y="1259941"/>
            <a:ext cx="5240707" cy="5042887"/>
          </a:xfrm>
          <a:prstGeom prst="roundRect">
            <a:avLst>
              <a:gd name="adj" fmla="val 5194"/>
            </a:avLst>
          </a:prstGeom>
          <a:noFill/>
          <a:ln w="6350" cap="flat" cmpd="sng">
            <a:solidFill>
              <a:srgbClr val="00B0F0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9" name="Freeform 19126"/>
          <p:cNvSpPr/>
          <p:nvPr/>
        </p:nvSpPr>
        <p:spPr>
          <a:xfrm>
            <a:off x="868127" y="1860814"/>
            <a:ext cx="4267688" cy="2818095"/>
          </a:xfrm>
          <a:custGeom>
            <a:avLst/>
            <a:gdLst/>
            <a:ahLst/>
            <a:cxnLst/>
            <a:rect l="0" t="0" r="0" b="0"/>
            <a:pathLst>
              <a:path w="1349375" h="1166811">
                <a:moveTo>
                  <a:pt x="0" y="585431"/>
                </a:moveTo>
                <a:cubicBezTo>
                  <a:pt x="0" y="585431"/>
                  <a:pt x="77241" y="52489"/>
                  <a:pt x="171830" y="26238"/>
                </a:cubicBezTo>
                <a:cubicBezTo>
                  <a:pt x="266407" y="0"/>
                  <a:pt x="333857" y="575678"/>
                  <a:pt x="340512" y="595502"/>
                </a:cubicBezTo>
                <a:cubicBezTo>
                  <a:pt x="347599" y="616723"/>
                  <a:pt x="428764" y="1140560"/>
                  <a:pt x="508368" y="1143634"/>
                </a:cubicBezTo>
                <a:cubicBezTo>
                  <a:pt x="587971" y="1146618"/>
                  <a:pt x="676262" y="591488"/>
                  <a:pt x="676262" y="591488"/>
                </a:cubicBezTo>
                <a:cubicBezTo>
                  <a:pt x="676262" y="591488"/>
                  <a:pt x="755091" y="28270"/>
                  <a:pt x="854405" y="16129"/>
                </a:cubicBezTo>
                <a:cubicBezTo>
                  <a:pt x="953706" y="4013"/>
                  <a:pt x="1018349" y="601559"/>
                  <a:pt x="1018349" y="601559"/>
                </a:cubicBezTo>
                <a:cubicBezTo>
                  <a:pt x="1018349" y="601559"/>
                  <a:pt x="1094003" y="1142592"/>
                  <a:pt x="1193330" y="1154695"/>
                </a:cubicBezTo>
                <a:cubicBezTo>
                  <a:pt x="1292618" y="1166811"/>
                  <a:pt x="1349375" y="605624"/>
                  <a:pt x="1349375" y="605624"/>
                </a:cubicBezTo>
              </a:path>
            </a:pathLst>
          </a:custGeom>
          <a:noFill/>
          <a:ln w="15875" cap="flat" cmpd="sng">
            <a:solidFill>
              <a:srgbClr val="F5884D">
                <a:alpha val="100000"/>
              </a:srgbClr>
            </a:solidFill>
            <a:miter lim="127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01" name="Rectangle 19180"/>
          <p:cNvSpPr/>
          <p:nvPr/>
        </p:nvSpPr>
        <p:spPr>
          <a:xfrm>
            <a:off x="513145" y="4795619"/>
            <a:ext cx="5077428" cy="4967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algn="ctr">
              <a:lnSpc>
                <a:spcPct val="150000"/>
              </a:lnSpc>
            </a:pP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On a 2 vibrations pendant une seconde :</a:t>
            </a:r>
          </a:p>
        </p:txBody>
      </p:sp>
      <p:sp>
        <p:nvSpPr>
          <p:cNvPr id="91" name="Rectangle 19179"/>
          <p:cNvSpPr/>
          <p:nvPr/>
        </p:nvSpPr>
        <p:spPr>
          <a:xfrm>
            <a:off x="2743200" y="3523613"/>
            <a:ext cx="142115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b="1" i="0" spc="0" baseline="0" dirty="0">
                <a:solidFill>
                  <a:schemeClr val="accent4"/>
                </a:solidFill>
                <a:latin typeface="Calibri"/>
              </a:rPr>
              <a:t>Durée: t = </a:t>
            </a:r>
            <a:r>
              <a:rPr lang="en-US" b="1" dirty="0">
                <a:solidFill>
                  <a:schemeClr val="accent4"/>
                </a:solidFill>
                <a:latin typeface="Calibri"/>
              </a:rPr>
              <a:t>1</a:t>
            </a:r>
            <a:r>
              <a:rPr lang="en-US" b="1" i="0" spc="0" baseline="0" dirty="0">
                <a:solidFill>
                  <a:schemeClr val="accent4"/>
                </a:solidFill>
                <a:latin typeface="Calibri"/>
              </a:rPr>
              <a:t> s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F802CAE3-98D8-76A9-2C7D-C05EA2D61273}"/>
              </a:ext>
            </a:extLst>
          </p:cNvPr>
          <p:cNvCxnSpPr>
            <a:cxnSpLocks/>
          </p:cNvCxnSpPr>
          <p:nvPr/>
        </p:nvCxnSpPr>
        <p:spPr>
          <a:xfrm flipV="1">
            <a:off x="850053" y="3431754"/>
            <a:ext cx="4294455" cy="14763"/>
          </a:xfrm>
          <a:prstGeom prst="straightConnector1">
            <a:avLst/>
          </a:prstGeom>
          <a:ln w="57150">
            <a:solidFill>
              <a:schemeClr val="accent4"/>
            </a:solidFill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FBF2346-5399-DD40-851D-05FDBCAFF145}"/>
              </a:ext>
            </a:extLst>
          </p:cNvPr>
          <p:cNvCxnSpPr>
            <a:cxnSpLocks/>
          </p:cNvCxnSpPr>
          <p:nvPr/>
        </p:nvCxnSpPr>
        <p:spPr>
          <a:xfrm flipV="1">
            <a:off x="851861" y="3266075"/>
            <a:ext cx="2145420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F9A2E45-F977-32A8-D81B-F47688841E9B}"/>
              </a:ext>
            </a:extLst>
          </p:cNvPr>
          <p:cNvCxnSpPr>
            <a:cxnSpLocks/>
          </p:cNvCxnSpPr>
          <p:nvPr/>
        </p:nvCxnSpPr>
        <p:spPr>
          <a:xfrm>
            <a:off x="632363" y="3316308"/>
            <a:ext cx="483899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Freeform 19054">
            <a:extLst>
              <a:ext uri="{FF2B5EF4-FFF2-40B4-BE49-F238E27FC236}">
                <a16:creationId xmlns:a16="http://schemas.microsoft.com/office/drawing/2014/main" id="{1663B725-4887-ED0F-F472-6CBD88B24E7D}"/>
              </a:ext>
            </a:extLst>
          </p:cNvPr>
          <p:cNvSpPr/>
          <p:nvPr/>
        </p:nvSpPr>
        <p:spPr>
          <a:xfrm>
            <a:off x="6473416" y="1244195"/>
            <a:ext cx="5381127" cy="5058633"/>
          </a:xfrm>
          <a:prstGeom prst="roundRect">
            <a:avLst>
              <a:gd name="adj" fmla="val 4775"/>
            </a:avLst>
          </a:prstGeom>
          <a:noFill/>
          <a:ln w="6350" cap="flat" cmpd="sng">
            <a:solidFill>
              <a:srgbClr val="00B0F0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7CD0154F-B70B-79E0-4953-E9BE6820A442}"/>
              </a:ext>
            </a:extLst>
          </p:cNvPr>
          <p:cNvCxnSpPr>
            <a:cxnSpLocks/>
          </p:cNvCxnSpPr>
          <p:nvPr/>
        </p:nvCxnSpPr>
        <p:spPr>
          <a:xfrm>
            <a:off x="6945071" y="1924725"/>
            <a:ext cx="95380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1CAB52F8-CAEE-2FC2-46D8-8A140C124589}"/>
              </a:ext>
            </a:extLst>
          </p:cNvPr>
          <p:cNvCxnSpPr>
            <a:cxnSpLocks/>
          </p:cNvCxnSpPr>
          <p:nvPr/>
        </p:nvCxnSpPr>
        <p:spPr>
          <a:xfrm>
            <a:off x="7898872" y="1924725"/>
            <a:ext cx="93609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A895EED-438A-60E9-1352-237D48F9C62A}"/>
              </a:ext>
            </a:extLst>
          </p:cNvPr>
          <p:cNvCxnSpPr>
            <a:cxnSpLocks/>
          </p:cNvCxnSpPr>
          <p:nvPr/>
        </p:nvCxnSpPr>
        <p:spPr>
          <a:xfrm>
            <a:off x="8840429" y="1924725"/>
            <a:ext cx="91073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3E0EB6B6-B646-4BD8-A49F-EB3637D5BA04}"/>
              </a:ext>
            </a:extLst>
          </p:cNvPr>
          <p:cNvCxnSpPr>
            <a:cxnSpLocks/>
          </p:cNvCxnSpPr>
          <p:nvPr/>
        </p:nvCxnSpPr>
        <p:spPr>
          <a:xfrm>
            <a:off x="9751163" y="1924725"/>
            <a:ext cx="93356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6F214C2A-DD82-A85C-741A-BCFAEA907FBB}"/>
              </a:ext>
            </a:extLst>
          </p:cNvPr>
          <p:cNvCxnSpPr>
            <a:cxnSpLocks/>
          </p:cNvCxnSpPr>
          <p:nvPr/>
        </p:nvCxnSpPr>
        <p:spPr>
          <a:xfrm>
            <a:off x="10715668" y="1924725"/>
            <a:ext cx="84243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A85C2DB6-EFE8-7E1D-AB6C-53DA9D898CE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78856" y="571564"/>
            <a:ext cx="334222" cy="36506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C43332A7-2743-CC9C-026A-0CAEA1327A03}"/>
              </a:ext>
            </a:extLst>
          </p:cNvPr>
          <p:cNvCxnSpPr>
            <a:cxnSpLocks/>
          </p:cNvCxnSpPr>
          <p:nvPr/>
        </p:nvCxnSpPr>
        <p:spPr>
          <a:xfrm>
            <a:off x="6891046" y="3941036"/>
            <a:ext cx="4613032" cy="0"/>
          </a:xfrm>
          <a:prstGeom prst="straightConnector1">
            <a:avLst/>
          </a:prstGeom>
          <a:ln w="57150">
            <a:solidFill>
              <a:schemeClr val="accent4"/>
            </a:solidFill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809E41EF-9FF1-664F-D73D-7628C84D15F8}"/>
              </a:ext>
            </a:extLst>
          </p:cNvPr>
          <p:cNvSpPr txBox="1"/>
          <p:nvPr/>
        </p:nvSpPr>
        <p:spPr>
          <a:xfrm>
            <a:off x="7401545" y="5476211"/>
            <a:ext cx="35920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fréquence est </a:t>
            </a:r>
            <a:r>
              <a:rPr lang="fr-M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 = 5 Hz</a:t>
            </a:r>
            <a:r>
              <a:rPr lang="fr-MA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4E9C53A4-056F-97C2-4691-5DD75651BA58}"/>
              </a:ext>
            </a:extLst>
          </p:cNvPr>
          <p:cNvCxnSpPr>
            <a:cxnSpLocks/>
          </p:cNvCxnSpPr>
          <p:nvPr/>
        </p:nvCxnSpPr>
        <p:spPr>
          <a:xfrm flipV="1">
            <a:off x="3015353" y="3266075"/>
            <a:ext cx="2145420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ZoneTexte 36">
            <a:extLst>
              <a:ext uri="{FF2B5EF4-FFF2-40B4-BE49-F238E27FC236}">
                <a16:creationId xmlns:a16="http://schemas.microsoft.com/office/drawing/2014/main" id="{76C590B9-6851-172E-E5D4-5941F932C320}"/>
              </a:ext>
            </a:extLst>
          </p:cNvPr>
          <p:cNvSpPr txBox="1"/>
          <p:nvPr/>
        </p:nvSpPr>
        <p:spPr>
          <a:xfrm>
            <a:off x="1210962" y="5492089"/>
            <a:ext cx="35920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fréquence est </a:t>
            </a:r>
            <a:r>
              <a:rPr lang="fr-M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 = 2 Hz</a:t>
            </a:r>
            <a:r>
              <a:rPr lang="fr-MA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8" name="Rectangle 19200">
            <a:extLst>
              <a:ext uri="{FF2B5EF4-FFF2-40B4-BE49-F238E27FC236}">
                <a16:creationId xmlns:a16="http://schemas.microsoft.com/office/drawing/2014/main" id="{A0288CBF-F548-DFA2-85FE-D042AD48C152}"/>
              </a:ext>
            </a:extLst>
          </p:cNvPr>
          <p:cNvSpPr/>
          <p:nvPr/>
        </p:nvSpPr>
        <p:spPr>
          <a:xfrm>
            <a:off x="2335733" y="1379441"/>
            <a:ext cx="1849930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400" b="1" i="0" spc="507" baseline="0" dirty="0">
                <a:solidFill>
                  <a:srgbClr val="00B0F0"/>
                </a:solidFill>
                <a:latin typeface="Calibri Light"/>
              </a:rPr>
              <a:t>n=2</a:t>
            </a:r>
            <a:r>
              <a:rPr lang="en-US" sz="2400" b="1" i="0" spc="0" baseline="0" dirty="0">
                <a:solidFill>
                  <a:srgbClr val="00B0F0"/>
                </a:solidFill>
                <a:latin typeface="Calibri Light"/>
              </a:rPr>
              <a:t>vibrations</a:t>
            </a:r>
          </a:p>
        </p:txBody>
      </p:sp>
    </p:spTree>
    <p:extLst>
      <p:ext uri="{BB962C8B-B14F-4D97-AF65-F5344CB8AC3E}">
        <p14:creationId xmlns:p14="http://schemas.microsoft.com/office/powerpoint/2010/main" val="369320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5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25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8" grpId="0"/>
      <p:bldP spid="89" grpId="0"/>
      <p:bldP spid="99" grpId="0" animBg="1"/>
      <p:bldP spid="101" grpId="0" build="allAtOnce"/>
      <p:bldP spid="91" grpId="0"/>
      <p:bldP spid="33" grpId="0"/>
      <p:bldP spid="37" grpId="0"/>
      <p:bldP spid="3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799191" y="5236960"/>
            <a:ext cx="1486341" cy="503301"/>
          </a:xfrm>
        </p:spPr>
        <p:txBody>
          <a:bodyPr>
            <a:norm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07094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Je vais vous montrer étape par étape comment déterminer la fréquence d’un son à partir d’un graphique.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lit la consigne et présente les supports. Il explique ce qui est demandé.</a:t>
            </a:r>
          </a:p>
        </p:txBody>
      </p:sp>
      <p:sp>
        <p:nvSpPr>
          <p:cNvPr id="9" name="Rectangle à coins arrondis 5">
            <a:extLst>
              <a:ext uri="{FF2B5EF4-FFF2-40B4-BE49-F238E27FC236}">
                <a16:creationId xmlns:a16="http://schemas.microsoft.com/office/drawing/2014/main" id="{0A2B2990-112C-CFA4-6C44-39DD2AEBB3C9}"/>
              </a:ext>
            </a:extLst>
          </p:cNvPr>
          <p:cNvSpPr/>
          <p:nvPr/>
        </p:nvSpPr>
        <p:spPr>
          <a:xfrm>
            <a:off x="340469" y="1472256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pic>
        <p:nvPicPr>
          <p:cNvPr id="7" name="Image 6"/>
          <p:cNvPicPr/>
          <p:nvPr/>
        </p:nvPicPr>
        <p:blipFill>
          <a:blip r:embed="rId2"/>
          <a:srcRect l="9372" t="33725" r="10364" b="16863"/>
          <a:stretch>
            <a:fillRect/>
          </a:stretch>
        </p:blipFill>
        <p:spPr bwMode="auto">
          <a:xfrm>
            <a:off x="959224" y="1960196"/>
            <a:ext cx="9565341" cy="3705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1264024" y="5791200"/>
            <a:ext cx="9897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On demande </a:t>
            </a:r>
            <a:r>
              <a:rPr lang="fr-MA" sz="2000" b="1" dirty="0">
                <a:latin typeface="Calibri" panose="020F0502020204030204" pitchFamily="34" charset="0"/>
                <a:cs typeface="Calibri" panose="020F0502020204030204" pitchFamily="34" charset="0"/>
              </a:rPr>
              <a:t>la fréquence</a:t>
            </a:r>
            <a:r>
              <a:rPr lang="fr-MA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 f </a:t>
            </a: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du son connaissons </a:t>
            </a:r>
            <a:r>
              <a:rPr lang="fr-MA" sz="2000" b="1" dirty="0">
                <a:latin typeface="Calibri" panose="020F0502020204030204" pitchFamily="34" charset="0"/>
                <a:cs typeface="Calibri" panose="020F0502020204030204" pitchFamily="34" charset="0"/>
              </a:rPr>
              <a:t>le nombre n de vibrations et leur durée t</a:t>
            </a: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D5383482-5466-59BF-82EF-8CAA310F4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887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59747-2E5D-DCBE-6300-F3D291A9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20B940-7D9E-75A0-837C-DF65D2680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réaliser cette tâche , je vais suivre les étapes suivantes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888A86-2D7B-F3AD-F165-B60D980C5F7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veille à ce que les élèves soient attentifs et montre q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7BE90CB-DE2B-AAD0-ED98-43173C704872}"/>
              </a:ext>
            </a:extLst>
          </p:cNvPr>
          <p:cNvGrpSpPr/>
          <p:nvPr/>
        </p:nvGrpSpPr>
        <p:grpSpPr>
          <a:xfrm>
            <a:off x="858454" y="1797036"/>
            <a:ext cx="10475091" cy="532435"/>
            <a:chOff x="832245" y="2222338"/>
            <a:chExt cx="10475091" cy="532435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DB1BAF3-288D-D6C2-1DAB-BA05D9DE5535}"/>
                </a:ext>
              </a:extLst>
            </p:cNvPr>
            <p:cNvSpPr/>
            <p:nvPr/>
          </p:nvSpPr>
          <p:spPr>
            <a:xfrm>
              <a:off x="832246" y="2222338"/>
              <a:ext cx="10475090" cy="532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7550"/>
              <a:r>
                <a:rPr lang="fr-FR" sz="2400" b="1" dirty="0">
                  <a:solidFill>
                    <a:schemeClr val="tx1"/>
                  </a:solidFill>
                </a:rPr>
                <a:t>Je détermine le nombre </a:t>
              </a:r>
              <a:r>
                <a:rPr lang="fr-FR" sz="2400" b="1" dirty="0">
                  <a:solidFill>
                    <a:srgbClr val="FF0000"/>
                  </a:solidFill>
                </a:rPr>
                <a:t>n</a:t>
              </a:r>
              <a:r>
                <a:rPr lang="fr-FR" sz="2400" b="1" dirty="0">
                  <a:solidFill>
                    <a:schemeClr val="tx1"/>
                  </a:solidFill>
                </a:rPr>
                <a:t> de vibrations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7FFD72C-51AE-B49C-C4A7-85775F3F28FB}"/>
                </a:ext>
              </a:extLst>
            </p:cNvPr>
            <p:cNvSpPr/>
            <p:nvPr/>
          </p:nvSpPr>
          <p:spPr>
            <a:xfrm>
              <a:off x="832245" y="2222338"/>
              <a:ext cx="555587" cy="532435"/>
            </a:xfrm>
            <a:prstGeom prst="ellipse">
              <a:avLst/>
            </a:prstGeom>
            <a:solidFill>
              <a:srgbClr val="CC3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44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5F091BD7-2C48-BA30-9128-0F66A781012C}"/>
              </a:ext>
            </a:extLst>
          </p:cNvPr>
          <p:cNvGrpSpPr/>
          <p:nvPr/>
        </p:nvGrpSpPr>
        <p:grpSpPr>
          <a:xfrm>
            <a:off x="858454" y="3292672"/>
            <a:ext cx="10475092" cy="558478"/>
            <a:chOff x="832245" y="3331598"/>
            <a:chExt cx="10475092" cy="558478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5227FC9-F581-5DB8-BE3F-5ADEC98A8E97}"/>
                </a:ext>
              </a:extLst>
            </p:cNvPr>
            <p:cNvSpPr/>
            <p:nvPr/>
          </p:nvSpPr>
          <p:spPr>
            <a:xfrm>
              <a:off x="832246" y="3331598"/>
              <a:ext cx="10475091" cy="53243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17550"/>
              <a:r>
                <a:rPr lang="fr-FR" sz="2400" b="1" dirty="0">
                  <a:solidFill>
                    <a:schemeClr val="tx1"/>
                  </a:solidFill>
                </a:rPr>
                <a:t>Je détermine la durée</a:t>
              </a:r>
              <a:r>
                <a:rPr lang="fr-FR" sz="2400" b="1" dirty="0">
                  <a:solidFill>
                    <a:srgbClr val="FF0000"/>
                  </a:solidFill>
                </a:rPr>
                <a:t> t </a:t>
              </a:r>
              <a:r>
                <a:rPr lang="fr-FR" sz="2400" b="1" dirty="0">
                  <a:solidFill>
                    <a:schemeClr val="tx1"/>
                  </a:solidFill>
                </a:rPr>
                <a:t>des vibrations en secondes (s)  </a:t>
              </a: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7CC05713-9F18-6A56-74E9-4A5A9B0468C9}"/>
                </a:ext>
              </a:extLst>
            </p:cNvPr>
            <p:cNvSpPr/>
            <p:nvPr/>
          </p:nvSpPr>
          <p:spPr>
            <a:xfrm>
              <a:off x="832245" y="3357641"/>
              <a:ext cx="555587" cy="532435"/>
            </a:xfrm>
            <a:prstGeom prst="ellipse">
              <a:avLst/>
            </a:prstGeom>
            <a:solidFill>
              <a:srgbClr val="CC3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4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952A3814-86C5-1A4A-4BAE-254B70D14A74}"/>
              </a:ext>
            </a:extLst>
          </p:cNvPr>
          <p:cNvGrpSpPr/>
          <p:nvPr/>
        </p:nvGrpSpPr>
        <p:grpSpPr>
          <a:xfrm>
            <a:off x="858454" y="4814351"/>
            <a:ext cx="10475092" cy="558478"/>
            <a:chOff x="832245" y="4414815"/>
            <a:chExt cx="10475092" cy="5584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 : coins arrondis 21">
                  <a:extLst>
                    <a:ext uri="{FF2B5EF4-FFF2-40B4-BE49-F238E27FC236}">
                      <a16:creationId xmlns:a16="http://schemas.microsoft.com/office/drawing/2014/main" id="{A2A38B75-72D9-4ADD-D18E-DD6A928AEC84}"/>
                    </a:ext>
                  </a:extLst>
                </p:cNvPr>
                <p:cNvSpPr/>
                <p:nvPr/>
              </p:nvSpPr>
              <p:spPr>
                <a:xfrm>
                  <a:off x="832246" y="4440858"/>
                  <a:ext cx="10475091" cy="532435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717550"/>
                  <a:r>
                    <a:rPr lang="fr-FR" sz="2400" b="1" dirty="0">
                      <a:solidFill>
                        <a:schemeClr val="tx1"/>
                      </a:solidFill>
                    </a:rPr>
                    <a:t>Je calcule la fréquence f du son en utilisant la relation : </a:t>
                  </a:r>
                  <a:r>
                    <a:rPr lang="fr-FR" sz="3600" b="1" i="1" dirty="0">
                      <a:solidFill>
                        <a:srgbClr val="FF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f</a:t>
                  </a:r>
                  <a:r>
                    <a:rPr lang="fr-FR" sz="3600" b="1" dirty="0">
                      <a:solidFill>
                        <a:srgbClr val="FF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𝒏</m:t>
                          </m:r>
                        </m:num>
                        <m:den>
                          <m:r>
                            <a:rPr lang="fr-FR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𝒕</m:t>
                          </m:r>
                        </m:den>
                      </m:f>
                      <m:r>
                        <a:rPr lang="fr-FR" sz="3600" i="1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</m:oMath>
                  </a14:m>
                  <a:r>
                    <a:rPr lang="fr-FR" sz="1600" dirty="0">
                      <a:solidFill>
                        <a:prstClr val="black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.</a:t>
                  </a:r>
                  <a:endParaRPr lang="fr-FR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 : coins arrondis 21">
                  <a:extLst>
                    <a:ext uri="{FF2B5EF4-FFF2-40B4-BE49-F238E27FC236}">
                      <a16:creationId xmlns:a16="http://schemas.microsoft.com/office/drawing/2014/main" id="{A2A38B75-72D9-4ADD-D18E-DD6A928AEC8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246" y="4440858"/>
                  <a:ext cx="10475091" cy="532435"/>
                </a:xfrm>
                <a:prstGeom prst="roundRect">
                  <a:avLst/>
                </a:prstGeom>
                <a:blipFill>
                  <a:blip r:embed="rId2"/>
                  <a:stretch>
                    <a:fillRect t="-31034" b="-5057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5F083FFD-670C-8478-F68B-2E77117C8156}"/>
                </a:ext>
              </a:extLst>
            </p:cNvPr>
            <p:cNvSpPr/>
            <p:nvPr/>
          </p:nvSpPr>
          <p:spPr>
            <a:xfrm>
              <a:off x="832245" y="4414815"/>
              <a:ext cx="555587" cy="532435"/>
            </a:xfrm>
            <a:prstGeom prst="ellipse">
              <a:avLst/>
            </a:prstGeom>
            <a:solidFill>
              <a:srgbClr val="CC3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44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341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Première étape: Je compte le nombre de vibrations.</a:t>
            </a:r>
          </a:p>
        </p:txBody>
      </p:sp>
      <p:sp>
        <p:nvSpPr>
          <p:cNvPr id="12" name="Freeform 447">
            <a:extLst>
              <a:ext uri="{FF2B5EF4-FFF2-40B4-BE49-F238E27FC236}">
                <a16:creationId xmlns:a16="http://schemas.microsoft.com/office/drawing/2014/main" id="{D39F13F3-665C-B7E6-FE3F-FDE8D2779397}"/>
              </a:ext>
            </a:extLst>
          </p:cNvPr>
          <p:cNvSpPr/>
          <p:nvPr/>
        </p:nvSpPr>
        <p:spPr>
          <a:xfrm>
            <a:off x="1757081" y="5334468"/>
            <a:ext cx="8203530" cy="790323"/>
          </a:xfrm>
          <a:custGeom>
            <a:avLst/>
            <a:gdLst/>
            <a:ahLst/>
            <a:cxnLst/>
            <a:rect l="0" t="0" r="0" b="0"/>
            <a:pathLst>
              <a:path w="2025192" h="383641">
                <a:moveTo>
                  <a:pt x="36004" y="0"/>
                </a:moveTo>
                <a:cubicBezTo>
                  <a:pt x="16116" y="0"/>
                  <a:pt x="0" y="16116"/>
                  <a:pt x="0" y="36004"/>
                </a:cubicBezTo>
                <a:lnTo>
                  <a:pt x="0" y="347637"/>
                </a:lnTo>
                <a:cubicBezTo>
                  <a:pt x="0" y="367525"/>
                  <a:pt x="16116" y="383641"/>
                  <a:pt x="36004" y="383641"/>
                </a:cubicBezTo>
                <a:lnTo>
                  <a:pt x="1989200" y="383641"/>
                </a:lnTo>
                <a:cubicBezTo>
                  <a:pt x="2009076" y="383641"/>
                  <a:pt x="2025192" y="367525"/>
                  <a:pt x="2025192" y="347637"/>
                </a:cubicBezTo>
                <a:lnTo>
                  <a:pt x="2025192" y="36004"/>
                </a:lnTo>
                <a:cubicBezTo>
                  <a:pt x="2025192" y="16116"/>
                  <a:pt x="2009076" y="0"/>
                  <a:pt x="1989200" y="0"/>
                </a:cubicBezTo>
                <a:close/>
                <a:moveTo>
                  <a:pt x="36004" y="0"/>
                </a:moveTo>
              </a:path>
            </a:pathLst>
          </a:custGeom>
          <a:solidFill>
            <a:srgbClr val="DDF2FD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832">
            <a:extLst>
              <a:ext uri="{FF2B5EF4-FFF2-40B4-BE49-F238E27FC236}">
                <a16:creationId xmlns:a16="http://schemas.microsoft.com/office/drawing/2014/main" id="{4157EFE3-E4AB-F562-0523-131E5EECCAFA}"/>
              </a:ext>
            </a:extLst>
          </p:cNvPr>
          <p:cNvSpPr/>
          <p:nvPr/>
        </p:nvSpPr>
        <p:spPr>
          <a:xfrm>
            <a:off x="2296328" y="5452631"/>
            <a:ext cx="710183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en-US" sz="2400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nombre</a:t>
            </a:r>
            <a:r>
              <a:rPr lang="en-US" sz="24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vibrations </a:t>
            </a:r>
            <a:r>
              <a:rPr lang="en-US" sz="2400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</a:t>
            </a:r>
            <a:r>
              <a:rPr lang="en-US" sz="24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.............................</a:t>
            </a:r>
          </a:p>
        </p:txBody>
      </p:sp>
      <p:pic>
        <p:nvPicPr>
          <p:cNvPr id="90" name="Image 89"/>
          <p:cNvPicPr/>
          <p:nvPr/>
        </p:nvPicPr>
        <p:blipFill>
          <a:blip r:embed="rId2"/>
          <a:srcRect l="9411" t="38844" r="9899" b="53471"/>
          <a:stretch>
            <a:fillRect/>
          </a:stretch>
        </p:blipFill>
        <p:spPr bwMode="auto">
          <a:xfrm>
            <a:off x="774008" y="998596"/>
            <a:ext cx="9798424" cy="74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" name="Image 92"/>
          <p:cNvPicPr/>
          <p:nvPr/>
        </p:nvPicPr>
        <p:blipFill>
          <a:blip r:embed="rId3"/>
          <a:srcRect l="54637" t="41236" r="14463" b="24573"/>
          <a:stretch>
            <a:fillRect/>
          </a:stretch>
        </p:blipFill>
        <p:spPr bwMode="auto">
          <a:xfrm>
            <a:off x="1272988" y="2712687"/>
            <a:ext cx="9935737" cy="2383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cteur droit avec flèche 4"/>
          <p:cNvCxnSpPr/>
          <p:nvPr/>
        </p:nvCxnSpPr>
        <p:spPr>
          <a:xfrm flipV="1">
            <a:off x="1362635" y="2563906"/>
            <a:ext cx="1999130" cy="89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eur droit avec flèche 93"/>
          <p:cNvCxnSpPr/>
          <p:nvPr/>
        </p:nvCxnSpPr>
        <p:spPr>
          <a:xfrm flipV="1">
            <a:off x="3361768" y="2554937"/>
            <a:ext cx="1999130" cy="89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avec flèche 94"/>
          <p:cNvCxnSpPr/>
          <p:nvPr/>
        </p:nvCxnSpPr>
        <p:spPr>
          <a:xfrm flipV="1">
            <a:off x="5351927" y="2545973"/>
            <a:ext cx="1999130" cy="89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cteur droit avec flèche 95"/>
          <p:cNvCxnSpPr/>
          <p:nvPr/>
        </p:nvCxnSpPr>
        <p:spPr>
          <a:xfrm flipV="1">
            <a:off x="7306240" y="2528039"/>
            <a:ext cx="1999130" cy="89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avec flèche 96"/>
          <p:cNvCxnSpPr/>
          <p:nvPr/>
        </p:nvCxnSpPr>
        <p:spPr>
          <a:xfrm flipV="1">
            <a:off x="9251576" y="2519079"/>
            <a:ext cx="1999130" cy="89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1757081" y="2232212"/>
            <a:ext cx="12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14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MA" sz="1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ère</a:t>
            </a:r>
            <a:r>
              <a:rPr lang="fr-MA" sz="1400" b="1" dirty="0">
                <a:latin typeface="Calibri" panose="020F0502020204030204" pitchFamily="34" charset="0"/>
                <a:cs typeface="Calibri" panose="020F0502020204030204" pitchFamily="34" charset="0"/>
              </a:rPr>
              <a:t>   vibration</a:t>
            </a:r>
            <a:endParaRPr lang="fr-FR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8" name="ZoneTexte 97"/>
          <p:cNvSpPr txBox="1"/>
          <p:nvPr/>
        </p:nvSpPr>
        <p:spPr>
          <a:xfrm>
            <a:off x="3621740" y="2197855"/>
            <a:ext cx="1479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14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MA" sz="1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MA" sz="1400" b="1" dirty="0">
                <a:latin typeface="Calibri" panose="020F0502020204030204" pitchFamily="34" charset="0"/>
                <a:cs typeface="Calibri" panose="020F0502020204030204" pitchFamily="34" charset="0"/>
              </a:rPr>
              <a:t>   vibration</a:t>
            </a:r>
            <a:endParaRPr lang="fr-FR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9" name="ZoneTexte 98"/>
          <p:cNvSpPr txBox="1"/>
          <p:nvPr/>
        </p:nvSpPr>
        <p:spPr>
          <a:xfrm>
            <a:off x="5579404" y="2145874"/>
            <a:ext cx="15654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14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MA" sz="1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MA" sz="1400" b="1" dirty="0">
                <a:latin typeface="Calibri" panose="020F0502020204030204" pitchFamily="34" charset="0"/>
                <a:cs typeface="Calibri" panose="020F0502020204030204" pitchFamily="34" charset="0"/>
              </a:rPr>
              <a:t>   vibration</a:t>
            </a:r>
            <a:endParaRPr lang="fr-FR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ZoneTexte 99"/>
          <p:cNvSpPr txBox="1"/>
          <p:nvPr/>
        </p:nvSpPr>
        <p:spPr>
          <a:xfrm>
            <a:off x="7523073" y="2176629"/>
            <a:ext cx="15654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1400" b="1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fr-MA" sz="1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MA" sz="1400" b="1" dirty="0">
                <a:latin typeface="Calibri" panose="020F0502020204030204" pitchFamily="34" charset="0"/>
                <a:cs typeface="Calibri" panose="020F0502020204030204" pitchFamily="34" charset="0"/>
              </a:rPr>
              <a:t>   vibration</a:t>
            </a:r>
            <a:endParaRPr lang="fr-FR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1" name="ZoneTexte 100"/>
          <p:cNvSpPr txBox="1"/>
          <p:nvPr/>
        </p:nvSpPr>
        <p:spPr>
          <a:xfrm>
            <a:off x="9487824" y="2197855"/>
            <a:ext cx="15654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1400" b="1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fr-MA" sz="14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MA" sz="1400" b="1" dirty="0">
                <a:latin typeface="Calibri" panose="020F0502020204030204" pitchFamily="34" charset="0"/>
                <a:cs typeface="Calibri" panose="020F0502020204030204" pitchFamily="34" charset="0"/>
              </a:rPr>
              <a:t>   vibration</a:t>
            </a:r>
            <a:endParaRPr lang="fr-FR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88" y="668338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insiste sur le début et la fin d’une vibration.</a:t>
            </a:r>
          </a:p>
        </p:txBody>
      </p:sp>
      <p:sp>
        <p:nvSpPr>
          <p:cNvPr id="102" name="Rectangle 890">
            <a:extLst>
              <a:ext uri="{FF2B5EF4-FFF2-40B4-BE49-F238E27FC236}">
                <a16:creationId xmlns:a16="http://schemas.microsoft.com/office/drawing/2014/main" id="{ACB9B379-7EFB-2AB2-F1EF-350FEA784314}"/>
              </a:ext>
            </a:extLst>
          </p:cNvPr>
          <p:cNvSpPr/>
          <p:nvPr/>
        </p:nvSpPr>
        <p:spPr>
          <a:xfrm>
            <a:off x="6240856" y="5301244"/>
            <a:ext cx="2181125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36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 = 5</a:t>
            </a: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BE3A3E24-546D-25F1-5BFE-31CA50973D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2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37249"/>
            <a:ext cx="10901778" cy="448593"/>
          </a:xfrm>
        </p:spPr>
        <p:txBody>
          <a:bodyPr/>
          <a:lstStyle/>
          <a:p>
            <a:r>
              <a:rPr lang="fr-FR" dirty="0"/>
              <a:t>Deuxième étape: je détermine la durée de ces vibrations et je l’exprime en seconde(s).La durée est indiquée sur le graphique.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/>
              <a:t>L’enseignant fait constater les élèves sur les données inscrites sur le support.</a:t>
            </a:r>
            <a:endParaRPr lang="fr-FR" dirty="0"/>
          </a:p>
        </p:txBody>
      </p:sp>
      <p:pic>
        <p:nvPicPr>
          <p:cNvPr id="29" name="Image 28"/>
          <p:cNvPicPr/>
          <p:nvPr/>
        </p:nvPicPr>
        <p:blipFill>
          <a:blip r:embed="rId2"/>
          <a:srcRect l="9487" t="54749" r="10511" b="39804"/>
          <a:stretch>
            <a:fillRect/>
          </a:stretch>
        </p:blipFill>
        <p:spPr bwMode="auto">
          <a:xfrm>
            <a:off x="739567" y="1146186"/>
            <a:ext cx="10708362" cy="533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Image 29"/>
          <p:cNvPicPr/>
          <p:nvPr/>
        </p:nvPicPr>
        <p:blipFill>
          <a:blip r:embed="rId3"/>
          <a:srcRect l="53790" t="45112" r="13497" b="15223"/>
          <a:stretch>
            <a:fillRect/>
          </a:stretch>
        </p:blipFill>
        <p:spPr bwMode="auto">
          <a:xfrm>
            <a:off x="3786692" y="1889471"/>
            <a:ext cx="4873020" cy="209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Freeform 447">
            <a:extLst>
              <a:ext uri="{FF2B5EF4-FFF2-40B4-BE49-F238E27FC236}">
                <a16:creationId xmlns:a16="http://schemas.microsoft.com/office/drawing/2014/main" id="{D39F13F3-665C-B7E6-FE3F-FDE8D2779397}"/>
              </a:ext>
            </a:extLst>
          </p:cNvPr>
          <p:cNvSpPr/>
          <p:nvPr/>
        </p:nvSpPr>
        <p:spPr>
          <a:xfrm>
            <a:off x="1736517" y="5029670"/>
            <a:ext cx="8203530" cy="790323"/>
          </a:xfrm>
          <a:custGeom>
            <a:avLst/>
            <a:gdLst/>
            <a:ahLst/>
            <a:cxnLst/>
            <a:rect l="0" t="0" r="0" b="0"/>
            <a:pathLst>
              <a:path w="2025192" h="383641">
                <a:moveTo>
                  <a:pt x="36004" y="0"/>
                </a:moveTo>
                <a:cubicBezTo>
                  <a:pt x="16116" y="0"/>
                  <a:pt x="0" y="16116"/>
                  <a:pt x="0" y="36004"/>
                </a:cubicBezTo>
                <a:lnTo>
                  <a:pt x="0" y="347637"/>
                </a:lnTo>
                <a:cubicBezTo>
                  <a:pt x="0" y="367525"/>
                  <a:pt x="16116" y="383641"/>
                  <a:pt x="36004" y="383641"/>
                </a:cubicBezTo>
                <a:lnTo>
                  <a:pt x="1989200" y="383641"/>
                </a:lnTo>
                <a:cubicBezTo>
                  <a:pt x="2009076" y="383641"/>
                  <a:pt x="2025192" y="367525"/>
                  <a:pt x="2025192" y="347637"/>
                </a:cubicBezTo>
                <a:lnTo>
                  <a:pt x="2025192" y="36004"/>
                </a:lnTo>
                <a:cubicBezTo>
                  <a:pt x="2025192" y="16116"/>
                  <a:pt x="2009076" y="0"/>
                  <a:pt x="1989200" y="0"/>
                </a:cubicBezTo>
                <a:close/>
                <a:moveTo>
                  <a:pt x="36004" y="0"/>
                </a:moveTo>
              </a:path>
            </a:pathLst>
          </a:custGeom>
          <a:solidFill>
            <a:srgbClr val="DDF2FD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ectangle 832">
            <a:extLst>
              <a:ext uri="{FF2B5EF4-FFF2-40B4-BE49-F238E27FC236}">
                <a16:creationId xmlns:a16="http://schemas.microsoft.com/office/drawing/2014/main" id="{4157EFE3-E4AB-F562-0523-131E5EECCAFA}"/>
              </a:ext>
            </a:extLst>
          </p:cNvPr>
          <p:cNvSpPr/>
          <p:nvPr/>
        </p:nvSpPr>
        <p:spPr>
          <a:xfrm>
            <a:off x="2287363" y="5147833"/>
            <a:ext cx="710183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US" sz="2400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durée</a:t>
            </a:r>
            <a:r>
              <a:rPr lang="en-US" sz="24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des vibrations </a:t>
            </a:r>
            <a:r>
              <a:rPr lang="en-US" sz="2400" dirty="0" err="1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</a:t>
            </a:r>
            <a:r>
              <a:rPr lang="en-US" sz="2400" dirty="0">
                <a:solidFill>
                  <a:srgbClr val="231F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............. ................</a:t>
            </a:r>
          </a:p>
        </p:txBody>
      </p:sp>
      <p:sp>
        <p:nvSpPr>
          <p:cNvPr id="33" name="Rectangle 890">
            <a:extLst>
              <a:ext uri="{FF2B5EF4-FFF2-40B4-BE49-F238E27FC236}">
                <a16:creationId xmlns:a16="http://schemas.microsoft.com/office/drawing/2014/main" id="{ACB9B379-7EFB-2AB2-F1EF-350FEA784314}"/>
              </a:ext>
            </a:extLst>
          </p:cNvPr>
          <p:cNvSpPr/>
          <p:nvPr/>
        </p:nvSpPr>
        <p:spPr>
          <a:xfrm>
            <a:off x="6093748" y="4870387"/>
            <a:ext cx="2039599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40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= 0,1 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378538" y="4140767"/>
            <a:ext cx="165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Durée des vibration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Connecteur droit avec flèche 5"/>
          <p:cNvCxnSpPr>
            <a:cxnSpLocks/>
            <a:stCxn id="3" idx="3"/>
          </p:cNvCxnSpPr>
          <p:nvPr/>
        </p:nvCxnSpPr>
        <p:spPr>
          <a:xfrm flipV="1">
            <a:off x="4034538" y="3905764"/>
            <a:ext cx="1211230" cy="3888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9">
            <a:extLst>
              <a:ext uri="{FF2B5EF4-FFF2-40B4-BE49-F238E27FC236}">
                <a16:creationId xmlns:a16="http://schemas.microsoft.com/office/drawing/2014/main" id="{01476E3F-E74B-A6F5-37A6-1B386FC276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0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E97F11D-AC14-0A7F-DBCA-F13A2009CF2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04741" y="304623"/>
                <a:ext cx="10679154" cy="265356"/>
              </a:xfrm>
            </p:spPr>
            <p:txBody>
              <a:bodyPr/>
              <a:lstStyle/>
              <a:p>
                <a:r>
                  <a:rPr lang="fr-FR" dirty="0"/>
                  <a:t>Troisième étape: Pour que je calcule le nombre de vibrations par seconde (fréquence),  j’utilise la relation </a:t>
                </a:r>
                <a:r>
                  <a:rPr lang="fr-FR" i="1" dirty="0"/>
                  <a:t>f</a:t>
                </a:r>
                <a:r>
                  <a:rPr lang="fr-F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fr-FR" dirty="0"/>
                  <a:t>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E97F11D-AC14-0A7F-DBCA-F13A2009CF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04741" y="304623"/>
                <a:ext cx="10679154" cy="265356"/>
              </a:xfrm>
              <a:blipFill>
                <a:blip r:embed="rId2"/>
                <a:stretch>
                  <a:fillRect l="-285" t="-27273" b="-340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/>
              <a:t>L’enseignant donne plus d’explications  à la relation entre la définition de la fréquence et la relation utilisée.</a:t>
            </a:r>
            <a:endParaRPr lang="fr-FR" dirty="0"/>
          </a:p>
        </p:txBody>
      </p:sp>
      <p:pic>
        <p:nvPicPr>
          <p:cNvPr id="18" name="Image 17"/>
          <p:cNvPicPr/>
          <p:nvPr/>
        </p:nvPicPr>
        <p:blipFill>
          <a:blip r:embed="rId3"/>
          <a:srcRect l="9723" t="68715" r="10197" b="26257"/>
          <a:stretch>
            <a:fillRect/>
          </a:stretch>
        </p:blipFill>
        <p:spPr bwMode="auto">
          <a:xfrm>
            <a:off x="780623" y="1179930"/>
            <a:ext cx="9704044" cy="39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9EB2850-2E29-9299-BBBD-391E508CAF4A}"/>
              </a:ext>
            </a:extLst>
          </p:cNvPr>
          <p:cNvGrpSpPr/>
          <p:nvPr/>
        </p:nvGrpSpPr>
        <p:grpSpPr>
          <a:xfrm>
            <a:off x="1701107" y="5105125"/>
            <a:ext cx="8203530" cy="790323"/>
            <a:chOff x="1701107" y="5105125"/>
            <a:chExt cx="8203530" cy="790323"/>
          </a:xfrm>
        </p:grpSpPr>
        <p:sp>
          <p:nvSpPr>
            <p:cNvPr id="19" name="Freeform 447">
              <a:extLst>
                <a:ext uri="{FF2B5EF4-FFF2-40B4-BE49-F238E27FC236}">
                  <a16:creationId xmlns:a16="http://schemas.microsoft.com/office/drawing/2014/main" id="{D39F13F3-665C-B7E6-FE3F-FDE8D2779397}"/>
                </a:ext>
              </a:extLst>
            </p:cNvPr>
            <p:cNvSpPr/>
            <p:nvPr/>
          </p:nvSpPr>
          <p:spPr>
            <a:xfrm>
              <a:off x="1701107" y="5105125"/>
              <a:ext cx="8203530" cy="790323"/>
            </a:xfrm>
            <a:custGeom>
              <a:avLst/>
              <a:gdLst/>
              <a:ahLst/>
              <a:cxnLst/>
              <a:rect l="0" t="0" r="0" b="0"/>
              <a:pathLst>
                <a:path w="2025192" h="383641">
                  <a:moveTo>
                    <a:pt x="36004" y="0"/>
                  </a:moveTo>
                  <a:cubicBezTo>
                    <a:pt x="16116" y="0"/>
                    <a:pt x="0" y="16116"/>
                    <a:pt x="0" y="36004"/>
                  </a:cubicBezTo>
                  <a:lnTo>
                    <a:pt x="0" y="347637"/>
                  </a:lnTo>
                  <a:cubicBezTo>
                    <a:pt x="0" y="367525"/>
                    <a:pt x="16116" y="383641"/>
                    <a:pt x="36004" y="383641"/>
                  </a:cubicBezTo>
                  <a:lnTo>
                    <a:pt x="1989200" y="383641"/>
                  </a:lnTo>
                  <a:cubicBezTo>
                    <a:pt x="2009076" y="383641"/>
                    <a:pt x="2025192" y="367525"/>
                    <a:pt x="2025192" y="347637"/>
                  </a:cubicBezTo>
                  <a:lnTo>
                    <a:pt x="2025192" y="36004"/>
                  </a:lnTo>
                  <a:cubicBezTo>
                    <a:pt x="2025192" y="16116"/>
                    <a:pt x="2009076" y="0"/>
                    <a:pt x="1989200" y="0"/>
                  </a:cubicBezTo>
                  <a:close/>
                  <a:moveTo>
                    <a:pt x="36004" y="0"/>
                  </a:moveTo>
                </a:path>
              </a:pathLst>
            </a:custGeom>
            <a:solidFill>
              <a:srgbClr val="DDF2FD">
                <a:alpha val="100000"/>
              </a:srgb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 832">
              <a:extLst>
                <a:ext uri="{FF2B5EF4-FFF2-40B4-BE49-F238E27FC236}">
                  <a16:creationId xmlns:a16="http://schemas.microsoft.com/office/drawing/2014/main" id="{4157EFE3-E4AB-F562-0523-131E5EECCAFA}"/>
                </a:ext>
              </a:extLst>
            </p:cNvPr>
            <p:cNvSpPr/>
            <p:nvPr/>
          </p:nvSpPr>
          <p:spPr>
            <a:xfrm>
              <a:off x="2287363" y="5147833"/>
              <a:ext cx="7101839" cy="5539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 </a:t>
              </a:r>
              <a:r>
                <a:rPr lang="en-US" sz="2400" dirty="0" err="1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fréquence</a:t>
              </a:r>
              <a:r>
                <a:rPr lang="en-US" sz="24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dirty="0" err="1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est</a:t>
              </a:r>
              <a:r>
                <a:rPr lang="en-US" sz="24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............. ................</a:t>
              </a:r>
            </a:p>
          </p:txBody>
        </p:sp>
      </p:grpSp>
      <p:sp>
        <p:nvSpPr>
          <p:cNvPr id="21" name="Rectangle 890">
            <a:extLst>
              <a:ext uri="{FF2B5EF4-FFF2-40B4-BE49-F238E27FC236}">
                <a16:creationId xmlns:a16="http://schemas.microsoft.com/office/drawing/2014/main" id="{ACB9B379-7EFB-2AB2-F1EF-350FEA784314}"/>
              </a:ext>
            </a:extLst>
          </p:cNvPr>
          <p:cNvSpPr/>
          <p:nvPr/>
        </p:nvSpPr>
        <p:spPr>
          <a:xfrm>
            <a:off x="4698560" y="4928470"/>
            <a:ext cx="3091515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4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 = 50 Hz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832">
                <a:extLst>
                  <a:ext uri="{FF2B5EF4-FFF2-40B4-BE49-F238E27FC236}">
                    <a16:creationId xmlns:a16="http://schemas.microsoft.com/office/drawing/2014/main" id="{4157EFE3-E4AB-F562-0523-131E5EECCAFA}"/>
                  </a:ext>
                </a:extLst>
              </p:cNvPr>
              <p:cNvSpPr/>
              <p:nvPr/>
            </p:nvSpPr>
            <p:spPr>
              <a:xfrm>
                <a:off x="1030288" y="2063613"/>
                <a:ext cx="8882397" cy="185102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sz="40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La </a:t>
                </a:r>
                <a:r>
                  <a:rPr lang="en-US" sz="4000" dirty="0" err="1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fréquence</a:t>
                </a:r>
                <a:r>
                  <a:rPr lang="en-US" sz="40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000" i="1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</a:t>
                </a:r>
                <a:r>
                  <a:rPr lang="en-US" sz="40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est  : </a:t>
                </a:r>
              </a:p>
              <a:p>
                <a:r>
                  <a:rPr lang="en-US" sz="40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                   </a:t>
                </a:r>
                <a:r>
                  <a:rPr lang="en-US" sz="4000" i="1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f </a:t>
                </a:r>
                <a:r>
                  <a:rPr lang="en-US" sz="40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</m:num>
                      <m:den>
                        <m:r>
                          <a:rPr lang="fr-FR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60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:r>
                  <a:rPr lang="en-US" sz="40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40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num>
                      <m:den>
                        <m:r>
                          <a:rPr lang="fr-FR" sz="40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  <m:r>
                          <a:rPr lang="fr-FR" sz="40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fr-FR" sz="40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= 50 Hz</a:t>
                </a:r>
              </a:p>
            </p:txBody>
          </p:sp>
        </mc:Choice>
        <mc:Fallback xmlns="">
          <p:sp>
            <p:nvSpPr>
              <p:cNvPr id="22" name="Rectangle 832">
                <a:extLst>
                  <a:ext uri="{FF2B5EF4-FFF2-40B4-BE49-F238E27FC236}">
                    <a16:creationId xmlns:a16="http://schemas.microsoft.com/office/drawing/2014/main" id="{4157EFE3-E4AB-F562-0523-131E5EECCA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288" y="2063613"/>
                <a:ext cx="8882397" cy="1851020"/>
              </a:xfrm>
              <a:prstGeom prst="rect">
                <a:avLst/>
              </a:prstGeom>
              <a:blipFill>
                <a:blip r:embed="rId4"/>
                <a:stretch>
                  <a:fillRect l="-3432" t="-8581" b="-198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9">
            <a:extLst>
              <a:ext uri="{FF2B5EF4-FFF2-40B4-BE49-F238E27FC236}">
                <a16:creationId xmlns:a16="http://schemas.microsoft.com/office/drawing/2014/main" id="{CD1F664E-5131-530A-E784-77EF50CA90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5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CB950-88D5-D12B-4DCB-39579F21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récapitule les étapes à suivre pour déterminer la fréquence d’un son à partir d’un graphique.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0068DF-8101-3795-6D58-C26F4B85C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/>
              <a:t>Veiller à ce que les élèves soient attentifs.</a:t>
            </a:r>
            <a:endParaRPr lang="fr-FR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03453AF-614D-EFB9-4D9A-86690373AEC1}"/>
              </a:ext>
            </a:extLst>
          </p:cNvPr>
          <p:cNvSpPr txBox="1"/>
          <p:nvPr/>
        </p:nvSpPr>
        <p:spPr>
          <a:xfrm>
            <a:off x="1030246" y="1840451"/>
            <a:ext cx="1009497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Étape 1: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compte le nombre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vibrations.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1275BD07-5C38-4BD2-13B7-8E8BA3297A81}"/>
                  </a:ext>
                </a:extLst>
              </p:cNvPr>
              <p:cNvSpPr txBox="1"/>
              <p:nvPr/>
            </p:nvSpPr>
            <p:spPr>
              <a:xfrm>
                <a:off x="1030246" y="4434637"/>
                <a:ext cx="10094976" cy="831253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2400" b="1" dirty="0">
                    <a:solidFill>
                      <a:srgbClr val="004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Étape 3</a:t>
                </a:r>
                <a:r>
                  <a:rPr lang="fr-FR" sz="2400" dirty="0">
                    <a:solidFill>
                      <a:srgbClr val="004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je calcule la fréquence </a:t>
                </a:r>
                <a:r>
                  <a:rPr lang="fr-FR" sz="2400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f</a:t>
                </a:r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en utilisant la relation: </a:t>
                </a:r>
                <a:r>
                  <a:rPr lang="fr-FR" sz="3600" b="1" i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</a:t>
                </a:r>
                <a:r>
                  <a:rPr lang="fr-FR" sz="36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𝒏</m:t>
                        </m:r>
                      </m:num>
                      <m:den>
                        <m:r>
                          <a:rPr lang="fr-FR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𝒕</m:t>
                        </m:r>
                      </m:den>
                    </m:f>
                    <m:r>
                      <a:rPr lang="fr-FR" sz="36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1275BD07-5C38-4BD2-13B7-8E8BA3297A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246" y="4434637"/>
                <a:ext cx="10094976" cy="831253"/>
              </a:xfrm>
              <a:prstGeom prst="rect">
                <a:avLst/>
              </a:prstGeom>
              <a:blipFill>
                <a:blip r:embed="rId2"/>
                <a:stretch>
                  <a:fillRect l="-906" t="-2190" b="-131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ZoneTexte 25">
            <a:extLst>
              <a:ext uri="{FF2B5EF4-FFF2-40B4-BE49-F238E27FC236}">
                <a16:creationId xmlns:a16="http://schemas.microsoft.com/office/drawing/2014/main" id="{B16E28E7-A99B-C4BD-8A5A-0D3D45957DAE}"/>
              </a:ext>
            </a:extLst>
          </p:cNvPr>
          <p:cNvSpPr txBox="1"/>
          <p:nvPr/>
        </p:nvSpPr>
        <p:spPr>
          <a:xfrm>
            <a:off x="1030246" y="3069146"/>
            <a:ext cx="1062532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Étape 2: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détermine la durée 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secondes de ces vibrations selon les données graphiques.</a:t>
            </a: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AB4CA91F-4DCC-3F8E-020E-8E3110728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0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799191" y="5236960"/>
            <a:ext cx="1486341" cy="503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10min</a:t>
            </a:r>
          </a:p>
        </p:txBody>
      </p:sp>
    </p:spTree>
    <p:extLst>
      <p:ext uri="{BB962C8B-B14F-4D97-AF65-F5344CB8AC3E}">
        <p14:creationId xmlns:p14="http://schemas.microsoft.com/office/powerpoint/2010/main" val="3426575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8136717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dirty="0"/>
              <a:t>Fermez vos livrets, prenez vos ardoises et écrivez-y votre réponse.</a:t>
            </a:r>
            <a:r>
              <a:rPr lang="fr-FR" dirty="0">
                <a:latin typeface="Calibri" panose="020F0502020204030204"/>
              </a:rPr>
              <a:t> </a:t>
            </a:r>
            <a:br>
              <a:rPr lang="fr-FR" dirty="0">
                <a:latin typeface="Calibri" panose="020F0502020204030204"/>
              </a:rPr>
            </a:br>
            <a:r>
              <a:rPr lang="fr-FR" dirty="0">
                <a:latin typeface="Calibri" panose="020F0502020204030204"/>
              </a:rPr>
              <a:t>Compléter la phrase suivante par les mots convenables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demande à deux élèves de lire la phrase 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519986" y="1799311"/>
            <a:ext cx="11236080" cy="1384995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black"/>
                </a:solidFill>
                <a:latin typeface="Calibri" panose="020F0502020204030204"/>
              </a:rPr>
              <a:t> Compléter la phrase suivante par les mots convenables parmi les mots suivants:</a:t>
            </a:r>
          </a:p>
          <a:p>
            <a:r>
              <a:rPr lang="fr-FR" sz="2800" b="1" dirty="0">
                <a:solidFill>
                  <a:prstClr val="black"/>
                </a:solidFill>
                <a:latin typeface="Calibri" panose="020F0502020204030204"/>
              </a:rPr>
              <a:t>seconde – fréquence – durée - hertz. </a:t>
            </a:r>
            <a:endParaRPr lang="fr-FR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 : coins arrondis 3">
            <a:extLst>
              <a:ext uri="{FF2B5EF4-FFF2-40B4-BE49-F238E27FC236}">
                <a16:creationId xmlns:a16="http://schemas.microsoft.com/office/drawing/2014/main" id="{0ADF5382-68BC-B777-75E6-0CC89FF9CA2B}"/>
              </a:ext>
            </a:extLst>
          </p:cNvPr>
          <p:cNvSpPr/>
          <p:nvPr/>
        </p:nvSpPr>
        <p:spPr>
          <a:xfrm>
            <a:off x="201512" y="3845859"/>
            <a:ext cx="11554554" cy="66338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Un son est</a:t>
            </a:r>
            <a:r>
              <a:rPr kumimoji="0" lang="fr-MA" sz="2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caractérisé par sa</a:t>
            </a:r>
            <a:r>
              <a:rPr kumimoji="0" lang="fr-MA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………………………………….</a:t>
            </a:r>
            <a:r>
              <a:rPr lang="fr-MA" sz="2400" kern="0" dirty="0">
                <a:solidFill>
                  <a:prstClr val="black"/>
                </a:solidFill>
                <a:latin typeface="Calibri" panose="020F0502020204030204"/>
              </a:rPr>
              <a:t>son unité est le</a:t>
            </a:r>
            <a:r>
              <a:rPr kumimoji="0" lang="fr-MA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6281452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dirty="0"/>
              <a:t>Fermez vos livrets, prenez vos ardoises et écrivez-y votre réponse.</a:t>
            </a:r>
            <a:r>
              <a:rPr lang="fr-FR" dirty="0">
                <a:latin typeface="Calibri" panose="020F0502020204030204"/>
              </a:rPr>
              <a:t> Les réponses sont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demande à deux élèves de lire la phrase 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519986" y="1799311"/>
            <a:ext cx="11236080" cy="1384995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black"/>
                </a:solidFill>
                <a:latin typeface="Calibri" panose="020F0502020204030204"/>
              </a:rPr>
              <a:t> Compléter la phrase suivante par les mots convenables parmi les mots suivants:</a:t>
            </a:r>
          </a:p>
          <a:p>
            <a:r>
              <a:rPr lang="fr-FR" sz="2800" b="1" dirty="0">
                <a:solidFill>
                  <a:prstClr val="black"/>
                </a:solidFill>
                <a:latin typeface="Calibri" panose="020F0502020204030204"/>
              </a:rPr>
              <a:t>seconde – fréquence – durée - hertz. </a:t>
            </a:r>
            <a:endParaRPr lang="fr-FR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201512" y="3845859"/>
            <a:ext cx="11554554" cy="66338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Un son est</a:t>
            </a:r>
            <a:r>
              <a:rPr kumimoji="0" lang="fr-MA" sz="2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caractérisé par sa</a:t>
            </a:r>
            <a:r>
              <a:rPr kumimoji="0" lang="fr-MA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………………………………….</a:t>
            </a:r>
            <a:r>
              <a:rPr lang="fr-MA" sz="2400" kern="0" dirty="0">
                <a:solidFill>
                  <a:prstClr val="black"/>
                </a:solidFill>
                <a:latin typeface="Calibri" panose="020F0502020204030204"/>
              </a:rPr>
              <a:t>son unité est le</a:t>
            </a:r>
            <a:r>
              <a:rPr kumimoji="0" lang="fr-MA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………………………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580964" y="3946720"/>
            <a:ext cx="1658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alibri" panose="020F0502020204030204"/>
              </a:rPr>
              <a:t>fréquence</a:t>
            </a:r>
            <a:endParaRPr lang="fr-FR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9305365" y="3966887"/>
            <a:ext cx="1658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alibri" panose="020F0502020204030204"/>
              </a:rPr>
              <a:t>hertz</a:t>
            </a:r>
            <a:endParaRPr lang="fr-FR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704A5BF4-7632-411D-BB3E-D4D30835A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0546" y="496488"/>
            <a:ext cx="371040" cy="3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2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Répondre par vrai ou faux.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2096974" y="1899164"/>
            <a:ext cx="770950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fréquence est la durée d’une vibration.</a:t>
            </a:r>
          </a:p>
        </p:txBody>
      </p: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694436" y="3429000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7500918" y="3447436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</p:spTree>
    <p:extLst>
      <p:ext uri="{BB962C8B-B14F-4D97-AF65-F5344CB8AC3E}">
        <p14:creationId xmlns:p14="http://schemas.microsoft.com/office/powerpoint/2010/main" val="36161679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fréquence représente le nombre de vibrations par seconde, ce n’est pas une durée.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2096974" y="1899164"/>
            <a:ext cx="770950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fréquence est la durée d’une vibration.</a:t>
            </a:r>
          </a:p>
        </p:txBody>
      </p:sp>
      <p:pic>
        <p:nvPicPr>
          <p:cNvPr id="13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96609" y="4217485"/>
            <a:ext cx="684830" cy="684830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FC419D60-BE5F-F8F9-5554-A32D354914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0546" y="496488"/>
            <a:ext cx="371040" cy="371040"/>
          </a:xfrm>
          <a:prstGeom prst="rect">
            <a:avLst/>
          </a:prstGeom>
        </p:spPr>
      </p:pic>
      <p:sp>
        <p:nvSpPr>
          <p:cNvPr id="5" name="Rectangle : coins arrondis 3">
            <a:extLst>
              <a:ext uri="{FF2B5EF4-FFF2-40B4-BE49-F238E27FC236}">
                <a16:creationId xmlns:a16="http://schemas.microsoft.com/office/drawing/2014/main" id="{ECA50332-E343-EDC8-CCCD-00448DBB9028}"/>
              </a:ext>
            </a:extLst>
          </p:cNvPr>
          <p:cNvSpPr/>
          <p:nvPr/>
        </p:nvSpPr>
        <p:spPr>
          <a:xfrm>
            <a:off x="3694436" y="3429000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11F7F76-B4C9-4D9F-56D2-0169BDF77444}"/>
              </a:ext>
            </a:extLst>
          </p:cNvPr>
          <p:cNvSpPr/>
          <p:nvPr/>
        </p:nvSpPr>
        <p:spPr>
          <a:xfrm>
            <a:off x="7500918" y="3447436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</p:spTree>
    <p:extLst>
      <p:ext uri="{BB962C8B-B14F-4D97-AF65-F5344CB8AC3E}">
        <p14:creationId xmlns:p14="http://schemas.microsoft.com/office/powerpoint/2010/main" val="27239021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Quelle est l’unité de la fréquence? Répondez par vrai ou faux.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2096974" y="1899164"/>
            <a:ext cx="770950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L’unité de la fréquence est la seconde(s)</a:t>
            </a:r>
          </a:p>
        </p:txBody>
      </p: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3325679" y="3429000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7161344" y="3538236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</p:spTree>
    <p:extLst>
      <p:ext uri="{BB962C8B-B14F-4D97-AF65-F5344CB8AC3E}">
        <p14:creationId xmlns:p14="http://schemas.microsoft.com/office/powerpoint/2010/main" val="33305949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L’unité de la fréquence est le hertz(Hz).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incite sur l’unité et son symbole.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2096974" y="1899164"/>
            <a:ext cx="770950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L’unité de la fréquence est la seconde(s)</a:t>
            </a:r>
          </a:p>
        </p:txBody>
      </p:sp>
      <p:pic>
        <p:nvPicPr>
          <p:cNvPr id="13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7035" y="4308285"/>
            <a:ext cx="684830" cy="684830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B1A0133A-9E61-5B6E-B45E-D2EF1A5E8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0546" y="496488"/>
            <a:ext cx="371040" cy="371040"/>
          </a:xfrm>
          <a:prstGeom prst="rect">
            <a:avLst/>
          </a:prstGeom>
        </p:spPr>
      </p:pic>
      <p:sp>
        <p:nvSpPr>
          <p:cNvPr id="5" name="Rectangle : coins arrondis 3">
            <a:extLst>
              <a:ext uri="{FF2B5EF4-FFF2-40B4-BE49-F238E27FC236}">
                <a16:creationId xmlns:a16="http://schemas.microsoft.com/office/drawing/2014/main" id="{B6037113-E2EF-102A-377C-4B8422605F03}"/>
              </a:ext>
            </a:extLst>
          </p:cNvPr>
          <p:cNvSpPr/>
          <p:nvPr/>
        </p:nvSpPr>
        <p:spPr>
          <a:xfrm>
            <a:off x="3325679" y="3429000"/>
            <a:ext cx="1398292" cy="788485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71AC989-CA77-2432-951B-B4C22022351A}"/>
              </a:ext>
            </a:extLst>
          </p:cNvPr>
          <p:cNvSpPr/>
          <p:nvPr/>
        </p:nvSpPr>
        <p:spPr>
          <a:xfrm>
            <a:off x="7161344" y="3538236"/>
            <a:ext cx="1276212" cy="770049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</a:t>
            </a:r>
          </a:p>
        </p:txBody>
      </p:sp>
    </p:spTree>
    <p:extLst>
      <p:ext uri="{BB962C8B-B14F-4D97-AF65-F5344CB8AC3E}">
        <p14:creationId xmlns:p14="http://schemas.microsoft.com/office/powerpoint/2010/main" val="13159983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Calculons le nombre de vibrations. Choisir le nombre correct de vibrations..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519986" y="1799311"/>
            <a:ext cx="1123608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vibrations dans le graphique suivant est: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3CA5AB82-079D-3A10-2A32-CC07BB7B6329}"/>
              </a:ext>
            </a:extLst>
          </p:cNvPr>
          <p:cNvGrpSpPr/>
          <p:nvPr/>
        </p:nvGrpSpPr>
        <p:grpSpPr>
          <a:xfrm>
            <a:off x="6338046" y="2933438"/>
            <a:ext cx="4502990" cy="2419069"/>
            <a:chOff x="6338046" y="2933438"/>
            <a:chExt cx="4502990" cy="2419069"/>
          </a:xfrm>
        </p:grpSpPr>
        <p:pic>
          <p:nvPicPr>
            <p:cNvPr id="34" name="Image 33"/>
            <p:cNvPicPr/>
            <p:nvPr/>
          </p:nvPicPr>
          <p:blipFill>
            <a:blip r:embed="rId3"/>
            <a:srcRect l="65274" t="43855" r="13968" b="39106"/>
            <a:stretch>
              <a:fillRect/>
            </a:stretch>
          </p:blipFill>
          <p:spPr bwMode="auto">
            <a:xfrm>
              <a:off x="6338046" y="2933438"/>
              <a:ext cx="4502990" cy="24190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" name="Connecteur droit avec flèche 4">
              <a:extLst>
                <a:ext uri="{FF2B5EF4-FFF2-40B4-BE49-F238E27FC236}">
                  <a16:creationId xmlns:a16="http://schemas.microsoft.com/office/drawing/2014/main" id="{65F2344B-3FFD-4680-1E18-931A6C47E517}"/>
                </a:ext>
              </a:extLst>
            </p:cNvPr>
            <p:cNvCxnSpPr>
              <a:stCxn id="34" idx="1"/>
            </p:cNvCxnSpPr>
            <p:nvPr/>
          </p:nvCxnSpPr>
          <p:spPr>
            <a:xfrm flipV="1">
              <a:off x="6338046" y="4142972"/>
              <a:ext cx="658177" cy="1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necteur droit avec flèche 5">
              <a:extLst>
                <a:ext uri="{FF2B5EF4-FFF2-40B4-BE49-F238E27FC236}">
                  <a16:creationId xmlns:a16="http://schemas.microsoft.com/office/drawing/2014/main" id="{CE91CC99-6022-D942-95C3-288893B90555}"/>
                </a:ext>
              </a:extLst>
            </p:cNvPr>
            <p:cNvCxnSpPr/>
            <p:nvPr/>
          </p:nvCxnSpPr>
          <p:spPr>
            <a:xfrm flipV="1">
              <a:off x="6923948" y="4142972"/>
              <a:ext cx="658177" cy="1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avec flèche 6">
              <a:extLst>
                <a:ext uri="{FF2B5EF4-FFF2-40B4-BE49-F238E27FC236}">
                  <a16:creationId xmlns:a16="http://schemas.microsoft.com/office/drawing/2014/main" id="{993F20CD-5CCC-6398-7A41-925F1B78970F}"/>
                </a:ext>
              </a:extLst>
            </p:cNvPr>
            <p:cNvCxnSpPr/>
            <p:nvPr/>
          </p:nvCxnSpPr>
          <p:spPr>
            <a:xfrm flipV="1">
              <a:off x="7582125" y="4142972"/>
              <a:ext cx="658177" cy="1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93D532F4-3A0F-0DA3-82A5-D01FDE33CDB2}"/>
                </a:ext>
              </a:extLst>
            </p:cNvPr>
            <p:cNvCxnSpPr/>
            <p:nvPr/>
          </p:nvCxnSpPr>
          <p:spPr>
            <a:xfrm flipV="1">
              <a:off x="8240302" y="4142972"/>
              <a:ext cx="658177" cy="1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3F78B975-362F-F8CD-E7A7-3EDBE082F549}"/>
                </a:ext>
              </a:extLst>
            </p:cNvPr>
            <p:cNvCxnSpPr/>
            <p:nvPr/>
          </p:nvCxnSpPr>
          <p:spPr>
            <a:xfrm flipV="1">
              <a:off x="8882492" y="4142972"/>
              <a:ext cx="658177" cy="1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>
              <a:extLst>
                <a:ext uri="{FF2B5EF4-FFF2-40B4-BE49-F238E27FC236}">
                  <a16:creationId xmlns:a16="http://schemas.microsoft.com/office/drawing/2014/main" id="{DF97A883-8FEB-5107-FB89-3681FF905613}"/>
                </a:ext>
              </a:extLst>
            </p:cNvPr>
            <p:cNvCxnSpPr/>
            <p:nvPr/>
          </p:nvCxnSpPr>
          <p:spPr>
            <a:xfrm flipV="1">
              <a:off x="9524682" y="4142972"/>
              <a:ext cx="658177" cy="1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avec flèche 13">
              <a:extLst>
                <a:ext uri="{FF2B5EF4-FFF2-40B4-BE49-F238E27FC236}">
                  <a16:creationId xmlns:a16="http://schemas.microsoft.com/office/drawing/2014/main" id="{BCD51758-7CF7-EF99-759A-81845392E31D}"/>
                </a:ext>
              </a:extLst>
            </p:cNvPr>
            <p:cNvCxnSpPr/>
            <p:nvPr/>
          </p:nvCxnSpPr>
          <p:spPr>
            <a:xfrm flipV="1">
              <a:off x="10182859" y="4142972"/>
              <a:ext cx="658177" cy="1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 : coins arrondis 4">
            <a:extLst>
              <a:ext uri="{FF2B5EF4-FFF2-40B4-BE49-F238E27FC236}">
                <a16:creationId xmlns:a16="http://schemas.microsoft.com/office/drawing/2014/main" id="{39D04194-9D46-83EB-2037-53E9D0371BCC}"/>
              </a:ext>
            </a:extLst>
          </p:cNvPr>
          <p:cNvSpPr/>
          <p:nvPr/>
        </p:nvSpPr>
        <p:spPr>
          <a:xfrm>
            <a:off x="939009" y="2827320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</a:t>
            </a:r>
          </a:p>
        </p:txBody>
      </p:sp>
      <p:sp>
        <p:nvSpPr>
          <p:cNvPr id="23" name="Rectangle : coins arrondis 5">
            <a:extLst>
              <a:ext uri="{FF2B5EF4-FFF2-40B4-BE49-F238E27FC236}">
                <a16:creationId xmlns:a16="http://schemas.microsoft.com/office/drawing/2014/main" id="{29C9F82F-4213-98EF-6946-27A3DE6408E1}"/>
              </a:ext>
            </a:extLst>
          </p:cNvPr>
          <p:cNvSpPr/>
          <p:nvPr/>
        </p:nvSpPr>
        <p:spPr>
          <a:xfrm>
            <a:off x="1371009" y="2864371"/>
            <a:ext cx="869773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14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4" name="Rectangle : coins arrondis 6">
            <a:extLst>
              <a:ext uri="{FF2B5EF4-FFF2-40B4-BE49-F238E27FC236}">
                <a16:creationId xmlns:a16="http://schemas.microsoft.com/office/drawing/2014/main" id="{B73EF9FB-6558-C006-AE56-FB9F472734CF}"/>
              </a:ext>
            </a:extLst>
          </p:cNvPr>
          <p:cNvSpPr/>
          <p:nvPr/>
        </p:nvSpPr>
        <p:spPr>
          <a:xfrm>
            <a:off x="958733" y="3877455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B</a:t>
            </a:r>
          </a:p>
        </p:txBody>
      </p:sp>
      <p:sp>
        <p:nvSpPr>
          <p:cNvPr id="26" name="Rectangle : coins arrondis 1">
            <a:extLst>
              <a:ext uri="{FF2B5EF4-FFF2-40B4-BE49-F238E27FC236}">
                <a16:creationId xmlns:a16="http://schemas.microsoft.com/office/drawing/2014/main" id="{9290CF78-34B5-428F-9C2C-73D25D5F377A}"/>
              </a:ext>
            </a:extLst>
          </p:cNvPr>
          <p:cNvSpPr/>
          <p:nvPr/>
        </p:nvSpPr>
        <p:spPr>
          <a:xfrm>
            <a:off x="1371009" y="3876917"/>
            <a:ext cx="914991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858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3" name="Rectangle : coins arrondis 7">
            <a:extLst>
              <a:ext uri="{FF2B5EF4-FFF2-40B4-BE49-F238E27FC236}">
                <a16:creationId xmlns:a16="http://schemas.microsoft.com/office/drawing/2014/main" id="{0DC778C8-2EEB-5E71-0A2F-764FFAB10711}"/>
              </a:ext>
            </a:extLst>
          </p:cNvPr>
          <p:cNvSpPr/>
          <p:nvPr/>
        </p:nvSpPr>
        <p:spPr>
          <a:xfrm>
            <a:off x="958733" y="4921583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</a:t>
            </a:r>
          </a:p>
        </p:txBody>
      </p:sp>
      <p:sp>
        <p:nvSpPr>
          <p:cNvPr id="35" name="Rectangle : coins arrondis 3">
            <a:extLst>
              <a:ext uri="{FF2B5EF4-FFF2-40B4-BE49-F238E27FC236}">
                <a16:creationId xmlns:a16="http://schemas.microsoft.com/office/drawing/2014/main" id="{6433973E-3AC5-AE83-53FA-B14FF820A4FA}"/>
              </a:ext>
            </a:extLst>
          </p:cNvPr>
          <p:cNvSpPr/>
          <p:nvPr/>
        </p:nvSpPr>
        <p:spPr>
          <a:xfrm>
            <a:off x="1371009" y="4934105"/>
            <a:ext cx="957201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6</a:t>
            </a:r>
            <a:endParaRPr kumimoji="0" lang="fr-MA" sz="24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3132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45FE80E3-4446-0977-80DB-47A65FB41C6F}"/>
              </a:ext>
            </a:extLst>
          </p:cNvPr>
          <p:cNvGrpSpPr/>
          <p:nvPr/>
        </p:nvGrpSpPr>
        <p:grpSpPr>
          <a:xfrm>
            <a:off x="6338046" y="2933438"/>
            <a:ext cx="4502990" cy="2419069"/>
            <a:chOff x="6338046" y="2933438"/>
            <a:chExt cx="4502990" cy="2419069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4F32AF2A-E5D9-5550-8245-5785C5C105A2}"/>
                </a:ext>
              </a:extLst>
            </p:cNvPr>
            <p:cNvPicPr/>
            <p:nvPr/>
          </p:nvPicPr>
          <p:blipFill>
            <a:blip r:embed="rId2"/>
            <a:srcRect l="65274" t="43855" r="13968" b="39106"/>
            <a:stretch>
              <a:fillRect/>
            </a:stretch>
          </p:blipFill>
          <p:spPr bwMode="auto">
            <a:xfrm>
              <a:off x="6338046" y="2933438"/>
              <a:ext cx="4502990" cy="24190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" name="Connecteur droit avec flèche 5">
              <a:extLst>
                <a:ext uri="{FF2B5EF4-FFF2-40B4-BE49-F238E27FC236}">
                  <a16:creationId xmlns:a16="http://schemas.microsoft.com/office/drawing/2014/main" id="{FE39BF3D-F930-B3B0-D324-9D1EBE446D77}"/>
                </a:ext>
              </a:extLst>
            </p:cNvPr>
            <p:cNvCxnSpPr>
              <a:stCxn id="5" idx="1"/>
            </p:cNvCxnSpPr>
            <p:nvPr/>
          </p:nvCxnSpPr>
          <p:spPr>
            <a:xfrm flipV="1">
              <a:off x="6338046" y="4142972"/>
              <a:ext cx="658177" cy="1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avec flèche 6">
              <a:extLst>
                <a:ext uri="{FF2B5EF4-FFF2-40B4-BE49-F238E27FC236}">
                  <a16:creationId xmlns:a16="http://schemas.microsoft.com/office/drawing/2014/main" id="{D7E268A2-C688-7D7C-915F-CE27DC845BCE}"/>
                </a:ext>
              </a:extLst>
            </p:cNvPr>
            <p:cNvCxnSpPr/>
            <p:nvPr/>
          </p:nvCxnSpPr>
          <p:spPr>
            <a:xfrm flipV="1">
              <a:off x="6923948" y="4142972"/>
              <a:ext cx="658177" cy="1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F5BAF73E-8543-3120-D241-B2B7175B811F}"/>
                </a:ext>
              </a:extLst>
            </p:cNvPr>
            <p:cNvCxnSpPr/>
            <p:nvPr/>
          </p:nvCxnSpPr>
          <p:spPr>
            <a:xfrm flipV="1">
              <a:off x="7582125" y="4142972"/>
              <a:ext cx="658177" cy="1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avec flèche 8">
              <a:extLst>
                <a:ext uri="{FF2B5EF4-FFF2-40B4-BE49-F238E27FC236}">
                  <a16:creationId xmlns:a16="http://schemas.microsoft.com/office/drawing/2014/main" id="{7D268828-560E-B9C3-B4D7-E536113735ED}"/>
                </a:ext>
              </a:extLst>
            </p:cNvPr>
            <p:cNvCxnSpPr/>
            <p:nvPr/>
          </p:nvCxnSpPr>
          <p:spPr>
            <a:xfrm flipV="1">
              <a:off x="8240302" y="4142972"/>
              <a:ext cx="658177" cy="1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>
              <a:extLst>
                <a:ext uri="{FF2B5EF4-FFF2-40B4-BE49-F238E27FC236}">
                  <a16:creationId xmlns:a16="http://schemas.microsoft.com/office/drawing/2014/main" id="{CBBB917F-7D37-25D5-7067-B37153EFA2D4}"/>
                </a:ext>
              </a:extLst>
            </p:cNvPr>
            <p:cNvCxnSpPr/>
            <p:nvPr/>
          </p:nvCxnSpPr>
          <p:spPr>
            <a:xfrm flipV="1">
              <a:off x="8882492" y="4142972"/>
              <a:ext cx="658177" cy="1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avec flèche 13">
              <a:extLst>
                <a:ext uri="{FF2B5EF4-FFF2-40B4-BE49-F238E27FC236}">
                  <a16:creationId xmlns:a16="http://schemas.microsoft.com/office/drawing/2014/main" id="{031AB6AC-DDC3-7FDE-15CA-043F8AB8B61B}"/>
                </a:ext>
              </a:extLst>
            </p:cNvPr>
            <p:cNvCxnSpPr/>
            <p:nvPr/>
          </p:nvCxnSpPr>
          <p:spPr>
            <a:xfrm flipV="1">
              <a:off x="9524682" y="4142972"/>
              <a:ext cx="658177" cy="1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>
              <a:extLst>
                <a:ext uri="{FF2B5EF4-FFF2-40B4-BE49-F238E27FC236}">
                  <a16:creationId xmlns:a16="http://schemas.microsoft.com/office/drawing/2014/main" id="{19560CDA-B4A5-7596-9D48-60023352F834}"/>
                </a:ext>
              </a:extLst>
            </p:cNvPr>
            <p:cNvCxnSpPr/>
            <p:nvPr/>
          </p:nvCxnSpPr>
          <p:spPr>
            <a:xfrm flipV="1">
              <a:off x="10182859" y="4142972"/>
              <a:ext cx="658177" cy="1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Effectivement c’est 7. on calcule le nombre de (crête + creux).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donne des illustrations nécessaires. .</a:t>
            </a:r>
          </a:p>
        </p:txBody>
      </p:sp>
      <p:sp>
        <p:nvSpPr>
          <p:cNvPr id="27" name="Rectangle : coins arrondis 4">
            <a:extLst>
              <a:ext uri="{FF2B5EF4-FFF2-40B4-BE49-F238E27FC236}">
                <a16:creationId xmlns:a16="http://schemas.microsoft.com/office/drawing/2014/main" id="{C27C2F1A-4070-F444-C7CE-69852553FEDD}"/>
              </a:ext>
            </a:extLst>
          </p:cNvPr>
          <p:cNvSpPr/>
          <p:nvPr/>
        </p:nvSpPr>
        <p:spPr>
          <a:xfrm>
            <a:off x="939009" y="2827320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</a:t>
            </a:r>
          </a:p>
        </p:txBody>
      </p:sp>
      <p:sp>
        <p:nvSpPr>
          <p:cNvPr id="28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1371009" y="2864371"/>
            <a:ext cx="869773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14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9" name="Rectangle : coins arrondis 6">
            <a:extLst>
              <a:ext uri="{FF2B5EF4-FFF2-40B4-BE49-F238E27FC236}">
                <a16:creationId xmlns:a16="http://schemas.microsoft.com/office/drawing/2014/main" id="{C5C37D39-43F6-4751-1AC7-E6F6E1118779}"/>
              </a:ext>
            </a:extLst>
          </p:cNvPr>
          <p:cNvSpPr/>
          <p:nvPr/>
        </p:nvSpPr>
        <p:spPr>
          <a:xfrm>
            <a:off x="958733" y="3877455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B</a:t>
            </a:r>
          </a:p>
        </p:txBody>
      </p:sp>
      <p:sp>
        <p:nvSpPr>
          <p:cNvPr id="30" name="Rectangle : coins arrondis 1">
            <a:extLst>
              <a:ext uri="{FF2B5EF4-FFF2-40B4-BE49-F238E27FC236}">
                <a16:creationId xmlns:a16="http://schemas.microsoft.com/office/drawing/2014/main" id="{A905B680-70F6-493D-2DDA-A32FF354AF2E}"/>
              </a:ext>
            </a:extLst>
          </p:cNvPr>
          <p:cNvSpPr/>
          <p:nvPr/>
        </p:nvSpPr>
        <p:spPr>
          <a:xfrm>
            <a:off x="1371009" y="3876917"/>
            <a:ext cx="914991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858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1" name="Rectangle : coins arrondis 7">
            <a:extLst>
              <a:ext uri="{FF2B5EF4-FFF2-40B4-BE49-F238E27FC236}">
                <a16:creationId xmlns:a16="http://schemas.microsoft.com/office/drawing/2014/main" id="{45823AE5-74AA-AD72-0FE4-EFEB7FFDF1A6}"/>
              </a:ext>
            </a:extLst>
          </p:cNvPr>
          <p:cNvSpPr/>
          <p:nvPr/>
        </p:nvSpPr>
        <p:spPr>
          <a:xfrm>
            <a:off x="958733" y="4921583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</a:t>
            </a:r>
          </a:p>
        </p:txBody>
      </p:sp>
      <p:sp>
        <p:nvSpPr>
          <p:cNvPr id="32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371009" y="4934105"/>
            <a:ext cx="957201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Times New Roman" panose="02020603050405020304" pitchFamily="18" charset="0"/>
              </a:rPr>
              <a:t>6</a:t>
            </a:r>
            <a:endParaRPr kumimoji="0" lang="fr-MA" sz="2400" b="0" i="0" u="none" strike="noStrike" kern="1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15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3903" y="3763033"/>
            <a:ext cx="684830" cy="684830"/>
          </a:xfrm>
          <a:prstGeom prst="rect">
            <a:avLst/>
          </a:prstGeom>
        </p:spPr>
      </p:pic>
      <p:sp>
        <p:nvSpPr>
          <p:cNvPr id="16" name="Accolade ouvrante 15"/>
          <p:cNvSpPr/>
          <p:nvPr/>
        </p:nvSpPr>
        <p:spPr>
          <a:xfrm rot="16200000">
            <a:off x="6487797" y="3968244"/>
            <a:ext cx="347239" cy="612000"/>
          </a:xfrm>
          <a:prstGeom prst="leftBrace">
            <a:avLst>
              <a:gd name="adj1" fmla="val 8333"/>
              <a:gd name="adj2" fmla="val 55212"/>
            </a:avLst>
          </a:prstGeom>
          <a:ln w="28575"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avec flèche 16"/>
          <p:cNvCxnSpPr>
            <a:cxnSpLocks/>
            <a:endCxn id="16" idx="1"/>
          </p:cNvCxnSpPr>
          <p:nvPr/>
        </p:nvCxnSpPr>
        <p:spPr>
          <a:xfrm flipV="1">
            <a:off x="5638800" y="4447864"/>
            <a:ext cx="1054514" cy="37276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4864520" y="4820624"/>
            <a:ext cx="1548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1600" b="1" dirty="0">
                <a:latin typeface="Calibri" panose="020F0502020204030204" pitchFamily="34" charset="0"/>
                <a:cs typeface="Calibri" panose="020F0502020204030204" pitchFamily="34" charset="0"/>
              </a:rPr>
              <a:t>Une vibration</a:t>
            </a:r>
            <a:endParaRPr lang="fr-F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1046BF0-4706-3DE9-1CF9-6737D49E6EF4}"/>
              </a:ext>
            </a:extLst>
          </p:cNvPr>
          <p:cNvSpPr/>
          <p:nvPr/>
        </p:nvSpPr>
        <p:spPr>
          <a:xfrm>
            <a:off x="519986" y="1799311"/>
            <a:ext cx="1123608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vibrations dans le graphique suivant est:</a:t>
            </a:r>
          </a:p>
        </p:txBody>
      </p:sp>
      <p:pic>
        <p:nvPicPr>
          <p:cNvPr id="23" name="Image 8">
            <a:extLst>
              <a:ext uri="{FF2B5EF4-FFF2-40B4-BE49-F238E27FC236}">
                <a16:creationId xmlns:a16="http://schemas.microsoft.com/office/drawing/2014/main" id="{A6ECC9EC-881A-0F9D-67F0-DAAD4B5E1F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70546" y="496488"/>
            <a:ext cx="371040" cy="3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364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va essayer de comprendre la signification de la fréquence d’un son. Choisissez la réponse correcte.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519986" y="1799311"/>
            <a:ext cx="1123608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MA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son de fréquence 100 Hz veut dire :</a:t>
            </a:r>
            <a:endParaRPr lang="fr-FR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 : coins arrondis 4">
            <a:extLst>
              <a:ext uri="{FF2B5EF4-FFF2-40B4-BE49-F238E27FC236}">
                <a16:creationId xmlns:a16="http://schemas.microsoft.com/office/drawing/2014/main" id="{C27C2F1A-4070-F444-C7CE-69852553FEDD}"/>
              </a:ext>
            </a:extLst>
          </p:cNvPr>
          <p:cNvSpPr/>
          <p:nvPr/>
        </p:nvSpPr>
        <p:spPr>
          <a:xfrm>
            <a:off x="939009" y="2827320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</a:t>
            </a:r>
          </a:p>
        </p:txBody>
      </p:sp>
      <p:sp>
        <p:nvSpPr>
          <p:cNvPr id="28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1371009" y="2864371"/>
            <a:ext cx="6706191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qu’il </a:t>
            </a:r>
            <a:r>
              <a:rPr kumimoji="0" lang="fr-MA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y a 100 vibrations par seconde.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9" name="Rectangle : coins arrondis 6">
            <a:extLst>
              <a:ext uri="{FF2B5EF4-FFF2-40B4-BE49-F238E27FC236}">
                <a16:creationId xmlns:a16="http://schemas.microsoft.com/office/drawing/2014/main" id="{C5C37D39-43F6-4751-1AC7-E6F6E1118779}"/>
              </a:ext>
            </a:extLst>
          </p:cNvPr>
          <p:cNvSpPr/>
          <p:nvPr/>
        </p:nvSpPr>
        <p:spPr>
          <a:xfrm>
            <a:off x="958733" y="3877455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B</a:t>
            </a:r>
          </a:p>
        </p:txBody>
      </p:sp>
      <p:sp>
        <p:nvSpPr>
          <p:cNvPr id="31" name="Rectangle : coins arrondis 7">
            <a:extLst>
              <a:ext uri="{FF2B5EF4-FFF2-40B4-BE49-F238E27FC236}">
                <a16:creationId xmlns:a16="http://schemas.microsoft.com/office/drawing/2014/main" id="{45823AE5-74AA-AD72-0FE4-EFEB7FFDF1A6}"/>
              </a:ext>
            </a:extLst>
          </p:cNvPr>
          <p:cNvSpPr/>
          <p:nvPr/>
        </p:nvSpPr>
        <p:spPr>
          <a:xfrm>
            <a:off x="958733" y="4921583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</a:t>
            </a:r>
          </a:p>
        </p:txBody>
      </p: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1390733" y="4971005"/>
            <a:ext cx="6623714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qu’il y a une vibration par seconde</a:t>
            </a:r>
          </a:p>
        </p:txBody>
      </p:sp>
      <p:sp>
        <p:nvSpPr>
          <p:cNvPr id="17" name="Rectangle : coins arrondis 5">
            <a:extLst>
              <a:ext uri="{FF2B5EF4-FFF2-40B4-BE49-F238E27FC236}">
                <a16:creationId xmlns:a16="http://schemas.microsoft.com/office/drawing/2014/main" id="{BA088A8D-51EE-9FCF-BA12-91AE8747A2B7}"/>
              </a:ext>
            </a:extLst>
          </p:cNvPr>
          <p:cNvSpPr/>
          <p:nvPr/>
        </p:nvSpPr>
        <p:spPr>
          <a:xfrm>
            <a:off x="1390733" y="3948379"/>
            <a:ext cx="6623714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qu’il y a 50 vibrations par seconde.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959643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939" y="341300"/>
            <a:ext cx="10372033" cy="267549"/>
          </a:xfrm>
        </p:spPr>
        <p:txBody>
          <a:bodyPr/>
          <a:lstStyle/>
          <a:p>
            <a:r>
              <a:rPr lang="fr-FR" dirty="0"/>
              <a:t>Effectivement une fréquence de 100 Hz veut dire qu’il y a 100 vibrations par seconde.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B17B543-988E-DDE7-EB4C-157081EC0B8B}"/>
              </a:ext>
            </a:extLst>
          </p:cNvPr>
          <p:cNvSpPr/>
          <p:nvPr/>
        </p:nvSpPr>
        <p:spPr>
          <a:xfrm>
            <a:off x="519986" y="1799311"/>
            <a:ext cx="11236080" cy="523220"/>
          </a:xfrm>
          <a:prstGeom prst="rect">
            <a:avLst/>
          </a:prstGeom>
          <a:solidFill>
            <a:srgbClr val="36AFCE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fr-MA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son de fréquence 100 Hz veut dire :</a:t>
            </a:r>
            <a:endParaRPr lang="fr-FR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Graphique 26" descr="Coche avec un remplissage uni">
            <a:extLst>
              <a:ext uri="{FF2B5EF4-FFF2-40B4-BE49-F238E27FC236}">
                <a16:creationId xmlns:a16="http://schemas.microsoft.com/office/drawing/2014/main" id="{7D75F691-8AE7-FEF2-1D58-3CB87EA8E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7571" y="2700367"/>
            <a:ext cx="684830" cy="684830"/>
          </a:xfrm>
          <a:prstGeom prst="rect">
            <a:avLst/>
          </a:prstGeom>
        </p:spPr>
      </p:pic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7087E8B2-3921-4EDD-F608-BDD97A8CE544}"/>
              </a:ext>
            </a:extLst>
          </p:cNvPr>
          <p:cNvSpPr/>
          <p:nvPr/>
        </p:nvSpPr>
        <p:spPr>
          <a:xfrm>
            <a:off x="939009" y="2827320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</a:t>
            </a:r>
          </a:p>
        </p:txBody>
      </p:sp>
      <p:sp>
        <p:nvSpPr>
          <p:cNvPr id="5" name="Rectangle : coins arrondis 5">
            <a:extLst>
              <a:ext uri="{FF2B5EF4-FFF2-40B4-BE49-F238E27FC236}">
                <a16:creationId xmlns:a16="http://schemas.microsoft.com/office/drawing/2014/main" id="{39A4936A-7C3A-6E8E-9CEE-20A9A40B8FC1}"/>
              </a:ext>
            </a:extLst>
          </p:cNvPr>
          <p:cNvSpPr/>
          <p:nvPr/>
        </p:nvSpPr>
        <p:spPr>
          <a:xfrm>
            <a:off x="1371009" y="2864371"/>
            <a:ext cx="6706191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qu’il </a:t>
            </a:r>
            <a:r>
              <a:rPr kumimoji="0" lang="fr-MA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y a 100 vibrations par seconde.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Rectangle : coins arrondis 6">
            <a:extLst>
              <a:ext uri="{FF2B5EF4-FFF2-40B4-BE49-F238E27FC236}">
                <a16:creationId xmlns:a16="http://schemas.microsoft.com/office/drawing/2014/main" id="{7F4AA4DE-AFFC-B970-16BA-F7ECA1AB564B}"/>
              </a:ext>
            </a:extLst>
          </p:cNvPr>
          <p:cNvSpPr/>
          <p:nvPr/>
        </p:nvSpPr>
        <p:spPr>
          <a:xfrm>
            <a:off x="958733" y="3877455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B</a:t>
            </a:r>
          </a:p>
        </p:txBody>
      </p:sp>
      <p:sp>
        <p:nvSpPr>
          <p:cNvPr id="7" name="Rectangle : coins arrondis 7">
            <a:extLst>
              <a:ext uri="{FF2B5EF4-FFF2-40B4-BE49-F238E27FC236}">
                <a16:creationId xmlns:a16="http://schemas.microsoft.com/office/drawing/2014/main" id="{A51B9C5B-E2E1-87E6-D990-A6B318008567}"/>
              </a:ext>
            </a:extLst>
          </p:cNvPr>
          <p:cNvSpPr/>
          <p:nvPr/>
        </p:nvSpPr>
        <p:spPr>
          <a:xfrm>
            <a:off x="958733" y="4921583"/>
            <a:ext cx="432000" cy="430924"/>
          </a:xfrm>
          <a:prstGeom prst="roundRect">
            <a:avLst/>
          </a:prstGeom>
          <a:solidFill>
            <a:srgbClr val="36AFCE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</a:t>
            </a:r>
          </a:p>
        </p:txBody>
      </p:sp>
      <p:sp>
        <p:nvSpPr>
          <p:cNvPr id="8" name="Rectangle : coins arrondis 5">
            <a:extLst>
              <a:ext uri="{FF2B5EF4-FFF2-40B4-BE49-F238E27FC236}">
                <a16:creationId xmlns:a16="http://schemas.microsoft.com/office/drawing/2014/main" id="{4BF3C2C4-D4C6-A6BD-F6A3-731CA099080C}"/>
              </a:ext>
            </a:extLst>
          </p:cNvPr>
          <p:cNvSpPr/>
          <p:nvPr/>
        </p:nvSpPr>
        <p:spPr>
          <a:xfrm>
            <a:off x="1390733" y="4971005"/>
            <a:ext cx="6623714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qu’il y a une vibration par seconde</a:t>
            </a:r>
          </a:p>
        </p:txBody>
      </p:sp>
      <p:sp>
        <p:nvSpPr>
          <p:cNvPr id="9" name="Rectangle : coins arrondis 5">
            <a:extLst>
              <a:ext uri="{FF2B5EF4-FFF2-40B4-BE49-F238E27FC236}">
                <a16:creationId xmlns:a16="http://schemas.microsoft.com/office/drawing/2014/main" id="{ABDB12EB-C70B-75F7-F1D3-368DD4AB3DAE}"/>
              </a:ext>
            </a:extLst>
          </p:cNvPr>
          <p:cNvSpPr/>
          <p:nvPr/>
        </p:nvSpPr>
        <p:spPr>
          <a:xfrm>
            <a:off x="1390733" y="3948379"/>
            <a:ext cx="6623714" cy="360000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qu’il y a 50 vibrations par seconde.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3" name="Image 8">
            <a:extLst>
              <a:ext uri="{FF2B5EF4-FFF2-40B4-BE49-F238E27FC236}">
                <a16:creationId xmlns:a16="http://schemas.microsoft.com/office/drawing/2014/main" id="{670229BE-D086-99D0-6838-13756E72B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0546" y="496488"/>
            <a:ext cx="371040" cy="3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177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60512" y="768699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503756" y="4419682"/>
            <a:ext cx="1207308" cy="1925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602203" y="2210521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15805" y="4642017"/>
            <a:ext cx="593846" cy="5709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9D656C-8CA4-4D76-B32C-81753BFDB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 flipV="1">
            <a:off x="8725494" y="3726021"/>
            <a:ext cx="1497103" cy="1801461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994" y="221052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aut-parleur — Wikipédia">
            <a:extLst>
              <a:ext uri="{FF2B5EF4-FFF2-40B4-BE49-F238E27FC236}">
                <a16:creationId xmlns:a16="http://schemas.microsoft.com/office/drawing/2014/main" id="{01388807-8021-0D51-EB52-1488B9197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895" y="2360556"/>
            <a:ext cx="1652517" cy="12409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9D77F973-0993-3524-2F76-336E04D4B863}"/>
              </a:ext>
            </a:extLst>
          </p:cNvPr>
          <p:cNvSpPr txBox="1"/>
          <p:nvPr/>
        </p:nvSpPr>
        <p:spPr>
          <a:xfrm>
            <a:off x="1017467" y="3593607"/>
            <a:ext cx="2375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1800" b="1" dirty="0"/>
              <a:t>Un haut-parleur</a:t>
            </a:r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>
            <a:off x="1572174" y="5468802"/>
            <a:ext cx="208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MA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Livret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3839565" y="3727239"/>
            <a:ext cx="2256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MA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Diapason</a:t>
            </a:r>
          </a:p>
        </p:txBody>
      </p:sp>
      <p:pic>
        <p:nvPicPr>
          <p:cNvPr id="22" name="Picture 2" descr="Diapason 440 Hz sur support - EFCMD - Au Service de l'Enseignement et de la  Recherche">
            <a:extLst>
              <a:ext uri="{FF2B5EF4-FFF2-40B4-BE49-F238E27FC236}">
                <a16:creationId xmlns:a16="http://schemas.microsoft.com/office/drawing/2014/main" id="{72203E72-15B1-3234-C791-F1CE28BA5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80" y="2210982"/>
            <a:ext cx="1556895" cy="15568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Placeholder 4" descr="A cartoon of a child holding a flask&#10;&#10;AI-generated content may be incorrect.">
            <a:extLst>
              <a:ext uri="{FF2B5EF4-FFF2-40B4-BE49-F238E27FC236}">
                <a16:creationId xmlns:a16="http://schemas.microsoft.com/office/drawing/2014/main" id="{6C3F3CA5-B043-9267-20B7-0276BD0385A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" r="454"/>
          <a:stretch>
            <a:fillRect/>
          </a:stretch>
        </p:blipFill>
        <p:spPr>
          <a:xfrm>
            <a:off x="1627974" y="4310723"/>
            <a:ext cx="1976400" cy="110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085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  <p:sp>
        <p:nvSpPr>
          <p:cNvPr id="17" name="D_A_01">
            <a:extLst>
              <a:ext uri="{FF2B5EF4-FFF2-40B4-BE49-F238E27FC236}">
                <a16:creationId xmlns:a16="http://schemas.microsoft.com/office/drawing/2014/main" id="{EE952D67-6ABD-024C-5321-9736656F3C0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latin typeface="Calibri" panose="020F0502020204030204"/>
              </a:rPr>
              <a:t>Maintenant on va résoudre ensemble la tâche suivante. On commence par la détermination du nombre de vibrations.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7566AE4-BDC7-2197-8C3F-B4C1FC9D5550}"/>
              </a:ext>
            </a:extLst>
          </p:cNvPr>
          <p:cNvSpPr txBox="1"/>
          <p:nvPr/>
        </p:nvSpPr>
        <p:spPr>
          <a:xfrm>
            <a:off x="627215" y="1411005"/>
            <a:ext cx="11331918" cy="2677656"/>
          </a:xfrm>
          <a:prstGeom prst="rect">
            <a:avLst/>
          </a:prstGeom>
          <a:solidFill>
            <a:srgbClr val="F19D19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lvl="0"/>
            <a:r>
              <a:rPr lang="fr-FR" sz="2400" kern="0" dirty="0">
                <a:solidFill>
                  <a:srgbClr val="2B3568"/>
                </a:solidFill>
                <a:latin typeface="Calibri" panose="020F0502020204030204"/>
              </a:rPr>
              <a:t>À l’aide d’un appareil adéquat, on a représenté le </a:t>
            </a:r>
          </a:p>
          <a:p>
            <a:pPr lvl="0"/>
            <a:r>
              <a:rPr lang="fr-FR" sz="2400" kern="0" dirty="0">
                <a:solidFill>
                  <a:srgbClr val="2B3568"/>
                </a:solidFill>
                <a:latin typeface="Calibri" panose="020F0502020204030204"/>
              </a:rPr>
              <a:t>graphique d’un son comme indiqué dans la figure </a:t>
            </a:r>
          </a:p>
          <a:p>
            <a:pPr lvl="0"/>
            <a:r>
              <a:rPr lang="fr-FR" sz="2400" kern="0" dirty="0">
                <a:solidFill>
                  <a:srgbClr val="2B3568"/>
                </a:solidFill>
                <a:latin typeface="Calibri" panose="020F0502020204030204"/>
              </a:rPr>
              <a:t>ci-contre. </a:t>
            </a:r>
          </a:p>
          <a:p>
            <a:pPr lvl="0"/>
            <a:r>
              <a:rPr lang="fr-FR" sz="2400" kern="0" dirty="0">
                <a:solidFill>
                  <a:srgbClr val="2B3568"/>
                </a:solidFill>
                <a:latin typeface="Calibri" panose="020F0502020204030204"/>
              </a:rPr>
              <a:t>La durée de ces  vibrations est : t =  1ms.</a:t>
            </a:r>
          </a:p>
          <a:p>
            <a:pPr lvl="0"/>
            <a:r>
              <a:rPr lang="fr-MA" sz="2400" kern="0" dirty="0">
                <a:solidFill>
                  <a:srgbClr val="2B3568"/>
                </a:solidFill>
                <a:latin typeface="Calibri" panose="020F0502020204030204"/>
              </a:rPr>
              <a:t>On demande la fréquence de ce son.</a:t>
            </a:r>
            <a:endParaRPr lang="fr-FR" sz="2400" kern="0" dirty="0">
              <a:solidFill>
                <a:srgbClr val="2B3568"/>
              </a:solidFill>
              <a:latin typeface="Calibri" panose="020F0502020204030204"/>
            </a:endParaRPr>
          </a:p>
          <a:p>
            <a:pPr lvl="0"/>
            <a:endParaRPr kumimoji="0" lang="fr-MA" sz="2400" b="0" i="0" u="none" strike="noStrike" kern="0" cap="none" spc="0" normalizeH="0" baseline="0" noProof="0" dirty="0">
              <a:ln>
                <a:noFill/>
              </a:ln>
              <a:solidFill>
                <a:srgbClr val="2B3568"/>
              </a:solidFill>
              <a:effectLst/>
              <a:uLnTx/>
              <a:uFillTx/>
              <a:latin typeface="Calibri" panose="020F0502020204030204"/>
            </a:endParaRPr>
          </a:p>
          <a:p>
            <a:pPr lvl="0"/>
            <a:endParaRPr lang="fr-MA" sz="2400" kern="0" dirty="0">
              <a:solidFill>
                <a:srgbClr val="2B3568"/>
              </a:solidFill>
              <a:latin typeface="Calibri" panose="020F0502020204030204"/>
            </a:endParaRPr>
          </a:p>
        </p:txBody>
      </p:sp>
      <p:pic>
        <p:nvPicPr>
          <p:cNvPr id="34" name="Image 33"/>
          <p:cNvPicPr/>
          <p:nvPr/>
        </p:nvPicPr>
        <p:blipFill>
          <a:blip r:embed="rId3"/>
          <a:srcRect l="65274" t="43855" r="13968" b="39106"/>
          <a:stretch>
            <a:fillRect/>
          </a:stretch>
        </p:blipFill>
        <p:spPr bwMode="auto">
          <a:xfrm>
            <a:off x="7314640" y="1583818"/>
            <a:ext cx="4320000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 19"/>
          <p:cNvPicPr/>
          <p:nvPr/>
        </p:nvPicPr>
        <p:blipFill>
          <a:blip r:embed="rId4"/>
          <a:srcRect l="9411" t="38844" r="9899" b="53471"/>
          <a:stretch>
            <a:fillRect/>
          </a:stretch>
        </p:blipFill>
        <p:spPr bwMode="auto">
          <a:xfrm>
            <a:off x="316808" y="4584479"/>
            <a:ext cx="9798424" cy="68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5238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.</a:t>
            </a:r>
          </a:p>
        </p:txBody>
      </p:sp>
      <p:sp>
        <p:nvSpPr>
          <p:cNvPr id="17" name="D_A_01">
            <a:extLst>
              <a:ext uri="{FF2B5EF4-FFF2-40B4-BE49-F238E27FC236}">
                <a16:creationId xmlns:a16="http://schemas.microsoft.com/office/drawing/2014/main" id="{EE952D67-6ABD-024C-5321-9736656F3C0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latin typeface="Calibri" panose="020F0502020204030204"/>
              </a:rPr>
              <a:t>Il faut compter le nombre de vibrations (bien voir le début et la fin de chaque vibration).</a:t>
            </a:r>
          </a:p>
        </p:txBody>
      </p:sp>
      <p:pic>
        <p:nvPicPr>
          <p:cNvPr id="34" name="Image 33"/>
          <p:cNvPicPr/>
          <p:nvPr/>
        </p:nvPicPr>
        <p:blipFill>
          <a:blip r:embed="rId2"/>
          <a:srcRect l="65274" t="43855" r="13968" b="39106"/>
          <a:stretch>
            <a:fillRect/>
          </a:stretch>
        </p:blipFill>
        <p:spPr bwMode="auto">
          <a:xfrm>
            <a:off x="2823322" y="1324206"/>
            <a:ext cx="4320000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 19"/>
          <p:cNvPicPr/>
          <p:nvPr/>
        </p:nvPicPr>
        <p:blipFill>
          <a:blip r:embed="rId3"/>
          <a:srcRect l="9411" t="38844" r="9899" b="53471"/>
          <a:stretch>
            <a:fillRect/>
          </a:stretch>
        </p:blipFill>
        <p:spPr bwMode="auto">
          <a:xfrm>
            <a:off x="316808" y="4584478"/>
            <a:ext cx="9798424" cy="866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ccolade ouvrante 1"/>
          <p:cNvSpPr/>
          <p:nvPr/>
        </p:nvSpPr>
        <p:spPr>
          <a:xfrm rot="16200000">
            <a:off x="2787252" y="2370647"/>
            <a:ext cx="720000" cy="612000"/>
          </a:xfrm>
          <a:prstGeom prst="leftBrac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avec flèche 4"/>
          <p:cNvCxnSpPr>
            <a:endCxn id="2" idx="1"/>
          </p:cNvCxnSpPr>
          <p:nvPr/>
        </p:nvCxnSpPr>
        <p:spPr>
          <a:xfrm>
            <a:off x="2124635" y="3036647"/>
            <a:ext cx="102261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978357" y="2882758"/>
            <a:ext cx="12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1400" b="1" dirty="0">
                <a:latin typeface="Calibri" panose="020F0502020204030204" pitchFamily="34" charset="0"/>
                <a:cs typeface="Calibri" panose="020F0502020204030204" pitchFamily="34" charset="0"/>
              </a:rPr>
              <a:t>Une vibration</a:t>
            </a:r>
            <a:endParaRPr lang="fr-FR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56455" y="5576113"/>
            <a:ext cx="664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dirty="0">
                <a:latin typeface="Calibri" panose="020F0502020204030204" pitchFamily="34" charset="0"/>
                <a:cs typeface="Calibri" panose="020F0502020204030204" pitchFamily="34" charset="0"/>
              </a:rPr>
              <a:t>On compte comme indiqué dans le graphique 7 vibrations : 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890">
            <a:extLst>
              <a:ext uri="{FF2B5EF4-FFF2-40B4-BE49-F238E27FC236}">
                <a16:creationId xmlns:a16="http://schemas.microsoft.com/office/drawing/2014/main" id="{ACB9B379-7EFB-2AB2-F1EF-350FEA784314}"/>
              </a:ext>
            </a:extLst>
          </p:cNvPr>
          <p:cNvSpPr/>
          <p:nvPr/>
        </p:nvSpPr>
        <p:spPr>
          <a:xfrm>
            <a:off x="7919404" y="5453002"/>
            <a:ext cx="84638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3200" b="1" i="1" dirty="0">
                <a:solidFill>
                  <a:srgbClr val="0F9ED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 = 7</a:t>
            </a:r>
          </a:p>
        </p:txBody>
      </p:sp>
      <p:sp>
        <p:nvSpPr>
          <p:cNvPr id="16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flipV="1">
            <a:off x="6279322" y="5644036"/>
            <a:ext cx="1296000" cy="216000"/>
          </a:xfrm>
          <a:prstGeom prst="rightArrow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D649BF7C-F058-E072-C368-3C043F3EC50F}"/>
              </a:ext>
            </a:extLst>
          </p:cNvPr>
          <p:cNvCxnSpPr/>
          <p:nvPr/>
        </p:nvCxnSpPr>
        <p:spPr>
          <a:xfrm flipV="1">
            <a:off x="2787779" y="2361608"/>
            <a:ext cx="658177" cy="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9C81AE45-585C-7D66-C465-678E1DB36546}"/>
              </a:ext>
            </a:extLst>
          </p:cNvPr>
          <p:cNvCxnSpPr/>
          <p:nvPr/>
        </p:nvCxnSpPr>
        <p:spPr>
          <a:xfrm flipV="1">
            <a:off x="3408744" y="2361608"/>
            <a:ext cx="658177" cy="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D694A10B-44BA-F2FD-502B-5C33B49994E7}"/>
              </a:ext>
            </a:extLst>
          </p:cNvPr>
          <p:cNvCxnSpPr/>
          <p:nvPr/>
        </p:nvCxnSpPr>
        <p:spPr>
          <a:xfrm flipV="1">
            <a:off x="4074217" y="2361608"/>
            <a:ext cx="658177" cy="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F79B7FE2-2A13-3B17-087E-9C543F6D3BC7}"/>
              </a:ext>
            </a:extLst>
          </p:cNvPr>
          <p:cNvCxnSpPr/>
          <p:nvPr/>
        </p:nvCxnSpPr>
        <p:spPr>
          <a:xfrm flipV="1">
            <a:off x="4696608" y="2361608"/>
            <a:ext cx="658177" cy="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8606F947-7890-72B4-6AE9-3D6C021F658E}"/>
              </a:ext>
            </a:extLst>
          </p:cNvPr>
          <p:cNvCxnSpPr/>
          <p:nvPr/>
        </p:nvCxnSpPr>
        <p:spPr>
          <a:xfrm flipV="1">
            <a:off x="5314069" y="2361608"/>
            <a:ext cx="658177" cy="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7C001AF9-56CF-2774-E576-D9E17FA97F77}"/>
              </a:ext>
            </a:extLst>
          </p:cNvPr>
          <p:cNvCxnSpPr/>
          <p:nvPr/>
        </p:nvCxnSpPr>
        <p:spPr>
          <a:xfrm flipV="1">
            <a:off x="5935034" y="2361608"/>
            <a:ext cx="658177" cy="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809044AD-FFBA-BBE1-4C82-E9C608799CFD}"/>
              </a:ext>
            </a:extLst>
          </p:cNvPr>
          <p:cNvCxnSpPr/>
          <p:nvPr/>
        </p:nvCxnSpPr>
        <p:spPr>
          <a:xfrm flipV="1">
            <a:off x="6539178" y="2361608"/>
            <a:ext cx="658177" cy="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Image 8">
            <a:extLst>
              <a:ext uri="{FF2B5EF4-FFF2-40B4-BE49-F238E27FC236}">
                <a16:creationId xmlns:a16="http://schemas.microsoft.com/office/drawing/2014/main" id="{23DFF084-E37C-3E74-A92A-1A46D3143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0546" y="496488"/>
            <a:ext cx="371040" cy="3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79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  <p:sp>
        <p:nvSpPr>
          <p:cNvPr id="17" name="D_A_01">
            <a:extLst>
              <a:ext uri="{FF2B5EF4-FFF2-40B4-BE49-F238E27FC236}">
                <a16:creationId xmlns:a16="http://schemas.microsoft.com/office/drawing/2014/main" id="{EE952D67-6ABD-024C-5321-9736656F3C0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latin typeface="Calibri" panose="020F0502020204030204"/>
              </a:rPr>
              <a:t>On passe maintenant à la durée des vibrations.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19953" y="2206483"/>
            <a:ext cx="9341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dirty="0">
                <a:latin typeface="Calibri" panose="020F0502020204030204" pitchFamily="34" charset="0"/>
                <a:cs typeface="Calibri" panose="020F0502020204030204" pitchFamily="34" charset="0"/>
              </a:rPr>
              <a:t>Comme indiqué dans le texte de la situation, la durée des vibrations est  1 ms  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890">
            <a:extLst>
              <a:ext uri="{FF2B5EF4-FFF2-40B4-BE49-F238E27FC236}">
                <a16:creationId xmlns:a16="http://schemas.microsoft.com/office/drawing/2014/main" id="{ACB9B379-7EFB-2AB2-F1EF-350FEA784314}"/>
              </a:ext>
            </a:extLst>
          </p:cNvPr>
          <p:cNvSpPr/>
          <p:nvPr/>
        </p:nvSpPr>
        <p:spPr>
          <a:xfrm>
            <a:off x="4200522" y="4377879"/>
            <a:ext cx="384202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3600" b="1" i="1" dirty="0">
                <a:solidFill>
                  <a:srgbClr val="0F9ED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= 1 </a:t>
            </a:r>
            <a:r>
              <a:rPr lang="en-US" sz="3600" b="1" i="1" dirty="0" err="1">
                <a:solidFill>
                  <a:srgbClr val="0F9ED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ms</a:t>
            </a:r>
            <a:r>
              <a:rPr lang="en-US" sz="3600" b="1" i="1" dirty="0">
                <a:solidFill>
                  <a:srgbClr val="0F9ED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0,001 s</a:t>
            </a:r>
          </a:p>
        </p:txBody>
      </p:sp>
      <p:pic>
        <p:nvPicPr>
          <p:cNvPr id="14" name="Image 13"/>
          <p:cNvPicPr/>
          <p:nvPr/>
        </p:nvPicPr>
        <p:blipFill>
          <a:blip r:embed="rId3"/>
          <a:srcRect l="9487" t="54749" r="10511" b="39804"/>
          <a:stretch>
            <a:fillRect/>
          </a:stretch>
        </p:blipFill>
        <p:spPr bwMode="auto">
          <a:xfrm>
            <a:off x="353373" y="1191341"/>
            <a:ext cx="10708362" cy="533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5400000" flipV="1">
            <a:off x="5059554" y="3130635"/>
            <a:ext cx="1296000" cy="429561"/>
          </a:xfrm>
          <a:prstGeom prst="rightArrow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0987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clarifie la question .</a:t>
            </a:r>
          </a:p>
        </p:txBody>
      </p:sp>
      <p:sp>
        <p:nvSpPr>
          <p:cNvPr id="17" name="D_A_01">
            <a:extLst>
              <a:ext uri="{FF2B5EF4-FFF2-40B4-BE49-F238E27FC236}">
                <a16:creationId xmlns:a16="http://schemas.microsoft.com/office/drawing/2014/main" id="{EE952D67-6ABD-024C-5321-9736656F3C0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latin typeface="Calibri" panose="020F0502020204030204"/>
              </a:rPr>
              <a:t>On passe maintenant au calcul de la fréquence.</a:t>
            </a:r>
          </a:p>
        </p:txBody>
      </p:sp>
      <p:sp>
        <p:nvSpPr>
          <p:cNvPr id="15" name="Rectangle 890">
            <a:extLst>
              <a:ext uri="{FF2B5EF4-FFF2-40B4-BE49-F238E27FC236}">
                <a16:creationId xmlns:a16="http://schemas.microsoft.com/office/drawing/2014/main" id="{ACB9B379-7EFB-2AB2-F1EF-350FEA784314}"/>
              </a:ext>
            </a:extLst>
          </p:cNvPr>
          <p:cNvSpPr/>
          <p:nvPr/>
        </p:nvSpPr>
        <p:spPr>
          <a:xfrm>
            <a:off x="4321625" y="4792530"/>
            <a:ext cx="255840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4000" b="1" i="1" dirty="0">
                <a:solidFill>
                  <a:srgbClr val="0F9ED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 = 7000 Hz</a:t>
            </a:r>
          </a:p>
        </p:txBody>
      </p:sp>
      <p:sp>
        <p:nvSpPr>
          <p:cNvPr id="18" name="Flèche : droite 14">
            <a:extLst>
              <a:ext uri="{FF2B5EF4-FFF2-40B4-BE49-F238E27FC236}">
                <a16:creationId xmlns:a16="http://schemas.microsoft.com/office/drawing/2014/main" id="{5EAEEDDC-9DCD-C98A-A2DF-D0ABD2B2D57C}"/>
              </a:ext>
            </a:extLst>
          </p:cNvPr>
          <p:cNvSpPr/>
          <p:nvPr/>
        </p:nvSpPr>
        <p:spPr>
          <a:xfrm rot="5400000" flipV="1">
            <a:off x="4803970" y="3511401"/>
            <a:ext cx="1296000" cy="603226"/>
          </a:xfrm>
          <a:prstGeom prst="rightArrow">
            <a:avLst/>
          </a:prstGeom>
          <a:solidFill>
            <a:srgbClr val="1D9A78"/>
          </a:solidFill>
          <a:ln w="12700" cap="flat" cmpd="sng" algn="ctr">
            <a:solidFill>
              <a:srgbClr val="1D9A7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3" name="Image 12"/>
          <p:cNvPicPr/>
          <p:nvPr/>
        </p:nvPicPr>
        <p:blipFill>
          <a:blip r:embed="rId2"/>
          <a:srcRect l="9723" t="68715" r="10197" b="26257"/>
          <a:stretch>
            <a:fillRect/>
          </a:stretch>
        </p:blipFill>
        <p:spPr bwMode="auto">
          <a:xfrm>
            <a:off x="780623" y="1179930"/>
            <a:ext cx="9704044" cy="39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832">
                <a:extLst>
                  <a:ext uri="{FF2B5EF4-FFF2-40B4-BE49-F238E27FC236}">
                    <a16:creationId xmlns:a16="http://schemas.microsoft.com/office/drawing/2014/main" id="{4157EFE3-E4AB-F562-0523-131E5EECCAFA}"/>
                  </a:ext>
                </a:extLst>
              </p:cNvPr>
              <p:cNvSpPr/>
              <p:nvPr/>
            </p:nvSpPr>
            <p:spPr>
              <a:xfrm>
                <a:off x="1365522" y="1928832"/>
                <a:ext cx="7101839" cy="100931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La </a:t>
                </a:r>
                <a:r>
                  <a:rPr lang="en-US" sz="2800" dirty="0" err="1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fréquence</a:t>
                </a:r>
                <a:r>
                  <a:rPr lang="en-US" sz="28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800" i="1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</a:t>
                </a:r>
                <a:r>
                  <a:rPr lang="en-US" sz="28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est : </a:t>
                </a:r>
                <a:r>
                  <a:rPr lang="en-US" sz="2800" i="1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</a:t>
                </a:r>
                <a:r>
                  <a:rPr lang="en-US" sz="28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𝒏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:r>
                  <a:rPr lang="en-US" sz="2800" dirty="0">
                    <a:solidFill>
                      <a:srgbClr val="231F2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32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7</m:t>
                        </m:r>
                      </m:num>
                      <m:den>
                        <m:r>
                          <a:rPr lang="fr-FR" sz="32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  <m:r>
                          <a:rPr lang="fr-FR" sz="32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fr-FR" sz="32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001</m:t>
                        </m:r>
                      </m:den>
                    </m:f>
                    <m:r>
                      <a:rPr lang="fr-FR" sz="32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en-US" sz="2800" dirty="0">
                  <a:solidFill>
                    <a:srgbClr val="231F2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Rectangle 832">
                <a:extLst>
                  <a:ext uri="{FF2B5EF4-FFF2-40B4-BE49-F238E27FC236}">
                    <a16:creationId xmlns:a16="http://schemas.microsoft.com/office/drawing/2014/main" id="{4157EFE3-E4AB-F562-0523-131E5EECCA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522" y="1928832"/>
                <a:ext cx="7101839" cy="1009315"/>
              </a:xfrm>
              <a:prstGeom prst="rect">
                <a:avLst/>
              </a:prstGeom>
              <a:blipFill>
                <a:blip r:embed="rId3"/>
                <a:stretch>
                  <a:fillRect l="-3004" b="-60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8">
            <a:extLst>
              <a:ext uri="{FF2B5EF4-FFF2-40B4-BE49-F238E27FC236}">
                <a16:creationId xmlns:a16="http://schemas.microsoft.com/office/drawing/2014/main" id="{951DDCB4-BF21-E9B9-CCB9-693EF4EE1D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0546" y="496488"/>
            <a:ext cx="371040" cy="3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0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animBg="1"/>
      <p:bldP spid="1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203228" y="5247593"/>
            <a:ext cx="1486341" cy="503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10min</a:t>
            </a:r>
          </a:p>
        </p:txBody>
      </p:sp>
    </p:spTree>
    <p:extLst>
      <p:ext uri="{BB962C8B-B14F-4D97-AF65-F5344CB8AC3E}">
        <p14:creationId xmlns:p14="http://schemas.microsoft.com/office/powerpoint/2010/main" val="32673019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6E18-3597-EA11-2CA3-AD73D1AE85A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Lire et expliquer les consignes aux élèves. Puis suivre de près les élèves et apporter de l’aide si nécessaire. </a:t>
            </a:r>
          </a:p>
        </p:txBody>
      </p:sp>
      <p:sp>
        <p:nvSpPr>
          <p:cNvPr id="31" name="Google Shape;815;p56"/>
          <p:cNvSpPr txBox="1"/>
          <p:nvPr/>
        </p:nvSpPr>
        <p:spPr>
          <a:xfrm>
            <a:off x="805363" y="236319"/>
            <a:ext cx="10018581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A5A5A5"/>
              </a:buClr>
              <a:buSzPts val="2000"/>
            </a:pPr>
            <a:r>
              <a:rPr lang="fr-FR" sz="1600" b="1" dirty="0">
                <a:latin typeface="Calibri" panose="020F0502020204030204"/>
                <a:ea typeface="Calibri"/>
                <a:cs typeface="Calibri"/>
                <a:sym typeface="Calibri"/>
              </a:rPr>
              <a:t>Maintenant on va passer aux tâches à réaliser sur le livret. On commence par  la tâche p.67« Je m’entraine en binôme » .</a:t>
            </a:r>
            <a:r>
              <a:rPr lang="fr-FR" sz="1600" b="1" dirty="0">
                <a:latin typeface="Calibri" panose="020F0502020204030204"/>
              </a:rPr>
              <a:t> Travaillez individuellement, puis discutez de vos réponses en binômes.</a:t>
            </a:r>
            <a:endParaRPr sz="1600" dirty="0">
              <a:latin typeface="Calibri" panose="020F0502020204030204"/>
            </a:endParaRPr>
          </a:p>
        </p:txBody>
      </p:sp>
      <p:pic>
        <p:nvPicPr>
          <p:cNvPr id="32" name="Image 31"/>
          <p:cNvPicPr/>
          <p:nvPr/>
        </p:nvPicPr>
        <p:blipFill>
          <a:blip r:embed="rId2"/>
          <a:srcRect l="7369" t="29609" r="6679" b="9037"/>
          <a:stretch>
            <a:fillRect/>
          </a:stretch>
        </p:blipFill>
        <p:spPr bwMode="auto">
          <a:xfrm>
            <a:off x="453523" y="1331193"/>
            <a:ext cx="11336020" cy="4554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e 6">
            <a:extLst>
              <a:ext uri="{FF2B5EF4-FFF2-40B4-BE49-F238E27FC236}">
                <a16:creationId xmlns:a16="http://schemas.microsoft.com/office/drawing/2014/main" id="{EE4FE5AD-FC19-662D-20FF-886D2AC9E6FD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5" name="Picture 28">
              <a:extLst>
                <a:ext uri="{FF2B5EF4-FFF2-40B4-BE49-F238E27FC236}">
                  <a16:creationId xmlns:a16="http://schemas.microsoft.com/office/drawing/2014/main" id="{DA4D02F6-302F-DDAE-6F2E-42264F1F9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15F47C5-7D8E-B2F1-C126-75E0AF96B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638485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première question qui consiste à déterminer le nombre de vibrations.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pic>
        <p:nvPicPr>
          <p:cNvPr id="15" name="Image 14"/>
          <p:cNvPicPr/>
          <p:nvPr/>
        </p:nvPicPr>
        <p:blipFill>
          <a:blip r:embed="rId2"/>
          <a:srcRect l="7369" t="54486" r="6679" b="33331"/>
          <a:stretch>
            <a:fillRect/>
          </a:stretch>
        </p:blipFill>
        <p:spPr bwMode="auto">
          <a:xfrm>
            <a:off x="422639" y="3801035"/>
            <a:ext cx="11158084" cy="14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e 15"/>
          <p:cNvPicPr/>
          <p:nvPr/>
        </p:nvPicPr>
        <p:blipFill>
          <a:blip r:embed="rId2"/>
          <a:srcRect l="54556" t="31147" r="11320" b="51096"/>
          <a:stretch>
            <a:fillRect/>
          </a:stretch>
        </p:blipFill>
        <p:spPr bwMode="auto">
          <a:xfrm>
            <a:off x="1591041" y="1279345"/>
            <a:ext cx="5921383" cy="2138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e 6">
            <a:extLst>
              <a:ext uri="{FF2B5EF4-FFF2-40B4-BE49-F238E27FC236}">
                <a16:creationId xmlns:a16="http://schemas.microsoft.com/office/drawing/2014/main" id="{55958EB3-24A1-A237-04A6-988800FEFF5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5" name="Picture 28">
              <a:extLst>
                <a:ext uri="{FF2B5EF4-FFF2-40B4-BE49-F238E27FC236}">
                  <a16:creationId xmlns:a16="http://schemas.microsoft.com/office/drawing/2014/main" id="{1FBA920F-29B2-0AFB-2FBE-96331D411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370D5DFC-AB07-B119-5F35-D2E9C3612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7" name="Image 8">
            <a:extLst>
              <a:ext uri="{FF2B5EF4-FFF2-40B4-BE49-F238E27FC236}">
                <a16:creationId xmlns:a16="http://schemas.microsoft.com/office/drawing/2014/main" id="{1D15F3BA-94D2-61B8-3E14-CC66BFA208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4061" y="249841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593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compte le nombre de vibrations.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pic>
        <p:nvPicPr>
          <p:cNvPr id="15" name="Image 14"/>
          <p:cNvPicPr/>
          <p:nvPr/>
        </p:nvPicPr>
        <p:blipFill>
          <a:blip r:embed="rId2"/>
          <a:srcRect l="7369" t="54486" r="6679" b="33331"/>
          <a:stretch>
            <a:fillRect/>
          </a:stretch>
        </p:blipFill>
        <p:spPr bwMode="auto">
          <a:xfrm>
            <a:off x="422639" y="3801035"/>
            <a:ext cx="11158084" cy="14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e 15"/>
          <p:cNvPicPr/>
          <p:nvPr/>
        </p:nvPicPr>
        <p:blipFill>
          <a:blip r:embed="rId2"/>
          <a:srcRect l="54556" t="31147" r="11320" b="51096"/>
          <a:stretch>
            <a:fillRect/>
          </a:stretch>
        </p:blipFill>
        <p:spPr bwMode="auto">
          <a:xfrm>
            <a:off x="1591041" y="1279345"/>
            <a:ext cx="5921383" cy="2138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4933188" y="4509247"/>
            <a:ext cx="893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endParaRPr lang="fr-FR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e 6">
            <a:extLst>
              <a:ext uri="{FF2B5EF4-FFF2-40B4-BE49-F238E27FC236}">
                <a16:creationId xmlns:a16="http://schemas.microsoft.com/office/drawing/2014/main" id="{555A7B66-86D7-FFA9-9C2C-0ED95316243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5" name="Picture 28">
              <a:extLst>
                <a:ext uri="{FF2B5EF4-FFF2-40B4-BE49-F238E27FC236}">
                  <a16:creationId xmlns:a16="http://schemas.microsoft.com/office/drawing/2014/main" id="{18125E4F-E5D6-6B3E-DA05-5357F26C7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23D8AC50-5A37-3133-839F-2CA353BCD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0B1B55C-8FAA-5751-C183-9223CA1081FF}"/>
              </a:ext>
            </a:extLst>
          </p:cNvPr>
          <p:cNvCxnSpPr/>
          <p:nvPr/>
        </p:nvCxnSpPr>
        <p:spPr>
          <a:xfrm>
            <a:off x="1903228" y="2339163"/>
            <a:ext cx="53162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3A13625-9DFE-0E3F-3596-07388EF4DAB6}"/>
              </a:ext>
            </a:extLst>
          </p:cNvPr>
          <p:cNvCxnSpPr/>
          <p:nvPr/>
        </p:nvCxnSpPr>
        <p:spPr>
          <a:xfrm>
            <a:off x="2413591" y="2339163"/>
            <a:ext cx="53162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5CEA7642-3832-AED7-E258-71BFCDA5F39A}"/>
              </a:ext>
            </a:extLst>
          </p:cNvPr>
          <p:cNvCxnSpPr/>
          <p:nvPr/>
        </p:nvCxnSpPr>
        <p:spPr>
          <a:xfrm>
            <a:off x="2923953" y="2339163"/>
            <a:ext cx="53162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1AF4072-D6C9-3551-15A3-E51E0BDC019F}"/>
              </a:ext>
            </a:extLst>
          </p:cNvPr>
          <p:cNvCxnSpPr/>
          <p:nvPr/>
        </p:nvCxnSpPr>
        <p:spPr>
          <a:xfrm>
            <a:off x="3434316" y="2339163"/>
            <a:ext cx="53162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AC4D2A9-4516-CC29-AD1A-4C45A66FD429}"/>
              </a:ext>
            </a:extLst>
          </p:cNvPr>
          <p:cNvCxnSpPr/>
          <p:nvPr/>
        </p:nvCxnSpPr>
        <p:spPr>
          <a:xfrm>
            <a:off x="3955311" y="2339163"/>
            <a:ext cx="53162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094D1B81-355B-8AE9-A729-FE261C728055}"/>
              </a:ext>
            </a:extLst>
          </p:cNvPr>
          <p:cNvCxnSpPr/>
          <p:nvPr/>
        </p:nvCxnSpPr>
        <p:spPr>
          <a:xfrm>
            <a:off x="4486939" y="2339163"/>
            <a:ext cx="53162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3DC78AB-0D3D-1279-1B73-CD84F799108C}"/>
              </a:ext>
            </a:extLst>
          </p:cNvPr>
          <p:cNvCxnSpPr/>
          <p:nvPr/>
        </p:nvCxnSpPr>
        <p:spPr>
          <a:xfrm>
            <a:off x="4954454" y="2339163"/>
            <a:ext cx="53162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5D1ABF56-266C-0AC3-14D1-9CDD32835EF6}"/>
              </a:ext>
            </a:extLst>
          </p:cNvPr>
          <p:cNvCxnSpPr/>
          <p:nvPr/>
        </p:nvCxnSpPr>
        <p:spPr>
          <a:xfrm>
            <a:off x="5496716" y="2339163"/>
            <a:ext cx="53162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8420449A-0E88-8028-2155-DC45FBF73703}"/>
              </a:ext>
            </a:extLst>
          </p:cNvPr>
          <p:cNvCxnSpPr/>
          <p:nvPr/>
        </p:nvCxnSpPr>
        <p:spPr>
          <a:xfrm>
            <a:off x="6017710" y="2339163"/>
            <a:ext cx="53162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9B3244FC-9D4A-B6BB-5B1B-9FFFEEBDCBD6}"/>
              </a:ext>
            </a:extLst>
          </p:cNvPr>
          <p:cNvCxnSpPr/>
          <p:nvPr/>
        </p:nvCxnSpPr>
        <p:spPr>
          <a:xfrm>
            <a:off x="6528074" y="2339163"/>
            <a:ext cx="53162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Image 8">
            <a:extLst>
              <a:ext uri="{FF2B5EF4-FFF2-40B4-BE49-F238E27FC236}">
                <a16:creationId xmlns:a16="http://schemas.microsoft.com/office/drawing/2014/main" id="{89F79BF8-5D53-5B82-CC70-D40B8E8B8A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4061" y="249841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9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Passons maintenant à la deuxième question. On veut déterminer la durée des vibrations 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désigne un représentant d’un binôme pour passer au tableau et exposer sa réponse tout en la justifiant.</a:t>
            </a:r>
          </a:p>
        </p:txBody>
      </p:sp>
      <p:pic>
        <p:nvPicPr>
          <p:cNvPr id="12" name="Image 11"/>
          <p:cNvPicPr/>
          <p:nvPr/>
        </p:nvPicPr>
        <p:blipFill>
          <a:blip r:embed="rId2"/>
          <a:srcRect l="8849" t="66366" r="7692" b="23271"/>
          <a:stretch>
            <a:fillRect/>
          </a:stretch>
        </p:blipFill>
        <p:spPr bwMode="auto">
          <a:xfrm>
            <a:off x="279331" y="2610076"/>
            <a:ext cx="11633337" cy="844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e 6">
            <a:extLst>
              <a:ext uri="{FF2B5EF4-FFF2-40B4-BE49-F238E27FC236}">
                <a16:creationId xmlns:a16="http://schemas.microsoft.com/office/drawing/2014/main" id="{E34F18CE-138E-02D9-B03D-6AC6B9615BB0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5" name="Picture 28">
              <a:extLst>
                <a:ext uri="{FF2B5EF4-FFF2-40B4-BE49-F238E27FC236}">
                  <a16:creationId xmlns:a16="http://schemas.microsoft.com/office/drawing/2014/main" id="{502E66D6-BB8B-FD58-6D53-0A7B3CA06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048E4569-1B25-2F5C-D7F5-B1E029E96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7" name="Image 8">
            <a:extLst>
              <a:ext uri="{FF2B5EF4-FFF2-40B4-BE49-F238E27FC236}">
                <a16:creationId xmlns:a16="http://schemas.microsoft.com/office/drawing/2014/main" id="{AA3A7671-CED6-0B4D-12CD-30DB630E3C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4061" y="249841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7120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Regardons les données.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désigne un représentant d’un binôme pour passer au tableau et exposer sa réponse tout en la justifiant.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70483" y="1677952"/>
            <a:ext cx="9341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dirty="0">
                <a:latin typeface="Calibri" panose="020F0502020204030204" pitchFamily="34" charset="0"/>
                <a:cs typeface="Calibri" panose="020F0502020204030204" pitchFamily="34" charset="0"/>
              </a:rPr>
              <a:t>Comme indiqué sous le graphique, la durée des vibrations est  0,1 s.  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Image 11"/>
          <p:cNvPicPr/>
          <p:nvPr/>
        </p:nvPicPr>
        <p:blipFill>
          <a:blip r:embed="rId2"/>
          <a:srcRect l="8849" t="66366" r="7692" b="23271"/>
          <a:stretch>
            <a:fillRect/>
          </a:stretch>
        </p:blipFill>
        <p:spPr bwMode="auto">
          <a:xfrm>
            <a:off x="361438" y="3496236"/>
            <a:ext cx="11633337" cy="844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7436630" y="3694229"/>
            <a:ext cx="2711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0,1 s</a:t>
            </a:r>
            <a:endParaRPr lang="fr-FR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e 6">
            <a:extLst>
              <a:ext uri="{FF2B5EF4-FFF2-40B4-BE49-F238E27FC236}">
                <a16:creationId xmlns:a16="http://schemas.microsoft.com/office/drawing/2014/main" id="{FFC25D99-5999-A8DA-6630-02CA38B6C6F1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5" name="Picture 28">
              <a:extLst>
                <a:ext uri="{FF2B5EF4-FFF2-40B4-BE49-F238E27FC236}">
                  <a16:creationId xmlns:a16="http://schemas.microsoft.com/office/drawing/2014/main" id="{1946DF24-2676-7B38-AF22-6BE606F1B2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F6B88A4E-DF53-A4BD-850C-2A658137F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7" name="Image 8">
            <a:extLst>
              <a:ext uri="{FF2B5EF4-FFF2-40B4-BE49-F238E27FC236}">
                <a16:creationId xmlns:a16="http://schemas.microsoft.com/office/drawing/2014/main" id="{CFBBC498-35C5-804F-5D0B-71F36B26E7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4061" y="249841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237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265221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</a:t>
            </a:r>
            <a:r>
              <a:rPr lang="fr-FR" sz="3200" b="1" kern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chapitre </a:t>
            </a:r>
            <a:endParaRPr lang="fr-FR" sz="3200" i="1" kern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 3</a:t>
              </a:r>
            </a:p>
          </p:txBody>
        </p:sp>
      </p:grp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56CD9EBF-2323-60FE-7D1D-9992D468BC8B}"/>
              </a:ext>
            </a:extLst>
          </p:cNvPr>
          <p:cNvSpPr/>
          <p:nvPr/>
        </p:nvSpPr>
        <p:spPr>
          <a:xfrm>
            <a:off x="963450" y="1232005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Séance 1</a:t>
            </a:r>
          </a:p>
        </p:txBody>
      </p:sp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31A683D1-1F3A-63C5-04F6-F4F49B649634}"/>
              </a:ext>
            </a:extLst>
          </p:cNvPr>
          <p:cNvSpPr/>
          <p:nvPr/>
        </p:nvSpPr>
        <p:spPr>
          <a:xfrm>
            <a:off x="2471200" y="1199106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285750" indent="-285750" defTabSz="6858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Identifier l’émetteur, le récepteur et le milieu de propagation du son </a:t>
            </a:r>
            <a:endParaRPr lang="fr-BE" dirty="0">
              <a:solidFill>
                <a:schemeClr val="bg1">
                  <a:lumMod val="65000"/>
                </a:schemeClr>
              </a:solidFill>
              <a:latin typeface="Arial"/>
            </a:endParaRP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14022" y="2206271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1006521" y="2266674"/>
            <a:ext cx="10265100" cy="828000"/>
            <a:chOff x="963450" y="3092649"/>
            <a:chExt cx="10265100" cy="828000"/>
          </a:xfrm>
        </p:grpSpPr>
        <p:sp>
          <p:nvSpPr>
            <p:cNvPr id="27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8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Séance 2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86639" y="4304197"/>
            <a:ext cx="10265100" cy="828000"/>
            <a:chOff x="963450" y="3092649"/>
            <a:chExt cx="10265100" cy="828000"/>
          </a:xfrm>
        </p:grpSpPr>
        <p:sp>
          <p:nvSpPr>
            <p:cNvPr id="33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34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Arial"/>
                </a:rPr>
                <a:t>Séance4</a:t>
              </a:r>
            </a:p>
          </p:txBody>
        </p: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0143FBDE-BD97-8664-42F5-BA6D2D34A4C1}"/>
              </a:ext>
            </a:extLst>
          </p:cNvPr>
          <p:cNvSpPr txBox="1"/>
          <p:nvPr/>
        </p:nvSpPr>
        <p:spPr>
          <a:xfrm>
            <a:off x="2551823" y="2388154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Déterminer la fréquence d’un son à partir d’un graphique</a:t>
            </a:r>
            <a:endParaRPr lang="fr-BE" sz="2000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461262" y="3508243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Comparer un son aigu à un son grave à partir des graphiques</a:t>
            </a:r>
            <a:endParaRPr lang="fr-BE" sz="2000" dirty="0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D31F6BDA-87B3-DE26-6019-1E5777F41C13}"/>
              </a:ext>
            </a:extLst>
          </p:cNvPr>
          <p:cNvSpPr txBox="1"/>
          <p:nvPr/>
        </p:nvSpPr>
        <p:spPr>
          <a:xfrm>
            <a:off x="2552757" y="4481513"/>
            <a:ext cx="86174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/>
              <a:t>Comparer un son faible à un son fort à partir des graphiques</a:t>
            </a:r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val="36614764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987C-387F-58D3-7C1D-96516955E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243FF0-324F-CF30-131B-435FFEBB0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600" dirty="0"/>
              <a:t>Finalement on va calculer la fréquence 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0F2D72C-58AA-97BF-61E1-86A1844E178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désigne un représentant d’un binôme pour passer au tableau et exposer sa réponse tout en la justifiant.</a:t>
            </a:r>
          </a:p>
        </p:txBody>
      </p:sp>
      <p:pic>
        <p:nvPicPr>
          <p:cNvPr id="7" name="Image 6"/>
          <p:cNvPicPr/>
          <p:nvPr/>
        </p:nvPicPr>
        <p:blipFill>
          <a:blip r:embed="rId2"/>
          <a:srcRect l="9885" t="77392" r="9018" b="10874"/>
          <a:stretch>
            <a:fillRect/>
          </a:stretch>
        </p:blipFill>
        <p:spPr bwMode="auto">
          <a:xfrm>
            <a:off x="441989" y="1701053"/>
            <a:ext cx="10605247" cy="117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e 6">
            <a:extLst>
              <a:ext uri="{FF2B5EF4-FFF2-40B4-BE49-F238E27FC236}">
                <a16:creationId xmlns:a16="http://schemas.microsoft.com/office/drawing/2014/main" id="{1D12D5C9-8ED5-9AB7-27B2-29EFC20D5E37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5" name="Picture 28">
              <a:extLst>
                <a:ext uri="{FF2B5EF4-FFF2-40B4-BE49-F238E27FC236}">
                  <a16:creationId xmlns:a16="http://schemas.microsoft.com/office/drawing/2014/main" id="{25EFA66F-6F75-0057-F931-018F05561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0A0272-7B90-A097-401E-7A8096865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6C55CC4A-3044-0CB0-40B4-136C8F3F54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4061" y="249841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923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987C-387F-58D3-7C1D-96516955E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243FF0-324F-CF30-131B-435FFEBB0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600" dirty="0"/>
              <a:t>Finalement on va calculer la fréquence 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0F2D72C-58AA-97BF-61E1-86A1844E178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 désigne un représentant d’un binôme pour passer au tableau et exposer sa réponse tout en la justifiant.</a:t>
            </a:r>
          </a:p>
        </p:txBody>
      </p:sp>
      <p:pic>
        <p:nvPicPr>
          <p:cNvPr id="7" name="Image 6"/>
          <p:cNvPicPr/>
          <p:nvPr/>
        </p:nvPicPr>
        <p:blipFill>
          <a:blip r:embed="rId2"/>
          <a:srcRect l="9885" t="77392" r="9018" b="10874"/>
          <a:stretch>
            <a:fillRect/>
          </a:stretch>
        </p:blipFill>
        <p:spPr bwMode="auto">
          <a:xfrm>
            <a:off x="502024" y="2653553"/>
            <a:ext cx="10605247" cy="117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770965" y="1441277"/>
            <a:ext cx="9341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dirty="0">
                <a:latin typeface="Calibri" panose="020F0502020204030204" pitchFamily="34" charset="0"/>
                <a:cs typeface="Calibri" panose="020F0502020204030204" pitchFamily="34" charset="0"/>
              </a:rPr>
              <a:t>Le nombre de vibrations étant n = 10 et la durée des vibrations est t = 0,1 s.  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5032108" y="3643263"/>
            <a:ext cx="772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0,1 s</a:t>
            </a:r>
            <a:endParaRPr 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5188991" y="3127165"/>
            <a:ext cx="772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endParaRPr 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4516637" y="3590557"/>
            <a:ext cx="772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endParaRPr 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4516637" y="3127165"/>
            <a:ext cx="772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fr-FR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5961530" y="3339911"/>
            <a:ext cx="772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</a:t>
            </a:r>
            <a:endParaRPr 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e 6">
            <a:extLst>
              <a:ext uri="{FF2B5EF4-FFF2-40B4-BE49-F238E27FC236}">
                <a16:creationId xmlns:a16="http://schemas.microsoft.com/office/drawing/2014/main" id="{558DD6D7-9F4A-6970-4A97-FB39D922733B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5" name="Picture 28">
              <a:extLst>
                <a:ext uri="{FF2B5EF4-FFF2-40B4-BE49-F238E27FC236}">
                  <a16:creationId xmlns:a16="http://schemas.microsoft.com/office/drawing/2014/main" id="{97F3C243-0742-1A27-E68D-8729BA8820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id="{169E1121-4984-876B-9C16-0F926D92C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4" name="Image 8">
            <a:extLst>
              <a:ext uri="{FF2B5EF4-FFF2-40B4-BE49-F238E27FC236}">
                <a16:creationId xmlns:a16="http://schemas.microsoft.com/office/drawing/2014/main" id="{70432AA3-ED83-B276-9BF9-C3A6F6D9B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4061" y="249841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3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979409" y="5148686"/>
            <a:ext cx="1488776" cy="503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74355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vos livrets page 67 et répondez individuellement aux questions des deux exercices.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Circuler entre les rangs, cibler les élèves en difficultés, Insister sur le travail individuel.  Inciter les élèves à demander de l'aide en cas de besoin.</a:t>
            </a:r>
          </a:p>
        </p:txBody>
      </p:sp>
      <p:pic>
        <p:nvPicPr>
          <p:cNvPr id="41" name="Espace réservé du contenu 40"/>
          <p:cNvPicPr>
            <a:picLocks noGrp="1"/>
          </p:cNvPicPr>
          <p:nvPr>
            <p:ph sz="quarter" idx="4294967295"/>
          </p:nvPr>
        </p:nvPicPr>
        <p:blipFill>
          <a:blip r:embed="rId2"/>
          <a:srcRect l="9176" t="29330" r="9399" b="19413"/>
          <a:stretch>
            <a:fillRect/>
          </a:stretch>
        </p:blipFill>
        <p:spPr bwMode="auto">
          <a:xfrm>
            <a:off x="530225" y="1364881"/>
            <a:ext cx="11174413" cy="395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0087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vos livrets page 67 et répondez individuellement aux questions des deux exercices.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Circuler entre les rangs, cibler les élèves en difficultés, Insister sur le travail individuel.  Inciter les élèves à demander de l'aide en cas de besoin.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0A3FFEC-9C3B-CC23-F982-764C849241F6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E13B05F2-717D-D7CC-C97D-E0B4B35D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E000526-57B7-24FC-4846-A548D694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Espace réservé du contenu 8"/>
          <p:cNvPicPr>
            <a:picLocks noGrp="1"/>
          </p:cNvPicPr>
          <p:nvPr>
            <p:ph sz="quarter" idx="4294967295"/>
          </p:nvPr>
        </p:nvPicPr>
        <p:blipFill>
          <a:blip r:embed="rId4"/>
          <a:srcRect l="8705" t="29190" r="9035" b="8101"/>
          <a:stretch>
            <a:fillRect/>
          </a:stretch>
        </p:blipFill>
        <p:spPr bwMode="auto">
          <a:xfrm>
            <a:off x="646415" y="1441450"/>
            <a:ext cx="10588814" cy="4099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62814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71092"/>
            <a:ext cx="10372033" cy="267549"/>
          </a:xfrm>
        </p:spPr>
        <p:txBody>
          <a:bodyPr>
            <a:normAutofit fontScale="90000"/>
          </a:bodyPr>
          <a:lstStyle/>
          <a:p>
            <a:r>
              <a:rPr lang="fr-FR" dirty="0"/>
              <a:t>Le temps est terminé. Corrigeons ensemble l’exercice.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35304" y="621137"/>
            <a:ext cx="10372459" cy="299327"/>
          </a:xfrm>
        </p:spPr>
        <p:txBody>
          <a:bodyPr>
            <a:normAutofit fontScale="55000" lnSpcReduction="20000"/>
          </a:bodyPr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fait participer les élèves à la correction en leur demandant de présenter leurs réponses et de les justifier.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>
                <a:solidFill>
                  <a:prstClr val="black"/>
                </a:solidFill>
              </a:rPr>
              <a:t>Temps Écoulé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A6CBB10A-8BBF-7F65-67B3-71B97F4DB7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91779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9E05D-F053-27C2-61F1-42EE86AA4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C51F31-0A98-8261-FA63-990788CE8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Calibri" panose="020F0502020204030204"/>
              </a:rPr>
              <a:t>A vous! Montrez-moi comment vous avez résolu cet exercice.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E314AA3-B83E-A1A9-23B3-241335C70BB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circule dans la classe pour repérer les élèves en difficulté .</a:t>
            </a:r>
          </a:p>
        </p:txBody>
      </p:sp>
      <p:pic>
        <p:nvPicPr>
          <p:cNvPr id="40" name="Espace réservé du contenu 40"/>
          <p:cNvPicPr>
            <a:picLocks noGrp="1"/>
          </p:cNvPicPr>
          <p:nvPr>
            <p:ph sz="quarter" idx="4294967295"/>
          </p:nvPr>
        </p:nvPicPr>
        <p:blipFill>
          <a:blip r:embed="rId2"/>
          <a:srcRect l="9176" t="29330" r="9399" b="19413"/>
          <a:stretch>
            <a:fillRect/>
          </a:stretch>
        </p:blipFill>
        <p:spPr bwMode="auto">
          <a:xfrm>
            <a:off x="1017588" y="1333500"/>
            <a:ext cx="10372459" cy="395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ZoneTexte 73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8380425" y="1961753"/>
            <a:ext cx="772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5977884" y="2973942"/>
            <a:ext cx="1175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0,003 s</a:t>
            </a:r>
            <a:endParaRPr 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6565859" y="4455309"/>
            <a:ext cx="772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6300614" y="4821441"/>
            <a:ext cx="1175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0,003 s</a:t>
            </a:r>
            <a:endParaRPr 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7153834" y="4537656"/>
            <a:ext cx="1175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1000</a:t>
            </a:r>
            <a:endParaRPr 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5862403" y="4494883"/>
            <a:ext cx="772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5902743" y="4785952"/>
            <a:ext cx="772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endParaRPr 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7F24FEC3-35E9-C1F2-24E6-EDE675D2A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2865" y="271092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75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5" grpId="0"/>
      <p:bldP spid="78" grpId="0"/>
      <p:bldP spid="79" grpId="0"/>
      <p:bldP spid="80" grpId="0"/>
      <p:bldP spid="81" grpId="0"/>
      <p:bldP spid="8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9E05D-F053-27C2-61F1-42EE86AA4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C51F31-0A98-8261-FA63-990788CE8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Calibri" panose="020F0502020204030204"/>
              </a:rPr>
              <a:t>A vous! Montrez-moi comment vous avez résolu cet exercice.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E314AA3-B83E-A1A9-23B3-241335C70BB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</a:t>
            </a:r>
            <a:r>
              <a:rPr lang="fr-FR" dirty="0" err="1"/>
              <a:t>enseignant·e</a:t>
            </a:r>
            <a:r>
              <a:rPr lang="fr-FR" dirty="0"/>
              <a:t> circule dans la classe pour repérer les élèves en difficulté .</a:t>
            </a:r>
          </a:p>
        </p:txBody>
      </p:sp>
      <p:pic>
        <p:nvPicPr>
          <p:cNvPr id="6" name="Espace réservé du contenu 8"/>
          <p:cNvPicPr>
            <a:picLocks/>
          </p:cNvPicPr>
          <p:nvPr/>
        </p:nvPicPr>
        <p:blipFill>
          <a:blip r:embed="rId2"/>
          <a:srcRect l="8705" t="29190" r="9035" b="8101"/>
          <a:stretch>
            <a:fillRect/>
          </a:stretch>
        </p:blipFill>
        <p:spPr bwMode="auto">
          <a:xfrm>
            <a:off x="652038" y="1378696"/>
            <a:ext cx="10291882" cy="441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5736823" y="3062101"/>
            <a:ext cx="4783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ms </a:t>
            </a:r>
            <a:r>
              <a:rPr lang="fr-MA" sz="2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fr-MA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MA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fr-MA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20 ms =0,02 s 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8651775" y="1908378"/>
            <a:ext cx="1175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6366100" y="4542873"/>
            <a:ext cx="307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6241627" y="4959296"/>
            <a:ext cx="74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0,02</a:t>
            </a:r>
            <a:endParaRPr 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5688485" y="4491580"/>
            <a:ext cx="387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5708333" y="4957097"/>
            <a:ext cx="387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2EDB38F-0B60-E553-C5AB-A4483C9CACC5}"/>
              </a:ext>
            </a:extLst>
          </p:cNvPr>
          <p:cNvSpPr txBox="1"/>
          <p:nvPr/>
        </p:nvSpPr>
        <p:spPr>
          <a:xfrm>
            <a:off x="7007250" y="4677626"/>
            <a:ext cx="1175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</a:t>
            </a:r>
            <a:endParaRPr 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B6F72DF-ABFA-AE11-12A2-2B0AEADBD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2865" y="271092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74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3" grpId="0"/>
      <p:bldP spid="15" grpId="0"/>
      <p:bldP spid="16" grpId="0"/>
      <p:bldP spid="1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860537" y="5229083"/>
            <a:ext cx="1499616" cy="5033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5min</a:t>
            </a:r>
          </a:p>
        </p:txBody>
      </p:sp>
    </p:spTree>
    <p:extLst>
      <p:ext uri="{BB962C8B-B14F-4D97-AF65-F5344CB8AC3E}">
        <p14:creationId xmlns:p14="http://schemas.microsoft.com/office/powerpoint/2010/main" val="139295206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/>
          <a:lstStyle/>
          <a:p>
            <a:r>
              <a:rPr lang="fr-FR" b="1" dirty="0">
                <a:latin typeface="Calibri" panose="020F0502020204030204"/>
              </a:rPr>
              <a:t>Déterminer la fréquence d’un son à partir d’un graphique</a:t>
            </a:r>
            <a:endParaRPr lang="fr-BE" b="1" dirty="0">
              <a:latin typeface="Calibri" panose="020F0502020204030204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b="1" dirty="0"/>
              <a:t>Fréquence</a:t>
            </a:r>
          </a:p>
          <a:p>
            <a:r>
              <a:rPr lang="en-US" b="1" dirty="0"/>
              <a:t>Vibration</a:t>
            </a:r>
          </a:p>
          <a:p>
            <a:r>
              <a:rPr lang="en-US" b="1" dirty="0"/>
              <a:t>Hertz</a:t>
            </a:r>
          </a:p>
          <a:p>
            <a:r>
              <a:rPr lang="en-US" b="1" dirty="0"/>
              <a:t>Durée</a:t>
            </a:r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Placeholder 11">
                <a:extLst>
                  <a:ext uri="{FF2B5EF4-FFF2-40B4-BE49-F238E27FC236}">
                    <a16:creationId xmlns:a16="http://schemas.microsoft.com/office/drawing/2014/main" id="{00735017-59C1-7D4C-2715-C166FA9BE463}"/>
                  </a:ext>
                </a:extLst>
              </p:cNvPr>
              <p:cNvSpPr>
                <a:spLocks noGrp="1"/>
              </p:cNvSpPr>
              <p:nvPr>
                <p:ph type="body" sz="quarter" idx="21"/>
              </p:nvPr>
            </p:nvSpPr>
            <p:spPr>
              <a:xfrm>
                <a:off x="2358845" y="3740048"/>
                <a:ext cx="9478724" cy="1430667"/>
              </a:xfrm>
            </p:spPr>
            <p:txBody>
              <a:bodyPr numCol="2">
                <a:normAutofit/>
              </a:bodyPr>
              <a:lstStyle/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fr-FR" b="1" dirty="0"/>
                  <a:t>Observer le graphique du son.</a:t>
                </a:r>
              </a:p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fr-FR" b="1" dirty="0"/>
                  <a:t>Compter le nombre de vibrations.</a:t>
                </a:r>
              </a:p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fr-FR" b="1" dirty="0"/>
                  <a:t>Repérer la durée correspondante sur le graphique.</a:t>
                </a:r>
              </a:p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fr-FR" b="1" dirty="0"/>
                  <a:t>Utiliser la relation : </a:t>
                </a:r>
                <a:r>
                  <a:rPr lang="fr-FR" b="1" i="1" dirty="0"/>
                  <a:t>f</a:t>
                </a:r>
                <a:r>
                  <a:rPr lang="fr-FR" b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dirty="0" smtClean="0">
                            <a:latin typeface="Cambria Math" panose="02040503050406030204" pitchFamily="18" charset="0"/>
                          </a:rPr>
                          <m:t>𝒏</m:t>
                        </m:r>
                      </m:num>
                      <m:den>
                        <m:r>
                          <a:rPr lang="fr-FR" b="1" i="1" dirty="0" smtClean="0"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fr-FR" b="1" dirty="0"/>
              </a:p>
              <a:p>
                <a:pPr marL="285750" lvl="0" indent="-285750">
                  <a:buFont typeface="Arial" panose="020B0604020202020204" pitchFamily="34" charset="0"/>
                  <a:buChar char="•"/>
                </a:pPr>
                <a:r>
                  <a:rPr lang="fr-FR" b="1" dirty="0"/>
                  <a:t>Vérifier le résultat obtenu.</a:t>
                </a:r>
                <a:endParaRPr lang="fr-FR" dirty="0"/>
              </a:p>
            </p:txBody>
          </p:sp>
        </mc:Choice>
        <mc:Fallback xmlns="">
          <p:sp>
            <p:nvSpPr>
              <p:cNvPr id="12" name="Text Placeholder 11">
                <a:extLst>
                  <a:ext uri="{FF2B5EF4-FFF2-40B4-BE49-F238E27FC236}">
                    <a16:creationId xmlns:a16="http://schemas.microsoft.com/office/drawing/2014/main" id="{00735017-59C1-7D4C-2715-C166FA9BE4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1"/>
              </p:nvPr>
            </p:nvSpPr>
            <p:spPr>
              <a:xfrm>
                <a:off x="2358845" y="3740048"/>
                <a:ext cx="9478724" cy="1430667"/>
              </a:xfrm>
              <a:blipFill>
                <a:blip r:embed="rId2"/>
                <a:stretch>
                  <a:fillRect l="-450" t="-855" b="-38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22D4F2C2-9B1E-680B-C24F-9959E15B0588}"/>
              </a:ext>
            </a:extLst>
          </p:cNvPr>
          <p:cNvSpPr txBox="1"/>
          <p:nvPr/>
        </p:nvSpPr>
        <p:spPr>
          <a:xfrm>
            <a:off x="2358845" y="5170715"/>
            <a:ext cx="8382000" cy="1704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</a:pPr>
            <a:r>
              <a:rPr lang="fr-FR" b="1" dirty="0"/>
              <a:t>Pendant le feedback, attirer l’attention des élèves sur les erreurs fréquentes 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dirty="0"/>
              <a:t>Un son plus fort (plus intense) a une fréquence plus élevée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dirty="0"/>
              <a:t>La fréquence c'est le volume sonore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dirty="0"/>
              <a:t>Un son fort vibre plus vite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FR" dirty="0"/>
              <a:t>Confusion entre fréquence et amplitude</a:t>
            </a:r>
            <a:r>
              <a:rPr lang="fr-MA" dirty="0"/>
              <a:t>.</a:t>
            </a:r>
            <a:endParaRPr lang="fr-MA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53828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Avant de finir cette séance, c’était quoi notre tâche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L’enseignant donne un rappel de la séance.</a:t>
            </a:r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1C1445F7-285F-7A3A-C5D2-9D27FFF11BE4}"/>
              </a:ext>
            </a:extLst>
          </p:cNvPr>
          <p:cNvSpPr/>
          <p:nvPr/>
        </p:nvSpPr>
        <p:spPr>
          <a:xfrm>
            <a:off x="1230364" y="2952359"/>
            <a:ext cx="9946841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392561BC-9988-A3D3-C8F4-A4190A0B3601}"/>
              </a:ext>
            </a:extLst>
          </p:cNvPr>
          <p:cNvSpPr txBox="1"/>
          <p:nvPr/>
        </p:nvSpPr>
        <p:spPr>
          <a:xfrm>
            <a:off x="1563530" y="2900370"/>
            <a:ext cx="9210521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Déterminer la fréquence </a:t>
            </a:r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d’un son à partir </a:t>
            </a:r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d’un graphique</a:t>
            </a:r>
            <a:endParaRPr lang="fr-FR" sz="2800" b="1" dirty="0">
              <a:solidFill>
                <a:srgbClr val="231F2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23">
            <a:extLst>
              <a:ext uri="{FF2B5EF4-FFF2-40B4-BE49-F238E27FC236}">
                <a16:creationId xmlns:a16="http://schemas.microsoft.com/office/drawing/2014/main" id="{EA829196-ADFE-3D67-3849-2EE0ECFA43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04" y="2549587"/>
            <a:ext cx="805544" cy="805544"/>
          </a:xfrm>
          <a:prstGeom prst="rect">
            <a:avLst/>
          </a:prstGeom>
        </p:spPr>
      </p:pic>
      <p:pic>
        <p:nvPicPr>
          <p:cNvPr id="8" name="Image 8">
            <a:extLst>
              <a:ext uri="{FF2B5EF4-FFF2-40B4-BE49-F238E27FC236}">
                <a16:creationId xmlns:a16="http://schemas.microsoft.com/office/drawing/2014/main" id="{AD975AB1-751F-DB29-2A00-C73FD95A9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9332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</a:t>
            </a:r>
            <a:r>
              <a:rPr lang="fr-FR" dirty="0"/>
              <a:t> retenir la définition de la fréquence et son unité.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78589" y="641192"/>
            <a:ext cx="10277475" cy="268287"/>
          </a:xfrm>
        </p:spPr>
        <p:txBody>
          <a:bodyPr/>
          <a:lstStyle/>
          <a:p>
            <a:r>
              <a:rPr lang="fr-FR" dirty="0"/>
              <a:t>L’enseignant fait participer les élèves pour rappeler la définition de la fréquence.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EC7214-5F23-912C-E1B0-BE2298ADCD03}"/>
              </a:ext>
            </a:extLst>
          </p:cNvPr>
          <p:cNvSpPr/>
          <p:nvPr/>
        </p:nvSpPr>
        <p:spPr>
          <a:xfrm>
            <a:off x="807853" y="1678995"/>
            <a:ext cx="10348211" cy="4987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fréquence</a:t>
            </a:r>
            <a:endParaRPr lang="fr-MA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90491B6-CB68-4055-48C9-EF17C31C12C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3137" y="3040579"/>
            <a:ext cx="10874200" cy="250938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fr-FR" sz="2400" b="1" dirty="0">
                <a:solidFill>
                  <a:srgbClr val="FF0000"/>
                </a:solidFill>
              </a:rPr>
              <a:t>La fréquence </a:t>
            </a:r>
            <a:r>
              <a:rPr lang="fr-FR" sz="2400" dirty="0"/>
              <a:t>d’un son est </a:t>
            </a:r>
            <a:r>
              <a:rPr lang="fr-FR" sz="2400" b="1" dirty="0"/>
              <a:t>le nombre de vibrations par seconde</a:t>
            </a:r>
            <a:r>
              <a:rPr lang="fr-FR" sz="2400" dirty="0"/>
              <a:t>. Son symbole est </a:t>
            </a:r>
            <a:r>
              <a:rPr lang="fr-FR" sz="2400" b="1" dirty="0"/>
              <a:t>f.</a:t>
            </a:r>
            <a:endParaRPr lang="ar-MA" sz="24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fr-FR" sz="2400" dirty="0"/>
              <a:t> L’unité de la fréquence est </a:t>
            </a:r>
            <a:r>
              <a:rPr lang="fr-FR" sz="2400" b="1" dirty="0">
                <a:solidFill>
                  <a:srgbClr val="FF0000"/>
                </a:solidFill>
              </a:rPr>
              <a:t>le hertz(Hz) </a:t>
            </a:r>
            <a:r>
              <a:rPr lang="fr-FR" sz="2400" dirty="0"/>
              <a:t>:</a:t>
            </a:r>
            <a:endParaRPr lang="ar-MA" sz="2400" dirty="0"/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/>
              <a:t> </a:t>
            </a:r>
            <a:r>
              <a:rPr lang="ar-MA" sz="2400" dirty="0"/>
              <a:t>                                         </a:t>
            </a:r>
            <a:r>
              <a:rPr lang="fr-FR" sz="2400" dirty="0"/>
              <a:t>1 </a:t>
            </a:r>
            <a:r>
              <a:rPr lang="fr-FR" sz="2400" b="1" dirty="0"/>
              <a:t>Hertz</a:t>
            </a:r>
            <a:r>
              <a:rPr lang="fr-FR" sz="2400" dirty="0"/>
              <a:t> correspond à une </a:t>
            </a:r>
            <a:r>
              <a:rPr lang="fr-FR" sz="2400" dirty="0">
                <a:solidFill>
                  <a:srgbClr val="FF0000"/>
                </a:solidFill>
              </a:rPr>
              <a:t>vibration</a:t>
            </a:r>
            <a:r>
              <a:rPr lang="fr-FR" sz="2400" dirty="0"/>
              <a:t> par </a:t>
            </a:r>
            <a:r>
              <a:rPr lang="fr-FR" sz="2400" b="1" dirty="0"/>
              <a:t>seconde</a:t>
            </a:r>
            <a:r>
              <a:rPr lang="fr-FR" sz="2400" dirty="0"/>
              <a:t>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325F1A00-E229-1AAF-C8C4-9C42267C4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1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conclure, voici les étapes à suivre pour déterminer la fréquence d’un son à partir d’un graphique.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fait participer les élèves pour rappeler les étapes.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EC7214-5F23-912C-E1B0-BE2298ADCD03}"/>
              </a:ext>
            </a:extLst>
          </p:cNvPr>
          <p:cNvSpPr/>
          <p:nvPr/>
        </p:nvSpPr>
        <p:spPr>
          <a:xfrm>
            <a:off x="921894" y="1698848"/>
            <a:ext cx="10348211" cy="6502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Déterminer la fréquence d’un son à partir d’un graphique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03453AF-614D-EFB9-4D9A-86690373AEC1}"/>
              </a:ext>
            </a:extLst>
          </p:cNvPr>
          <p:cNvSpPr txBox="1"/>
          <p:nvPr/>
        </p:nvSpPr>
        <p:spPr>
          <a:xfrm>
            <a:off x="1048512" y="2907256"/>
            <a:ext cx="10094976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Étape 1: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Compter le nombre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vibrations dans le graphique.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275BD07-5C38-4BD2-13B7-8E8BA3297A81}"/>
                  </a:ext>
                </a:extLst>
              </p:cNvPr>
              <p:cNvSpPr txBox="1"/>
              <p:nvPr/>
            </p:nvSpPr>
            <p:spPr>
              <a:xfrm>
                <a:off x="1048512" y="5501442"/>
                <a:ext cx="10094976" cy="74917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3200" b="1" dirty="0">
                    <a:solidFill>
                      <a:srgbClr val="004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Étape 3</a:t>
                </a:r>
                <a:r>
                  <a:rPr lang="fr-FR" sz="3200" dirty="0">
                    <a:solidFill>
                      <a:srgbClr val="004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:r>
                  <a:rPr lang="fr-FR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Calcule la fréquence f en utilisant la relation: </a:t>
                </a:r>
                <a:r>
                  <a:rPr lang="fr-FR" sz="3200" b="1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f</a:t>
                </a:r>
                <a:r>
                  <a:rPr lang="fr-FR" sz="32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𝒏</m:t>
                        </m:r>
                      </m:num>
                      <m:den>
                        <m:r>
                          <a:rPr lang="fr-FR" sz="3200" b="1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fr-FR" sz="3200" b="1" dirty="0">
                    <a:solidFill>
                      <a:srgbClr val="004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  <a:r>
                  <a:rPr lang="fr-FR" sz="320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275BD07-5C38-4BD2-13B7-8E8BA3297A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512" y="5501442"/>
                <a:ext cx="10094976" cy="749179"/>
              </a:xfrm>
              <a:prstGeom prst="rect">
                <a:avLst/>
              </a:prstGeom>
              <a:blipFill>
                <a:blip r:embed="rId2"/>
                <a:stretch>
                  <a:fillRect l="-1510" t="-1626" r="-1329" b="-130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B16E28E7-A99B-C4BD-8A5A-0D3D45957DAE}"/>
              </a:ext>
            </a:extLst>
          </p:cNvPr>
          <p:cNvSpPr txBox="1"/>
          <p:nvPr/>
        </p:nvSpPr>
        <p:spPr>
          <a:xfrm>
            <a:off x="1048512" y="4204349"/>
            <a:ext cx="10625328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Étape 2: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Détermine la durée 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secondes de ces vibrations selon les données graphiques.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4278F5C3-E880-EC9F-C606-D806C394C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69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D55D4A-A26A-8F13-861F-D15C172FB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Voici le lexique important de cette leçon. Retenez-le!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5FA46C8-4F23-6A8B-25C2-0C86880B839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/>
              <a:t>Faire participer les élèves à la lecture de la carte</a:t>
            </a:r>
          </a:p>
        </p:txBody>
      </p:sp>
      <p:grpSp>
        <p:nvGrpSpPr>
          <p:cNvPr id="5" name="Groupe 71">
            <a:extLst>
              <a:ext uri="{FF2B5EF4-FFF2-40B4-BE49-F238E27FC236}">
                <a16:creationId xmlns:a16="http://schemas.microsoft.com/office/drawing/2014/main" id="{F2DA34C2-6DEC-E306-FCD5-371AA3C0CD5E}"/>
              </a:ext>
            </a:extLst>
          </p:cNvPr>
          <p:cNvGrpSpPr/>
          <p:nvPr/>
        </p:nvGrpSpPr>
        <p:grpSpPr>
          <a:xfrm>
            <a:off x="372516" y="1224354"/>
            <a:ext cx="11428467" cy="5066046"/>
            <a:chOff x="415600" y="1645615"/>
            <a:chExt cx="11428467" cy="503329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8EFFD11-6735-60BD-597A-DA88E0C4AEEB}"/>
                </a:ext>
              </a:extLst>
            </p:cNvPr>
            <p:cNvSpPr/>
            <p:nvPr/>
          </p:nvSpPr>
          <p:spPr>
            <a:xfrm>
              <a:off x="415600" y="2147547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fr-FR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Rectangle à coins arrondis 2">
              <a:extLst>
                <a:ext uri="{FF2B5EF4-FFF2-40B4-BE49-F238E27FC236}">
                  <a16:creationId xmlns:a16="http://schemas.microsoft.com/office/drawing/2014/main" id="{0F62F672-29EA-74F9-3959-18452BA733E3}"/>
                </a:ext>
              </a:extLst>
            </p:cNvPr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r>
                <a:rPr lang="fr-FR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Déterminer la fréquence d’un son à partir d’un graphique</a:t>
              </a:r>
            </a:p>
          </p:txBody>
        </p:sp>
        <p:sp>
          <p:nvSpPr>
            <p:cNvPr id="8" name="Rectangle à coins arrondis 17">
              <a:extLst>
                <a:ext uri="{FF2B5EF4-FFF2-40B4-BE49-F238E27FC236}">
                  <a16:creationId xmlns:a16="http://schemas.microsoft.com/office/drawing/2014/main" id="{ED1F7032-1611-8073-EF67-1C48C608DF42}"/>
                </a:ext>
              </a:extLst>
            </p:cNvPr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ZoneTexte 3">
              <a:extLst>
                <a:ext uri="{FF2B5EF4-FFF2-40B4-BE49-F238E27FC236}">
                  <a16:creationId xmlns:a16="http://schemas.microsoft.com/office/drawing/2014/main" id="{3E8294D9-8BBC-A675-B7AC-BD256D4F3470}"/>
                </a:ext>
              </a:extLst>
            </p:cNvPr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fr-FR" sz="1400" i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 tâche</a:t>
              </a:r>
            </a:p>
          </p:txBody>
        </p:sp>
        <p:sp>
          <p:nvSpPr>
            <p:cNvPr id="10" name="Rectangle à coins arrondis 24">
              <a:extLst>
                <a:ext uri="{FF2B5EF4-FFF2-40B4-BE49-F238E27FC236}">
                  <a16:creationId xmlns:a16="http://schemas.microsoft.com/office/drawing/2014/main" id="{B92208B9-606D-C42E-D073-21882D2E03F9}"/>
                </a:ext>
              </a:extLst>
            </p:cNvPr>
            <p:cNvSpPr/>
            <p:nvPr/>
          </p:nvSpPr>
          <p:spPr>
            <a:xfrm>
              <a:off x="8432608" y="2582504"/>
              <a:ext cx="2824480" cy="1415202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fr-FR" sz="1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ZoneTexte 27">
              <a:extLst>
                <a:ext uri="{FF2B5EF4-FFF2-40B4-BE49-F238E27FC236}">
                  <a16:creationId xmlns:a16="http://schemas.microsoft.com/office/drawing/2014/main" id="{4CBADF42-891D-7A4F-C4F5-F3C24144580A}"/>
                </a:ext>
              </a:extLst>
            </p:cNvPr>
            <p:cNvSpPr txBox="1"/>
            <p:nvPr/>
          </p:nvSpPr>
          <p:spPr>
            <a:xfrm>
              <a:off x="8577345" y="229063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fr-FR" sz="1400" i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Verbes de consigne</a:t>
              </a:r>
            </a:p>
          </p:txBody>
        </p:sp>
        <p:sp>
          <p:nvSpPr>
            <p:cNvPr id="12" name="Rectangle à coins arrondis 28">
              <a:extLst>
                <a:ext uri="{FF2B5EF4-FFF2-40B4-BE49-F238E27FC236}">
                  <a16:creationId xmlns:a16="http://schemas.microsoft.com/office/drawing/2014/main" id="{0EE0B06F-E77B-12D6-F49D-4E828EF47752}"/>
                </a:ext>
              </a:extLst>
            </p:cNvPr>
            <p:cNvSpPr/>
            <p:nvPr/>
          </p:nvSpPr>
          <p:spPr>
            <a:xfrm>
              <a:off x="883041" y="5280832"/>
              <a:ext cx="6370918" cy="126733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fr-FR" sz="1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ZoneTexte 29">
              <a:extLst>
                <a:ext uri="{FF2B5EF4-FFF2-40B4-BE49-F238E27FC236}">
                  <a16:creationId xmlns:a16="http://schemas.microsoft.com/office/drawing/2014/main" id="{AB807747-1E71-1EBC-A4DD-F353B71BB8A4}"/>
                </a:ext>
              </a:extLst>
            </p:cNvPr>
            <p:cNvSpPr txBox="1"/>
            <p:nvPr/>
          </p:nvSpPr>
          <p:spPr>
            <a:xfrm>
              <a:off x="931107" y="489543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fr-FR" sz="1400" i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Structures pour répondre</a:t>
              </a:r>
            </a:p>
          </p:txBody>
        </p:sp>
        <p:cxnSp>
          <p:nvCxnSpPr>
            <p:cNvPr id="14" name="Connecteur en angle 5">
              <a:extLst>
                <a:ext uri="{FF2B5EF4-FFF2-40B4-BE49-F238E27FC236}">
                  <a16:creationId xmlns:a16="http://schemas.microsoft.com/office/drawing/2014/main" id="{471FB1B0-9403-2222-AF7E-D77B2D121E90}"/>
                </a:ext>
              </a:extLst>
            </p:cNvPr>
            <p:cNvCxnSpPr>
              <a:cxnSpLocks/>
              <a:stCxn id="8" idx="3"/>
              <a:endCxn id="7" idx="1"/>
            </p:cNvCxnSpPr>
            <p:nvPr/>
          </p:nvCxnSpPr>
          <p:spPr>
            <a:xfrm>
              <a:off x="3515360" y="3202772"/>
              <a:ext cx="1158240" cy="57818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15" name="ZoneTexte 9">
              <a:extLst>
                <a:ext uri="{FF2B5EF4-FFF2-40B4-BE49-F238E27FC236}">
                  <a16:creationId xmlns:a16="http://schemas.microsoft.com/office/drawing/2014/main" id="{893A7E0A-B349-F30F-FFE4-B23E3A444CA1}"/>
                </a:ext>
              </a:extLst>
            </p:cNvPr>
            <p:cNvSpPr txBox="1"/>
            <p:nvPr/>
          </p:nvSpPr>
          <p:spPr>
            <a:xfrm>
              <a:off x="962660" y="2680515"/>
              <a:ext cx="2402840" cy="73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Vibration</a:t>
              </a:r>
              <a:endParaRPr lang="fr-FR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Fréquence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 hertz</a:t>
              </a:r>
            </a:p>
          </p:txBody>
        </p:sp>
        <p:sp>
          <p:nvSpPr>
            <p:cNvPr id="16" name="ZoneTexte 32">
              <a:extLst>
                <a:ext uri="{FF2B5EF4-FFF2-40B4-BE49-F238E27FC236}">
                  <a16:creationId xmlns:a16="http://schemas.microsoft.com/office/drawing/2014/main" id="{0120216D-A75E-B494-6CE0-94921D5B6507}"/>
                </a:ext>
              </a:extLst>
            </p:cNvPr>
            <p:cNvSpPr txBox="1"/>
            <p:nvPr/>
          </p:nvSpPr>
          <p:spPr>
            <a:xfrm>
              <a:off x="8605328" y="2764706"/>
              <a:ext cx="24790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déterminer</a:t>
              </a:r>
              <a:endParaRPr lang="fr-FR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calculer 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fr-MA" sz="1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compter</a:t>
              </a:r>
              <a:endParaRPr lang="fr-FR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9" name="Connecteur en angle 39">
              <a:extLst>
                <a:ext uri="{FF2B5EF4-FFF2-40B4-BE49-F238E27FC236}">
                  <a16:creationId xmlns:a16="http://schemas.microsoft.com/office/drawing/2014/main" id="{4D32D864-E78D-724D-E69F-A386D4173F76}"/>
                </a:ext>
              </a:extLst>
            </p:cNvPr>
            <p:cNvCxnSpPr>
              <a:cxnSpLocks/>
              <a:stCxn id="7" idx="3"/>
              <a:endCxn id="10" idx="1"/>
            </p:cNvCxnSpPr>
            <p:nvPr/>
          </p:nvCxnSpPr>
          <p:spPr>
            <a:xfrm flipV="1">
              <a:off x="7376160" y="3290105"/>
              <a:ext cx="1056448" cy="490851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21" name="ZoneTexte 42">
              <a:extLst>
                <a:ext uri="{FF2B5EF4-FFF2-40B4-BE49-F238E27FC236}">
                  <a16:creationId xmlns:a16="http://schemas.microsoft.com/office/drawing/2014/main" id="{0421E024-AC25-BD5C-1E35-274DC3A4D03C}"/>
                </a:ext>
              </a:extLst>
            </p:cNvPr>
            <p:cNvSpPr txBox="1"/>
            <p:nvPr/>
          </p:nvSpPr>
          <p:spPr>
            <a:xfrm>
              <a:off x="990319" y="5414851"/>
              <a:ext cx="6263640" cy="10549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r-FR" sz="1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D’après le graphique le nombre de vibrations est…………...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r-FR" sz="1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D’après les données de l’exercice, la ……………………des vibrations est t = …………..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r-FR" sz="1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Connaissons n et t on peut calculer f: f = …………….= ……….. </a:t>
              </a:r>
            </a:p>
          </p:txBody>
        </p:sp>
        <p:cxnSp>
          <p:nvCxnSpPr>
            <p:cNvPr id="22" name="Connecteur en angle 44">
              <a:extLst>
                <a:ext uri="{FF2B5EF4-FFF2-40B4-BE49-F238E27FC236}">
                  <a16:creationId xmlns:a16="http://schemas.microsoft.com/office/drawing/2014/main" id="{4613E1E5-CE0F-DFA6-370C-F137FDB8693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695489" y="3945066"/>
              <a:ext cx="669961" cy="1988821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225BEBB-A6A4-079A-38DA-4007329666B7}"/>
                </a:ext>
              </a:extLst>
            </p:cNvPr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>
                <a:defRPr/>
              </a:pPr>
              <a:r>
                <a:rPr lang="fr-FR" sz="1400" b="1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  <a:endParaRPr lang="fr-FR" sz="12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5" name="ZoneTexte 20">
            <a:extLst>
              <a:ext uri="{FF2B5EF4-FFF2-40B4-BE49-F238E27FC236}">
                <a16:creationId xmlns:a16="http://schemas.microsoft.com/office/drawing/2014/main" id="{593CD3DB-A60C-40D8-7405-F36A0B2FFA8D}"/>
              </a:ext>
            </a:extLst>
          </p:cNvPr>
          <p:cNvSpPr txBox="1"/>
          <p:nvPr/>
        </p:nvSpPr>
        <p:spPr>
          <a:xfrm>
            <a:off x="777432" y="1951199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defRPr/>
            </a:pPr>
            <a:r>
              <a:rPr lang="fr-FR" sz="1400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Termes thématiques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7BED22F-88B1-1CBD-9F81-E128C54CB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54486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 et faire les exercices suivants.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sp>
        <p:nvSpPr>
          <p:cNvPr id="12" name="ZoneTexte 7">
            <a:extLst>
              <a:ext uri="{FF2B5EF4-FFF2-40B4-BE49-F238E27FC236}">
                <a16:creationId xmlns:a16="http://schemas.microsoft.com/office/drawing/2014/main" id="{68A0E193-7E82-6603-BAFA-71DE4DF6EBD0}"/>
              </a:ext>
            </a:extLst>
          </p:cNvPr>
          <p:cNvSpPr txBox="1"/>
          <p:nvPr/>
        </p:nvSpPr>
        <p:spPr>
          <a:xfrm>
            <a:off x="799464" y="5928376"/>
            <a:ext cx="1029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1" dirty="0">
                <a:solidFill>
                  <a:prstClr val="black"/>
                </a:solidFill>
                <a:latin typeface="Calibri" panose="020F0502020204030204"/>
              </a:rPr>
              <a:t>A la prochaine séance!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58D5591-D950-7396-E5A6-A907F7075F4A}"/>
              </a:ext>
            </a:extLst>
          </p:cNvPr>
          <p:cNvSpPr txBox="1">
            <a:spLocks/>
          </p:cNvSpPr>
          <p:nvPr/>
        </p:nvSpPr>
        <p:spPr>
          <a:xfrm>
            <a:off x="581743" y="2856257"/>
            <a:ext cx="11174095" cy="9647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b="1" i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Exercices 2  de la page 72 du livret;          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b="1" i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Exercice 2 page 87 </a:t>
            </a:r>
            <a:endParaRPr lang="fr-FR" i="1" dirty="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 8">
            <a:extLst>
              <a:ext uri="{FF2B5EF4-FFF2-40B4-BE49-F238E27FC236}">
                <a16:creationId xmlns:a16="http://schemas.microsoft.com/office/drawing/2014/main" id="{83EFFCC2-766A-A62C-0584-EFCC84445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6390" y="434507"/>
            <a:ext cx="467661" cy="4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71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  <p:sp>
        <p:nvSpPr>
          <p:cNvPr id="5" name="ZoneTexte 4"/>
          <p:cNvSpPr txBox="1"/>
          <p:nvPr/>
        </p:nvSpPr>
        <p:spPr>
          <a:xfrm>
            <a:off x="406400" y="6339840"/>
            <a:ext cx="1122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>
                <a:solidFill>
                  <a:srgbClr val="FF0000"/>
                </a:solidFill>
              </a:rPr>
              <a:t>Les durées proposées sont à titre purement indicatif – à moduler en fonction des spécificités de chaque groupe-classe.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54EC-2CE3-1357-5095-140FD97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D6702358-9197-D420-08AB-2447C9D30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A179FF6-4A54-96FF-4D53-2176FE6B22CA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0A013A3-439A-014B-2F1A-62A417BDD4CD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D9911DC-5F51-D2A4-A7F2-E7E4F430C48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1A9CF8A-906F-FD5F-7F05-FF26FDB7B86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3E8B9DFE-C1D5-466B-C3E2-AF03D00FA345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0833B19B-8578-F3F2-13EA-430A8483D030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2CB1207-14C1-4C8E-8D55-4EDADCED4BF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C68E45-64B1-A52C-0540-DE47FC2E4C9F}"/>
              </a:ext>
            </a:extLst>
          </p:cNvPr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Le rituel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(2 min)</a:t>
            </a:r>
            <a:endParaRPr lang="ar-MA" sz="4800" b="1" kern="0" dirty="0">
              <a:solidFill>
                <a:srgbClr val="FFC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0823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</TotalTime>
  <Words>3090</Words>
  <Application>Microsoft Office PowerPoint</Application>
  <PresentationFormat>Grand écran</PresentationFormat>
  <Paragraphs>394</Paragraphs>
  <Slides>74</Slides>
  <Notes>1</Notes>
  <HiddenSlides>4</HiddenSlides>
  <MMClips>6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74</vt:i4>
      </vt:variant>
    </vt:vector>
  </HeadingPairs>
  <TitlesOfParts>
    <vt:vector size="89" baseType="lpstr">
      <vt:lpstr>Aptos</vt:lpstr>
      <vt:lpstr>Aptos Display</vt:lpstr>
      <vt:lpstr>Arial</vt:lpstr>
      <vt:lpstr>Calibri</vt:lpstr>
      <vt:lpstr>Calibri Light</vt:lpstr>
      <vt:lpstr>Cambria Math</vt:lpstr>
      <vt:lpstr>Dosis</vt:lpstr>
      <vt:lpstr>Georgia</vt:lpstr>
      <vt:lpstr>Hammersmith One</vt:lpstr>
      <vt:lpstr>Poppins ExtraBold</vt:lpstr>
      <vt:lpstr>Wingdings</vt:lpstr>
      <vt:lpstr>Office Theme</vt:lpstr>
      <vt:lpstr>2_Thème Office</vt:lpstr>
      <vt:lpstr>3_Thème Office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Observez ces images : à votre avis, quel comportement positif met-elle en évidence ?</vt:lpstr>
      <vt:lpstr>Effectivement, Il ne faut pas bavarder ni se distraire en classe : soyez attentifs. </vt:lpstr>
      <vt:lpstr>Bonjour! Prêts pour démarrer notre séance? Allons-y!</vt:lpstr>
      <vt:lpstr>Présentation PowerPoint</vt:lpstr>
      <vt:lpstr>L’enseignant contrôle les réalisations d’un échantillon d’élèves avant de passer à la correction au tableau(ex1 page 87)</vt:lpstr>
      <vt:lpstr>Présentation PowerPoint</vt:lpstr>
      <vt:lpstr>On va commencer cette séance par un rappel sur le son comme vibration.  Répondre par vrai ou faux.</vt:lpstr>
      <vt:lpstr>Effectivement, lors de la propagation du son, les particules du milieu de propagation vibrent autour de leurs positions initiales. </vt:lpstr>
      <vt:lpstr>Choisir la bonne réponse</vt:lpstr>
      <vt:lpstr>Le son ne se propage que dans les milieux matériels.</vt:lpstr>
      <vt:lpstr>Voilà ce qu’il faut bien maitriser pour aborder notre séance d’aujourd’hui. </vt:lpstr>
      <vt:lpstr>Présentation PowerPoint</vt:lpstr>
      <vt:lpstr>Présentation PowerPoint</vt:lpstr>
      <vt:lpstr>Regardez bien le mouvement de la membrane du haut-parleur.</vt:lpstr>
      <vt:lpstr>À la fin de cette séance, vous serez capables de déterminer la fréquence d’un son à partir d’un graphique</vt:lpstr>
      <vt:lpstr>Présentation PowerPoint</vt:lpstr>
      <vt:lpstr> Avant de passer à la détermination de la fréquence, je vais la définir. Soyez attentif ; on va utiliser les notion qu’on a vu dans la première séance du son.</vt:lpstr>
      <vt:lpstr>Comparons la vibration de la membrane pour chaque situation.</vt:lpstr>
      <vt:lpstr>On peut représenter la vibration d’un point du milieu de propagation par le graphique suivant:</vt:lpstr>
      <vt:lpstr>On définit maintenant la fréquence.</vt:lpstr>
      <vt:lpstr>Voici quelques exemples de valeurs de fréquences.  On compte le nombre de vibration et on observe la durée de ces vibrations.</vt:lpstr>
      <vt:lpstr>Présentation PowerPoint</vt:lpstr>
      <vt:lpstr>Présentation PowerPoint</vt:lpstr>
      <vt:lpstr>Je vais vous montrer étape par étape comment déterminer la fréquence d’un son à partir d’un graphique.</vt:lpstr>
      <vt:lpstr>Pour réaliser cette tâche , je vais suivre les étapes suivantes : </vt:lpstr>
      <vt:lpstr>Première étape: Je compte le nombre de vibrations.</vt:lpstr>
      <vt:lpstr>Deuxième étape: je détermine la durée de ces vibrations et je l’exprime en seconde(s).La durée est indiquée sur le graphique.</vt:lpstr>
      <vt:lpstr>Troisième étape: Pour que je calcule le nombre de vibrations par seconde (fréquence),  j’utilise la relation f = n/t.</vt:lpstr>
      <vt:lpstr>Je récapitule les étapes à suivre pour déterminer la fréquence d’un son à partir d’un graphique.</vt:lpstr>
      <vt:lpstr>Présentation PowerPoint</vt:lpstr>
      <vt:lpstr>Fermez vos livrets, prenez vos ardoises et écrivez-y votre réponse.  Compléter la phrase suivante par les mots convenables</vt:lpstr>
      <vt:lpstr>Fermez vos livrets, prenez vos ardoises et écrivez-y votre réponse. Les réponses sont :</vt:lpstr>
      <vt:lpstr>Répondre par vrai ou faux.</vt:lpstr>
      <vt:lpstr>La fréquence représente le nombre de vibrations par seconde, ce n’est pas une durée.</vt:lpstr>
      <vt:lpstr>Quelle est l’unité de la fréquence? Répondez par vrai ou faux.</vt:lpstr>
      <vt:lpstr>L’unité de la fréquence est le hertz(Hz).</vt:lpstr>
      <vt:lpstr>Calculons le nombre de vibrations. Choisir le nombre correct de vibrations..</vt:lpstr>
      <vt:lpstr>Effectivement c’est 7. on calcule le nombre de (crête + creux).</vt:lpstr>
      <vt:lpstr>On va essayer de comprendre la signification de la fréquence d’un son. Choisissez la réponse correcte.</vt:lpstr>
      <vt:lpstr>Effectivement une fréquence de 100 Hz veut dire qu’il y a 100 vibrations par seconde.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On commence par la première question qui consiste à déterminer le nombre de vibrations.</vt:lpstr>
      <vt:lpstr>On compte le nombre de vibrations.</vt:lpstr>
      <vt:lpstr>Passons maintenant à la deuxième question. On veut déterminer la durée des vibrations .</vt:lpstr>
      <vt:lpstr>Regardons les données.</vt:lpstr>
      <vt:lpstr>Finalement on va calculer la fréquence .</vt:lpstr>
      <vt:lpstr>Finalement on va calculer la fréquence .</vt:lpstr>
      <vt:lpstr>Présentation PowerPoint</vt:lpstr>
      <vt:lpstr>Prenez vos livrets page 67 et répondez individuellement aux questions des deux exercices. </vt:lpstr>
      <vt:lpstr>Prenez vos livrets page 67 et répondez individuellement aux questions des deux exercices. </vt:lpstr>
      <vt:lpstr>Le temps est terminé. Corrigeons ensemble l’exercice.</vt:lpstr>
      <vt:lpstr>A vous! Montrez-moi comment vous avez résolu cet exercice.</vt:lpstr>
      <vt:lpstr>A vous! Montrez-moi comment vous avez résolu cet exercice.</vt:lpstr>
      <vt:lpstr>Présentation PowerPoint</vt:lpstr>
      <vt:lpstr>Qui peut me dire ce que nous avons appris aujourd’hui?  </vt:lpstr>
      <vt:lpstr>Avant de finir cette séance, c’était quoi notre tâche </vt:lpstr>
      <vt:lpstr>A retenir la définition de la fréquence et son unité.</vt:lpstr>
      <vt:lpstr>Pour conclure, voici les étapes à suivre pour déterminer la fréquence d’un son à partir d’un graphique.</vt:lpstr>
      <vt:lpstr>Voici le lexique important de cette leçon. Retenez-le!</vt:lpstr>
      <vt:lpstr> C’est la fin de notre séance. N’oubliez pas de réviser votre leçon et faire les exercices suivants.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SALIM EL MOKHTAR</cp:lastModifiedBy>
  <cp:revision>142</cp:revision>
  <dcterms:created xsi:type="dcterms:W3CDTF">2025-12-14T15:51:12Z</dcterms:created>
  <dcterms:modified xsi:type="dcterms:W3CDTF">2026-02-10T21:26:22Z</dcterms:modified>
</cp:coreProperties>
</file>