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4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69" r:id="rId3"/>
    <p:sldMasterId id="2147483813" r:id="rId4"/>
    <p:sldMasterId id="2147483835" r:id="rId5"/>
  </p:sldMasterIdLst>
  <p:notesMasterIdLst>
    <p:notesMasterId r:id="rId94"/>
  </p:notesMasterIdLst>
  <p:handoutMasterIdLst>
    <p:handoutMasterId r:id="rId95"/>
  </p:handoutMasterIdLst>
  <p:sldIdLst>
    <p:sldId id="308" r:id="rId6"/>
    <p:sldId id="270" r:id="rId7"/>
    <p:sldId id="271" r:id="rId8"/>
    <p:sldId id="343" r:id="rId9"/>
    <p:sldId id="344" r:id="rId10"/>
    <p:sldId id="367" r:id="rId11"/>
    <p:sldId id="2147483552" r:id="rId12"/>
    <p:sldId id="283" r:id="rId13"/>
    <p:sldId id="2147483553" r:id="rId14"/>
    <p:sldId id="284" r:id="rId15"/>
    <p:sldId id="348" r:id="rId16"/>
    <p:sldId id="293" r:id="rId17"/>
    <p:sldId id="266" r:id="rId18"/>
    <p:sldId id="267" r:id="rId19"/>
    <p:sldId id="368" r:id="rId20"/>
    <p:sldId id="369" r:id="rId21"/>
    <p:sldId id="370" r:id="rId22"/>
    <p:sldId id="400" r:id="rId23"/>
    <p:sldId id="401" r:id="rId24"/>
    <p:sldId id="257" r:id="rId25"/>
    <p:sldId id="275" r:id="rId26"/>
    <p:sldId id="371" r:id="rId27"/>
    <p:sldId id="276" r:id="rId28"/>
    <p:sldId id="256" r:id="rId29"/>
    <p:sldId id="2147483644" r:id="rId30"/>
    <p:sldId id="2147483645" r:id="rId31"/>
    <p:sldId id="279" r:id="rId32"/>
    <p:sldId id="372" r:id="rId33"/>
    <p:sldId id="373" r:id="rId34"/>
    <p:sldId id="375" r:id="rId35"/>
    <p:sldId id="374" r:id="rId36"/>
    <p:sldId id="376" r:id="rId37"/>
    <p:sldId id="403" r:id="rId38"/>
    <p:sldId id="2147483642" r:id="rId39"/>
    <p:sldId id="2147483641" r:id="rId40"/>
    <p:sldId id="2147483643" r:id="rId41"/>
    <p:sldId id="298" r:id="rId42"/>
    <p:sldId id="2147483637" r:id="rId43"/>
    <p:sldId id="282" r:id="rId44"/>
    <p:sldId id="2147483646" r:id="rId45"/>
    <p:sldId id="377" r:id="rId46"/>
    <p:sldId id="379" r:id="rId47"/>
    <p:sldId id="380" r:id="rId48"/>
    <p:sldId id="381" r:id="rId49"/>
    <p:sldId id="382" r:id="rId50"/>
    <p:sldId id="383" r:id="rId51"/>
    <p:sldId id="384" r:id="rId52"/>
    <p:sldId id="2147483647" r:id="rId53"/>
    <p:sldId id="289" r:id="rId54"/>
    <p:sldId id="299" r:id="rId55"/>
    <p:sldId id="310" r:id="rId56"/>
    <p:sldId id="385" r:id="rId57"/>
    <p:sldId id="392" r:id="rId58"/>
    <p:sldId id="393" r:id="rId59"/>
    <p:sldId id="386" r:id="rId60"/>
    <p:sldId id="389" r:id="rId61"/>
    <p:sldId id="312" r:id="rId62"/>
    <p:sldId id="387" r:id="rId63"/>
    <p:sldId id="404" r:id="rId64"/>
    <p:sldId id="405" r:id="rId65"/>
    <p:sldId id="407" r:id="rId66"/>
    <p:sldId id="409" r:id="rId67"/>
    <p:sldId id="303" r:id="rId68"/>
    <p:sldId id="304" r:id="rId69"/>
    <p:sldId id="305" r:id="rId70"/>
    <p:sldId id="329" r:id="rId71"/>
    <p:sldId id="394" r:id="rId72"/>
    <p:sldId id="395" r:id="rId73"/>
    <p:sldId id="300" r:id="rId74"/>
    <p:sldId id="333" r:id="rId75"/>
    <p:sldId id="334" r:id="rId76"/>
    <p:sldId id="396" r:id="rId77"/>
    <p:sldId id="349" r:id="rId78"/>
    <p:sldId id="397" r:id="rId79"/>
    <p:sldId id="335" r:id="rId80"/>
    <p:sldId id="398" r:id="rId81"/>
    <p:sldId id="2147483638" r:id="rId82"/>
    <p:sldId id="353" r:id="rId83"/>
    <p:sldId id="2147483639" r:id="rId84"/>
    <p:sldId id="359" r:id="rId85"/>
    <p:sldId id="2147483640" r:id="rId86"/>
    <p:sldId id="262" r:id="rId87"/>
    <p:sldId id="346" r:id="rId88"/>
    <p:sldId id="360" r:id="rId89"/>
    <p:sldId id="399" r:id="rId90"/>
    <p:sldId id="361" r:id="rId91"/>
    <p:sldId id="291" r:id="rId92"/>
    <p:sldId id="363" r:id="rId9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A8F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B0CA2A9-E777-B5D4-9C3B-2EC49B5C6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DC0D902-3A25-0190-CF59-9716AF08EE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67089-CBC0-4F20-904A-6D447BA5B525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41A6FFD-0D30-A8D1-AB74-CEA23ED5AC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97BE93-DD12-3359-33C6-0F6D650999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CB52B-52BA-4F91-955E-8E6AC4797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204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6E53B-392C-4102-B3FE-ACABD0A39B2B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DB916-DA5F-43DD-B1CA-757DC077E9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15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algn="r">
              <a:buSzPts val="1800"/>
            </a:pPr>
            <a:fld id="{00000000-1234-1234-1234-123412341234}" type="slidenum">
              <a:rPr lang="fr-FR" sz="1800"/>
              <a:pPr algn="r">
                <a:buSzPts val="1800"/>
              </a:pPr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4727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pPr/>
              <a:t>86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6.wdp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6.wdp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4.xml"/><Relationship Id="rId4" Type="http://schemas.microsoft.com/office/2007/relationships/hdphoto" Target="../media/hdphoto7.wdp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svg"/><Relationship Id="rId4" Type="http://schemas.openxmlformats.org/officeDocument/2006/relationships/image" Target="../media/image11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2.sv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svg"/><Relationship Id="rId4" Type="http://schemas.openxmlformats.org/officeDocument/2006/relationships/image" Target="../media/image11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3.wdp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5.wdp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5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Rectangle 21">
            <a:extLst>
              <a:ext uri="{FF2B5EF4-FFF2-40B4-BE49-F238E27FC236}">
                <a16:creationId xmlns:a16="http://schemas.microsoft.com/office/drawing/2014/main" id="{2EEB1DC1-9BD8-BE3C-680B-1B1321CCED71}"/>
              </a:ext>
            </a:extLst>
          </p:cNvPr>
          <p:cNvSpPr/>
          <p:nvPr userDrawn="1"/>
        </p:nvSpPr>
        <p:spPr>
          <a:xfrm>
            <a:off x="11700219" y="107477"/>
            <a:ext cx="309819" cy="406497"/>
          </a:xfrm>
          <a:prstGeom prst="rect">
            <a:avLst/>
          </a:prstGeom>
          <a:solidFill>
            <a:srgbClr val="F7C475"/>
          </a:solidFill>
          <a:ln w="25402" cap="flat">
            <a:solidFill>
              <a:srgbClr val="F7C47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  <a:latin typeface="+mj-lt"/>
                <a:cs typeface="Arial"/>
                <a:sym typeface="Arial"/>
              </a:rPr>
              <a:t>O</a:t>
            </a:r>
            <a:endParaRPr lang="fr-FR" sz="1400" b="1" dirty="0">
              <a:solidFill>
                <a:schemeClr val="bg1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" name="Titre 10">
            <a:extLst>
              <a:ext uri="{FF2B5EF4-FFF2-40B4-BE49-F238E27FC236}">
                <a16:creationId xmlns:a16="http://schemas.microsoft.com/office/drawing/2014/main" id="{B5EDB873-23E3-12A0-D29D-29EF4F5F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14">
            <a:extLst>
              <a:ext uri="{FF2B5EF4-FFF2-40B4-BE49-F238E27FC236}">
                <a16:creationId xmlns:a16="http://schemas.microsoft.com/office/drawing/2014/main" id="{66CB28E7-FC3A-FB62-9E7E-3A944D0584C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Picture 3" descr="Image générée">
            <a:extLst>
              <a:ext uri="{FF2B5EF4-FFF2-40B4-BE49-F238E27FC236}">
                <a16:creationId xmlns:a16="http://schemas.microsoft.com/office/drawing/2014/main" id="{2823D127-8571-4B4E-9641-CC08C41332A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2932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871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033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71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347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374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894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4373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920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85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5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38280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3751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1702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340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82252270-2361-37F0-0CAD-9A65A5C8E6C8}"/>
              </a:ext>
            </a:extLst>
          </p:cNvPr>
          <p:cNvGrpSpPr/>
          <p:nvPr userDrawn="1"/>
        </p:nvGrpSpPr>
        <p:grpSpPr>
          <a:xfrm>
            <a:off x="0" y="-168984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858A4CD-F34E-DFA3-A3C7-571A0E258B10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F101FB43-5329-18B1-8A7D-77BBD911C12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E11654-E85F-50B7-6E76-4A2AFBE160C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1E786755-968F-4406-278C-E0895B9CA5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6D968D13-155A-7110-8DD5-FEC6F5E5F0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56216603-D546-2B66-50A4-DC50687484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5ECA58CC-087A-36CD-32EE-833376390E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7B4CB96-F008-6D80-07E7-3BFEA1F30176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1047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826D8A8-464C-4246-8D6A-961764339C5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EB50DCE-38DD-C466-8EF4-54B74FAD082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158ADC4-F71C-3601-5AF3-7C5AA3A2E580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3B758E0-4FD9-4BBF-94DF-204D49108994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14AC0A73-EA4E-8715-11A0-CB49A5A7F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25F70CB8-CDAA-A4BC-C81C-1A3E2AC824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DF74F9F1-A9AF-4CF9-7FF0-5D96DFF5659B}"/>
              </a:ext>
            </a:extLst>
          </p:cNvPr>
          <p:cNvSpPr/>
          <p:nvPr userDrawn="1"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2034356-F67A-8EF8-FB7B-4ACED3337C4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750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141144"/>
      </p:ext>
    </p:extLst>
  </p:cSld>
  <p:clrMapOvr>
    <a:masterClrMapping/>
  </p:clrMapOvr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58877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409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2832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600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172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401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55497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6156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55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5185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580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248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4570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6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3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94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8931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202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2549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245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44242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349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5050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95177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666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69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4275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921861"/>
      </p:ext>
    </p:extLst>
  </p:cSld>
  <p:clrMapOvr>
    <a:masterClrMapping/>
  </p:clrMapOvr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263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39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112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8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3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20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85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64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17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1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95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76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69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88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16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61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62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901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31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89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92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28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95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5279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44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179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532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58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539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513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1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9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458667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4920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4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4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4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84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4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84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4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4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4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4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4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4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4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6025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9525705" y="1347012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455891" y="1256696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9576668" y="1396892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9654216" y="1865595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384106" y="273285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58892" y="1878663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39641" y="2690656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6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78304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034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1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27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675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95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7883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4572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58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187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965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188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000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9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705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714283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6FB1AB4-F230-D667-B9F0-DB8DBEFFA77B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17DFA5-EF8D-09B3-DE8F-DFA98BFDABD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30F2FD3-2359-827B-716A-B21059E44C3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EBEF3FE-B914-57F7-D82E-EA0D4B0FE93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4" name="Titre 10">
            <a:extLst>
              <a:ext uri="{FF2B5EF4-FFF2-40B4-BE49-F238E27FC236}">
                <a16:creationId xmlns:a16="http://schemas.microsoft.com/office/drawing/2014/main" id="{8710BBE9-E66B-71DD-04E2-6D30693E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359B7765-1D7F-BEC2-6519-F7CF1514B0A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CBAB4F9-0A36-3570-26C5-78ACEFE1AF97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3CB5282-7C03-7C17-8868-99027E5CA66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CCC03F3C-6DD2-E8DB-94CF-60D982D3208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D3D516B0-8955-B12E-4E91-5ADF4A4661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4285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102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226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6926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305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70733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657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45845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01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Modelage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8224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Coll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1807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95243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4709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06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3844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68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914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116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8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1044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915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426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465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6199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48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867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binom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A49BA26-690B-2EBF-C864-56BFA124AC18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B02FF5-BBEB-CDCB-3888-65210DF004A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7F73FC3-4AF1-ABBF-A599-67D779BD0450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196D49E-628F-E8DA-4751-1B1F6FD52169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5" name="Titre 10">
            <a:extLst>
              <a:ext uri="{FF2B5EF4-FFF2-40B4-BE49-F238E27FC236}">
                <a16:creationId xmlns:a16="http://schemas.microsoft.com/office/drawing/2014/main" id="{14DF5626-267D-FD08-2519-FB9B9940E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230328C4-03C2-ADA5-A2F4-28FE372F020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7" name="Picture 3" descr="Image générée">
            <a:extLst>
              <a:ext uri="{FF2B5EF4-FFF2-40B4-BE49-F238E27FC236}">
                <a16:creationId xmlns:a16="http://schemas.microsoft.com/office/drawing/2014/main" id="{84F56708-74A3-071D-3E02-399958F1D09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88520F5-7583-3E06-E441-91BEFF580C21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F571C55C-6B94-7F55-002E-202F96811C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60804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1607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906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0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53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3692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488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465069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41602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04949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918910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230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897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5547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89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5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24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23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Relationship Id="rId22" Type="http://schemas.openxmlformats.org/officeDocument/2006/relationships/slideLayout" Target="../slideLayouts/slideLayout1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6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857" r:id="rId45"/>
    <p:sldLayoutId id="2147483858" r:id="rId46"/>
    <p:sldLayoutId id="2147483859" r:id="rId47"/>
    <p:sldLayoutId id="2147483860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8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861" r:id="rId19"/>
    <p:sldLayoutId id="2147483862" r:id="rId20"/>
    <p:sldLayoutId id="2147483863" r:id="rId21"/>
    <p:sldLayoutId id="2147483864" r:id="rId22"/>
    <p:sldLayoutId id="2147483866" r:id="rId23"/>
    <p:sldLayoutId id="214748386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8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868" r:id="rId22"/>
    <p:sldLayoutId id="214748387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15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  <p:sldLayoutId id="2147483834" r:id="rId21"/>
    <p:sldLayoutId id="2147483871" r:id="rId22"/>
    <p:sldLayoutId id="2147483872" r:id="rId23"/>
    <p:sldLayoutId id="2147483873" r:id="rId24"/>
    <p:sldLayoutId id="2147483874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0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jpe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pn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0.xml"/><Relationship Id="rId4" Type="http://schemas.microsoft.com/office/2007/relationships/hdphoto" Target="../media/hdphoto9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Relationship Id="rId4" Type="http://schemas.openxmlformats.org/officeDocument/2006/relationships/hyperlink" Target="https://fr.wikipedia.org/wiki/Boomer_(haut-parleur)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7.png"/><Relationship Id="rId5" Type="http://schemas.openxmlformats.org/officeDocument/2006/relationships/hyperlink" Target="https://fr.wikipedia.org/wiki/Boomer_(haut-parleur)" TargetMode="External"/><Relationship Id="rId4" Type="http://schemas.openxmlformats.org/officeDocument/2006/relationships/image" Target="../media/image79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game-icons.net/1x1/delapouite/microphone.html" TargetMode="External"/><Relationship Id="rId3" Type="http://schemas.openxmlformats.org/officeDocument/2006/relationships/hyperlink" Target="https://pixabay.com/fr/ampoule-id%C3%A9e-lumineux-lampe-3118633/" TargetMode="External"/><Relationship Id="rId7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1.xml"/><Relationship Id="rId6" Type="http://schemas.openxmlformats.org/officeDocument/2006/relationships/hyperlink" Target="https://svgsilh.com/fr/image/308846.html" TargetMode="External"/><Relationship Id="rId5" Type="http://schemas.openxmlformats.org/officeDocument/2006/relationships/image" Target="../media/image82.svg"/><Relationship Id="rId4" Type="http://schemas.openxmlformats.org/officeDocument/2006/relationships/image" Target="../media/image81.png"/><Relationship Id="rId9" Type="http://schemas.openxmlformats.org/officeDocument/2006/relationships/image" Target="../media/image1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svgsilh.com/fr/image/308846.html" TargetMode="External"/><Relationship Id="rId3" Type="http://schemas.openxmlformats.org/officeDocument/2006/relationships/image" Target="../media/image53.svg"/><Relationship Id="rId7" Type="http://schemas.openxmlformats.org/officeDocument/2006/relationships/image" Target="../media/image84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81.png"/><Relationship Id="rId11" Type="http://schemas.openxmlformats.org/officeDocument/2006/relationships/image" Target="../media/image17.png"/><Relationship Id="rId5" Type="http://schemas.openxmlformats.org/officeDocument/2006/relationships/hyperlink" Target="https://pixabay.com/fr/ampoule-id%C3%A9e-lumineux-lampe-3118633/" TargetMode="External"/><Relationship Id="rId10" Type="http://schemas.openxmlformats.org/officeDocument/2006/relationships/hyperlink" Target="https://game-icons.net/1x1/delapouite/microphone.html" TargetMode="External"/><Relationship Id="rId4" Type="http://schemas.openxmlformats.org/officeDocument/2006/relationships/image" Target="../media/image80.png"/><Relationship Id="rId9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7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5.gi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9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90.png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89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95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/>
              <a:t>3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Le 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</a:t>
            </a:r>
            <a:r>
              <a:rPr lang="fr-FR" dirty="0"/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Identifier l’émetteur, le récepteur et le milieu de propagation du son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Signaux et informations 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A02857-B2B0-6871-569A-C31AC7D663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463" y="3892550"/>
            <a:ext cx="1287462" cy="522288"/>
          </a:xfrm>
        </p:spPr>
        <p:txBody>
          <a:bodyPr/>
          <a:lstStyle/>
          <a:p>
            <a:r>
              <a:rPr lang="fr-FR" dirty="0"/>
              <a:t>Thème 2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C774-10DC-2BBA-1A14-E7E1844F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397542-9282-C8CB-304E-ED1A389C4BF8}"/>
              </a:ext>
            </a:extLst>
          </p:cNvPr>
          <p:cNvSpPr/>
          <p:nvPr/>
        </p:nvSpPr>
        <p:spPr>
          <a:xfrm>
            <a:off x="1187368" y="5684973"/>
            <a:ext cx="915221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Je respecte mes camarades : j’écoute, je ne me moque pas</a:t>
            </a:r>
            <a:endParaRPr lang="fr-FR" sz="2800" b="1" noProof="0" dirty="0">
              <a:cs typeface="Calibri" pitchFamily="34" charset="0"/>
            </a:endParaRPr>
          </a:p>
        </p:txBody>
      </p:sp>
      <p:pic>
        <p:nvPicPr>
          <p:cNvPr id="16" name="Google Shape;1003;p170">
            <a:extLst>
              <a:ext uri="{FF2B5EF4-FFF2-40B4-BE49-F238E27FC236}">
                <a16:creationId xmlns:a16="http://schemas.microsoft.com/office/drawing/2014/main" id="{0212C319-6255-EA7D-C18F-BAA35A5AD5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095352"/>
            <a:ext cx="5175472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004;p170">
            <a:extLst>
              <a:ext uri="{FF2B5EF4-FFF2-40B4-BE49-F238E27FC236}">
                <a16:creationId xmlns:a16="http://schemas.microsoft.com/office/drawing/2014/main" id="{7A2B3D8B-7D69-9BB0-1E31-B3799A8D5954}"/>
              </a:ext>
            </a:extLst>
          </p:cNvPr>
          <p:cNvSpPr/>
          <p:nvPr/>
        </p:nvSpPr>
        <p:spPr>
          <a:xfrm rot="1142274">
            <a:off x="8907532" y="1034833"/>
            <a:ext cx="2864111" cy="1422860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05;p170">
            <a:extLst>
              <a:ext uri="{FF2B5EF4-FFF2-40B4-BE49-F238E27FC236}">
                <a16:creationId xmlns:a16="http://schemas.microsoft.com/office/drawing/2014/main" id="{5F74C5EF-783D-CDFF-19E7-4DC152D961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910" y="2095352"/>
            <a:ext cx="4991929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06;p170">
            <a:extLst>
              <a:ext uri="{FF2B5EF4-FFF2-40B4-BE49-F238E27FC236}">
                <a16:creationId xmlns:a16="http://schemas.microsoft.com/office/drawing/2014/main" id="{1BA0ED5E-3105-1899-3FAC-585B2ABC60AC}"/>
              </a:ext>
            </a:extLst>
          </p:cNvPr>
          <p:cNvSpPr/>
          <p:nvPr/>
        </p:nvSpPr>
        <p:spPr>
          <a:xfrm rot="-710389">
            <a:off x="1649768" y="1190116"/>
            <a:ext cx="2864210" cy="1422869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</a:t>
            </a:r>
            <a:r>
              <a:rPr lang="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camarades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raphique 21" descr="Coche avec un remplissage uni">
            <a:extLst>
              <a:ext uri="{FF2B5EF4-FFF2-40B4-BE49-F238E27FC236}">
                <a16:creationId xmlns:a16="http://schemas.microsoft.com/office/drawing/2014/main" id="{5C47D7C3-AF40-31B1-4411-43D2B4DBA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9458" y="4998113"/>
            <a:ext cx="684830" cy="684830"/>
          </a:xfrm>
          <a:prstGeom prst="rect">
            <a:avLst/>
          </a:prstGeom>
        </p:spPr>
      </p:pic>
      <p:pic>
        <p:nvPicPr>
          <p:cNvPr id="23" name="Picture 2" descr="Interdit Signe Rouge X – HD Vidéos et plus de vidéos de Lettre X - Lettre  X, Rouge, Croix - Forme - iStock">
            <a:extLst>
              <a:ext uri="{FF2B5EF4-FFF2-40B4-BE49-F238E27FC236}">
                <a16:creationId xmlns:a16="http://schemas.microsoft.com/office/drawing/2014/main" id="{9E7CB9DA-752D-0E01-510C-5AD51AFF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853" y="5192941"/>
            <a:ext cx="861649" cy="4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CB73F4C3-BD94-7E5C-B247-F787EAF5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respect est essentiel en classe : il permet à chacun d’exprimer ses idées librement et de mieux apprendre ensemble.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D0876646-53C1-9B47-F5D8-15230485194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14129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893" y="216324"/>
            <a:ext cx="10160000" cy="472016"/>
          </a:xfrm>
        </p:spPr>
        <p:txBody>
          <a:bodyPr>
            <a:normAutofit/>
          </a:bodyPr>
          <a:lstStyle/>
          <a:p>
            <a:r>
              <a:rPr lang="fr-MA" sz="1600" b="1" dirty="0"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932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54909" y="592277"/>
            <a:ext cx="10343072" cy="55597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100" i="1" dirty="0">
                <a:solidFill>
                  <a:prstClr val="white">
                    <a:lumMod val="65000"/>
                  </a:prstClr>
                </a:solidFill>
              </a:rPr>
              <a:t>L’enseignant  invite deux ou trois élèves à répondre et </a:t>
            </a:r>
            <a:r>
              <a:rPr lang="fr-FR" sz="1100" i="1" dirty="0">
                <a:solidFill>
                  <a:prstClr val="white">
                    <a:lumMod val="75000"/>
                  </a:prstClr>
                </a:solidFill>
                <a:cs typeface="Calibri" panose="020F0502020204030204" pitchFamily="34" charset="0"/>
              </a:rPr>
              <a:t>d</a:t>
            </a:r>
            <a:r>
              <a:rPr lang="fr-FR" sz="1100" i="1" dirty="0">
                <a:solidFill>
                  <a:prstClr val="white">
                    <a:lumMod val="75000"/>
                  </a:prst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emande de lire le mot en français à haute voix (une fois que c’est affiché)</a:t>
            </a:r>
            <a:endParaRPr lang="fr-FR" sz="1100" dirty="0">
              <a:solidFill>
                <a:prstClr val="black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8694D7-60CA-AD92-901F-5E686B64FEC7}"/>
              </a:ext>
            </a:extLst>
          </p:cNvPr>
          <p:cNvSpPr txBox="1"/>
          <p:nvPr/>
        </p:nvSpPr>
        <p:spPr>
          <a:xfrm>
            <a:off x="1036448" y="2885140"/>
            <a:ext cx="2423330" cy="523220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son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31DBC0-1BF5-4892-45FC-87D2BA968E2B}"/>
              </a:ext>
            </a:extLst>
          </p:cNvPr>
          <p:cNvSpPr txBox="1"/>
          <p:nvPr/>
        </p:nvSpPr>
        <p:spPr>
          <a:xfrm>
            <a:off x="993134" y="2184135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الصوت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EDE71B-7FD4-8F98-791D-44F943FED810}"/>
              </a:ext>
            </a:extLst>
          </p:cNvPr>
          <p:cNvSpPr txBox="1"/>
          <p:nvPr/>
        </p:nvSpPr>
        <p:spPr>
          <a:xfrm>
            <a:off x="8738861" y="2829384"/>
            <a:ext cx="2423330" cy="523220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L’émetteur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C8CBA1B-B99D-E3D1-A6A6-50172ADF10A8}"/>
              </a:ext>
            </a:extLst>
          </p:cNvPr>
          <p:cNvSpPr txBox="1"/>
          <p:nvPr/>
        </p:nvSpPr>
        <p:spPr>
          <a:xfrm>
            <a:off x="8738861" y="2211630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الباعث(المرسل)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3CBC4F1-F4D2-EB2A-43C1-5A7358DDBD08}"/>
              </a:ext>
            </a:extLst>
          </p:cNvPr>
          <p:cNvSpPr txBox="1"/>
          <p:nvPr/>
        </p:nvSpPr>
        <p:spPr>
          <a:xfrm>
            <a:off x="1115714" y="4997111"/>
            <a:ext cx="2423330" cy="954107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milieu de propagation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D08597F-A40C-985A-9232-7965BCF15392}"/>
              </a:ext>
            </a:extLst>
          </p:cNvPr>
          <p:cNvSpPr txBox="1"/>
          <p:nvPr/>
        </p:nvSpPr>
        <p:spPr>
          <a:xfrm>
            <a:off x="1127927" y="4379357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وسط الانتشار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EB5414-8007-01D4-7F74-1952AB8DA4CA}"/>
              </a:ext>
            </a:extLst>
          </p:cNvPr>
          <p:cNvSpPr txBox="1"/>
          <p:nvPr/>
        </p:nvSpPr>
        <p:spPr>
          <a:xfrm>
            <a:off x="4933575" y="2836500"/>
            <a:ext cx="2423330" cy="523220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récepteur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81965D2-9700-BEE7-D294-DC826CC1CF6E}"/>
              </a:ext>
            </a:extLst>
          </p:cNvPr>
          <p:cNvSpPr txBox="1"/>
          <p:nvPr/>
        </p:nvSpPr>
        <p:spPr>
          <a:xfrm>
            <a:off x="4911918" y="2218746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المستقبل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877040" y="22480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MA" dirty="0">
                <a:solidFill>
                  <a:schemeClr val="tx1"/>
                </a:solidFill>
                <a:sym typeface="Hammersmith One"/>
              </a:rPr>
              <a:t>On va commencer cette séance par un rappel. </a:t>
            </a:r>
          </a:p>
          <a:p>
            <a:r>
              <a:rPr lang="fr-MA" dirty="0">
                <a:solidFill>
                  <a:schemeClr val="tx1"/>
                </a:solidFill>
                <a:sym typeface="Hammersmith One"/>
              </a:rPr>
              <a:t>Qui peut me rappeler la traduction des termes suivants en français.</a:t>
            </a:r>
            <a:r>
              <a:rPr lang="fr-MA" dirty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EB5414-8007-01D4-7F74-1952AB8DA4CA}"/>
              </a:ext>
            </a:extLst>
          </p:cNvPr>
          <p:cNvSpPr txBox="1"/>
          <p:nvPr/>
        </p:nvSpPr>
        <p:spPr>
          <a:xfrm>
            <a:off x="8760518" y="4973125"/>
            <a:ext cx="2423330" cy="523220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vide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1965D2-9700-BEE7-D294-DC826CC1CF6E}"/>
              </a:ext>
            </a:extLst>
          </p:cNvPr>
          <p:cNvSpPr txBox="1"/>
          <p:nvPr/>
        </p:nvSpPr>
        <p:spPr>
          <a:xfrm>
            <a:off x="8738861" y="4355371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الفراغ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0EB5414-8007-01D4-7F74-1952AB8DA4CA}"/>
              </a:ext>
            </a:extLst>
          </p:cNvPr>
          <p:cNvSpPr txBox="1"/>
          <p:nvPr/>
        </p:nvSpPr>
        <p:spPr>
          <a:xfrm>
            <a:off x="4955232" y="5043005"/>
            <a:ext cx="2423330" cy="523220"/>
          </a:xfrm>
          <a:prstGeom prst="rect">
            <a:avLst/>
          </a:prstGeom>
          <a:solidFill>
            <a:srgbClr val="F4ED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vibration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81965D2-9700-BEE7-D294-DC826CC1CF6E}"/>
              </a:ext>
            </a:extLst>
          </p:cNvPr>
          <p:cNvSpPr txBox="1"/>
          <p:nvPr/>
        </p:nvSpPr>
        <p:spPr>
          <a:xfrm>
            <a:off x="4933575" y="4425251"/>
            <a:ext cx="24233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الاهتزاز</a:t>
            </a:r>
            <a:endParaRPr lang="fr-FR" sz="28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50DFA754-EE30-7296-D9C6-D2D0BA3F852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41993" y="314408"/>
            <a:ext cx="532983" cy="46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73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0944917" y="205798"/>
            <a:ext cx="724840" cy="625508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" name="Google Shape;820;p43"/>
          <p:cNvSpPr txBox="1"/>
          <p:nvPr/>
        </p:nvSpPr>
        <p:spPr>
          <a:xfrm>
            <a:off x="1825586" y="2161103"/>
            <a:ext cx="789091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est constituée de particules visibles à l’œil nu.</a:t>
            </a:r>
            <a:endParaRPr/>
          </a:p>
        </p:txBody>
      </p:sp>
      <p:sp>
        <p:nvSpPr>
          <p:cNvPr id="17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8" name="Google Shape;822;p43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061F6E-5CA9-77FB-FB5B-2AFA621C3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Répondez par vrai ou faux.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83685B-CED7-AEBA-7E49-72A61107C01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mêmes.</a:t>
            </a:r>
          </a:p>
        </p:txBody>
      </p:sp>
    </p:spTree>
    <p:extLst>
      <p:ext uri="{BB962C8B-B14F-4D97-AF65-F5344CB8AC3E}">
        <p14:creationId xmlns:p14="http://schemas.microsoft.com/office/powerpoint/2010/main" val="724823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20;p43"/>
          <p:cNvSpPr txBox="1"/>
          <p:nvPr/>
        </p:nvSpPr>
        <p:spPr>
          <a:xfrm>
            <a:off x="1825586" y="2161103"/>
            <a:ext cx="789091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est constituée de particules visibles à l’œil nu.</a:t>
            </a:r>
            <a:endParaRPr/>
          </a:p>
        </p:txBody>
      </p:sp>
      <p:sp>
        <p:nvSpPr>
          <p:cNvPr id="17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8" name="Google Shape;822;p43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8398" y="3731610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A4D482-6A0E-8B11-8378-38161224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Toute matière est constituée de particules non visibles à l’œil nu.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0BA6A1-2CC4-9FA4-4A61-6A2E1A4639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FB3AB6FA-18D1-5416-FF41-9B38FC211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66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20;p43"/>
          <p:cNvSpPr txBox="1"/>
          <p:nvPr/>
        </p:nvSpPr>
        <p:spPr>
          <a:xfrm>
            <a:off x="3330625" y="2189095"/>
            <a:ext cx="541496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L’air ne contient pas de particules</a:t>
            </a:r>
            <a:endParaRPr dirty="0"/>
          </a:p>
        </p:txBody>
      </p:sp>
      <p:sp>
        <p:nvSpPr>
          <p:cNvPr id="17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8" name="Google Shape;822;p43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09EE9A-B26D-64CC-02E5-4184671EF82A}"/>
              </a:ext>
            </a:extLst>
          </p:cNvPr>
          <p:cNvGrpSpPr/>
          <p:nvPr/>
        </p:nvGrpSpPr>
        <p:grpSpPr>
          <a:xfrm>
            <a:off x="10944917" y="205798"/>
            <a:ext cx="724840" cy="625508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1E9B067-B8C6-9DCD-5F73-13B2F6C53C6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7762EC9-D890-A718-6D16-84B3B052352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03F86967-2F41-4710-BDBE-5D8A7997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Répondez par vrai ou faux.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D3B98F2-0D3D-1CE0-F244-04EDBDBEC1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</a:t>
            </a:r>
          </a:p>
        </p:txBody>
      </p:sp>
    </p:spTree>
    <p:extLst>
      <p:ext uri="{BB962C8B-B14F-4D97-AF65-F5344CB8AC3E}">
        <p14:creationId xmlns:p14="http://schemas.microsoft.com/office/powerpoint/2010/main" val="1053218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20;p43"/>
          <p:cNvSpPr txBox="1"/>
          <p:nvPr/>
        </p:nvSpPr>
        <p:spPr>
          <a:xfrm>
            <a:off x="3330625" y="2189095"/>
            <a:ext cx="541496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L’air ne contient pas de particules</a:t>
            </a:r>
            <a:endParaRPr dirty="0"/>
          </a:p>
        </p:txBody>
      </p:sp>
      <p:sp>
        <p:nvSpPr>
          <p:cNvPr id="17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8" name="Google Shape;822;p43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2451" y="3597883"/>
            <a:ext cx="684830" cy="684830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BCF88F32-110F-400B-CD4E-9E7F4D35D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C8C6C3D-EFD9-FB72-E943-047F03D32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L’air contient des particules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9E59D-E33B-2348-36CB-306129FE2F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</a:t>
            </a:r>
          </a:p>
        </p:txBody>
      </p:sp>
    </p:spTree>
    <p:extLst>
      <p:ext uri="{BB962C8B-B14F-4D97-AF65-F5344CB8AC3E}">
        <p14:creationId xmlns:p14="http://schemas.microsoft.com/office/powerpoint/2010/main" val="578775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20;p43"/>
          <p:cNvSpPr txBox="1"/>
          <p:nvPr/>
        </p:nvSpPr>
        <p:spPr>
          <a:xfrm>
            <a:off x="1825586" y="1967092"/>
            <a:ext cx="8382553" cy="461624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milieu où règne le vide, il y a des particules invisibles</a:t>
            </a:r>
            <a:endParaRPr dirty="0"/>
          </a:p>
        </p:txBody>
      </p:sp>
      <p:sp>
        <p:nvSpPr>
          <p:cNvPr id="17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18" name="Google Shape;822;p43"/>
          <p:cNvSpPr/>
          <p:nvPr/>
        </p:nvSpPr>
        <p:spPr>
          <a:xfrm>
            <a:off x="7824864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2C1CA80-F269-93D1-C896-9BC71572FC5E}"/>
              </a:ext>
            </a:extLst>
          </p:cNvPr>
          <p:cNvGrpSpPr/>
          <p:nvPr/>
        </p:nvGrpSpPr>
        <p:grpSpPr>
          <a:xfrm>
            <a:off x="10944917" y="205798"/>
            <a:ext cx="724840" cy="625508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77D947E-6730-BC18-C1DE-7CD20F446C3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803BFED-CB06-6253-9901-38D64D8AF3D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DEBDE097-4D93-617D-67E7-14086423D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Répondez par vrai ou faux.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E369F5C-E3EF-EE78-441B-CEDF35DAE3B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mêmes.</a:t>
            </a:r>
          </a:p>
        </p:txBody>
      </p:sp>
    </p:spTree>
    <p:extLst>
      <p:ext uri="{BB962C8B-B14F-4D97-AF65-F5344CB8AC3E}">
        <p14:creationId xmlns:p14="http://schemas.microsoft.com/office/powerpoint/2010/main" val="1455118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4086" y="3830854"/>
            <a:ext cx="684830" cy="684830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15B4F107-7600-32CE-EFCC-A3ADCE2EB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467C78E-B54D-1C99-C085-CC7ECEC8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Dans un milieu où règne le vide, il n’y a pas de particules visibles ou invisibles. entre les planètes, entre les étoiles et entre les galaxies, on parle d’un vide presque total (il reste quelques particules).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1025D5-4655-41D9-5145-9A6E97B141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Demander à 5 élèves au hasard, pas toujours les mêmes.</a:t>
            </a:r>
          </a:p>
        </p:txBody>
      </p:sp>
      <p:sp>
        <p:nvSpPr>
          <p:cNvPr id="5" name="Google Shape;820;p43">
            <a:extLst>
              <a:ext uri="{FF2B5EF4-FFF2-40B4-BE49-F238E27FC236}">
                <a16:creationId xmlns:a16="http://schemas.microsoft.com/office/drawing/2014/main" id="{D18CE82F-0DC0-AEFC-159A-6F0E697ABE8B}"/>
              </a:ext>
            </a:extLst>
          </p:cNvPr>
          <p:cNvSpPr txBox="1"/>
          <p:nvPr/>
        </p:nvSpPr>
        <p:spPr>
          <a:xfrm>
            <a:off x="1825586" y="1967092"/>
            <a:ext cx="8382553" cy="461624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milieu où règne le vide, il y a des particules invisibles</a:t>
            </a:r>
            <a:endParaRPr dirty="0"/>
          </a:p>
        </p:txBody>
      </p:sp>
      <p:sp>
        <p:nvSpPr>
          <p:cNvPr id="6" name="Google Shape;821;p43">
            <a:extLst>
              <a:ext uri="{FF2B5EF4-FFF2-40B4-BE49-F238E27FC236}">
                <a16:creationId xmlns:a16="http://schemas.microsoft.com/office/drawing/2014/main" id="{B7ABFB15-313D-804E-A13F-925A09150D5B}"/>
              </a:ext>
            </a:extLst>
          </p:cNvPr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7" name="Google Shape;822;p43">
            <a:extLst>
              <a:ext uri="{FF2B5EF4-FFF2-40B4-BE49-F238E27FC236}">
                <a16:creationId xmlns:a16="http://schemas.microsoft.com/office/drawing/2014/main" id="{EF22502E-AC41-CA85-527D-D4BDB84802F9}"/>
              </a:ext>
            </a:extLst>
          </p:cNvPr>
          <p:cNvSpPr/>
          <p:nvPr/>
        </p:nvSpPr>
        <p:spPr>
          <a:xfrm>
            <a:off x="7824864" y="3303604"/>
            <a:ext cx="2383275" cy="432000"/>
          </a:xfrm>
          <a:prstGeom prst="roundRect">
            <a:avLst>
              <a:gd name="adj" fmla="val 16667"/>
            </a:avLst>
          </a:prstGeom>
          <a:solidFill>
            <a:srgbClr val="F4ED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80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F51C92C1-B28A-4C8B-C107-8E6F69A37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05B04E48-C1BF-B7A0-FC49-F87FDC50E6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30288" y="668338"/>
            <a:ext cx="10277475" cy="268287"/>
          </a:xfrm>
        </p:spPr>
        <p:txBody>
          <a:bodyPr>
            <a:normAutofit fontScale="550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fr-FR">
              <a:solidFill>
                <a:prstClr val="black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CC55C3D-7C92-6192-0208-466741EFCFBF}"/>
              </a:ext>
            </a:extLst>
          </p:cNvPr>
          <p:cNvGrpSpPr/>
          <p:nvPr/>
        </p:nvGrpSpPr>
        <p:grpSpPr>
          <a:xfrm>
            <a:off x="291673" y="1486919"/>
            <a:ext cx="5457105" cy="3947453"/>
            <a:chOff x="291673" y="1486919"/>
            <a:chExt cx="5457105" cy="3947453"/>
          </a:xfrm>
        </p:grpSpPr>
        <p:sp>
          <p:nvSpPr>
            <p:cNvPr id="7" name="Rectangle 6"/>
            <p:cNvSpPr/>
            <p:nvPr/>
          </p:nvSpPr>
          <p:spPr>
            <a:xfrm>
              <a:off x="348778" y="4344131"/>
              <a:ext cx="5400000" cy="1090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fr-FR" b="1">
                  <a:solidFill>
                    <a:prstClr val="black"/>
                  </a:solidFill>
                </a:rPr>
                <a:t>Comment le son du tambour arrive-t-il à nos oreilles?</a:t>
              </a:r>
              <a:endParaRPr lang="fr-FR" b="1" i="1" dirty="0">
                <a:solidFill>
                  <a:prstClr val="black"/>
                </a:solidFill>
                <a:cs typeface="Calibri" pitchFamily="34" charset="0"/>
              </a:endParaRP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673" y="3082522"/>
              <a:ext cx="1407669" cy="1213984"/>
            </a:xfrm>
            <a:prstGeom prst="rect">
              <a:avLst/>
            </a:prstGeom>
          </p:spPr>
        </p:pic>
        <p:pic>
          <p:nvPicPr>
            <p:cNvPr id="17" name="Image 1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67" r="16467"/>
            <a:stretch/>
          </p:blipFill>
          <p:spPr bwMode="auto">
            <a:xfrm>
              <a:off x="1822091" y="1486919"/>
              <a:ext cx="2921519" cy="23780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D19BCAF-C09C-50C6-8DF6-F3B1D2C58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Avant de passer à notre tâche d’aujourd’hui, je vous présente les situations suivantes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61DF0A-9763-D765-E72E-4E3C24BC8E5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fait participer les élèves pour essayer de répondre aux questions posées 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D0C2829-1C1E-F0E1-9ACB-FC56C5D31FEA}"/>
              </a:ext>
            </a:extLst>
          </p:cNvPr>
          <p:cNvGrpSpPr/>
          <p:nvPr/>
        </p:nvGrpSpPr>
        <p:grpSpPr>
          <a:xfrm>
            <a:off x="6330523" y="1567543"/>
            <a:ext cx="5569804" cy="3892843"/>
            <a:chOff x="6330523" y="1567543"/>
            <a:chExt cx="5569804" cy="3892843"/>
          </a:xfrm>
        </p:grpSpPr>
        <p:sp>
          <p:nvSpPr>
            <p:cNvPr id="20" name="Rectangle 19"/>
            <p:cNvSpPr/>
            <p:nvPr/>
          </p:nvSpPr>
          <p:spPr>
            <a:xfrm>
              <a:off x="6500327" y="4409429"/>
              <a:ext cx="5400000" cy="10509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fr-FR" b="1" dirty="0">
                  <a:solidFill>
                    <a:schemeClr val="tx1"/>
                  </a:solidFill>
                </a:rPr>
                <a:t>Comment se communiquent les dauphins entre eux ? </a:t>
              </a:r>
              <a:endParaRPr lang="fr-FR" b="1" i="1" dirty="0">
                <a:solidFill>
                  <a:schemeClr val="tx1"/>
                </a:solidFill>
                <a:cs typeface="Calibri" pitchFamily="34" charset="0"/>
              </a:endParaRPr>
            </a:p>
          </p:txBody>
        </p:sp>
        <p:pic>
          <p:nvPicPr>
            <p:cNvPr id="22" name="Image 2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835313" y="1567543"/>
              <a:ext cx="3311658" cy="229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024E9C7-3684-F84A-A419-D3EE7B19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30523" y="3082522"/>
              <a:ext cx="1407669" cy="121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160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fr-FR">
              <a:solidFill>
                <a:prstClr val="black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B9B4BB-55CA-3AB8-CDD3-A65B9B555DF8}"/>
              </a:ext>
            </a:extLst>
          </p:cNvPr>
          <p:cNvGrpSpPr/>
          <p:nvPr/>
        </p:nvGrpSpPr>
        <p:grpSpPr>
          <a:xfrm>
            <a:off x="291673" y="1486919"/>
            <a:ext cx="5457105" cy="3947453"/>
            <a:chOff x="291673" y="1486919"/>
            <a:chExt cx="5457105" cy="394745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0F41063-4314-A201-347F-11029D241B34}"/>
                </a:ext>
              </a:extLst>
            </p:cNvPr>
            <p:cNvSpPr/>
            <p:nvPr/>
          </p:nvSpPr>
          <p:spPr>
            <a:xfrm>
              <a:off x="348778" y="4344131"/>
              <a:ext cx="5400000" cy="1090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fr-FR" sz="2400" b="1" dirty="0">
                  <a:solidFill>
                    <a:prstClr val="black"/>
                  </a:solidFill>
                </a:rPr>
                <a:t>Le son se propage </a:t>
              </a:r>
              <a:r>
                <a:rPr lang="fr-FR" sz="2400" b="1" dirty="0">
                  <a:solidFill>
                    <a:srgbClr val="FF0000"/>
                  </a:solidFill>
                </a:rPr>
                <a:t>à travers l’air</a:t>
              </a:r>
              <a:r>
                <a:rPr lang="fr-FR" sz="2400" b="1" dirty="0">
                  <a:solidFill>
                    <a:prstClr val="black"/>
                  </a:solidFill>
                </a:rPr>
                <a:t>.</a:t>
              </a:r>
              <a:endParaRPr lang="fr-FR" sz="2400" b="1" i="1" dirty="0">
                <a:solidFill>
                  <a:prstClr val="black"/>
                </a:solidFill>
                <a:cs typeface="Calibri" pitchFamily="34" charset="0"/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0A610F8-5A96-4586-30F9-5734B2ADF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673" y="3082522"/>
              <a:ext cx="1407669" cy="1213984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871C6A-60BE-1805-E2EF-99972C965481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67" r="16467"/>
            <a:stretch/>
          </p:blipFill>
          <p:spPr bwMode="auto">
            <a:xfrm>
              <a:off x="1822091" y="1486919"/>
              <a:ext cx="2921519" cy="23780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5B21B4-C0C2-9C85-9836-9E5796E55E37}"/>
              </a:ext>
            </a:extLst>
          </p:cNvPr>
          <p:cNvGrpSpPr/>
          <p:nvPr/>
        </p:nvGrpSpPr>
        <p:grpSpPr>
          <a:xfrm>
            <a:off x="6330523" y="1567543"/>
            <a:ext cx="5569804" cy="3892843"/>
            <a:chOff x="6330523" y="1567543"/>
            <a:chExt cx="5569804" cy="389284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4E84C51-79AB-73CB-B202-E271F89C08DC}"/>
                </a:ext>
              </a:extLst>
            </p:cNvPr>
            <p:cNvSpPr/>
            <p:nvPr/>
          </p:nvSpPr>
          <p:spPr>
            <a:xfrm>
              <a:off x="6500327" y="4409429"/>
              <a:ext cx="5400000" cy="10509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fr-FR" sz="2400" b="1" dirty="0">
                  <a:solidFill>
                    <a:schemeClr val="tx1"/>
                  </a:solidFill>
                </a:rPr>
                <a:t>La communication passe </a:t>
              </a:r>
              <a:r>
                <a:rPr lang="fr-FR" sz="2400" b="1" dirty="0">
                  <a:solidFill>
                    <a:srgbClr val="FF0000"/>
                  </a:solidFill>
                </a:rPr>
                <a:t>à travers l’eau</a:t>
              </a:r>
              <a:r>
                <a:rPr lang="fr-FR" sz="2400" b="1" dirty="0"/>
                <a:t>. </a:t>
              </a:r>
              <a:endParaRPr lang="fr-FR" sz="2400" b="1" i="1" dirty="0">
                <a:solidFill>
                  <a:prstClr val="black"/>
                </a:solidFill>
                <a:cs typeface="Calibri" pitchFamily="34" charset="0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ED8232C-F47D-8C68-CD32-B20B05740A43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835313" y="1567543"/>
              <a:ext cx="3311658" cy="229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DA7CE43-1FDA-DC41-F666-DFE863A96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30523" y="3082522"/>
              <a:ext cx="1407669" cy="1213984"/>
            </a:xfrm>
            <a:prstGeom prst="rect">
              <a:avLst/>
            </a:prstGeom>
          </p:spPr>
        </p:pic>
      </p:grpSp>
      <p:sp>
        <p:nvSpPr>
          <p:cNvPr id="28" name="Titre 27">
            <a:extLst>
              <a:ext uri="{FF2B5EF4-FFF2-40B4-BE49-F238E27FC236}">
                <a16:creationId xmlns:a16="http://schemas.microsoft.com/office/drawing/2014/main" id="{DBD70800-45EE-A652-E108-3C6064C35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Avant de passer à notre tâche d’aujourd’hui, je vous présente les situations suivantes </a:t>
            </a:r>
          </a:p>
        </p:txBody>
      </p:sp>
      <p:sp>
        <p:nvSpPr>
          <p:cNvPr id="29" name="Espace réservé du contenu 28">
            <a:extLst>
              <a:ext uri="{FF2B5EF4-FFF2-40B4-BE49-F238E27FC236}">
                <a16:creationId xmlns:a16="http://schemas.microsoft.com/office/drawing/2014/main" id="{A8FC717A-DB82-F920-639F-755B311A89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fait participer les élèves pour essayer de répondre aux questions posées </a:t>
            </a:r>
          </a:p>
        </p:txBody>
      </p:sp>
    </p:spTree>
    <p:extLst>
      <p:ext uri="{BB962C8B-B14F-4D97-AF65-F5344CB8AC3E}">
        <p14:creationId xmlns:p14="http://schemas.microsoft.com/office/powerpoint/2010/main" val="243741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32816" y="3271404"/>
            <a:ext cx="1014349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731920" y="3363866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r>
              <a:rPr lang="fr-FR" b="1" i="1" dirty="0">
                <a:ea typeface="Calibri"/>
                <a:cs typeface="Calibri"/>
                <a:sym typeface="Calibri"/>
              </a:rPr>
              <a:t>Identifier </a:t>
            </a: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l’émetteur, le récepteur et le milieu de propagation </a:t>
            </a:r>
            <a:r>
              <a:rPr lang="fr-FR" b="1" i="1" dirty="0">
                <a:ea typeface="Calibri"/>
                <a:cs typeface="Calibri"/>
                <a:sym typeface="Calibri"/>
              </a:rPr>
              <a:t>du son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76" y="2988127"/>
            <a:ext cx="805544" cy="805544"/>
          </a:xfrm>
          <a:prstGeom prst="rect">
            <a:avLst/>
          </a:prstGeom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4C3C83B-3CDD-3FA6-79E8-9DE3E3B4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Voyons notre tâche d’aujourd’hui : À la fin de cette séance, vous serez capables d’identifier l’émetteur, le récepteur et le milieu de propagation du son.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9529D1B-3CE6-088B-5A23-5E6EA7EFD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explique la tâche</a:t>
            </a:r>
          </a:p>
        </p:txBody>
      </p:sp>
    </p:spTree>
    <p:extLst>
      <p:ext uri="{BB962C8B-B14F-4D97-AF65-F5344CB8AC3E}">
        <p14:creationId xmlns:p14="http://schemas.microsoft.com/office/powerpoint/2010/main" val="3992073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D230-AE76-8336-C5F4-3E4A8181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4A318D57-07FC-A1D3-84D5-B686223FFBB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77918A-DE66-D03B-A1E0-88187FBDB24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AC7AE-AE3E-05C8-6727-B3C0FEA88C49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B06974D-C9C0-FBF9-7FAC-5D4D0F7FE32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28A4532-2174-60A7-C4F1-21867BE6B3B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729B2694-7E03-AB7D-86BB-2389A3A8C31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FB2289A-5AD2-EDCD-F3BF-76D483F92EED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82A005D-0CA2-E92E-C93B-32CFAC4289AB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 à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E1B217C-CB52-1A22-FEB9-62C684D0C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08" y="2076641"/>
            <a:ext cx="2675209" cy="26752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47840" y="3810000"/>
            <a:ext cx="212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0000"/>
                </a:solidFill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2594249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323D3C4-5C1A-9534-06CF-C63706EA6F2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41393"/>
            <a:ext cx="9572122" cy="261237"/>
          </a:xfrm>
        </p:spPr>
        <p:txBody>
          <a:bodyPr/>
          <a:lstStyle/>
          <a:p>
            <a:r>
              <a:rPr lang="fr-FR" dirty="0"/>
              <a:t>L’enseignant présente les notions </a:t>
            </a:r>
          </a:p>
        </p:txBody>
      </p:sp>
      <p:pic>
        <p:nvPicPr>
          <p:cNvPr id="31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299CCDA2-2194-9AC9-4A88-2A8B5DA0A6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5ED03F95-E52B-EB71-37D9-1BCBE4CAFC11}"/>
              </a:ext>
            </a:extLst>
          </p:cNvPr>
          <p:cNvSpPr txBox="1">
            <a:spLocks/>
          </p:cNvSpPr>
          <p:nvPr/>
        </p:nvSpPr>
        <p:spPr>
          <a:xfrm>
            <a:off x="957454" y="29918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Pour réaliser cette tâche, vous devez identifier trois éléments importants :</a:t>
            </a: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FA820CFF-51CF-6EB0-F759-F2F30AF0C8B6}"/>
              </a:ext>
            </a:extLst>
          </p:cNvPr>
          <p:cNvSpPr txBox="1"/>
          <p:nvPr/>
        </p:nvSpPr>
        <p:spPr>
          <a:xfrm>
            <a:off x="4016202" y="1823112"/>
            <a:ext cx="4159594" cy="2865807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>
              <a:lnSpc>
                <a:spcPct val="200000"/>
              </a:lnSpc>
            </a:pP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L’émetteur, </a:t>
            </a:r>
          </a:p>
          <a:p>
            <a:pPr algn="l" defTabSz="457200">
              <a:lnSpc>
                <a:spcPct val="200000"/>
              </a:lnSpc>
            </a:pP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Le récepteur </a:t>
            </a:r>
          </a:p>
          <a:p>
            <a:pPr algn="l" defTabSz="457200">
              <a:lnSpc>
                <a:spcPct val="200000"/>
              </a:lnSpc>
            </a:pP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Le milieu de propagation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1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D6A8C-ED51-0C2E-35DB-BD7B0A098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dessin humoristique, chaussures, illustration&#10;&#10;Description générée automatiquement">
            <a:extLst>
              <a:ext uri="{FF2B5EF4-FFF2-40B4-BE49-F238E27FC236}">
                <a16:creationId xmlns:a16="http://schemas.microsoft.com/office/drawing/2014/main" id="{448C1F4E-9A4F-6898-FAE1-E7BAB45D2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8" r="14265"/>
          <a:stretch>
            <a:fillRect/>
          </a:stretch>
        </p:blipFill>
        <p:spPr>
          <a:xfrm>
            <a:off x="2634819" y="2022033"/>
            <a:ext cx="4338496" cy="319628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4755A8-50EA-05EF-B116-D7B30E2A16E1}"/>
              </a:ext>
            </a:extLst>
          </p:cNvPr>
          <p:cNvSpPr txBox="1"/>
          <p:nvPr/>
        </p:nvSpPr>
        <p:spPr>
          <a:xfrm>
            <a:off x="2275278" y="5953760"/>
            <a:ext cx="7825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/>
              <a:t>Les élèves entendent le son émis par le diapason. </a:t>
            </a:r>
            <a:endParaRPr lang="fr-FR" sz="28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75549F-EE1E-DD93-1EB6-2A72D43ECE83}"/>
              </a:ext>
            </a:extLst>
          </p:cNvPr>
          <p:cNvSpPr txBox="1"/>
          <p:nvPr/>
        </p:nvSpPr>
        <p:spPr>
          <a:xfrm>
            <a:off x="745304" y="5276227"/>
            <a:ext cx="1161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Diapason</a:t>
            </a:r>
          </a:p>
        </p:txBody>
      </p:sp>
      <p:pic>
        <p:nvPicPr>
          <p:cNvPr id="9" name="Image 8" descr="Élèves En Classe Png, Vecteurs, PSD et Icônes Pour Téléchargement Gratuit |  Pngtree">
            <a:extLst>
              <a:ext uri="{FF2B5EF4-FFF2-40B4-BE49-F238E27FC236}">
                <a16:creationId xmlns:a16="http://schemas.microsoft.com/office/drawing/2014/main" id="{F7098591-2D02-06E4-A5E4-8F87E6736AE2}"/>
              </a:ext>
            </a:extLst>
          </p:cNvPr>
          <p:cNvPicPr/>
          <p:nvPr/>
        </p:nvPicPr>
        <p:blipFill>
          <a:blip r:embed="rId3"/>
          <a:srcRect t="13222" b="8763"/>
          <a:stretch>
            <a:fillRect/>
          </a:stretch>
        </p:blipFill>
        <p:spPr bwMode="auto">
          <a:xfrm>
            <a:off x="6837233" y="1002631"/>
            <a:ext cx="5149611" cy="485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BE67159D-B153-2D55-903E-71FAA337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259648"/>
            <a:ext cx="10277091" cy="516167"/>
          </a:xfrm>
        </p:spPr>
        <p:txBody>
          <a:bodyPr/>
          <a:lstStyle/>
          <a:p>
            <a:r>
              <a:rPr lang="fr-FR" dirty="0"/>
              <a:t>Je vais   définir d’abord ces trois éléments :  l’émetteur, le récepteur et le milieu de propagation :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789A19-5B94-FC35-8D13-50C99A4685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41393"/>
            <a:ext cx="9572122" cy="261237"/>
          </a:xfrm>
        </p:spPr>
        <p:txBody>
          <a:bodyPr/>
          <a:lstStyle/>
          <a:p>
            <a:r>
              <a:rPr lang="fr-FR" dirty="0"/>
              <a:t>L’enseignant réalise l’expérience devant les élèves soit avec le diapason ou avec un smartphone ou haut-parleur….</a:t>
            </a:r>
          </a:p>
        </p:txBody>
      </p:sp>
      <p:pic>
        <p:nvPicPr>
          <p:cNvPr id="31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A73B9C4-BE53-7184-DFB8-A2C0D35595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Image 93" descr="Une image contenant bougie, candélabre, conception&#10;&#10;Le contenu généré par l’IA peut être incorrect.">
            <a:extLst>
              <a:ext uri="{FF2B5EF4-FFF2-40B4-BE49-F238E27FC236}">
                <a16:creationId xmlns:a16="http://schemas.microsoft.com/office/drawing/2014/main" id="{D0AE4609-CC07-B987-0F0B-1ECF518C7D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27" y="2579851"/>
            <a:ext cx="1733870" cy="1961602"/>
          </a:xfrm>
          <a:prstGeom prst="rect">
            <a:avLst/>
          </a:prstGeom>
        </p:spPr>
      </p:pic>
      <p:pic>
        <p:nvPicPr>
          <p:cNvPr id="95" name="Image 94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CDF5CBE9-4343-BF7E-6649-63F65AF8DB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8741">
            <a:off x="-1098670" y="2504259"/>
            <a:ext cx="1659992" cy="1191506"/>
          </a:xfrm>
          <a:prstGeom prst="rect">
            <a:avLst/>
          </a:prstGeom>
        </p:spPr>
      </p:pic>
      <p:pic>
        <p:nvPicPr>
          <p:cNvPr id="96" name="Image 95" descr="Une image contenant noir et blanc, monochrome&#10;&#10;Le contenu généré par l’IA peut être incorrect.">
            <a:extLst>
              <a:ext uri="{FF2B5EF4-FFF2-40B4-BE49-F238E27FC236}">
                <a16:creationId xmlns:a16="http://schemas.microsoft.com/office/drawing/2014/main" id="{09AB5333-1AFD-0B9D-B461-F28508BCF3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43" y="2579851"/>
            <a:ext cx="802238" cy="10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4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-4.79167E-6 -1.85185E-6 L 0.07097 0.0076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514599" y="2488340"/>
            <a:ext cx="5012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u="sng" dirty="0">
                <a:solidFill>
                  <a:srgbClr val="FF0000"/>
                </a:solidFill>
              </a:rPr>
              <a:t>Le diapason </a:t>
            </a:r>
            <a:r>
              <a:rPr lang="fr-FR" sz="2400" dirty="0"/>
              <a:t>est l’objet qui émet le son.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92904" y="4634117"/>
            <a:ext cx="23978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On l’appelle: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82CF01EB-F0C7-F8C8-971F-9CA668730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situation on distingue 3 objets:  Que représente chacun d’eux ? On commence par le diapason</a:t>
            </a:r>
          </a:p>
        </p:txBody>
      </p:sp>
      <p:sp>
        <p:nvSpPr>
          <p:cNvPr id="22" name="Espace réservé du contenu 21">
            <a:extLst>
              <a:ext uri="{FF2B5EF4-FFF2-40B4-BE49-F238E27FC236}">
                <a16:creationId xmlns:a16="http://schemas.microsoft.com/office/drawing/2014/main" id="{50CA6A59-6CDB-BF8B-298A-83DB1A01CA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répète le mot nouveau.</a:t>
            </a: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C1E01AA-E078-6BB5-964E-BF057DB75DA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DDC41FB-A602-4D2A-472B-CB10721BD62D}"/>
              </a:ext>
            </a:extLst>
          </p:cNvPr>
          <p:cNvSpPr txBox="1"/>
          <p:nvPr/>
        </p:nvSpPr>
        <p:spPr>
          <a:xfrm>
            <a:off x="6881531" y="4567918"/>
            <a:ext cx="1097666" cy="594062"/>
          </a:xfrm>
          <a:prstGeom prst="roundRect">
            <a:avLst>
              <a:gd name="adj" fmla="val 20986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B10F88-58B5-D686-10FB-29F4489F7F04}"/>
              </a:ext>
            </a:extLst>
          </p:cNvPr>
          <p:cNvSpPr txBox="1"/>
          <p:nvPr/>
        </p:nvSpPr>
        <p:spPr>
          <a:xfrm>
            <a:off x="4363582" y="4575508"/>
            <a:ext cx="2868592" cy="578882"/>
          </a:xfrm>
          <a:prstGeom prst="roundRect">
            <a:avLst>
              <a:gd name="adj" fmla="val 2768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Émetteur du son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BED114E-5328-24A8-9A70-9D88389A94EF}"/>
              </a:ext>
            </a:extLst>
          </p:cNvPr>
          <p:cNvSpPr txBox="1"/>
          <p:nvPr/>
        </p:nvSpPr>
        <p:spPr>
          <a:xfrm>
            <a:off x="7765131" y="4555268"/>
            <a:ext cx="2868592" cy="619363"/>
          </a:xfrm>
          <a:prstGeom prst="roundRect">
            <a:avLst>
              <a:gd name="adj" fmla="val 2768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>
                <a:solidFill>
                  <a:srgbClr val="FF0000"/>
                </a:solidFill>
              </a:rPr>
              <a:t>Source sonore </a:t>
            </a:r>
          </a:p>
        </p:txBody>
      </p:sp>
      <p:pic>
        <p:nvPicPr>
          <p:cNvPr id="10" name="Image 9" descr="Une image contenant bougie, candélabre, conception&#10;&#10;Le contenu généré par l’IA peut être incorrect.">
            <a:extLst>
              <a:ext uri="{FF2B5EF4-FFF2-40B4-BE49-F238E27FC236}">
                <a16:creationId xmlns:a16="http://schemas.microsoft.com/office/drawing/2014/main" id="{0DC9F239-B9BF-7CD8-EAFF-9C081CB222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34" y="1655238"/>
            <a:ext cx="1928165" cy="218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  <p:bldP spid="6" grpId="0" build="allAtOnce"/>
      <p:bldP spid="4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75CE0B8-9C89-08E4-0F10-B01A295FC915}"/>
              </a:ext>
            </a:extLst>
          </p:cNvPr>
          <p:cNvGrpSpPr/>
          <p:nvPr/>
        </p:nvGrpSpPr>
        <p:grpSpPr>
          <a:xfrm>
            <a:off x="987573" y="2405634"/>
            <a:ext cx="3418872" cy="3370320"/>
            <a:chOff x="1271436" y="468916"/>
            <a:chExt cx="3418872" cy="3370320"/>
          </a:xfrm>
        </p:grpSpPr>
        <p:sp>
          <p:nvSpPr>
            <p:cNvPr id="11" name="ZoneTexte 10"/>
            <p:cNvSpPr txBox="1"/>
            <p:nvPr/>
          </p:nvSpPr>
          <p:spPr>
            <a:xfrm>
              <a:off x="1936872" y="3469904"/>
              <a:ext cx="208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Cordes de la guitare</a:t>
              </a:r>
              <a:endPara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endParaRPr>
            </a:p>
          </p:txBody>
        </p:sp>
        <p:pic>
          <p:nvPicPr>
            <p:cNvPr id="12" name="Picture 2" descr="Tout ce qu'il faut savoir sur la guitare 12 cordes">
              <a:extLst>
                <a:ext uri="{FF2B5EF4-FFF2-40B4-BE49-F238E27FC236}">
                  <a16:creationId xmlns:a16="http://schemas.microsoft.com/office/drawing/2014/main" id="{EFE76C6C-70D0-72CD-9E54-56C988C41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1436" y="468916"/>
              <a:ext cx="3418872" cy="2965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2A91E5-436D-BEBB-5BBF-8528D995DFCF}"/>
              </a:ext>
            </a:extLst>
          </p:cNvPr>
          <p:cNvGrpSpPr/>
          <p:nvPr/>
        </p:nvGrpSpPr>
        <p:grpSpPr>
          <a:xfrm>
            <a:off x="5493439" y="2868896"/>
            <a:ext cx="3418872" cy="2933731"/>
            <a:chOff x="5173186" y="986142"/>
            <a:chExt cx="3418872" cy="2933731"/>
          </a:xfrm>
        </p:grpSpPr>
        <p:pic>
          <p:nvPicPr>
            <p:cNvPr id="13" name="Picture 8" descr="La sonnette : ding-dong ! - Cyclotourisme Mag : Cyclotourisme Mag">
              <a:extLst>
                <a:ext uri="{FF2B5EF4-FFF2-40B4-BE49-F238E27FC236}">
                  <a16:creationId xmlns:a16="http://schemas.microsoft.com/office/drawing/2014/main" id="{3988A80B-C846-B9B2-5D01-7C86E9B02D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7" t="5644" r="26667" b="24082"/>
            <a:stretch/>
          </p:blipFill>
          <p:spPr bwMode="auto">
            <a:xfrm>
              <a:off x="5173186" y="986142"/>
              <a:ext cx="3418872" cy="256439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639B24F-B5D3-4817-3AF8-B539BDF90B03}"/>
                </a:ext>
              </a:extLst>
            </p:cNvPr>
            <p:cNvSpPr txBox="1"/>
            <p:nvPr/>
          </p:nvSpPr>
          <p:spPr>
            <a:xfrm>
              <a:off x="5838622" y="3550541"/>
              <a:ext cx="208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ammersmith One"/>
                </a:rPr>
                <a:t>Une sonnette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D863AA3-E2BC-2077-CFA6-4D893D6601EE}"/>
              </a:ext>
            </a:extLst>
          </p:cNvPr>
          <p:cNvGrpSpPr/>
          <p:nvPr/>
        </p:nvGrpSpPr>
        <p:grpSpPr>
          <a:xfrm>
            <a:off x="9744850" y="2449588"/>
            <a:ext cx="2088000" cy="3353039"/>
            <a:chOff x="9458167" y="331908"/>
            <a:chExt cx="2088000" cy="3751180"/>
          </a:xfrm>
        </p:grpSpPr>
        <p:sp>
          <p:nvSpPr>
            <p:cNvPr id="15" name="ZoneTexte 14"/>
            <p:cNvSpPr txBox="1"/>
            <p:nvPr/>
          </p:nvSpPr>
          <p:spPr>
            <a:xfrm>
              <a:off x="9458167" y="3713756"/>
              <a:ext cx="208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ammersmith One"/>
                </a:rPr>
                <a:t>Haut-parleur</a:t>
              </a:r>
            </a:p>
          </p:txBody>
        </p:sp>
        <p:pic>
          <p:nvPicPr>
            <p:cNvPr id="16" name="Picture 16" descr="Haut-parleur LT-5313 Bluetooth avec Lumière LED - Media-shopping.ma">
              <a:extLst>
                <a:ext uri="{FF2B5EF4-FFF2-40B4-BE49-F238E27FC236}">
                  <a16:creationId xmlns:a16="http://schemas.microsoft.com/office/drawing/2014/main" id="{ECFAF42E-FDBA-CCE9-0357-E7F4AD2339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29" t="5866" r="13945" b="6400"/>
            <a:stretch/>
          </p:blipFill>
          <p:spPr bwMode="auto">
            <a:xfrm>
              <a:off x="9520222" y="331908"/>
              <a:ext cx="1963890" cy="3363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78BE14B1-20BE-4F69-731D-B6F7DD996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d’autres exemples d’émetteur du son : </a:t>
            </a: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0FE750ED-B3C0-661D-DC2E-54E84E6A77B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49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726595" y="3198167"/>
            <a:ext cx="523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Les oreilles des élèves</a:t>
            </a:r>
            <a:r>
              <a:rPr lang="fr-MA" sz="2400" b="1" dirty="0"/>
              <a:t> </a:t>
            </a:r>
            <a:r>
              <a:rPr lang="fr-MA" sz="2400" dirty="0"/>
              <a:t>reçoivent le son.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30246" y="4199828"/>
            <a:ext cx="27167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On les appelle :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3309568" y="4098207"/>
            <a:ext cx="3180132" cy="664905"/>
          </a:xfrm>
          <a:prstGeom prst="roundRect">
            <a:avLst>
              <a:gd name="adj" fmla="val 3691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Récepteur du son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898BEFD-FF9C-2204-8D13-FEF909767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Que représente les oreilles des élèves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A864E6-795D-4D89-99C3-226F10DEB5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répète le mot nouveau</a:t>
            </a: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1CCDB494-7B7A-EFDA-1F3E-73A23E6B0B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Élèves En Classe Png, Vecteurs, PSD et Icônes Pour Téléchargement Gratuit |  Pngtree">
            <a:extLst>
              <a:ext uri="{FF2B5EF4-FFF2-40B4-BE49-F238E27FC236}">
                <a16:creationId xmlns:a16="http://schemas.microsoft.com/office/drawing/2014/main" id="{6899AE8B-F56C-3F27-7572-DF9C3C6C8DDF}"/>
              </a:ext>
            </a:extLst>
          </p:cNvPr>
          <p:cNvPicPr/>
          <p:nvPr/>
        </p:nvPicPr>
        <p:blipFill>
          <a:blip r:embed="rId3"/>
          <a:srcRect t="13222" b="8763"/>
          <a:stretch>
            <a:fillRect/>
          </a:stretch>
        </p:blipFill>
        <p:spPr bwMode="auto">
          <a:xfrm>
            <a:off x="6819900" y="1019121"/>
            <a:ext cx="5012950" cy="4391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086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16C535C7-FCE5-617B-F736-D2CD02FDA24B}"/>
              </a:ext>
            </a:extLst>
          </p:cNvPr>
          <p:cNvGrpSpPr/>
          <p:nvPr/>
        </p:nvGrpSpPr>
        <p:grpSpPr>
          <a:xfrm>
            <a:off x="1089770" y="2350664"/>
            <a:ext cx="3579243" cy="3077374"/>
            <a:chOff x="800979" y="2453093"/>
            <a:chExt cx="2088000" cy="1795228"/>
          </a:xfrm>
        </p:grpSpPr>
        <p:sp>
          <p:nvSpPr>
            <p:cNvPr id="10" name="ZoneTexte 9"/>
            <p:cNvSpPr txBox="1"/>
            <p:nvPr/>
          </p:nvSpPr>
          <p:spPr>
            <a:xfrm>
              <a:off x="800979" y="4032866"/>
              <a:ext cx="2088000" cy="21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ammersmith One"/>
                </a:rPr>
                <a:t>L’oreille</a:t>
              </a:r>
            </a:p>
          </p:txBody>
        </p:sp>
        <p:pic>
          <p:nvPicPr>
            <p:cNvPr id="19" name="Image 18" descr="C:\Users\lenovo\Downloads\f5153d72-193c-4ccb-b7c5-7596d768ca23.jfif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02"/>
            <a:stretch/>
          </p:blipFill>
          <p:spPr bwMode="auto">
            <a:xfrm>
              <a:off x="1105752" y="2453093"/>
              <a:ext cx="1422781" cy="155918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867E995-4F0B-1B30-D848-1046CE973BBF}"/>
              </a:ext>
            </a:extLst>
          </p:cNvPr>
          <p:cNvGrpSpPr/>
          <p:nvPr/>
        </p:nvGrpSpPr>
        <p:grpSpPr>
          <a:xfrm>
            <a:off x="6664900" y="1614627"/>
            <a:ext cx="4226878" cy="3628746"/>
            <a:chOff x="7065076" y="1392078"/>
            <a:chExt cx="3649554" cy="3133118"/>
          </a:xfrm>
        </p:grpSpPr>
        <p:sp>
          <p:nvSpPr>
            <p:cNvPr id="18" name="ZoneTexte 17"/>
            <p:cNvSpPr txBox="1"/>
            <p:nvPr/>
          </p:nvSpPr>
          <p:spPr>
            <a:xfrm>
              <a:off x="7845854" y="4206309"/>
              <a:ext cx="2088000" cy="318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ammersmith One"/>
                </a:rPr>
                <a:t>Le microphone</a:t>
              </a:r>
            </a:p>
          </p:txBody>
        </p:sp>
        <p:pic>
          <p:nvPicPr>
            <p:cNvPr id="21" name="Image 20" descr="Une image contenant microphone, Équipement audio, musique&#10;&#10;Description générée automatiquement">
              <a:extLst>
                <a:ext uri="{FF2B5EF4-FFF2-40B4-BE49-F238E27FC236}">
                  <a16:creationId xmlns:a16="http://schemas.microsoft.com/office/drawing/2014/main" id="{E2E23F50-2E49-4293-4509-E4C982FE1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076" y="1392078"/>
              <a:ext cx="3649554" cy="2674187"/>
            </a:xfrm>
            <a:prstGeom prst="rect">
              <a:avLst/>
            </a:prstGeom>
          </p:spPr>
        </p:pic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F6F507A6-3036-B14F-546B-6608127AE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exemples du récepteur du son</a:t>
            </a: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1A66E545-93DC-26C1-E475-19C91EA061B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31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92011" y="2447446"/>
            <a:ext cx="6889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L’air</a:t>
            </a:r>
            <a:r>
              <a:rPr lang="fr-MA" sz="2400" dirty="0"/>
              <a:t> est le milieu à travers lequel le son se propage.</a:t>
            </a:r>
            <a:endParaRPr lang="fr-FR" sz="2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2024243" y="4068971"/>
            <a:ext cx="20124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On l’appelle: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4036734" y="4010362"/>
            <a:ext cx="3570566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 de propagation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C72646B-18E6-047F-F729-4ED07201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77801"/>
            <a:ext cx="10277091" cy="602158"/>
          </a:xfrm>
        </p:spPr>
        <p:txBody>
          <a:bodyPr/>
          <a:lstStyle/>
          <a:p>
            <a:r>
              <a:rPr lang="fr-FR" dirty="0"/>
              <a:t>En fin,  Que représente l’air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DF263B-1CFC-7D46-A6FC-67D95C3CC0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répète le mot nouveau.</a:t>
            </a:r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9D96B9A5-4F49-B67C-8845-80D7209B56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557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8FF8520-05E7-0BA2-1F21-069A984B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quelques exemples du milieu de propagation du son.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9A10E3D-1001-1F97-5E3D-88AAF1E93E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L’enseignant donne plus de détails sur ces exemples en revenant même aux récepteurs et aux émetteurs..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CC42835-ECC9-3BE6-328E-02422B776ACB}"/>
              </a:ext>
            </a:extLst>
          </p:cNvPr>
          <p:cNvGrpSpPr/>
          <p:nvPr/>
        </p:nvGrpSpPr>
        <p:grpSpPr>
          <a:xfrm>
            <a:off x="271765" y="1702854"/>
            <a:ext cx="3480235" cy="2929537"/>
            <a:chOff x="271765" y="1714804"/>
            <a:chExt cx="3480235" cy="2929537"/>
          </a:xfrm>
        </p:grpSpPr>
        <p:sp>
          <p:nvSpPr>
            <p:cNvPr id="8" name="ZoneTexte 7"/>
            <p:cNvSpPr txBox="1"/>
            <p:nvPr/>
          </p:nvSpPr>
          <p:spPr>
            <a:xfrm>
              <a:off x="1003725" y="4182676"/>
              <a:ext cx="18610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fr-MA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ammersmith One"/>
                </a:rPr>
                <a:t>L’air</a:t>
              </a: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2C83F865-B27B-C076-ECE8-E58E727A0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12164"/>
            <a:stretch>
              <a:fillRect/>
            </a:stretch>
          </p:blipFill>
          <p:spPr>
            <a:xfrm>
              <a:off x="271765" y="1714804"/>
              <a:ext cx="3480235" cy="2429184"/>
            </a:xfrm>
            <a:prstGeom prst="rect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1F2FC69-3F69-3D40-E8C1-F98FB0B14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477" y="1702854"/>
            <a:ext cx="4244640" cy="29295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1AE85FA-2401-C2E2-09CC-AAF75AF26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595" y="1690903"/>
            <a:ext cx="4244640" cy="2953438"/>
          </a:xfrm>
          <a:prstGeom prst="rect">
            <a:avLst/>
          </a:prstGeom>
        </p:spPr>
      </p:pic>
      <p:sp>
        <p:nvSpPr>
          <p:cNvPr id="12" name="Rectangle à coins arrondis 13">
            <a:extLst>
              <a:ext uri="{FF2B5EF4-FFF2-40B4-BE49-F238E27FC236}">
                <a16:creationId xmlns:a16="http://schemas.microsoft.com/office/drawing/2014/main" id="{97211B02-B5DF-4497-2AE8-900BB2B5BA49}"/>
              </a:ext>
            </a:extLst>
          </p:cNvPr>
          <p:cNvSpPr/>
          <p:nvPr/>
        </p:nvSpPr>
        <p:spPr>
          <a:xfrm>
            <a:off x="8489293" y="4840692"/>
            <a:ext cx="3189563" cy="1732558"/>
          </a:xfrm>
          <a:prstGeom prst="roundRect">
            <a:avLst>
              <a:gd name="adj" fmla="val 898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sz="2400" dirty="0"/>
              <a:t>Le son ne peut pas se propager dans le vide</a:t>
            </a:r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1D362513-0CDB-AB88-420C-734BD2345609}"/>
              </a:ext>
            </a:extLst>
          </p:cNvPr>
          <p:cNvSpPr/>
          <p:nvPr/>
        </p:nvSpPr>
        <p:spPr>
          <a:xfrm>
            <a:off x="7966395" y="4509889"/>
            <a:ext cx="1045796" cy="86466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pic>
        <p:nvPicPr>
          <p:cNvPr id="3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AE0CA0EB-3C8F-91D3-DEE4-32601BDC820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20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299-2B4B-894C-8833-B6862291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03400" y="5337157"/>
            <a:ext cx="929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Le son nécessite </a:t>
            </a:r>
            <a:r>
              <a:rPr lang="fr-FR" sz="2800" b="1" dirty="0">
                <a:solidFill>
                  <a:srgbClr val="FF0000"/>
                </a:solidFill>
              </a:rPr>
              <a:t>un milieu matériel (constitué de particules) </a:t>
            </a:r>
            <a:r>
              <a:rPr lang="fr-FR" sz="2800" dirty="0"/>
              <a:t>pour se propager. Exemple : l’air, l’eau, solide …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4B328D8-233C-AE52-6AEF-C2188AF2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5195"/>
            <a:ext cx="10277091" cy="483143"/>
          </a:xfrm>
        </p:spPr>
        <p:txBody>
          <a:bodyPr/>
          <a:lstStyle/>
          <a:p>
            <a:r>
              <a:rPr lang="fr-FR" dirty="0"/>
              <a:t> Comment se propage le son de l’émetteur vers le  récepteur ?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DE61609-ACC2-5E0C-0BA4-A58DC813F9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répète le mot nouveau.</a:t>
            </a:r>
          </a:p>
        </p:txBody>
      </p:sp>
      <p:pic>
        <p:nvPicPr>
          <p:cNvPr id="6" name="Image 5" descr="Une image contenant capture d’écran, art, conception&#10;&#10;Le contenu généré par l’IA peut être incorrect.">
            <a:extLst>
              <a:ext uri="{FF2B5EF4-FFF2-40B4-BE49-F238E27FC236}">
                <a16:creationId xmlns:a16="http://schemas.microsoft.com/office/drawing/2014/main" id="{8F351B7E-6E16-AE29-D4E9-312C8C1B2B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0" t="9609" r="4264" b="12312"/>
          <a:stretch>
            <a:fillRect/>
          </a:stretch>
        </p:blipFill>
        <p:spPr>
          <a:xfrm>
            <a:off x="355600" y="1151481"/>
            <a:ext cx="11442700" cy="4074415"/>
          </a:xfrm>
          <a:prstGeom prst="rect">
            <a:avLst/>
          </a:prstGeom>
        </p:spPr>
      </p:pic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E3CC530-4B4E-E57A-9EF0-A57867B672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511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000E0-765A-92E7-06EC-29F2E948A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pture d’écran, art, conception&#10;&#10;Le contenu généré par l’IA peut être incorrect.">
            <a:extLst>
              <a:ext uri="{FF2B5EF4-FFF2-40B4-BE49-F238E27FC236}">
                <a16:creationId xmlns:a16="http://schemas.microsoft.com/office/drawing/2014/main" id="{642394AD-73F0-4D89-C8E1-F4F6EAAC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0" t="9609" r="4264" b="12312"/>
          <a:stretch>
            <a:fillRect/>
          </a:stretch>
        </p:blipFill>
        <p:spPr>
          <a:xfrm>
            <a:off x="355600" y="1151481"/>
            <a:ext cx="11442700" cy="407441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5AD1A6D-C77F-8176-4B24-4AB0031F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quoi le son ?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09209B8-0CDC-09D8-38E6-7B9CF344B6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répète le mot nouveau.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DD1E87-490E-5BA9-B14E-AD5CEE9D9C0B}"/>
              </a:ext>
            </a:extLst>
          </p:cNvPr>
          <p:cNvSpPr/>
          <p:nvPr/>
        </p:nvSpPr>
        <p:spPr>
          <a:xfrm>
            <a:off x="2420215" y="5791535"/>
            <a:ext cx="735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Le son est </a:t>
            </a:r>
            <a:r>
              <a:rPr lang="fr-FR" sz="2400" b="1" dirty="0">
                <a:solidFill>
                  <a:srgbClr val="FF0000"/>
                </a:solidFill>
              </a:rPr>
              <a:t>une vibration des particules de la matière</a:t>
            </a:r>
            <a:r>
              <a:rPr lang="fr-FR" sz="2400" dirty="0"/>
              <a:t>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FE165AB-53DA-C36F-AFCA-9D55103698FE}"/>
              </a:ext>
            </a:extLst>
          </p:cNvPr>
          <p:cNvCxnSpPr>
            <a:cxnSpLocks/>
          </p:cNvCxnSpPr>
          <p:nvPr/>
        </p:nvCxnSpPr>
        <p:spPr>
          <a:xfrm>
            <a:off x="4008832" y="5249823"/>
            <a:ext cx="80739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643BF9F-5CC2-DA64-CCA5-AFFC81582CE4}"/>
              </a:ext>
            </a:extLst>
          </p:cNvPr>
          <p:cNvCxnSpPr>
            <a:cxnSpLocks/>
          </p:cNvCxnSpPr>
          <p:nvPr/>
        </p:nvCxnSpPr>
        <p:spPr>
          <a:xfrm flipH="1" flipV="1">
            <a:off x="6285338" y="5249823"/>
            <a:ext cx="80739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D1E4BBA-A0B7-DBD0-4EAB-0F814C8D35F4}"/>
              </a:ext>
            </a:extLst>
          </p:cNvPr>
          <p:cNvSpPr/>
          <p:nvPr/>
        </p:nvSpPr>
        <p:spPr>
          <a:xfrm>
            <a:off x="4816228" y="4991178"/>
            <a:ext cx="1469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Vibration</a:t>
            </a:r>
            <a:endParaRPr lang="fr-FR" sz="2400" dirty="0"/>
          </a:p>
        </p:txBody>
      </p:sp>
      <p:pic>
        <p:nvPicPr>
          <p:cNvPr id="3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DFFF3380-701B-193A-CAC5-42936BE2C4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63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0244A-BB2C-C578-7271-39A339211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apture d’écran, art, conception&#10;&#10;Le contenu généré par l’IA peut être incorrect.">
            <a:extLst>
              <a:ext uri="{FF2B5EF4-FFF2-40B4-BE49-F238E27FC236}">
                <a16:creationId xmlns:a16="http://schemas.microsoft.com/office/drawing/2014/main" id="{706B29DA-3DAB-F62E-00FC-25B6902C83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0" t="9609" r="4264" b="12312"/>
          <a:stretch>
            <a:fillRect/>
          </a:stretch>
        </p:blipFill>
        <p:spPr>
          <a:xfrm>
            <a:off x="355600" y="1151481"/>
            <a:ext cx="11442700" cy="40744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311397-19FC-5742-5FCF-F6EB5C9B33D6}"/>
              </a:ext>
            </a:extLst>
          </p:cNvPr>
          <p:cNvSpPr/>
          <p:nvPr/>
        </p:nvSpPr>
        <p:spPr>
          <a:xfrm>
            <a:off x="3059453" y="5905522"/>
            <a:ext cx="5957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Une vibration </a:t>
            </a:r>
            <a:r>
              <a:rPr lang="fr-FR" sz="2400" dirty="0"/>
              <a:t>est un va et vient des particules.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08B8312-6777-5321-4EA2-A30E7ECEB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quoi une vibration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D399758-8A85-9D26-82E6-FE965BED2A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721645"/>
            <a:ext cx="10277475" cy="268287"/>
          </a:xfrm>
        </p:spPr>
        <p:txBody>
          <a:bodyPr/>
          <a:lstStyle/>
          <a:p>
            <a:r>
              <a:rPr lang="fr-FR" dirty="0"/>
              <a:t>L’enseignant répète le mot nouveau.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734BF4F-4AD6-EF17-4E7E-A8E2DE6234CB}"/>
              </a:ext>
            </a:extLst>
          </p:cNvPr>
          <p:cNvCxnSpPr>
            <a:cxnSpLocks/>
          </p:cNvCxnSpPr>
          <p:nvPr/>
        </p:nvCxnSpPr>
        <p:spPr>
          <a:xfrm>
            <a:off x="4422479" y="5173855"/>
            <a:ext cx="80739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2183B67-F51B-CCEE-0685-F15FE627B58F}"/>
              </a:ext>
            </a:extLst>
          </p:cNvPr>
          <p:cNvCxnSpPr>
            <a:cxnSpLocks/>
          </p:cNvCxnSpPr>
          <p:nvPr/>
        </p:nvCxnSpPr>
        <p:spPr>
          <a:xfrm flipH="1" flipV="1">
            <a:off x="5730332" y="5157642"/>
            <a:ext cx="80739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0E8E9D6-8FEC-B849-1E69-6C1379F94379}"/>
              </a:ext>
            </a:extLst>
          </p:cNvPr>
          <p:cNvSpPr/>
          <p:nvPr/>
        </p:nvSpPr>
        <p:spPr>
          <a:xfrm>
            <a:off x="4507596" y="5146102"/>
            <a:ext cx="637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Va</a:t>
            </a:r>
            <a:endParaRPr lang="fr-FR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1927AC-838B-AEB5-16BD-C48FB87F607D}"/>
              </a:ext>
            </a:extLst>
          </p:cNvPr>
          <p:cNvSpPr/>
          <p:nvPr/>
        </p:nvSpPr>
        <p:spPr>
          <a:xfrm>
            <a:off x="5730332" y="5184107"/>
            <a:ext cx="1000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Vient</a:t>
            </a:r>
            <a:endParaRPr lang="fr-FR" sz="2400" dirty="0"/>
          </a:p>
        </p:txBody>
      </p:sp>
      <p:pic>
        <p:nvPicPr>
          <p:cNvPr id="8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0467ECE-00A6-D901-4DA0-93CFC1455E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78856" y="566736"/>
            <a:ext cx="307988" cy="36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533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5E711-96A4-952A-6F3D-6BAD86862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B51D6A-A1FF-9146-B739-5E8829C09769}"/>
              </a:ext>
            </a:extLst>
          </p:cNvPr>
          <p:cNvSpPr/>
          <p:nvPr/>
        </p:nvSpPr>
        <p:spPr>
          <a:xfrm>
            <a:off x="1115896" y="4842866"/>
            <a:ext cx="10537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Une vibration </a:t>
            </a:r>
            <a:r>
              <a:rPr lang="fr-FR" sz="2400" dirty="0"/>
              <a:t>est un mouvement de va-et-vient des particules autour de leur position d’équilibre.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26E8B30-7B7B-640B-38AB-CCF5D704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L’image animée suivante explique c’est quoi une vibration.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7E811B7-F942-AF17-B98F-124DB7F8A7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d’avantage.</a:t>
            </a:r>
          </a:p>
        </p:txBody>
      </p:sp>
      <p:pic>
        <p:nvPicPr>
          <p:cNvPr id="9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72561F30-B2AD-0941-E5DD-6C9466ACB25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capture d’écran">
            <a:extLst>
              <a:ext uri="{FF2B5EF4-FFF2-40B4-BE49-F238E27FC236}">
                <a16:creationId xmlns:a16="http://schemas.microsoft.com/office/drawing/2014/main" id="{5219D688-4870-9710-22CB-39082D9B8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35" y="1599635"/>
            <a:ext cx="10454554" cy="288669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88A514F7-189F-5831-DBDF-F71AB94054D9}"/>
              </a:ext>
            </a:extLst>
          </p:cNvPr>
          <p:cNvSpPr/>
          <p:nvPr/>
        </p:nvSpPr>
        <p:spPr>
          <a:xfrm>
            <a:off x="884235" y="1196502"/>
            <a:ext cx="147747" cy="1477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D15048E-1C4C-8E32-8F82-C6993EC1960C}"/>
              </a:ext>
            </a:extLst>
          </p:cNvPr>
          <p:cNvSpPr txBox="1"/>
          <p:nvPr/>
        </p:nvSpPr>
        <p:spPr>
          <a:xfrm>
            <a:off x="1010790" y="1061350"/>
            <a:ext cx="174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Particules</a:t>
            </a:r>
          </a:p>
        </p:txBody>
      </p:sp>
    </p:spTree>
    <p:extLst>
      <p:ext uri="{BB962C8B-B14F-4D97-AF65-F5344CB8AC3E}">
        <p14:creationId xmlns:p14="http://schemas.microsoft.com/office/powerpoint/2010/main" val="30522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29C27-6F1C-1E1D-09A6-EF131B224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4F3DA4F9-2DD0-FD38-2D78-98B6D0BC4CE5}"/>
              </a:ext>
            </a:extLst>
          </p:cNvPr>
          <p:cNvSpPr/>
          <p:nvPr/>
        </p:nvSpPr>
        <p:spPr>
          <a:xfrm>
            <a:off x="340469" y="1245003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65110" y="5383763"/>
            <a:ext cx="11034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D’après cette expérience, </a:t>
            </a:r>
            <a:r>
              <a:rPr lang="fr-FR" sz="2400" dirty="0"/>
              <a:t>on entend la sonnerie en présence </a:t>
            </a:r>
            <a:r>
              <a:rPr lang="fr-FR" sz="2400" b="1" dirty="0"/>
              <a:t>de l’air</a:t>
            </a:r>
            <a:r>
              <a:rPr lang="fr-FR" sz="2400" dirty="0"/>
              <a:t>, mais pas </a:t>
            </a:r>
            <a:r>
              <a:rPr lang="fr-FR" sz="2400" b="1" dirty="0"/>
              <a:t>dans le vide</a:t>
            </a:r>
            <a:r>
              <a:rPr lang="fr-FR" sz="2400" dirty="0"/>
              <a:t>.</a:t>
            </a:r>
          </a:p>
          <a:p>
            <a:r>
              <a:rPr lang="fr-MA" sz="2400" dirty="0"/>
              <a:t>On me demande d’identifier </a:t>
            </a:r>
            <a:r>
              <a:rPr lang="fr-FR" sz="2400" dirty="0"/>
              <a:t>l’émetteur, le récepteur et le milieu de propagation.</a:t>
            </a:r>
          </a:p>
        </p:txBody>
      </p:sp>
      <p:pic>
        <p:nvPicPr>
          <p:cNvPr id="13" name="Image 12"/>
          <p:cNvPicPr/>
          <p:nvPr/>
        </p:nvPicPr>
        <p:blipFill>
          <a:blip r:embed="rId3"/>
          <a:srcRect l="17972" t="31425" r="18053" b="23184"/>
          <a:stretch>
            <a:fillRect/>
          </a:stretch>
        </p:blipFill>
        <p:spPr bwMode="auto">
          <a:xfrm>
            <a:off x="569167" y="1586205"/>
            <a:ext cx="10982131" cy="37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EDD2739-35EC-F55E-8DC3-A837A0B4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comment identifier l’émetteur, le récepteur et le milieu de propagation. Faites attention!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C187A93-37BB-676D-2065-2B45A6BC1A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réalise l’expérience.</a:t>
            </a:r>
          </a:p>
        </p:txBody>
      </p:sp>
    </p:spTree>
    <p:extLst>
      <p:ext uri="{BB962C8B-B14F-4D97-AF65-F5344CB8AC3E}">
        <p14:creationId xmlns:p14="http://schemas.microsoft.com/office/powerpoint/2010/main" val="32728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60512" y="768699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8084" y="4383043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725494" y="3726021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94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aut-parleur — Wikipédia">
            <a:extLst>
              <a:ext uri="{FF2B5EF4-FFF2-40B4-BE49-F238E27FC236}">
                <a16:creationId xmlns:a16="http://schemas.microsoft.com/office/drawing/2014/main" id="{01388807-8021-0D51-EB52-1488B9197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95" y="2360556"/>
            <a:ext cx="1652517" cy="12409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D77F973-0993-3524-2F76-336E04D4B863}"/>
              </a:ext>
            </a:extLst>
          </p:cNvPr>
          <p:cNvSpPr txBox="1"/>
          <p:nvPr/>
        </p:nvSpPr>
        <p:spPr>
          <a:xfrm>
            <a:off x="1017467" y="3593607"/>
            <a:ext cx="237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800" b="1" dirty="0"/>
              <a:t>Un haut-parleur</a:t>
            </a:r>
            <a:endParaRPr lang="fr-FR" dirty="0"/>
          </a:p>
        </p:txBody>
      </p:sp>
      <p:pic>
        <p:nvPicPr>
          <p:cNvPr id="29" name="Image 28" descr="Une image contenant microphone, Équipement audio, musique&#10;&#10;Description générée automatiquement">
            <a:extLst>
              <a:ext uri="{FF2B5EF4-FFF2-40B4-BE49-F238E27FC236}">
                <a16:creationId xmlns:a16="http://schemas.microsoft.com/office/drawing/2014/main" id="{E2E23F50-2E49-4293-4509-E4C982FE14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331" y="4451568"/>
            <a:ext cx="995081" cy="904619"/>
          </a:xfrm>
          <a:prstGeom prst="rect">
            <a:avLst/>
          </a:prstGeom>
        </p:spPr>
      </p:pic>
      <p:sp>
        <p:nvSpPr>
          <p:cNvPr id="30" name="ZoneTexte 29"/>
          <p:cNvSpPr txBox="1"/>
          <p:nvPr/>
        </p:nvSpPr>
        <p:spPr>
          <a:xfrm>
            <a:off x="1572174" y="5468802"/>
            <a:ext cx="20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Un microphone</a:t>
            </a:r>
          </a:p>
        </p:txBody>
      </p:sp>
      <p:pic>
        <p:nvPicPr>
          <p:cNvPr id="31" name="Picture 4" descr="Cosmos - Tnb Casque Audio sans Fil Universel RF - Noir (CSHOMESF1) - Cosmos - Leader de la distribution des produits éle...">
            <a:extLst>
              <a:ext uri="{FF2B5EF4-FFF2-40B4-BE49-F238E27FC236}">
                <a16:creationId xmlns:a16="http://schemas.microsoft.com/office/drawing/2014/main" id="{62B806DC-4501-9A01-CE15-18A61B588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749" y="4556707"/>
            <a:ext cx="1027833" cy="102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/>
          <p:cNvSpPr txBox="1"/>
          <p:nvPr/>
        </p:nvSpPr>
        <p:spPr>
          <a:xfrm>
            <a:off x="3923501" y="5584540"/>
            <a:ext cx="20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Casque audio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045276" y="3728275"/>
            <a:ext cx="2256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Un diapason</a:t>
            </a:r>
          </a:p>
        </p:txBody>
      </p:sp>
      <p:pic>
        <p:nvPicPr>
          <p:cNvPr id="22" name="Picture 2" descr="Diapason 440 Hz sur support - EFCMD - Au Service de l'Enseignement et de la  Recherche">
            <a:extLst>
              <a:ext uri="{FF2B5EF4-FFF2-40B4-BE49-F238E27FC236}">
                <a16:creationId xmlns:a16="http://schemas.microsoft.com/office/drawing/2014/main" id="{72203E72-15B1-3234-C791-F1CE28BA5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123" y="2091578"/>
            <a:ext cx="1556895" cy="1556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08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20B940-7D9E-75A0-837C-DF65D2680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cette tâche , je vais suivre les étapes suivantes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888A86-2D7B-F3AD-F165-B60D980C5F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 et montre q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F2DFCB4-117B-68A7-1BC7-226F299C40DC}"/>
              </a:ext>
            </a:extLst>
          </p:cNvPr>
          <p:cNvGrpSpPr/>
          <p:nvPr/>
        </p:nvGrpSpPr>
        <p:grpSpPr>
          <a:xfrm>
            <a:off x="858454" y="1797036"/>
            <a:ext cx="10475091" cy="532435"/>
            <a:chOff x="832245" y="2222338"/>
            <a:chExt cx="10475091" cy="532435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177C818-6D1D-D8BC-85C9-16419E82D1C2}"/>
                </a:ext>
              </a:extLst>
            </p:cNvPr>
            <p:cNvSpPr/>
            <p:nvPr/>
          </p:nvSpPr>
          <p:spPr>
            <a:xfrm>
              <a:off x="832246" y="2222338"/>
              <a:ext cx="10475090" cy="532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7550"/>
              <a:r>
                <a:rPr lang="fr-FR" sz="2400" b="1" dirty="0">
                  <a:solidFill>
                    <a:schemeClr val="tx1"/>
                  </a:solidFill>
                </a:rPr>
                <a:t>J’identifie l’émetteur du son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23CAA36-A353-65F7-33F2-8C8D5594BF91}"/>
                </a:ext>
              </a:extLst>
            </p:cNvPr>
            <p:cNvSpPr/>
            <p:nvPr/>
          </p:nvSpPr>
          <p:spPr>
            <a:xfrm>
              <a:off x="832245" y="2222338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7CDD15C-3D8F-B03B-896C-0BEE2141D097}"/>
              </a:ext>
            </a:extLst>
          </p:cNvPr>
          <p:cNvGrpSpPr/>
          <p:nvPr/>
        </p:nvGrpSpPr>
        <p:grpSpPr>
          <a:xfrm>
            <a:off x="858454" y="3292672"/>
            <a:ext cx="10475092" cy="558478"/>
            <a:chOff x="832245" y="3331598"/>
            <a:chExt cx="10475092" cy="5584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5859DD-9980-CB1F-D2BA-019C994405D6}"/>
                </a:ext>
              </a:extLst>
            </p:cNvPr>
            <p:cNvSpPr/>
            <p:nvPr/>
          </p:nvSpPr>
          <p:spPr>
            <a:xfrm>
              <a:off x="832246" y="3331598"/>
              <a:ext cx="10475091" cy="532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7550"/>
              <a:r>
                <a:rPr lang="fr-FR" sz="2400" b="1" dirty="0">
                  <a:solidFill>
                    <a:schemeClr val="tx1"/>
                  </a:solidFill>
                </a:rPr>
                <a:t>J’identifier le récepteur du son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DFBBC39-CE09-D53A-9AD6-963FB1FA05EE}"/>
                </a:ext>
              </a:extLst>
            </p:cNvPr>
            <p:cNvSpPr/>
            <p:nvPr/>
          </p:nvSpPr>
          <p:spPr>
            <a:xfrm>
              <a:off x="832245" y="3357641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CDE66B6-083E-BAE3-B7CA-B9770A94414E}"/>
              </a:ext>
            </a:extLst>
          </p:cNvPr>
          <p:cNvGrpSpPr/>
          <p:nvPr/>
        </p:nvGrpSpPr>
        <p:grpSpPr>
          <a:xfrm>
            <a:off x="858454" y="4814351"/>
            <a:ext cx="10475092" cy="558478"/>
            <a:chOff x="832245" y="4414815"/>
            <a:chExt cx="10475092" cy="55847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B65A95D-502E-82F7-7539-A22EC5395414}"/>
                </a:ext>
              </a:extLst>
            </p:cNvPr>
            <p:cNvSpPr/>
            <p:nvPr/>
          </p:nvSpPr>
          <p:spPr>
            <a:xfrm>
              <a:off x="832246" y="4440858"/>
              <a:ext cx="10475091" cy="532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7550"/>
              <a:r>
                <a:rPr lang="fr-FR" sz="2400" b="1" dirty="0">
                  <a:solidFill>
                    <a:schemeClr val="tx1"/>
                  </a:solidFill>
                </a:rPr>
                <a:t>J’identifier le (les)  milieu (x)  de propagation du son dans cette expérience 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00A41E9-DE05-79CC-C1BA-EA448BF22DE1}"/>
                </a:ext>
              </a:extLst>
            </p:cNvPr>
            <p:cNvSpPr/>
            <p:nvPr/>
          </p:nvSpPr>
          <p:spPr>
            <a:xfrm>
              <a:off x="832245" y="4414815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034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4F3DA4F9-2DD0-FD38-2D78-98B6D0BC4CE5}"/>
              </a:ext>
            </a:extLst>
          </p:cNvPr>
          <p:cNvSpPr/>
          <p:nvPr/>
        </p:nvSpPr>
        <p:spPr>
          <a:xfrm>
            <a:off x="340469" y="1245003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3" name="Image 12"/>
          <p:cNvPicPr/>
          <p:nvPr/>
        </p:nvPicPr>
        <p:blipFill>
          <a:blip r:embed="rId3"/>
          <a:srcRect l="17972" t="31425" r="18053" b="23184"/>
          <a:stretch>
            <a:fillRect/>
          </a:stretch>
        </p:blipFill>
        <p:spPr bwMode="auto">
          <a:xfrm>
            <a:off x="526354" y="1653354"/>
            <a:ext cx="10982131" cy="37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/>
          <p:nvPr/>
        </p:nvPicPr>
        <p:blipFill>
          <a:blip r:embed="rId4"/>
          <a:srcRect l="17659" t="58380" r="18070" b="38407"/>
          <a:stretch>
            <a:fillRect/>
          </a:stretch>
        </p:blipFill>
        <p:spPr bwMode="auto">
          <a:xfrm>
            <a:off x="678078" y="5578625"/>
            <a:ext cx="10728178" cy="30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20B940-7D9E-75A0-837C-DF65D2680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l’émetteur du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888A86-2D7B-F3AD-F165-B60D980C5F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</a:t>
            </a:r>
          </a:p>
        </p:txBody>
      </p:sp>
    </p:spTree>
    <p:extLst>
      <p:ext uri="{BB962C8B-B14F-4D97-AF65-F5344CB8AC3E}">
        <p14:creationId xmlns:p14="http://schemas.microsoft.com/office/powerpoint/2010/main" val="1353415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pic>
        <p:nvPicPr>
          <p:cNvPr id="11" name="Image 10"/>
          <p:cNvPicPr/>
          <p:nvPr/>
        </p:nvPicPr>
        <p:blipFill>
          <a:blip r:embed="rId3"/>
          <a:srcRect l="17659" t="58380" r="18070" b="38407"/>
          <a:stretch>
            <a:fillRect/>
          </a:stretch>
        </p:blipFill>
        <p:spPr bwMode="auto">
          <a:xfrm>
            <a:off x="731911" y="1069296"/>
            <a:ext cx="10728178" cy="23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/>
          <p:nvPr/>
        </p:nvPicPr>
        <p:blipFill>
          <a:blip r:embed="rId4"/>
          <a:srcRect l="25054" t="37828" r="50392" b="35631"/>
          <a:stretch>
            <a:fillRect/>
          </a:stretch>
        </p:blipFill>
        <p:spPr bwMode="auto">
          <a:xfrm>
            <a:off x="4147477" y="1550162"/>
            <a:ext cx="4129645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733750" y="4248817"/>
            <a:ext cx="836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L’objet qui émet le son est le téléphone</a:t>
            </a:r>
            <a:endParaRPr lang="fr-FR" sz="2400" dirty="0"/>
          </a:p>
        </p:txBody>
      </p:sp>
      <p:sp>
        <p:nvSpPr>
          <p:cNvPr id="18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608287" y="5126036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3670030" y="5907446"/>
            <a:ext cx="61457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L’émetteur  </a:t>
            </a:r>
            <a:r>
              <a:rPr lang="fr-MA" sz="2400" dirty="0"/>
              <a:t>est donc….....................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D4E0A8-8CAB-3F56-0AE2-FD140C44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J’observe l’objet qui émet le son(source sonore).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07664C-8793-6704-6F1C-974DCDB9E1B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3657064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pic>
        <p:nvPicPr>
          <p:cNvPr id="12" name="Image 11"/>
          <p:cNvPicPr/>
          <p:nvPr/>
        </p:nvPicPr>
        <p:blipFill>
          <a:blip r:embed="rId3"/>
          <a:srcRect l="25054" t="37828" r="50392" b="35631"/>
          <a:stretch>
            <a:fillRect/>
          </a:stretch>
        </p:blipFill>
        <p:spPr bwMode="auto">
          <a:xfrm>
            <a:off x="4147477" y="1550162"/>
            <a:ext cx="4129645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733750" y="4248817"/>
            <a:ext cx="836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L’objet qui émet le son est le téléphone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670030" y="5907446"/>
            <a:ext cx="61457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L’émetteur  </a:t>
            </a:r>
            <a:r>
              <a:rPr lang="fr-MA" sz="2400" dirty="0"/>
              <a:t>est donc….....................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382138" y="5815601"/>
            <a:ext cx="2827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le téléphone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4" name="Flèche : droite 14">
            <a:extLst>
              <a:ext uri="{FF2B5EF4-FFF2-40B4-BE49-F238E27FC236}">
                <a16:creationId xmlns:a16="http://schemas.microsoft.com/office/drawing/2014/main" id="{B03A3781-84B6-4F58-42B9-F25AF3C13260}"/>
              </a:ext>
            </a:extLst>
          </p:cNvPr>
          <p:cNvSpPr/>
          <p:nvPr/>
        </p:nvSpPr>
        <p:spPr>
          <a:xfrm rot="5400000" flipV="1">
            <a:off x="5608287" y="5126036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1C9C14F-3D8B-58A8-C0D7-8586177C0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J’observe l’objet qui émet le son(source sonore).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0567A7-FA7C-52CC-8E00-4D126FA4FE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3BF4969-BF0B-61A7-4DFE-A437E91B019E}"/>
              </a:ext>
            </a:extLst>
          </p:cNvPr>
          <p:cNvPicPr/>
          <p:nvPr/>
        </p:nvPicPr>
        <p:blipFill>
          <a:blip r:embed="rId4"/>
          <a:srcRect l="17659" t="58380" r="18070" b="38407"/>
          <a:stretch>
            <a:fillRect/>
          </a:stretch>
        </p:blipFill>
        <p:spPr bwMode="auto">
          <a:xfrm>
            <a:off x="731911" y="1069296"/>
            <a:ext cx="10728178" cy="23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868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pic>
        <p:nvPicPr>
          <p:cNvPr id="12" name="Image 11"/>
          <p:cNvPicPr/>
          <p:nvPr/>
        </p:nvPicPr>
        <p:blipFill>
          <a:blip r:embed="rId3"/>
          <a:srcRect l="25054" t="37828" r="50392" b="35631"/>
          <a:stretch>
            <a:fillRect/>
          </a:stretch>
        </p:blipFill>
        <p:spPr bwMode="auto">
          <a:xfrm>
            <a:off x="4147477" y="1550162"/>
            <a:ext cx="4129645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733750" y="4248817"/>
            <a:ext cx="836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L’objet qui reçoit le son est l’oreille de Fatima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670030" y="5907446"/>
            <a:ext cx="61457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Le récepteur  </a:t>
            </a:r>
            <a:r>
              <a:rPr lang="fr-MA" sz="2400" dirty="0"/>
              <a:t>est donc….....................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13" name="Image 12"/>
          <p:cNvPicPr/>
          <p:nvPr/>
        </p:nvPicPr>
        <p:blipFill>
          <a:blip r:embed="rId4"/>
          <a:srcRect l="17665" t="66800" r="18525" b="27750"/>
          <a:stretch>
            <a:fillRect/>
          </a:stretch>
        </p:blipFill>
        <p:spPr bwMode="auto">
          <a:xfrm>
            <a:off x="192932" y="946800"/>
            <a:ext cx="11793255" cy="59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F7DE28-15A3-AE5F-D43A-CDCFF1C3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me demande d’identifier le récepteur du son .J’observe l’objet qui reçoit le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084A82-D409-F139-399E-D7005ECEFE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</a:t>
            </a:r>
          </a:p>
        </p:txBody>
      </p:sp>
      <p:sp>
        <p:nvSpPr>
          <p:cNvPr id="5" name="Flèche : droite 14">
            <a:extLst>
              <a:ext uri="{FF2B5EF4-FFF2-40B4-BE49-F238E27FC236}">
                <a16:creationId xmlns:a16="http://schemas.microsoft.com/office/drawing/2014/main" id="{68EB0B16-5CE0-63AA-92BB-5FCEE3416ECD}"/>
              </a:ext>
            </a:extLst>
          </p:cNvPr>
          <p:cNvSpPr/>
          <p:nvPr/>
        </p:nvSpPr>
        <p:spPr>
          <a:xfrm rot="5400000" flipV="1">
            <a:off x="5608287" y="5126036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9577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pic>
        <p:nvPicPr>
          <p:cNvPr id="12" name="Image 11"/>
          <p:cNvPicPr/>
          <p:nvPr/>
        </p:nvPicPr>
        <p:blipFill>
          <a:blip r:embed="rId3"/>
          <a:srcRect l="25054" t="37828" r="50392" b="35631"/>
          <a:stretch>
            <a:fillRect/>
          </a:stretch>
        </p:blipFill>
        <p:spPr bwMode="auto">
          <a:xfrm>
            <a:off x="4147477" y="1550162"/>
            <a:ext cx="4129645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733750" y="4248817"/>
            <a:ext cx="836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L’objet qui reçoit le son est l’oreille de Fatima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670030" y="5907446"/>
            <a:ext cx="61457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Le récepteur  </a:t>
            </a:r>
            <a:r>
              <a:rPr lang="fr-MA" sz="2400" dirty="0"/>
              <a:t>est donc…....................................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49565" y="5842129"/>
            <a:ext cx="2827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l’oreille de Fatima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13" name="Image 12"/>
          <p:cNvPicPr/>
          <p:nvPr/>
        </p:nvPicPr>
        <p:blipFill>
          <a:blip r:embed="rId4"/>
          <a:srcRect l="17665" t="66800" r="18525" b="27750"/>
          <a:stretch>
            <a:fillRect/>
          </a:stretch>
        </p:blipFill>
        <p:spPr bwMode="auto">
          <a:xfrm>
            <a:off x="192932" y="946800"/>
            <a:ext cx="11793255" cy="59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lèche : droite 14">
            <a:extLst>
              <a:ext uri="{FF2B5EF4-FFF2-40B4-BE49-F238E27FC236}">
                <a16:creationId xmlns:a16="http://schemas.microsoft.com/office/drawing/2014/main" id="{579E2E28-07D1-8503-6BB6-3C5A800F5C21}"/>
              </a:ext>
            </a:extLst>
          </p:cNvPr>
          <p:cNvSpPr/>
          <p:nvPr/>
        </p:nvSpPr>
        <p:spPr>
          <a:xfrm rot="5400000" flipV="1">
            <a:off x="5608287" y="5126036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0FE7B04-2365-C289-EE2E-3D97B7A88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me demande d’identifier le récepteur du son .J’observe l’objet qui reçoit le son.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EA4165-F87D-C721-3043-7850E51F28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249977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59001B3-751C-00A7-8671-B59CCA0C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me demande maintenant d’identifier le ou les milieu(x) de propagation .J’observe le milieu dans lequel se propage  le son.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C9983E6-54FD-E9FF-B360-7C0DF90AEA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 et donne plus de détail sur les deux milieux de propagation..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400CF7-46E9-0741-12FC-A773B79A6237}"/>
              </a:ext>
            </a:extLst>
          </p:cNvPr>
          <p:cNvSpPr txBox="1"/>
          <p:nvPr/>
        </p:nvSpPr>
        <p:spPr>
          <a:xfrm>
            <a:off x="1299520" y="4100940"/>
            <a:ext cx="8360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On entend la sonnerie avec </a:t>
            </a:r>
            <a:r>
              <a:rPr lang="fr-FR" sz="2400" b="1" dirty="0"/>
              <a:t>de l’air à travers le verre de la cloche</a:t>
            </a:r>
            <a:r>
              <a:rPr lang="fr-FR" sz="2400" dirty="0"/>
              <a:t>, mais pas </a:t>
            </a:r>
            <a:r>
              <a:rPr lang="fr-FR" sz="2400" b="1" dirty="0"/>
              <a:t>dans le vide.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9EC2BF-5F28-AEB0-E77B-C1079306D8A9}"/>
              </a:ext>
            </a:extLst>
          </p:cNvPr>
          <p:cNvPicPr/>
          <p:nvPr/>
        </p:nvPicPr>
        <p:blipFill>
          <a:blip r:embed="rId3"/>
          <a:srcRect l="19319" t="31425" r="21170" b="29477"/>
          <a:stretch>
            <a:fillRect/>
          </a:stretch>
        </p:blipFill>
        <p:spPr bwMode="auto">
          <a:xfrm>
            <a:off x="3211065" y="1561352"/>
            <a:ext cx="5848714" cy="247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23A1BF-AC42-D13E-BEBB-81EF2D41B53E}"/>
              </a:ext>
            </a:extLst>
          </p:cNvPr>
          <p:cNvPicPr/>
          <p:nvPr/>
        </p:nvPicPr>
        <p:blipFill>
          <a:blip r:embed="rId4"/>
          <a:srcRect l="18137" t="75862" r="17896" b="18550"/>
          <a:stretch>
            <a:fillRect/>
          </a:stretch>
        </p:blipFill>
        <p:spPr bwMode="auto">
          <a:xfrm>
            <a:off x="550534" y="951026"/>
            <a:ext cx="10882029" cy="51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lèche : droite 14">
            <a:extLst>
              <a:ext uri="{FF2B5EF4-FFF2-40B4-BE49-F238E27FC236}">
                <a16:creationId xmlns:a16="http://schemas.microsoft.com/office/drawing/2014/main" id="{7FC02091-BAA6-3325-A7FA-D519C9C8522B}"/>
              </a:ext>
            </a:extLst>
          </p:cNvPr>
          <p:cNvSpPr/>
          <p:nvPr/>
        </p:nvSpPr>
        <p:spPr>
          <a:xfrm rot="5400000" flipV="1">
            <a:off x="5485547" y="4971260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B921027-97D8-2F13-DEB2-5DC09DB01DF2}"/>
              </a:ext>
            </a:extLst>
          </p:cNvPr>
          <p:cNvSpPr txBox="1"/>
          <p:nvPr/>
        </p:nvSpPr>
        <p:spPr>
          <a:xfrm>
            <a:off x="466597" y="5907446"/>
            <a:ext cx="11094099" cy="648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Le (les) milieux de propagation </a:t>
            </a:r>
            <a:r>
              <a:rPr lang="fr-MA" sz="2400" dirty="0"/>
              <a:t>est(sont) : L’air                      Le vide                      Le verre</a:t>
            </a:r>
          </a:p>
          <a:p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93E6FBC-20D2-40AB-93F6-99E49D8E69FA}"/>
              </a:ext>
            </a:extLst>
          </p:cNvPr>
          <p:cNvSpPr/>
          <p:nvPr/>
        </p:nvSpPr>
        <p:spPr>
          <a:xfrm>
            <a:off x="6447453" y="5935146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6958D098-129A-D499-EB5C-3E168396CA3F}"/>
              </a:ext>
            </a:extLst>
          </p:cNvPr>
          <p:cNvSpPr/>
          <p:nvPr/>
        </p:nvSpPr>
        <p:spPr>
          <a:xfrm>
            <a:off x="8734074" y="5869830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EB9F1A7-D7D4-959D-89BF-D7ECCE5304FB}"/>
              </a:ext>
            </a:extLst>
          </p:cNvPr>
          <p:cNvSpPr/>
          <p:nvPr/>
        </p:nvSpPr>
        <p:spPr>
          <a:xfrm>
            <a:off x="11201573" y="5881005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648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299520" y="4100940"/>
            <a:ext cx="8360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On entend la sonnerie avec </a:t>
            </a:r>
            <a:r>
              <a:rPr lang="fr-FR" sz="2400" b="1" dirty="0"/>
              <a:t>de l’air à travers le verre de la cloche</a:t>
            </a:r>
            <a:r>
              <a:rPr lang="fr-FR" sz="2400" dirty="0"/>
              <a:t>, mais pas </a:t>
            </a:r>
            <a:r>
              <a:rPr lang="fr-FR" sz="2400" b="1" dirty="0"/>
              <a:t>dans le vide.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466597" y="5907446"/>
            <a:ext cx="11094099" cy="648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0070C0"/>
                </a:solidFill>
              </a:rPr>
              <a:t>Le (les) milieux de propagation </a:t>
            </a:r>
            <a:r>
              <a:rPr lang="fr-MA" sz="2400" dirty="0"/>
              <a:t>est(sont) : L’air                      Le vide                      Le verre</a:t>
            </a:r>
          </a:p>
          <a:p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16" name="Image 15"/>
          <p:cNvPicPr/>
          <p:nvPr/>
        </p:nvPicPr>
        <p:blipFill>
          <a:blip r:embed="rId3"/>
          <a:srcRect l="19319" t="31425" r="21170" b="29477"/>
          <a:stretch>
            <a:fillRect/>
          </a:stretch>
        </p:blipFill>
        <p:spPr bwMode="auto">
          <a:xfrm>
            <a:off x="3211065" y="1561352"/>
            <a:ext cx="5848714" cy="247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 19"/>
          <p:cNvPicPr/>
          <p:nvPr/>
        </p:nvPicPr>
        <p:blipFill>
          <a:blip r:embed="rId4"/>
          <a:srcRect l="18137" t="75862" r="17896" b="18550"/>
          <a:stretch>
            <a:fillRect/>
          </a:stretch>
        </p:blipFill>
        <p:spPr bwMode="auto">
          <a:xfrm>
            <a:off x="550534" y="951026"/>
            <a:ext cx="10882029" cy="51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lipse 3"/>
          <p:cNvSpPr/>
          <p:nvPr/>
        </p:nvSpPr>
        <p:spPr>
          <a:xfrm>
            <a:off x="6447453" y="5935146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8734074" y="5869830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11201573" y="5881005"/>
            <a:ext cx="540000" cy="54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1269867" y="5908998"/>
            <a:ext cx="58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X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564084" y="5953592"/>
            <a:ext cx="58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70C0"/>
                </a:solidFill>
              </a:rPr>
              <a:t>X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01C95A5-0F2E-9389-C895-8253C36F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me demande maintenant d’identifier le ou les milieu(x) de propagation .J’observe le milieu dans lequel se propage  le son.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9E6A3-B55A-E2E3-743E-BBBF246839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 et donne plus de détail sur les deux milieux de propagation..</a:t>
            </a:r>
          </a:p>
        </p:txBody>
      </p:sp>
      <p:sp>
        <p:nvSpPr>
          <p:cNvPr id="7" name="Flèche : droite 14">
            <a:extLst>
              <a:ext uri="{FF2B5EF4-FFF2-40B4-BE49-F238E27FC236}">
                <a16:creationId xmlns:a16="http://schemas.microsoft.com/office/drawing/2014/main" id="{A5D6FD85-88A3-0911-1A8A-318717F94732}"/>
              </a:ext>
            </a:extLst>
          </p:cNvPr>
          <p:cNvSpPr/>
          <p:nvPr/>
        </p:nvSpPr>
        <p:spPr>
          <a:xfrm rot="5400000" flipV="1">
            <a:off x="5485547" y="4971260"/>
            <a:ext cx="1208024" cy="354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0602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96A3EEB-76FF-9F16-1F56-7B41C5B91EA1}"/>
              </a:ext>
            </a:extLst>
          </p:cNvPr>
          <p:cNvSpPr/>
          <p:nvPr/>
        </p:nvSpPr>
        <p:spPr>
          <a:xfrm>
            <a:off x="381000" y="1090191"/>
            <a:ext cx="11577716" cy="5449516"/>
          </a:xfrm>
          <a:prstGeom prst="roundRect">
            <a:avLst>
              <a:gd name="adj" fmla="val 3248"/>
            </a:avLst>
          </a:prstGeom>
          <a:solidFill>
            <a:srgbClr val="FAE0CE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B1571A-1C76-EABD-4635-5242C059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résume ce que j’ai fait 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3BC99E1-443F-0BB2-50D7-D5E1E40F8C1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03063"/>
            <a:ext cx="10532821" cy="220558"/>
          </a:xfrm>
        </p:spPr>
        <p:txBody>
          <a:bodyPr/>
          <a:lstStyle/>
          <a:p>
            <a:r>
              <a:rPr lang="fr-FR" dirty="0"/>
              <a:t>L’enseignant rappelle la situation et résume les étapes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8E4B133-2B9D-235E-2DD1-52BBC90764B8}"/>
              </a:ext>
            </a:extLst>
          </p:cNvPr>
          <p:cNvSpPr txBox="1"/>
          <p:nvPr/>
        </p:nvSpPr>
        <p:spPr>
          <a:xfrm>
            <a:off x="5158099" y="4534668"/>
            <a:ext cx="2148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B050"/>
                </a:solidFill>
              </a:rPr>
              <a:t>Le téléphone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77009A7-2E60-88D3-5F53-CA2EBCEB9208}"/>
              </a:ext>
            </a:extLst>
          </p:cNvPr>
          <p:cNvSpPr txBox="1"/>
          <p:nvPr/>
        </p:nvSpPr>
        <p:spPr>
          <a:xfrm>
            <a:off x="600836" y="4565446"/>
            <a:ext cx="35751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MA" sz="2400" b="1" dirty="0"/>
              <a:t>L’émetteur  </a:t>
            </a:r>
            <a:r>
              <a:rPr lang="fr-MA" sz="2400" dirty="0"/>
              <a:t>:  </a:t>
            </a:r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9845494-B7DD-3BAD-8DD3-D0318E7AB1AF}"/>
              </a:ext>
            </a:extLst>
          </p:cNvPr>
          <p:cNvSpPr txBox="1"/>
          <p:nvPr/>
        </p:nvSpPr>
        <p:spPr>
          <a:xfrm>
            <a:off x="5158099" y="5244589"/>
            <a:ext cx="290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00B050"/>
                </a:solidFill>
              </a:rPr>
              <a:t>L’oreille de Fatima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72679C-7307-FE1D-F5EE-4AA088EC307C}"/>
              </a:ext>
            </a:extLst>
          </p:cNvPr>
          <p:cNvSpPr txBox="1"/>
          <p:nvPr/>
        </p:nvSpPr>
        <p:spPr>
          <a:xfrm>
            <a:off x="600836" y="5267272"/>
            <a:ext cx="2690944" cy="4778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MA" sz="2400" b="1" dirty="0"/>
              <a:t>Le récepteur  </a:t>
            </a:r>
            <a:r>
              <a:rPr lang="fr-MA" sz="2400" dirty="0"/>
              <a:t>: </a:t>
            </a:r>
            <a:endParaRPr lang="fr-FR" sz="2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9677C4-EB98-E203-7F18-575D25FA121E}"/>
              </a:ext>
            </a:extLst>
          </p:cNvPr>
          <p:cNvSpPr txBox="1"/>
          <p:nvPr/>
        </p:nvSpPr>
        <p:spPr>
          <a:xfrm>
            <a:off x="600836" y="5977995"/>
            <a:ext cx="35751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MA" sz="2400" b="1" dirty="0"/>
              <a:t>milieux de propagation:</a:t>
            </a:r>
            <a:endParaRPr lang="fr-MA" sz="24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E89957-BA65-3216-9C88-34E15966B171}"/>
              </a:ext>
            </a:extLst>
          </p:cNvPr>
          <p:cNvSpPr txBox="1"/>
          <p:nvPr/>
        </p:nvSpPr>
        <p:spPr>
          <a:xfrm>
            <a:off x="5158099" y="5947217"/>
            <a:ext cx="29096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2800" b="1" dirty="0">
                <a:solidFill>
                  <a:srgbClr val="00B050"/>
                </a:solidFill>
              </a:rPr>
              <a:t>L’air et  Le verre</a:t>
            </a:r>
            <a:endParaRPr lang="fr-FR" sz="2800" b="1" dirty="0">
              <a:solidFill>
                <a:srgbClr val="00B050"/>
              </a:solidFill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23DEB84-6CB4-073F-E571-8EB64120FD56}"/>
              </a:ext>
            </a:extLst>
          </p:cNvPr>
          <p:cNvPicPr/>
          <p:nvPr/>
        </p:nvPicPr>
        <p:blipFill>
          <a:blip r:embed="rId2"/>
          <a:srcRect l="26135" t="38861" r="23830" b="36456"/>
          <a:stretch>
            <a:fillRect/>
          </a:stretch>
        </p:blipFill>
        <p:spPr bwMode="auto">
          <a:xfrm>
            <a:off x="2293813" y="1106237"/>
            <a:ext cx="7604373" cy="252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5906D3A-1864-8F67-74EE-D50B91367947}"/>
              </a:ext>
            </a:extLst>
          </p:cNvPr>
          <p:cNvCxnSpPr/>
          <p:nvPr/>
        </p:nvCxnSpPr>
        <p:spPr>
          <a:xfrm>
            <a:off x="6168791" y="1937355"/>
            <a:ext cx="1041401" cy="317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5E1D2F00-659B-8CB9-C783-602561D5D651}"/>
              </a:ext>
            </a:extLst>
          </p:cNvPr>
          <p:cNvSpPr txBox="1"/>
          <p:nvPr/>
        </p:nvSpPr>
        <p:spPr>
          <a:xfrm>
            <a:off x="5630763" y="1662965"/>
            <a:ext cx="12035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Le verre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4922D1-1B25-387D-A0C1-4182460C7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369" y="3671508"/>
            <a:ext cx="892229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231989" y="5731107"/>
            <a:ext cx="1886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</a:t>
            </a:r>
            <a:endParaRPr lang="fr-FR" sz="20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5505062" y="3277175"/>
            <a:ext cx="179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L’air</a:t>
            </a:r>
            <a:endParaRPr lang="fr-FR" sz="20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9334182" y="5731107"/>
            <a:ext cx="2325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</a:t>
            </a:r>
            <a:endParaRPr lang="fr-FR" sz="2000" b="1" dirty="0"/>
          </a:p>
        </p:txBody>
      </p:sp>
      <p:sp>
        <p:nvSpPr>
          <p:cNvPr id="18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16200000" flipV="1">
            <a:off x="5214244" y="4702463"/>
            <a:ext cx="1208024" cy="4293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16200000">
            <a:off x="1571164" y="4378626"/>
            <a:ext cx="1208024" cy="4293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16200000" flipV="1">
            <a:off x="9354811" y="4055409"/>
            <a:ext cx="1584000" cy="5154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 descr="Une image contenant dessin humoristique, chaussures, illustration&#10;&#10;Description générée automatiquement">
            <a:extLst>
              <a:ext uri="{FF2B5EF4-FFF2-40B4-BE49-F238E27FC236}">
                <a16:creationId xmlns:a16="http://schemas.microsoft.com/office/drawing/2014/main" id="{639CC1EB-CD56-2A34-6CE5-DDAEC6F67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89" y="1116258"/>
            <a:ext cx="9172534" cy="2693394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1413284" y="5424142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Émetteur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ACA8ACC-55BD-72FA-58FE-6817955F48C8}"/>
              </a:ext>
            </a:extLst>
          </p:cNvPr>
          <p:cNvSpPr txBox="1"/>
          <p:nvPr/>
        </p:nvSpPr>
        <p:spPr>
          <a:xfrm>
            <a:off x="4450542" y="5521146"/>
            <a:ext cx="3283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</a:rPr>
              <a:t>Milieu de propagation</a:t>
            </a:r>
          </a:p>
        </p:txBody>
      </p:sp>
      <p:sp>
        <p:nvSpPr>
          <p:cNvPr id="2" name="Accolade ouvrante 1"/>
          <p:cNvSpPr/>
          <p:nvPr/>
        </p:nvSpPr>
        <p:spPr>
          <a:xfrm rot="16200000">
            <a:off x="5347060" y="442108"/>
            <a:ext cx="942392" cy="67118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4595844" y="5731107"/>
            <a:ext cx="3649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………………………………….…</a:t>
            </a:r>
            <a:endParaRPr lang="fr-FR" sz="2000" b="1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CA8ACC-55BD-72FA-58FE-6817955F48C8}"/>
              </a:ext>
            </a:extLst>
          </p:cNvPr>
          <p:cNvSpPr txBox="1"/>
          <p:nvPr/>
        </p:nvSpPr>
        <p:spPr>
          <a:xfrm>
            <a:off x="9613923" y="5545722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</a:rPr>
              <a:t>Récepteur 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B1571A-1C76-EABD-4635-5242C059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synthétiser. Je complète le schéma suivant: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3BC99E1-443F-0BB2-50D7-D5E1E40F8C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331861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5" grpId="0" animBg="1"/>
      <p:bldP spid="20" grpId="0" animBg="1"/>
      <p:bldP spid="24" grpId="0"/>
      <p:bldP spid="25" grpId="0"/>
      <p:bldP spid="2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2005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1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92199" y="1236061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b="1" dirty="0"/>
                <a:t>Identifier l’émetteur, le récepteur et le milieu de propagation du son </a:t>
              </a:r>
              <a:endParaRPr lang="fr-BE" sz="2000" b="1" dirty="0"/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sz="2000" b="1" kern="0" dirty="0"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1186325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86639" y="4304197"/>
            <a:ext cx="10265100" cy="828000"/>
            <a:chOff x="963450" y="3092649"/>
            <a:chExt cx="10265100" cy="828000"/>
          </a:xfrm>
        </p:grpSpPr>
        <p:sp>
          <p:nvSpPr>
            <p:cNvPr id="33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34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Séance4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Déterminer la fréquence d’un son à partir d’un graphique</a:t>
            </a:r>
            <a:endParaRPr lang="fr-BE" sz="20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aigu à un son grave à partir des graphiques</a:t>
            </a:r>
            <a:endParaRPr lang="fr-BE" sz="2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faible à un son fort à partir des graphiques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614764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090972" y="1819492"/>
            <a:ext cx="7685551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représente un haut-parleur?</a:t>
            </a: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318061" y="3699515"/>
            <a:ext cx="20523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Émetteur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022693" y="36995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4791536" y="3703122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Récepteur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4496169" y="37031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8386932" y="3662531"/>
            <a:ext cx="337586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 de propagation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2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8091565" y="36625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84FAF0-E3E2-D82D-F76A-B20F93972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4"/>
            <a:ext cx="10372033" cy="139942"/>
          </a:xfrm>
        </p:spPr>
        <p:txBody>
          <a:bodyPr/>
          <a:lstStyle/>
          <a:p>
            <a:br>
              <a:rPr lang="fr-FR" dirty="0"/>
            </a:br>
            <a:r>
              <a:rPr lang="fr-FR" dirty="0"/>
              <a:t>Laissez vos livrets fermés. Prenez vos ardoises pour écrire la bonne réponse. </a:t>
            </a:r>
            <a:br>
              <a:rPr lang="fr-FR" dirty="0"/>
            </a:br>
            <a:r>
              <a:rPr lang="fr-FR" dirty="0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10E913-4B52-A216-98B0-3D6F2436997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D9D45F1-1902-F5A9-3463-D78E1B815E5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249E25-91BA-7D62-9C5F-C1A3220D75A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82DFDA-6D2B-FA5D-523F-51B157D27DD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 descr="Une image contenant Appareils électroniques, haut-parleur, Caisson de grave, Caisse de résonnance&#10;&#10;Le contenu généré par l’IA peut être incorrect.">
            <a:extLst>
              <a:ext uri="{FF2B5EF4-FFF2-40B4-BE49-F238E27FC236}">
                <a16:creationId xmlns:a16="http://schemas.microsoft.com/office/drawing/2014/main" id="{ECCE3C08-EEAA-481C-4427-192F3187B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048696" y="1613853"/>
            <a:ext cx="2052332" cy="153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9080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pic>
        <p:nvPicPr>
          <p:cNvPr id="2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6772" y="4280293"/>
            <a:ext cx="684830" cy="6848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DA9603-9DA4-FDB8-6069-3A5BE84CF009}"/>
              </a:ext>
            </a:extLst>
          </p:cNvPr>
          <p:cNvSpPr/>
          <p:nvPr/>
        </p:nvSpPr>
        <p:spPr>
          <a:xfrm>
            <a:off x="1090972" y="1819492"/>
            <a:ext cx="7685551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représente un haut-parleur?</a:t>
            </a:r>
          </a:p>
        </p:txBody>
      </p:sp>
      <p:sp>
        <p:nvSpPr>
          <p:cNvPr id="3" name="Rectangle : coins arrondis 3">
            <a:extLst>
              <a:ext uri="{FF2B5EF4-FFF2-40B4-BE49-F238E27FC236}">
                <a16:creationId xmlns:a16="http://schemas.microsoft.com/office/drawing/2014/main" id="{2F4EAA81-DE0A-519C-BFC7-1DC3857E46D8}"/>
              </a:ext>
            </a:extLst>
          </p:cNvPr>
          <p:cNvSpPr/>
          <p:nvPr/>
        </p:nvSpPr>
        <p:spPr>
          <a:xfrm>
            <a:off x="1318061" y="3699515"/>
            <a:ext cx="20523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Émetteur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B4AB531-2C15-E70B-0520-EAAE8949EB2A}"/>
              </a:ext>
            </a:extLst>
          </p:cNvPr>
          <p:cNvSpPr/>
          <p:nvPr/>
        </p:nvSpPr>
        <p:spPr>
          <a:xfrm>
            <a:off x="1022693" y="36995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BFCA222E-98EB-B24F-0A75-A39A2DB2BFBD}"/>
              </a:ext>
            </a:extLst>
          </p:cNvPr>
          <p:cNvSpPr/>
          <p:nvPr/>
        </p:nvSpPr>
        <p:spPr>
          <a:xfrm>
            <a:off x="4791536" y="3703122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Récepteur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D8542495-DC12-6A33-1D53-5B73932E7FBB}"/>
              </a:ext>
            </a:extLst>
          </p:cNvPr>
          <p:cNvSpPr/>
          <p:nvPr/>
        </p:nvSpPr>
        <p:spPr>
          <a:xfrm>
            <a:off x="4496169" y="37031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Rectangle : coins arrondis 1">
            <a:extLst>
              <a:ext uri="{FF2B5EF4-FFF2-40B4-BE49-F238E27FC236}">
                <a16:creationId xmlns:a16="http://schemas.microsoft.com/office/drawing/2014/main" id="{26A9D176-7F9F-0021-AFCE-02893E33781A}"/>
              </a:ext>
            </a:extLst>
          </p:cNvPr>
          <p:cNvSpPr/>
          <p:nvPr/>
        </p:nvSpPr>
        <p:spPr>
          <a:xfrm>
            <a:off x="8386932" y="3662531"/>
            <a:ext cx="337586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 de propagation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C7D97D9-7227-D89B-C166-602FEDA88A52}"/>
              </a:ext>
            </a:extLst>
          </p:cNvPr>
          <p:cNvSpPr/>
          <p:nvPr/>
        </p:nvSpPr>
        <p:spPr>
          <a:xfrm>
            <a:off x="8091565" y="36625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0" name="Image 9" descr="Une image contenant Appareils électroniques, haut-parleur, Caisson de grave, Caisse de résonnance&#10;&#10;Le contenu généré par l’IA peut être incorrect.">
            <a:extLst>
              <a:ext uri="{FF2B5EF4-FFF2-40B4-BE49-F238E27FC236}">
                <a16:creationId xmlns:a16="http://schemas.microsoft.com/office/drawing/2014/main" id="{CA6BF5D1-BEE7-E075-E579-132C5B10E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048696" y="1613853"/>
            <a:ext cx="2052332" cy="153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19D01B19-41E9-5214-E4FA-4C8B9D60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un haut-parleur est un émetteur du son, c’est une source sonore.</a:t>
            </a:r>
          </a:p>
        </p:txBody>
      </p:sp>
      <p:sp>
        <p:nvSpPr>
          <p:cNvPr id="24" name="Espace réservé du contenu 23">
            <a:extLst>
              <a:ext uri="{FF2B5EF4-FFF2-40B4-BE49-F238E27FC236}">
                <a16:creationId xmlns:a16="http://schemas.microsoft.com/office/drawing/2014/main" id="{1C988792-7A16-90AB-46C7-EB48D1C135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pic>
        <p:nvPicPr>
          <p:cNvPr id="26" name="Image 8">
            <a:extLst>
              <a:ext uri="{FF2B5EF4-FFF2-40B4-BE49-F238E27FC236}">
                <a16:creationId xmlns:a16="http://schemas.microsoft.com/office/drawing/2014/main" id="{8327A76F-2F37-098B-D9B4-E138922C84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700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503313" y="1450648"/>
            <a:ext cx="622973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peut produire un son avec:</a:t>
            </a: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2919587" y="2615682"/>
            <a:ext cx="225595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100">
                <a:solidFill>
                  <a:sysClr val="windowText" lastClr="000000"/>
                </a:solidFill>
                <a:cs typeface="Arial" panose="020B0604020202020204" pitchFamily="34" charset="0"/>
              </a:rPr>
              <a:t>un microphone.</a:t>
            </a:r>
            <a:endParaRPr lang="fr-MA" sz="2400" kern="100" dirty="0">
              <a:solidFill>
                <a:sysClr val="windowText" lastClr="000000"/>
              </a:solidFill>
              <a:cs typeface="Arial" panose="020B0604020202020204" pitchFamily="34" charset="0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2503313" y="261075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2818404" y="3909254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lampe.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2523037" y="39092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2919587" y="5333716"/>
            <a:ext cx="228728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defTabSz="685800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sz="2400" dirty="0">
                <a:solidFill>
                  <a:prstClr val="black"/>
                </a:solidFill>
                <a:cs typeface="Times New Roman" panose="02020603050405020304" pitchFamily="18" charset="0"/>
              </a:rPr>
              <a:t>un haut-parleur.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2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2523037" y="534126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192C777-A752-6A68-560D-5CDA9B39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D082AA-F498-5819-4893-5E33F2DDD7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pic>
        <p:nvPicPr>
          <p:cNvPr id="10" name="Image 9" descr="Une image contenant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0251AD7-F70B-8D3B-CBE4-8489C723F7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29466" y="3580083"/>
            <a:ext cx="1427039" cy="1070279"/>
          </a:xfrm>
          <a:prstGeom prst="rect">
            <a:avLst/>
          </a:prstGeom>
        </p:spPr>
      </p:pic>
      <p:pic>
        <p:nvPicPr>
          <p:cNvPr id="35" name="Graphique 34">
            <a:extLst>
              <a:ext uri="{FF2B5EF4-FFF2-40B4-BE49-F238E27FC236}">
                <a16:creationId xmlns:a16="http://schemas.microsoft.com/office/drawing/2014/main" id="{F364BDE4-2DB6-B697-D37A-0CA3C52A6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142541" y="4977904"/>
            <a:ext cx="1000891" cy="975678"/>
          </a:xfrm>
          <a:prstGeom prst="rect">
            <a:avLst/>
          </a:prstGeom>
        </p:spPr>
      </p:pic>
      <p:pic>
        <p:nvPicPr>
          <p:cNvPr id="37" name="Image 36" descr="Une image contenant croquis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01EB30E-304C-09B9-D45E-5819FF2051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65034" y="2265995"/>
            <a:ext cx="1011923" cy="1011923"/>
          </a:xfrm>
          <a:prstGeom prst="rect">
            <a:avLst/>
          </a:prstGeom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C0E9154-F327-54BB-80D6-EC001C36BD3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4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9F9E046-7C1E-A71D-D3D0-28E6CB794DA0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3713F67-F21F-802F-5C34-5351D227857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87879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9038" y="5268752"/>
            <a:ext cx="684830" cy="684830"/>
          </a:xfrm>
          <a:prstGeom prst="rect">
            <a:avLst/>
          </a:prstGeom>
        </p:spPr>
      </p:pic>
      <p:sp>
        <p:nvSpPr>
          <p:cNvPr id="2" name="Rectangle : coins arrondis 3">
            <a:extLst>
              <a:ext uri="{FF2B5EF4-FFF2-40B4-BE49-F238E27FC236}">
                <a16:creationId xmlns:a16="http://schemas.microsoft.com/office/drawing/2014/main" id="{69AB1ECC-72B0-4880-45D4-0288DA4F5289}"/>
              </a:ext>
            </a:extLst>
          </p:cNvPr>
          <p:cNvSpPr/>
          <p:nvPr/>
        </p:nvSpPr>
        <p:spPr>
          <a:xfrm>
            <a:off x="2919587" y="2615682"/>
            <a:ext cx="225595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100">
                <a:solidFill>
                  <a:sysClr val="windowText" lastClr="000000"/>
                </a:solidFill>
                <a:cs typeface="Arial" panose="020B0604020202020204" pitchFamily="34" charset="0"/>
              </a:rPr>
              <a:t>un microphone.</a:t>
            </a:r>
            <a:endParaRPr lang="fr-MA" sz="2400" kern="100" dirty="0">
              <a:solidFill>
                <a:sysClr val="windowText" lastClr="000000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65C0B00F-3A8E-D041-61E8-85CFC94E9DD8}"/>
              </a:ext>
            </a:extLst>
          </p:cNvPr>
          <p:cNvSpPr/>
          <p:nvPr/>
        </p:nvSpPr>
        <p:spPr>
          <a:xfrm>
            <a:off x="2503313" y="261075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0BD7B81A-3D46-0DED-F0CF-E34C5C0D950B}"/>
              </a:ext>
            </a:extLst>
          </p:cNvPr>
          <p:cNvSpPr/>
          <p:nvPr/>
        </p:nvSpPr>
        <p:spPr>
          <a:xfrm>
            <a:off x="2818404" y="3909254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lampe.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8A2EEA89-7B57-D235-4F33-B3480D4183CF}"/>
              </a:ext>
            </a:extLst>
          </p:cNvPr>
          <p:cNvSpPr/>
          <p:nvPr/>
        </p:nvSpPr>
        <p:spPr>
          <a:xfrm>
            <a:off x="2523037" y="39092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Rectangle : coins arrondis 1">
            <a:extLst>
              <a:ext uri="{FF2B5EF4-FFF2-40B4-BE49-F238E27FC236}">
                <a16:creationId xmlns:a16="http://schemas.microsoft.com/office/drawing/2014/main" id="{F9430594-3A98-7955-1EA5-2135A7674C73}"/>
              </a:ext>
            </a:extLst>
          </p:cNvPr>
          <p:cNvSpPr/>
          <p:nvPr/>
        </p:nvSpPr>
        <p:spPr>
          <a:xfrm>
            <a:off x="2919587" y="5333716"/>
            <a:ext cx="228728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defTabSz="685800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sz="2400" dirty="0">
                <a:solidFill>
                  <a:prstClr val="black"/>
                </a:solidFill>
                <a:cs typeface="Times New Roman" panose="02020603050405020304" pitchFamily="18" charset="0"/>
              </a:rPr>
              <a:t>un haut-parleur.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7">
            <a:extLst>
              <a:ext uri="{FF2B5EF4-FFF2-40B4-BE49-F238E27FC236}">
                <a16:creationId xmlns:a16="http://schemas.microsoft.com/office/drawing/2014/main" id="{DD76F6DD-EAC5-2898-A30A-CD516E1A522D}"/>
              </a:ext>
            </a:extLst>
          </p:cNvPr>
          <p:cNvSpPr/>
          <p:nvPr/>
        </p:nvSpPr>
        <p:spPr>
          <a:xfrm>
            <a:off x="2523037" y="534126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8" name="Image 7" descr="Une image contenant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941D75A-AE85-3847-E565-E4E589252B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29466" y="3580083"/>
            <a:ext cx="1427039" cy="1070279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94582A06-B770-82A1-A46A-CCED86530E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42541" y="4977904"/>
            <a:ext cx="1000891" cy="975678"/>
          </a:xfrm>
          <a:prstGeom prst="rect">
            <a:avLst/>
          </a:prstGeom>
        </p:spPr>
      </p:pic>
      <p:pic>
        <p:nvPicPr>
          <p:cNvPr id="14" name="Image 13" descr="Une image contenant croquis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60D62788-78D8-E2B3-C800-50BEB1CC6C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65034" y="2265995"/>
            <a:ext cx="1011923" cy="1011923"/>
          </a:xfrm>
          <a:prstGeom prst="rect">
            <a:avLst/>
          </a:prstGeom>
        </p:spPr>
      </p:pic>
      <p:sp>
        <p:nvSpPr>
          <p:cNvPr id="27" name="Titre 26">
            <a:extLst>
              <a:ext uri="{FF2B5EF4-FFF2-40B4-BE49-F238E27FC236}">
                <a16:creationId xmlns:a16="http://schemas.microsoft.com/office/drawing/2014/main" id="{E5D7CE2D-0342-65B7-AAEE-1B514B52F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c’est avec un haut-parleur qu’on produit un son (émetteur du son).</a:t>
            </a:r>
          </a:p>
        </p:txBody>
      </p:sp>
      <p:sp>
        <p:nvSpPr>
          <p:cNvPr id="28" name="Espace réservé du contenu 27">
            <a:extLst>
              <a:ext uri="{FF2B5EF4-FFF2-40B4-BE49-F238E27FC236}">
                <a16:creationId xmlns:a16="http://schemas.microsoft.com/office/drawing/2014/main" id="{6C9140C5-FBFF-5CEB-2510-BE9C76A4AF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3 élèves sont choisis au hasard pour répondre à la question.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D9D188-722E-A034-4DB2-8F9162024E3A}"/>
              </a:ext>
            </a:extLst>
          </p:cNvPr>
          <p:cNvSpPr/>
          <p:nvPr/>
        </p:nvSpPr>
        <p:spPr>
          <a:xfrm>
            <a:off x="2503313" y="1450648"/>
            <a:ext cx="622973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peut produire un son avec:</a:t>
            </a:r>
          </a:p>
        </p:txBody>
      </p:sp>
      <p:pic>
        <p:nvPicPr>
          <p:cNvPr id="30" name="Image 8">
            <a:extLst>
              <a:ext uri="{FF2B5EF4-FFF2-40B4-BE49-F238E27FC236}">
                <a16:creationId xmlns:a16="http://schemas.microsoft.com/office/drawing/2014/main" id="{3910ED56-CB38-1F4A-0EB8-28C735B3DA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205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022693" y="1831087"/>
            <a:ext cx="997417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Choisir le ou les milieu(x) où le son peut  se propager.</a:t>
            </a: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318061" y="3699515"/>
            <a:ext cx="20523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vide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022693" y="36995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5006140" y="3663607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L’air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4710773" y="36636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8386932" y="3662531"/>
            <a:ext cx="26099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verre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2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8091565" y="36625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725754-0F50-0FA9-7ED2-43902FB9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5CC79E-35A3-9FB9-9A9C-9AD6DF8FFA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C2F4471-3F81-60A4-F661-AF2DB333F77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FA560D2-ACCA-DC3E-6590-AB47B8D1C3F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F5EC453-21A6-7253-F78B-2D8698B1036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563631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0851" y="4130439"/>
            <a:ext cx="684830" cy="684830"/>
          </a:xfrm>
          <a:prstGeom prst="rect">
            <a:avLst/>
          </a:prstGeom>
        </p:spPr>
      </p:pic>
      <p:pic>
        <p:nvPicPr>
          <p:cNvPr id="2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8643" y="4130439"/>
            <a:ext cx="684830" cy="6848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B7FC387-2616-1A84-0EE1-3E0149EB9D5C}"/>
              </a:ext>
            </a:extLst>
          </p:cNvPr>
          <p:cNvSpPr/>
          <p:nvPr/>
        </p:nvSpPr>
        <p:spPr>
          <a:xfrm>
            <a:off x="1022693" y="1831087"/>
            <a:ext cx="997417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Choisir le ou les milieu(x) où le son peut  se propager.</a:t>
            </a:r>
          </a:p>
        </p:txBody>
      </p:sp>
      <p:sp>
        <p:nvSpPr>
          <p:cNvPr id="3" name="Rectangle : coins arrondis 3">
            <a:extLst>
              <a:ext uri="{FF2B5EF4-FFF2-40B4-BE49-F238E27FC236}">
                <a16:creationId xmlns:a16="http://schemas.microsoft.com/office/drawing/2014/main" id="{4E883886-AE10-D22A-1EA9-083A190F75BD}"/>
              </a:ext>
            </a:extLst>
          </p:cNvPr>
          <p:cNvSpPr/>
          <p:nvPr/>
        </p:nvSpPr>
        <p:spPr>
          <a:xfrm>
            <a:off x="1318061" y="3699515"/>
            <a:ext cx="20523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vide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41D15350-E2BA-A4C4-84C0-C8EE75C18AEB}"/>
              </a:ext>
            </a:extLst>
          </p:cNvPr>
          <p:cNvSpPr/>
          <p:nvPr/>
        </p:nvSpPr>
        <p:spPr>
          <a:xfrm>
            <a:off x="1022693" y="36995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A91CB85D-ABC5-F54B-E67C-C974C2E9EE21}"/>
              </a:ext>
            </a:extLst>
          </p:cNvPr>
          <p:cNvSpPr/>
          <p:nvPr/>
        </p:nvSpPr>
        <p:spPr>
          <a:xfrm>
            <a:off x="5006140" y="3663607"/>
            <a:ext cx="217425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L’air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7E5C5C4F-DD3A-20E5-F78A-B9A1F647667B}"/>
              </a:ext>
            </a:extLst>
          </p:cNvPr>
          <p:cNvSpPr/>
          <p:nvPr/>
        </p:nvSpPr>
        <p:spPr>
          <a:xfrm>
            <a:off x="4710773" y="36636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Rectangle : coins arrondis 1">
            <a:extLst>
              <a:ext uri="{FF2B5EF4-FFF2-40B4-BE49-F238E27FC236}">
                <a16:creationId xmlns:a16="http://schemas.microsoft.com/office/drawing/2014/main" id="{35751BC4-C56A-DC4A-ED46-49A09EEDC446}"/>
              </a:ext>
            </a:extLst>
          </p:cNvPr>
          <p:cNvSpPr/>
          <p:nvPr/>
        </p:nvSpPr>
        <p:spPr>
          <a:xfrm>
            <a:off x="8386932" y="3662531"/>
            <a:ext cx="26099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M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verre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66CAB9-D235-E4E7-6570-25C2C27C1174}"/>
              </a:ext>
            </a:extLst>
          </p:cNvPr>
          <p:cNvSpPr/>
          <p:nvPr/>
        </p:nvSpPr>
        <p:spPr>
          <a:xfrm>
            <a:off x="8091565" y="36625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64C45F2A-4103-7C06-F448-1AEAC6B1B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vide n’est pas un milieu matériel; donc le son ne peut se propager que dans l’air et le verre.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CCC466D4-C0D0-E99A-1386-B2ADD4F3F1B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pic>
        <p:nvPicPr>
          <p:cNvPr id="26" name="Image 8">
            <a:extLst>
              <a:ext uri="{FF2B5EF4-FFF2-40B4-BE49-F238E27FC236}">
                <a16:creationId xmlns:a16="http://schemas.microsoft.com/office/drawing/2014/main" id="{95398594-BD00-14FE-BE06-5C4AEBCD7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392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1089481" y="-851389"/>
            <a:ext cx="10553700" cy="32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peut se propager dans l’eau.</a:t>
            </a: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9AEE18-8928-E848-2069-409C91EC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1354BF-7053-DB1A-A38A-B3CA66C8C59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2B243DF-27C6-2796-02C5-1E08D1BFEAA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E80B377-820D-82CA-5ADE-E5FD5B63FDC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758598-1E7D-2A57-BCE9-B906929E987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053597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peut se propager dans l’eau.</a:t>
            </a: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7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9141" y="5192758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4D044FC-86A5-28B7-A3FE-E6B461076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Effectivement, le son peut se propager dans des milieux matériels comme l’eau.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0B7DE3-0CD4-00EB-A2D1-8D1F69DDD9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B28B7747-F8FE-05AD-9C9D-FC269C63F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458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71860" y="1638347"/>
            <a:ext cx="10372033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 matériel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;  </a:t>
            </a:r>
            <a:r>
              <a:rPr lang="fr-FR" sz="2800" b="1" dirty="0"/>
              <a:t>le vide  ; une vibration . 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82314" y="2714793"/>
            <a:ext cx="11427372" cy="250486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fr-MA" sz="2400" dirty="0">
                <a:solidFill>
                  <a:schemeClr val="tx1"/>
                </a:solidFill>
              </a:rPr>
              <a:t>Un son résulte d’ ………………………………….; il ne peut pas se propager dans ………………………</a:t>
            </a:r>
          </a:p>
          <a:p>
            <a:pPr>
              <a:lnSpc>
                <a:spcPct val="200000"/>
              </a:lnSpc>
            </a:pPr>
            <a:r>
              <a:rPr lang="fr-MA" sz="2400" dirty="0">
                <a:solidFill>
                  <a:schemeClr val="tx1"/>
                </a:solidFill>
              </a:rPr>
              <a:t>car la présence d’un milieu …………………………(solide, liquide ou gaz) est nécessaire.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B4DBC1-041B-99AE-83BA-C6B88C92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la phrase suivante par les mots: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B2276A-44EA-5A99-0EAF-64D41A6FFA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30DBA08-ABE0-41C6-B5DC-B8BEA28BE28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3DDF81F-71FB-4639-EBD1-9A98209C7E7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BB54CF-E671-29E3-A1E9-4AD625DE99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4829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"/>
          <p:cNvSpPr/>
          <p:nvPr/>
        </p:nvSpPr>
        <p:spPr>
          <a:xfrm>
            <a:off x="584166" y="4561338"/>
            <a:ext cx="2011680" cy="2021761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0C2E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Quelques conceptions erronées</a:t>
            </a:r>
            <a:endParaRPr lang="fr-FR" sz="1400" kern="0">
              <a:solidFill>
                <a:srgbClr val="000000"/>
              </a:solidFill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 des élèves</a:t>
            </a:r>
            <a:endParaRPr lang="fr-FR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9" name="Google Shape;589;p4"/>
          <p:cNvSpPr/>
          <p:nvPr/>
        </p:nvSpPr>
        <p:spPr>
          <a:xfrm>
            <a:off x="2797375" y="4561339"/>
            <a:ext cx="9043416" cy="2144722"/>
          </a:xfrm>
          <a:prstGeom prst="roundRect">
            <a:avLst>
              <a:gd name="adj" fmla="val 4886"/>
            </a:avLst>
          </a:prstGeom>
          <a:solidFill>
            <a:schemeClr val="bg1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dirty="0"/>
              <a:t>Les haut-parleurs (ou la bouche) créent de l'air qui se propage  jusqu'à nos oreilles</a:t>
            </a:r>
            <a:r>
              <a:rPr lang="fr-FR" b="1" dirty="0"/>
              <a:t>.</a:t>
            </a:r>
          </a:p>
          <a:p>
            <a:pPr marL="285750" lvl="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dirty="0"/>
              <a:t>Le son est une substance qui sort d'un objet, comme une fumée ou un gaz</a:t>
            </a:r>
            <a:r>
              <a:rPr lang="f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dirty="0"/>
              <a:t>Le son se propage en ligne droite uniquement comme la lumière.</a:t>
            </a:r>
          </a:p>
          <a:p>
            <a:pPr marL="285750" lvl="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MA" dirty="0">
                <a:latin typeface="Calibri" panose="020F0502020204030204" pitchFamily="34" charset="0"/>
                <a:cs typeface="Calibri" panose="020F0502020204030204" pitchFamily="34" charset="0"/>
              </a:rPr>
              <a:t>Le son ne peut pas se propager facilement dans un solide ou dans un liquide.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dirty="0"/>
              <a:t>La vitesse du son est très grande, elle est proche de celle de la lumière.</a:t>
            </a:r>
          </a:p>
        </p:txBody>
      </p:sp>
      <p:sp>
        <p:nvSpPr>
          <p:cNvPr id="591" name="Google Shape;591;p4"/>
          <p:cNvSpPr/>
          <p:nvPr/>
        </p:nvSpPr>
        <p:spPr>
          <a:xfrm>
            <a:off x="568090" y="901061"/>
            <a:ext cx="2011680" cy="3513493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0C2E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Aperçu de la séance</a:t>
            </a:r>
            <a:endParaRPr lang="fr-FR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3" name="Google Shape;593;p4"/>
          <p:cNvSpPr/>
          <p:nvPr/>
        </p:nvSpPr>
        <p:spPr>
          <a:xfrm>
            <a:off x="2797375" y="827669"/>
            <a:ext cx="9043416" cy="3610708"/>
          </a:xfrm>
          <a:prstGeom prst="roundRect">
            <a:avLst>
              <a:gd name="adj" fmla="val 6337"/>
            </a:avLst>
          </a:prstGeom>
          <a:solidFill>
            <a:schemeClr val="bg1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 tâche principale de cette séance repose sur le savoir-faire suivant : </a:t>
            </a:r>
            <a:r>
              <a:rPr lang="fr-FR" dirty="0"/>
              <a:t>Identifier l’émetteur, le récepteur et le milieu de propagation du son</a:t>
            </a:r>
            <a:r>
              <a:rPr lang="fr-FR" dirty="0">
                <a:solidFill>
                  <a:schemeClr val="bg1"/>
                </a:solidFill>
              </a:rPr>
              <a:t> </a:t>
            </a:r>
            <a:endParaRPr lang="fr-BE" dirty="0">
              <a:solidFill>
                <a:schemeClr val="bg1"/>
              </a:solidFill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L’objectif est d’amener les élèves à identifier l’émetteur et le récepteur d’un son et le milieu de propagation lors d’une expérience ou dans des situations de la vie courante.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les élèves doivent distinguer la cause (vibration) et effet (sensation auditive).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/>
              <a:t>Expliquer le rôle joué par le milieu matériel dans le phénomène de propagation d’un signal sonore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Signaler sur le fait que l'air n'est pas le meilleur milieu de propagation.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On peut utiliser des logiciels de simulation d’un signal sonore, pour illustrer la propagation d’un son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MA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Faire des liaisons interdisciplinaires(SVT (fonctionnement de l’oreille, la musique(notes, instruments), la technologie des microphones…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Faire le lien avec des situations de la vie courante.</a:t>
            </a:r>
            <a:endParaRPr lang="fr-FR" kern="0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BD1A0E-DE2E-1320-7BEC-C4BAE783B942}"/>
              </a:ext>
            </a:extLst>
          </p:cNvPr>
          <p:cNvSpPr txBox="1"/>
          <p:nvPr/>
        </p:nvSpPr>
        <p:spPr>
          <a:xfrm>
            <a:off x="1180081" y="169502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C3B0095E-0BE8-A587-7648-5F9103791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1601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 matériel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;  </a:t>
            </a:r>
            <a:r>
              <a:rPr lang="fr-FR" sz="2800" b="1" dirty="0"/>
              <a:t>le vide  ; une vibration . 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201512" y="2832250"/>
            <a:ext cx="11554554" cy="250486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fr-MA" sz="2400" dirty="0">
                <a:solidFill>
                  <a:schemeClr val="tx1"/>
                </a:solidFill>
              </a:rPr>
              <a:t>Un son résulte d’ ………………………………….; il ne peut pas se propager dans ………………………</a:t>
            </a:r>
          </a:p>
          <a:p>
            <a:pPr>
              <a:lnSpc>
                <a:spcPct val="200000"/>
              </a:lnSpc>
            </a:pPr>
            <a:r>
              <a:rPr lang="fr-MA" sz="2400" dirty="0">
                <a:solidFill>
                  <a:schemeClr val="tx1"/>
                </a:solidFill>
              </a:rPr>
              <a:t>car la présence d’un milieu …………………………(solide, liquide ou gaz) est nécessaire.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079102" y="3522715"/>
            <a:ext cx="1988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solidFill>
                  <a:srgbClr val="FF0000"/>
                </a:solidFill>
              </a:rPr>
              <a:t>une vibration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530612" y="3522715"/>
            <a:ext cx="1988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solidFill>
                  <a:srgbClr val="FF0000"/>
                </a:solidFill>
              </a:rPr>
              <a:t>le vide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5303" y="4213180"/>
            <a:ext cx="1988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solidFill>
                  <a:srgbClr val="FF0000"/>
                </a:solidFill>
              </a:rPr>
              <a:t>matériel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A68FD67-D7DD-0A15-2A9D-7F28D494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la phrase suivante par les mots: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D15D66-D1FE-6D6E-CB22-824CDFB2B3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3 élèves sont choisis au hasard pour répondre à la question.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23E9788C-3883-8BFD-7EEC-20BDB082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1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Pendant la propagation du son, les particules d'air vibrent autour de leur position.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40379" y="400473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857895" y="4004730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FC125D-79E3-ACD8-4E06-D614AF21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B775B5-A1E8-7A44-FFCC-EC318244DAF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6DAC2FB-3F68-7913-07E5-1D9454EC20A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4078F69-6A01-955D-2CBC-4011E7DA86E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CD00235-EA75-22F6-2C13-D9CE0F7CDA6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825560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A92CCD3-C05F-9630-F0F7-03DD96C5D6E2}"/>
              </a:ext>
            </a:extLst>
          </p:cNvPr>
          <p:cNvSpPr txBox="1">
            <a:spLocks/>
          </p:cNvSpPr>
          <p:nvPr/>
        </p:nvSpPr>
        <p:spPr>
          <a:xfrm>
            <a:off x="5478119" y="256155"/>
            <a:ext cx="7721048" cy="47061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Pendant la propagation du son, les particules d'air vibrent autour de leur position.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9141" y="5101958"/>
            <a:ext cx="684830" cy="68483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CB87A6-9586-BC80-4CDD-B8F15EE6CEFF}"/>
              </a:ext>
            </a:extLst>
          </p:cNvPr>
          <p:cNvSpPr/>
          <p:nvPr/>
        </p:nvSpPr>
        <p:spPr>
          <a:xfrm>
            <a:off x="3040379" y="400473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006939FE-3FF3-EF2C-84EF-D8A958F1C401}"/>
              </a:ext>
            </a:extLst>
          </p:cNvPr>
          <p:cNvSpPr/>
          <p:nvPr/>
        </p:nvSpPr>
        <p:spPr>
          <a:xfrm>
            <a:off x="7857895" y="4004730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11C9802-9F91-9E1A-F449-1CEFADB59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Effectivement, lors de la propagation du son, les particules du milieu de propagation vibrent autour de leurs positions.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C49E661-D4EA-DCB2-8780-0D72FF2DE8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5BF9F9DE-06D2-B678-FDDE-3FB5461F5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22475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21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FDB11-6B23-0ADC-B2AB-0371A824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B3568"/>
                </a:solidFill>
              </a:rPr>
              <a:t>Dans un océan, un premier dauphin émet des sifflements pour communiquer avec un deuxième dauphin.</a:t>
            </a:r>
          </a:p>
        </p:txBody>
      </p:sp>
      <p:pic>
        <p:nvPicPr>
          <p:cNvPr id="18" name="Imag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6854" y="2310059"/>
            <a:ext cx="4766045" cy="260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/>
          <p:cNvPicPr/>
          <p:nvPr/>
        </p:nvPicPr>
        <p:blipFill>
          <a:blip r:embed="rId3"/>
          <a:srcRect l="17659" t="58380" r="18070" b="38407"/>
          <a:stretch>
            <a:fillRect/>
          </a:stretch>
        </p:blipFill>
        <p:spPr bwMode="auto">
          <a:xfrm>
            <a:off x="521509" y="5756988"/>
            <a:ext cx="10728178" cy="29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F1D15F22-E6CA-4E67-4295-F06FBDDC1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résoudre ensemble la tâche suivante. On commence par l’identification de l’émetteur.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F714914-3FBC-D39D-9974-913C6E25D9F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présente la tâche et demande aux élèves d’expliciter leur réponse . </a:t>
            </a:r>
          </a:p>
        </p:txBody>
      </p:sp>
    </p:spTree>
    <p:extLst>
      <p:ext uri="{BB962C8B-B14F-4D97-AF65-F5344CB8AC3E}">
        <p14:creationId xmlns:p14="http://schemas.microsoft.com/office/powerpoint/2010/main" val="22423264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93C20-977C-9C58-84D9-B51DAF87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ZoneTexte 36"/>
          <p:cNvSpPr txBox="1"/>
          <p:nvPr/>
        </p:nvSpPr>
        <p:spPr>
          <a:xfrm>
            <a:off x="2133600" y="1433910"/>
            <a:ext cx="798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Le premier dauphin émet le son, pour communiquer avec le deuxième dauphin.</a:t>
            </a:r>
          </a:p>
        </p:txBody>
      </p:sp>
      <p:sp>
        <p:nvSpPr>
          <p:cNvPr id="39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041695" y="3297027"/>
            <a:ext cx="1296000" cy="5799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41" name="ZoneTexte 40"/>
          <p:cNvSpPr txBox="1"/>
          <p:nvPr/>
        </p:nvSpPr>
        <p:spPr>
          <a:xfrm>
            <a:off x="1362271" y="4833858"/>
            <a:ext cx="904136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</a:rPr>
              <a:t>L’émetteur </a:t>
            </a:r>
            <a:r>
              <a:rPr lang="fr-MA" sz="3600" dirty="0"/>
              <a:t>est …..................................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4305287" y="4652723"/>
            <a:ext cx="464524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FF0000"/>
                </a:solidFill>
              </a:rPr>
              <a:t>le premier dauphin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B42F88-1544-7E0E-0FB8-856208761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faut voir la source sonore.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CCDCF3-AD7E-65F7-8BCF-AF14023BDB4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structure la réponse après les réponses orales des élèves. 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FACAAC22-FDDF-238B-CFFA-183F0E631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8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084DA-228A-8A55-FA03-0FD110E94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/>
          <p:nvPr/>
        </p:nvPicPr>
        <p:blipFill>
          <a:blip r:embed="rId2" cstate="print"/>
          <a:srcRect l="17665" t="66800" r="18525" b="27750"/>
          <a:stretch>
            <a:fillRect/>
          </a:stretch>
        </p:blipFill>
        <p:spPr bwMode="auto">
          <a:xfrm>
            <a:off x="627215" y="5698849"/>
            <a:ext cx="9343828" cy="58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B3568"/>
                </a:solidFill>
              </a:rPr>
              <a:t>Dans un océan, un premier dauphin émet des sifflements pour communiquer avec un deuxième dauphin.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B6CE53-837E-5003-E7CC-82181A04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l’identification du récepteur du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2C7E0DF-1195-9845-7D0F-4C81E4F044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lit la question . Il demande aux élèves d’expliciter leur réponse.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987A6D-63B1-F2DF-9D2D-C53742B5F3A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6854" y="2310059"/>
            <a:ext cx="4766045" cy="260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7B98B08A-4439-89F8-A8BD-AB61CAD8E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10443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797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93C20-977C-9C58-84D9-B51DAF87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4880774" y="3129416"/>
            <a:ext cx="1296000" cy="432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41" name="ZoneTexte 40"/>
          <p:cNvSpPr txBox="1"/>
          <p:nvPr/>
        </p:nvSpPr>
        <p:spPr>
          <a:xfrm>
            <a:off x="1436916" y="4236695"/>
            <a:ext cx="904136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</a:rPr>
              <a:t>Le récepteur </a:t>
            </a:r>
            <a:r>
              <a:rPr lang="fr-MA" sz="3600" dirty="0"/>
              <a:t>est …......................................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4703814" y="4079217"/>
            <a:ext cx="427223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FF0000"/>
                </a:solidFill>
              </a:rPr>
              <a:t>le deuxième dauphin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52261" y="1320948"/>
            <a:ext cx="7980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dirty="0"/>
              <a:t>Le premier dauphin émet un son pour communiquer avec le deuxième dauphin. . </a:t>
            </a:r>
          </a:p>
          <a:p>
            <a:r>
              <a:rPr lang="fr-MA" sz="3600" dirty="0"/>
              <a:t>                  </a:t>
            </a:r>
            <a:endParaRPr lang="fr-FR" sz="3600" dirty="0"/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FDD66863-4995-11E0-CD4B-44CA22B1A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2705" y="452067"/>
            <a:ext cx="464653" cy="464653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A904CF9-6CA2-3B6C-9402-320657EC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J’observe l’objet qui reçoit le son.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BEDFE18-C112-C02F-E4EA-1C39C08868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structure la réponse après les réponses orales des élèves. </a:t>
            </a:r>
          </a:p>
        </p:txBody>
      </p:sp>
    </p:spTree>
    <p:extLst>
      <p:ext uri="{BB962C8B-B14F-4D97-AF65-F5344CB8AC3E}">
        <p14:creationId xmlns:p14="http://schemas.microsoft.com/office/powerpoint/2010/main" val="126622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084DA-228A-8A55-FA03-0FD110E94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627215" y="1115168"/>
            <a:ext cx="105537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B3568"/>
                </a:solidFill>
              </a:rPr>
              <a:t>Dans un océan, un premier dauphin émet des sifflements pour communiquer avec un deuxième dauphin.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443495" y="5671045"/>
            <a:ext cx="105537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C000"/>
                </a:solidFill>
              </a:rPr>
              <a:t>3.</a:t>
            </a:r>
            <a:r>
              <a:rPr lang="fr-FR" sz="2400" b="1" dirty="0"/>
              <a:t> </a:t>
            </a:r>
            <a:r>
              <a:rPr lang="fr-FR" sz="2400" dirty="0"/>
              <a:t>Identifier le milieu de propagation.</a:t>
            </a:r>
            <a:endParaRPr lang="fr-FR" sz="2400" dirty="0">
              <a:solidFill>
                <a:srgbClr val="FFC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3652C2-5505-6807-581A-E01C1D0317D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6854" y="2310059"/>
            <a:ext cx="4766045" cy="260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4853727-4622-4490-49C0-B52EFC5A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l’identification du milieu de propagation.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F46D04B-8C19-600B-A91F-377AD113C1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lit la question . Il demande aux élèves d’expliciter leur réponse . 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A0CA729C-E285-094A-3607-7572F970C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2705" y="452067"/>
            <a:ext cx="464653" cy="46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137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93C20-977C-9C58-84D9-B51DAF87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>
            <a:extLst>
              <a:ext uri="{FF2B5EF4-FFF2-40B4-BE49-F238E27FC236}">
                <a16:creationId xmlns:a16="http://schemas.microsoft.com/office/drawing/2014/main" id="{F0854D03-7D9E-AF79-2182-7C15B2619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2705" y="452067"/>
            <a:ext cx="464653" cy="464653"/>
          </a:xfrm>
          <a:prstGeom prst="rect">
            <a:avLst/>
          </a:prstGeom>
        </p:spPr>
      </p:pic>
      <p:sp>
        <p:nvSpPr>
          <p:cNvPr id="39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4801078" y="2961668"/>
            <a:ext cx="1296000" cy="6152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41" name="ZoneTexte 40"/>
          <p:cNvSpPr txBox="1"/>
          <p:nvPr/>
        </p:nvSpPr>
        <p:spPr>
          <a:xfrm>
            <a:off x="419878" y="4236695"/>
            <a:ext cx="1005840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</a:rPr>
              <a:t>Le milieu de propagation </a:t>
            </a:r>
            <a:r>
              <a:rPr lang="fr-MA" sz="3600" dirty="0"/>
              <a:t>est ..............................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5928049" y="4122209"/>
            <a:ext cx="462267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FF0000"/>
                </a:solidFill>
              </a:rPr>
              <a:t>l’eau de l’océan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52261" y="1320948"/>
            <a:ext cx="7980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dirty="0"/>
              <a:t>Le deuxième dauphin entend le son émis à travers l’eau de l’océan . </a:t>
            </a:r>
          </a:p>
          <a:p>
            <a:r>
              <a:rPr lang="fr-MA" sz="3600" dirty="0"/>
              <a:t>                  </a:t>
            </a:r>
            <a:endParaRPr lang="fr-FR" sz="36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F28EE2-B326-AA36-F41E-647BAB5B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J’observe le milieu dans lequel se propage le son émis.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52208B-3BF2-66AB-D272-02A88EAD56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structure la réponse après les réponses orales des élèves. </a:t>
            </a:r>
          </a:p>
        </p:txBody>
      </p:sp>
    </p:spTree>
    <p:extLst>
      <p:ext uri="{BB962C8B-B14F-4D97-AF65-F5344CB8AC3E}">
        <p14:creationId xmlns:p14="http://schemas.microsoft.com/office/powerpoint/2010/main" val="325587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/>
          <a:srcRect l="22459" t="27244" r="21903" b="11982"/>
          <a:stretch>
            <a:fillRect/>
          </a:stretch>
        </p:blipFill>
        <p:spPr bwMode="auto">
          <a:xfrm>
            <a:off x="805363" y="1279363"/>
            <a:ext cx="10399213" cy="504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E9C20FF-AEE1-3307-F197-3B8DCE38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Maintenant on va passer aux tâches à réaliser sur le livret. On commence par  la tâche p.65« Je m’entraine en binôme » . </a:t>
            </a:r>
            <a:br>
              <a:rPr lang="fr-FR" dirty="0"/>
            </a:br>
            <a:r>
              <a:rPr lang="fr-FR" dirty="0"/>
              <a:t>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0581D5-E81D-4772-621C-3B210B2B59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accorde suffisamment de temps au travail individuel avant la discussion en binôme. Il circule pour contrôler et donner des indications en cas de blocage.</a:t>
            </a:r>
          </a:p>
        </p:txBody>
      </p:sp>
      <p:grpSp>
        <p:nvGrpSpPr>
          <p:cNvPr id="4" name="Groupe 6">
            <a:extLst>
              <a:ext uri="{FF2B5EF4-FFF2-40B4-BE49-F238E27FC236}">
                <a16:creationId xmlns:a16="http://schemas.microsoft.com/office/drawing/2014/main" id="{9644A91F-8C29-4EB5-18BF-113301B281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8AA22EFC-D47F-6B8C-121F-8F9121EFF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AE092270-7FE3-8F7D-883E-788F54A18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887267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/>
        </p:nvPicPr>
        <p:blipFill>
          <a:blip r:embed="rId2"/>
          <a:srcRect l="22459" t="28235" r="21903" b="37968"/>
          <a:stretch>
            <a:fillRect/>
          </a:stretch>
        </p:blipFill>
        <p:spPr bwMode="auto">
          <a:xfrm>
            <a:off x="369734" y="1203157"/>
            <a:ext cx="11503171" cy="521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CEFE424-84C6-6565-1725-99B2FCDA6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Pour identifier l’émetteur, il faut observer l’objet qui émet le son: dans ce cas ce sont les cordes de la guitare..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B304A6-2D8F-F89C-C0FB-0CB29E4478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grpSp>
        <p:nvGrpSpPr>
          <p:cNvPr id="4" name="Groupe 6">
            <a:extLst>
              <a:ext uri="{FF2B5EF4-FFF2-40B4-BE49-F238E27FC236}">
                <a16:creationId xmlns:a16="http://schemas.microsoft.com/office/drawing/2014/main" id="{F22784DC-4A9D-0CAB-E8C5-4C06D88DD2A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3A8D3A14-2770-2F87-E184-084DB82CB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0B9CF19-5382-7BF8-FC36-892ED08A8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451384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E92B788-05D0-B6F6-D49D-816B2F1DA0FB}"/>
              </a:ext>
            </a:extLst>
          </p:cNvPr>
          <p:cNvPicPr/>
          <p:nvPr/>
        </p:nvPicPr>
        <p:blipFill>
          <a:blip r:embed="rId2"/>
          <a:srcRect l="22459" t="28235" r="21903" b="37968"/>
          <a:stretch>
            <a:fillRect/>
          </a:stretch>
        </p:blipFill>
        <p:spPr bwMode="auto">
          <a:xfrm>
            <a:off x="369734" y="1203157"/>
            <a:ext cx="11503171" cy="521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3198490" y="5654843"/>
            <a:ext cx="3864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>
                <a:solidFill>
                  <a:srgbClr val="FF0000"/>
                </a:solidFill>
              </a:rPr>
              <a:t>   Les cordes de la guitare.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3" name="Groupe 6">
            <a:extLst>
              <a:ext uri="{FF2B5EF4-FFF2-40B4-BE49-F238E27FC236}">
                <a16:creationId xmlns:a16="http://schemas.microsoft.com/office/drawing/2014/main" id="{9AEBC2D1-18F8-A43B-7E93-C384CCED14B3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4" name="Picture 28">
              <a:extLst>
                <a:ext uri="{FF2B5EF4-FFF2-40B4-BE49-F238E27FC236}">
                  <a16:creationId xmlns:a16="http://schemas.microsoft.com/office/drawing/2014/main" id="{FB58187F-F5D7-58A0-FE5C-A37F5994E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179C349D-3382-A0DA-FAF8-BF03D7703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2500D5B7-5CDC-5FA2-813D-667F1E707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identifier l’émetteur, il faut observer l’objet qui émet le son: dans ce cas ce sont les cordes de la guitare.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21CF389F-B42B-5792-75F2-EFDF4BBB07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</p:spTree>
    <p:extLst>
      <p:ext uri="{BB962C8B-B14F-4D97-AF65-F5344CB8AC3E}">
        <p14:creationId xmlns:p14="http://schemas.microsoft.com/office/powerpoint/2010/main" val="307651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/>
          <a:srcRect l="22459" t="27244" r="21903" b="48167"/>
          <a:stretch>
            <a:fillRect/>
          </a:stretch>
        </p:blipFill>
        <p:spPr bwMode="auto">
          <a:xfrm>
            <a:off x="318612" y="1132783"/>
            <a:ext cx="11644603" cy="398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/>
          <p:nvPr/>
        </p:nvPicPr>
        <p:blipFill>
          <a:blip r:embed="rId2"/>
          <a:srcRect l="22459" t="61753" r="21903" b="28188"/>
          <a:stretch>
            <a:fillRect/>
          </a:stretch>
        </p:blipFill>
        <p:spPr bwMode="auto">
          <a:xfrm>
            <a:off x="299943" y="5113499"/>
            <a:ext cx="11663272" cy="111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D179EBC-DFB8-9AC1-25E3-9E3DB61EA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identifier le récepteur du son, il faut constater l’objet qui reçoit le son. Ici , c’est le public.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E3116B-EACB-0742-F107-A50BCA6CB0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grpSp>
        <p:nvGrpSpPr>
          <p:cNvPr id="5" name="Groupe 6">
            <a:extLst>
              <a:ext uri="{FF2B5EF4-FFF2-40B4-BE49-F238E27FC236}">
                <a16:creationId xmlns:a16="http://schemas.microsoft.com/office/drawing/2014/main" id="{05433265-BAE3-677F-9701-03A514E5E01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28">
              <a:extLst>
                <a:ext uri="{FF2B5EF4-FFF2-40B4-BE49-F238E27FC236}">
                  <a16:creationId xmlns:a16="http://schemas.microsoft.com/office/drawing/2014/main" id="{240F83DF-0C2F-6BA1-2609-4F38ADF67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E71AF29-E337-BF77-EFA0-37122F112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791035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7B1747C-DBF8-441F-5D33-92FA667FC166}"/>
              </a:ext>
            </a:extLst>
          </p:cNvPr>
          <p:cNvPicPr/>
          <p:nvPr/>
        </p:nvPicPr>
        <p:blipFill>
          <a:blip r:embed="rId2"/>
          <a:srcRect l="22459" t="27244" r="21903" b="48167"/>
          <a:stretch>
            <a:fillRect/>
          </a:stretch>
        </p:blipFill>
        <p:spPr bwMode="auto">
          <a:xfrm>
            <a:off x="318612" y="1132783"/>
            <a:ext cx="11644603" cy="398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13AE87-3E34-17F9-34D2-053658317ED9}"/>
              </a:ext>
            </a:extLst>
          </p:cNvPr>
          <p:cNvPicPr/>
          <p:nvPr/>
        </p:nvPicPr>
        <p:blipFill>
          <a:blip r:embed="rId2"/>
          <a:srcRect l="22459" t="61753" r="21903" b="28188"/>
          <a:stretch>
            <a:fillRect/>
          </a:stretch>
        </p:blipFill>
        <p:spPr bwMode="auto">
          <a:xfrm>
            <a:off x="299943" y="5113499"/>
            <a:ext cx="11663272" cy="111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436175" y="5577415"/>
            <a:ext cx="3864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>
                <a:solidFill>
                  <a:srgbClr val="FF0000"/>
                </a:solidFill>
              </a:rPr>
              <a:t>   Oreilles (de public).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FAD0143-D220-4549-E837-AD202EB45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identifier le récepteur du son, il faut constater l’objet qui reçoit le son. Ici  le public.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4695EA7-DDE4-39C2-3303-1EFD2FB998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grpSp>
        <p:nvGrpSpPr>
          <p:cNvPr id="13" name="Groupe 6">
            <a:extLst>
              <a:ext uri="{FF2B5EF4-FFF2-40B4-BE49-F238E27FC236}">
                <a16:creationId xmlns:a16="http://schemas.microsoft.com/office/drawing/2014/main" id="{DBC3A69F-F039-9FA8-C39E-C03C9AB53B9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14" name="Picture 28">
              <a:extLst>
                <a:ext uri="{FF2B5EF4-FFF2-40B4-BE49-F238E27FC236}">
                  <a16:creationId xmlns:a16="http://schemas.microsoft.com/office/drawing/2014/main" id="{37F5C413-CEF4-9742-B910-5750D731A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5E462E8E-61FA-D0F8-426F-96B5BE15B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125717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6004-2ABA-2F12-1893-5F9948793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/>
          <a:srcRect l="22459" t="28379" r="21903" b="48167"/>
          <a:stretch>
            <a:fillRect/>
          </a:stretch>
        </p:blipFill>
        <p:spPr bwMode="auto">
          <a:xfrm>
            <a:off x="382791" y="1267922"/>
            <a:ext cx="11644603" cy="321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/>
          <p:nvPr/>
        </p:nvPicPr>
        <p:blipFill>
          <a:blip r:embed="rId2"/>
          <a:srcRect l="22459" t="70834" r="21903" b="13239"/>
          <a:stretch>
            <a:fillRect/>
          </a:stretch>
        </p:blipFill>
        <p:spPr bwMode="auto">
          <a:xfrm>
            <a:off x="382790" y="4663159"/>
            <a:ext cx="11644603" cy="152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FF58795-58BA-83FD-0BDB-8956E6C9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milieu de propagation est le milieu dans lequel se propage le son émis. Dans ce cas c’est l’air.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BA95217-E853-5007-A5DD-B5EEE244B6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grpSp>
        <p:nvGrpSpPr>
          <p:cNvPr id="5" name="Groupe 6">
            <a:extLst>
              <a:ext uri="{FF2B5EF4-FFF2-40B4-BE49-F238E27FC236}">
                <a16:creationId xmlns:a16="http://schemas.microsoft.com/office/drawing/2014/main" id="{D49C5D2F-15B1-C7FB-51E6-F5C6E8B02A5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7" name="Picture 28">
              <a:extLst>
                <a:ext uri="{FF2B5EF4-FFF2-40B4-BE49-F238E27FC236}">
                  <a16:creationId xmlns:a16="http://schemas.microsoft.com/office/drawing/2014/main" id="{A435E253-5EC2-3400-77B3-4D07F5CEC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511D68-7620-CF87-FFCD-0415A1536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123101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6004-2ABA-2F12-1893-5F9948793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FC065BC-D2E2-6394-522E-ABD95E452E00}"/>
              </a:ext>
            </a:extLst>
          </p:cNvPr>
          <p:cNvPicPr/>
          <p:nvPr/>
        </p:nvPicPr>
        <p:blipFill>
          <a:blip r:embed="rId2"/>
          <a:srcRect l="22459" t="28379" r="21903" b="48167"/>
          <a:stretch>
            <a:fillRect/>
          </a:stretch>
        </p:blipFill>
        <p:spPr bwMode="auto">
          <a:xfrm>
            <a:off x="382791" y="1267922"/>
            <a:ext cx="11644603" cy="321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2E2F57-B812-BFDB-ACC8-AB32EDBE20CE}"/>
              </a:ext>
            </a:extLst>
          </p:cNvPr>
          <p:cNvPicPr/>
          <p:nvPr/>
        </p:nvPicPr>
        <p:blipFill>
          <a:blip r:embed="rId2"/>
          <a:srcRect l="22459" t="70834" r="21903" b="13239"/>
          <a:stretch>
            <a:fillRect/>
          </a:stretch>
        </p:blipFill>
        <p:spPr bwMode="auto">
          <a:xfrm>
            <a:off x="382790" y="4663159"/>
            <a:ext cx="11644603" cy="152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749754" y="5062020"/>
            <a:ext cx="74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>
                <a:solidFill>
                  <a:srgbClr val="FF0000"/>
                </a:solidFill>
              </a:rPr>
              <a:t>   X</a:t>
            </a:r>
            <a:endParaRPr lang="fr-FR" sz="2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7F83E92-D87E-8232-6625-BFEA092B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milieu de propagation est le milieu dans lequel se propage le son émis. Dans ce cas c’est l’air.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406484-1C87-19B7-38DC-8C0F6D3899C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des représentants de quelques binômes pour répondre et verbaliser le raisonnement avant d’afficher la réponse correcte.</a:t>
            </a:r>
          </a:p>
        </p:txBody>
      </p:sp>
      <p:grpSp>
        <p:nvGrpSpPr>
          <p:cNvPr id="3" name="Groupe 6">
            <a:extLst>
              <a:ext uri="{FF2B5EF4-FFF2-40B4-BE49-F238E27FC236}">
                <a16:creationId xmlns:a16="http://schemas.microsoft.com/office/drawing/2014/main" id="{4AA85B82-FCC5-AD23-8299-629D1A1B431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6" name="Picture 28">
              <a:extLst>
                <a:ext uri="{FF2B5EF4-FFF2-40B4-BE49-F238E27FC236}">
                  <a16:creationId xmlns:a16="http://schemas.microsoft.com/office/drawing/2014/main" id="{1A1E824D-59A1-348F-DE38-0A2431681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B2813F5-6199-DF39-CD35-A6CCC61B6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6012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/>
          <p:cNvPicPr/>
          <p:nvPr/>
        </p:nvPicPr>
        <p:blipFill>
          <a:blip r:embed="rId4"/>
          <a:srcRect l="22537" t="30317" r="21903" b="10026"/>
          <a:stretch>
            <a:fillRect/>
          </a:stretch>
        </p:blipFill>
        <p:spPr bwMode="auto">
          <a:xfrm>
            <a:off x="444472" y="1199069"/>
            <a:ext cx="11134613" cy="503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ACA0C937-6D16-4AD0-E848-0A7464709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65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E794B03-F027-6FD8-709E-F7325CB447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difficulté. </a:t>
            </a:r>
          </a:p>
        </p:txBody>
      </p:sp>
    </p:spTree>
    <p:extLst>
      <p:ext uri="{BB962C8B-B14F-4D97-AF65-F5344CB8AC3E}">
        <p14:creationId xmlns:p14="http://schemas.microsoft.com/office/powerpoint/2010/main" val="39766180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Corrigeons ensemble l’exercice.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à la correction en leur demandant de présenter leurs réponses et de les justifier.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8237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C9F5C64-E99F-EA03-BF04-4E9C0C13F3CA}"/>
              </a:ext>
            </a:extLst>
          </p:cNvPr>
          <p:cNvPicPr/>
          <p:nvPr/>
        </p:nvPicPr>
        <p:blipFill>
          <a:blip r:embed="rId2"/>
          <a:srcRect l="22537" t="30317" r="21903" b="10026"/>
          <a:stretch>
            <a:fillRect/>
          </a:stretch>
        </p:blipFill>
        <p:spPr bwMode="auto">
          <a:xfrm>
            <a:off x="444472" y="1199069"/>
            <a:ext cx="11134613" cy="503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0" name="ZoneTexte 9"/>
          <p:cNvSpPr txBox="1"/>
          <p:nvPr/>
        </p:nvSpPr>
        <p:spPr>
          <a:xfrm>
            <a:off x="2777635" y="3611192"/>
            <a:ext cx="13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>
                <a:solidFill>
                  <a:srgbClr val="FF0000"/>
                </a:solidFill>
              </a:rPr>
              <a:t>Réda</a:t>
            </a:r>
            <a:r>
              <a:rPr lang="fr-MA" sz="2000" b="1" dirty="0">
                <a:solidFill>
                  <a:srgbClr val="FF0000"/>
                </a:solidFill>
                <a:latin typeface="+mn-lt"/>
              </a:rPr>
              <a:t>  </a:t>
            </a:r>
            <a:endParaRPr lang="fr-FR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741307" y="4369836"/>
            <a:ext cx="13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 err="1">
                <a:solidFill>
                  <a:srgbClr val="FF0000"/>
                </a:solidFill>
              </a:rPr>
              <a:t>Taha</a:t>
            </a:r>
            <a:r>
              <a:rPr lang="fr-MA" sz="2000" b="1" dirty="0">
                <a:solidFill>
                  <a:srgbClr val="FF0000"/>
                </a:solidFill>
                <a:latin typeface="+mn-lt"/>
              </a:rPr>
              <a:t>  </a:t>
            </a:r>
            <a:endParaRPr lang="fr-FR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90496" y="5793524"/>
            <a:ext cx="30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i="1" dirty="0">
                <a:solidFill>
                  <a:srgbClr val="FF0000"/>
                </a:solidFill>
              </a:rPr>
              <a:t>X</a:t>
            </a:r>
            <a:r>
              <a:rPr lang="fr-MA" sz="2000" b="1" dirty="0">
                <a:solidFill>
                  <a:srgbClr val="FF0000"/>
                </a:solidFill>
                <a:latin typeface="+mn-lt"/>
              </a:rPr>
              <a:t>  </a:t>
            </a:r>
            <a:endParaRPr lang="fr-FR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016411E9-1CAC-6714-52F3-F524DF56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4FAC407-DADF-19AA-7F49-004378E3DF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40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 cette séance, c’était quoi notre tâche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AF875269-D7C5-A17D-6810-C1ECC6932A81}"/>
              </a:ext>
            </a:extLst>
          </p:cNvPr>
          <p:cNvSpPr/>
          <p:nvPr/>
        </p:nvSpPr>
        <p:spPr>
          <a:xfrm>
            <a:off x="774699" y="3191193"/>
            <a:ext cx="1014349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3458ACDA-96B0-972A-1193-B73E0EFC1B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6888CC28-5549-C20C-B4DB-CFA0E96A0BC7}"/>
              </a:ext>
            </a:extLst>
          </p:cNvPr>
          <p:cNvSpPr txBox="1"/>
          <p:nvPr/>
        </p:nvSpPr>
        <p:spPr>
          <a:xfrm>
            <a:off x="1273803" y="3283655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r>
              <a:rPr lang="fr-FR" b="1" i="1" dirty="0">
                <a:ea typeface="Calibri"/>
                <a:cs typeface="Calibri"/>
                <a:sym typeface="Calibri"/>
              </a:rPr>
              <a:t>Identifier </a:t>
            </a: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l’émetteur, le récepteur et le milieu de propagation </a:t>
            </a:r>
            <a:r>
              <a:rPr lang="fr-FR" b="1" i="1" dirty="0">
                <a:ea typeface="Calibri"/>
                <a:cs typeface="Calibri"/>
                <a:sym typeface="Calibri"/>
              </a:rPr>
              <a:t>du son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1DE72E31-5D5B-0492-5C4B-5863A4AB1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F27D-0C97-862C-1E69-D8326A3A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745125" y="2456047"/>
            <a:ext cx="10562212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récepteur </a:t>
            </a:r>
            <a:r>
              <a:rPr lang="fr-MA" sz="2800" dirty="0">
                <a:latin typeface="Calibri" panose="020F0502020204030204" pitchFamily="34" charset="0"/>
                <a:cs typeface="Calibri" panose="020F0502020204030204" pitchFamily="34" charset="0"/>
              </a:rPr>
              <a:t>est un objet qui reçoit le son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M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65BAAC-A9CB-99C1-3077-51212B2EE17D}"/>
              </a:ext>
            </a:extLst>
          </p:cNvPr>
          <p:cNvSpPr txBox="1"/>
          <p:nvPr/>
        </p:nvSpPr>
        <p:spPr>
          <a:xfrm>
            <a:off x="757233" y="1473930"/>
            <a:ext cx="10677533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émetteur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une source sonore qui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émet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son.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2058197" y="5687371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Émetteur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ACA8ACC-55BD-72FA-58FE-6817955F48C8}"/>
              </a:ext>
            </a:extLst>
          </p:cNvPr>
          <p:cNvSpPr txBox="1"/>
          <p:nvPr/>
        </p:nvSpPr>
        <p:spPr>
          <a:xfrm>
            <a:off x="10119682" y="3986477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</a:rPr>
              <a:t>Récepteur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4248890" y="5727997"/>
            <a:ext cx="3694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Milieu de propagation: air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A58EE05-DA8A-1D5D-DA82-268CC0CE7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43972" y="2979267"/>
            <a:ext cx="8581947" cy="293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5C4FCA1-0956-B09D-3EA1-07AFF30A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89D7BAC5-9E74-88EA-CE37-845108D42D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de la façon d’identifier un émetteur, un récepteur du son et son milieu de propagation.</a:t>
            </a:r>
          </a:p>
        </p:txBody>
      </p:sp>
    </p:spTree>
    <p:extLst>
      <p:ext uri="{BB962C8B-B14F-4D97-AF65-F5344CB8AC3E}">
        <p14:creationId xmlns:p14="http://schemas.microsoft.com/office/powerpoint/2010/main" val="160753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  <p:bldP spid="13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F27D-0C97-862C-1E69-D8326A3A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840156" y="2061976"/>
            <a:ext cx="10179603" cy="267765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se propage dans un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 matériel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(gaz, liquide ou solide). </a:t>
            </a:r>
          </a:p>
          <a:p>
            <a:pPr>
              <a:lnSpc>
                <a:spcPct val="200000"/>
              </a:lnSpc>
            </a:pPr>
            <a:r>
              <a:rPr lang="fr-FR" sz="2800" dirty="0"/>
              <a:t>Il </a:t>
            </a:r>
            <a:r>
              <a:rPr lang="fr-FR" sz="2800" dirty="0">
                <a:solidFill>
                  <a:srgbClr val="FF0000"/>
                </a:solidFill>
              </a:rPr>
              <a:t>ne peut pas se propager </a:t>
            </a:r>
            <a:r>
              <a:rPr lang="fr-FR" sz="2800" dirty="0"/>
              <a:t>dans </a:t>
            </a:r>
            <a:r>
              <a:rPr lang="fr-FR" sz="2800" dirty="0">
                <a:solidFill>
                  <a:srgbClr val="FF0000"/>
                </a:solidFill>
              </a:rPr>
              <a:t>le vide</a:t>
            </a:r>
            <a:r>
              <a:rPr lang="fr-FR" sz="2800" dirty="0"/>
              <a:t>.</a:t>
            </a:r>
          </a:p>
          <a:p>
            <a:pPr>
              <a:lnSpc>
                <a:spcPct val="200000"/>
              </a:lnSpc>
            </a:pPr>
            <a:endParaRPr lang="fr-M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D10864-FE91-9AA8-87EC-BD0BCA4FC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FD5F0A1-F03A-A883-0FF2-5F46C8D393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982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termine par la carte lexicale suivante.</a:t>
            </a:r>
            <a:endParaRPr lang="fr-MA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DB5DCC3-BBE6-4C60-9C55-B225818C4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2" y="618156"/>
            <a:ext cx="380071" cy="38007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08791-C591-400E-9B11-67DFDDCFBB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77445" y="237579"/>
            <a:ext cx="699046" cy="699046"/>
          </a:xfrm>
          <a:prstGeom prst="rect">
            <a:avLst/>
          </a:prstGeom>
        </p:spPr>
      </p:pic>
      <p:grpSp>
        <p:nvGrpSpPr>
          <p:cNvPr id="2" name="Groupe 7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19" name="Rectangle 18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457200"/>
              <a:r>
                <a:rPr lang="fr-FR" b="1" i="1" dirty="0">
                  <a:ea typeface="Calibri"/>
                  <a:cs typeface="Calibri"/>
                  <a:sym typeface="Calibri"/>
                </a:rPr>
                <a:t>Identifier l’émetteur, le récepteur et le milieu de propagation du son</a:t>
              </a:r>
              <a:endParaRPr lang="fr-FR" b="1" dirty="0"/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996930" y="2764706"/>
              <a:ext cx="24028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Émetteur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Récepteur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Milieu de propagation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Milieu matériel 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 </a:t>
              </a: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Identifier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Distinguer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6" name="ZoneTexte 42"/>
            <p:cNvSpPr txBox="1"/>
            <p:nvPr/>
          </p:nvSpPr>
          <p:spPr>
            <a:xfrm>
              <a:off x="904241" y="5553427"/>
              <a:ext cx="935320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La source sonore étant……………………….donc il représente ……………………………..</a:t>
              </a:r>
            </a:p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Le son est reçu par……………………. Donc ce </a:t>
              </a:r>
              <a:r>
                <a:rPr lang="fr-FR" sz="1400" i="1" kern="0" dirty="0" err="1">
                  <a:solidFill>
                    <a:srgbClr val="000000"/>
                  </a:solidFill>
                  <a:latin typeface="Arial"/>
                </a:rPr>
                <a:t>dérnier</a:t>
              </a: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 représente le …………………………</a:t>
              </a:r>
            </a:p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Le milieu dans lequel se propage le son est ………………., donc il représente le………………………………</a:t>
              </a:r>
              <a:endParaRPr lang="fr-FR" sz="1400" i="1" kern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7" name="Connecteur en angle 44"/>
            <p:cNvCxnSpPr>
              <a:cxnSpLocks/>
              <a:stCxn id="20" idx="2"/>
              <a:endCxn id="26" idx="0"/>
            </p:cNvCxnSpPr>
            <p:nvPr/>
          </p:nvCxnSpPr>
          <p:spPr>
            <a:xfrm rot="5400000">
              <a:off x="5291285" y="4728194"/>
              <a:ext cx="822546" cy="64464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5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726825" y="3996503"/>
            <a:ext cx="3866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Le son ne se propage pas dans le vide.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9630791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 et faire les exercices suivants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799464" y="5928376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sp>
        <p:nvSpPr>
          <p:cNvPr id="5" name="Google Shape;1253;p91">
            <a:extLst>
              <a:ext uri="{FF2B5EF4-FFF2-40B4-BE49-F238E27FC236}">
                <a16:creationId xmlns:a16="http://schemas.microsoft.com/office/drawing/2014/main" id="{419B1BBE-E641-55DF-B159-CE6547E4C36F}"/>
              </a:ext>
            </a:extLst>
          </p:cNvPr>
          <p:cNvSpPr txBox="1"/>
          <p:nvPr/>
        </p:nvSpPr>
        <p:spPr>
          <a:xfrm>
            <a:off x="3069610" y="2351822"/>
            <a:ext cx="644737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Exercices 1  </a:t>
            </a:r>
            <a:r>
              <a:rPr lang="fr-FR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page 72 du livret;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Exercice 1 </a:t>
            </a:r>
            <a:r>
              <a:rPr lang="fr-FR" sz="32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87 </a:t>
            </a:r>
            <a:endParaRPr sz="32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320147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03;p170">
            <a:extLst>
              <a:ext uri="{FF2B5EF4-FFF2-40B4-BE49-F238E27FC236}">
                <a16:creationId xmlns:a16="http://schemas.microsoft.com/office/drawing/2014/main" id="{A5C8B774-772C-4EE6-D950-CB745360AB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095352"/>
            <a:ext cx="5175472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04;p170">
            <a:extLst>
              <a:ext uri="{FF2B5EF4-FFF2-40B4-BE49-F238E27FC236}">
                <a16:creationId xmlns:a16="http://schemas.microsoft.com/office/drawing/2014/main" id="{38D6E6E2-1F49-E540-6F13-DB4B9D9D97A6}"/>
              </a:ext>
            </a:extLst>
          </p:cNvPr>
          <p:cNvSpPr/>
          <p:nvPr/>
        </p:nvSpPr>
        <p:spPr>
          <a:xfrm rot="1142274">
            <a:off x="8907532" y="1034833"/>
            <a:ext cx="2864111" cy="1422860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005;p170">
            <a:extLst>
              <a:ext uri="{FF2B5EF4-FFF2-40B4-BE49-F238E27FC236}">
                <a16:creationId xmlns:a16="http://schemas.microsoft.com/office/drawing/2014/main" id="{CC917BAF-3CB5-4B8A-6228-AA17E5D88F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910" y="2095352"/>
            <a:ext cx="4991929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06;p170">
            <a:extLst>
              <a:ext uri="{FF2B5EF4-FFF2-40B4-BE49-F238E27FC236}">
                <a16:creationId xmlns:a16="http://schemas.microsoft.com/office/drawing/2014/main" id="{2855617D-B47C-07D0-2465-E76365C18777}"/>
              </a:ext>
            </a:extLst>
          </p:cNvPr>
          <p:cNvSpPr/>
          <p:nvPr/>
        </p:nvSpPr>
        <p:spPr>
          <a:xfrm rot="-710389">
            <a:off x="1649768" y="1190116"/>
            <a:ext cx="2864210" cy="1422869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</a:t>
            </a:r>
            <a:r>
              <a:rPr lang="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camarades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FFE1FF6-F1BE-51AA-F211-232E2787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ces images : à votre avis, quel comportement doit-on adopter en classe?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430A8F-35B5-DC05-1F57-023FDD79A9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2341</TotalTime>
  <Words>3316</Words>
  <Application>Microsoft Office PowerPoint</Application>
  <PresentationFormat>Grand écran</PresentationFormat>
  <Paragraphs>454</Paragraphs>
  <Slides>88</Slides>
  <Notes>3</Notes>
  <HiddenSlides>2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88</vt:i4>
      </vt:variant>
    </vt:vector>
  </HeadingPairs>
  <TitlesOfParts>
    <vt:vector size="102" baseType="lpstr">
      <vt:lpstr>Aptos</vt:lpstr>
      <vt:lpstr>Arial</vt:lpstr>
      <vt:lpstr>Calibri</vt:lpstr>
      <vt:lpstr>Calibri Light</vt:lpstr>
      <vt:lpstr>Dosis</vt:lpstr>
      <vt:lpstr>Hammersmith One</vt:lpstr>
      <vt:lpstr>Poppins ExtraBold</vt:lpstr>
      <vt:lpstr>Times New Roman</vt:lpstr>
      <vt:lpstr>Wingdings</vt:lpstr>
      <vt:lpstr>Office Theme</vt:lpstr>
      <vt:lpstr>1_Thème Office</vt:lpstr>
      <vt:lpstr>2_Office Theme</vt:lpstr>
      <vt:lpstr>4_Office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ces images : à votre avis, quel comportement doit-on adopter en classe?</vt:lpstr>
      <vt:lpstr>Le respect est essentiel en classe : il permet à chacun d’exprimer ses idées librement et de mieux apprendre ensemble.</vt:lpstr>
      <vt:lpstr>Bonjour! Prêts pour démarrer notre séance? Allons-y!</vt:lpstr>
      <vt:lpstr>Présentation PowerPoint</vt:lpstr>
      <vt:lpstr>Présentation PowerPoint</vt:lpstr>
      <vt:lpstr>Répondez par vrai ou faux. </vt:lpstr>
      <vt:lpstr>Toute matière est constituée de particules non visibles à l’œil nu.</vt:lpstr>
      <vt:lpstr>Répondez par vrai ou faux. </vt:lpstr>
      <vt:lpstr>L’air contient des particules . </vt:lpstr>
      <vt:lpstr>Répondez par vrai ou faux.</vt:lpstr>
      <vt:lpstr>Dans un milieu où règne le vide, il n’y a pas de particules visibles ou invisibles. entre les planètes, entre les étoiles et entre les galaxies, on parle d’un vide presque total (il reste quelques particules).  </vt:lpstr>
      <vt:lpstr>Présentation PowerPoint</vt:lpstr>
      <vt:lpstr>Avant de passer à notre tâche d’aujourd’hui, je vous présente les situations suivantes :</vt:lpstr>
      <vt:lpstr>Avant de passer à notre tâche d’aujourd’hui, je vous présente les situations suivantes </vt:lpstr>
      <vt:lpstr>Voyons notre tâche d’aujourd’hui : À la fin de cette séance, vous serez capables d’identifier l’émetteur, le récepteur et le milieu de propagation du son.</vt:lpstr>
      <vt:lpstr>Présentation PowerPoint</vt:lpstr>
      <vt:lpstr>Présentation PowerPoint</vt:lpstr>
      <vt:lpstr>Je vais   définir d’abord ces trois éléments :  l’émetteur, le récepteur et le milieu de propagation : </vt:lpstr>
      <vt:lpstr>Dans cette situation on distingue 3 objets:  Que représente chacun d’eux ? On commence par le diapason</vt:lpstr>
      <vt:lpstr>Voici d’autres exemples d’émetteur du son : </vt:lpstr>
      <vt:lpstr>Maintenant, Que représente les oreilles des élèves ?</vt:lpstr>
      <vt:lpstr>Voici exemples du récepteur du son</vt:lpstr>
      <vt:lpstr>En fin,  Que représente l’air ?</vt:lpstr>
      <vt:lpstr>Voici quelques exemples du milieu de propagation du son.</vt:lpstr>
      <vt:lpstr> Comment se propage le son de l’émetteur vers le  récepteur ? </vt:lpstr>
      <vt:lpstr>C’est quoi le son ? </vt:lpstr>
      <vt:lpstr>C’est quoi une vibration ?</vt:lpstr>
      <vt:lpstr>L’image animée suivante explique c’est quoi une vibration.</vt:lpstr>
      <vt:lpstr>Présentation PowerPoint</vt:lpstr>
      <vt:lpstr>Présentation PowerPoint</vt:lpstr>
      <vt:lpstr>Je vais vous montrer comment identifier l’émetteur, le récepteur et le milieu de propagation. Faites attention!</vt:lpstr>
      <vt:lpstr>Pour réaliser cette tâche , je vais suivre les étapes suivantes : </vt:lpstr>
      <vt:lpstr>On commence par l’émetteur du son.</vt:lpstr>
      <vt:lpstr>J’observe l’objet qui émet le son(source sonore).</vt:lpstr>
      <vt:lpstr>J’observe l’objet qui émet le son(source sonore).</vt:lpstr>
      <vt:lpstr>On me demande d’identifier le récepteur du son .J’observe l’objet qui reçoit le son.</vt:lpstr>
      <vt:lpstr>On me demande d’identifier le récepteur du son .J’observe l’objet qui reçoit le son.</vt:lpstr>
      <vt:lpstr>On me demande maintenant d’identifier le ou les milieu(x) de propagation .J’observe le milieu dans lequel se propage  le son.</vt:lpstr>
      <vt:lpstr>On me demande maintenant d’identifier le ou les milieu(x) de propagation .J’observe le milieu dans lequel se propage  le son.</vt:lpstr>
      <vt:lpstr>Je résume ce que j’ai fait :</vt:lpstr>
      <vt:lpstr>Pour synthétiser. Je complète le schéma suivant:</vt:lpstr>
      <vt:lpstr>Présentation PowerPoint</vt:lpstr>
      <vt:lpstr> Laissez vos livrets fermés. Prenez vos ardoises pour écrire la bonne réponse.  Choisir la bonne réponse.</vt:lpstr>
      <vt:lpstr>Effectivement un haut-parleur est un émetteur du son, c’est une source sonore.</vt:lpstr>
      <vt:lpstr>Choisir la bonne réponse.</vt:lpstr>
      <vt:lpstr>Effectivement c’est avec un haut-parleur qu’on produit un son (émetteur du son).</vt:lpstr>
      <vt:lpstr>Choisir la bonne réponse.</vt:lpstr>
      <vt:lpstr>Le vide n’est pas un milieu matériel; donc le son ne peut se propager que dans l’air et le verre.</vt:lpstr>
      <vt:lpstr>Répondre par vrai ou faux. </vt:lpstr>
      <vt:lpstr>Effectivement, le son peut se propager dans des milieux matériels comme l’eau.</vt:lpstr>
      <vt:lpstr>Compléter la phrase suivante par les mots:</vt:lpstr>
      <vt:lpstr>Compléter la phrase suivante par les mots:</vt:lpstr>
      <vt:lpstr>Répondre par vrai ou faux. </vt:lpstr>
      <vt:lpstr>Effectivement, lors de la propagation du son, les particules du milieu de propagation vibrent autour de leurs positions. </vt:lpstr>
      <vt:lpstr>Maintenant on va résoudre ensemble la tâche suivante. On commence par l’identification de l’émetteur.</vt:lpstr>
      <vt:lpstr>Il faut voir la source sonore.</vt:lpstr>
      <vt:lpstr>Passons maintenant à l’identification du récepteur du son.</vt:lpstr>
      <vt:lpstr>J’observe l’objet qui reçoit le son.</vt:lpstr>
      <vt:lpstr>Passons maintenant à l’identification du milieu de propagation.</vt:lpstr>
      <vt:lpstr>J’observe le milieu dans lequel se propage le son émis.</vt:lpstr>
      <vt:lpstr>Présentation PowerPoint</vt:lpstr>
      <vt:lpstr>Maintenant on va passer aux tâches à réaliser sur le livret. On commence par  la tâche p.65« Je m’entraine en binôme » .  Travaillez individuellement, puis discutez de vos réponses en binômes.</vt:lpstr>
      <vt:lpstr>Pour identifier l’émetteur, il faut observer l’objet qui émet le son: dans ce cas ce sont les cordes de la guitare..</vt:lpstr>
      <vt:lpstr>Pour identifier l’émetteur, il faut observer l’objet qui émet le son: dans ce cas ce sont les cordes de la guitare.</vt:lpstr>
      <vt:lpstr>Pour identifier le récepteur du son, il faut constater l’objet qui reçoit le son. Ici , c’est le public.</vt:lpstr>
      <vt:lpstr>Pour identifier le récepteur du son, il faut constater l’objet qui reçoit le son. Ici  le public.</vt:lpstr>
      <vt:lpstr>Le milieu de propagation est le milieu dans lequel se propage le son émis. Dans ce cas c’est l’air.</vt:lpstr>
      <vt:lpstr>Le milieu de propagation est le milieu dans lequel se propage le son émis. Dans ce cas c’est l’air.</vt:lpstr>
      <vt:lpstr>Présentation PowerPoint</vt:lpstr>
      <vt:lpstr>Maintenant c’est le moment de travailler tout seul. Voir le livret p 65 «je m’entraîne seul » .</vt:lpstr>
      <vt:lpstr>Le temps est terminé. Corrigeons ensemble l’exercice.</vt:lpstr>
      <vt:lpstr>Prenez la correction sur vos livrets.</vt:lpstr>
      <vt:lpstr>Présentation PowerPoint</vt:lpstr>
      <vt:lpstr>Qui peut me dire ce que nous avons appris aujourd’hui?  </vt:lpstr>
      <vt:lpstr>Avant de finir cette séance, c’était quoi notre tâche </vt:lpstr>
      <vt:lpstr>Voilà ce qu’il faut bien retenir.</vt:lpstr>
      <vt:lpstr>Voilà ce qu’il faut bien retenir.</vt:lpstr>
      <vt:lpstr>On termine par la carte lexicale suivante.</vt:lpstr>
      <vt:lpstr> C’est la fin de notre séance. N’oubliez pas de réviser votre leçon et faire les exercices suivants 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227</cp:revision>
  <dcterms:created xsi:type="dcterms:W3CDTF">2025-11-27T11:32:45Z</dcterms:created>
  <dcterms:modified xsi:type="dcterms:W3CDTF">2026-02-10T21:25:47Z</dcterms:modified>
</cp:coreProperties>
</file>