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69" r:id="rId2"/>
  </p:sldMasterIdLst>
  <p:notesMasterIdLst>
    <p:notesMasterId r:id="rId71"/>
  </p:notesMasterIdLst>
  <p:sldIdLst>
    <p:sldId id="341" r:id="rId3"/>
    <p:sldId id="342" r:id="rId4"/>
    <p:sldId id="343" r:id="rId5"/>
    <p:sldId id="344" r:id="rId6"/>
    <p:sldId id="345" r:id="rId7"/>
    <p:sldId id="2147483552" r:id="rId8"/>
    <p:sldId id="347" r:id="rId9"/>
    <p:sldId id="348" r:id="rId10"/>
    <p:sldId id="2147483555" r:id="rId11"/>
    <p:sldId id="2147483554" r:id="rId12"/>
    <p:sldId id="2147483556" r:id="rId13"/>
    <p:sldId id="296" r:id="rId14"/>
    <p:sldId id="367" r:id="rId15"/>
    <p:sldId id="368" r:id="rId16"/>
    <p:sldId id="369" r:id="rId17"/>
    <p:sldId id="370" r:id="rId18"/>
    <p:sldId id="270" r:id="rId19"/>
    <p:sldId id="275" r:id="rId20"/>
    <p:sldId id="371" r:id="rId21"/>
    <p:sldId id="276" r:id="rId22"/>
    <p:sldId id="256" r:id="rId23"/>
    <p:sldId id="278" r:id="rId24"/>
    <p:sldId id="279" r:id="rId25"/>
    <p:sldId id="283" r:id="rId26"/>
    <p:sldId id="376" r:id="rId27"/>
    <p:sldId id="284" r:id="rId28"/>
    <p:sldId id="372" r:id="rId29"/>
    <p:sldId id="374" r:id="rId30"/>
    <p:sldId id="2147483637" r:id="rId31"/>
    <p:sldId id="375" r:id="rId32"/>
    <p:sldId id="298" r:id="rId33"/>
    <p:sldId id="2147483640" r:id="rId34"/>
    <p:sldId id="377" r:id="rId35"/>
    <p:sldId id="378" r:id="rId36"/>
    <p:sldId id="286" r:id="rId37"/>
    <p:sldId id="379" r:id="rId38"/>
    <p:sldId id="380" r:id="rId39"/>
    <p:sldId id="381" r:id="rId40"/>
    <p:sldId id="299" r:id="rId41"/>
    <p:sldId id="395" r:id="rId42"/>
    <p:sldId id="382" r:id="rId43"/>
    <p:sldId id="385" r:id="rId44"/>
    <p:sldId id="386" r:id="rId45"/>
    <p:sldId id="387" r:id="rId46"/>
    <p:sldId id="388" r:id="rId47"/>
    <p:sldId id="393" r:id="rId48"/>
    <p:sldId id="394" r:id="rId49"/>
    <p:sldId id="389" r:id="rId50"/>
    <p:sldId id="390" r:id="rId51"/>
    <p:sldId id="391" r:id="rId52"/>
    <p:sldId id="392" r:id="rId53"/>
    <p:sldId id="300" r:id="rId54"/>
    <p:sldId id="333" r:id="rId55"/>
    <p:sldId id="396" r:id="rId56"/>
    <p:sldId id="349" r:id="rId57"/>
    <p:sldId id="335" r:id="rId58"/>
    <p:sldId id="303" r:id="rId59"/>
    <p:sldId id="353" r:id="rId60"/>
    <p:sldId id="354" r:id="rId61"/>
    <p:sldId id="399" r:id="rId62"/>
    <p:sldId id="305" r:id="rId63"/>
    <p:sldId id="262" r:id="rId64"/>
    <p:sldId id="358" r:id="rId65"/>
    <p:sldId id="400" r:id="rId66"/>
    <p:sldId id="401" r:id="rId67"/>
    <p:sldId id="402" r:id="rId68"/>
    <p:sldId id="291" r:id="rId69"/>
    <p:sldId id="2147483641" r:id="rId7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1296" y="10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4CFD65-A772-47B3-B382-D4F78D99C0C8}" type="doc">
      <dgm:prSet loTypeId="urn:microsoft.com/office/officeart/2011/layout/TabList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fr-FR"/>
        </a:p>
      </dgm:t>
    </dgm:pt>
    <dgm:pt modelId="{7BB8183A-092E-4129-8770-01758BEC1766}">
      <dgm:prSet phldrT="[Text]" phldr="0" custT="1"/>
      <dgm:spPr/>
      <dgm:t>
        <a:bodyPr/>
        <a:lstStyle/>
        <a:p>
          <a:r>
            <a:rPr lang="en-US" sz="4800" dirty="0">
              <a:latin typeface="Calibri" panose="020F0502020204030204" pitchFamily="34" charset="0"/>
              <a:cs typeface="Calibri" panose="020F0502020204030204" pitchFamily="34" charset="0"/>
            </a:rPr>
            <a:t>1</a:t>
          </a:r>
          <a:endParaRPr lang="fr-FR" sz="4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1CAAA4A-96C9-4C6D-8DA3-01459FD87B24}" type="parTrans" cxnId="{B9F4BF42-135F-40B9-B3D7-6455E3500354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68740CF-E228-47D7-8DAD-48AC6DF54C59}" type="sibTrans" cxnId="{B9F4BF42-135F-40B9-B3D7-6455E3500354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EA927C8-D1EF-47B3-967B-31BEF980766F}">
      <dgm:prSet phldrT="[Text]" phldr="0"/>
      <dgm:spPr/>
      <dgm:t>
        <a:bodyPr/>
        <a:lstStyle/>
        <a:p>
          <a:r>
            <a:rPr lang="fr-FR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rPr>
            <a:t>Exercices</a:t>
          </a:r>
        </a:p>
      </dgm:t>
    </dgm:pt>
    <dgm:pt modelId="{FFD6C87C-AC70-4012-A7FD-41A562C04A31}" type="parTrans" cxnId="{E1276A3D-497D-4DED-A312-04FE159290B4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3730B12-F467-4679-9F0F-B261DC9765EF}" type="sibTrans" cxnId="{E1276A3D-497D-4DED-A312-04FE159290B4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EA4D158-8912-4FA8-AE97-B9FF0E8C3028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fr-FR" sz="2800" dirty="0"/>
            <a:t>Effectuer les exercices suivants</a:t>
          </a:r>
          <a:endParaRPr lang="fr-FR" sz="2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C2F57DA-4E2F-40DA-B454-E9EDC18F13AD}" type="parTrans" cxnId="{91703C54-BD3B-4CE0-9332-AA960F62F466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8F42C88-B2D8-4785-90B9-7A1DB085DA62}" type="sibTrans" cxnId="{91703C54-BD3B-4CE0-9332-AA960F62F466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DD159C7-D15F-4847-BCE5-B8D800FB1D92}" type="pres">
      <dgm:prSet presAssocID="{514CFD65-A772-47B3-B382-D4F78D99C0C8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FF1B9056-D9EB-4D01-9F4E-1B4C9F0C9513}" type="pres">
      <dgm:prSet presAssocID="{7BB8183A-092E-4129-8770-01758BEC1766}" presName="composite" presStyleCnt="0"/>
      <dgm:spPr/>
    </dgm:pt>
    <dgm:pt modelId="{D0A11068-9BF3-455A-9E4F-1276EC2DF865}" type="pres">
      <dgm:prSet presAssocID="{7BB8183A-092E-4129-8770-01758BEC1766}" presName="FirstChild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01E50A8B-74E2-4984-8C29-2A1EFD1207D5}" type="pres">
      <dgm:prSet presAssocID="{7BB8183A-092E-4129-8770-01758BEC1766}" presName="Parent" presStyleLbl="alignNode1" presStyleIdx="0" presStyleCnt="1">
        <dgm:presLayoutVars>
          <dgm:chMax val="3"/>
          <dgm:chPref val="3"/>
          <dgm:bulletEnabled val="1"/>
        </dgm:presLayoutVars>
      </dgm:prSet>
      <dgm:spPr/>
    </dgm:pt>
    <dgm:pt modelId="{AFC06E57-23BA-4392-A9F2-459BDE6CDB35}" type="pres">
      <dgm:prSet presAssocID="{7BB8183A-092E-4129-8770-01758BEC1766}" presName="Accent" presStyleLbl="parChTrans1D1" presStyleIdx="0" presStyleCnt="1"/>
      <dgm:spPr/>
    </dgm:pt>
    <dgm:pt modelId="{13430577-5669-4A9A-844C-C01291BF9F0C}" type="pres">
      <dgm:prSet presAssocID="{7BB8183A-092E-4129-8770-01758BEC1766}" presName="Child" presStyleLbl="revTx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F2D43213-65FB-48C5-BE3C-C06BD774FD1F}" type="presOf" srcId="{AEA927C8-D1EF-47B3-967B-31BEF980766F}" destId="{D0A11068-9BF3-455A-9E4F-1276EC2DF865}" srcOrd="0" destOrd="0" presId="urn:microsoft.com/office/officeart/2011/layout/TabList"/>
    <dgm:cxn modelId="{6319E339-C980-4919-99B9-9D7588BC956E}" type="presOf" srcId="{7BB8183A-092E-4129-8770-01758BEC1766}" destId="{01E50A8B-74E2-4984-8C29-2A1EFD1207D5}" srcOrd="0" destOrd="0" presId="urn:microsoft.com/office/officeart/2011/layout/TabList"/>
    <dgm:cxn modelId="{E1276A3D-497D-4DED-A312-04FE159290B4}" srcId="{7BB8183A-092E-4129-8770-01758BEC1766}" destId="{AEA927C8-D1EF-47B3-967B-31BEF980766F}" srcOrd="0" destOrd="0" parTransId="{FFD6C87C-AC70-4012-A7FD-41A562C04A31}" sibTransId="{53730B12-F467-4679-9F0F-B261DC9765EF}"/>
    <dgm:cxn modelId="{B9F4BF42-135F-40B9-B3D7-6455E3500354}" srcId="{514CFD65-A772-47B3-B382-D4F78D99C0C8}" destId="{7BB8183A-092E-4129-8770-01758BEC1766}" srcOrd="0" destOrd="0" parTransId="{C1CAAA4A-96C9-4C6D-8DA3-01459FD87B24}" sibTransId="{768740CF-E228-47D7-8DAD-48AC6DF54C59}"/>
    <dgm:cxn modelId="{91703C54-BD3B-4CE0-9332-AA960F62F466}" srcId="{7BB8183A-092E-4129-8770-01758BEC1766}" destId="{1EA4D158-8912-4FA8-AE97-B9FF0E8C3028}" srcOrd="1" destOrd="0" parTransId="{AC2F57DA-4E2F-40DA-B454-E9EDC18F13AD}" sibTransId="{C8F42C88-B2D8-4785-90B9-7A1DB085DA62}"/>
    <dgm:cxn modelId="{2E3F6959-4F16-4356-BE32-F76298E3174A}" type="presOf" srcId="{1EA4D158-8912-4FA8-AE97-B9FF0E8C3028}" destId="{13430577-5669-4A9A-844C-C01291BF9F0C}" srcOrd="0" destOrd="0" presId="urn:microsoft.com/office/officeart/2011/layout/TabList"/>
    <dgm:cxn modelId="{C49093AA-861A-413D-9103-9CF87451318C}" type="presOf" srcId="{514CFD65-A772-47B3-B382-D4F78D99C0C8}" destId="{EDD159C7-D15F-4847-BCE5-B8D800FB1D92}" srcOrd="0" destOrd="0" presId="urn:microsoft.com/office/officeart/2011/layout/TabList"/>
    <dgm:cxn modelId="{1D68C973-F7DF-4F15-A04A-903A1FFB6F00}" type="presParOf" srcId="{EDD159C7-D15F-4847-BCE5-B8D800FB1D92}" destId="{FF1B9056-D9EB-4D01-9F4E-1B4C9F0C9513}" srcOrd="0" destOrd="0" presId="urn:microsoft.com/office/officeart/2011/layout/TabList"/>
    <dgm:cxn modelId="{A97C6C2B-14FD-4247-A653-90C28855A61F}" type="presParOf" srcId="{FF1B9056-D9EB-4D01-9F4E-1B4C9F0C9513}" destId="{D0A11068-9BF3-455A-9E4F-1276EC2DF865}" srcOrd="0" destOrd="0" presId="urn:microsoft.com/office/officeart/2011/layout/TabList"/>
    <dgm:cxn modelId="{BADBE23B-DE77-4776-A614-7FAA9AA36137}" type="presParOf" srcId="{FF1B9056-D9EB-4D01-9F4E-1B4C9F0C9513}" destId="{01E50A8B-74E2-4984-8C29-2A1EFD1207D5}" srcOrd="1" destOrd="0" presId="urn:microsoft.com/office/officeart/2011/layout/TabList"/>
    <dgm:cxn modelId="{805933E2-E648-4739-B497-DEA62BBB7BE4}" type="presParOf" srcId="{FF1B9056-D9EB-4D01-9F4E-1B4C9F0C9513}" destId="{AFC06E57-23BA-4392-A9F2-459BDE6CDB35}" srcOrd="2" destOrd="0" presId="urn:microsoft.com/office/officeart/2011/layout/TabList"/>
    <dgm:cxn modelId="{CC0673B6-60F9-47A4-9502-81E92F13D705}" type="presParOf" srcId="{EDD159C7-D15F-4847-BCE5-B8D800FB1D92}" destId="{13430577-5669-4A9A-844C-C01291BF9F0C}" srcOrd="1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C06E57-23BA-4392-A9F2-459BDE6CDB35}">
      <dsp:nvSpPr>
        <dsp:cNvPr id="0" name=""/>
        <dsp:cNvSpPr/>
      </dsp:nvSpPr>
      <dsp:spPr>
        <a:xfrm>
          <a:off x="0" y="523409"/>
          <a:ext cx="10042014" cy="0"/>
        </a:xfrm>
        <a:prstGeom prst="line">
          <a:avLst/>
        </a:pr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A11068-9BF3-455A-9E4F-1276EC2DF865}">
      <dsp:nvSpPr>
        <dsp:cNvPr id="0" name=""/>
        <dsp:cNvSpPr/>
      </dsp:nvSpPr>
      <dsp:spPr>
        <a:xfrm>
          <a:off x="2610923" y="766"/>
          <a:ext cx="7431090" cy="52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55245" rIns="55245" bIns="55245" numCol="1" spcCol="1270" anchor="b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b="1" kern="1200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rPr>
            <a:t>Exercices</a:t>
          </a:r>
        </a:p>
      </dsp:txBody>
      <dsp:txXfrm>
        <a:off x="2610923" y="766"/>
        <a:ext cx="7431090" cy="522642"/>
      </dsp:txXfrm>
    </dsp:sp>
    <dsp:sp modelId="{01E50A8B-74E2-4984-8C29-2A1EFD1207D5}">
      <dsp:nvSpPr>
        <dsp:cNvPr id="0" name=""/>
        <dsp:cNvSpPr/>
      </dsp:nvSpPr>
      <dsp:spPr>
        <a:xfrm>
          <a:off x="0" y="766"/>
          <a:ext cx="2610923" cy="522642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latin typeface="Calibri" panose="020F0502020204030204" pitchFamily="34" charset="0"/>
              <a:cs typeface="Calibri" panose="020F0502020204030204" pitchFamily="34" charset="0"/>
            </a:rPr>
            <a:t>1</a:t>
          </a:r>
          <a:endParaRPr lang="fr-FR" sz="4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5518" y="26284"/>
        <a:ext cx="2559887" cy="497124"/>
      </dsp:txXfrm>
    </dsp:sp>
    <dsp:sp modelId="{13430577-5669-4A9A-844C-C01291BF9F0C}">
      <dsp:nvSpPr>
        <dsp:cNvPr id="0" name=""/>
        <dsp:cNvSpPr/>
      </dsp:nvSpPr>
      <dsp:spPr>
        <a:xfrm>
          <a:off x="0" y="523409"/>
          <a:ext cx="10042014" cy="10454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fr-FR" sz="2800" kern="1200" dirty="0"/>
            <a:t>Effectuer les exercices suivants</a:t>
          </a:r>
          <a:endParaRPr lang="fr-FR" sz="2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523409"/>
        <a:ext cx="10042014" cy="10454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76E53B-392C-4102-B3FE-ACABD0A39B2B}" type="datetimeFigureOut">
              <a:rPr lang="fr-FR" smtClean="0"/>
              <a:t>31/12/2025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DB916-DA5F-43DD-B1CA-757DC077E9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154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>
          <a:extLst>
            <a:ext uri="{FF2B5EF4-FFF2-40B4-BE49-F238E27FC236}">
              <a16:creationId xmlns:a16="http://schemas.microsoft.com/office/drawing/2014/main" id="{20E3F636-8058-EA46-D740-08E566F96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9d66b1cee0_0_447:notes">
            <a:extLst>
              <a:ext uri="{FF2B5EF4-FFF2-40B4-BE49-F238E27FC236}">
                <a16:creationId xmlns:a16="http://schemas.microsoft.com/office/drawing/2014/main" id="{74615894-7D1A-8726-6249-EB36FEFAFF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4" name="Google Shape;314;g39d66b1cee0_0_447:notes">
            <a:extLst>
              <a:ext uri="{FF2B5EF4-FFF2-40B4-BE49-F238E27FC236}">
                <a16:creationId xmlns:a16="http://schemas.microsoft.com/office/drawing/2014/main" id="{8CCBA26A-67C8-F8BF-54D8-09DA197D2A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1289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F701E9-030C-9268-595D-BAFA661A1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C6B80F56-6885-3930-117C-247E1DDFB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6E249C91-3FA6-4927-90B8-5751AB771F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62308CDD-7E16-EE6C-BD54-091F925D78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3873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pPr/>
              <a:t>66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3685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5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Relationship Id="rId4" Type="http://schemas.microsoft.com/office/2007/relationships/hdphoto" Target="../media/hdphoto3.wdp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2.xml"/><Relationship Id="rId4" Type="http://schemas.microsoft.com/office/2007/relationships/hdphoto" Target="../media/hdphoto5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microsoft.com/office/2007/relationships/hdphoto" Target="../media/hdphoto6.wdp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2.xml"/><Relationship Id="rId4" Type="http://schemas.microsoft.com/office/2007/relationships/hdphoto" Target="../media/hdphoto7.wdp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31/12/2025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053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293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382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917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19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842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739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1120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18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638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520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31/12/2025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4854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3641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3171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015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5959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0768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2698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9883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116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7610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623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31/12/2025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3901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231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5898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7921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0284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951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5279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9441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3179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5532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589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31/12/2025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5539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5137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917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892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458667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49200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quis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80883169-1337-5736-37FD-3FD94B09D1A2}"/>
              </a:ext>
            </a:extLst>
          </p:cNvPr>
          <p:cNvSpPr/>
          <p:nvPr userDrawn="1"/>
        </p:nvSpPr>
        <p:spPr>
          <a:xfrm>
            <a:off x="11819822" y="40446"/>
            <a:ext cx="211626" cy="292986"/>
          </a:xfrm>
          <a:prstGeom prst="rect">
            <a:avLst/>
          </a:prstGeom>
          <a:solidFill>
            <a:srgbClr val="F7C475"/>
          </a:solidFill>
          <a:ln cap="flat">
            <a:solidFill>
              <a:srgbClr val="F7C475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01170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F294AEB4-3217-EF95-21BB-78CEF732B954}"/>
              </a:ext>
            </a:extLst>
          </p:cNvPr>
          <p:cNvSpPr txBox="1"/>
          <p:nvPr userDrawn="1"/>
        </p:nvSpPr>
        <p:spPr>
          <a:xfrm>
            <a:off x="5146550" y="2799060"/>
            <a:ext cx="5869201" cy="8658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Le rituel</a:t>
            </a:r>
          </a:p>
        </p:txBody>
      </p:sp>
    </p:spTree>
    <p:extLst>
      <p:ext uri="{BB962C8B-B14F-4D97-AF65-F5344CB8AC3E}">
        <p14:creationId xmlns:p14="http://schemas.microsoft.com/office/powerpoint/2010/main" val="3092552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7915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878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134782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31/12/2025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273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ynthèse des term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/>
              <a:t>Ici vous mettez une synthèse (carte mémo) avec les notions / termes clés 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0" name="Picture 3" descr="Image générée">
            <a:extLst>
              <a:ext uri="{FF2B5EF4-FFF2-40B4-BE49-F238E27FC236}">
                <a16:creationId xmlns:a16="http://schemas.microsoft.com/office/drawing/2014/main" id="{F0A318EE-362B-C550-B9FA-3EC143BE847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0646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11587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>
              <a:lnSpc>
                <a:spcPct val="131218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5465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elag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/>
              <a:t>Ici vous mettez une synthèse (carte mémo) avec les notions / termes clés 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0" name="Google Shape;1084;p29">
            <a:extLst>
              <a:ext uri="{FF2B5EF4-FFF2-40B4-BE49-F238E27FC236}">
                <a16:creationId xmlns:a16="http://schemas.microsoft.com/office/drawing/2014/main" id="{C3355325-CA7E-AFF3-2358-A998B00D77CA}"/>
              </a:ext>
            </a:extLst>
          </p:cNvPr>
          <p:cNvPicPr preferRelativeResize="0"/>
          <p:nvPr userDrawn="1"/>
        </p:nvPicPr>
        <p:blipFill rotWithShape="1">
          <a:blip r:embed="rId6">
            <a:alphaModFix/>
          </a:blip>
          <a:srcRect/>
          <a:stretch/>
        </p:blipFill>
        <p:spPr>
          <a:xfrm>
            <a:off x="11600270" y="456097"/>
            <a:ext cx="424481" cy="4244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335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842986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coll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75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09603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4619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31/12/2025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4709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31/12/2025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50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31/12/2025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97059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31/12/2025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3844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31/12/2025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1683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31/12/2025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1914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31/12/2025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01163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31/12/2025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78501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31/12/2025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5915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74266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7465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61992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24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31/12/2025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2013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58679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08046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1607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99067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90880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36927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4886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465069"/>
      </p:ext>
    </p:extLst>
  </p:cSld>
  <p:clrMapOvr>
    <a:masterClrMapping/>
  </p:clrMapOvr>
  <p:hf sldNum="0"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41602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5283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31/12/2025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10440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, l'exercice à travaill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</p:spTree>
    <p:extLst>
      <p:ext uri="{BB962C8B-B14F-4D97-AF65-F5344CB8AC3E}">
        <p14:creationId xmlns:p14="http://schemas.microsoft.com/office/powerpoint/2010/main" val="1749699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0596711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226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25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78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31/12/2025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367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857" r:id="rId45"/>
    <p:sldLayoutId id="2147483858" r:id="rId46"/>
    <p:sldLayoutId id="2147483859" r:id="rId47"/>
    <p:sldLayoutId id="2147483860" r:id="rId48"/>
    <p:sldLayoutId id="2147483861" r:id="rId49"/>
    <p:sldLayoutId id="2147483862" r:id="rId50"/>
    <p:sldLayoutId id="2147483863" r:id="rId51"/>
    <p:sldLayoutId id="2147483864" r:id="rId52"/>
    <p:sldLayoutId id="2147483865" r:id="rId53"/>
    <p:sldLayoutId id="2147483866" r:id="rId54"/>
    <p:sldLayoutId id="2147483867" r:id="rId55"/>
    <p:sldLayoutId id="2147483868" r:id="rId56"/>
    <p:sldLayoutId id="2147483869" r:id="rId5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31/12/2025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784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  <p:sldLayoutId id="2147483787" r:id="rId18"/>
    <p:sldLayoutId id="2147483788" r:id="rId19"/>
    <p:sldLayoutId id="2147483789" r:id="rId20"/>
    <p:sldLayoutId id="2147483790" r:id="rId21"/>
    <p:sldLayoutId id="2147483870" r:id="rId22"/>
    <p:sldLayoutId id="2147483871" r:id="rId23"/>
    <p:sldLayoutId id="2147483872" r:id="rId24"/>
    <p:sldLayoutId id="2147483873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32.jpe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12" Type="http://schemas.microsoft.com/office/2007/relationships/hdphoto" Target="../media/hdphoto8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11" Type="http://schemas.openxmlformats.org/officeDocument/2006/relationships/image" Target="../media/image31.png"/><Relationship Id="rId5" Type="http://schemas.openxmlformats.org/officeDocument/2006/relationships/image" Target="../media/image27.png"/><Relationship Id="rId10" Type="http://schemas.openxmlformats.org/officeDocument/2006/relationships/image" Target="../media/image30.png"/><Relationship Id="rId4" Type="http://schemas.openxmlformats.org/officeDocument/2006/relationships/image" Target="../media/image26.png"/><Relationship Id="rId9" Type="http://schemas.openxmlformats.org/officeDocument/2006/relationships/image" Target="../media/image29.png"/><Relationship Id="rId14" Type="http://schemas.openxmlformats.org/officeDocument/2006/relationships/image" Target="../media/image3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8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3.png"/><Relationship Id="rId18" Type="http://schemas.microsoft.com/office/2007/relationships/hdphoto" Target="../media/hdphoto13.wdp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microsoft.com/office/2007/relationships/hdphoto" Target="../media/hdphoto10.wdp"/><Relationship Id="rId17" Type="http://schemas.openxmlformats.org/officeDocument/2006/relationships/image" Target="../media/image45.png"/><Relationship Id="rId2" Type="http://schemas.openxmlformats.org/officeDocument/2006/relationships/image" Target="../media/image34.png"/><Relationship Id="rId16" Type="http://schemas.microsoft.com/office/2007/relationships/hdphoto" Target="../media/hdphoto12.wdp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11" Type="http://schemas.openxmlformats.org/officeDocument/2006/relationships/image" Target="../media/image42.png"/><Relationship Id="rId5" Type="http://schemas.openxmlformats.org/officeDocument/2006/relationships/image" Target="../media/image37.png"/><Relationship Id="rId15" Type="http://schemas.openxmlformats.org/officeDocument/2006/relationships/image" Target="../media/image44.png"/><Relationship Id="rId10" Type="http://schemas.openxmlformats.org/officeDocument/2006/relationships/image" Target="../media/image41.png"/><Relationship Id="rId4" Type="http://schemas.openxmlformats.org/officeDocument/2006/relationships/image" Target="../media/image36.jpeg"/><Relationship Id="rId9" Type="http://schemas.microsoft.com/office/2007/relationships/hdphoto" Target="../media/hdphoto9.wdp"/><Relationship Id="rId14" Type="http://schemas.microsoft.com/office/2007/relationships/hdphoto" Target="../media/hdphoto11.wdp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5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1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1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3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7" Type="http://schemas.openxmlformats.org/officeDocument/2006/relationships/image" Target="../media/image1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7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14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4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138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41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0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8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8.gi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8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8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8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8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8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Physique chimie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83992" y="2977858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i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1</a:t>
            </a:r>
            <a:endParaRPr lang="fr-FR" sz="3200" b="1" i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283992" y="4452145"/>
            <a:ext cx="7518888" cy="696796"/>
            <a:chOff x="2535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Chapitre 4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511289" y="3819441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3623958"/>
            <a:ext cx="74985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Thème 1 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532596" y="4618418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1" y="5324134"/>
            <a:ext cx="7474496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523494" y="5395586"/>
              <a:ext cx="87741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91;p1">
            <a:extLst>
              <a:ext uri="{FF2B5EF4-FFF2-40B4-BE49-F238E27FC236}">
                <a16:creationId xmlns:a16="http://schemas.microsoft.com/office/drawing/2014/main" id="{198230B9-2AA3-35B3-0276-4B365BACA0C2}"/>
              </a:ext>
            </a:extLst>
          </p:cNvPr>
          <p:cNvSpPr txBox="1"/>
          <p:nvPr/>
        </p:nvSpPr>
        <p:spPr>
          <a:xfrm>
            <a:off x="2117595" y="4631816"/>
            <a:ext cx="47853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rgbClr val="000000"/>
              </a:buClr>
              <a:buSzPts val="2800"/>
            </a:pPr>
            <a:r>
              <a:rPr lang="fr-FR" sz="2400" b="1" i="1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La solubilité</a:t>
            </a:r>
            <a:endParaRPr sz="14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" name="Google Shape;91;p1">
            <a:extLst>
              <a:ext uri="{FF2B5EF4-FFF2-40B4-BE49-F238E27FC236}">
                <a16:creationId xmlns:a16="http://schemas.microsoft.com/office/drawing/2014/main" id="{11B7DF38-B518-FE40-DACC-62F9E20B3DF9}"/>
              </a:ext>
            </a:extLst>
          </p:cNvPr>
          <p:cNvSpPr txBox="1"/>
          <p:nvPr/>
        </p:nvSpPr>
        <p:spPr>
          <a:xfrm>
            <a:off x="1841937" y="3788649"/>
            <a:ext cx="52178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Matière: structure et transformations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91;p1">
            <a:extLst>
              <a:ext uri="{FF2B5EF4-FFF2-40B4-BE49-F238E27FC236}">
                <a16:creationId xmlns:a16="http://schemas.microsoft.com/office/drawing/2014/main" id="{23313C99-09DE-B7E5-4910-F4B4001559D6}"/>
              </a:ext>
            </a:extLst>
          </p:cNvPr>
          <p:cNvSpPr txBox="1"/>
          <p:nvPr/>
        </p:nvSpPr>
        <p:spPr>
          <a:xfrm>
            <a:off x="2018305" y="5527337"/>
            <a:ext cx="569697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rgbClr val="000000"/>
              </a:buClr>
              <a:buSzPts val="2800"/>
            </a:pPr>
            <a:r>
              <a:rPr lang="fr-FR" sz="2000" b="1" i="1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Calculer la solubilité d’un soluté dans l’eau. </a:t>
            </a:r>
            <a:endParaRPr lang="fr-FR" sz="2000" b="1" i="1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88;p1">
            <a:extLst>
              <a:ext uri="{FF2B5EF4-FFF2-40B4-BE49-F238E27FC236}">
                <a16:creationId xmlns:a16="http://schemas.microsoft.com/office/drawing/2014/main" id="{7F2EF44E-2DF1-96B5-4A9B-0EA80EE31E2D}"/>
              </a:ext>
            </a:extLst>
          </p:cNvPr>
          <p:cNvSpPr txBox="1"/>
          <p:nvPr/>
        </p:nvSpPr>
        <p:spPr>
          <a:xfrm>
            <a:off x="461345" y="5439941"/>
            <a:ext cx="1383711" cy="39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3</a:t>
            </a:r>
            <a:r>
              <a:rPr lang="fr-FR" sz="2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B29DF8-DA9E-E2F5-BC42-B056D8414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326" y="3453664"/>
            <a:ext cx="3524244" cy="260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115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87C4287-F41F-B01C-C4E3-34424C13D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10394" y="1243394"/>
            <a:ext cx="4371211" cy="4371211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A3937B0C-C37E-7415-21F7-D96CD4F06168}"/>
              </a:ext>
            </a:extLst>
          </p:cNvPr>
          <p:cNvGrpSpPr/>
          <p:nvPr/>
        </p:nvGrpSpPr>
        <p:grpSpPr>
          <a:xfrm>
            <a:off x="10881205" y="19601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1B867C5-205D-D543-455C-E2CDAA8AD06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2689266-578F-8DEA-2D53-8B51C9BC601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16" name="Titre 15">
            <a:extLst>
              <a:ext uri="{FF2B5EF4-FFF2-40B4-BE49-F238E27FC236}">
                <a16:creationId xmlns:a16="http://schemas.microsoft.com/office/drawing/2014/main" id="{382F460B-F3B9-7A93-ACC8-871FAE5C6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cette icône : à votre avis, quel comportement positif est attendu de vous lorsqu’on voit cette icône ?</a:t>
            </a:r>
          </a:p>
        </p:txBody>
      </p:sp>
      <p:sp>
        <p:nvSpPr>
          <p:cNvPr id="18" name="Espace réservé du contenu 17">
            <a:extLst>
              <a:ext uri="{FF2B5EF4-FFF2-40B4-BE49-F238E27FC236}">
                <a16:creationId xmlns:a16="http://schemas.microsoft.com/office/drawing/2014/main" id="{6C356E89-6ED5-8456-0F9C-4DA5CC0632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fait participer les élèves pour qu’ils expriment ce qu’ils comprennent de l’image.</a:t>
            </a:r>
          </a:p>
        </p:txBody>
      </p:sp>
    </p:spTree>
    <p:extLst>
      <p:ext uri="{BB962C8B-B14F-4D97-AF65-F5344CB8AC3E}">
        <p14:creationId xmlns:p14="http://schemas.microsoft.com/office/powerpoint/2010/main" val="3464212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2C774-10DC-2BBA-1A14-E7E1844F0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5C3F937-4D57-198A-4892-B9B484E409A6}"/>
              </a:ext>
            </a:extLst>
          </p:cNvPr>
          <p:cNvSpPr txBox="1"/>
          <p:nvPr/>
        </p:nvSpPr>
        <p:spPr>
          <a:xfrm>
            <a:off x="1661053" y="5270142"/>
            <a:ext cx="980744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algn="ctr"/>
            <a:r>
              <a:rPr lang="fr-FR" sz="2800" b="1" dirty="0">
                <a:solidFill>
                  <a:schemeClr val="accent4"/>
                </a:solidFill>
              </a:rPr>
              <a:t>Je prépare toujours mon matériel scolaire avant de commencer</a:t>
            </a:r>
          </a:p>
          <a:p>
            <a:pPr algn="ctr"/>
            <a:r>
              <a:rPr lang="ar-MA" sz="2800" b="1" dirty="0">
                <a:solidFill>
                  <a:schemeClr val="accent4"/>
                </a:solidFill>
              </a:rPr>
              <a:t>أعِدُّ دائمًا أدواتي المدرسية  قبل أن أبدأ</a:t>
            </a:r>
            <a:endParaRPr lang="fr-FR" sz="2800" b="1" dirty="0">
              <a:solidFill>
                <a:schemeClr val="accent4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4FB9981-3908-1BE2-6007-DCDACC602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10394" y="1243394"/>
            <a:ext cx="4371211" cy="4371211"/>
          </a:xfrm>
          <a:prstGeom prst="rect">
            <a:avLst/>
          </a:prstGeom>
        </p:spPr>
      </p:pic>
      <p:pic>
        <p:nvPicPr>
          <p:cNvPr id="14" name="Image 8">
            <a:extLst>
              <a:ext uri="{FF2B5EF4-FFF2-40B4-BE49-F238E27FC236}">
                <a16:creationId xmlns:a16="http://schemas.microsoft.com/office/drawing/2014/main" id="{7DBD01E7-0E56-A696-BDB1-3FB01C1D8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4877" y="468391"/>
            <a:ext cx="434021" cy="434021"/>
          </a:xfrm>
          <a:prstGeom prst="rect">
            <a:avLst/>
          </a:prstGeom>
        </p:spPr>
      </p:pic>
      <p:sp>
        <p:nvSpPr>
          <p:cNvPr id="15" name="Titre 14">
            <a:extLst>
              <a:ext uri="{FF2B5EF4-FFF2-40B4-BE49-F238E27FC236}">
                <a16:creationId xmlns:a16="http://schemas.microsoft.com/office/drawing/2014/main" id="{227F65DE-4C61-6CD7-B8DD-FC2C05924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 effet, quand je vois cette icône, je vérifie que j’ai tout mon matériel scolaire : cahier, stylo, règle, manuel… pour bien travailler sans interruption.</a:t>
            </a:r>
          </a:p>
        </p:txBody>
      </p:sp>
      <p:sp>
        <p:nvSpPr>
          <p:cNvPr id="17" name="Espace réservé du contenu 16">
            <a:extLst>
              <a:ext uri="{FF2B5EF4-FFF2-40B4-BE49-F238E27FC236}">
                <a16:creationId xmlns:a16="http://schemas.microsoft.com/office/drawing/2014/main" id="{E4B88B00-8768-E1DB-0496-2CA9D57BC6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fait participer les élèves pour qu’ils expriment ce qu’ils comprennent de l’image.</a:t>
            </a:r>
          </a:p>
        </p:txBody>
      </p:sp>
    </p:spTree>
    <p:extLst>
      <p:ext uri="{BB962C8B-B14F-4D97-AF65-F5344CB8AC3E}">
        <p14:creationId xmlns:p14="http://schemas.microsoft.com/office/powerpoint/2010/main" val="141294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66316BFC-1D8D-DD25-94C5-B54FC78D6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va commencer cette séance par un rappel. Répondre par vrai ou faux.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15FA86A-597E-1E51-E587-87711C35BF1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Demander à 5 élèves au hasard, pas toujours les mêmes.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FE90991-5829-FA78-D925-15846C3B19A9}"/>
              </a:ext>
            </a:extLst>
          </p:cNvPr>
          <p:cNvGrpSpPr/>
          <p:nvPr/>
        </p:nvGrpSpPr>
        <p:grpSpPr>
          <a:xfrm>
            <a:off x="10881205" y="19601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5F6C4F7-AA80-13DE-D0EB-330FE86F9D8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008382C-0AE2-6567-B389-54303F6641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DA147B6-0A11-A6B1-1F21-50996ED33C03}"/>
              </a:ext>
            </a:extLst>
          </p:cNvPr>
          <p:cNvSpPr txBox="1"/>
          <p:nvPr/>
        </p:nvSpPr>
        <p:spPr>
          <a:xfrm>
            <a:off x="657419" y="1880173"/>
            <a:ext cx="10877161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Clr>
                <a:srgbClr val="000000"/>
              </a:buClr>
            </a:pPr>
            <a:r>
              <a:rPr lang="fr-FR" sz="32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dissolution est le processus par lequel un soluté se dissout dans un solvant pour former une solution.</a:t>
            </a:r>
            <a:endParaRPr lang="fr-MA" sz="3200" b="1" dirty="0">
              <a:latin typeface="Calibri" panose="020F0502020204030204" pitchFamily="34" charset="0"/>
              <a:sym typeface="Hammersmith One"/>
            </a:endParaRPr>
          </a:p>
        </p:txBody>
      </p:sp>
      <p:sp>
        <p:nvSpPr>
          <p:cNvPr id="23" name="Rectangle : coins arrondis 9">
            <a:extLst>
              <a:ext uri="{FF2B5EF4-FFF2-40B4-BE49-F238E27FC236}">
                <a16:creationId xmlns:a16="http://schemas.microsoft.com/office/drawing/2014/main" id="{DC60F586-C48D-FEBA-A2A0-2135DE3DC926}"/>
              </a:ext>
            </a:extLst>
          </p:cNvPr>
          <p:cNvSpPr/>
          <p:nvPr/>
        </p:nvSpPr>
        <p:spPr>
          <a:xfrm>
            <a:off x="2082996" y="4461793"/>
            <a:ext cx="2124000" cy="61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Vrai </a:t>
            </a:r>
          </a:p>
        </p:txBody>
      </p:sp>
      <p:sp>
        <p:nvSpPr>
          <p:cNvPr id="24" name="Rectangle : coins arrondis 9">
            <a:extLst>
              <a:ext uri="{FF2B5EF4-FFF2-40B4-BE49-F238E27FC236}">
                <a16:creationId xmlns:a16="http://schemas.microsoft.com/office/drawing/2014/main" id="{FA431123-B920-961E-BA54-99461717D450}"/>
              </a:ext>
            </a:extLst>
          </p:cNvPr>
          <p:cNvSpPr/>
          <p:nvPr/>
        </p:nvSpPr>
        <p:spPr>
          <a:xfrm>
            <a:off x="7721795" y="4461793"/>
            <a:ext cx="2124000" cy="61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Faux </a:t>
            </a:r>
          </a:p>
        </p:txBody>
      </p:sp>
    </p:spTree>
    <p:extLst>
      <p:ext uri="{BB962C8B-B14F-4D97-AF65-F5344CB8AC3E}">
        <p14:creationId xmlns:p14="http://schemas.microsoft.com/office/powerpoint/2010/main" val="2586623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C942A593-25D2-0ACA-FBB9-A385F5314160}"/>
              </a:ext>
            </a:extLst>
          </p:cNvPr>
          <p:cNvSpPr txBox="1"/>
          <p:nvPr/>
        </p:nvSpPr>
        <p:spPr>
          <a:xfrm>
            <a:off x="657419" y="1880173"/>
            <a:ext cx="10877161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Clr>
                <a:srgbClr val="000000"/>
              </a:buClr>
            </a:pPr>
            <a:r>
              <a:rPr lang="fr-FR" sz="32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dissolution est le processus par lequel un soluté se dissout dans un solvant pour former une solution.</a:t>
            </a:r>
            <a:endParaRPr lang="fr-MA" sz="3200" b="1" dirty="0">
              <a:latin typeface="Calibri" panose="020F0502020204030204" pitchFamily="34" charset="0"/>
              <a:sym typeface="Hammersmith One"/>
            </a:endParaRPr>
          </a:p>
        </p:txBody>
      </p:sp>
      <p:sp>
        <p:nvSpPr>
          <p:cNvPr id="9" name="Rectangle : coins arrondis 9">
            <a:extLst>
              <a:ext uri="{FF2B5EF4-FFF2-40B4-BE49-F238E27FC236}">
                <a16:creationId xmlns:a16="http://schemas.microsoft.com/office/drawing/2014/main" id="{C96A2C8F-2609-5D7D-A2F1-7646B9D7F425}"/>
              </a:ext>
            </a:extLst>
          </p:cNvPr>
          <p:cNvSpPr/>
          <p:nvPr/>
        </p:nvSpPr>
        <p:spPr>
          <a:xfrm>
            <a:off x="2082996" y="4461793"/>
            <a:ext cx="2124000" cy="61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Vrai </a:t>
            </a:r>
          </a:p>
        </p:txBody>
      </p:sp>
      <p:sp>
        <p:nvSpPr>
          <p:cNvPr id="12" name="Rectangle : coins arrondis 9">
            <a:extLst>
              <a:ext uri="{FF2B5EF4-FFF2-40B4-BE49-F238E27FC236}">
                <a16:creationId xmlns:a16="http://schemas.microsoft.com/office/drawing/2014/main" id="{C96A2C8F-2609-5D7D-A2F1-7646B9D7F425}"/>
              </a:ext>
            </a:extLst>
          </p:cNvPr>
          <p:cNvSpPr/>
          <p:nvPr/>
        </p:nvSpPr>
        <p:spPr>
          <a:xfrm>
            <a:off x="7721795" y="4461793"/>
            <a:ext cx="2124000" cy="61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Faux </a:t>
            </a:r>
          </a:p>
        </p:txBody>
      </p:sp>
      <p:pic>
        <p:nvPicPr>
          <p:cNvPr id="13" name="Graphique 15" descr="Coche avec un remplissage uni">
            <a:extLst>
              <a:ext uri="{FF2B5EF4-FFF2-40B4-BE49-F238E27FC236}">
                <a16:creationId xmlns:a16="http://schemas.microsoft.com/office/drawing/2014/main" id="{C5A28437-0EE8-AA03-9C8D-701F566DF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22621" y="4388963"/>
            <a:ext cx="660375" cy="68483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9153C11-C787-6830-D93C-DEF7F9B88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Effectivement une solution est obtenue par dissolution d’un soluté dans un solvant.</a:t>
            </a:r>
          </a:p>
        </p:txBody>
      </p:sp>
      <p:pic>
        <p:nvPicPr>
          <p:cNvPr id="6" name="Image 8">
            <a:extLst>
              <a:ext uri="{FF2B5EF4-FFF2-40B4-BE49-F238E27FC236}">
                <a16:creationId xmlns:a16="http://schemas.microsoft.com/office/drawing/2014/main" id="{D36D9E14-C0C0-5C58-0E8B-BEDE5E74A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4877" y="468391"/>
            <a:ext cx="434021" cy="43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019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>
            <a:extLst>
              <a:ext uri="{FF2B5EF4-FFF2-40B4-BE49-F238E27FC236}">
                <a16:creationId xmlns:a16="http://schemas.microsoft.com/office/drawing/2014/main" id="{D7BABC3A-2C58-8E2F-3276-C934A34EBFF9}"/>
              </a:ext>
            </a:extLst>
          </p:cNvPr>
          <p:cNvSpPr/>
          <p:nvPr/>
        </p:nvSpPr>
        <p:spPr>
          <a:xfrm>
            <a:off x="1267600" y="1949155"/>
            <a:ext cx="7631799" cy="72614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Dans l’eau sucrée, le sucre est le solvant.</a:t>
            </a:r>
            <a:endParaRPr lang="fr-MA" sz="2400" dirty="0">
              <a:solidFill>
                <a:schemeClr val="tx1"/>
              </a:solidFill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FD1CAFF8-8D02-A1A9-31CF-09D6CBE3A9A6}"/>
              </a:ext>
            </a:extLst>
          </p:cNvPr>
          <p:cNvSpPr/>
          <p:nvPr/>
        </p:nvSpPr>
        <p:spPr>
          <a:xfrm>
            <a:off x="1267599" y="2916980"/>
            <a:ext cx="7631799" cy="72614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L’eau salée est une solution.</a:t>
            </a:r>
            <a:endParaRPr lang="fr-MA" sz="2400" dirty="0">
              <a:solidFill>
                <a:schemeClr val="tx1"/>
              </a:solidFill>
            </a:endParaRPr>
          </a:p>
        </p:txBody>
      </p:sp>
      <p:sp>
        <p:nvSpPr>
          <p:cNvPr id="16" name="Rectangle 14">
            <a:extLst>
              <a:ext uri="{FF2B5EF4-FFF2-40B4-BE49-F238E27FC236}">
                <a16:creationId xmlns:a16="http://schemas.microsoft.com/office/drawing/2014/main" id="{EE338B79-F9FB-FDC9-DFE8-58F9052E4FB2}"/>
              </a:ext>
            </a:extLst>
          </p:cNvPr>
          <p:cNvSpPr/>
          <p:nvPr/>
        </p:nvSpPr>
        <p:spPr>
          <a:xfrm>
            <a:off x="1267598" y="3884805"/>
            <a:ext cx="7631797" cy="72614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L’eau et l’huile sont deux liquides non miscibles. Ils forment une solution.</a:t>
            </a:r>
            <a:endParaRPr lang="fr-MA" sz="2400" dirty="0">
              <a:solidFill>
                <a:schemeClr val="tx1"/>
              </a:solidFill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DF541373-0CAE-8AAC-EAB4-2AF8D8D5AF8C}"/>
              </a:ext>
            </a:extLst>
          </p:cNvPr>
          <p:cNvSpPr/>
          <p:nvPr/>
        </p:nvSpPr>
        <p:spPr>
          <a:xfrm>
            <a:off x="1267598" y="4852629"/>
            <a:ext cx="7631795" cy="72614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Dans une eau gazeuse, le gaz dissout est le soluté. </a:t>
            </a: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989AFA24-1F24-1536-8DEC-131D8863EE6B}"/>
              </a:ext>
            </a:extLst>
          </p:cNvPr>
          <p:cNvSpPr/>
          <p:nvPr/>
        </p:nvSpPr>
        <p:spPr>
          <a:xfrm>
            <a:off x="9272016" y="1949155"/>
            <a:ext cx="708660" cy="7261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7C9D1AA7-23F7-AC89-57EF-60AC6841E03F}"/>
              </a:ext>
            </a:extLst>
          </p:cNvPr>
          <p:cNvSpPr/>
          <p:nvPr/>
        </p:nvSpPr>
        <p:spPr>
          <a:xfrm>
            <a:off x="9272016" y="2916980"/>
            <a:ext cx="708660" cy="7261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CD76977F-2A6A-75C3-D34E-361EB4E99D29}"/>
              </a:ext>
            </a:extLst>
          </p:cNvPr>
          <p:cNvSpPr/>
          <p:nvPr/>
        </p:nvSpPr>
        <p:spPr>
          <a:xfrm>
            <a:off x="9272016" y="3884804"/>
            <a:ext cx="708660" cy="7261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6F27398D-D263-1DD2-D586-53391BFAA858}"/>
              </a:ext>
            </a:extLst>
          </p:cNvPr>
          <p:cNvSpPr/>
          <p:nvPr/>
        </p:nvSpPr>
        <p:spPr>
          <a:xfrm>
            <a:off x="9272016" y="4852629"/>
            <a:ext cx="708660" cy="7261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10">
            <a:extLst>
              <a:ext uri="{FF2B5EF4-FFF2-40B4-BE49-F238E27FC236}">
                <a16:creationId xmlns:a16="http://schemas.microsoft.com/office/drawing/2014/main" id="{473B7D34-EB3A-694D-4F25-F009B4848496}"/>
              </a:ext>
            </a:extLst>
          </p:cNvPr>
          <p:cNvSpPr/>
          <p:nvPr/>
        </p:nvSpPr>
        <p:spPr>
          <a:xfrm>
            <a:off x="10287000" y="1949155"/>
            <a:ext cx="708660" cy="7261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11">
            <a:extLst>
              <a:ext uri="{FF2B5EF4-FFF2-40B4-BE49-F238E27FC236}">
                <a16:creationId xmlns:a16="http://schemas.microsoft.com/office/drawing/2014/main" id="{F8A9F7FC-F0B5-CECB-1455-49A81641E9F0}"/>
              </a:ext>
            </a:extLst>
          </p:cNvPr>
          <p:cNvSpPr/>
          <p:nvPr/>
        </p:nvSpPr>
        <p:spPr>
          <a:xfrm>
            <a:off x="10287000" y="2916980"/>
            <a:ext cx="708660" cy="7261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12">
            <a:extLst>
              <a:ext uri="{FF2B5EF4-FFF2-40B4-BE49-F238E27FC236}">
                <a16:creationId xmlns:a16="http://schemas.microsoft.com/office/drawing/2014/main" id="{EC8482F3-79F1-5AC6-EB82-4AEC199766AB}"/>
              </a:ext>
            </a:extLst>
          </p:cNvPr>
          <p:cNvSpPr/>
          <p:nvPr/>
        </p:nvSpPr>
        <p:spPr>
          <a:xfrm>
            <a:off x="10287000" y="3884804"/>
            <a:ext cx="708660" cy="7261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13">
            <a:extLst>
              <a:ext uri="{FF2B5EF4-FFF2-40B4-BE49-F238E27FC236}">
                <a16:creationId xmlns:a16="http://schemas.microsoft.com/office/drawing/2014/main" id="{15D1D293-77CD-1FC4-5111-BFCB35124CF1}"/>
              </a:ext>
            </a:extLst>
          </p:cNvPr>
          <p:cNvSpPr/>
          <p:nvPr/>
        </p:nvSpPr>
        <p:spPr>
          <a:xfrm>
            <a:off x="10287000" y="4852629"/>
            <a:ext cx="708660" cy="7261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Google Shape;1457;p80"/>
          <p:cNvSpPr/>
          <p:nvPr/>
        </p:nvSpPr>
        <p:spPr>
          <a:xfrm>
            <a:off x="719632" y="2074433"/>
            <a:ext cx="523220" cy="523220"/>
          </a:xfrm>
          <a:prstGeom prst="ellipse">
            <a:avLst/>
          </a:prstGeom>
          <a:solidFill>
            <a:srgbClr val="58E0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dirty="0"/>
          </a:p>
        </p:txBody>
      </p:sp>
      <p:sp>
        <p:nvSpPr>
          <p:cNvPr id="31" name="Google Shape;1458;p80"/>
          <p:cNvSpPr/>
          <p:nvPr/>
        </p:nvSpPr>
        <p:spPr>
          <a:xfrm>
            <a:off x="700970" y="3012962"/>
            <a:ext cx="523220" cy="523220"/>
          </a:xfrm>
          <a:prstGeom prst="ellipse">
            <a:avLst/>
          </a:prstGeom>
          <a:solidFill>
            <a:srgbClr val="58E0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2" name="Google Shape;1459;p80"/>
          <p:cNvSpPr/>
          <p:nvPr/>
        </p:nvSpPr>
        <p:spPr>
          <a:xfrm>
            <a:off x="700970" y="3963718"/>
            <a:ext cx="523220" cy="523220"/>
          </a:xfrm>
          <a:prstGeom prst="ellipse">
            <a:avLst/>
          </a:prstGeom>
          <a:solidFill>
            <a:srgbClr val="58E0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33" name="Google Shape;1459;p80"/>
          <p:cNvSpPr/>
          <p:nvPr/>
        </p:nvSpPr>
        <p:spPr>
          <a:xfrm>
            <a:off x="694743" y="4909220"/>
            <a:ext cx="523220" cy="523220"/>
          </a:xfrm>
          <a:prstGeom prst="ellipse">
            <a:avLst/>
          </a:prstGeom>
          <a:solidFill>
            <a:srgbClr val="58E0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C102D554-9CB7-3FE9-E45B-FC700E2E77F8}"/>
              </a:ext>
            </a:extLst>
          </p:cNvPr>
          <p:cNvSpPr txBox="1"/>
          <p:nvPr/>
        </p:nvSpPr>
        <p:spPr>
          <a:xfrm>
            <a:off x="9143604" y="1458350"/>
            <a:ext cx="110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Vrai 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B7EEB65A-448E-553C-78C6-A093651E366D}"/>
              </a:ext>
            </a:extLst>
          </p:cNvPr>
          <p:cNvSpPr txBox="1"/>
          <p:nvPr/>
        </p:nvSpPr>
        <p:spPr>
          <a:xfrm>
            <a:off x="10167732" y="1458350"/>
            <a:ext cx="110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Faux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C4D1812-E762-502E-DEB3-FB8A758CE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Répondre par vrai ou faux.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3AE9133-46B5-A9EF-8FE2-235D9F41636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Faire participer le maximum des élèves,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76F82C0-928B-15AB-8972-70A6C04FBBBC}"/>
              </a:ext>
            </a:extLst>
          </p:cNvPr>
          <p:cNvGrpSpPr/>
          <p:nvPr/>
        </p:nvGrpSpPr>
        <p:grpSpPr>
          <a:xfrm>
            <a:off x="10881205" y="196013"/>
            <a:ext cx="724840" cy="625508"/>
            <a:chOff x="779844" y="4335989"/>
            <a:chExt cx="563238" cy="575842"/>
          </a:xfrm>
        </p:grpSpPr>
        <p:pic>
          <p:nvPicPr>
            <p:cNvPr id="6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572ED6F-7F62-5A93-F8BA-78B08F808F5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308A365-8FAD-8A2E-98D8-5EA6BCA8280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4401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ZoneTexte 47">
            <a:extLst>
              <a:ext uri="{FF2B5EF4-FFF2-40B4-BE49-F238E27FC236}">
                <a16:creationId xmlns:a16="http://schemas.microsoft.com/office/drawing/2014/main" id="{C102D554-9CB7-3FE9-E45B-FC700E2E77F8}"/>
              </a:ext>
            </a:extLst>
          </p:cNvPr>
          <p:cNvSpPr txBox="1"/>
          <p:nvPr/>
        </p:nvSpPr>
        <p:spPr>
          <a:xfrm>
            <a:off x="9143604" y="1458350"/>
            <a:ext cx="110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Vrai 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B7EEB65A-448E-553C-78C6-A093651E366D}"/>
              </a:ext>
            </a:extLst>
          </p:cNvPr>
          <p:cNvSpPr txBox="1"/>
          <p:nvPr/>
        </p:nvSpPr>
        <p:spPr>
          <a:xfrm>
            <a:off x="10167732" y="1458350"/>
            <a:ext cx="110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Faux </a:t>
            </a:r>
          </a:p>
        </p:txBody>
      </p:sp>
      <p:sp>
        <p:nvSpPr>
          <p:cNvPr id="34" name="Rectangle 6">
            <a:extLst>
              <a:ext uri="{FF2B5EF4-FFF2-40B4-BE49-F238E27FC236}">
                <a16:creationId xmlns:a16="http://schemas.microsoft.com/office/drawing/2014/main" id="{D7BABC3A-2C58-8E2F-3276-C934A34EBFF9}"/>
              </a:ext>
            </a:extLst>
          </p:cNvPr>
          <p:cNvSpPr/>
          <p:nvPr/>
        </p:nvSpPr>
        <p:spPr>
          <a:xfrm>
            <a:off x="1267600" y="1949155"/>
            <a:ext cx="7631799" cy="72614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Dans l’eau sucrée, le sucre est le solvant.</a:t>
            </a:r>
            <a:endParaRPr lang="fr-MA" sz="2400" dirty="0">
              <a:solidFill>
                <a:schemeClr val="tx1"/>
              </a:solidFill>
            </a:endParaRPr>
          </a:p>
        </p:txBody>
      </p:sp>
      <p:sp>
        <p:nvSpPr>
          <p:cNvPr id="36" name="Rectangle 13">
            <a:extLst>
              <a:ext uri="{FF2B5EF4-FFF2-40B4-BE49-F238E27FC236}">
                <a16:creationId xmlns:a16="http://schemas.microsoft.com/office/drawing/2014/main" id="{FD1CAFF8-8D02-A1A9-31CF-09D6CBE3A9A6}"/>
              </a:ext>
            </a:extLst>
          </p:cNvPr>
          <p:cNvSpPr/>
          <p:nvPr/>
        </p:nvSpPr>
        <p:spPr>
          <a:xfrm>
            <a:off x="1267599" y="2916980"/>
            <a:ext cx="7631799" cy="72614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L’eau salée est une solution.</a:t>
            </a:r>
            <a:endParaRPr lang="fr-MA" sz="2400" dirty="0">
              <a:solidFill>
                <a:schemeClr val="tx1"/>
              </a:solidFill>
            </a:endParaRPr>
          </a:p>
        </p:txBody>
      </p:sp>
      <p:sp>
        <p:nvSpPr>
          <p:cNvPr id="54" name="Rectangle 14">
            <a:extLst>
              <a:ext uri="{FF2B5EF4-FFF2-40B4-BE49-F238E27FC236}">
                <a16:creationId xmlns:a16="http://schemas.microsoft.com/office/drawing/2014/main" id="{EE338B79-F9FB-FDC9-DFE8-58F9052E4FB2}"/>
              </a:ext>
            </a:extLst>
          </p:cNvPr>
          <p:cNvSpPr/>
          <p:nvPr/>
        </p:nvSpPr>
        <p:spPr>
          <a:xfrm>
            <a:off x="1267598" y="3884805"/>
            <a:ext cx="7631797" cy="72614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L’eau et l’huile sont deux liquides non miscibles. Ils forment une solution.</a:t>
            </a:r>
            <a:endParaRPr lang="fr-MA" sz="2400" dirty="0">
              <a:solidFill>
                <a:schemeClr val="tx1"/>
              </a:solidFill>
            </a:endParaRPr>
          </a:p>
        </p:txBody>
      </p:sp>
      <p:sp>
        <p:nvSpPr>
          <p:cNvPr id="55" name="Rectangle 14">
            <a:extLst>
              <a:ext uri="{FF2B5EF4-FFF2-40B4-BE49-F238E27FC236}">
                <a16:creationId xmlns:a16="http://schemas.microsoft.com/office/drawing/2014/main" id="{DF541373-0CAE-8AAC-EAB4-2AF8D8D5AF8C}"/>
              </a:ext>
            </a:extLst>
          </p:cNvPr>
          <p:cNvSpPr/>
          <p:nvPr/>
        </p:nvSpPr>
        <p:spPr>
          <a:xfrm>
            <a:off x="1267598" y="4852629"/>
            <a:ext cx="7631795" cy="72614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Dans une eau gazeuse, le gaz dissout est le soluté. </a:t>
            </a:r>
          </a:p>
        </p:txBody>
      </p:sp>
      <p:sp>
        <p:nvSpPr>
          <p:cNvPr id="56" name="Google Shape;1457;p80"/>
          <p:cNvSpPr/>
          <p:nvPr/>
        </p:nvSpPr>
        <p:spPr>
          <a:xfrm>
            <a:off x="719632" y="2074433"/>
            <a:ext cx="523220" cy="523220"/>
          </a:xfrm>
          <a:prstGeom prst="ellipse">
            <a:avLst/>
          </a:prstGeom>
          <a:solidFill>
            <a:srgbClr val="58E0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dirty="0"/>
          </a:p>
        </p:txBody>
      </p:sp>
      <p:sp>
        <p:nvSpPr>
          <p:cNvPr id="57" name="Google Shape;1458;p80"/>
          <p:cNvSpPr/>
          <p:nvPr/>
        </p:nvSpPr>
        <p:spPr>
          <a:xfrm>
            <a:off x="700970" y="3012962"/>
            <a:ext cx="523220" cy="523220"/>
          </a:xfrm>
          <a:prstGeom prst="ellipse">
            <a:avLst/>
          </a:prstGeom>
          <a:solidFill>
            <a:srgbClr val="58E0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58" name="Google Shape;1459;p80"/>
          <p:cNvSpPr/>
          <p:nvPr/>
        </p:nvSpPr>
        <p:spPr>
          <a:xfrm>
            <a:off x="700970" y="3963718"/>
            <a:ext cx="523220" cy="523220"/>
          </a:xfrm>
          <a:prstGeom prst="ellipse">
            <a:avLst/>
          </a:prstGeom>
          <a:solidFill>
            <a:srgbClr val="58E0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59" name="Google Shape;1459;p80"/>
          <p:cNvSpPr/>
          <p:nvPr/>
        </p:nvSpPr>
        <p:spPr>
          <a:xfrm>
            <a:off x="694743" y="4909220"/>
            <a:ext cx="523220" cy="523220"/>
          </a:xfrm>
          <a:prstGeom prst="ellipse">
            <a:avLst/>
          </a:prstGeom>
          <a:solidFill>
            <a:srgbClr val="58E0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dirty="0"/>
          </a:p>
        </p:txBody>
      </p:sp>
      <p:sp>
        <p:nvSpPr>
          <p:cNvPr id="60" name="Rectangle 10">
            <a:extLst>
              <a:ext uri="{FF2B5EF4-FFF2-40B4-BE49-F238E27FC236}">
                <a16:creationId xmlns:a16="http://schemas.microsoft.com/office/drawing/2014/main" id="{989AFA24-1F24-1536-8DEC-131D8863EE6B}"/>
              </a:ext>
            </a:extLst>
          </p:cNvPr>
          <p:cNvSpPr/>
          <p:nvPr/>
        </p:nvSpPr>
        <p:spPr>
          <a:xfrm>
            <a:off x="9272016" y="1949155"/>
            <a:ext cx="708660" cy="7261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Rectangle 11">
            <a:extLst>
              <a:ext uri="{FF2B5EF4-FFF2-40B4-BE49-F238E27FC236}">
                <a16:creationId xmlns:a16="http://schemas.microsoft.com/office/drawing/2014/main" id="{7C9D1AA7-23F7-AC89-57EF-60AC6841E03F}"/>
              </a:ext>
            </a:extLst>
          </p:cNvPr>
          <p:cNvSpPr/>
          <p:nvPr/>
        </p:nvSpPr>
        <p:spPr>
          <a:xfrm>
            <a:off x="9272016" y="2916980"/>
            <a:ext cx="708660" cy="7261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Rectangle 12">
            <a:extLst>
              <a:ext uri="{FF2B5EF4-FFF2-40B4-BE49-F238E27FC236}">
                <a16:creationId xmlns:a16="http://schemas.microsoft.com/office/drawing/2014/main" id="{CD76977F-2A6A-75C3-D34E-361EB4E99D29}"/>
              </a:ext>
            </a:extLst>
          </p:cNvPr>
          <p:cNvSpPr/>
          <p:nvPr/>
        </p:nvSpPr>
        <p:spPr>
          <a:xfrm>
            <a:off x="9272016" y="3884804"/>
            <a:ext cx="708660" cy="7261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Rectangle 13">
            <a:extLst>
              <a:ext uri="{FF2B5EF4-FFF2-40B4-BE49-F238E27FC236}">
                <a16:creationId xmlns:a16="http://schemas.microsoft.com/office/drawing/2014/main" id="{6F27398D-D263-1DD2-D586-53391BFAA858}"/>
              </a:ext>
            </a:extLst>
          </p:cNvPr>
          <p:cNvSpPr/>
          <p:nvPr/>
        </p:nvSpPr>
        <p:spPr>
          <a:xfrm>
            <a:off x="9272016" y="4852629"/>
            <a:ext cx="708660" cy="7261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Rectangle 10">
            <a:extLst>
              <a:ext uri="{FF2B5EF4-FFF2-40B4-BE49-F238E27FC236}">
                <a16:creationId xmlns:a16="http://schemas.microsoft.com/office/drawing/2014/main" id="{473B7D34-EB3A-694D-4F25-F009B4848496}"/>
              </a:ext>
            </a:extLst>
          </p:cNvPr>
          <p:cNvSpPr/>
          <p:nvPr/>
        </p:nvSpPr>
        <p:spPr>
          <a:xfrm>
            <a:off x="10287000" y="1949155"/>
            <a:ext cx="708660" cy="7261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Rectangle 11">
            <a:extLst>
              <a:ext uri="{FF2B5EF4-FFF2-40B4-BE49-F238E27FC236}">
                <a16:creationId xmlns:a16="http://schemas.microsoft.com/office/drawing/2014/main" id="{F8A9F7FC-F0B5-CECB-1455-49A81641E9F0}"/>
              </a:ext>
            </a:extLst>
          </p:cNvPr>
          <p:cNvSpPr/>
          <p:nvPr/>
        </p:nvSpPr>
        <p:spPr>
          <a:xfrm>
            <a:off x="10287000" y="2916980"/>
            <a:ext cx="708660" cy="7261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Rectangle 12">
            <a:extLst>
              <a:ext uri="{FF2B5EF4-FFF2-40B4-BE49-F238E27FC236}">
                <a16:creationId xmlns:a16="http://schemas.microsoft.com/office/drawing/2014/main" id="{EC8482F3-79F1-5AC6-EB82-4AEC199766AB}"/>
              </a:ext>
            </a:extLst>
          </p:cNvPr>
          <p:cNvSpPr/>
          <p:nvPr/>
        </p:nvSpPr>
        <p:spPr>
          <a:xfrm>
            <a:off x="10287000" y="3884804"/>
            <a:ext cx="708660" cy="7261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Rectangle 13">
            <a:extLst>
              <a:ext uri="{FF2B5EF4-FFF2-40B4-BE49-F238E27FC236}">
                <a16:creationId xmlns:a16="http://schemas.microsoft.com/office/drawing/2014/main" id="{15D1D293-77CD-1FC4-5111-BFCB35124CF1}"/>
              </a:ext>
            </a:extLst>
          </p:cNvPr>
          <p:cNvSpPr/>
          <p:nvPr/>
        </p:nvSpPr>
        <p:spPr>
          <a:xfrm>
            <a:off x="10287000" y="4852629"/>
            <a:ext cx="708660" cy="7261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C102D554-9CB7-3FE9-E45B-FC700E2E77F8}"/>
              </a:ext>
            </a:extLst>
          </p:cNvPr>
          <p:cNvSpPr txBox="1"/>
          <p:nvPr/>
        </p:nvSpPr>
        <p:spPr>
          <a:xfrm>
            <a:off x="9143604" y="1458350"/>
            <a:ext cx="110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Vrai 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B7EEB65A-448E-553C-78C6-A093651E366D}"/>
              </a:ext>
            </a:extLst>
          </p:cNvPr>
          <p:cNvSpPr txBox="1"/>
          <p:nvPr/>
        </p:nvSpPr>
        <p:spPr>
          <a:xfrm>
            <a:off x="10167732" y="1458350"/>
            <a:ext cx="110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Faux </a:t>
            </a:r>
          </a:p>
        </p:txBody>
      </p:sp>
      <p:pic>
        <p:nvPicPr>
          <p:cNvPr id="70" name="Graphique 20" descr="Coche avec un remplissage uni">
            <a:extLst>
              <a:ext uri="{FF2B5EF4-FFF2-40B4-BE49-F238E27FC236}">
                <a16:creationId xmlns:a16="http://schemas.microsoft.com/office/drawing/2014/main" id="{6245CBAE-6A39-2508-0693-6629C0427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7000" y="1932071"/>
            <a:ext cx="684830" cy="684830"/>
          </a:xfrm>
          <a:prstGeom prst="rect">
            <a:avLst/>
          </a:prstGeom>
        </p:spPr>
      </p:pic>
      <p:pic>
        <p:nvPicPr>
          <p:cNvPr id="71" name="Graphique 20" descr="Coche avec un remplissage uni">
            <a:extLst>
              <a:ext uri="{FF2B5EF4-FFF2-40B4-BE49-F238E27FC236}">
                <a16:creationId xmlns:a16="http://schemas.microsoft.com/office/drawing/2014/main" id="{6245CBAE-6A39-2508-0693-6629C0427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38643" y="2932157"/>
            <a:ext cx="684830" cy="684830"/>
          </a:xfrm>
          <a:prstGeom prst="rect">
            <a:avLst/>
          </a:prstGeom>
        </p:spPr>
      </p:pic>
      <p:pic>
        <p:nvPicPr>
          <p:cNvPr id="72" name="Graphique 20" descr="Coche avec un remplissage uni">
            <a:extLst>
              <a:ext uri="{FF2B5EF4-FFF2-40B4-BE49-F238E27FC236}">
                <a16:creationId xmlns:a16="http://schemas.microsoft.com/office/drawing/2014/main" id="{6245CBAE-6A39-2508-0693-6629C0427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10830" y="3963718"/>
            <a:ext cx="684830" cy="684830"/>
          </a:xfrm>
          <a:prstGeom prst="rect">
            <a:avLst/>
          </a:prstGeom>
        </p:spPr>
      </p:pic>
      <p:pic>
        <p:nvPicPr>
          <p:cNvPr id="73" name="Graphique 20" descr="Coche avec un remplissage uni">
            <a:extLst>
              <a:ext uri="{FF2B5EF4-FFF2-40B4-BE49-F238E27FC236}">
                <a16:creationId xmlns:a16="http://schemas.microsoft.com/office/drawing/2014/main" id="{6245CBAE-6A39-2508-0693-6629C0427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5846" y="4909220"/>
            <a:ext cx="684830" cy="68483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529E6A4-7B63-835B-7DFC-884B237E2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Voilà les réponses.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83CE8A6-2FA7-CF3A-19EF-9E4AB088E7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Donner plus d’explication si c’est nécessaire,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4D73019E-08B4-4152-84E7-7EA624523F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4877" y="468391"/>
            <a:ext cx="434021" cy="43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80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8BCC9-4FD3-11C6-B9E7-FCE219E2D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616453" y="4769067"/>
            <a:ext cx="9199725" cy="16070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>
              <a:lnSpc>
                <a:spcPct val="150000"/>
              </a:lnSpc>
            </a:pPr>
            <a:r>
              <a:rPr lang="fr-MA" sz="2400" dirty="0">
                <a:solidFill>
                  <a:schemeClr val="tx1"/>
                </a:solidFill>
              </a:rPr>
              <a:t>En ajoutant du sucre à son verre du lait au chocolat, Adam a constaté qu’à partir de certaine quantité ajoutée, le sucre ne se dissout plus.</a:t>
            </a:r>
            <a:endParaRPr lang="fr-FR" sz="2400" dirty="0">
              <a:solidFill>
                <a:schemeClr val="tx1"/>
              </a:solidFill>
            </a:endParaRPr>
          </a:p>
          <a:p>
            <a:pPr algn="ctr" defTabSz="457200">
              <a:lnSpc>
                <a:spcPct val="150000"/>
              </a:lnSpc>
            </a:pPr>
            <a:r>
              <a:rPr lang="fr-FR" sz="2400" b="1" dirty="0">
                <a:solidFill>
                  <a:schemeClr val="tx1"/>
                </a:solidFill>
              </a:rPr>
              <a:t>À votre avis pourquoi?</a:t>
            </a:r>
            <a:endParaRPr lang="fr-FR" sz="2400" b="1" i="1" dirty="0">
              <a:solidFill>
                <a:schemeClr val="tx1"/>
              </a:solidFill>
              <a:cs typeface="Calibri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1857" y="2459789"/>
            <a:ext cx="2492282" cy="2149362"/>
          </a:xfrm>
          <a:prstGeom prst="rect">
            <a:avLst/>
          </a:prstGeom>
        </p:spPr>
      </p:pic>
      <p:pic>
        <p:nvPicPr>
          <p:cNvPr id="14" name="Image 8">
            <a:extLst>
              <a:ext uri="{FF2B5EF4-FFF2-40B4-BE49-F238E27FC236}">
                <a16:creationId xmlns:a16="http://schemas.microsoft.com/office/drawing/2014/main" id="{0F3096BA-E867-2B34-8158-09D774182A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sp>
        <p:nvSpPr>
          <p:cNvPr id="8" name="AutoShape 2" descr="Image de ">
            <a:extLst>
              <a:ext uri="{FF2B5EF4-FFF2-40B4-BE49-F238E27FC236}">
                <a16:creationId xmlns:a16="http://schemas.microsoft.com/office/drawing/2014/main" id="{B96C6CE0-36C1-F8F4-A5D0-C74D9E28AB4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fr-FR">
              <a:solidFill>
                <a:prstClr val="black"/>
              </a:solidFill>
            </a:endParaRPr>
          </a:p>
        </p:txBody>
      </p:sp>
      <p:pic>
        <p:nvPicPr>
          <p:cNvPr id="17" name="Image 1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32297" y="1128625"/>
            <a:ext cx="2297892" cy="348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66214280-8D9B-3780-0F94-D2D2E14ED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Avant de passer à notre tâche d’aujourd’hui, je vous présente la situation suivante :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404CEEF1-6C73-9F26-9588-753B665FEED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fait participer les élèves pour essayer de répondre aux questions posées .</a:t>
            </a:r>
          </a:p>
        </p:txBody>
      </p:sp>
    </p:spTree>
    <p:extLst>
      <p:ext uri="{BB962C8B-B14F-4D97-AF65-F5344CB8AC3E}">
        <p14:creationId xmlns:p14="http://schemas.microsoft.com/office/powerpoint/2010/main" val="3371602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8BCC9-4FD3-11C6-B9E7-FCE219E2D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12718" y="5250517"/>
            <a:ext cx="10471363" cy="6553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>
              <a:lnSpc>
                <a:spcPct val="150000"/>
              </a:lnSpc>
            </a:pPr>
            <a:r>
              <a:rPr lang="fr-MA" sz="2800" dirty="0">
                <a:solidFill>
                  <a:schemeClr val="tx1"/>
                </a:solidFill>
              </a:rPr>
              <a:t>Peut-être qu’il y a </a:t>
            </a:r>
            <a:r>
              <a:rPr lang="fr-MA" sz="2800" b="1" dirty="0">
                <a:solidFill>
                  <a:srgbClr val="FF0000"/>
                </a:solidFill>
              </a:rPr>
              <a:t>une limite </a:t>
            </a:r>
            <a:r>
              <a:rPr lang="fr-MA" sz="2800" dirty="0">
                <a:solidFill>
                  <a:schemeClr val="tx1"/>
                </a:solidFill>
              </a:rPr>
              <a:t>de la quantité qu’on peut faire </a:t>
            </a:r>
            <a:r>
              <a:rPr lang="fr-MA" sz="2800" b="1" dirty="0">
                <a:solidFill>
                  <a:schemeClr val="tx1"/>
                </a:solidFill>
              </a:rPr>
              <a:t>dissoudre</a:t>
            </a:r>
            <a:r>
              <a:rPr lang="fr-MA" sz="2800" dirty="0">
                <a:solidFill>
                  <a:schemeClr val="tx1"/>
                </a:solidFill>
              </a:rPr>
              <a:t>.</a:t>
            </a:r>
            <a:endParaRPr lang="fr-FR" sz="2800" b="1" i="1" dirty="0">
              <a:solidFill>
                <a:schemeClr val="tx1"/>
              </a:solidFill>
              <a:cs typeface="Calibri" pitchFamily="34" charset="0"/>
            </a:endParaRPr>
          </a:p>
        </p:txBody>
      </p:sp>
      <p:pic>
        <p:nvPicPr>
          <p:cNvPr id="14" name="Image 8">
            <a:extLst>
              <a:ext uri="{FF2B5EF4-FFF2-40B4-BE49-F238E27FC236}">
                <a16:creationId xmlns:a16="http://schemas.microsoft.com/office/drawing/2014/main" id="{0F3096BA-E867-2B34-8158-09D774182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sp>
        <p:nvSpPr>
          <p:cNvPr id="8" name="AutoShape 2" descr="Image de ">
            <a:extLst>
              <a:ext uri="{FF2B5EF4-FFF2-40B4-BE49-F238E27FC236}">
                <a16:creationId xmlns:a16="http://schemas.microsoft.com/office/drawing/2014/main" id="{B96C6CE0-36C1-F8F4-A5D0-C74D9E28AB4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fr-FR">
              <a:solidFill>
                <a:prstClr val="black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D6BAA05-086A-764C-9808-ECB34A42B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7" y="258353"/>
            <a:ext cx="10706023" cy="267549"/>
          </a:xfrm>
        </p:spPr>
        <p:txBody>
          <a:bodyPr/>
          <a:lstStyle/>
          <a:p>
            <a:r>
              <a:rPr lang="fr-FR" dirty="0"/>
              <a:t>Effectivement, on peut penser qu’il existe une limite à la quantité de soluté que l’on peut dissoudre dans un volume donné de solvant.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D17109B-5CCB-0163-F7A5-1A13E127A0F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 L’</a:t>
            </a:r>
            <a:r>
              <a:rPr lang="fr-FR" dirty="0" err="1"/>
              <a:t>enseignant·e</a:t>
            </a:r>
            <a:r>
              <a:rPr lang="fr-FR" dirty="0"/>
              <a:t> fait participer les élèves pour essayer de répondre aux questions posées 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4E108BA-BDDB-9A35-B99C-3928570313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1857" y="2459789"/>
            <a:ext cx="2492282" cy="214936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F2164D5-5E9D-C9C5-CE93-7D0E2BBFB11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32297" y="1128625"/>
            <a:ext cx="2297892" cy="348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8605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15">
          <a:extLst>
            <a:ext uri="{FF2B5EF4-FFF2-40B4-BE49-F238E27FC236}">
              <a16:creationId xmlns:a16="http://schemas.microsoft.com/office/drawing/2014/main" id="{77AA73CD-A2B1-A328-3E36-2B727DBAC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2">
            <a:extLst>
              <a:ext uri="{FF2B5EF4-FFF2-40B4-BE49-F238E27FC236}">
                <a16:creationId xmlns:a16="http://schemas.microsoft.com/office/drawing/2014/main" id="{8033A216-C79F-F668-ED36-526360F05DC0}"/>
              </a:ext>
            </a:extLst>
          </p:cNvPr>
          <p:cNvSpPr/>
          <p:nvPr/>
        </p:nvSpPr>
        <p:spPr>
          <a:xfrm>
            <a:off x="576785" y="782392"/>
            <a:ext cx="5265217" cy="6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52">
            <a:extLst>
              <a:ext uri="{FF2B5EF4-FFF2-40B4-BE49-F238E27FC236}">
                <a16:creationId xmlns:a16="http://schemas.microsoft.com/office/drawing/2014/main" id="{B2883A13-2559-D444-3F7C-E23C270DE28F}"/>
              </a:ext>
            </a:extLst>
          </p:cNvPr>
          <p:cNvSpPr txBox="1"/>
          <p:nvPr/>
        </p:nvSpPr>
        <p:spPr>
          <a:xfrm>
            <a:off x="1571489" y="1948976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2">
            <a:extLst>
              <a:ext uri="{FF2B5EF4-FFF2-40B4-BE49-F238E27FC236}">
                <a16:creationId xmlns:a16="http://schemas.microsoft.com/office/drawing/2014/main" id="{D5837EAE-20AD-99EF-2B3E-CEB7C82C0EDD}"/>
              </a:ext>
            </a:extLst>
          </p:cNvPr>
          <p:cNvSpPr txBox="1"/>
          <p:nvPr/>
        </p:nvSpPr>
        <p:spPr>
          <a:xfrm>
            <a:off x="1571489" y="2941729"/>
            <a:ext cx="4239248" cy="707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Google Shape;326;p52" descr="Image générée">
            <a:extLst>
              <a:ext uri="{FF2B5EF4-FFF2-40B4-BE49-F238E27FC236}">
                <a16:creationId xmlns:a16="http://schemas.microsoft.com/office/drawing/2014/main" id="{28D9549A-6D76-C9DE-6C09-E149ED701ED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1065" b="10674"/>
          <a:stretch/>
        </p:blipFill>
        <p:spPr>
          <a:xfrm>
            <a:off x="704975" y="1609562"/>
            <a:ext cx="765800" cy="898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318;p52" descr="Image générée">
            <a:extLst>
              <a:ext uri="{FF2B5EF4-FFF2-40B4-BE49-F238E27FC236}">
                <a16:creationId xmlns:a16="http://schemas.microsoft.com/office/drawing/2014/main" id="{D1CD87F2-F7CE-22E5-D7E3-165D0692175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3545" r="71114" b="60700"/>
          <a:stretch/>
        </p:blipFill>
        <p:spPr>
          <a:xfrm>
            <a:off x="444662" y="3923292"/>
            <a:ext cx="1264015" cy="103414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322;p52">
            <a:extLst>
              <a:ext uri="{FF2B5EF4-FFF2-40B4-BE49-F238E27FC236}">
                <a16:creationId xmlns:a16="http://schemas.microsoft.com/office/drawing/2014/main" id="{54E6DE26-E2E1-A2A4-43DE-C403B5362AE2}"/>
              </a:ext>
            </a:extLst>
          </p:cNvPr>
          <p:cNvSpPr txBox="1"/>
          <p:nvPr/>
        </p:nvSpPr>
        <p:spPr>
          <a:xfrm>
            <a:off x="1571489" y="4197037"/>
            <a:ext cx="4239248" cy="101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332;p53">
            <a:extLst>
              <a:ext uri="{FF2B5EF4-FFF2-40B4-BE49-F238E27FC236}">
                <a16:creationId xmlns:a16="http://schemas.microsoft.com/office/drawing/2014/main" id="{4CCC0828-7E80-9A7F-53E4-4E9A4213E0B4}"/>
              </a:ext>
            </a:extLst>
          </p:cNvPr>
          <p:cNvSpPr txBox="1"/>
          <p:nvPr/>
        </p:nvSpPr>
        <p:spPr>
          <a:xfrm>
            <a:off x="1839127" y="5574830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" name="Google Shape;336;p53">
            <a:extLst>
              <a:ext uri="{FF2B5EF4-FFF2-40B4-BE49-F238E27FC236}">
                <a16:creationId xmlns:a16="http://schemas.microsoft.com/office/drawing/2014/main" id="{B50E3D5D-D7AD-F82B-67DC-7DB302EC5C5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8937" y="5231181"/>
            <a:ext cx="991300" cy="99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33;p53">
            <a:extLst>
              <a:ext uri="{FF2B5EF4-FFF2-40B4-BE49-F238E27FC236}">
                <a16:creationId xmlns:a16="http://schemas.microsoft.com/office/drawing/2014/main" id="{BF6554FF-C2C5-F100-A799-B12BA97D9AF1}"/>
              </a:ext>
            </a:extLst>
          </p:cNvPr>
          <p:cNvSpPr txBox="1"/>
          <p:nvPr/>
        </p:nvSpPr>
        <p:spPr>
          <a:xfrm>
            <a:off x="7064817" y="1609561"/>
            <a:ext cx="5018415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J’utilise l’ardoise pour répondre 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Google Shape;334;p53">
            <a:extLst>
              <a:ext uri="{FF2B5EF4-FFF2-40B4-BE49-F238E27FC236}">
                <a16:creationId xmlns:a16="http://schemas.microsoft.com/office/drawing/2014/main" id="{A20AE174-B34D-A4DA-DBDB-C60C8F88E730}"/>
              </a:ext>
            </a:extLst>
          </p:cNvPr>
          <p:cNvSpPr txBox="1"/>
          <p:nvPr/>
        </p:nvSpPr>
        <p:spPr>
          <a:xfrm>
            <a:off x="7064817" y="2623405"/>
            <a:ext cx="4793732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Google Shape;335;p53">
            <a:extLst>
              <a:ext uri="{FF2B5EF4-FFF2-40B4-BE49-F238E27FC236}">
                <a16:creationId xmlns:a16="http://schemas.microsoft.com/office/drawing/2014/main" id="{44613A82-4BFD-54AC-7281-862406921DE4}"/>
              </a:ext>
            </a:extLst>
          </p:cNvPr>
          <p:cNvSpPr txBox="1"/>
          <p:nvPr/>
        </p:nvSpPr>
        <p:spPr>
          <a:xfrm>
            <a:off x="7090675" y="3480017"/>
            <a:ext cx="4867240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Google Shape;338;p53">
            <a:extLst>
              <a:ext uri="{FF2B5EF4-FFF2-40B4-BE49-F238E27FC236}">
                <a16:creationId xmlns:a16="http://schemas.microsoft.com/office/drawing/2014/main" id="{7897F69B-4B15-B41E-600E-2BC9DFACAFA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96000" y="2371840"/>
            <a:ext cx="768000" cy="89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39;p53">
            <a:extLst>
              <a:ext uri="{FF2B5EF4-FFF2-40B4-BE49-F238E27FC236}">
                <a16:creationId xmlns:a16="http://schemas.microsoft.com/office/drawing/2014/main" id="{B2449579-8827-71B0-F177-CC329B75837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21857" y="3220281"/>
            <a:ext cx="768000" cy="8976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40;p53">
            <a:extLst>
              <a:ext uri="{FF2B5EF4-FFF2-40B4-BE49-F238E27FC236}">
                <a16:creationId xmlns:a16="http://schemas.microsoft.com/office/drawing/2014/main" id="{C74C9941-C681-801B-6F01-708EA077FFD3}"/>
              </a:ext>
            </a:extLst>
          </p:cNvPr>
          <p:cNvSpPr/>
          <p:nvPr/>
        </p:nvSpPr>
        <p:spPr>
          <a:xfrm>
            <a:off x="6062931" y="789644"/>
            <a:ext cx="5762548" cy="6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289;p51">
            <a:extLst>
              <a:ext uri="{FF2B5EF4-FFF2-40B4-BE49-F238E27FC236}">
                <a16:creationId xmlns:a16="http://schemas.microsoft.com/office/drawing/2014/main" id="{CD152064-BB7B-1AAF-EA2E-668847753E0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06302" y="5472534"/>
            <a:ext cx="599111" cy="46307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290;p51">
            <a:extLst>
              <a:ext uri="{FF2B5EF4-FFF2-40B4-BE49-F238E27FC236}">
                <a16:creationId xmlns:a16="http://schemas.microsoft.com/office/drawing/2014/main" id="{30AB91A6-8D3B-D64A-1DDF-C8362A3F9811}"/>
              </a:ext>
            </a:extLst>
          </p:cNvPr>
          <p:cNvSpPr txBox="1"/>
          <p:nvPr/>
        </p:nvSpPr>
        <p:spPr>
          <a:xfrm>
            <a:off x="7090675" y="5504071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L’élève écoute l’enseignant avec attention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93;p51">
            <a:extLst>
              <a:ext uri="{FF2B5EF4-FFF2-40B4-BE49-F238E27FC236}">
                <a16:creationId xmlns:a16="http://schemas.microsoft.com/office/drawing/2014/main" id="{FB032CDB-6318-28AD-EF00-761F110FFB23}"/>
              </a:ext>
            </a:extLst>
          </p:cNvPr>
          <p:cNvSpPr txBox="1"/>
          <p:nvPr/>
        </p:nvSpPr>
        <p:spPr>
          <a:xfrm>
            <a:off x="7090673" y="4595624"/>
            <a:ext cx="4793732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lèvent la main pour participer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F09E9F36-041B-0256-22EE-BFF5848CD93C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121857" y="4510690"/>
            <a:ext cx="768000" cy="5698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" name="Groupe 26">
            <a:extLst>
              <a:ext uri="{FF2B5EF4-FFF2-40B4-BE49-F238E27FC236}">
                <a16:creationId xmlns:a16="http://schemas.microsoft.com/office/drawing/2014/main" id="{648C6083-A6EF-743B-167D-7CC68EFF0CB8}"/>
              </a:ext>
            </a:extLst>
          </p:cNvPr>
          <p:cNvGrpSpPr/>
          <p:nvPr/>
        </p:nvGrpSpPr>
        <p:grpSpPr>
          <a:xfrm>
            <a:off x="6096000" y="1446467"/>
            <a:ext cx="750984" cy="767789"/>
            <a:chOff x="779844" y="4335989"/>
            <a:chExt cx="563238" cy="575842"/>
          </a:xfrm>
        </p:grpSpPr>
        <p:pic>
          <p:nvPicPr>
            <p:cNvPr id="2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F8E7C51-2C1D-8DDF-F055-806E1B43085D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29B8DED-F164-86A5-893F-08922290FD6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 dirty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pic>
        <p:nvPicPr>
          <p:cNvPr id="34" name="Image 33" descr="Une image contenant cœur, Saint-Valentin, dessin, rose&#10;&#10;Le contenu généré par l’IA peut être incorrect.">
            <a:extLst>
              <a:ext uri="{FF2B5EF4-FFF2-40B4-BE49-F238E27FC236}">
                <a16:creationId xmlns:a16="http://schemas.microsoft.com/office/drawing/2014/main" id="{71F8E761-CB8E-22CB-93FD-FDCD6BA071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539" b="37500" l="2759" r="27126">
                        <a14:foregroundMark x1="22299" y1="20395" x2="22299" y2="20395"/>
                        <a14:foregroundMark x1="24368" y1="19408" x2="24368" y2="19408"/>
                        <a14:foregroundMark x1="26437" y1="16447" x2="26437" y2="16447"/>
                        <a14:foregroundMark x1="27126" y1="21382" x2="27126" y2="21382"/>
                      </a14:backgroundRemoval>
                    </a14:imgEffect>
                  </a14:imgLayer>
                </a14:imgProps>
              </a:ext>
            </a:extLst>
          </a:blip>
          <a:srcRect t="6733" r="72069" b="58915"/>
          <a:stretch>
            <a:fillRect/>
          </a:stretch>
        </p:blipFill>
        <p:spPr>
          <a:xfrm>
            <a:off x="528937" y="2871185"/>
            <a:ext cx="987599" cy="848865"/>
          </a:xfrm>
          <a:prstGeom prst="rect">
            <a:avLst/>
          </a:prstGeom>
        </p:spPr>
      </p:pic>
      <p:sp>
        <p:nvSpPr>
          <p:cNvPr id="37" name="Google Shape;295;p51">
            <a:extLst>
              <a:ext uri="{FF2B5EF4-FFF2-40B4-BE49-F238E27FC236}">
                <a16:creationId xmlns:a16="http://schemas.microsoft.com/office/drawing/2014/main" id="{77341729-BE3D-C0EB-BFD6-18468E6A9DE6}"/>
              </a:ext>
            </a:extLst>
          </p:cNvPr>
          <p:cNvSpPr txBox="1"/>
          <p:nvPr/>
        </p:nvSpPr>
        <p:spPr>
          <a:xfrm>
            <a:off x="7090672" y="6101495"/>
            <a:ext cx="4681381" cy="707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L’élève garde des traces écrites sur le livret ou son cahier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4FC5307-1971-4418-F155-526F656A6298}"/>
              </a:ext>
            </a:extLst>
          </p:cNvPr>
          <p:cNvGrpSpPr/>
          <p:nvPr/>
        </p:nvGrpSpPr>
        <p:grpSpPr>
          <a:xfrm>
            <a:off x="6228710" y="6101495"/>
            <a:ext cx="644132" cy="600471"/>
            <a:chOff x="10280460" y="4850932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23B90D2D-11F1-BF8C-21EA-8DD9070CD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10280460" y="4967823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81038960-220A-3A35-0D02-7EA7D545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10456526" y="4850932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1" name="Google Shape;291;p51">
            <a:extLst>
              <a:ext uri="{FF2B5EF4-FFF2-40B4-BE49-F238E27FC236}">
                <a16:creationId xmlns:a16="http://schemas.microsoft.com/office/drawing/2014/main" id="{F00333A0-6453-2E49-949E-6472F7A92683}"/>
              </a:ext>
            </a:extLst>
          </p:cNvPr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Banque des icones utilisées dans les slides</a:t>
            </a: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03453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849010" y="3005574"/>
            <a:ext cx="9220042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3211939" y="3024062"/>
            <a:ext cx="7533823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 defTabSz="457200"/>
            <a:r>
              <a:rPr lang="fr-MA" b="1" i="1" dirty="0">
                <a:cs typeface="Calibri"/>
                <a:sym typeface="Calibri"/>
              </a:rPr>
              <a:t>Calculer</a:t>
            </a:r>
            <a:r>
              <a:rPr lang="fr-MA" b="1" i="1" dirty="0">
                <a:solidFill>
                  <a:srgbClr val="FF0000"/>
                </a:solidFill>
                <a:cs typeface="Calibri"/>
                <a:sym typeface="Calibri"/>
              </a:rPr>
              <a:t> la solubilité </a:t>
            </a:r>
            <a:r>
              <a:rPr lang="fr-MA" b="1" i="1" dirty="0">
                <a:cs typeface="Calibri"/>
                <a:sym typeface="Calibri"/>
              </a:rPr>
              <a:t>d’un soluté dans l’eau.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238" y="2449351"/>
            <a:ext cx="805544" cy="80554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08023CF8-1FAE-00BF-BF0C-DA85386D334B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7D66861B-0DCD-A5FD-2830-C0C1B4218637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20CE4CE2-F30C-A6DF-221B-052CD1C966F1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7" name="Image 8">
            <a:extLst>
              <a:ext uri="{FF2B5EF4-FFF2-40B4-BE49-F238E27FC236}">
                <a16:creationId xmlns:a16="http://schemas.microsoft.com/office/drawing/2014/main" id="{32528615-AD0A-65B1-9A5A-015720B48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FAC25A9-65BC-3641-E857-DECD9CE70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Voyons notre tâche d’aujourd’hui : À la fin de cette séance, vous serez capables de calculer la solubilité d’un soluté  dans l’eau en connaissant son expression.</a:t>
            </a:r>
          </a:p>
        </p:txBody>
      </p:sp>
    </p:spTree>
    <p:extLst>
      <p:ext uri="{BB962C8B-B14F-4D97-AF65-F5344CB8AC3E}">
        <p14:creationId xmlns:p14="http://schemas.microsoft.com/office/powerpoint/2010/main" val="39920737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4D230-AE76-8336-C5F4-3E4A81813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4A318D57-07FC-A1D3-84D5-B686223FFBB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77918A-DE66-D03B-A1E0-88187FBDB24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76DAC7AE-AE3E-05C8-6727-B3C0FEA88C49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EB06974D-C9C0-FBF9-7FAC-5D4D0F7FE320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428A4532-2174-60A7-C4F1-21867BE6B3B4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729B2694-7E03-AB7D-86BB-2389A3A8C319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DFB2289A-5AD2-EDCD-F3BF-76D483F92EED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82A005D-0CA2-E92E-C93B-32CFAC4289AB}"/>
              </a:ext>
            </a:extLst>
          </p:cNvPr>
          <p:cNvSpPr txBox="1"/>
          <p:nvPr/>
        </p:nvSpPr>
        <p:spPr>
          <a:xfrm>
            <a:off x="5103228" y="1686972"/>
            <a:ext cx="5869201" cy="24901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Introduction</a:t>
            </a:r>
          </a:p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 à la tâche </a:t>
            </a:r>
            <a:b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</a:br>
            <a:endParaRPr lang="ar-MA" sz="4267" b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DE1B217C-CB52-1A22-FEB9-62C684D0C4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808" y="2076641"/>
            <a:ext cx="2675209" cy="2675209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847840" y="3810000"/>
            <a:ext cx="2123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>
                <a:solidFill>
                  <a:srgbClr val="FF0000"/>
                </a:solidFill>
              </a:rPr>
              <a:t>3min</a:t>
            </a:r>
          </a:p>
        </p:txBody>
      </p:sp>
    </p:spTree>
    <p:extLst>
      <p:ext uri="{BB962C8B-B14F-4D97-AF65-F5344CB8AC3E}">
        <p14:creationId xmlns:p14="http://schemas.microsoft.com/office/powerpoint/2010/main" val="25942498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93FC9-6369-EBEE-1126-7263BF099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9">
            <a:extLst>
              <a:ext uri="{FF2B5EF4-FFF2-40B4-BE49-F238E27FC236}">
                <a16:creationId xmlns:a16="http://schemas.microsoft.com/office/drawing/2014/main" id="{ACD86358-2146-D0FC-678C-B7F4664621A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7118" y="245965"/>
            <a:ext cx="583170" cy="583170"/>
          </a:xfrm>
          <a:prstGeom prst="rect">
            <a:avLst/>
          </a:prstGeom>
        </p:spPr>
      </p:pic>
      <p:pic>
        <p:nvPicPr>
          <p:cNvPr id="14" name="Image 13" descr="Une image contenant sablier, conception&#10;&#10;Description générée automatiquement avec une confiance moyenne">
            <a:extLst>
              <a:ext uri="{FF2B5EF4-FFF2-40B4-BE49-F238E27FC236}">
                <a16:creationId xmlns:a16="http://schemas.microsoft.com/office/drawing/2014/main" id="{10E37BA1-5FC1-E33A-ADEB-B1B1A38CB6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592"/>
          <a:stretch/>
        </p:blipFill>
        <p:spPr>
          <a:xfrm>
            <a:off x="1844621" y="2434475"/>
            <a:ext cx="1842439" cy="173631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F7DF6F5-D8A6-55B1-44D0-44D6D8C335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2396">
            <a:off x="3744076" y="1365355"/>
            <a:ext cx="3001356" cy="950069"/>
          </a:xfrm>
          <a:prstGeom prst="rect">
            <a:avLst/>
          </a:prstGeom>
        </p:spPr>
      </p:pic>
      <p:pic>
        <p:nvPicPr>
          <p:cNvPr id="16" name="Image 15" descr="Une image contenant sablier, conception&#10;&#10;Description générée automatiquement avec une confiance moyenne">
            <a:extLst>
              <a:ext uri="{FF2B5EF4-FFF2-40B4-BE49-F238E27FC236}">
                <a16:creationId xmlns:a16="http://schemas.microsoft.com/office/drawing/2014/main" id="{EB316BDB-8F56-F053-FD33-6039EC54D9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64" r="-1307"/>
          <a:stretch/>
        </p:blipFill>
        <p:spPr>
          <a:xfrm>
            <a:off x="6903096" y="2101745"/>
            <a:ext cx="2063622" cy="2234251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E3B8CAEF-98D1-729F-2507-2129824A030C}"/>
              </a:ext>
            </a:extLst>
          </p:cNvPr>
          <p:cNvSpPr txBox="1"/>
          <p:nvPr/>
        </p:nvSpPr>
        <p:spPr>
          <a:xfrm>
            <a:off x="2648486" y="4335995"/>
            <a:ext cx="850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Sel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4B4B5A7-690D-4EF5-E463-C2B68E5F4F36}"/>
              </a:ext>
            </a:extLst>
          </p:cNvPr>
          <p:cNvSpPr txBox="1"/>
          <p:nvPr/>
        </p:nvSpPr>
        <p:spPr>
          <a:xfrm>
            <a:off x="8040757" y="4335995"/>
            <a:ext cx="1199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Eau  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676475" y="5455943"/>
            <a:ext cx="11293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dirty="0"/>
              <a:t>Peut-on dissoudre n’importe quelle quantité de sel dans ce volume d’eau?</a:t>
            </a:r>
            <a:endParaRPr lang="fr-FR" sz="2800" dirty="0"/>
          </a:p>
        </p:txBody>
      </p:sp>
      <p:sp>
        <p:nvSpPr>
          <p:cNvPr id="21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676475" y="7787542"/>
            <a:ext cx="10650977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AF83B60-F5DB-ECA6-59E1-0074978AE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Avant d’aborder le calcul de la solubilité , je vais la  définir et définir aussi la solution saturée. Pour cela je réalise l’expérience suivante: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B2847DA-0BE5-95F9-58EA-16597F46C71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verbalise l’opération de la dissolution en présentant le matériel utilisé et les étapes suivies.</a:t>
            </a:r>
          </a:p>
        </p:txBody>
      </p:sp>
    </p:spTree>
    <p:extLst>
      <p:ext uri="{BB962C8B-B14F-4D97-AF65-F5344CB8AC3E}">
        <p14:creationId xmlns:p14="http://schemas.microsoft.com/office/powerpoint/2010/main" val="53493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3F299-2B4B-894C-8833-B68622911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ED3E0A77-531F-E83A-F0CE-60FD00BC2A3B}"/>
              </a:ext>
            </a:extLst>
          </p:cNvPr>
          <p:cNvGrpSpPr/>
          <p:nvPr/>
        </p:nvGrpSpPr>
        <p:grpSpPr>
          <a:xfrm>
            <a:off x="1935126" y="2922999"/>
            <a:ext cx="2589552" cy="2990027"/>
            <a:chOff x="1935126" y="2922999"/>
            <a:chExt cx="2589552" cy="2990027"/>
          </a:xfrm>
        </p:grpSpPr>
        <p:pic>
          <p:nvPicPr>
            <p:cNvPr id="13" name="Image 12" descr="Une image contenant sablier, intérieur&#10;&#10;Description générée automatiquement">
              <a:extLst>
                <a:ext uri="{FF2B5EF4-FFF2-40B4-BE49-F238E27FC236}">
                  <a16:creationId xmlns:a16="http://schemas.microsoft.com/office/drawing/2014/main" id="{AB65C84B-EBB0-D39B-8C56-20730CBC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0390"/>
            <a:stretch>
              <a:fillRect/>
            </a:stretch>
          </p:blipFill>
          <p:spPr>
            <a:xfrm>
              <a:off x="1935126" y="2922999"/>
              <a:ext cx="2589552" cy="2551175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9C18FEC-F667-DF4D-A1BF-FE68556CD9F8}"/>
                </a:ext>
              </a:extLst>
            </p:cNvPr>
            <p:cNvSpPr txBox="1"/>
            <p:nvPr/>
          </p:nvSpPr>
          <p:spPr>
            <a:xfrm>
              <a:off x="2648486" y="5328251"/>
              <a:ext cx="8506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b="1" dirty="0"/>
                <a:t>Sel 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A1A71966-3127-E385-C289-4291F901CB8A}"/>
              </a:ext>
            </a:extLst>
          </p:cNvPr>
          <p:cNvGrpSpPr/>
          <p:nvPr/>
        </p:nvGrpSpPr>
        <p:grpSpPr>
          <a:xfrm>
            <a:off x="6092987" y="2946167"/>
            <a:ext cx="2220573" cy="3054408"/>
            <a:chOff x="6092987" y="2946167"/>
            <a:chExt cx="2220573" cy="3054408"/>
          </a:xfrm>
        </p:grpSpPr>
        <p:pic>
          <p:nvPicPr>
            <p:cNvPr id="5" name="Image 4" descr="Une image contenant sablier, intérieur&#10;&#10;Description générée automatiquement">
              <a:extLst>
                <a:ext uri="{FF2B5EF4-FFF2-40B4-BE49-F238E27FC236}">
                  <a16:creationId xmlns:a16="http://schemas.microsoft.com/office/drawing/2014/main" id="{FF14FDE5-A14D-1150-7FD4-FEF8059E1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034"/>
            <a:stretch>
              <a:fillRect/>
            </a:stretch>
          </p:blipFill>
          <p:spPr>
            <a:xfrm>
              <a:off x="6092987" y="2946167"/>
              <a:ext cx="2220573" cy="2551175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A97AD57-0F2F-4B1A-3275-4ED5642CF6E8}"/>
                </a:ext>
              </a:extLst>
            </p:cNvPr>
            <p:cNvSpPr txBox="1"/>
            <p:nvPr/>
          </p:nvSpPr>
          <p:spPr>
            <a:xfrm>
              <a:off x="6960101" y="5415800"/>
              <a:ext cx="12011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b="1" dirty="0"/>
                <a:t>Eau  </a:t>
              </a:r>
            </a:p>
          </p:txBody>
        </p:sp>
      </p:grpSp>
      <p:pic>
        <p:nvPicPr>
          <p:cNvPr id="16" name="Picture 11">
            <a:extLst>
              <a:ext uri="{FF2B5EF4-FFF2-40B4-BE49-F238E27FC236}">
                <a16:creationId xmlns:a16="http://schemas.microsoft.com/office/drawing/2014/main" id="{57B8B2D9-E48C-5893-8B16-4E910D3F2D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2396">
            <a:off x="3320155" y="2285563"/>
            <a:ext cx="2498090" cy="769392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6BFB98AD-6456-0D11-BFE9-DFA5AF473B39}"/>
              </a:ext>
            </a:extLst>
          </p:cNvPr>
          <p:cNvGrpSpPr/>
          <p:nvPr/>
        </p:nvGrpSpPr>
        <p:grpSpPr>
          <a:xfrm>
            <a:off x="7922589" y="3246743"/>
            <a:ext cx="3150082" cy="1937216"/>
            <a:chOff x="7922589" y="3246743"/>
            <a:chExt cx="3150082" cy="1937216"/>
          </a:xfrm>
        </p:grpSpPr>
        <p:sp>
          <p:nvSpPr>
            <p:cNvPr id="17" name="TextBox 14">
              <a:extLst>
                <a:ext uri="{FF2B5EF4-FFF2-40B4-BE49-F238E27FC236}">
                  <a16:creationId xmlns:a16="http://schemas.microsoft.com/office/drawing/2014/main" id="{19388CF0-EC8D-B386-987E-4A7AFAB9651F}"/>
                </a:ext>
              </a:extLst>
            </p:cNvPr>
            <p:cNvSpPr txBox="1"/>
            <p:nvPr/>
          </p:nvSpPr>
          <p:spPr>
            <a:xfrm>
              <a:off x="9209554" y="3246743"/>
              <a:ext cx="186311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b="1" dirty="0"/>
                <a:t>Sel </a:t>
              </a:r>
              <a:r>
                <a:rPr lang="fr-FR" sz="3200" b="1" dirty="0">
                  <a:solidFill>
                    <a:srgbClr val="FF0000"/>
                  </a:solidFill>
                </a:rPr>
                <a:t>non dissout  </a:t>
              </a:r>
            </a:p>
          </p:txBody>
        </p:sp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805C12E0-1709-1D52-4BE7-A7497E6C00F7}"/>
                </a:ext>
              </a:extLst>
            </p:cNvPr>
            <p:cNvCxnSpPr/>
            <p:nvPr/>
          </p:nvCxnSpPr>
          <p:spPr>
            <a:xfrm flipH="1">
              <a:off x="7922589" y="3822992"/>
              <a:ext cx="1296673" cy="1360967"/>
            </a:xfrm>
            <a:prstGeom prst="straightConnector1">
              <a:avLst/>
            </a:prstGeom>
            <a:ln w="5715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cxnSp>
        <p:nvCxnSpPr>
          <p:cNvPr id="19" name="Connecteur droit 18"/>
          <p:cNvCxnSpPr/>
          <p:nvPr/>
        </p:nvCxnSpPr>
        <p:spPr>
          <a:xfrm rot="16200000" flipH="1">
            <a:off x="5671225" y="3385230"/>
            <a:ext cx="2811294" cy="1060315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2798D2D2-5731-403C-7C70-9748ECC56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 on ajoute plus de sel, le mélange commence à devenir hétérogène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D13BE6-F694-0064-F2FC-CCE946145FD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Attirer l’attention sur le fait que le sel ne se dissolve plus et une quantité du sel reste insoluble dans la solution à la température de l’expérience même après agitation.</a:t>
            </a:r>
            <a:endParaRPr lang="fr-FR" dirty="0"/>
          </a:p>
        </p:txBody>
      </p:sp>
      <p:pic>
        <p:nvPicPr>
          <p:cNvPr id="20" name="Image 9">
            <a:extLst>
              <a:ext uri="{FF2B5EF4-FFF2-40B4-BE49-F238E27FC236}">
                <a16:creationId xmlns:a16="http://schemas.microsoft.com/office/drawing/2014/main" id="{E3A8FC9F-162F-74DD-EDD7-F161B3D9F2D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87118" y="245965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2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3F299-2B4B-894C-8833-B68622911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79E2C5A-3840-60EB-1372-EADD1038FDB1}"/>
              </a:ext>
            </a:extLst>
          </p:cNvPr>
          <p:cNvSpPr/>
          <p:nvPr/>
        </p:nvSpPr>
        <p:spPr>
          <a:xfrm>
            <a:off x="370737" y="3191999"/>
            <a:ext cx="3298861" cy="10233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Solution saturée</a:t>
            </a:r>
          </a:p>
        </p:txBody>
      </p:sp>
      <p:pic>
        <p:nvPicPr>
          <p:cNvPr id="14" name="Picture 15" descr="Une image contenant sablier, intérieur&#10;&#10;Description générée automatiquement">
            <a:extLst>
              <a:ext uri="{FF2B5EF4-FFF2-40B4-BE49-F238E27FC236}">
                <a16:creationId xmlns:a16="http://schemas.microsoft.com/office/drawing/2014/main" id="{A201B3DE-3231-A0A8-624E-C2CA1F83E9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48"/>
          <a:stretch/>
        </p:blipFill>
        <p:spPr>
          <a:xfrm>
            <a:off x="3515018" y="1705992"/>
            <a:ext cx="3155180" cy="33684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8F8A7E2-0650-4C9C-D0F9-ADD76A320AB2}"/>
              </a:ext>
            </a:extLst>
          </p:cNvPr>
          <p:cNvSpPr txBox="1"/>
          <p:nvPr/>
        </p:nvSpPr>
        <p:spPr>
          <a:xfrm>
            <a:off x="8602008" y="4215358"/>
            <a:ext cx="18631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Le sel ne se dissout plus</a:t>
            </a:r>
            <a:endParaRPr lang="fr-FR" sz="2400" b="1" dirty="0">
              <a:solidFill>
                <a:srgbClr val="FF0000"/>
              </a:solidFill>
            </a:endParaRPr>
          </a:p>
        </p:txBody>
      </p:sp>
      <p:cxnSp>
        <p:nvCxnSpPr>
          <p:cNvPr id="16" name="Straight Arrow Connector 21">
            <a:extLst>
              <a:ext uri="{FF2B5EF4-FFF2-40B4-BE49-F238E27FC236}">
                <a16:creationId xmlns:a16="http://schemas.microsoft.com/office/drawing/2014/main" id="{28BC45E0-CD0F-75C1-98F4-84E4405FFF3A}"/>
              </a:ext>
            </a:extLst>
          </p:cNvPr>
          <p:cNvCxnSpPr>
            <a:cxnSpLocks/>
          </p:cNvCxnSpPr>
          <p:nvPr/>
        </p:nvCxnSpPr>
        <p:spPr>
          <a:xfrm flipH="1">
            <a:off x="5714246" y="4630857"/>
            <a:ext cx="3032938" cy="0"/>
          </a:xfrm>
          <a:prstGeom prst="straightConnector1">
            <a:avLst/>
          </a:prstGeom>
          <a:ln w="57150" cap="flat" cmpd="sng" algn="ctr">
            <a:solidFill>
              <a:schemeClr val="accent3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DBF525D0-DE33-4E79-EE46-555FA408B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solution obtenue lorsque le sel ne se dissout plus est dite solution saturée.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4B9AC74-2150-B023-C012-3AB06225B61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Attirer l’attention sur le fait que le sel ne se dissolve plus et une quantité du sel reste insoluble dans la solution à la température de l’expérience</a:t>
            </a:r>
            <a:endParaRPr lang="fr-FR" dirty="0"/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7B6DE9D8-CEB9-FCE8-86F5-D4CA287EF56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87118" y="245965"/>
            <a:ext cx="583170" cy="583170"/>
          </a:xfrm>
          <a:prstGeom prst="rect">
            <a:avLst/>
          </a:prstGeom>
        </p:spPr>
      </p:pic>
      <p:cxnSp>
        <p:nvCxnSpPr>
          <p:cNvPr id="6" name="Straight Arrow Connector 21">
            <a:extLst>
              <a:ext uri="{FF2B5EF4-FFF2-40B4-BE49-F238E27FC236}">
                <a16:creationId xmlns:a16="http://schemas.microsoft.com/office/drawing/2014/main" id="{DFB43387-BE62-C86E-2508-9E87945EA212}"/>
              </a:ext>
            </a:extLst>
          </p:cNvPr>
          <p:cNvCxnSpPr>
            <a:cxnSpLocks/>
          </p:cNvCxnSpPr>
          <p:nvPr/>
        </p:nvCxnSpPr>
        <p:spPr>
          <a:xfrm>
            <a:off x="3669598" y="3768151"/>
            <a:ext cx="1109436" cy="0"/>
          </a:xfrm>
          <a:prstGeom prst="straightConnector1">
            <a:avLst/>
          </a:prstGeom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630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3F299-2B4B-894C-8833-B68622911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/>
          <p:cNvPicPr/>
          <p:nvPr/>
        </p:nvPicPr>
        <p:blipFill>
          <a:blip r:embed="rId2"/>
          <a:srcRect l="31416" t="55332" r="17503" b="15465"/>
          <a:stretch>
            <a:fillRect/>
          </a:stretch>
        </p:blipFill>
        <p:spPr bwMode="auto">
          <a:xfrm>
            <a:off x="2180254" y="1716832"/>
            <a:ext cx="8500187" cy="3377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rc 1"/>
          <p:cNvSpPr/>
          <p:nvPr/>
        </p:nvSpPr>
        <p:spPr>
          <a:xfrm>
            <a:off x="2071396" y="1716832"/>
            <a:ext cx="886408" cy="1399592"/>
          </a:xfrm>
          <a:prstGeom prst="arc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1782147" y="1482086"/>
            <a:ext cx="1296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/>
              <a:t>Sucre</a:t>
            </a:r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3666BDF-196A-33BA-4B79-B1CFB5D48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 exemple de solution saturée.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2694E91-D23B-87AB-D51F-0DB74E15E56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Attirer l’attention sur le fait que le sel ne se dissolve plus et une quantité du sel reste insoluble dans la solution à la température de l’expérience.</a:t>
            </a:r>
          </a:p>
        </p:txBody>
      </p:sp>
      <p:pic>
        <p:nvPicPr>
          <p:cNvPr id="7" name="Image 9">
            <a:extLst>
              <a:ext uri="{FF2B5EF4-FFF2-40B4-BE49-F238E27FC236}">
                <a16:creationId xmlns:a16="http://schemas.microsoft.com/office/drawing/2014/main" id="{A973961D-2CD2-8EB1-5E51-D92FDBE7A84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87118" y="245965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327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3F299-2B4B-894C-8833-B68622911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>
            <a:extLst>
              <a:ext uri="{FF2B5EF4-FFF2-40B4-BE49-F238E27FC236}">
                <a16:creationId xmlns:a16="http://schemas.microsoft.com/office/drawing/2014/main" id="{C49CF357-E492-FC7C-4E0B-C7073BDE824F}"/>
              </a:ext>
            </a:extLst>
          </p:cNvPr>
          <p:cNvSpPr txBox="1"/>
          <p:nvPr/>
        </p:nvSpPr>
        <p:spPr>
          <a:xfrm>
            <a:off x="2919663" y="2397948"/>
            <a:ext cx="60960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solubilité</a:t>
            </a:r>
          </a:p>
          <a:p>
            <a:pPr algn="ctr"/>
            <a:r>
              <a:rPr lang="ar-MA" sz="6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الذوبانية</a:t>
            </a:r>
            <a:endParaRPr lang="fr-MA" sz="6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C21A7AA-81D7-13D5-46C7-45BD94322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Après avoir présenter une solution saturée, je vous présente la définition de la solubilité.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69A7BDD-A3A5-0709-C6FB-B1F32B67A55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Veiller à ce que les élèves  soient attentifs </a:t>
            </a: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FDA877E0-F743-6260-834B-46A8CBAA15F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7118" y="245965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7445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3F299-2B4B-894C-8833-B68622911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EDD89466-E095-EC41-1DDC-A0D48905E88A}"/>
              </a:ext>
            </a:extLst>
          </p:cNvPr>
          <p:cNvSpPr txBox="1">
            <a:spLocks/>
          </p:cNvSpPr>
          <p:nvPr/>
        </p:nvSpPr>
        <p:spPr>
          <a:xfrm>
            <a:off x="786361" y="7944282"/>
            <a:ext cx="6455395" cy="47061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12382EB-EB47-5D07-3BD1-0B6487AFAC13}"/>
              </a:ext>
            </a:extLst>
          </p:cNvPr>
          <p:cNvSpPr txBox="1"/>
          <p:nvPr/>
        </p:nvSpPr>
        <p:spPr>
          <a:xfrm>
            <a:off x="786361" y="2890391"/>
            <a:ext cx="10896599" cy="1493358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3200" b="1" dirty="0">
                <a:solidFill>
                  <a:srgbClr val="FF0000"/>
                </a:solidFill>
              </a:rPr>
              <a:t>La solubilité </a:t>
            </a:r>
            <a:r>
              <a:rPr lang="fr-MA" sz="3200" dirty="0"/>
              <a:t>(notée </a:t>
            </a:r>
            <a:r>
              <a:rPr lang="fr-MA" sz="3200" b="1" dirty="0">
                <a:solidFill>
                  <a:srgbClr val="FF0000"/>
                </a:solidFill>
              </a:rPr>
              <a:t>s</a:t>
            </a:r>
            <a:r>
              <a:rPr lang="fr-MA" sz="3200" dirty="0"/>
              <a:t>)est </a:t>
            </a:r>
            <a:r>
              <a:rPr lang="fr-MA" sz="3200" b="1" dirty="0">
                <a:solidFill>
                  <a:srgbClr val="FF0000"/>
                </a:solidFill>
              </a:rPr>
              <a:t>la masse maximale </a:t>
            </a:r>
            <a:r>
              <a:rPr lang="fr-MA" sz="3200" dirty="0"/>
              <a:t>de soluté que l’on peut dissoudre dans </a:t>
            </a:r>
            <a:r>
              <a:rPr lang="fr-MA" sz="3200" b="1" dirty="0">
                <a:solidFill>
                  <a:srgbClr val="FF0000"/>
                </a:solidFill>
              </a:rPr>
              <a:t>un litre </a:t>
            </a:r>
            <a:r>
              <a:rPr lang="fr-MA" sz="3200" dirty="0"/>
              <a:t>de solvant. 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0F3096BA-E867-2B34-8158-09D774182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975905A-1C70-51D2-DB53-95453E34C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définition de la solubilité: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62E0DE-3946-D57E-F38A-67777178382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Veiller à ce que les élèves  soient attentifs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84818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3F299-2B4B-894C-8833-B68622911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76994974-A686-3E2C-0DFB-06B7A1085E0F}"/>
              </a:ext>
            </a:extLst>
          </p:cNvPr>
          <p:cNvSpPr/>
          <p:nvPr/>
        </p:nvSpPr>
        <p:spPr>
          <a:xfrm>
            <a:off x="2793832" y="2009019"/>
            <a:ext cx="5736935" cy="283996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D7D71DA-036C-328D-03AA-0E18C05A5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L’expression de la solubilité d’un soluté dans un solvant est:</a:t>
            </a:r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A8DAE1B-7638-A144-6BE0-9AB695DD005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Insister sur l’expression et les unités</a:t>
            </a: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3C413114-13E3-229C-2C17-5E2A6013B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BCDD389-B684-655B-5BB6-1A34F1B8EEAC}"/>
              </a:ext>
            </a:extLst>
          </p:cNvPr>
          <p:cNvSpPr txBox="1"/>
          <p:nvPr/>
        </p:nvSpPr>
        <p:spPr>
          <a:xfrm>
            <a:off x="2793832" y="2019944"/>
            <a:ext cx="1203158" cy="1862048"/>
          </a:xfrm>
          <a:custGeom>
            <a:avLst/>
            <a:gdLst>
              <a:gd name="csX0" fmla="*/ 0 w 1203158"/>
              <a:gd name="csY0" fmla="*/ 0 h 1862048"/>
              <a:gd name="csX1" fmla="*/ 401053 w 1203158"/>
              <a:gd name="csY1" fmla="*/ 0 h 1862048"/>
              <a:gd name="csX2" fmla="*/ 814137 w 1203158"/>
              <a:gd name="csY2" fmla="*/ 0 h 1862048"/>
              <a:gd name="csX3" fmla="*/ 1203158 w 1203158"/>
              <a:gd name="csY3" fmla="*/ 0 h 1862048"/>
              <a:gd name="csX4" fmla="*/ 1203158 w 1203158"/>
              <a:gd name="csY4" fmla="*/ 484132 h 1862048"/>
              <a:gd name="csX5" fmla="*/ 1203158 w 1203158"/>
              <a:gd name="csY5" fmla="*/ 986885 h 1862048"/>
              <a:gd name="csX6" fmla="*/ 1203158 w 1203158"/>
              <a:gd name="csY6" fmla="*/ 1415156 h 1862048"/>
              <a:gd name="csX7" fmla="*/ 1203158 w 1203158"/>
              <a:gd name="csY7" fmla="*/ 1862048 h 1862048"/>
              <a:gd name="csX8" fmla="*/ 790074 w 1203158"/>
              <a:gd name="csY8" fmla="*/ 1862048 h 1862048"/>
              <a:gd name="csX9" fmla="*/ 364958 w 1203158"/>
              <a:gd name="csY9" fmla="*/ 1862048 h 1862048"/>
              <a:gd name="csX10" fmla="*/ 0 w 1203158"/>
              <a:gd name="csY10" fmla="*/ 1862048 h 1862048"/>
              <a:gd name="csX11" fmla="*/ 0 w 1203158"/>
              <a:gd name="csY11" fmla="*/ 1433777 h 1862048"/>
              <a:gd name="csX12" fmla="*/ 0 w 1203158"/>
              <a:gd name="csY12" fmla="*/ 931024 h 1862048"/>
              <a:gd name="csX13" fmla="*/ 0 w 1203158"/>
              <a:gd name="csY13" fmla="*/ 484132 h 1862048"/>
              <a:gd name="csX14" fmla="*/ 0 w 1203158"/>
              <a:gd name="csY14" fmla="*/ 0 h 18620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203158" h="1862048" extrusionOk="0">
                <a:moveTo>
                  <a:pt x="0" y="0"/>
                </a:moveTo>
                <a:cubicBezTo>
                  <a:pt x="183009" y="-6441"/>
                  <a:pt x="240168" y="13614"/>
                  <a:pt x="401053" y="0"/>
                </a:cubicBezTo>
                <a:cubicBezTo>
                  <a:pt x="561938" y="-13614"/>
                  <a:pt x="634564" y="9062"/>
                  <a:pt x="814137" y="0"/>
                </a:cubicBezTo>
                <a:cubicBezTo>
                  <a:pt x="993710" y="-9062"/>
                  <a:pt x="1070748" y="32883"/>
                  <a:pt x="1203158" y="0"/>
                </a:cubicBezTo>
                <a:cubicBezTo>
                  <a:pt x="1228775" y="222439"/>
                  <a:pt x="1156943" y="309403"/>
                  <a:pt x="1203158" y="484132"/>
                </a:cubicBezTo>
                <a:cubicBezTo>
                  <a:pt x="1249373" y="658861"/>
                  <a:pt x="1199987" y="822119"/>
                  <a:pt x="1203158" y="986885"/>
                </a:cubicBezTo>
                <a:cubicBezTo>
                  <a:pt x="1206329" y="1151651"/>
                  <a:pt x="1196489" y="1233901"/>
                  <a:pt x="1203158" y="1415156"/>
                </a:cubicBezTo>
                <a:cubicBezTo>
                  <a:pt x="1209827" y="1596411"/>
                  <a:pt x="1187072" y="1685917"/>
                  <a:pt x="1203158" y="1862048"/>
                </a:cubicBezTo>
                <a:cubicBezTo>
                  <a:pt x="1095145" y="1908644"/>
                  <a:pt x="984876" y="1857040"/>
                  <a:pt x="790074" y="1862048"/>
                </a:cubicBezTo>
                <a:cubicBezTo>
                  <a:pt x="595272" y="1867056"/>
                  <a:pt x="529976" y="1824755"/>
                  <a:pt x="364958" y="1862048"/>
                </a:cubicBezTo>
                <a:cubicBezTo>
                  <a:pt x="199940" y="1899341"/>
                  <a:pt x="154637" y="1857467"/>
                  <a:pt x="0" y="1862048"/>
                </a:cubicBezTo>
                <a:cubicBezTo>
                  <a:pt x="-22745" y="1764062"/>
                  <a:pt x="18174" y="1524815"/>
                  <a:pt x="0" y="1433777"/>
                </a:cubicBezTo>
                <a:cubicBezTo>
                  <a:pt x="-18174" y="1342739"/>
                  <a:pt x="51505" y="1062250"/>
                  <a:pt x="0" y="931024"/>
                </a:cubicBezTo>
                <a:cubicBezTo>
                  <a:pt x="-51505" y="799798"/>
                  <a:pt x="12803" y="599075"/>
                  <a:pt x="0" y="484132"/>
                </a:cubicBezTo>
                <a:cubicBezTo>
                  <a:pt x="-12803" y="369189"/>
                  <a:pt x="9288" y="110529"/>
                  <a:pt x="0" y="0"/>
                </a:cubicBezTo>
                <a:close/>
              </a:path>
            </a:pathLst>
          </a:custGeom>
          <a:noFill/>
          <a:ln>
            <a:noFill/>
            <a:prstDash val="sysDot"/>
            <a:extLst>
              <a:ext uri="{C807C97D-BFC1-408E-A445-0C87EB9F89A2}">
                <ask:lineSketchStyleProps xmlns:ask="http://schemas.microsoft.com/office/drawing/2018/sketchyshapes" sd="179617555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500" dirty="0">
                <a:solidFill>
                  <a:srgbClr val="0070C0"/>
                </a:solidFill>
              </a:rPr>
              <a:t>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CFE0859-0ECD-63C0-12EA-8A19D7B0F672}"/>
              </a:ext>
            </a:extLst>
          </p:cNvPr>
          <p:cNvSpPr txBox="1"/>
          <p:nvPr/>
        </p:nvSpPr>
        <p:spPr>
          <a:xfrm>
            <a:off x="4131465" y="2178448"/>
            <a:ext cx="70585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/>
              <a:t>=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5A415B7-4A23-6CD9-576B-E0E9A2596DF3}"/>
              </a:ext>
            </a:extLst>
          </p:cNvPr>
          <p:cNvSpPr txBox="1"/>
          <p:nvPr/>
        </p:nvSpPr>
        <p:spPr>
          <a:xfrm>
            <a:off x="5662299" y="1521774"/>
            <a:ext cx="2069430" cy="1862048"/>
          </a:xfrm>
          <a:custGeom>
            <a:avLst/>
            <a:gdLst>
              <a:gd name="csX0" fmla="*/ 0 w 2069430"/>
              <a:gd name="csY0" fmla="*/ 0 h 1862048"/>
              <a:gd name="csX1" fmla="*/ 538052 w 2069430"/>
              <a:gd name="csY1" fmla="*/ 0 h 1862048"/>
              <a:gd name="csX2" fmla="*/ 1034715 w 2069430"/>
              <a:gd name="csY2" fmla="*/ 0 h 1862048"/>
              <a:gd name="csX3" fmla="*/ 1572767 w 2069430"/>
              <a:gd name="csY3" fmla="*/ 0 h 1862048"/>
              <a:gd name="csX4" fmla="*/ 2069430 w 2069430"/>
              <a:gd name="csY4" fmla="*/ 0 h 1862048"/>
              <a:gd name="csX5" fmla="*/ 2069430 w 2069430"/>
              <a:gd name="csY5" fmla="*/ 446892 h 1862048"/>
              <a:gd name="csX6" fmla="*/ 2069430 w 2069430"/>
              <a:gd name="csY6" fmla="*/ 856542 h 1862048"/>
              <a:gd name="csX7" fmla="*/ 2069430 w 2069430"/>
              <a:gd name="csY7" fmla="*/ 1322054 h 1862048"/>
              <a:gd name="csX8" fmla="*/ 2069430 w 2069430"/>
              <a:gd name="csY8" fmla="*/ 1862048 h 1862048"/>
              <a:gd name="csX9" fmla="*/ 1531378 w 2069430"/>
              <a:gd name="csY9" fmla="*/ 1862048 h 1862048"/>
              <a:gd name="csX10" fmla="*/ 993326 w 2069430"/>
              <a:gd name="csY10" fmla="*/ 1862048 h 1862048"/>
              <a:gd name="csX11" fmla="*/ 538052 w 2069430"/>
              <a:gd name="csY11" fmla="*/ 1862048 h 1862048"/>
              <a:gd name="csX12" fmla="*/ 0 w 2069430"/>
              <a:gd name="csY12" fmla="*/ 1862048 h 1862048"/>
              <a:gd name="csX13" fmla="*/ 0 w 2069430"/>
              <a:gd name="csY13" fmla="*/ 1415156 h 1862048"/>
              <a:gd name="csX14" fmla="*/ 0 w 2069430"/>
              <a:gd name="csY14" fmla="*/ 968265 h 1862048"/>
              <a:gd name="csX15" fmla="*/ 0 w 2069430"/>
              <a:gd name="csY15" fmla="*/ 539994 h 1862048"/>
              <a:gd name="csX16" fmla="*/ 0 w 2069430"/>
              <a:gd name="csY16" fmla="*/ 0 h 18620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069430" h="1862048" extrusionOk="0">
                <a:moveTo>
                  <a:pt x="0" y="0"/>
                </a:moveTo>
                <a:cubicBezTo>
                  <a:pt x="124045" y="-8035"/>
                  <a:pt x="301108" y="53612"/>
                  <a:pt x="538052" y="0"/>
                </a:cubicBezTo>
                <a:cubicBezTo>
                  <a:pt x="774996" y="-53612"/>
                  <a:pt x="928359" y="6721"/>
                  <a:pt x="1034715" y="0"/>
                </a:cubicBezTo>
                <a:cubicBezTo>
                  <a:pt x="1141071" y="-6721"/>
                  <a:pt x="1415015" y="48987"/>
                  <a:pt x="1572767" y="0"/>
                </a:cubicBezTo>
                <a:cubicBezTo>
                  <a:pt x="1730519" y="-48987"/>
                  <a:pt x="1954862" y="20549"/>
                  <a:pt x="2069430" y="0"/>
                </a:cubicBezTo>
                <a:cubicBezTo>
                  <a:pt x="2094075" y="123903"/>
                  <a:pt x="2026128" y="241863"/>
                  <a:pt x="2069430" y="446892"/>
                </a:cubicBezTo>
                <a:cubicBezTo>
                  <a:pt x="2112732" y="651921"/>
                  <a:pt x="2031754" y="732802"/>
                  <a:pt x="2069430" y="856542"/>
                </a:cubicBezTo>
                <a:cubicBezTo>
                  <a:pt x="2107106" y="980282"/>
                  <a:pt x="2050534" y="1193733"/>
                  <a:pt x="2069430" y="1322054"/>
                </a:cubicBezTo>
                <a:cubicBezTo>
                  <a:pt x="2088326" y="1450375"/>
                  <a:pt x="2039897" y="1679994"/>
                  <a:pt x="2069430" y="1862048"/>
                </a:cubicBezTo>
                <a:cubicBezTo>
                  <a:pt x="1930862" y="1916742"/>
                  <a:pt x="1681324" y="1801413"/>
                  <a:pt x="1531378" y="1862048"/>
                </a:cubicBezTo>
                <a:cubicBezTo>
                  <a:pt x="1381432" y="1922683"/>
                  <a:pt x="1236781" y="1837924"/>
                  <a:pt x="993326" y="1862048"/>
                </a:cubicBezTo>
                <a:cubicBezTo>
                  <a:pt x="749871" y="1886172"/>
                  <a:pt x="704953" y="1849772"/>
                  <a:pt x="538052" y="1862048"/>
                </a:cubicBezTo>
                <a:cubicBezTo>
                  <a:pt x="371151" y="1874324"/>
                  <a:pt x="164020" y="1815538"/>
                  <a:pt x="0" y="1862048"/>
                </a:cubicBezTo>
                <a:cubicBezTo>
                  <a:pt x="-34551" y="1686040"/>
                  <a:pt x="34558" y="1529161"/>
                  <a:pt x="0" y="1415156"/>
                </a:cubicBezTo>
                <a:cubicBezTo>
                  <a:pt x="-34558" y="1301151"/>
                  <a:pt x="44448" y="1076713"/>
                  <a:pt x="0" y="968265"/>
                </a:cubicBezTo>
                <a:cubicBezTo>
                  <a:pt x="-44448" y="859817"/>
                  <a:pt x="16016" y="743501"/>
                  <a:pt x="0" y="539994"/>
                </a:cubicBezTo>
                <a:cubicBezTo>
                  <a:pt x="-16016" y="336487"/>
                  <a:pt x="25863" y="110857"/>
                  <a:pt x="0" y="0"/>
                </a:cubicBezTo>
                <a:close/>
              </a:path>
            </a:pathLst>
          </a:custGeom>
          <a:noFill/>
          <a:ln>
            <a:noFill/>
            <a:prstDash val="sysDot"/>
            <a:extLst>
              <a:ext uri="{C807C97D-BFC1-408E-A445-0C87EB9F89A2}">
                <ask:lineSketchStyleProps xmlns:ask="http://schemas.microsoft.com/office/drawing/2018/sketchyshapes" sd="409048122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fr-FR" sz="11500" dirty="0" err="1">
                <a:solidFill>
                  <a:srgbClr val="FF0000"/>
                </a:solidFill>
              </a:rPr>
              <a:t>m</a:t>
            </a:r>
            <a:r>
              <a:rPr lang="fr-FR" sz="4800" b="1" baseline="-25000" dirty="0" err="1"/>
              <a:t>max</a:t>
            </a:r>
            <a:endParaRPr lang="fr-FR" sz="11500" b="1" baseline="-25000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038CD6EE-4718-AFF1-8849-B85E126727A0}"/>
              </a:ext>
            </a:extLst>
          </p:cNvPr>
          <p:cNvCxnSpPr>
            <a:cxnSpLocks/>
          </p:cNvCxnSpPr>
          <p:nvPr/>
        </p:nvCxnSpPr>
        <p:spPr>
          <a:xfrm>
            <a:off x="5726262" y="3301751"/>
            <a:ext cx="175660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1E4ACA3A-83C0-A24E-014A-C5CEB2D50360}"/>
              </a:ext>
            </a:extLst>
          </p:cNvPr>
          <p:cNvSpPr txBox="1"/>
          <p:nvPr/>
        </p:nvSpPr>
        <p:spPr>
          <a:xfrm>
            <a:off x="6053946" y="3273910"/>
            <a:ext cx="1122710" cy="1862048"/>
          </a:xfrm>
          <a:custGeom>
            <a:avLst/>
            <a:gdLst>
              <a:gd name="csX0" fmla="*/ 0 w 1122710"/>
              <a:gd name="csY0" fmla="*/ 0 h 1862048"/>
              <a:gd name="csX1" fmla="*/ 572582 w 1122710"/>
              <a:gd name="csY1" fmla="*/ 0 h 1862048"/>
              <a:gd name="csX2" fmla="*/ 1122710 w 1122710"/>
              <a:gd name="csY2" fmla="*/ 0 h 1862048"/>
              <a:gd name="csX3" fmla="*/ 1122710 w 1122710"/>
              <a:gd name="csY3" fmla="*/ 465512 h 1862048"/>
              <a:gd name="csX4" fmla="*/ 1122710 w 1122710"/>
              <a:gd name="csY4" fmla="*/ 875163 h 1862048"/>
              <a:gd name="csX5" fmla="*/ 1122710 w 1122710"/>
              <a:gd name="csY5" fmla="*/ 1340675 h 1862048"/>
              <a:gd name="csX6" fmla="*/ 1122710 w 1122710"/>
              <a:gd name="csY6" fmla="*/ 1862048 h 1862048"/>
              <a:gd name="csX7" fmla="*/ 595036 w 1122710"/>
              <a:gd name="csY7" fmla="*/ 1862048 h 1862048"/>
              <a:gd name="csX8" fmla="*/ 0 w 1122710"/>
              <a:gd name="csY8" fmla="*/ 1862048 h 1862048"/>
              <a:gd name="csX9" fmla="*/ 0 w 1122710"/>
              <a:gd name="csY9" fmla="*/ 1433777 h 1862048"/>
              <a:gd name="csX10" fmla="*/ 0 w 1122710"/>
              <a:gd name="csY10" fmla="*/ 931024 h 1862048"/>
              <a:gd name="csX11" fmla="*/ 0 w 1122710"/>
              <a:gd name="csY11" fmla="*/ 484132 h 1862048"/>
              <a:gd name="csX12" fmla="*/ 0 w 1122710"/>
              <a:gd name="csY12" fmla="*/ 0 h 18620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122710" h="1862048" extrusionOk="0">
                <a:moveTo>
                  <a:pt x="0" y="0"/>
                </a:moveTo>
                <a:cubicBezTo>
                  <a:pt x="136834" y="-55645"/>
                  <a:pt x="291730" y="18596"/>
                  <a:pt x="572582" y="0"/>
                </a:cubicBezTo>
                <a:cubicBezTo>
                  <a:pt x="853434" y="-18596"/>
                  <a:pt x="910345" y="17272"/>
                  <a:pt x="1122710" y="0"/>
                </a:cubicBezTo>
                <a:cubicBezTo>
                  <a:pt x="1154772" y="119973"/>
                  <a:pt x="1096109" y="365836"/>
                  <a:pt x="1122710" y="465512"/>
                </a:cubicBezTo>
                <a:cubicBezTo>
                  <a:pt x="1149311" y="565188"/>
                  <a:pt x="1084842" y="760623"/>
                  <a:pt x="1122710" y="875163"/>
                </a:cubicBezTo>
                <a:cubicBezTo>
                  <a:pt x="1160578" y="989703"/>
                  <a:pt x="1078096" y="1242213"/>
                  <a:pt x="1122710" y="1340675"/>
                </a:cubicBezTo>
                <a:cubicBezTo>
                  <a:pt x="1167324" y="1439137"/>
                  <a:pt x="1085505" y="1724337"/>
                  <a:pt x="1122710" y="1862048"/>
                </a:cubicBezTo>
                <a:cubicBezTo>
                  <a:pt x="920236" y="1874438"/>
                  <a:pt x="805410" y="1805883"/>
                  <a:pt x="595036" y="1862048"/>
                </a:cubicBezTo>
                <a:cubicBezTo>
                  <a:pt x="384662" y="1918213"/>
                  <a:pt x="222010" y="1855078"/>
                  <a:pt x="0" y="1862048"/>
                </a:cubicBezTo>
                <a:cubicBezTo>
                  <a:pt x="-35109" y="1755782"/>
                  <a:pt x="17837" y="1621368"/>
                  <a:pt x="0" y="1433777"/>
                </a:cubicBezTo>
                <a:cubicBezTo>
                  <a:pt x="-17837" y="1246186"/>
                  <a:pt x="25210" y="1125436"/>
                  <a:pt x="0" y="931024"/>
                </a:cubicBezTo>
                <a:cubicBezTo>
                  <a:pt x="-25210" y="736612"/>
                  <a:pt x="15305" y="592279"/>
                  <a:pt x="0" y="484132"/>
                </a:cubicBezTo>
                <a:cubicBezTo>
                  <a:pt x="-15305" y="375985"/>
                  <a:pt x="3885" y="128982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322105023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fr-FR" sz="115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</a:t>
            </a: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A19C8C13-6F0F-AD3F-31CD-02C35817387F}"/>
              </a:ext>
            </a:extLst>
          </p:cNvPr>
          <p:cNvCxnSpPr>
            <a:cxnSpLocks/>
          </p:cNvCxnSpPr>
          <p:nvPr/>
        </p:nvCxnSpPr>
        <p:spPr>
          <a:xfrm>
            <a:off x="1777801" y="3109472"/>
            <a:ext cx="1303763" cy="0"/>
          </a:xfrm>
          <a:prstGeom prst="straightConnector1">
            <a:avLst/>
          </a:prstGeom>
          <a:ln w="57150">
            <a:solidFill>
              <a:srgbClr val="0070C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5D00FD78-DDA1-38AA-BBC7-5808BF49E649}"/>
              </a:ext>
            </a:extLst>
          </p:cNvPr>
          <p:cNvCxnSpPr>
            <a:cxnSpLocks/>
            <a:stCxn id="33" idx="1"/>
          </p:cNvCxnSpPr>
          <p:nvPr/>
        </p:nvCxnSpPr>
        <p:spPr>
          <a:xfrm flipH="1" flipV="1">
            <a:off x="7039155" y="2646439"/>
            <a:ext cx="1896424" cy="1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74976CCB-8688-9B16-89E2-FA02D56159E1}"/>
              </a:ext>
            </a:extLst>
          </p:cNvPr>
          <p:cNvCxnSpPr>
            <a:cxnSpLocks/>
          </p:cNvCxnSpPr>
          <p:nvPr/>
        </p:nvCxnSpPr>
        <p:spPr>
          <a:xfrm flipH="1" flipV="1">
            <a:off x="6978178" y="4337513"/>
            <a:ext cx="1830126" cy="31137"/>
          </a:xfrm>
          <a:prstGeom prst="straightConnector1">
            <a:avLst/>
          </a:prstGeom>
          <a:ln w="5715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E6D33530-C087-29BB-7A9F-7465FCC695A7}"/>
              </a:ext>
            </a:extLst>
          </p:cNvPr>
          <p:cNvSpPr txBox="1"/>
          <p:nvPr/>
        </p:nvSpPr>
        <p:spPr>
          <a:xfrm>
            <a:off x="155255" y="2528660"/>
            <a:ext cx="2827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070C0"/>
                </a:solidFill>
              </a:rPr>
              <a:t>La solubilité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29B7F481-BDC8-12B4-5D27-235E81D7733F}"/>
              </a:ext>
            </a:extLst>
          </p:cNvPr>
          <p:cNvSpPr txBox="1"/>
          <p:nvPr/>
        </p:nvSpPr>
        <p:spPr>
          <a:xfrm>
            <a:off x="8854077" y="4097699"/>
            <a:ext cx="3055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rPr lang="fr-MA" dirty="0">
                <a:solidFill>
                  <a:schemeClr val="accent1">
                    <a:lumMod val="50000"/>
                  </a:schemeClr>
                </a:solidFill>
              </a:rPr>
              <a:t>L</a:t>
            </a:r>
            <a:r>
              <a:rPr lang="fr-MA" dirty="0">
                <a:solidFill>
                  <a:schemeClr val="tx1"/>
                </a:solidFill>
              </a:rPr>
              <a:t>e volume du solvant.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CCEF87B-97EC-52AE-A2BA-7486C179B801}"/>
              </a:ext>
            </a:extLst>
          </p:cNvPr>
          <p:cNvSpPr txBox="1"/>
          <p:nvPr/>
        </p:nvSpPr>
        <p:spPr>
          <a:xfrm>
            <a:off x="8935579" y="2230941"/>
            <a:ext cx="2892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La masse maximale du soluté dissoute.</a:t>
            </a:r>
          </a:p>
        </p:txBody>
      </p:sp>
    </p:spTree>
    <p:extLst>
      <p:ext uri="{BB962C8B-B14F-4D97-AF65-F5344CB8AC3E}">
        <p14:creationId xmlns:p14="http://schemas.microsoft.com/office/powerpoint/2010/main" val="279039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0" grpId="0"/>
      <p:bldP spid="11" grpId="0"/>
      <p:bldP spid="12" grpId="0"/>
      <p:bldP spid="19" grpId="0"/>
      <p:bldP spid="29" grpId="0"/>
      <p:bldP spid="31" grpId="0"/>
      <p:bldP spid="3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ED6D0-15C4-238D-C970-EB42EB086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FC9E3CAC-C81F-2FAF-F889-AEB61B251603}"/>
              </a:ext>
            </a:extLst>
          </p:cNvPr>
          <p:cNvSpPr/>
          <p:nvPr/>
        </p:nvSpPr>
        <p:spPr>
          <a:xfrm>
            <a:off x="2909553" y="2218567"/>
            <a:ext cx="5736935" cy="283996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1F76F93-4E5E-AB33-0B72-F026D9372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Je vous présente maintenant les unités à utiliser pour calculer la solubilité s.</a:t>
            </a:r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6786260-F289-FA7A-F7E4-F214284D6E1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Insister sur l’expression et les unités</a:t>
            </a: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D8D2FBB1-7FE2-647C-3CD4-FB96E0D85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4ECFEA7-260F-C020-C71B-5CB6A8FF2641}"/>
              </a:ext>
            </a:extLst>
          </p:cNvPr>
          <p:cNvSpPr txBox="1"/>
          <p:nvPr/>
        </p:nvSpPr>
        <p:spPr>
          <a:xfrm>
            <a:off x="2909553" y="2229492"/>
            <a:ext cx="1203158" cy="1862048"/>
          </a:xfrm>
          <a:custGeom>
            <a:avLst/>
            <a:gdLst>
              <a:gd name="csX0" fmla="*/ 0 w 1203158"/>
              <a:gd name="csY0" fmla="*/ 0 h 1862048"/>
              <a:gd name="csX1" fmla="*/ 401053 w 1203158"/>
              <a:gd name="csY1" fmla="*/ 0 h 1862048"/>
              <a:gd name="csX2" fmla="*/ 814137 w 1203158"/>
              <a:gd name="csY2" fmla="*/ 0 h 1862048"/>
              <a:gd name="csX3" fmla="*/ 1203158 w 1203158"/>
              <a:gd name="csY3" fmla="*/ 0 h 1862048"/>
              <a:gd name="csX4" fmla="*/ 1203158 w 1203158"/>
              <a:gd name="csY4" fmla="*/ 484132 h 1862048"/>
              <a:gd name="csX5" fmla="*/ 1203158 w 1203158"/>
              <a:gd name="csY5" fmla="*/ 986885 h 1862048"/>
              <a:gd name="csX6" fmla="*/ 1203158 w 1203158"/>
              <a:gd name="csY6" fmla="*/ 1415156 h 1862048"/>
              <a:gd name="csX7" fmla="*/ 1203158 w 1203158"/>
              <a:gd name="csY7" fmla="*/ 1862048 h 1862048"/>
              <a:gd name="csX8" fmla="*/ 790074 w 1203158"/>
              <a:gd name="csY8" fmla="*/ 1862048 h 1862048"/>
              <a:gd name="csX9" fmla="*/ 364958 w 1203158"/>
              <a:gd name="csY9" fmla="*/ 1862048 h 1862048"/>
              <a:gd name="csX10" fmla="*/ 0 w 1203158"/>
              <a:gd name="csY10" fmla="*/ 1862048 h 1862048"/>
              <a:gd name="csX11" fmla="*/ 0 w 1203158"/>
              <a:gd name="csY11" fmla="*/ 1433777 h 1862048"/>
              <a:gd name="csX12" fmla="*/ 0 w 1203158"/>
              <a:gd name="csY12" fmla="*/ 931024 h 1862048"/>
              <a:gd name="csX13" fmla="*/ 0 w 1203158"/>
              <a:gd name="csY13" fmla="*/ 484132 h 1862048"/>
              <a:gd name="csX14" fmla="*/ 0 w 1203158"/>
              <a:gd name="csY14" fmla="*/ 0 h 18620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203158" h="1862048" extrusionOk="0">
                <a:moveTo>
                  <a:pt x="0" y="0"/>
                </a:moveTo>
                <a:cubicBezTo>
                  <a:pt x="183009" y="-6441"/>
                  <a:pt x="240168" y="13614"/>
                  <a:pt x="401053" y="0"/>
                </a:cubicBezTo>
                <a:cubicBezTo>
                  <a:pt x="561938" y="-13614"/>
                  <a:pt x="634564" y="9062"/>
                  <a:pt x="814137" y="0"/>
                </a:cubicBezTo>
                <a:cubicBezTo>
                  <a:pt x="993710" y="-9062"/>
                  <a:pt x="1070748" y="32883"/>
                  <a:pt x="1203158" y="0"/>
                </a:cubicBezTo>
                <a:cubicBezTo>
                  <a:pt x="1228775" y="222439"/>
                  <a:pt x="1156943" y="309403"/>
                  <a:pt x="1203158" y="484132"/>
                </a:cubicBezTo>
                <a:cubicBezTo>
                  <a:pt x="1249373" y="658861"/>
                  <a:pt x="1199987" y="822119"/>
                  <a:pt x="1203158" y="986885"/>
                </a:cubicBezTo>
                <a:cubicBezTo>
                  <a:pt x="1206329" y="1151651"/>
                  <a:pt x="1196489" y="1233901"/>
                  <a:pt x="1203158" y="1415156"/>
                </a:cubicBezTo>
                <a:cubicBezTo>
                  <a:pt x="1209827" y="1596411"/>
                  <a:pt x="1187072" y="1685917"/>
                  <a:pt x="1203158" y="1862048"/>
                </a:cubicBezTo>
                <a:cubicBezTo>
                  <a:pt x="1095145" y="1908644"/>
                  <a:pt x="984876" y="1857040"/>
                  <a:pt x="790074" y="1862048"/>
                </a:cubicBezTo>
                <a:cubicBezTo>
                  <a:pt x="595272" y="1867056"/>
                  <a:pt x="529976" y="1824755"/>
                  <a:pt x="364958" y="1862048"/>
                </a:cubicBezTo>
                <a:cubicBezTo>
                  <a:pt x="199940" y="1899341"/>
                  <a:pt x="154637" y="1857467"/>
                  <a:pt x="0" y="1862048"/>
                </a:cubicBezTo>
                <a:cubicBezTo>
                  <a:pt x="-22745" y="1764062"/>
                  <a:pt x="18174" y="1524815"/>
                  <a:pt x="0" y="1433777"/>
                </a:cubicBezTo>
                <a:cubicBezTo>
                  <a:pt x="-18174" y="1342739"/>
                  <a:pt x="51505" y="1062250"/>
                  <a:pt x="0" y="931024"/>
                </a:cubicBezTo>
                <a:cubicBezTo>
                  <a:pt x="-51505" y="799798"/>
                  <a:pt x="12803" y="599075"/>
                  <a:pt x="0" y="484132"/>
                </a:cubicBezTo>
                <a:cubicBezTo>
                  <a:pt x="-12803" y="369189"/>
                  <a:pt x="9288" y="110529"/>
                  <a:pt x="0" y="0"/>
                </a:cubicBezTo>
                <a:close/>
              </a:path>
            </a:pathLst>
          </a:custGeom>
          <a:noFill/>
          <a:ln>
            <a:noFill/>
            <a:prstDash val="sysDot"/>
            <a:extLst>
              <a:ext uri="{C807C97D-BFC1-408E-A445-0C87EB9F89A2}">
                <ask:lineSketchStyleProps xmlns:ask="http://schemas.microsoft.com/office/drawing/2018/sketchyshapes" sd="179617555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500" dirty="0">
                <a:solidFill>
                  <a:srgbClr val="0070C0"/>
                </a:solidFill>
              </a:rPr>
              <a:t>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457F428-8349-5242-6D7E-9207659CBC52}"/>
              </a:ext>
            </a:extLst>
          </p:cNvPr>
          <p:cNvSpPr txBox="1"/>
          <p:nvPr/>
        </p:nvSpPr>
        <p:spPr>
          <a:xfrm>
            <a:off x="4247186" y="2387996"/>
            <a:ext cx="70585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/>
              <a:t>=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2A7C7F7-CDE2-523A-A1AA-C07D12523D3B}"/>
              </a:ext>
            </a:extLst>
          </p:cNvPr>
          <p:cNvSpPr txBox="1"/>
          <p:nvPr/>
        </p:nvSpPr>
        <p:spPr>
          <a:xfrm>
            <a:off x="5723696" y="1840969"/>
            <a:ext cx="2069430" cy="1862048"/>
          </a:xfrm>
          <a:custGeom>
            <a:avLst/>
            <a:gdLst>
              <a:gd name="csX0" fmla="*/ 0 w 2069430"/>
              <a:gd name="csY0" fmla="*/ 0 h 1862048"/>
              <a:gd name="csX1" fmla="*/ 538052 w 2069430"/>
              <a:gd name="csY1" fmla="*/ 0 h 1862048"/>
              <a:gd name="csX2" fmla="*/ 1034715 w 2069430"/>
              <a:gd name="csY2" fmla="*/ 0 h 1862048"/>
              <a:gd name="csX3" fmla="*/ 1572767 w 2069430"/>
              <a:gd name="csY3" fmla="*/ 0 h 1862048"/>
              <a:gd name="csX4" fmla="*/ 2069430 w 2069430"/>
              <a:gd name="csY4" fmla="*/ 0 h 1862048"/>
              <a:gd name="csX5" fmla="*/ 2069430 w 2069430"/>
              <a:gd name="csY5" fmla="*/ 446892 h 1862048"/>
              <a:gd name="csX6" fmla="*/ 2069430 w 2069430"/>
              <a:gd name="csY6" fmla="*/ 856542 h 1862048"/>
              <a:gd name="csX7" fmla="*/ 2069430 w 2069430"/>
              <a:gd name="csY7" fmla="*/ 1322054 h 1862048"/>
              <a:gd name="csX8" fmla="*/ 2069430 w 2069430"/>
              <a:gd name="csY8" fmla="*/ 1862048 h 1862048"/>
              <a:gd name="csX9" fmla="*/ 1531378 w 2069430"/>
              <a:gd name="csY9" fmla="*/ 1862048 h 1862048"/>
              <a:gd name="csX10" fmla="*/ 993326 w 2069430"/>
              <a:gd name="csY10" fmla="*/ 1862048 h 1862048"/>
              <a:gd name="csX11" fmla="*/ 538052 w 2069430"/>
              <a:gd name="csY11" fmla="*/ 1862048 h 1862048"/>
              <a:gd name="csX12" fmla="*/ 0 w 2069430"/>
              <a:gd name="csY12" fmla="*/ 1862048 h 1862048"/>
              <a:gd name="csX13" fmla="*/ 0 w 2069430"/>
              <a:gd name="csY13" fmla="*/ 1415156 h 1862048"/>
              <a:gd name="csX14" fmla="*/ 0 w 2069430"/>
              <a:gd name="csY14" fmla="*/ 968265 h 1862048"/>
              <a:gd name="csX15" fmla="*/ 0 w 2069430"/>
              <a:gd name="csY15" fmla="*/ 539994 h 1862048"/>
              <a:gd name="csX16" fmla="*/ 0 w 2069430"/>
              <a:gd name="csY16" fmla="*/ 0 h 18620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069430" h="1862048" extrusionOk="0">
                <a:moveTo>
                  <a:pt x="0" y="0"/>
                </a:moveTo>
                <a:cubicBezTo>
                  <a:pt x="124045" y="-8035"/>
                  <a:pt x="301108" y="53612"/>
                  <a:pt x="538052" y="0"/>
                </a:cubicBezTo>
                <a:cubicBezTo>
                  <a:pt x="774996" y="-53612"/>
                  <a:pt x="928359" y="6721"/>
                  <a:pt x="1034715" y="0"/>
                </a:cubicBezTo>
                <a:cubicBezTo>
                  <a:pt x="1141071" y="-6721"/>
                  <a:pt x="1415015" y="48987"/>
                  <a:pt x="1572767" y="0"/>
                </a:cubicBezTo>
                <a:cubicBezTo>
                  <a:pt x="1730519" y="-48987"/>
                  <a:pt x="1954862" y="20549"/>
                  <a:pt x="2069430" y="0"/>
                </a:cubicBezTo>
                <a:cubicBezTo>
                  <a:pt x="2094075" y="123903"/>
                  <a:pt x="2026128" y="241863"/>
                  <a:pt x="2069430" y="446892"/>
                </a:cubicBezTo>
                <a:cubicBezTo>
                  <a:pt x="2112732" y="651921"/>
                  <a:pt x="2031754" y="732802"/>
                  <a:pt x="2069430" y="856542"/>
                </a:cubicBezTo>
                <a:cubicBezTo>
                  <a:pt x="2107106" y="980282"/>
                  <a:pt x="2050534" y="1193733"/>
                  <a:pt x="2069430" y="1322054"/>
                </a:cubicBezTo>
                <a:cubicBezTo>
                  <a:pt x="2088326" y="1450375"/>
                  <a:pt x="2039897" y="1679994"/>
                  <a:pt x="2069430" y="1862048"/>
                </a:cubicBezTo>
                <a:cubicBezTo>
                  <a:pt x="1930862" y="1916742"/>
                  <a:pt x="1681324" y="1801413"/>
                  <a:pt x="1531378" y="1862048"/>
                </a:cubicBezTo>
                <a:cubicBezTo>
                  <a:pt x="1381432" y="1922683"/>
                  <a:pt x="1236781" y="1837924"/>
                  <a:pt x="993326" y="1862048"/>
                </a:cubicBezTo>
                <a:cubicBezTo>
                  <a:pt x="749871" y="1886172"/>
                  <a:pt x="704953" y="1849772"/>
                  <a:pt x="538052" y="1862048"/>
                </a:cubicBezTo>
                <a:cubicBezTo>
                  <a:pt x="371151" y="1874324"/>
                  <a:pt x="164020" y="1815538"/>
                  <a:pt x="0" y="1862048"/>
                </a:cubicBezTo>
                <a:cubicBezTo>
                  <a:pt x="-34551" y="1686040"/>
                  <a:pt x="34558" y="1529161"/>
                  <a:pt x="0" y="1415156"/>
                </a:cubicBezTo>
                <a:cubicBezTo>
                  <a:pt x="-34558" y="1301151"/>
                  <a:pt x="44448" y="1076713"/>
                  <a:pt x="0" y="968265"/>
                </a:cubicBezTo>
                <a:cubicBezTo>
                  <a:pt x="-44448" y="859817"/>
                  <a:pt x="16016" y="743501"/>
                  <a:pt x="0" y="539994"/>
                </a:cubicBezTo>
                <a:cubicBezTo>
                  <a:pt x="-16016" y="336487"/>
                  <a:pt x="25863" y="110857"/>
                  <a:pt x="0" y="0"/>
                </a:cubicBezTo>
                <a:close/>
              </a:path>
            </a:pathLst>
          </a:custGeom>
          <a:noFill/>
          <a:ln>
            <a:noFill/>
            <a:prstDash val="sysDot"/>
            <a:extLst>
              <a:ext uri="{C807C97D-BFC1-408E-A445-0C87EB9F89A2}">
                <ask:lineSketchStyleProps xmlns:ask="http://schemas.microsoft.com/office/drawing/2018/sketchyshapes" sd="409048122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fr-FR" sz="11500" dirty="0" err="1">
                <a:solidFill>
                  <a:srgbClr val="FF0000"/>
                </a:solidFill>
              </a:rPr>
              <a:t>m</a:t>
            </a:r>
            <a:r>
              <a:rPr lang="fr-FR" sz="4800" b="1" baseline="-25000" dirty="0" err="1"/>
              <a:t>max</a:t>
            </a:r>
            <a:endParaRPr lang="fr-FR" sz="11500" b="1" baseline="-25000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16B41BFD-4BDF-323A-3B68-C20A524AE502}"/>
              </a:ext>
            </a:extLst>
          </p:cNvPr>
          <p:cNvCxnSpPr>
            <a:cxnSpLocks/>
          </p:cNvCxnSpPr>
          <p:nvPr/>
        </p:nvCxnSpPr>
        <p:spPr>
          <a:xfrm>
            <a:off x="5841983" y="3511299"/>
            <a:ext cx="175660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3FC9F60F-7355-79CF-5973-794F32A79002}"/>
              </a:ext>
            </a:extLst>
          </p:cNvPr>
          <p:cNvSpPr txBox="1"/>
          <p:nvPr/>
        </p:nvSpPr>
        <p:spPr>
          <a:xfrm>
            <a:off x="6169667" y="3483458"/>
            <a:ext cx="1122710" cy="1862048"/>
          </a:xfrm>
          <a:custGeom>
            <a:avLst/>
            <a:gdLst>
              <a:gd name="csX0" fmla="*/ 0 w 1122710"/>
              <a:gd name="csY0" fmla="*/ 0 h 1862048"/>
              <a:gd name="csX1" fmla="*/ 572582 w 1122710"/>
              <a:gd name="csY1" fmla="*/ 0 h 1862048"/>
              <a:gd name="csX2" fmla="*/ 1122710 w 1122710"/>
              <a:gd name="csY2" fmla="*/ 0 h 1862048"/>
              <a:gd name="csX3" fmla="*/ 1122710 w 1122710"/>
              <a:gd name="csY3" fmla="*/ 465512 h 1862048"/>
              <a:gd name="csX4" fmla="*/ 1122710 w 1122710"/>
              <a:gd name="csY4" fmla="*/ 875163 h 1862048"/>
              <a:gd name="csX5" fmla="*/ 1122710 w 1122710"/>
              <a:gd name="csY5" fmla="*/ 1340675 h 1862048"/>
              <a:gd name="csX6" fmla="*/ 1122710 w 1122710"/>
              <a:gd name="csY6" fmla="*/ 1862048 h 1862048"/>
              <a:gd name="csX7" fmla="*/ 595036 w 1122710"/>
              <a:gd name="csY7" fmla="*/ 1862048 h 1862048"/>
              <a:gd name="csX8" fmla="*/ 0 w 1122710"/>
              <a:gd name="csY8" fmla="*/ 1862048 h 1862048"/>
              <a:gd name="csX9" fmla="*/ 0 w 1122710"/>
              <a:gd name="csY9" fmla="*/ 1433777 h 1862048"/>
              <a:gd name="csX10" fmla="*/ 0 w 1122710"/>
              <a:gd name="csY10" fmla="*/ 931024 h 1862048"/>
              <a:gd name="csX11" fmla="*/ 0 w 1122710"/>
              <a:gd name="csY11" fmla="*/ 484132 h 1862048"/>
              <a:gd name="csX12" fmla="*/ 0 w 1122710"/>
              <a:gd name="csY12" fmla="*/ 0 h 18620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122710" h="1862048" extrusionOk="0">
                <a:moveTo>
                  <a:pt x="0" y="0"/>
                </a:moveTo>
                <a:cubicBezTo>
                  <a:pt x="136834" y="-55645"/>
                  <a:pt x="291730" y="18596"/>
                  <a:pt x="572582" y="0"/>
                </a:cubicBezTo>
                <a:cubicBezTo>
                  <a:pt x="853434" y="-18596"/>
                  <a:pt x="910345" y="17272"/>
                  <a:pt x="1122710" y="0"/>
                </a:cubicBezTo>
                <a:cubicBezTo>
                  <a:pt x="1154772" y="119973"/>
                  <a:pt x="1096109" y="365836"/>
                  <a:pt x="1122710" y="465512"/>
                </a:cubicBezTo>
                <a:cubicBezTo>
                  <a:pt x="1149311" y="565188"/>
                  <a:pt x="1084842" y="760623"/>
                  <a:pt x="1122710" y="875163"/>
                </a:cubicBezTo>
                <a:cubicBezTo>
                  <a:pt x="1160578" y="989703"/>
                  <a:pt x="1078096" y="1242213"/>
                  <a:pt x="1122710" y="1340675"/>
                </a:cubicBezTo>
                <a:cubicBezTo>
                  <a:pt x="1167324" y="1439137"/>
                  <a:pt x="1085505" y="1724337"/>
                  <a:pt x="1122710" y="1862048"/>
                </a:cubicBezTo>
                <a:cubicBezTo>
                  <a:pt x="920236" y="1874438"/>
                  <a:pt x="805410" y="1805883"/>
                  <a:pt x="595036" y="1862048"/>
                </a:cubicBezTo>
                <a:cubicBezTo>
                  <a:pt x="384662" y="1918213"/>
                  <a:pt x="222010" y="1855078"/>
                  <a:pt x="0" y="1862048"/>
                </a:cubicBezTo>
                <a:cubicBezTo>
                  <a:pt x="-35109" y="1755782"/>
                  <a:pt x="17837" y="1621368"/>
                  <a:pt x="0" y="1433777"/>
                </a:cubicBezTo>
                <a:cubicBezTo>
                  <a:pt x="-17837" y="1246186"/>
                  <a:pt x="25210" y="1125436"/>
                  <a:pt x="0" y="931024"/>
                </a:cubicBezTo>
                <a:cubicBezTo>
                  <a:pt x="-25210" y="736612"/>
                  <a:pt x="15305" y="592279"/>
                  <a:pt x="0" y="484132"/>
                </a:cubicBezTo>
                <a:cubicBezTo>
                  <a:pt x="-15305" y="375985"/>
                  <a:pt x="3885" y="128982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322105023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fr-FR" sz="115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</a:t>
            </a: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9104BF0B-B1D4-E11D-23D1-D0B625B0252C}"/>
              </a:ext>
            </a:extLst>
          </p:cNvPr>
          <p:cNvCxnSpPr>
            <a:cxnSpLocks/>
          </p:cNvCxnSpPr>
          <p:nvPr/>
        </p:nvCxnSpPr>
        <p:spPr>
          <a:xfrm>
            <a:off x="1890184" y="3351147"/>
            <a:ext cx="1388337" cy="15822"/>
          </a:xfrm>
          <a:prstGeom prst="straightConnector1">
            <a:avLst/>
          </a:prstGeom>
          <a:ln w="57150">
            <a:solidFill>
              <a:srgbClr val="0070C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BB6F969D-6D19-426A-50ED-C8CC8881CE7C}"/>
              </a:ext>
            </a:extLst>
          </p:cNvPr>
          <p:cNvCxnSpPr>
            <a:cxnSpLocks/>
          </p:cNvCxnSpPr>
          <p:nvPr/>
        </p:nvCxnSpPr>
        <p:spPr>
          <a:xfrm flipH="1" flipV="1">
            <a:off x="7130195" y="2868538"/>
            <a:ext cx="2600401" cy="82932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A3BC8365-E8E5-56C5-4095-F5D7990A5312}"/>
              </a:ext>
            </a:extLst>
          </p:cNvPr>
          <p:cNvCxnSpPr>
            <a:cxnSpLocks/>
          </p:cNvCxnSpPr>
          <p:nvPr/>
        </p:nvCxnSpPr>
        <p:spPr>
          <a:xfrm flipH="1">
            <a:off x="7009995" y="4623758"/>
            <a:ext cx="2630690" cy="0"/>
          </a:xfrm>
          <a:prstGeom prst="straightConnector1">
            <a:avLst/>
          </a:prstGeom>
          <a:ln w="5715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4B4990C3-8D5B-030E-862C-17D733AEF978}"/>
              </a:ext>
            </a:extLst>
          </p:cNvPr>
          <p:cNvSpPr txBox="1"/>
          <p:nvPr/>
        </p:nvSpPr>
        <p:spPr>
          <a:xfrm>
            <a:off x="288504" y="2951470"/>
            <a:ext cx="1638138" cy="830997"/>
          </a:xfrm>
          <a:custGeom>
            <a:avLst/>
            <a:gdLst>
              <a:gd name="csX0" fmla="*/ 0 w 1638138"/>
              <a:gd name="csY0" fmla="*/ 0 h 830997"/>
              <a:gd name="csX1" fmla="*/ 546046 w 1638138"/>
              <a:gd name="csY1" fmla="*/ 0 h 830997"/>
              <a:gd name="csX2" fmla="*/ 1108473 w 1638138"/>
              <a:gd name="csY2" fmla="*/ 0 h 830997"/>
              <a:gd name="csX3" fmla="*/ 1638138 w 1638138"/>
              <a:gd name="csY3" fmla="*/ 0 h 830997"/>
              <a:gd name="csX4" fmla="*/ 1638138 w 1638138"/>
              <a:gd name="csY4" fmla="*/ 423808 h 830997"/>
              <a:gd name="csX5" fmla="*/ 1638138 w 1638138"/>
              <a:gd name="csY5" fmla="*/ 830997 h 830997"/>
              <a:gd name="csX6" fmla="*/ 1124855 w 1638138"/>
              <a:gd name="csY6" fmla="*/ 830997 h 830997"/>
              <a:gd name="csX7" fmla="*/ 546046 w 1638138"/>
              <a:gd name="csY7" fmla="*/ 830997 h 830997"/>
              <a:gd name="csX8" fmla="*/ 0 w 1638138"/>
              <a:gd name="csY8" fmla="*/ 830997 h 830997"/>
              <a:gd name="csX9" fmla="*/ 0 w 1638138"/>
              <a:gd name="csY9" fmla="*/ 398879 h 830997"/>
              <a:gd name="csX10" fmla="*/ 0 w 1638138"/>
              <a:gd name="csY10" fmla="*/ 0 h 8309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638138" h="830997" extrusionOk="0">
                <a:moveTo>
                  <a:pt x="0" y="0"/>
                </a:moveTo>
                <a:cubicBezTo>
                  <a:pt x="152737" y="-35799"/>
                  <a:pt x="380624" y="12653"/>
                  <a:pt x="546046" y="0"/>
                </a:cubicBezTo>
                <a:cubicBezTo>
                  <a:pt x="711468" y="-12653"/>
                  <a:pt x="933374" y="64809"/>
                  <a:pt x="1108473" y="0"/>
                </a:cubicBezTo>
                <a:cubicBezTo>
                  <a:pt x="1283572" y="-64809"/>
                  <a:pt x="1407064" y="44435"/>
                  <a:pt x="1638138" y="0"/>
                </a:cubicBezTo>
                <a:cubicBezTo>
                  <a:pt x="1640661" y="98486"/>
                  <a:pt x="1601639" y="239724"/>
                  <a:pt x="1638138" y="423808"/>
                </a:cubicBezTo>
                <a:cubicBezTo>
                  <a:pt x="1674637" y="607892"/>
                  <a:pt x="1589841" y="641998"/>
                  <a:pt x="1638138" y="830997"/>
                </a:cubicBezTo>
                <a:cubicBezTo>
                  <a:pt x="1525143" y="852165"/>
                  <a:pt x="1339433" y="796303"/>
                  <a:pt x="1124855" y="830997"/>
                </a:cubicBezTo>
                <a:cubicBezTo>
                  <a:pt x="910277" y="865691"/>
                  <a:pt x="834681" y="821888"/>
                  <a:pt x="546046" y="830997"/>
                </a:cubicBezTo>
                <a:cubicBezTo>
                  <a:pt x="257411" y="840106"/>
                  <a:pt x="170379" y="819610"/>
                  <a:pt x="0" y="830997"/>
                </a:cubicBezTo>
                <a:cubicBezTo>
                  <a:pt x="-22842" y="623543"/>
                  <a:pt x="48343" y="527160"/>
                  <a:pt x="0" y="398879"/>
                </a:cubicBezTo>
                <a:cubicBezTo>
                  <a:pt x="-48343" y="270598"/>
                  <a:pt x="44298" y="138464"/>
                  <a:pt x="0" y="0"/>
                </a:cubicBezTo>
                <a:close/>
              </a:path>
            </a:pathLst>
          </a:custGeom>
          <a:noFill/>
          <a:ln>
            <a:noFill/>
            <a:prstDash val="sysDot"/>
            <a:extLst>
              <a:ext uri="{C807C97D-BFC1-408E-A445-0C87EB9F89A2}">
                <ask:lineSketchStyleProps xmlns:ask="http://schemas.microsoft.com/office/drawing/2018/sketchyshapes" sd="179617555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solidFill>
                  <a:srgbClr val="0070C0"/>
                </a:solidFill>
              </a:rPr>
              <a:t>(g/L)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A51D0C96-7613-9BD4-9E7F-D880041A5B75}"/>
              </a:ext>
            </a:extLst>
          </p:cNvPr>
          <p:cNvSpPr txBox="1"/>
          <p:nvPr/>
        </p:nvSpPr>
        <p:spPr>
          <a:xfrm>
            <a:off x="9644980" y="4208259"/>
            <a:ext cx="836033" cy="830997"/>
          </a:xfrm>
          <a:custGeom>
            <a:avLst/>
            <a:gdLst>
              <a:gd name="csX0" fmla="*/ 0 w 836033"/>
              <a:gd name="csY0" fmla="*/ 0 h 830997"/>
              <a:gd name="csX1" fmla="*/ 418017 w 836033"/>
              <a:gd name="csY1" fmla="*/ 0 h 830997"/>
              <a:gd name="csX2" fmla="*/ 836033 w 836033"/>
              <a:gd name="csY2" fmla="*/ 0 h 830997"/>
              <a:gd name="csX3" fmla="*/ 836033 w 836033"/>
              <a:gd name="csY3" fmla="*/ 390569 h 830997"/>
              <a:gd name="csX4" fmla="*/ 836033 w 836033"/>
              <a:gd name="csY4" fmla="*/ 830997 h 830997"/>
              <a:gd name="csX5" fmla="*/ 401296 w 836033"/>
              <a:gd name="csY5" fmla="*/ 830997 h 830997"/>
              <a:gd name="csX6" fmla="*/ 0 w 836033"/>
              <a:gd name="csY6" fmla="*/ 830997 h 830997"/>
              <a:gd name="csX7" fmla="*/ 0 w 836033"/>
              <a:gd name="csY7" fmla="*/ 398879 h 830997"/>
              <a:gd name="csX8" fmla="*/ 0 w 836033"/>
              <a:gd name="csY8" fmla="*/ 0 h 8309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36033" h="830997" extrusionOk="0">
                <a:moveTo>
                  <a:pt x="0" y="0"/>
                </a:moveTo>
                <a:cubicBezTo>
                  <a:pt x="107369" y="-40801"/>
                  <a:pt x="289483" y="17799"/>
                  <a:pt x="418017" y="0"/>
                </a:cubicBezTo>
                <a:cubicBezTo>
                  <a:pt x="546551" y="-17799"/>
                  <a:pt x="682894" y="22096"/>
                  <a:pt x="836033" y="0"/>
                </a:cubicBezTo>
                <a:cubicBezTo>
                  <a:pt x="851866" y="167579"/>
                  <a:pt x="832461" y="292534"/>
                  <a:pt x="836033" y="390569"/>
                </a:cubicBezTo>
                <a:cubicBezTo>
                  <a:pt x="839605" y="488604"/>
                  <a:pt x="817643" y="681084"/>
                  <a:pt x="836033" y="830997"/>
                </a:cubicBezTo>
                <a:cubicBezTo>
                  <a:pt x="680880" y="854625"/>
                  <a:pt x="607844" y="810841"/>
                  <a:pt x="401296" y="830997"/>
                </a:cubicBezTo>
                <a:cubicBezTo>
                  <a:pt x="194748" y="851153"/>
                  <a:pt x="169585" y="825788"/>
                  <a:pt x="0" y="830997"/>
                </a:cubicBezTo>
                <a:cubicBezTo>
                  <a:pt x="-30187" y="676277"/>
                  <a:pt x="180" y="495248"/>
                  <a:pt x="0" y="398879"/>
                </a:cubicBezTo>
                <a:cubicBezTo>
                  <a:pt x="-180" y="302510"/>
                  <a:pt x="3498" y="110996"/>
                  <a:pt x="0" y="0"/>
                </a:cubicBezTo>
                <a:close/>
              </a:path>
            </a:pathLst>
          </a:custGeom>
          <a:noFill/>
          <a:ln>
            <a:noFill/>
            <a:prstDash val="sysDot"/>
            <a:extLst>
              <a:ext uri="{C807C97D-BFC1-408E-A445-0C87EB9F89A2}">
                <ask:lineSketchStyleProps xmlns:ask="http://schemas.microsoft.com/office/drawing/2018/sketchyshapes" sd="179617555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solidFill>
                  <a:schemeClr val="accent1"/>
                </a:solidFill>
              </a:rPr>
              <a:t>(L)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16521D7-FC5C-E11F-9B61-D3F5D549D6BC}"/>
              </a:ext>
            </a:extLst>
          </p:cNvPr>
          <p:cNvSpPr txBox="1"/>
          <p:nvPr/>
        </p:nvSpPr>
        <p:spPr>
          <a:xfrm>
            <a:off x="9588845" y="2434376"/>
            <a:ext cx="1102056" cy="830997"/>
          </a:xfrm>
          <a:custGeom>
            <a:avLst/>
            <a:gdLst>
              <a:gd name="csX0" fmla="*/ 0 w 1102056"/>
              <a:gd name="csY0" fmla="*/ 0 h 830997"/>
              <a:gd name="csX1" fmla="*/ 551028 w 1102056"/>
              <a:gd name="csY1" fmla="*/ 0 h 830997"/>
              <a:gd name="csX2" fmla="*/ 1102056 w 1102056"/>
              <a:gd name="csY2" fmla="*/ 0 h 830997"/>
              <a:gd name="csX3" fmla="*/ 1102056 w 1102056"/>
              <a:gd name="csY3" fmla="*/ 390569 h 830997"/>
              <a:gd name="csX4" fmla="*/ 1102056 w 1102056"/>
              <a:gd name="csY4" fmla="*/ 830997 h 830997"/>
              <a:gd name="csX5" fmla="*/ 528987 w 1102056"/>
              <a:gd name="csY5" fmla="*/ 830997 h 830997"/>
              <a:gd name="csX6" fmla="*/ 0 w 1102056"/>
              <a:gd name="csY6" fmla="*/ 830997 h 830997"/>
              <a:gd name="csX7" fmla="*/ 0 w 1102056"/>
              <a:gd name="csY7" fmla="*/ 398879 h 830997"/>
              <a:gd name="csX8" fmla="*/ 0 w 1102056"/>
              <a:gd name="csY8" fmla="*/ 0 h 8309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02056" h="830997" extrusionOk="0">
                <a:moveTo>
                  <a:pt x="0" y="0"/>
                </a:moveTo>
                <a:cubicBezTo>
                  <a:pt x="190680" y="-11716"/>
                  <a:pt x="408257" y="9269"/>
                  <a:pt x="551028" y="0"/>
                </a:cubicBezTo>
                <a:cubicBezTo>
                  <a:pt x="693799" y="-9269"/>
                  <a:pt x="916281" y="51541"/>
                  <a:pt x="1102056" y="0"/>
                </a:cubicBezTo>
                <a:cubicBezTo>
                  <a:pt x="1117889" y="167579"/>
                  <a:pt x="1098484" y="292534"/>
                  <a:pt x="1102056" y="390569"/>
                </a:cubicBezTo>
                <a:cubicBezTo>
                  <a:pt x="1105628" y="488604"/>
                  <a:pt x="1083666" y="681084"/>
                  <a:pt x="1102056" y="830997"/>
                </a:cubicBezTo>
                <a:cubicBezTo>
                  <a:pt x="892483" y="834883"/>
                  <a:pt x="797548" y="809515"/>
                  <a:pt x="528987" y="830997"/>
                </a:cubicBezTo>
                <a:cubicBezTo>
                  <a:pt x="260426" y="852479"/>
                  <a:pt x="171864" y="824815"/>
                  <a:pt x="0" y="830997"/>
                </a:cubicBezTo>
                <a:cubicBezTo>
                  <a:pt x="-30187" y="676277"/>
                  <a:pt x="180" y="495248"/>
                  <a:pt x="0" y="398879"/>
                </a:cubicBezTo>
                <a:cubicBezTo>
                  <a:pt x="-180" y="302510"/>
                  <a:pt x="3498" y="110996"/>
                  <a:pt x="0" y="0"/>
                </a:cubicBezTo>
                <a:close/>
              </a:path>
            </a:pathLst>
          </a:custGeom>
          <a:noFill/>
          <a:ln>
            <a:noFill/>
            <a:prstDash val="sysDot"/>
            <a:extLst>
              <a:ext uri="{C807C97D-BFC1-408E-A445-0C87EB9F89A2}">
                <ask:lineSketchStyleProps xmlns:ask="http://schemas.microsoft.com/office/drawing/2018/sketchyshapes" sd="179617555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solidFill>
                  <a:srgbClr val="FF0000"/>
                </a:solidFill>
              </a:rPr>
              <a:t>(g)</a:t>
            </a:r>
          </a:p>
        </p:txBody>
      </p:sp>
    </p:spTree>
    <p:extLst>
      <p:ext uri="{BB962C8B-B14F-4D97-AF65-F5344CB8AC3E}">
        <p14:creationId xmlns:p14="http://schemas.microsoft.com/office/powerpoint/2010/main" val="244437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908131" y="1238091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l’enseignant 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7003361" y="3673093"/>
            <a:ext cx="1207308" cy="19255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602203" y="2210521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60848" y="3524035"/>
            <a:ext cx="593846" cy="5709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D9D656C-8CA4-4D76-B32C-81753BFDBF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H="1" flipV="1">
            <a:off x="7621102" y="4330409"/>
            <a:ext cx="1497103" cy="1801461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C9C3D581-0BA9-E0A5-EB9D-7CEF96EE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989" y="2210521"/>
            <a:ext cx="1272102" cy="9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Tiges d'agitation aux extrémités arrondies">
            <a:extLst>
              <a:ext uri="{FF2B5EF4-FFF2-40B4-BE49-F238E27FC236}">
                <a16:creationId xmlns:a16="http://schemas.microsoft.com/office/drawing/2014/main" id="{92D36774-0D0A-837B-00B4-F3C0BC13C1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24" b="89744" l="949" r="99170">
                        <a14:foregroundMark x1="7473" y1="76923" x2="949" y2="73260"/>
                        <a14:foregroundMark x1="99170" y1="20513" x2="90866" y2="271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891139">
            <a:off x="2984547" y="2704893"/>
            <a:ext cx="1777167" cy="57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615D7598-1C20-2EBD-BE07-514A4B2401B5}"/>
              </a:ext>
            </a:extLst>
          </p:cNvPr>
          <p:cNvSpPr txBox="1"/>
          <p:nvPr/>
        </p:nvSpPr>
        <p:spPr>
          <a:xfrm>
            <a:off x="3356316" y="3447487"/>
            <a:ext cx="1497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Agitateur</a:t>
            </a:r>
            <a:r>
              <a:rPr lang="fr-FR" noProof="0" dirty="0"/>
              <a:t> </a:t>
            </a:r>
          </a:p>
        </p:txBody>
      </p:sp>
      <p:pic>
        <p:nvPicPr>
          <p:cNvPr id="21" name="Picture 10">
            <a:extLst>
              <a:ext uri="{FF2B5EF4-FFF2-40B4-BE49-F238E27FC236}">
                <a16:creationId xmlns:a16="http://schemas.microsoft.com/office/drawing/2014/main" id="{FFEB3893-AB99-3FB8-D320-424D5E865F3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5" b="155"/>
          <a:stretch/>
        </p:blipFill>
        <p:spPr>
          <a:xfrm>
            <a:off x="1428709" y="4492808"/>
            <a:ext cx="866862" cy="121055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615D7598-1C20-2EBD-BE07-514A4B2401B5}"/>
              </a:ext>
            </a:extLst>
          </p:cNvPr>
          <p:cNvSpPr txBox="1"/>
          <p:nvPr/>
        </p:nvSpPr>
        <p:spPr>
          <a:xfrm>
            <a:off x="1515313" y="5737584"/>
            <a:ext cx="1497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noProof="0" dirty="0"/>
              <a:t>Eau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15D7598-1C20-2EBD-BE07-514A4B2401B5}"/>
              </a:ext>
            </a:extLst>
          </p:cNvPr>
          <p:cNvSpPr txBox="1"/>
          <p:nvPr/>
        </p:nvSpPr>
        <p:spPr>
          <a:xfrm>
            <a:off x="3124580" y="5730086"/>
            <a:ext cx="1497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Sel</a:t>
            </a:r>
            <a:r>
              <a:rPr lang="fr-FR" noProof="0" dirty="0"/>
              <a:t>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15D7598-1C20-2EBD-BE07-514A4B2401B5}"/>
              </a:ext>
            </a:extLst>
          </p:cNvPr>
          <p:cNvSpPr txBox="1"/>
          <p:nvPr/>
        </p:nvSpPr>
        <p:spPr>
          <a:xfrm>
            <a:off x="4351400" y="5781084"/>
            <a:ext cx="1836000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Sucre en poudre</a:t>
            </a:r>
            <a:endParaRPr lang="fr-FR" noProof="0" dirty="0"/>
          </a:p>
        </p:txBody>
      </p:sp>
      <p:sp>
        <p:nvSpPr>
          <p:cNvPr id="27" name="Google Shape;793;p3"/>
          <p:cNvSpPr txBox="1"/>
          <p:nvPr/>
        </p:nvSpPr>
        <p:spPr>
          <a:xfrm>
            <a:off x="1250483" y="3802210"/>
            <a:ext cx="23116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Éprouvette graduée</a:t>
            </a: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Picture 2" descr="Éprouvette graduée base hexagonale, forme basse, classe B - Labbox Export  (FR)">
            <a:extLst>
              <a:ext uri="{FF2B5EF4-FFF2-40B4-BE49-F238E27FC236}">
                <a16:creationId xmlns:a16="http://schemas.microsoft.com/office/drawing/2014/main" id="{38ADAF3A-1173-4606-A5C5-1B89E7DD4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42222" y1="16889" x2="41778" y2="77778"/>
                        <a14:foregroundMark x1="60000" y1="14667" x2="59111" y2="82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509" y="2201400"/>
            <a:ext cx="1550125" cy="155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/>
          <p:cNvPicPr/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6389" b="71389" l="15313" r="36406">
                        <a14:foregroundMark x1="16510" y1="58333" x2="16302" y2="69167"/>
                        <a14:foregroundMark x1="16302" y1="69167" x2="16510" y2="69722"/>
                        <a14:foregroundMark x1="34896" y1="58148" x2="35417" y2="70185"/>
                        <a14:foregroundMark x1="36458" y1="69259" x2="35521" y2="71389"/>
                        <a14:foregroundMark x1="16250" y1="58611" x2="15313" y2="70741"/>
                      </a14:backgroundRemoval>
                    </a14:imgEffect>
                  </a14:imgLayer>
                </a14:imgProps>
              </a:ext>
            </a:extLst>
          </a:blip>
          <a:srcRect l="14833" t="54749" r="63483" b="26536"/>
          <a:stretch>
            <a:fillRect/>
          </a:stretch>
        </p:blipFill>
        <p:spPr bwMode="auto">
          <a:xfrm>
            <a:off x="4511612" y="3254797"/>
            <a:ext cx="1519237" cy="83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615D7598-1C20-2EBD-BE07-514A4B2401B5}"/>
              </a:ext>
            </a:extLst>
          </p:cNvPr>
          <p:cNvSpPr txBox="1"/>
          <p:nvPr/>
        </p:nvSpPr>
        <p:spPr>
          <a:xfrm>
            <a:off x="4831244" y="4135915"/>
            <a:ext cx="1497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noProof="0" dirty="0"/>
              <a:t>Balance </a:t>
            </a:r>
          </a:p>
        </p:txBody>
      </p:sp>
      <p:pic>
        <p:nvPicPr>
          <p:cNvPr id="3" name="Picture 3" descr="Une image contenant nourriture, intérieur&#10;&#10;Description générée automatiquement">
            <a:extLst>
              <a:ext uri="{FF2B5EF4-FFF2-40B4-BE49-F238E27FC236}">
                <a16:creationId xmlns:a16="http://schemas.microsoft.com/office/drawing/2014/main" id="{97D96734-882E-23E4-9065-BED55003354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139" b="89840" l="5419" r="89984">
                        <a14:foregroundMark x1="5419" y1="49733" x2="56814" y2="13904"/>
                        <a14:foregroundMark x1="56814" y1="13904" x2="87849" y2="35294"/>
                        <a14:foregroundMark x1="87849" y1="35294" x2="77997" y2="74866"/>
                        <a14:foregroundMark x1="67323" y1="11765" x2="66512" y2="10973"/>
                        <a14:foregroundMark x1="40706" y1="11416" x2="36946" y2="18717"/>
                        <a14:foregroundMark x1="44437" y1="4173" x2="40962" y2="10919"/>
                        <a14:foregroundMark x1="16092" y1="65241" x2="7882" y2="52406"/>
                        <a14:backgroundMark x1="65517" y1="5882" x2="64039" y2="5882"/>
                        <a14:backgroundMark x1="39573" y1="3743" x2="42365" y2="3743"/>
                        <a14:backgroundMark x1="63711" y1="3209" x2="43842" y2="10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75537" y="5112873"/>
            <a:ext cx="1840413" cy="565119"/>
          </a:xfrm>
          <a:prstGeom prst="rect">
            <a:avLst/>
          </a:prstGeom>
        </p:spPr>
      </p:pic>
      <p:pic>
        <p:nvPicPr>
          <p:cNvPr id="10" name="Picture 2" descr="Sucre en poudre - Réseau Krill">
            <a:extLst>
              <a:ext uri="{FF2B5EF4-FFF2-40B4-BE49-F238E27FC236}">
                <a16:creationId xmlns:a16="http://schemas.microsoft.com/office/drawing/2014/main" id="{B198432E-DE78-3741-2136-23E0A7558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9667">
                        <a14:foregroundMark x1="99667" y1="26556" x2="69778" y2="41000"/>
                        <a14:foregroundMark x1="12889" y1="60778" x2="12889" y2="62222"/>
                        <a14:foregroundMark x1="13556" y1="62889" x2="11111" y2="62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400" y="4737316"/>
            <a:ext cx="1316421" cy="131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4085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3F299-2B4B-894C-8833-B68622911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918323" y="959954"/>
            <a:ext cx="1847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Espace réservé du texte 4">
            <a:extLst>
              <a:ext uri="{FF2B5EF4-FFF2-40B4-BE49-F238E27FC236}">
                <a16:creationId xmlns:a16="http://schemas.microsoft.com/office/drawing/2014/main" id="{C3248C7C-A104-C771-7472-A4CAF714FE63}"/>
              </a:ext>
            </a:extLst>
          </p:cNvPr>
          <p:cNvSpPr txBox="1">
            <a:spLocks/>
          </p:cNvSpPr>
          <p:nvPr/>
        </p:nvSpPr>
        <p:spPr>
          <a:xfrm>
            <a:off x="812123" y="559229"/>
            <a:ext cx="10179603" cy="292443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812123" y="1376013"/>
            <a:ext cx="107111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dirty="0"/>
              <a:t>La solubilité dans l’eau du saccharose à 25°C est : s= 1900 g/L.</a:t>
            </a:r>
          </a:p>
          <a:p>
            <a:endParaRPr lang="fr-MA" sz="3200" dirty="0"/>
          </a:p>
          <a:p>
            <a:r>
              <a:rPr lang="fr-MA" sz="3200" dirty="0"/>
              <a:t>Cela signifie que </a:t>
            </a:r>
            <a:r>
              <a:rPr lang="fr-MA" sz="3200" b="1" dirty="0">
                <a:solidFill>
                  <a:srgbClr val="FF0000"/>
                </a:solidFill>
              </a:rPr>
              <a:t>la masse maximale </a:t>
            </a:r>
            <a:r>
              <a:rPr lang="fr-MA" sz="3200" dirty="0"/>
              <a:t>que l’on peut dissoudre </a:t>
            </a:r>
          </a:p>
          <a:p>
            <a:endParaRPr lang="fr-MA" sz="3200" dirty="0"/>
          </a:p>
          <a:p>
            <a:r>
              <a:rPr lang="fr-MA" sz="3200" dirty="0"/>
              <a:t>dans </a:t>
            </a:r>
            <a:r>
              <a:rPr lang="fr-MA" sz="3200" b="1" dirty="0">
                <a:solidFill>
                  <a:srgbClr val="FF0000"/>
                </a:solidFill>
              </a:rPr>
              <a:t>un litre </a:t>
            </a:r>
            <a:r>
              <a:rPr lang="fr-MA" sz="3200" dirty="0"/>
              <a:t>d’eau est </a:t>
            </a:r>
            <a:r>
              <a:rPr lang="fr-MA" sz="3200" dirty="0" err="1"/>
              <a:t>m</a:t>
            </a:r>
            <a:r>
              <a:rPr lang="fr-MA" sz="3200" baseline="-25000" dirty="0" err="1"/>
              <a:t>max</a:t>
            </a:r>
            <a:r>
              <a:rPr lang="fr-MA" sz="3200" dirty="0"/>
              <a:t>= 1900 g.</a:t>
            </a:r>
          </a:p>
          <a:p>
            <a:endParaRPr lang="fr-MA" sz="3200" dirty="0"/>
          </a:p>
          <a:p>
            <a:endParaRPr lang="fr-MA" sz="3200" dirty="0"/>
          </a:p>
          <a:p>
            <a:endParaRPr lang="fr-MA" sz="3200" dirty="0"/>
          </a:p>
          <a:p>
            <a:r>
              <a:rPr lang="fr-FR" sz="2400" b="1" dirty="0">
                <a:solidFill>
                  <a:srgbClr val="FF0000"/>
                </a:solidFill>
              </a:rPr>
              <a:t>                       Remarque </a:t>
            </a:r>
            <a:r>
              <a:rPr lang="fr-FR" sz="2400" dirty="0"/>
              <a:t>: La solubilité dépend de la température.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1809919C-E07F-779D-5DC6-BEA68D3FE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vous donner un exemple.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27E1E34D-F5E1-B722-8961-4D87C4C78FE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veille à ce que les élèves soient attentifs.</a:t>
            </a:r>
          </a:p>
        </p:txBody>
      </p:sp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44E4854D-C582-6E6A-FCCF-1ED1782F044E}"/>
              </a:ext>
            </a:extLst>
          </p:cNvPr>
          <p:cNvSpPr/>
          <p:nvPr/>
        </p:nvSpPr>
        <p:spPr>
          <a:xfrm>
            <a:off x="1431984" y="4727275"/>
            <a:ext cx="713467" cy="922887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8824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B29C27-6F1C-1E1D-09A6-EF131B224C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07094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9747-2E5D-DCBE-6300-F3D291A9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>
            <a:extLst>
              <a:ext uri="{FF2B5EF4-FFF2-40B4-BE49-F238E27FC236}">
                <a16:creationId xmlns:a16="http://schemas.microsoft.com/office/drawing/2014/main" id="{4F3DA4F9-2DD0-FD38-2D78-98B6D0BC4CE5}"/>
              </a:ext>
            </a:extLst>
          </p:cNvPr>
          <p:cNvSpPr/>
          <p:nvPr/>
        </p:nvSpPr>
        <p:spPr>
          <a:xfrm>
            <a:off x="386468" y="1126048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63744" y="5450168"/>
            <a:ext cx="112713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dirty="0"/>
              <a:t>On me demande </a:t>
            </a:r>
            <a:r>
              <a:rPr lang="fr-MA" sz="2000" b="1" dirty="0">
                <a:solidFill>
                  <a:srgbClr val="FF0000"/>
                </a:solidFill>
              </a:rPr>
              <a:t>de calculer la solubilité du sel dans l’eau. Les données </a:t>
            </a:r>
            <a:r>
              <a:rPr lang="fr-MA" sz="2000" b="1" dirty="0"/>
              <a:t>sont : le volume du solvant et la masse maximale dissoute</a:t>
            </a:r>
            <a:r>
              <a:rPr lang="fr-MA" sz="2000" b="1" dirty="0">
                <a:solidFill>
                  <a:srgbClr val="FF0000"/>
                </a:solidFill>
              </a:rPr>
              <a:t>.</a:t>
            </a:r>
          </a:p>
          <a:p>
            <a:r>
              <a:rPr lang="fr-MA" sz="2000" dirty="0"/>
              <a:t>Il faut bien identifier les unités: le volume(en </a:t>
            </a:r>
            <a:r>
              <a:rPr lang="fr-MA" sz="2000" dirty="0" err="1"/>
              <a:t>mL</a:t>
            </a:r>
            <a:r>
              <a:rPr lang="fr-MA" sz="2000" dirty="0"/>
              <a:t>) et la masse (en g).</a:t>
            </a:r>
          </a:p>
          <a:p>
            <a:r>
              <a:rPr lang="fr-FR" sz="2000" b="1" dirty="0">
                <a:solidFill>
                  <a:srgbClr val="FF0000"/>
                </a:solidFill>
              </a:rPr>
              <a:t> </a:t>
            </a:r>
            <a:endParaRPr lang="fr-FR" sz="2000" dirty="0"/>
          </a:p>
        </p:txBody>
      </p:sp>
      <p:pic>
        <p:nvPicPr>
          <p:cNvPr id="10" name="Image 9"/>
          <p:cNvPicPr/>
          <p:nvPr/>
        </p:nvPicPr>
        <p:blipFill>
          <a:blip r:embed="rId2"/>
          <a:srcRect l="16721" t="36613" r="18072" b="27194"/>
          <a:stretch>
            <a:fillRect/>
          </a:stretch>
        </p:blipFill>
        <p:spPr bwMode="auto">
          <a:xfrm>
            <a:off x="541176" y="1590659"/>
            <a:ext cx="10577269" cy="3803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92AD26A-E3C1-A2E3-298C-32D659AAE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maintenant notre tâche principale. Je vais vous montrer comment calculer étape par étape la solubilité d’un soluté dans l’eau. Soyez attentifs.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E96BA5A-2607-3427-3F34-192DB3C2F45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lit la consigne et explique ce qui est demandé.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08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9747-2E5D-DCBE-6300-F3D291A9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>
            <a:extLst>
              <a:ext uri="{FF2B5EF4-FFF2-40B4-BE49-F238E27FC236}">
                <a16:creationId xmlns:a16="http://schemas.microsoft.com/office/drawing/2014/main" id="{4F3DA4F9-2DD0-FD38-2D78-98B6D0BC4CE5}"/>
              </a:ext>
            </a:extLst>
          </p:cNvPr>
          <p:cNvSpPr/>
          <p:nvPr/>
        </p:nvSpPr>
        <p:spPr>
          <a:xfrm>
            <a:off x="338341" y="987191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pic>
        <p:nvPicPr>
          <p:cNvPr id="10" name="Image 9"/>
          <p:cNvPicPr/>
          <p:nvPr/>
        </p:nvPicPr>
        <p:blipFill>
          <a:blip r:embed="rId2"/>
          <a:srcRect l="16721" t="36613" r="18072" b="27194"/>
          <a:stretch>
            <a:fillRect/>
          </a:stretch>
        </p:blipFill>
        <p:spPr bwMode="auto">
          <a:xfrm>
            <a:off x="338341" y="1395543"/>
            <a:ext cx="11176000" cy="445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 10"/>
          <p:cNvPicPr/>
          <p:nvPr/>
        </p:nvPicPr>
        <p:blipFill>
          <a:blip r:embed="rId2"/>
          <a:srcRect l="17108" t="73882" r="18053" b="20950"/>
          <a:stretch>
            <a:fillRect/>
          </a:stretch>
        </p:blipFill>
        <p:spPr bwMode="auto">
          <a:xfrm>
            <a:off x="404219" y="5822305"/>
            <a:ext cx="11176000" cy="638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3801613-55EE-E6A6-27C2-0EFCDF9DA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Première étape: on me demande de déterminer le volume en litre(L). Pour cela je fais la conversion du </a:t>
            </a:r>
            <a:r>
              <a:rPr lang="fr-FR" dirty="0" err="1"/>
              <a:t>mL</a:t>
            </a:r>
            <a:r>
              <a:rPr lang="fr-FR" dirty="0"/>
              <a:t> en L..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D75ADCF-E677-CE97-85C1-9B687EE6D97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la consigne et explique ce qui est demandé</a:t>
            </a:r>
          </a:p>
        </p:txBody>
      </p:sp>
    </p:spTree>
    <p:extLst>
      <p:ext uri="{BB962C8B-B14F-4D97-AF65-F5344CB8AC3E}">
        <p14:creationId xmlns:p14="http://schemas.microsoft.com/office/powerpoint/2010/main" val="29036147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9747-2E5D-DCBE-6300-F3D291A9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651443" y="2411434"/>
            <a:ext cx="1041832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/>
              <a:t>J’exprime le volume  du solvant en litre(L):</a:t>
            </a:r>
          </a:p>
          <a:p>
            <a:endParaRPr lang="fr-MA" sz="3200" dirty="0"/>
          </a:p>
          <a:p>
            <a:r>
              <a:rPr lang="fr-MA" sz="3200" dirty="0"/>
              <a:t>Le volume du solvant est:</a:t>
            </a:r>
          </a:p>
          <a:p>
            <a:endParaRPr lang="fr-MA" sz="3200" dirty="0"/>
          </a:p>
          <a:p>
            <a:pPr algn="ctr"/>
            <a:r>
              <a:rPr lang="fr-MA" sz="3200" b="1" dirty="0">
                <a:solidFill>
                  <a:srgbClr val="0070C0"/>
                </a:solidFill>
              </a:rPr>
              <a:t>V =50 </a:t>
            </a:r>
            <a:r>
              <a:rPr lang="fr-MA" sz="3200" b="1" dirty="0" err="1">
                <a:solidFill>
                  <a:srgbClr val="0070C0"/>
                </a:solidFill>
              </a:rPr>
              <a:t>mL</a:t>
            </a:r>
            <a:r>
              <a:rPr lang="fr-MA" sz="3200" b="1" dirty="0">
                <a:solidFill>
                  <a:srgbClr val="0070C0"/>
                </a:solidFill>
              </a:rPr>
              <a:t> = 0,05 L</a:t>
            </a:r>
          </a:p>
          <a:p>
            <a:endParaRPr lang="fr-MA" sz="3200" dirty="0"/>
          </a:p>
          <a:p>
            <a:endParaRPr lang="fr-FR" sz="3200" dirty="0"/>
          </a:p>
        </p:txBody>
      </p:sp>
      <p:pic>
        <p:nvPicPr>
          <p:cNvPr id="15" name="Image 14"/>
          <p:cNvPicPr/>
          <p:nvPr/>
        </p:nvPicPr>
        <p:blipFill>
          <a:blip r:embed="rId2"/>
          <a:srcRect l="17108" t="73882" r="18053" b="20950"/>
          <a:stretch>
            <a:fillRect/>
          </a:stretch>
        </p:blipFill>
        <p:spPr bwMode="auto">
          <a:xfrm>
            <a:off x="272605" y="1179180"/>
            <a:ext cx="11176000" cy="638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1436014-B301-A326-7948-35FCCEF47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rappelle que :1 </a:t>
            </a:r>
            <a:r>
              <a:rPr lang="fr-FR" dirty="0" err="1"/>
              <a:t>mL</a:t>
            </a:r>
            <a:r>
              <a:rPr lang="fr-FR" dirty="0"/>
              <a:t> = 0,001L.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7F65808-3481-0EF6-517A-989FC8D40DA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lit la consigne et présente les supports. Il explique ce qui est demandé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812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9747-2E5D-DCBE-6300-F3D291A9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/>
          <p:nvPr/>
        </p:nvPicPr>
        <p:blipFill>
          <a:blip r:embed="rId2"/>
          <a:srcRect l="16960" t="85066" r="18761" b="10045"/>
          <a:stretch>
            <a:fillRect/>
          </a:stretch>
        </p:blipFill>
        <p:spPr bwMode="auto">
          <a:xfrm>
            <a:off x="247088" y="1176715"/>
            <a:ext cx="11697824" cy="652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 11"/>
          <p:cNvPicPr/>
          <p:nvPr/>
        </p:nvPicPr>
        <p:blipFill>
          <a:blip r:embed="rId2"/>
          <a:srcRect l="49410" t="39897" r="19968" b="29550"/>
          <a:stretch>
            <a:fillRect/>
          </a:stretch>
        </p:blipFill>
        <p:spPr bwMode="auto">
          <a:xfrm>
            <a:off x="7380515" y="2245674"/>
            <a:ext cx="3836386" cy="3063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oneTexte 1"/>
          <p:cNvSpPr txBox="1"/>
          <p:nvPr/>
        </p:nvSpPr>
        <p:spPr>
          <a:xfrm>
            <a:off x="385666" y="2223123"/>
            <a:ext cx="57103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dirty="0"/>
              <a:t>La masse maximale dissoute selon </a:t>
            </a:r>
            <a:r>
              <a:rPr lang="fr-MA" sz="2800" b="1" dirty="0">
                <a:solidFill>
                  <a:srgbClr val="FF0000"/>
                </a:solidFill>
              </a:rPr>
              <a:t>l’essai 3 </a:t>
            </a:r>
            <a:r>
              <a:rPr lang="fr-MA" sz="2800" dirty="0"/>
              <a:t>est: </a:t>
            </a:r>
          </a:p>
          <a:p>
            <a:endParaRPr lang="fr-MA" sz="2800" dirty="0"/>
          </a:p>
          <a:p>
            <a:r>
              <a:rPr lang="fr-MA" sz="2800" dirty="0"/>
              <a:t>……………………………………………………</a:t>
            </a:r>
            <a:endParaRPr lang="fr-FR" sz="2800" dirty="0"/>
          </a:p>
        </p:txBody>
      </p:sp>
      <p:sp>
        <p:nvSpPr>
          <p:cNvPr id="4" name="ZoneTexte 3"/>
          <p:cNvSpPr txBox="1"/>
          <p:nvPr/>
        </p:nvSpPr>
        <p:spPr>
          <a:xfrm>
            <a:off x="357818" y="3358976"/>
            <a:ext cx="4598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 err="1">
                <a:solidFill>
                  <a:srgbClr val="0070C0"/>
                </a:solidFill>
              </a:rPr>
              <a:t>m</a:t>
            </a:r>
            <a:r>
              <a:rPr lang="fr-MA" sz="2800" b="1" baseline="-25000" dirty="0" err="1">
                <a:solidFill>
                  <a:srgbClr val="0070C0"/>
                </a:solidFill>
              </a:rPr>
              <a:t>max</a:t>
            </a:r>
            <a:r>
              <a:rPr lang="fr-MA" sz="2800" b="1" baseline="-25000" dirty="0">
                <a:solidFill>
                  <a:srgbClr val="0070C0"/>
                </a:solidFill>
              </a:rPr>
              <a:t>  </a:t>
            </a:r>
            <a:r>
              <a:rPr lang="fr-MA" sz="2800" b="1" dirty="0">
                <a:solidFill>
                  <a:srgbClr val="0070C0"/>
                </a:solidFill>
              </a:rPr>
              <a:t> = masse ajoutée</a:t>
            </a:r>
            <a:endParaRPr lang="fr-FR" sz="2800" b="1" dirty="0">
              <a:solidFill>
                <a:srgbClr val="0070C0"/>
              </a:solidFill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8548DC89-3CE3-73A7-E0EA-E3E3F16CC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Deuxième étape: on me demande de déterminer la masse maximale dissoute.</a:t>
            </a:r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22CF3576-C745-8487-3E31-8AA0EFCBFE9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lit la consigne et présente les données du tableau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1782D5B-E287-DD1F-C582-AEA5B3934AD9}"/>
              </a:ext>
            </a:extLst>
          </p:cNvPr>
          <p:cNvSpPr txBox="1"/>
          <p:nvPr/>
        </p:nvSpPr>
        <p:spPr>
          <a:xfrm>
            <a:off x="357818" y="4724342"/>
            <a:ext cx="1436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 err="1">
                <a:solidFill>
                  <a:srgbClr val="0070C0"/>
                </a:solidFill>
              </a:rPr>
              <a:t>m</a:t>
            </a:r>
            <a:r>
              <a:rPr lang="fr-MA" sz="3200" b="1" baseline="-25000" dirty="0" err="1">
                <a:solidFill>
                  <a:srgbClr val="0070C0"/>
                </a:solidFill>
              </a:rPr>
              <a:t>max</a:t>
            </a:r>
            <a:r>
              <a:rPr lang="fr-MA" sz="3200" b="1" baseline="-25000" dirty="0">
                <a:solidFill>
                  <a:srgbClr val="0070C0"/>
                </a:solidFill>
              </a:rPr>
              <a:t>  </a:t>
            </a:r>
            <a:r>
              <a:rPr lang="fr-MA" sz="3200" b="1" dirty="0">
                <a:solidFill>
                  <a:srgbClr val="0070C0"/>
                </a:solidFill>
              </a:rPr>
              <a:t> =</a:t>
            </a:r>
            <a:endParaRPr lang="fr-FR" sz="3200" b="1" dirty="0">
              <a:solidFill>
                <a:srgbClr val="0070C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24BC13-6D19-2486-F972-8CE7E8E6D149}"/>
              </a:ext>
            </a:extLst>
          </p:cNvPr>
          <p:cNvSpPr txBox="1"/>
          <p:nvPr/>
        </p:nvSpPr>
        <p:spPr>
          <a:xfrm>
            <a:off x="3820598" y="3214742"/>
            <a:ext cx="555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FF0000"/>
                </a:solidFill>
              </a:rPr>
              <a:t>_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BB6F58C-D1FC-E8F1-94B1-996D8784E20A}"/>
              </a:ext>
            </a:extLst>
          </p:cNvPr>
          <p:cNvSpPr txBox="1"/>
          <p:nvPr/>
        </p:nvSpPr>
        <p:spPr>
          <a:xfrm>
            <a:off x="4269538" y="3371551"/>
            <a:ext cx="3110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0070C0"/>
                </a:solidFill>
              </a:rPr>
              <a:t>masse non dissoute</a:t>
            </a:r>
            <a:endParaRPr lang="fr-FR" sz="2800" b="1" dirty="0">
              <a:solidFill>
                <a:srgbClr val="0070C0"/>
              </a:solidFill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9BD5CD2C-F49C-34B4-A62C-49124F0C4EFE}"/>
              </a:ext>
            </a:extLst>
          </p:cNvPr>
          <p:cNvSpPr/>
          <p:nvPr/>
        </p:nvSpPr>
        <p:spPr>
          <a:xfrm>
            <a:off x="8262490" y="4632754"/>
            <a:ext cx="966158" cy="659479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75D1F701-157F-5942-7DC1-0F4FFCC52800}"/>
              </a:ext>
            </a:extLst>
          </p:cNvPr>
          <p:cNvSpPr/>
          <p:nvPr/>
        </p:nvSpPr>
        <p:spPr>
          <a:xfrm>
            <a:off x="7977818" y="2398978"/>
            <a:ext cx="1535502" cy="931652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DA3365A-4B7C-816F-BDE9-52E9757C1325}"/>
              </a:ext>
            </a:extLst>
          </p:cNvPr>
          <p:cNvSpPr/>
          <p:nvPr/>
        </p:nvSpPr>
        <p:spPr>
          <a:xfrm>
            <a:off x="9513320" y="4549739"/>
            <a:ext cx="1658833" cy="805206"/>
          </a:xfrm>
          <a:prstGeom prst="ellipse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42ACD0B-FF62-1275-5B26-365C2F0143F2}"/>
              </a:ext>
            </a:extLst>
          </p:cNvPr>
          <p:cNvSpPr txBox="1"/>
          <p:nvPr/>
        </p:nvSpPr>
        <p:spPr>
          <a:xfrm>
            <a:off x="2918928" y="4633948"/>
            <a:ext cx="555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FF0000"/>
                </a:solidFill>
              </a:rPr>
              <a:t>_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8C0A9E4-428F-1037-2ED4-C3A8504E83F4}"/>
              </a:ext>
            </a:extLst>
          </p:cNvPr>
          <p:cNvSpPr txBox="1"/>
          <p:nvPr/>
        </p:nvSpPr>
        <p:spPr>
          <a:xfrm>
            <a:off x="3377417" y="4724342"/>
            <a:ext cx="1021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0070C0"/>
                </a:solidFill>
              </a:rPr>
              <a:t>2,2 g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32F6D92-F181-0440-4EA2-8659D12DD795}"/>
              </a:ext>
            </a:extLst>
          </p:cNvPr>
          <p:cNvSpPr txBox="1"/>
          <p:nvPr/>
        </p:nvSpPr>
        <p:spPr>
          <a:xfrm>
            <a:off x="4637818" y="4785897"/>
            <a:ext cx="1705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0070C0"/>
                </a:solidFill>
              </a:rPr>
              <a:t>17,8 g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9F79CEA-1DE2-FBB1-E36B-5441EECBEBDE}"/>
              </a:ext>
            </a:extLst>
          </p:cNvPr>
          <p:cNvSpPr txBox="1"/>
          <p:nvPr/>
        </p:nvSpPr>
        <p:spPr>
          <a:xfrm>
            <a:off x="1984866" y="4724342"/>
            <a:ext cx="1021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0070C0"/>
                </a:solidFill>
              </a:rPr>
              <a:t>20 g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14E378D-DC56-CC26-8B04-630405B9E20D}"/>
              </a:ext>
            </a:extLst>
          </p:cNvPr>
          <p:cNvSpPr txBox="1"/>
          <p:nvPr/>
        </p:nvSpPr>
        <p:spPr>
          <a:xfrm>
            <a:off x="4286067" y="4785897"/>
            <a:ext cx="555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FF0000"/>
                </a:solidFill>
              </a:rPr>
              <a:t>=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14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/>
      <p:bldP spid="6" grpId="0"/>
      <p:bldP spid="8" grpId="0"/>
      <p:bldP spid="9" grpId="0" animBg="1"/>
      <p:bldP spid="10" grpId="0" animBg="1"/>
      <p:bldP spid="13" grpId="0" animBg="1"/>
      <p:bldP spid="14" grpId="0"/>
      <p:bldP spid="16" grpId="0"/>
      <p:bldP spid="17" grpId="0"/>
      <p:bldP spid="18" grpId="0"/>
      <p:bldP spid="1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9747-2E5D-DCBE-6300-F3D291A9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06489" y="2102871"/>
            <a:ext cx="6484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dirty="0"/>
              <a:t>La solubilité est: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765808" y="2746319"/>
                <a:ext cx="6941277" cy="921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sz="3200" b="1" dirty="0">
                    <a:solidFill>
                      <a:srgbClr val="0070C0"/>
                    </a:solidFill>
                  </a:rPr>
                  <a:t>s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MA" sz="3200" b="1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MA" sz="3200" b="1" dirty="0">
                            <a:solidFill>
                              <a:srgbClr val="0070C0"/>
                            </a:solidFill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fr-MA" sz="3200" b="1" baseline="-25000" dirty="0">
                            <a:solidFill>
                              <a:srgbClr val="0070C0"/>
                            </a:solidFill>
                          </a:rPr>
                          <m:t>max</m:t>
                        </m:r>
                      </m:num>
                      <m:den>
                        <m:r>
                          <m:rPr>
                            <m:nor/>
                          </m:rPr>
                          <a:rPr lang="fr-MA" sz="3200" b="1" dirty="0">
                            <a:solidFill>
                              <a:srgbClr val="0070C0"/>
                            </a:solidFill>
                          </a:rPr>
                          <m:t>V</m:t>
                        </m:r>
                      </m:den>
                    </m:f>
                    <m:r>
                      <a:rPr lang="fr-FR" sz="32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fr-MA" sz="3200" b="1" dirty="0">
                    <a:solidFill>
                      <a:srgbClr val="0070C0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MA" sz="3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MA" sz="3200" b="1" dirty="0">
                            <a:solidFill>
                              <a:srgbClr val="0070C0"/>
                            </a:solidFill>
                          </a:rPr>
                          <m:t>17,8</m:t>
                        </m:r>
                      </m:num>
                      <m:den>
                        <m:r>
                          <m:rPr>
                            <m:nor/>
                          </m:rPr>
                          <a:rPr lang="fr-MA" sz="3200" b="1" dirty="0">
                            <a:solidFill>
                              <a:srgbClr val="0070C0"/>
                            </a:solidFill>
                          </a:rPr>
                          <m:t>0,05</m:t>
                        </m:r>
                      </m:den>
                    </m:f>
                  </m:oMath>
                </a14:m>
                <a:r>
                  <a:rPr lang="fr-MA" sz="3200" b="1" dirty="0">
                    <a:solidFill>
                      <a:srgbClr val="0070C0"/>
                    </a:solidFill>
                  </a:rPr>
                  <a:t> g/L  =  356 g/L </a:t>
                </a:r>
                <a:endParaRPr lang="fr-FR" sz="3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8" y="2746319"/>
                <a:ext cx="6941277" cy="921791"/>
              </a:xfrm>
              <a:prstGeom prst="rect">
                <a:avLst/>
              </a:prstGeom>
              <a:blipFill>
                <a:blip r:embed="rId2"/>
                <a:stretch>
                  <a:fillRect l="-2285" b="-4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/>
          <p:cNvPicPr/>
          <p:nvPr/>
        </p:nvPicPr>
        <p:blipFill>
          <a:blip r:embed="rId3"/>
          <a:srcRect l="17268" t="62569" r="17602" b="32263"/>
          <a:stretch>
            <a:fillRect/>
          </a:stretch>
        </p:blipFill>
        <p:spPr bwMode="auto">
          <a:xfrm>
            <a:off x="431131" y="1186761"/>
            <a:ext cx="11417021" cy="59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12"/>
          <p:cNvSpPr txBox="1"/>
          <p:nvPr/>
        </p:nvSpPr>
        <p:spPr>
          <a:xfrm>
            <a:off x="606489" y="4049948"/>
            <a:ext cx="6484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dirty="0"/>
              <a:t>La solubilité du sel dans l’eau est: 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898848" y="4561524"/>
            <a:ext cx="2628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>
                <a:solidFill>
                  <a:srgbClr val="0070C0"/>
                </a:solidFill>
              </a:rPr>
              <a:t>s = 356 g/L </a:t>
            </a:r>
            <a:endParaRPr lang="fr-FR" sz="3200" b="1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1131" y="5791200"/>
            <a:ext cx="116269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2400" b="1" i="1" dirty="0"/>
              <a:t>Cela signifie qu’on peut dissoudre une masse  maximale de </a:t>
            </a:r>
            <a:r>
              <a:rPr lang="fr-MA" sz="2400" b="1" i="1" dirty="0">
                <a:solidFill>
                  <a:srgbClr val="FF0000"/>
                </a:solidFill>
              </a:rPr>
              <a:t>356 g  </a:t>
            </a:r>
            <a:r>
              <a:rPr lang="fr-MA" sz="2400" b="1" i="1" dirty="0"/>
              <a:t>de sel dans un </a:t>
            </a:r>
            <a:r>
              <a:rPr lang="fr-MA" sz="2400" b="1" i="1" dirty="0">
                <a:solidFill>
                  <a:srgbClr val="FF0000"/>
                </a:solidFill>
              </a:rPr>
              <a:t>litre d’eau.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ED709234-0DE9-1625-2644-E3CDAB692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dernière étape: on me demande de calculer la solubilité du sel dans l’eau. On utilise la relation s = m(max)/V.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020DDFEF-F066-2FCB-4E5A-9047A881282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veille à ce que les élèves soient attentifs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6AE38488-2CEE-78EC-77A6-81F57990D8F6}"/>
              </a:ext>
            </a:extLst>
          </p:cNvPr>
          <p:cNvCxnSpPr>
            <a:cxnSpLocks/>
          </p:cNvCxnSpPr>
          <p:nvPr/>
        </p:nvCxnSpPr>
        <p:spPr>
          <a:xfrm>
            <a:off x="4523874" y="4973053"/>
            <a:ext cx="0" cy="818147"/>
          </a:xfrm>
          <a:prstGeom prst="straightConnector1">
            <a:avLst/>
          </a:prstGeom>
          <a:ln w="76200" cap="flat" cmpd="sng" algn="ctr">
            <a:solidFill>
              <a:schemeClr val="accent3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680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14910-9A1F-83EE-98D3-BA55D976F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274;p40"/>
          <p:cNvSpPr txBox="1"/>
          <p:nvPr/>
        </p:nvSpPr>
        <p:spPr>
          <a:xfrm>
            <a:off x="662317" y="3075411"/>
            <a:ext cx="950769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fr-FR" sz="2400" b="1" dirty="0">
                <a:solidFill>
                  <a:srgbClr val="0040C0"/>
                </a:solidFill>
                <a:ea typeface="Calibri"/>
                <a:cs typeface="Calibri"/>
                <a:sym typeface="Calibri"/>
              </a:rPr>
              <a:t>Deuxième </a:t>
            </a:r>
            <a:r>
              <a:rPr lang="fr-FR" sz="2400" b="1" dirty="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étape</a:t>
            </a: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J’exprime la masse maximale dissoute en gramme (</a:t>
            </a:r>
            <a:r>
              <a:rPr lang="fr-FR" sz="24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b="1" dirty="0"/>
          </a:p>
        </p:txBody>
      </p:sp>
      <p:sp>
        <p:nvSpPr>
          <p:cNvPr id="22" name="Google Shape;1275;p40"/>
          <p:cNvSpPr txBox="1"/>
          <p:nvPr/>
        </p:nvSpPr>
        <p:spPr>
          <a:xfrm>
            <a:off x="662317" y="1801925"/>
            <a:ext cx="1086736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fr-FR" sz="2400" b="1" dirty="0">
                <a:solidFill>
                  <a:srgbClr val="0040C0"/>
                </a:solidFill>
                <a:ea typeface="Calibri"/>
                <a:cs typeface="Calibri"/>
                <a:sym typeface="Calibri"/>
              </a:rPr>
              <a:t>Première </a:t>
            </a:r>
            <a:r>
              <a:rPr lang="fr-FR" sz="2400" b="1" dirty="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étape : </a:t>
            </a:r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J’exprime le volume du solvant  en litre(</a:t>
            </a:r>
            <a:r>
              <a:rPr lang="fr-FR" sz="24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)</a:t>
            </a:r>
            <a:endParaRPr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Google Shape;1276;p40"/>
              <p:cNvSpPr txBox="1"/>
              <p:nvPr/>
            </p:nvSpPr>
            <p:spPr>
              <a:xfrm>
                <a:off x="662317" y="4348855"/>
                <a:ext cx="10867366" cy="9904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:r>
                  <a:rPr lang="fr-FR" sz="2400" b="1" dirty="0">
                    <a:solidFill>
                      <a:srgbClr val="0040C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Troisième étape:</a:t>
                </a:r>
                <a:r>
                  <a:rPr lang="fr-FR" sz="2400" dirty="0">
                    <a:solidFill>
                      <a:srgbClr val="0040C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fr-FR" sz="2400" b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Je calcule la solubilité en appliquant la relation: 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FR" sz="2400" b="1" dirty="0">
                            <a:solidFill>
                              <a:srgbClr val="FF0000"/>
                            </a:solidFill>
                            <a:ea typeface="Calibri"/>
                            <a:cs typeface="Calibri"/>
                            <a:sym typeface="Calibri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fr-FR" sz="2400" b="1" baseline="-25000" dirty="0">
                            <a:solidFill>
                              <a:srgbClr val="FF0000"/>
                            </a:solidFill>
                            <a:ea typeface="Calibri"/>
                            <a:cs typeface="Calibri"/>
                            <a:sym typeface="Calibri"/>
                          </a:rPr>
                          <m:t>max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400" b="1" dirty="0">
                            <a:solidFill>
                              <a:srgbClr val="FF0000"/>
                            </a:solidFill>
                            <a:ea typeface="Calibri"/>
                            <a:cs typeface="Calibri"/>
                            <a:sym typeface="Calibri"/>
                          </a:rPr>
                          <m:t>V</m:t>
                        </m:r>
                      </m:den>
                    </m:f>
                  </m:oMath>
                </a14:m>
                <a:r>
                  <a:rPr lang="fr-FR" sz="2400" b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fr-FR" sz="24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fr-FR" sz="2400" b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et je l’exprime en g/L.</a:t>
                </a:r>
                <a:endParaRPr b="1" dirty="0"/>
              </a:p>
            </p:txBody>
          </p:sp>
        </mc:Choice>
        <mc:Fallback>
          <p:sp>
            <p:nvSpPr>
              <p:cNvPr id="23" name="Google Shape;1276;p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317" y="4348855"/>
                <a:ext cx="10867366" cy="990487"/>
              </a:xfrm>
              <a:prstGeom prst="rect">
                <a:avLst/>
              </a:prstGeom>
              <a:blipFill>
                <a:blip r:embed="rId2"/>
                <a:stretch>
                  <a:fillRect l="-898" b="-1288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re 1">
            <a:extLst>
              <a:ext uri="{FF2B5EF4-FFF2-40B4-BE49-F238E27FC236}">
                <a16:creationId xmlns:a16="http://schemas.microsoft.com/office/drawing/2014/main" id="{B0BAA60F-4172-2F6D-05EA-94C7AF854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Je récapitule: pour calculer la solubilité d’un soluté dans l’eau, je suis les étapes suivantes: </a:t>
            </a:r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BED0B593-0242-D4FE-8E1A-C081C6A9FA3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veille à ce que les élèves soient attentifs.</a:t>
            </a:r>
          </a:p>
        </p:txBody>
      </p:sp>
    </p:spTree>
    <p:extLst>
      <p:ext uri="{BB962C8B-B14F-4D97-AF65-F5344CB8AC3E}">
        <p14:creationId xmlns:p14="http://schemas.microsoft.com/office/powerpoint/2010/main" val="213917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12min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</a:t>
            </a:r>
            <a:r>
              <a:rPr lang="fr-FR" sz="3200" b="1" kern="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le chapitre 4</a:t>
            </a:r>
            <a:endParaRPr lang="fr-FR" sz="3200" i="1" kern="0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chemeClr val="bg1"/>
                  </a:solidFill>
                  <a:latin typeface="Arial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2005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Séance 1</a:t>
              </a: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48965" y="328548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endParaRPr lang="fr-FR" sz="20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sz="2000" b="1" kern="0" dirty="0"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67610" y="3258939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1006521" y="2266674"/>
            <a:ext cx="10265100" cy="828000"/>
            <a:chOff x="963450" y="3092649"/>
            <a:chExt cx="10265100" cy="828000"/>
          </a:xfrm>
        </p:grpSpPr>
        <p:sp>
          <p:nvSpPr>
            <p:cNvPr id="27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28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86639" y="4304197"/>
            <a:ext cx="10265100" cy="828000"/>
            <a:chOff x="963450" y="3092649"/>
            <a:chExt cx="10265100" cy="828000"/>
          </a:xfrm>
        </p:grpSpPr>
        <p:sp>
          <p:nvSpPr>
            <p:cNvPr id="33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34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dirty="0" err="1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SéanceTP</a:t>
              </a:r>
              <a:endParaRPr lang="fr-FR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</p:grpSp>
      <p:sp>
        <p:nvSpPr>
          <p:cNvPr id="37" name="ZoneTexte 36">
            <a:extLst>
              <a:ext uri="{FF2B5EF4-FFF2-40B4-BE49-F238E27FC236}">
                <a16:creationId xmlns:a16="http://schemas.microsoft.com/office/drawing/2014/main" id="{1FD926A3-1486-0A55-A4A1-3E781FBF5608}"/>
              </a:ext>
            </a:extLst>
          </p:cNvPr>
          <p:cNvSpPr txBox="1"/>
          <p:nvPr/>
        </p:nvSpPr>
        <p:spPr>
          <a:xfrm>
            <a:off x="2611120" y="1468809"/>
            <a:ext cx="7447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Distinguer un soluté et un solvant dans une solution</a:t>
            </a:r>
            <a:endParaRPr lang="fr-BE" sz="2000" dirty="0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0143FBDE-BD97-8664-42F5-BA6D2D34A4C1}"/>
              </a:ext>
            </a:extLst>
          </p:cNvPr>
          <p:cNvSpPr txBox="1"/>
          <p:nvPr/>
        </p:nvSpPr>
        <p:spPr>
          <a:xfrm>
            <a:off x="2551823" y="2388154"/>
            <a:ext cx="861743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Comparer la vitesse de dissolution d’un même soluté dans différentes conditions</a:t>
            </a:r>
            <a:endParaRPr lang="fr-BE" sz="2000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461262" y="3508243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b="1" dirty="0"/>
              <a:t>Calculer la solubilité d’un soluté dans l’eau</a:t>
            </a:r>
            <a:endParaRPr lang="fr-BE" sz="2000" b="1" dirty="0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552757" y="4481513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 Déterminer expérimentalement la solubilité d’un soluté dans l’eau</a:t>
            </a:r>
            <a:endParaRPr lang="fr-BE" sz="2000" dirty="0"/>
          </a:p>
        </p:txBody>
      </p:sp>
    </p:spTree>
    <p:extLst>
      <p:ext uri="{BB962C8B-B14F-4D97-AF65-F5344CB8AC3E}">
        <p14:creationId xmlns:p14="http://schemas.microsoft.com/office/powerpoint/2010/main" val="36614764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4A92CCD3-C05F-9630-F0F7-03DD96C5D6E2}"/>
              </a:ext>
            </a:extLst>
          </p:cNvPr>
          <p:cNvSpPr txBox="1">
            <a:spLocks/>
          </p:cNvSpPr>
          <p:nvPr/>
        </p:nvSpPr>
        <p:spPr>
          <a:xfrm>
            <a:off x="5478119" y="256155"/>
            <a:ext cx="7721048" cy="47061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dirty="0"/>
              <a:t> 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05977" y="1664530"/>
            <a:ext cx="11030686" cy="98488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21917" tIns="60959" rIns="121917" bIns="60959">
            <a:spAutoFit/>
          </a:bodyPr>
          <a:lstStyle/>
          <a:p>
            <a:r>
              <a:rPr lang="fr-FR" sz="2800" b="1" dirty="0">
                <a:solidFill>
                  <a:schemeClr val="tx1"/>
                </a:solidFill>
              </a:rPr>
              <a:t>Lorsqu'on ne peut plus dissoudre de soluté dans un volume donné de solvant, on dit que la solution est saturée.</a:t>
            </a:r>
            <a:endParaRPr lang="fr-F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96A2C8F-2609-5D7D-A2F1-7646B9D7F425}"/>
              </a:ext>
            </a:extLst>
          </p:cNvPr>
          <p:cNvSpPr/>
          <p:nvPr/>
        </p:nvSpPr>
        <p:spPr>
          <a:xfrm>
            <a:off x="2002786" y="3902588"/>
            <a:ext cx="2124000" cy="61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Vrai </a:t>
            </a:r>
          </a:p>
        </p:txBody>
      </p:sp>
      <p:sp>
        <p:nvSpPr>
          <p:cNvPr id="11" name="Rectangle : coins arrondis 9">
            <a:extLst>
              <a:ext uri="{FF2B5EF4-FFF2-40B4-BE49-F238E27FC236}">
                <a16:creationId xmlns:a16="http://schemas.microsoft.com/office/drawing/2014/main" id="{C96A2C8F-2609-5D7D-A2F1-7646B9D7F425}"/>
              </a:ext>
            </a:extLst>
          </p:cNvPr>
          <p:cNvSpPr/>
          <p:nvPr/>
        </p:nvSpPr>
        <p:spPr>
          <a:xfrm>
            <a:off x="7641585" y="3902588"/>
            <a:ext cx="2124000" cy="61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Faux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7B8B8EE-EA52-20CA-3D0B-0D4A4FF68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4853033-C240-9BDE-8BFC-65A430A2B8A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Choisir les élèves d’une manière aléatoire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35AF3E7-B89C-0839-9B84-EA9888053280}"/>
              </a:ext>
            </a:extLst>
          </p:cNvPr>
          <p:cNvGrpSpPr/>
          <p:nvPr/>
        </p:nvGrpSpPr>
        <p:grpSpPr>
          <a:xfrm>
            <a:off x="10949173" y="229960"/>
            <a:ext cx="615045" cy="530759"/>
            <a:chOff x="779844" y="4335989"/>
            <a:chExt cx="563238" cy="575842"/>
          </a:xfrm>
        </p:grpSpPr>
        <p:pic>
          <p:nvPicPr>
            <p:cNvPr id="6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7A5E211-F222-1081-6FE5-FB203B94BE0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1BC1DD3-22E5-3D1E-F532-80E993847D4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7161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4A92CCD3-C05F-9630-F0F7-03DD96C5D6E2}"/>
              </a:ext>
            </a:extLst>
          </p:cNvPr>
          <p:cNvSpPr txBox="1">
            <a:spLocks/>
          </p:cNvSpPr>
          <p:nvPr/>
        </p:nvSpPr>
        <p:spPr>
          <a:xfrm>
            <a:off x="5478119" y="256155"/>
            <a:ext cx="7721048" cy="47061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dirty="0"/>
              <a:t> </a:t>
            </a:r>
          </a:p>
        </p:txBody>
      </p:sp>
      <p:pic>
        <p:nvPicPr>
          <p:cNvPr id="14" name="Graphique 15" descr="Coche avec un remplissage uni">
            <a:extLst>
              <a:ext uri="{FF2B5EF4-FFF2-40B4-BE49-F238E27FC236}">
                <a16:creationId xmlns:a16="http://schemas.microsoft.com/office/drawing/2014/main" id="{C5A28437-0EE8-AA03-9C8D-701F566DF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91993" y="3875779"/>
            <a:ext cx="660375" cy="684830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5C32F26-B44E-CE23-CCA4-03115F619D28}"/>
              </a:ext>
            </a:extLst>
          </p:cNvPr>
          <p:cNvSpPr/>
          <p:nvPr/>
        </p:nvSpPr>
        <p:spPr>
          <a:xfrm>
            <a:off x="2002786" y="3902588"/>
            <a:ext cx="2124000" cy="61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Vrai </a:t>
            </a:r>
          </a:p>
        </p:txBody>
      </p:sp>
      <p:sp>
        <p:nvSpPr>
          <p:cNvPr id="3" name="Rectangle : coins arrondis 9">
            <a:extLst>
              <a:ext uri="{FF2B5EF4-FFF2-40B4-BE49-F238E27FC236}">
                <a16:creationId xmlns:a16="http://schemas.microsoft.com/office/drawing/2014/main" id="{F06B9D9D-362D-C4E3-C1CD-66D67E57C740}"/>
              </a:ext>
            </a:extLst>
          </p:cNvPr>
          <p:cNvSpPr/>
          <p:nvPr/>
        </p:nvSpPr>
        <p:spPr>
          <a:xfrm>
            <a:off x="7641585" y="3902588"/>
            <a:ext cx="2124000" cy="61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Faux </a:t>
            </a: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1C703ACA-048B-5890-0165-E979531A8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Effectivement la solution est saturée. 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BE43B93A-0B37-2407-7E8F-515DD65532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demande à  d’autres élèves de répéter « la solution est saturée ».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280DE7-5B2D-CA16-6C92-714E049505EB}"/>
              </a:ext>
            </a:extLst>
          </p:cNvPr>
          <p:cNvSpPr/>
          <p:nvPr/>
        </p:nvSpPr>
        <p:spPr>
          <a:xfrm>
            <a:off x="605977" y="1664530"/>
            <a:ext cx="11030686" cy="98488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21917" tIns="60959" rIns="121917" bIns="60959">
            <a:spAutoFit/>
          </a:bodyPr>
          <a:lstStyle/>
          <a:p>
            <a:r>
              <a:rPr lang="fr-FR" sz="2800" b="1" dirty="0">
                <a:solidFill>
                  <a:schemeClr val="tx1"/>
                </a:solidFill>
              </a:rPr>
              <a:t>Lorsqu'on ne peut plus dissoudre de soluté dans un volume donné de solvant, on dit que la solution est saturée.</a:t>
            </a:r>
            <a:endParaRPr lang="fr-F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5656423F-2F27-193B-C33A-E318B890F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945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5">
            <a:extLst>
              <a:ext uri="{FF2B5EF4-FFF2-40B4-BE49-F238E27FC236}">
                <a16:creationId xmlns:a16="http://schemas.microsoft.com/office/drawing/2014/main" id="{AE3F399B-3A7C-298E-3D63-DCACBCAEEE1A}"/>
              </a:ext>
            </a:extLst>
          </p:cNvPr>
          <p:cNvSpPr/>
          <p:nvPr/>
        </p:nvSpPr>
        <p:spPr>
          <a:xfrm>
            <a:off x="1972787" y="2745493"/>
            <a:ext cx="52560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le sel n’est pas soluble dans l’eau.</a:t>
            </a:r>
            <a:r>
              <a:rPr lang="fr-FR" sz="2800" b="1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5" name="Rectangle : coins arrondis 6">
            <a:extLst>
              <a:ext uri="{FF2B5EF4-FFF2-40B4-BE49-F238E27FC236}">
                <a16:creationId xmlns:a16="http://schemas.microsoft.com/office/drawing/2014/main" id="{7CA02B5D-F82B-555B-EE7E-167F1CC6598D}"/>
              </a:ext>
            </a:extLst>
          </p:cNvPr>
          <p:cNvSpPr/>
          <p:nvPr/>
        </p:nvSpPr>
        <p:spPr>
          <a:xfrm>
            <a:off x="1621434" y="274549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6" name="Rectangle : coins arrondis 7">
            <a:extLst>
              <a:ext uri="{FF2B5EF4-FFF2-40B4-BE49-F238E27FC236}">
                <a16:creationId xmlns:a16="http://schemas.microsoft.com/office/drawing/2014/main" id="{63C8D49E-9826-114D-0F8E-C525881C99FF}"/>
              </a:ext>
            </a:extLst>
          </p:cNvPr>
          <p:cNvSpPr/>
          <p:nvPr/>
        </p:nvSpPr>
        <p:spPr>
          <a:xfrm>
            <a:off x="2014711" y="4007038"/>
            <a:ext cx="52560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le sel et l’eau ne se mélangent pas.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7" name="Rectangle : coins arrondis 8">
            <a:extLst>
              <a:ext uri="{FF2B5EF4-FFF2-40B4-BE49-F238E27FC236}">
                <a16:creationId xmlns:a16="http://schemas.microsoft.com/office/drawing/2014/main" id="{B5EBBEB2-0259-F193-CB83-5A011EE85A0B}"/>
              </a:ext>
            </a:extLst>
          </p:cNvPr>
          <p:cNvSpPr/>
          <p:nvPr/>
        </p:nvSpPr>
        <p:spPr>
          <a:xfrm>
            <a:off x="1616706" y="400703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8" name="Rectangle : coins arrondis 2">
            <a:extLst>
              <a:ext uri="{FF2B5EF4-FFF2-40B4-BE49-F238E27FC236}">
                <a16:creationId xmlns:a16="http://schemas.microsoft.com/office/drawing/2014/main" id="{C086D06B-1D1B-EC17-BB68-9624888383BA}"/>
              </a:ext>
            </a:extLst>
          </p:cNvPr>
          <p:cNvSpPr/>
          <p:nvPr/>
        </p:nvSpPr>
        <p:spPr>
          <a:xfrm>
            <a:off x="2056635" y="5267507"/>
            <a:ext cx="52560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la solution est saturée.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9" name="Rectangle : coins arrondis 9">
            <a:extLst>
              <a:ext uri="{FF2B5EF4-FFF2-40B4-BE49-F238E27FC236}">
                <a16:creationId xmlns:a16="http://schemas.microsoft.com/office/drawing/2014/main" id="{2D013CFA-73B7-619D-87C0-43407F536D7B}"/>
              </a:ext>
            </a:extLst>
          </p:cNvPr>
          <p:cNvSpPr/>
          <p:nvPr/>
        </p:nvSpPr>
        <p:spPr>
          <a:xfrm>
            <a:off x="1667958" y="52675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b="1" dirty="0">
                <a:solidFill>
                  <a:schemeClr val="tx1"/>
                </a:solidFill>
              </a:rPr>
              <a:t>C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0F0989A-59CD-0334-156B-09E9516DEBA4}"/>
              </a:ext>
            </a:extLst>
          </p:cNvPr>
          <p:cNvSpPr txBox="1"/>
          <p:nvPr/>
        </p:nvSpPr>
        <p:spPr>
          <a:xfrm>
            <a:off x="455795" y="1608829"/>
            <a:ext cx="11280410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osis"/>
              </a:rPr>
              <a:t>On ajoute une quantité de sel dans l’eau. En agitant, une partie se dépose au fond car:</a:t>
            </a:r>
            <a:endParaRPr lang="fr-FR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D2DAA7A-D196-5227-A7EB-D8B5001AB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Choisir la bonne réponse. 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AE1DA60C-7BBB-1236-7273-0BE2360DCA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Désigner des élèves au hasard, y compris parmi ceux qui n’ont pas levé la main.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3D406948-528D-17B4-E7B7-16F787A5D1BA}"/>
              </a:ext>
            </a:extLst>
          </p:cNvPr>
          <p:cNvGrpSpPr/>
          <p:nvPr/>
        </p:nvGrpSpPr>
        <p:grpSpPr>
          <a:xfrm>
            <a:off x="10949173" y="229960"/>
            <a:ext cx="615045" cy="530759"/>
            <a:chOff x="779844" y="4335989"/>
            <a:chExt cx="563238" cy="575842"/>
          </a:xfrm>
        </p:grpSpPr>
        <p:pic>
          <p:nvPicPr>
            <p:cNvPr id="18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BC80346-B0ED-4A70-A877-772F406CA84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40FD6F2-2E60-E501-28BC-FFF03A8E293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22335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que 20" descr="Coche avec un remplissage uni">
            <a:extLst>
              <a:ext uri="{FF2B5EF4-FFF2-40B4-BE49-F238E27FC236}">
                <a16:creationId xmlns:a16="http://schemas.microsoft.com/office/drawing/2014/main" id="{6245CBAE-6A39-2508-0693-6629C0427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790" y="5140554"/>
            <a:ext cx="684830" cy="684830"/>
          </a:xfrm>
          <a:prstGeom prst="rect">
            <a:avLst/>
          </a:prstGeom>
        </p:spPr>
      </p:pic>
      <p:sp>
        <p:nvSpPr>
          <p:cNvPr id="2" name="Rectangle : coins arrondis 5">
            <a:extLst>
              <a:ext uri="{FF2B5EF4-FFF2-40B4-BE49-F238E27FC236}">
                <a16:creationId xmlns:a16="http://schemas.microsoft.com/office/drawing/2014/main" id="{07E1B4C2-F0E4-3B08-184E-5B0D26AD0DBC}"/>
              </a:ext>
            </a:extLst>
          </p:cNvPr>
          <p:cNvSpPr/>
          <p:nvPr/>
        </p:nvSpPr>
        <p:spPr>
          <a:xfrm>
            <a:off x="1972787" y="2745493"/>
            <a:ext cx="52560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le sel n’est pas soluble dans l’eau.</a:t>
            </a:r>
            <a:r>
              <a:rPr lang="fr-FR" sz="2800" b="1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3" name="Rectangle : coins arrondis 6">
            <a:extLst>
              <a:ext uri="{FF2B5EF4-FFF2-40B4-BE49-F238E27FC236}">
                <a16:creationId xmlns:a16="http://schemas.microsoft.com/office/drawing/2014/main" id="{B029BEB0-1DC1-A94A-4873-60A2554486FF}"/>
              </a:ext>
            </a:extLst>
          </p:cNvPr>
          <p:cNvSpPr/>
          <p:nvPr/>
        </p:nvSpPr>
        <p:spPr>
          <a:xfrm>
            <a:off x="1621434" y="274549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" name="Rectangle : coins arrondis 7">
            <a:extLst>
              <a:ext uri="{FF2B5EF4-FFF2-40B4-BE49-F238E27FC236}">
                <a16:creationId xmlns:a16="http://schemas.microsoft.com/office/drawing/2014/main" id="{2CBB37B5-7976-ADA1-8934-5222D4BB0464}"/>
              </a:ext>
            </a:extLst>
          </p:cNvPr>
          <p:cNvSpPr/>
          <p:nvPr/>
        </p:nvSpPr>
        <p:spPr>
          <a:xfrm>
            <a:off x="2014711" y="4007038"/>
            <a:ext cx="52560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le sel et l’eau ne se mélangent pas.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1" name="Rectangle : coins arrondis 8">
            <a:extLst>
              <a:ext uri="{FF2B5EF4-FFF2-40B4-BE49-F238E27FC236}">
                <a16:creationId xmlns:a16="http://schemas.microsoft.com/office/drawing/2014/main" id="{D24593C2-83DA-C6B9-13BD-D76C53BB97F7}"/>
              </a:ext>
            </a:extLst>
          </p:cNvPr>
          <p:cNvSpPr/>
          <p:nvPr/>
        </p:nvSpPr>
        <p:spPr>
          <a:xfrm>
            <a:off x="1616706" y="400703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7" name="Rectangle : coins arrondis 2">
            <a:extLst>
              <a:ext uri="{FF2B5EF4-FFF2-40B4-BE49-F238E27FC236}">
                <a16:creationId xmlns:a16="http://schemas.microsoft.com/office/drawing/2014/main" id="{0CD5C072-D16C-1BB2-F946-71B20ECD3C36}"/>
              </a:ext>
            </a:extLst>
          </p:cNvPr>
          <p:cNvSpPr/>
          <p:nvPr/>
        </p:nvSpPr>
        <p:spPr>
          <a:xfrm>
            <a:off x="2056635" y="5267507"/>
            <a:ext cx="52560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la solution est saturée.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9">
            <a:extLst>
              <a:ext uri="{FF2B5EF4-FFF2-40B4-BE49-F238E27FC236}">
                <a16:creationId xmlns:a16="http://schemas.microsoft.com/office/drawing/2014/main" id="{B5D08A6A-2B0A-AD71-A711-76450615041F}"/>
              </a:ext>
            </a:extLst>
          </p:cNvPr>
          <p:cNvSpPr/>
          <p:nvPr/>
        </p:nvSpPr>
        <p:spPr>
          <a:xfrm>
            <a:off x="1667958" y="52675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b="1" dirty="0">
                <a:solidFill>
                  <a:schemeClr val="tx1"/>
                </a:solidFill>
              </a:rPr>
              <a:t>C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5736EA8-DBDC-00C0-E4D5-3C5491D0BD38}"/>
              </a:ext>
            </a:extLst>
          </p:cNvPr>
          <p:cNvSpPr txBox="1"/>
          <p:nvPr/>
        </p:nvSpPr>
        <p:spPr>
          <a:xfrm>
            <a:off x="455795" y="1608829"/>
            <a:ext cx="11280410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Dosis"/>
              </a:rPr>
              <a:t>On ajoute une quantité de sel dans l’eau. En agitant, une partie se dépose au fond car:</a:t>
            </a:r>
            <a:endParaRPr lang="fr-FR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Titre 20">
            <a:extLst>
              <a:ext uri="{FF2B5EF4-FFF2-40B4-BE49-F238E27FC236}">
                <a16:creationId xmlns:a16="http://schemas.microsoft.com/office/drawing/2014/main" id="{CE6FD25C-4140-5688-77E5-8DAEBA4D3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solution obtenue est effectivement saturée.</a:t>
            </a:r>
          </a:p>
        </p:txBody>
      </p:sp>
      <p:sp>
        <p:nvSpPr>
          <p:cNvPr id="23" name="Espace réservé du contenu 22">
            <a:extLst>
              <a:ext uri="{FF2B5EF4-FFF2-40B4-BE49-F238E27FC236}">
                <a16:creationId xmlns:a16="http://schemas.microsoft.com/office/drawing/2014/main" id="{BBA8C08C-3779-BE5D-F5B1-BE737F12FD8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Donner plus d’explication si la situation l’exige.</a:t>
            </a:r>
          </a:p>
        </p:txBody>
      </p:sp>
      <p:pic>
        <p:nvPicPr>
          <p:cNvPr id="24" name="Image 8">
            <a:extLst>
              <a:ext uri="{FF2B5EF4-FFF2-40B4-BE49-F238E27FC236}">
                <a16:creationId xmlns:a16="http://schemas.microsoft.com/office/drawing/2014/main" id="{97C4FC00-D89A-2C9A-E56C-0424F6F3C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5699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5">
            <a:extLst>
              <a:ext uri="{FF2B5EF4-FFF2-40B4-BE49-F238E27FC236}">
                <a16:creationId xmlns:a16="http://schemas.microsoft.com/office/drawing/2014/main" id="{AE3F399B-3A7C-298E-3D63-DCACBCAEEE1A}"/>
              </a:ext>
            </a:extLst>
          </p:cNvPr>
          <p:cNvSpPr/>
          <p:nvPr/>
        </p:nvSpPr>
        <p:spPr>
          <a:xfrm>
            <a:off x="959525" y="3491507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s = V x </a:t>
            </a:r>
            <a:r>
              <a:rPr lang="fr-FR" sz="2800" b="1" dirty="0" err="1">
                <a:solidFill>
                  <a:schemeClr val="tx1"/>
                </a:solidFill>
              </a:rPr>
              <a:t>m</a:t>
            </a:r>
            <a:r>
              <a:rPr lang="fr-FR" sz="2800" b="1" baseline="-25000" dirty="0" err="1">
                <a:solidFill>
                  <a:schemeClr val="tx1"/>
                </a:solidFill>
              </a:rPr>
              <a:t>max</a:t>
            </a:r>
            <a:r>
              <a:rPr lang="fr-FR" sz="2800" b="1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5" name="Rectangle : coins arrondis 6">
            <a:extLst>
              <a:ext uri="{FF2B5EF4-FFF2-40B4-BE49-F238E27FC236}">
                <a16:creationId xmlns:a16="http://schemas.microsoft.com/office/drawing/2014/main" id="{7CA02B5D-F82B-555B-EE7E-167F1CC6598D}"/>
              </a:ext>
            </a:extLst>
          </p:cNvPr>
          <p:cNvSpPr/>
          <p:nvPr/>
        </p:nvSpPr>
        <p:spPr>
          <a:xfrm>
            <a:off x="664157" y="34915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7">
                <a:extLst>
                  <a:ext uri="{FF2B5EF4-FFF2-40B4-BE49-F238E27FC236}">
                    <a16:creationId xmlns:a16="http://schemas.microsoft.com/office/drawing/2014/main" id="{63C8D49E-9826-114D-0F8E-C525881C99FF}"/>
                  </a:ext>
                </a:extLst>
              </p:cNvPr>
              <p:cNvSpPr/>
              <p:nvPr/>
            </p:nvSpPr>
            <p:spPr>
              <a:xfrm>
                <a:off x="5715668" y="3367569"/>
                <a:ext cx="2537677" cy="643419"/>
              </a:xfrm>
              <a:prstGeom prst="roundRect">
                <a:avLst/>
              </a:prstGeom>
              <a:solidFill>
                <a:srgbClr val="F4EDF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800" b="1" dirty="0">
                    <a:solidFill>
                      <a:schemeClr val="tx1"/>
                    </a:solidFill>
                  </a:rPr>
                  <a:t> 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FR" sz="2800" b="1" dirty="0">
                            <a:solidFill>
                              <a:schemeClr val="tx1"/>
                            </a:solidFill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fr-FR" sz="2800" b="1" baseline="-25000" dirty="0">
                            <a:solidFill>
                              <a:schemeClr val="tx1"/>
                            </a:solidFill>
                          </a:rPr>
                          <m:t>max</m:t>
                        </m:r>
                      </m:num>
                      <m:den>
                        <m:r>
                          <a:rPr lang="fr-FR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fr-FR" sz="2800" b="1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6" name="Rectangle : coins arrondis 7">
                <a:extLst>
                  <a:ext uri="{FF2B5EF4-FFF2-40B4-BE49-F238E27FC236}">
                    <a16:creationId xmlns:a16="http://schemas.microsoft.com/office/drawing/2014/main" id="{63C8D49E-9826-114D-0F8E-C525881C99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668" y="3367569"/>
                <a:ext cx="2537677" cy="643419"/>
              </a:xfrm>
              <a:prstGeom prst="roundRect">
                <a:avLst/>
              </a:prstGeom>
              <a:blipFill>
                <a:blip r:embed="rId2"/>
                <a:stretch>
                  <a:fillRect b="-188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 : coins arrondis 8">
            <a:extLst>
              <a:ext uri="{FF2B5EF4-FFF2-40B4-BE49-F238E27FC236}">
                <a16:creationId xmlns:a16="http://schemas.microsoft.com/office/drawing/2014/main" id="{B5EBBEB2-0259-F193-CB83-5A011EE85A0B}"/>
              </a:ext>
            </a:extLst>
          </p:cNvPr>
          <p:cNvSpPr/>
          <p:nvPr/>
        </p:nvSpPr>
        <p:spPr>
          <a:xfrm>
            <a:off x="5157345" y="349043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9" name="Rectangle : coins arrondis 9">
            <a:extLst>
              <a:ext uri="{FF2B5EF4-FFF2-40B4-BE49-F238E27FC236}">
                <a16:creationId xmlns:a16="http://schemas.microsoft.com/office/drawing/2014/main" id="{2D013CFA-73B7-619D-87C0-43407F536D7B}"/>
              </a:ext>
            </a:extLst>
          </p:cNvPr>
          <p:cNvSpPr/>
          <p:nvPr/>
        </p:nvSpPr>
        <p:spPr>
          <a:xfrm>
            <a:off x="8847821" y="349043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b="1" dirty="0">
                <a:solidFill>
                  <a:schemeClr val="tx1"/>
                </a:solidFill>
              </a:rPr>
              <a:t>C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25345" y="1820791"/>
            <a:ext cx="5328000" cy="553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21917" tIns="60959" rIns="121917" bIns="60959">
            <a:spAutoFit/>
          </a:bodyPr>
          <a:lstStyle/>
          <a:p>
            <a:pPr lvl="0"/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L’expression de la solubilité s</a:t>
            </a:r>
            <a:r>
              <a:rPr lang="fr-FR" sz="2800" b="1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est:</a:t>
            </a:r>
            <a:r>
              <a:rPr lang="fr-FR" sz="2800" b="1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D65D945-F7EA-395C-D226-90DEAE065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Choisir la bonne réponse. 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5F69C586-BFAE-0D07-DF59-A25F49D5BEB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Désigner des élèves au hasard, y compris parmi ceux qui n’ont pas levé la main.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 : coins arrondis 7">
                <a:extLst>
                  <a:ext uri="{FF2B5EF4-FFF2-40B4-BE49-F238E27FC236}">
                    <a16:creationId xmlns:a16="http://schemas.microsoft.com/office/drawing/2014/main" id="{E1A7519A-8850-38DC-BB61-C723E69D5F86}"/>
                  </a:ext>
                </a:extLst>
              </p:cNvPr>
              <p:cNvSpPr/>
              <p:nvPr/>
            </p:nvSpPr>
            <p:spPr>
              <a:xfrm>
                <a:off x="9373268" y="3367569"/>
                <a:ext cx="2537677" cy="643419"/>
              </a:xfrm>
              <a:prstGeom prst="roundRect">
                <a:avLst/>
              </a:prstGeom>
              <a:solidFill>
                <a:srgbClr val="F4EDF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800" b="1" dirty="0">
                    <a:solidFill>
                      <a:schemeClr val="tx1"/>
                    </a:solidFill>
                  </a:rPr>
                  <a:t> 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num>
                      <m:den>
                        <m:sSub>
                          <m:sSubPr>
                            <m:ctrlPr>
                              <a:rPr lang="fr-FR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fr-FR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𝒎𝒂𝒙</m:t>
                            </m:r>
                          </m:sub>
                        </m:sSub>
                      </m:den>
                    </m:f>
                  </m:oMath>
                </a14:m>
                <a:endParaRPr lang="fr-FR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 : coins arrondis 7">
                <a:extLst>
                  <a:ext uri="{FF2B5EF4-FFF2-40B4-BE49-F238E27FC236}">
                    <a16:creationId xmlns:a16="http://schemas.microsoft.com/office/drawing/2014/main" id="{E1A7519A-8850-38DC-BB61-C723E69D5F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3268" y="3367569"/>
                <a:ext cx="2537677" cy="643419"/>
              </a:xfrm>
              <a:prstGeom prst="roundRect">
                <a:avLst/>
              </a:prstGeom>
              <a:blipFill>
                <a:blip r:embed="rId3"/>
                <a:stretch>
                  <a:fillRect t="-1887" b="-141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e 17">
            <a:extLst>
              <a:ext uri="{FF2B5EF4-FFF2-40B4-BE49-F238E27FC236}">
                <a16:creationId xmlns:a16="http://schemas.microsoft.com/office/drawing/2014/main" id="{DAD0D2F0-7123-1339-B75B-EF17D8E51645}"/>
              </a:ext>
            </a:extLst>
          </p:cNvPr>
          <p:cNvGrpSpPr/>
          <p:nvPr/>
        </p:nvGrpSpPr>
        <p:grpSpPr>
          <a:xfrm>
            <a:off x="10949173" y="229960"/>
            <a:ext cx="615045" cy="530759"/>
            <a:chOff x="779844" y="4335989"/>
            <a:chExt cx="563238" cy="575842"/>
          </a:xfrm>
        </p:grpSpPr>
        <p:pic>
          <p:nvPicPr>
            <p:cNvPr id="1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9EB4E32-15E3-9F44-A413-64149DDEA031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C668F39-360F-9D0E-A0DB-E184CEE70F2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47439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que 20" descr="Coche avec un remplissage uni">
            <a:extLst>
              <a:ext uri="{FF2B5EF4-FFF2-40B4-BE49-F238E27FC236}">
                <a16:creationId xmlns:a16="http://schemas.microsoft.com/office/drawing/2014/main" id="{6245CBAE-6A39-2508-0693-6629C0427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15329" y="3904826"/>
            <a:ext cx="684830" cy="6848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E69940C-4546-E974-8BF6-101659EF808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L’expression de la solubilité est 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𝒎𝒂𝒙</m:t>
                            </m:r>
                          </m:sub>
                        </m:sSub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den>
                    </m:f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E69940C-4546-E974-8BF6-101659EF80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294" t="-27273" b="-340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7D577F7F-E156-1417-DCE7-A4358FCDC9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rappelle la signification de chaque grandeur et son unité.</a:t>
            </a:r>
          </a:p>
        </p:txBody>
      </p:sp>
      <p:sp>
        <p:nvSpPr>
          <p:cNvPr id="16" name="Rectangle : coins arrondis 5">
            <a:extLst>
              <a:ext uri="{FF2B5EF4-FFF2-40B4-BE49-F238E27FC236}">
                <a16:creationId xmlns:a16="http://schemas.microsoft.com/office/drawing/2014/main" id="{36DCD0AB-754F-6A21-6145-5B0CDB7EADB5}"/>
              </a:ext>
            </a:extLst>
          </p:cNvPr>
          <p:cNvSpPr/>
          <p:nvPr/>
        </p:nvSpPr>
        <p:spPr>
          <a:xfrm>
            <a:off x="959525" y="3491507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s = V x </a:t>
            </a:r>
            <a:r>
              <a:rPr lang="fr-FR" sz="2800" b="1" dirty="0" err="1">
                <a:solidFill>
                  <a:schemeClr val="tx1"/>
                </a:solidFill>
              </a:rPr>
              <a:t>m</a:t>
            </a:r>
            <a:r>
              <a:rPr lang="fr-FR" sz="2800" b="1" baseline="-25000" dirty="0" err="1">
                <a:solidFill>
                  <a:schemeClr val="tx1"/>
                </a:solidFill>
              </a:rPr>
              <a:t>max</a:t>
            </a:r>
            <a:r>
              <a:rPr lang="fr-FR" sz="2800" b="1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17" name="Rectangle : coins arrondis 6">
            <a:extLst>
              <a:ext uri="{FF2B5EF4-FFF2-40B4-BE49-F238E27FC236}">
                <a16:creationId xmlns:a16="http://schemas.microsoft.com/office/drawing/2014/main" id="{30EC754B-C86B-3E73-0F9A-793C9DD9D59F}"/>
              </a:ext>
            </a:extLst>
          </p:cNvPr>
          <p:cNvSpPr/>
          <p:nvPr/>
        </p:nvSpPr>
        <p:spPr>
          <a:xfrm>
            <a:off x="664157" y="34915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 : coins arrondis 7">
                <a:extLst>
                  <a:ext uri="{FF2B5EF4-FFF2-40B4-BE49-F238E27FC236}">
                    <a16:creationId xmlns:a16="http://schemas.microsoft.com/office/drawing/2014/main" id="{56B55083-D297-CA3F-65D1-AA3F446A3BE2}"/>
                  </a:ext>
                </a:extLst>
              </p:cNvPr>
              <p:cNvSpPr/>
              <p:nvPr/>
            </p:nvSpPr>
            <p:spPr>
              <a:xfrm>
                <a:off x="5715668" y="3367569"/>
                <a:ext cx="2537677" cy="643419"/>
              </a:xfrm>
              <a:prstGeom prst="roundRect">
                <a:avLst/>
              </a:prstGeom>
              <a:solidFill>
                <a:srgbClr val="F4EDF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800" b="1" dirty="0">
                    <a:solidFill>
                      <a:schemeClr val="tx1"/>
                    </a:solidFill>
                  </a:rPr>
                  <a:t> 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FR" sz="2800" b="1" dirty="0">
                            <a:solidFill>
                              <a:schemeClr val="tx1"/>
                            </a:solidFill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fr-FR" sz="2800" b="1" baseline="-25000" dirty="0">
                            <a:solidFill>
                              <a:schemeClr val="tx1"/>
                            </a:solidFill>
                          </a:rPr>
                          <m:t>max</m:t>
                        </m:r>
                      </m:num>
                      <m:den>
                        <m:r>
                          <a:rPr lang="fr-FR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fr-FR" sz="2800" b="1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8" name="Rectangle : coins arrondis 7">
                <a:extLst>
                  <a:ext uri="{FF2B5EF4-FFF2-40B4-BE49-F238E27FC236}">
                    <a16:creationId xmlns:a16="http://schemas.microsoft.com/office/drawing/2014/main" id="{56B55083-D297-CA3F-65D1-AA3F446A3B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668" y="3367569"/>
                <a:ext cx="2537677" cy="643419"/>
              </a:xfrm>
              <a:prstGeom prst="roundRect">
                <a:avLst/>
              </a:prstGeom>
              <a:blipFill>
                <a:blip r:embed="rId5"/>
                <a:stretch>
                  <a:fillRect b="-188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 : coins arrondis 8">
            <a:extLst>
              <a:ext uri="{FF2B5EF4-FFF2-40B4-BE49-F238E27FC236}">
                <a16:creationId xmlns:a16="http://schemas.microsoft.com/office/drawing/2014/main" id="{0480A6B1-EFD0-0B8D-964F-62997FDACBA4}"/>
              </a:ext>
            </a:extLst>
          </p:cNvPr>
          <p:cNvSpPr/>
          <p:nvPr/>
        </p:nvSpPr>
        <p:spPr>
          <a:xfrm>
            <a:off x="5157345" y="349043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0" name="Rectangle : coins arrondis 9">
            <a:extLst>
              <a:ext uri="{FF2B5EF4-FFF2-40B4-BE49-F238E27FC236}">
                <a16:creationId xmlns:a16="http://schemas.microsoft.com/office/drawing/2014/main" id="{72F2E6B3-0ED7-8011-7DB0-0363572BE69E}"/>
              </a:ext>
            </a:extLst>
          </p:cNvPr>
          <p:cNvSpPr/>
          <p:nvPr/>
        </p:nvSpPr>
        <p:spPr>
          <a:xfrm>
            <a:off x="8847821" y="349043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b="1" dirty="0">
                <a:solidFill>
                  <a:schemeClr val="tx1"/>
                </a:solidFill>
              </a:rPr>
              <a:t>C</a:t>
            </a:r>
            <a:endParaRPr lang="fr-FR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 : coins arrondis 7">
                <a:extLst>
                  <a:ext uri="{FF2B5EF4-FFF2-40B4-BE49-F238E27FC236}">
                    <a16:creationId xmlns:a16="http://schemas.microsoft.com/office/drawing/2014/main" id="{5373254F-71DE-0F5B-528B-AACA955B36C8}"/>
                  </a:ext>
                </a:extLst>
              </p:cNvPr>
              <p:cNvSpPr/>
              <p:nvPr/>
            </p:nvSpPr>
            <p:spPr>
              <a:xfrm>
                <a:off x="9373268" y="3367569"/>
                <a:ext cx="2537677" cy="643419"/>
              </a:xfrm>
              <a:prstGeom prst="roundRect">
                <a:avLst/>
              </a:prstGeom>
              <a:solidFill>
                <a:srgbClr val="F4EDF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800" b="1" dirty="0">
                    <a:solidFill>
                      <a:schemeClr val="tx1"/>
                    </a:solidFill>
                  </a:rPr>
                  <a:t> 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num>
                      <m:den>
                        <m:sSub>
                          <m:sSubPr>
                            <m:ctrlPr>
                              <a:rPr lang="fr-FR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fr-FR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𝒎𝒂𝒙</m:t>
                            </m:r>
                          </m:sub>
                        </m:sSub>
                      </m:den>
                    </m:f>
                  </m:oMath>
                </a14:m>
                <a:endParaRPr lang="fr-FR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 : coins arrondis 7">
                <a:extLst>
                  <a:ext uri="{FF2B5EF4-FFF2-40B4-BE49-F238E27FC236}">
                    <a16:creationId xmlns:a16="http://schemas.microsoft.com/office/drawing/2014/main" id="{5373254F-71DE-0F5B-528B-AACA955B36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3268" y="3367569"/>
                <a:ext cx="2537677" cy="643419"/>
              </a:xfrm>
              <a:prstGeom prst="roundRect">
                <a:avLst/>
              </a:prstGeom>
              <a:blipFill>
                <a:blip r:embed="rId6"/>
                <a:stretch>
                  <a:fillRect t="-1887" b="-141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A6BA5FF2-CFDB-540C-8FF2-C8C0651C3099}"/>
              </a:ext>
            </a:extLst>
          </p:cNvPr>
          <p:cNvSpPr/>
          <p:nvPr/>
        </p:nvSpPr>
        <p:spPr>
          <a:xfrm>
            <a:off x="2925345" y="1820791"/>
            <a:ext cx="5328000" cy="553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21917" tIns="60959" rIns="121917" bIns="60959">
            <a:spAutoFit/>
          </a:bodyPr>
          <a:lstStyle/>
          <a:p>
            <a:pPr lvl="0"/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L’expression de la solubilité s</a:t>
            </a:r>
            <a:r>
              <a:rPr lang="fr-FR" sz="2800" b="1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est:</a:t>
            </a:r>
            <a:r>
              <a:rPr lang="fr-FR" sz="2800" b="1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23" name="Image 8">
            <a:extLst>
              <a:ext uri="{FF2B5EF4-FFF2-40B4-BE49-F238E27FC236}">
                <a16:creationId xmlns:a16="http://schemas.microsoft.com/office/drawing/2014/main" id="{9D61346F-E23F-F22B-5073-0A516546B2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4403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5">
            <a:extLst>
              <a:ext uri="{FF2B5EF4-FFF2-40B4-BE49-F238E27FC236}">
                <a16:creationId xmlns:a16="http://schemas.microsoft.com/office/drawing/2014/main" id="{AE3F399B-3A7C-298E-3D63-DCACBCAEEE1A}"/>
              </a:ext>
            </a:extLst>
          </p:cNvPr>
          <p:cNvSpPr/>
          <p:nvPr/>
        </p:nvSpPr>
        <p:spPr>
          <a:xfrm>
            <a:off x="959525" y="4079338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dirty="0">
                <a:solidFill>
                  <a:schemeClr val="tx1"/>
                </a:solidFill>
              </a:rPr>
              <a:t>s =0,1 g/L</a:t>
            </a:r>
            <a:r>
              <a:rPr lang="fr-FR" sz="2800" b="1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5" name="Rectangle : coins arrondis 6">
            <a:extLst>
              <a:ext uri="{FF2B5EF4-FFF2-40B4-BE49-F238E27FC236}">
                <a16:creationId xmlns:a16="http://schemas.microsoft.com/office/drawing/2014/main" id="{7CA02B5D-F82B-555B-EE7E-167F1CC6598D}"/>
              </a:ext>
            </a:extLst>
          </p:cNvPr>
          <p:cNvSpPr/>
          <p:nvPr/>
        </p:nvSpPr>
        <p:spPr>
          <a:xfrm>
            <a:off x="664157" y="407933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6" name="Rectangle : coins arrondis 7">
            <a:extLst>
              <a:ext uri="{FF2B5EF4-FFF2-40B4-BE49-F238E27FC236}">
                <a16:creationId xmlns:a16="http://schemas.microsoft.com/office/drawing/2014/main" id="{63C8D49E-9826-114D-0F8E-C525881C99FF}"/>
              </a:ext>
            </a:extLst>
          </p:cNvPr>
          <p:cNvSpPr/>
          <p:nvPr/>
        </p:nvSpPr>
        <p:spPr>
          <a:xfrm>
            <a:off x="5452712" y="407826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 </a:t>
            </a:r>
            <a:r>
              <a:rPr lang="fr-MA" sz="2800" dirty="0">
                <a:solidFill>
                  <a:schemeClr val="tx1"/>
                </a:solidFill>
              </a:rPr>
              <a:t>s =10 g/L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7" name="Rectangle : coins arrondis 8">
            <a:extLst>
              <a:ext uri="{FF2B5EF4-FFF2-40B4-BE49-F238E27FC236}">
                <a16:creationId xmlns:a16="http://schemas.microsoft.com/office/drawing/2014/main" id="{B5EBBEB2-0259-F193-CB83-5A011EE85A0B}"/>
              </a:ext>
            </a:extLst>
          </p:cNvPr>
          <p:cNvSpPr/>
          <p:nvPr/>
        </p:nvSpPr>
        <p:spPr>
          <a:xfrm>
            <a:off x="5157345" y="407826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8" name="Rectangle : coins arrondis 2">
            <a:extLst>
              <a:ext uri="{FF2B5EF4-FFF2-40B4-BE49-F238E27FC236}">
                <a16:creationId xmlns:a16="http://schemas.microsoft.com/office/drawing/2014/main" id="{C086D06B-1D1B-EC17-BB68-9624888383BA}"/>
              </a:ext>
            </a:extLst>
          </p:cNvPr>
          <p:cNvSpPr/>
          <p:nvPr/>
        </p:nvSpPr>
        <p:spPr>
          <a:xfrm>
            <a:off x="9143188" y="407826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dirty="0">
                <a:solidFill>
                  <a:schemeClr val="tx1"/>
                </a:solidFill>
              </a:rPr>
              <a:t>s =100 g/L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9" name="Rectangle : coins arrondis 9">
            <a:extLst>
              <a:ext uri="{FF2B5EF4-FFF2-40B4-BE49-F238E27FC236}">
                <a16:creationId xmlns:a16="http://schemas.microsoft.com/office/drawing/2014/main" id="{2D013CFA-73B7-619D-87C0-43407F536D7B}"/>
              </a:ext>
            </a:extLst>
          </p:cNvPr>
          <p:cNvSpPr/>
          <p:nvPr/>
        </p:nvSpPr>
        <p:spPr>
          <a:xfrm>
            <a:off x="8847821" y="407826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b="1" dirty="0">
                <a:solidFill>
                  <a:schemeClr val="tx1"/>
                </a:solidFill>
              </a:rPr>
              <a:t>C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8774" y="1537542"/>
            <a:ext cx="11423959" cy="98488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21917" tIns="60959" rIns="121917" bIns="60959">
            <a:spAutoFit/>
          </a:bodyPr>
          <a:lstStyle/>
          <a:p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masse maximale d’un soluté qu’on peut dissoudre dans 100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mL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d’eau est m = 1 g. </a:t>
            </a:r>
            <a:r>
              <a:rPr lang="fr-M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valeur de sa solubilité s est: 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537E576-CFE8-BB3B-936F-FB4C790E3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Choisir la bonne réponse. 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C9D0E396-59DB-1AF4-A3AA-92502D625EC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Laisser un temps de réflexion et désigner des élèves au hasard, y compris parmi ceux qui n’ont pas levé la main. Varier.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1751BF3-ECF1-9029-AA81-230D9517AE1A}"/>
              </a:ext>
            </a:extLst>
          </p:cNvPr>
          <p:cNvGrpSpPr/>
          <p:nvPr/>
        </p:nvGrpSpPr>
        <p:grpSpPr>
          <a:xfrm>
            <a:off x="10949173" y="229960"/>
            <a:ext cx="615045" cy="530759"/>
            <a:chOff x="779844" y="4335989"/>
            <a:chExt cx="563238" cy="575842"/>
          </a:xfrm>
        </p:grpSpPr>
        <p:pic>
          <p:nvPicPr>
            <p:cNvPr id="18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98D82AA-0E52-DC84-28C3-F14C3FAD713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112EC5-07A2-2EF0-3B11-39944E22AEC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29610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5">
            <a:extLst>
              <a:ext uri="{FF2B5EF4-FFF2-40B4-BE49-F238E27FC236}">
                <a16:creationId xmlns:a16="http://schemas.microsoft.com/office/drawing/2014/main" id="{AE3F399B-3A7C-298E-3D63-DCACBCAEEE1A}"/>
              </a:ext>
            </a:extLst>
          </p:cNvPr>
          <p:cNvSpPr/>
          <p:nvPr/>
        </p:nvSpPr>
        <p:spPr>
          <a:xfrm>
            <a:off x="959525" y="4079338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dirty="0">
                <a:solidFill>
                  <a:schemeClr val="tx1"/>
                </a:solidFill>
              </a:rPr>
              <a:t>s =0,1 g/L</a:t>
            </a:r>
            <a:r>
              <a:rPr lang="fr-FR" sz="2800" b="1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5" name="Rectangle : coins arrondis 6">
            <a:extLst>
              <a:ext uri="{FF2B5EF4-FFF2-40B4-BE49-F238E27FC236}">
                <a16:creationId xmlns:a16="http://schemas.microsoft.com/office/drawing/2014/main" id="{7CA02B5D-F82B-555B-EE7E-167F1CC6598D}"/>
              </a:ext>
            </a:extLst>
          </p:cNvPr>
          <p:cNvSpPr/>
          <p:nvPr/>
        </p:nvSpPr>
        <p:spPr>
          <a:xfrm>
            <a:off x="664157" y="407933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6" name="Rectangle : coins arrondis 7">
            <a:extLst>
              <a:ext uri="{FF2B5EF4-FFF2-40B4-BE49-F238E27FC236}">
                <a16:creationId xmlns:a16="http://schemas.microsoft.com/office/drawing/2014/main" id="{63C8D49E-9826-114D-0F8E-C525881C99FF}"/>
              </a:ext>
            </a:extLst>
          </p:cNvPr>
          <p:cNvSpPr/>
          <p:nvPr/>
        </p:nvSpPr>
        <p:spPr>
          <a:xfrm>
            <a:off x="5452712" y="407826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 </a:t>
            </a:r>
            <a:r>
              <a:rPr lang="fr-MA" sz="2800" dirty="0">
                <a:solidFill>
                  <a:schemeClr val="tx1"/>
                </a:solidFill>
              </a:rPr>
              <a:t>s =10 g/L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7" name="Rectangle : coins arrondis 8">
            <a:extLst>
              <a:ext uri="{FF2B5EF4-FFF2-40B4-BE49-F238E27FC236}">
                <a16:creationId xmlns:a16="http://schemas.microsoft.com/office/drawing/2014/main" id="{B5EBBEB2-0259-F193-CB83-5A011EE85A0B}"/>
              </a:ext>
            </a:extLst>
          </p:cNvPr>
          <p:cNvSpPr/>
          <p:nvPr/>
        </p:nvSpPr>
        <p:spPr>
          <a:xfrm>
            <a:off x="5157345" y="407826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8" name="Rectangle : coins arrondis 2">
            <a:extLst>
              <a:ext uri="{FF2B5EF4-FFF2-40B4-BE49-F238E27FC236}">
                <a16:creationId xmlns:a16="http://schemas.microsoft.com/office/drawing/2014/main" id="{C086D06B-1D1B-EC17-BB68-9624888383BA}"/>
              </a:ext>
            </a:extLst>
          </p:cNvPr>
          <p:cNvSpPr/>
          <p:nvPr/>
        </p:nvSpPr>
        <p:spPr>
          <a:xfrm>
            <a:off x="9143188" y="407826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dirty="0">
                <a:solidFill>
                  <a:schemeClr val="tx1"/>
                </a:solidFill>
              </a:rPr>
              <a:t>s =100 g/L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9" name="Rectangle : coins arrondis 9">
            <a:extLst>
              <a:ext uri="{FF2B5EF4-FFF2-40B4-BE49-F238E27FC236}">
                <a16:creationId xmlns:a16="http://schemas.microsoft.com/office/drawing/2014/main" id="{2D013CFA-73B7-619D-87C0-43407F536D7B}"/>
              </a:ext>
            </a:extLst>
          </p:cNvPr>
          <p:cNvSpPr/>
          <p:nvPr/>
        </p:nvSpPr>
        <p:spPr>
          <a:xfrm>
            <a:off x="8847821" y="407826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b="1" dirty="0">
                <a:solidFill>
                  <a:schemeClr val="tx1"/>
                </a:solidFill>
              </a:rPr>
              <a:t>C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14" name="Graphique 20" descr="Coche avec un remplissage uni">
            <a:extLst>
              <a:ext uri="{FF2B5EF4-FFF2-40B4-BE49-F238E27FC236}">
                <a16:creationId xmlns:a16="http://schemas.microsoft.com/office/drawing/2014/main" id="{6245CBAE-6A39-2508-0693-6629C0427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79135" y="4595291"/>
            <a:ext cx="684830" cy="68483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51F08F2-DD36-ABC5-E5C5-EA3AAECB8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La valeur exacte est s = 10 g/L. 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1DC492C2-835E-8042-2CEC-31E8A0D2D47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explique davantage et insiste sur les conversions correctes des unités.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509DB3-6CB6-4DBD-5C70-41B60B43C20E}"/>
              </a:ext>
            </a:extLst>
          </p:cNvPr>
          <p:cNvSpPr/>
          <p:nvPr/>
        </p:nvSpPr>
        <p:spPr>
          <a:xfrm>
            <a:off x="558774" y="1537542"/>
            <a:ext cx="11423959" cy="98488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21917" tIns="60959" rIns="121917" bIns="60959">
            <a:spAutoFit/>
          </a:bodyPr>
          <a:lstStyle/>
          <a:p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masse maximale d’un soluté qu’on peut dissoudre dans 100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mL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d’eau est m = 1 g. </a:t>
            </a:r>
            <a:r>
              <a:rPr lang="fr-M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valeur de sa solubilité s est: 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0538D62-86FF-51D9-4253-34A3849F6D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4877" y="468391"/>
            <a:ext cx="434021" cy="43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105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4A92CCD3-C05F-9630-F0F7-03DD96C5D6E2}"/>
              </a:ext>
            </a:extLst>
          </p:cNvPr>
          <p:cNvSpPr txBox="1">
            <a:spLocks/>
          </p:cNvSpPr>
          <p:nvPr/>
        </p:nvSpPr>
        <p:spPr>
          <a:xfrm>
            <a:off x="5478119" y="256155"/>
            <a:ext cx="7721048" cy="47061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dirty="0"/>
              <a:t>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7566AE4-BDC7-2197-8C3F-B4C1FC9D5550}"/>
              </a:ext>
            </a:extLst>
          </p:cNvPr>
          <p:cNvSpPr txBox="1"/>
          <p:nvPr/>
        </p:nvSpPr>
        <p:spPr>
          <a:xfrm>
            <a:off x="513401" y="1859340"/>
            <a:ext cx="11381283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 err="1"/>
              <a:t>Imaad</a:t>
            </a:r>
            <a:r>
              <a:rPr lang="fr-MA" sz="2400" dirty="0">
                <a:solidFill>
                  <a:prstClr val="black"/>
                </a:solidFill>
              </a:rPr>
              <a:t> n’a pas réussi à dissoudre plus de 180 g (masse </a:t>
            </a:r>
            <a:r>
              <a:rPr lang="fr-MA" sz="2400" dirty="0" err="1">
                <a:solidFill>
                  <a:prstClr val="black"/>
                </a:solidFill>
              </a:rPr>
              <a:t>maximale:m</a:t>
            </a:r>
            <a:r>
              <a:rPr lang="fr-MA" sz="2400" baseline="-25000" dirty="0" err="1">
                <a:solidFill>
                  <a:prstClr val="black"/>
                </a:solidFill>
              </a:rPr>
              <a:t>max</a:t>
            </a:r>
            <a:r>
              <a:rPr lang="fr-MA" sz="2400" dirty="0">
                <a:solidFill>
                  <a:prstClr val="black"/>
                </a:solidFill>
              </a:rPr>
              <a:t>= 180 g) de glucose dans le volume V=200 </a:t>
            </a:r>
            <a:r>
              <a:rPr lang="fr-MA" sz="2400" dirty="0" err="1">
                <a:solidFill>
                  <a:prstClr val="black"/>
                </a:solidFill>
              </a:rPr>
              <a:t>mL</a:t>
            </a:r>
            <a:r>
              <a:rPr lang="fr-MA" sz="2400" dirty="0">
                <a:solidFill>
                  <a:prstClr val="black"/>
                </a:solidFill>
              </a:rPr>
              <a:t> d’eau.</a:t>
            </a:r>
          </a:p>
          <a:p>
            <a:endParaRPr lang="fr-MA" sz="2400" dirty="0">
              <a:solidFill>
                <a:prstClr val="black"/>
              </a:solidFill>
            </a:endParaRPr>
          </a:p>
          <a:p>
            <a:r>
              <a:rPr lang="fr-MA" sz="2400" dirty="0">
                <a:solidFill>
                  <a:prstClr val="black"/>
                </a:solidFill>
              </a:rPr>
              <a:t>Calculer la solubilité </a:t>
            </a:r>
            <a:r>
              <a:rPr lang="fr-MA" sz="2400" dirty="0">
                <a:solidFill>
                  <a:srgbClr val="FF0000"/>
                </a:solidFill>
              </a:rPr>
              <a:t>s</a:t>
            </a:r>
            <a:r>
              <a:rPr lang="fr-MA" sz="2400" dirty="0">
                <a:solidFill>
                  <a:prstClr val="black"/>
                </a:solidFill>
              </a:rPr>
              <a:t> du glucose dans l’eau.</a:t>
            </a:r>
            <a:endParaRPr lang="fr-FR" sz="240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7CA6BD-927E-BE35-E6D6-6CE99F457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on va résoudre ensemble la tâche suivante qui consiste à calculer la solubilité d’un soluté dans l’eau.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C019CE2-E113-B8DD-9236-78E966B12CF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présente la tâche et demande aux élèves d’expliciter leur réponse .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E794B0B2-78BB-5245-00B4-FE48BF4885C6}"/>
              </a:ext>
            </a:extLst>
          </p:cNvPr>
          <p:cNvGrpSpPr/>
          <p:nvPr/>
        </p:nvGrpSpPr>
        <p:grpSpPr>
          <a:xfrm>
            <a:off x="10949173" y="229960"/>
            <a:ext cx="615045" cy="530759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13E2679-8203-16CC-DFC8-08CD9CAD49AA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1A886C1-F610-AE03-2EF7-9C9CA210CCF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26055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26F9B-94DC-EDA9-49F2-9BB0450FF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886838" y="3711978"/>
            <a:ext cx="1041832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/>
              <a:t>On exprime le volume  du solvant en litre(L):</a:t>
            </a:r>
          </a:p>
          <a:p>
            <a:endParaRPr lang="fr-MA" sz="3200" dirty="0"/>
          </a:p>
          <a:p>
            <a:r>
              <a:rPr lang="fr-MA" sz="3200" dirty="0"/>
              <a:t>D'après les données de l’activité on a V = 200 </a:t>
            </a:r>
            <a:r>
              <a:rPr lang="fr-MA" sz="3200" dirty="0" err="1"/>
              <a:t>mL</a:t>
            </a:r>
            <a:r>
              <a:rPr lang="fr-MA" sz="3200" dirty="0"/>
              <a:t>.</a:t>
            </a:r>
          </a:p>
          <a:p>
            <a:endParaRPr lang="fr-MA" sz="3200" dirty="0"/>
          </a:p>
          <a:p>
            <a:pPr algn="ctr"/>
            <a:r>
              <a:rPr lang="fr-MA" sz="3200" dirty="0"/>
              <a:t>V =200 </a:t>
            </a:r>
            <a:r>
              <a:rPr lang="fr-MA" sz="3200" dirty="0" err="1"/>
              <a:t>mL</a:t>
            </a:r>
            <a:r>
              <a:rPr lang="fr-MA" sz="3200" dirty="0"/>
              <a:t> = 0,2 L</a:t>
            </a:r>
          </a:p>
          <a:p>
            <a:endParaRPr lang="fr-MA" sz="3200" dirty="0"/>
          </a:p>
          <a:p>
            <a:endParaRPr lang="fr-FR" sz="3200" dirty="0"/>
          </a:p>
        </p:txBody>
      </p:sp>
      <p:pic>
        <p:nvPicPr>
          <p:cNvPr id="6" name="Image 5"/>
          <p:cNvPicPr/>
          <p:nvPr/>
        </p:nvPicPr>
        <p:blipFill>
          <a:blip r:embed="rId2"/>
          <a:srcRect l="17108" t="73882" r="18053" b="20950"/>
          <a:stretch>
            <a:fillRect/>
          </a:stretch>
        </p:blipFill>
        <p:spPr bwMode="auto">
          <a:xfrm>
            <a:off x="319010" y="1164923"/>
            <a:ext cx="10273731" cy="638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CB125B0-55A2-AFF2-4F20-8E0C07D21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déterminer la solubilité s du glucose dans l’eau, on suit les étapes suivantes: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B4F2DAA-A5D2-DD45-0BCD-3A47681D4E6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Choisir les élèves d’une manière aléatoire et donner plus d’explication si la situation l’exige.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5E36B83-1677-E1D0-7B50-C29CC2CA32C0}"/>
              </a:ext>
            </a:extLst>
          </p:cNvPr>
          <p:cNvSpPr txBox="1"/>
          <p:nvPr/>
        </p:nvSpPr>
        <p:spPr>
          <a:xfrm>
            <a:off x="548944" y="2073500"/>
            <a:ext cx="11381283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 err="1"/>
              <a:t>Imaad</a:t>
            </a:r>
            <a:r>
              <a:rPr lang="fr-MA" sz="2400" dirty="0">
                <a:solidFill>
                  <a:prstClr val="black"/>
                </a:solidFill>
              </a:rPr>
              <a:t> n’a pas réussi à dissoudre plus de 180 g (masse </a:t>
            </a:r>
            <a:r>
              <a:rPr lang="fr-MA" sz="2400" dirty="0" err="1">
                <a:solidFill>
                  <a:prstClr val="black"/>
                </a:solidFill>
              </a:rPr>
              <a:t>maximale:m</a:t>
            </a:r>
            <a:r>
              <a:rPr lang="fr-MA" sz="2400" baseline="-25000" dirty="0" err="1">
                <a:solidFill>
                  <a:prstClr val="black"/>
                </a:solidFill>
              </a:rPr>
              <a:t>max</a:t>
            </a:r>
            <a:r>
              <a:rPr lang="fr-MA" sz="2400" dirty="0">
                <a:solidFill>
                  <a:prstClr val="black"/>
                </a:solidFill>
              </a:rPr>
              <a:t>= 180 g) de glucose dans le volume V=200 </a:t>
            </a:r>
            <a:r>
              <a:rPr lang="fr-MA" sz="2400" dirty="0" err="1">
                <a:solidFill>
                  <a:prstClr val="black"/>
                </a:solidFill>
              </a:rPr>
              <a:t>mL</a:t>
            </a:r>
            <a:r>
              <a:rPr lang="fr-MA" sz="2400" dirty="0">
                <a:solidFill>
                  <a:prstClr val="black"/>
                </a:solidFill>
              </a:rPr>
              <a:t> d’eau.</a:t>
            </a:r>
          </a:p>
          <a:p>
            <a:endParaRPr lang="fr-MA" sz="2400" dirty="0">
              <a:solidFill>
                <a:prstClr val="black"/>
              </a:solidFill>
            </a:endParaRPr>
          </a:p>
          <a:p>
            <a:r>
              <a:rPr lang="fr-MA" sz="2400" dirty="0">
                <a:solidFill>
                  <a:prstClr val="black"/>
                </a:solidFill>
              </a:rPr>
              <a:t>Calculer la solubilité </a:t>
            </a:r>
            <a:r>
              <a:rPr lang="fr-MA" sz="2400" dirty="0">
                <a:solidFill>
                  <a:srgbClr val="FF0000"/>
                </a:solidFill>
              </a:rPr>
              <a:t>s</a:t>
            </a:r>
            <a:r>
              <a:rPr lang="fr-MA" sz="2400" dirty="0">
                <a:solidFill>
                  <a:prstClr val="black"/>
                </a:solidFill>
              </a:rPr>
              <a:t> du glucose dans l’eau.</a:t>
            </a:r>
            <a:endParaRPr lang="fr-FR" sz="2400" dirty="0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CB40A712-E54C-71A9-149F-9CD1E44A3AC0}"/>
              </a:ext>
            </a:extLst>
          </p:cNvPr>
          <p:cNvSpPr/>
          <p:nvPr/>
        </p:nvSpPr>
        <p:spPr>
          <a:xfrm>
            <a:off x="2483892" y="2362103"/>
            <a:ext cx="1255594" cy="559558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6EBB0179-2C2E-D157-8215-A4AAA0DA52F0}"/>
              </a:ext>
            </a:extLst>
          </p:cNvPr>
          <p:cNvCxnSpPr>
            <a:cxnSpLocks/>
            <a:stCxn id="14" idx="5"/>
          </p:cNvCxnSpPr>
          <p:nvPr/>
        </p:nvCxnSpPr>
        <p:spPr>
          <a:xfrm>
            <a:off x="3555609" y="2839716"/>
            <a:ext cx="3800534" cy="1923353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 8">
            <a:extLst>
              <a:ext uri="{FF2B5EF4-FFF2-40B4-BE49-F238E27FC236}">
                <a16:creationId xmlns:a16="http://schemas.microsoft.com/office/drawing/2014/main" id="{6DB202D0-3BED-044C-A7DD-66C681439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4877" y="468391"/>
            <a:ext cx="434021" cy="43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1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1921E-E09C-D5E3-4E3F-433C5BFE2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3B26B4E-F7A5-DF0C-DD8B-85EAFC002D7D}"/>
              </a:ext>
            </a:extLst>
          </p:cNvPr>
          <p:cNvSpPr/>
          <p:nvPr/>
        </p:nvSpPr>
        <p:spPr>
          <a:xfrm>
            <a:off x="584200" y="4750033"/>
            <a:ext cx="2011680" cy="2071257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solidFill>
                  <a:schemeClr val="bg1"/>
                </a:solidFill>
              </a:rPr>
              <a:t>Conceptions erronées</a:t>
            </a:r>
          </a:p>
          <a:p>
            <a:pPr algn="ctr"/>
            <a:r>
              <a:rPr lang="fr-FR" b="1">
                <a:solidFill>
                  <a:schemeClr val="bg1"/>
                </a:solidFill>
              </a:rPr>
              <a:t> des élèves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3F2674-E41E-57D0-E3AF-9AAC68277F00}"/>
              </a:ext>
            </a:extLst>
          </p:cNvPr>
          <p:cNvSpPr/>
          <p:nvPr/>
        </p:nvSpPr>
        <p:spPr>
          <a:xfrm>
            <a:off x="2732205" y="4750033"/>
            <a:ext cx="9259114" cy="20712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élèves considèrent que ce qui se dissout vite peut se dissoudre en grande quantité, et inversement</a:t>
            </a:r>
            <a:r>
              <a:rPr lang="fr-MA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r-MA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élèves pensent qu’on peut dissoudre une masse de soluté 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dans n'importe quel volume de solvant</a:t>
            </a:r>
            <a:r>
              <a:rPr lang="fr-MA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élèves ne voient pas une relation entre le volume du solvant et la masse du soluté ; ce sont des grandeurs indépendantes.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F3CBCBCE-C8D9-61FD-9E74-A6DDA744DE15}"/>
              </a:ext>
            </a:extLst>
          </p:cNvPr>
          <p:cNvSpPr/>
          <p:nvPr/>
        </p:nvSpPr>
        <p:spPr>
          <a:xfrm>
            <a:off x="568090" y="666863"/>
            <a:ext cx="2011680" cy="2071257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solidFill>
                  <a:schemeClr val="bg1"/>
                </a:solidFill>
              </a:rPr>
              <a:t>Aperçu de la séance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F74D0CF-00AF-8FCE-7A5C-63B6A2C12A28}"/>
              </a:ext>
            </a:extLst>
          </p:cNvPr>
          <p:cNvSpPr/>
          <p:nvPr/>
        </p:nvSpPr>
        <p:spPr>
          <a:xfrm>
            <a:off x="2775711" y="666863"/>
            <a:ext cx="9242117" cy="20712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000000"/>
              </a:buClr>
            </a:pP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La tâche principale de cette séance repose sur le savoir-faire suivant : </a:t>
            </a:r>
          </a:p>
          <a:p>
            <a:pPr marL="28575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Calculer la solubilité d’un soluté dans l’eau.</a:t>
            </a:r>
          </a:p>
          <a:p>
            <a:pPr marL="28575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L’objectif est d’amener les élèves à calculer la solubilité d’un soluté à une température donnée .Ceci nécessite la reconnaissance de l’expression de la solubilité et la bonne utilisation des unités.</a:t>
            </a:r>
          </a:p>
          <a:p>
            <a:pPr marL="28575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Privilégier le travail expérimental.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Faire le lien entre l'observation macroscopique et le concept de limite de dissolution(saturation)</a:t>
            </a:r>
          </a:p>
          <a:p>
            <a:pPr marL="28575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MA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Faire le lien avec la vie quotidienne.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AD3B74AD-F4DA-26B4-A286-27FA3088D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6110" y="0"/>
            <a:ext cx="568090" cy="66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3ABAA47-F411-4539-C191-AC6565D829D3}"/>
              </a:ext>
            </a:extLst>
          </p:cNvPr>
          <p:cNvSpPr txBox="1"/>
          <p:nvPr/>
        </p:nvSpPr>
        <p:spPr>
          <a:xfrm>
            <a:off x="568090" y="201377"/>
            <a:ext cx="323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40C0"/>
                </a:solidFill>
              </a:rPr>
              <a:t>Orientations didactiques 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B0AC2E-99E3-9FFB-63D6-E335C96815AA}"/>
              </a:ext>
            </a:extLst>
          </p:cNvPr>
          <p:cNvSpPr/>
          <p:nvPr/>
        </p:nvSpPr>
        <p:spPr>
          <a:xfrm>
            <a:off x="584200" y="2911150"/>
            <a:ext cx="2011680" cy="160486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solidFill>
                  <a:schemeClr val="bg1"/>
                </a:solidFill>
              </a:rPr>
              <a:t>Stratégies enseignées</a:t>
            </a:r>
            <a:endParaRPr lang="fr-FR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Google Shape;589;p4">
                <a:extLst>
                  <a:ext uri="{FF2B5EF4-FFF2-40B4-BE49-F238E27FC236}">
                    <a16:creationId xmlns:a16="http://schemas.microsoft.com/office/drawing/2014/main" id="{A8DCD5C4-1540-944E-25AB-5155E32A2562}"/>
                  </a:ext>
                </a:extLst>
              </p:cNvPr>
              <p:cNvSpPr/>
              <p:nvPr/>
            </p:nvSpPr>
            <p:spPr>
              <a:xfrm>
                <a:off x="2732205" y="2911150"/>
                <a:ext cx="9239536" cy="1604865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12700" cap="flat" cmpd="sng">
                <a:solidFill>
                  <a:srgbClr val="0C413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285750" lvl="0" indent="-285750"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r>
                  <a:rPr lang="fr-FR" sz="1600" dirty="0">
                    <a:latin typeface="+mj-lt"/>
                    <a:cs typeface="Calibri" panose="020F0502020204030204" pitchFamily="34" charset="0"/>
                  </a:rPr>
                  <a:t>L’enseignant met en place une situation expérimentale de saturation en faisant dissoudre un soluté dans un volume connu d’eau à une température donnée, puis mesure la masse maximale de soluté dissoute.</a:t>
                </a:r>
              </a:p>
              <a:p>
                <a:pPr marL="285750" lvl="0" indent="-285750"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r>
                  <a:rPr lang="fr-FR" sz="1600" dirty="0">
                    <a:latin typeface="+mj-lt"/>
                    <a:cs typeface="Calibri" panose="020F0502020204030204" pitchFamily="34" charset="0"/>
                  </a:rPr>
                  <a:t>Les élèves exploitent les données obtenues pour calculer la solubilité à l’aide de la relation 𝑆=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600" i="1" dirty="0" smtClean="0">
                            <a:latin typeface="+mj-lt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1600" b="0" i="1" dirty="0" smtClean="0">
                            <a:latin typeface="+mj-lt"/>
                            <a:cs typeface="Calibri" panose="020F0502020204030204" pitchFamily="34" charset="0"/>
                          </a:rPr>
                          <m:t>𝑚</m:t>
                        </m:r>
                      </m:num>
                      <m:den>
                        <m:r>
                          <a:rPr lang="fr-FR" sz="1600" b="0" i="1" dirty="0" smtClean="0">
                            <a:latin typeface="+mj-lt"/>
                            <a:cs typeface="Calibri" panose="020F0502020204030204" pitchFamily="34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fr-FR" sz="1600" dirty="0">
                    <a:latin typeface="+mj-lt"/>
                    <a:cs typeface="Calibri" panose="020F0502020204030204" pitchFamily="34" charset="0"/>
                  </a:rPr>
                  <a:t>​ , utiliser correctement les unités et distinguer la solubilité de la vitesse de dissolution.</a:t>
                </a:r>
              </a:p>
            </p:txBody>
          </p:sp>
        </mc:Choice>
        <mc:Fallback>
          <p:sp>
            <p:nvSpPr>
              <p:cNvPr id="9" name="Google Shape;589;p4">
                <a:extLst>
                  <a:ext uri="{FF2B5EF4-FFF2-40B4-BE49-F238E27FC236}">
                    <a16:creationId xmlns:a16="http://schemas.microsoft.com/office/drawing/2014/main" id="{A8DCD5C4-1540-944E-25AB-5155E32A25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2205" y="2911150"/>
                <a:ext cx="9239536" cy="1604865"/>
              </a:xfrm>
              <a:prstGeom prst="roundRect">
                <a:avLst>
                  <a:gd name="adj" fmla="val 16667"/>
                </a:avLst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rgbClr val="0C413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97104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26F9B-94DC-EDA9-49F2-9BB0450FF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744235" y="3731338"/>
            <a:ext cx="117315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/>
              <a:t>On détermine en gramme(g) la masse maximale du glucose dissoute:</a:t>
            </a:r>
          </a:p>
          <a:p>
            <a:r>
              <a:rPr lang="fr-MA" sz="3000" dirty="0"/>
              <a:t>D’après les données la masse maximale dissoute est:</a:t>
            </a:r>
            <a:endParaRPr lang="fr-MA" sz="3200" dirty="0"/>
          </a:p>
          <a:p>
            <a:pPr algn="ctr"/>
            <a:r>
              <a:rPr lang="fr-MA" sz="3200" dirty="0" err="1"/>
              <a:t>m</a:t>
            </a:r>
            <a:r>
              <a:rPr lang="fr-MA" sz="3200" baseline="-25000" dirty="0" err="1"/>
              <a:t>max</a:t>
            </a:r>
            <a:r>
              <a:rPr lang="fr-MA" sz="3200" baseline="-25000" dirty="0"/>
              <a:t> </a:t>
            </a:r>
            <a:r>
              <a:rPr lang="fr-MA" sz="3200" dirty="0"/>
              <a:t>=  180 g</a:t>
            </a:r>
          </a:p>
        </p:txBody>
      </p:sp>
      <p:pic>
        <p:nvPicPr>
          <p:cNvPr id="5" name="Image 4"/>
          <p:cNvPicPr/>
          <p:nvPr/>
        </p:nvPicPr>
        <p:blipFill>
          <a:blip r:embed="rId2"/>
          <a:srcRect l="16960" t="85066" r="18761" b="10045"/>
          <a:stretch>
            <a:fillRect/>
          </a:stretch>
        </p:blipFill>
        <p:spPr bwMode="auto">
          <a:xfrm>
            <a:off x="235638" y="1095337"/>
            <a:ext cx="11697824" cy="652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re 11">
            <a:extLst>
              <a:ext uri="{FF2B5EF4-FFF2-40B4-BE49-F238E27FC236}">
                <a16:creationId xmlns:a16="http://schemas.microsoft.com/office/drawing/2014/main" id="{47691668-61F4-E879-3B45-5016A7B80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passe à l’étape 2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BD01C021-0C01-E34F-3085-BA2C94F23E0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1D1D1C5-1709-3752-8325-3CD44636B846}"/>
              </a:ext>
            </a:extLst>
          </p:cNvPr>
          <p:cNvSpPr txBox="1"/>
          <p:nvPr/>
        </p:nvSpPr>
        <p:spPr>
          <a:xfrm>
            <a:off x="552179" y="1875829"/>
            <a:ext cx="11381283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 err="1"/>
              <a:t>Imaad</a:t>
            </a:r>
            <a:r>
              <a:rPr lang="fr-MA" sz="2400" dirty="0">
                <a:solidFill>
                  <a:prstClr val="black"/>
                </a:solidFill>
              </a:rPr>
              <a:t> n’a pas réussi à dissoudre plus de 180 g (masse </a:t>
            </a:r>
            <a:r>
              <a:rPr lang="fr-MA" sz="2400" dirty="0" err="1">
                <a:solidFill>
                  <a:prstClr val="black"/>
                </a:solidFill>
              </a:rPr>
              <a:t>maximale:m</a:t>
            </a:r>
            <a:r>
              <a:rPr lang="fr-MA" sz="2400" baseline="-25000" dirty="0" err="1">
                <a:solidFill>
                  <a:prstClr val="black"/>
                </a:solidFill>
              </a:rPr>
              <a:t>max</a:t>
            </a:r>
            <a:r>
              <a:rPr lang="fr-MA" sz="2400" dirty="0">
                <a:solidFill>
                  <a:prstClr val="black"/>
                </a:solidFill>
              </a:rPr>
              <a:t>= 180 g) de glucose dans le volume V=200 </a:t>
            </a:r>
            <a:r>
              <a:rPr lang="fr-MA" sz="2400" dirty="0" err="1">
                <a:solidFill>
                  <a:prstClr val="black"/>
                </a:solidFill>
              </a:rPr>
              <a:t>mL</a:t>
            </a:r>
            <a:r>
              <a:rPr lang="fr-MA" sz="2400" dirty="0">
                <a:solidFill>
                  <a:prstClr val="black"/>
                </a:solidFill>
              </a:rPr>
              <a:t> d’eau.</a:t>
            </a:r>
          </a:p>
          <a:p>
            <a:endParaRPr lang="fr-MA" sz="2400" dirty="0">
              <a:solidFill>
                <a:prstClr val="black"/>
              </a:solidFill>
            </a:endParaRPr>
          </a:p>
          <a:p>
            <a:r>
              <a:rPr lang="fr-MA" sz="2400" dirty="0">
                <a:solidFill>
                  <a:prstClr val="black"/>
                </a:solidFill>
              </a:rPr>
              <a:t>Calculer la solubilité </a:t>
            </a:r>
            <a:r>
              <a:rPr lang="fr-MA" sz="2400" dirty="0">
                <a:solidFill>
                  <a:srgbClr val="FF0000"/>
                </a:solidFill>
              </a:rPr>
              <a:t>s</a:t>
            </a:r>
            <a:r>
              <a:rPr lang="fr-MA" sz="2400" dirty="0">
                <a:solidFill>
                  <a:prstClr val="black"/>
                </a:solidFill>
              </a:rPr>
              <a:t> du glucose dans l’eau.</a:t>
            </a:r>
            <a:endParaRPr lang="fr-FR" sz="2400" dirty="0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9BBB24AD-8BAB-E430-EA80-90A4E7E6380C}"/>
              </a:ext>
            </a:extLst>
          </p:cNvPr>
          <p:cNvSpPr/>
          <p:nvPr/>
        </p:nvSpPr>
        <p:spPr>
          <a:xfrm>
            <a:off x="8614972" y="1860793"/>
            <a:ext cx="1620849" cy="559558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A3A868EC-35C1-19EF-849E-978EAB88058F}"/>
              </a:ext>
            </a:extLst>
          </p:cNvPr>
          <p:cNvCxnSpPr>
            <a:cxnSpLocks/>
          </p:cNvCxnSpPr>
          <p:nvPr/>
        </p:nvCxnSpPr>
        <p:spPr>
          <a:xfrm flipH="1">
            <a:off x="7820167" y="2524836"/>
            <a:ext cx="1856096" cy="2811439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 8">
            <a:extLst>
              <a:ext uri="{FF2B5EF4-FFF2-40B4-BE49-F238E27FC236}">
                <a16:creationId xmlns:a16="http://schemas.microsoft.com/office/drawing/2014/main" id="{0813A91C-96B7-0941-2EFC-86A37E6A4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4877" y="468391"/>
            <a:ext cx="434021" cy="43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43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5" grpId="0" animBg="1"/>
      <p:bldP spid="1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26F9B-94DC-EDA9-49F2-9BB0450FF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956915" y="1755544"/>
                <a:ext cx="11001983" cy="747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sz="3200" b="1" dirty="0"/>
                  <a:t>On calcule la solubilité s en appliquant la relation 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MA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MA" sz="32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3200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fr-FR" sz="3200" b="1" i="1" smtClean="0">
                                <a:latin typeface="Cambria Math" panose="02040503050406030204" pitchFamily="18" charset="0"/>
                              </a:rPr>
                              <m:t>𝒎𝒂𝒙</m:t>
                            </m:r>
                          </m:sub>
                        </m:sSub>
                      </m:num>
                      <m:den>
                        <m:r>
                          <a:rPr lang="fr-FR" sz="3200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den>
                    </m:f>
                  </m:oMath>
                </a14:m>
                <a:endParaRPr lang="fr-MA" sz="3200" b="1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915" y="1755544"/>
                <a:ext cx="11001983" cy="747833"/>
              </a:xfrm>
              <a:prstGeom prst="rect">
                <a:avLst/>
              </a:prstGeom>
              <a:blipFill>
                <a:blip r:embed="rId2"/>
                <a:stretch>
                  <a:fillRect l="-1440" t="-1626" b="-130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C7566AE4-BDC7-2197-8C3F-B4C1FC9D5550}"/>
              </a:ext>
            </a:extLst>
          </p:cNvPr>
          <p:cNvSpPr txBox="1"/>
          <p:nvPr/>
        </p:nvSpPr>
        <p:spPr>
          <a:xfrm>
            <a:off x="384759" y="1129667"/>
            <a:ext cx="11381283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sz="2400" dirty="0">
                <a:solidFill>
                  <a:prstClr val="black"/>
                </a:solidFill>
              </a:rPr>
              <a:t>3. Calculer la solubilité </a:t>
            </a:r>
            <a:r>
              <a:rPr lang="fr-MA" sz="2400" dirty="0">
                <a:solidFill>
                  <a:srgbClr val="FF0000"/>
                </a:solidFill>
              </a:rPr>
              <a:t>s</a:t>
            </a:r>
            <a:r>
              <a:rPr lang="fr-MA" sz="2400" dirty="0">
                <a:solidFill>
                  <a:prstClr val="black"/>
                </a:solidFill>
              </a:rPr>
              <a:t> du glucose dans l’eau.</a:t>
            </a:r>
            <a:endParaRPr lang="fr-FR" sz="240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15F4943-AEA0-F67D-49BA-773CCF1A8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passe à l’étape 3: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C3607B4-FE83-7A99-FA42-F41F1BC00A0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Veiller à ce que les élèves appliquent correctement l’expression de la solubilité.</a:t>
            </a:r>
          </a:p>
        </p:txBody>
      </p:sp>
      <p:pic>
        <p:nvPicPr>
          <p:cNvPr id="16" name="Image 8">
            <a:extLst>
              <a:ext uri="{FF2B5EF4-FFF2-40B4-BE49-F238E27FC236}">
                <a16:creationId xmlns:a16="http://schemas.microsoft.com/office/drawing/2014/main" id="{6BC97F5D-2D70-1797-A879-0EE1FD7C1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4877" y="468391"/>
            <a:ext cx="434021" cy="43402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929F07A-2492-07A3-F060-AB00A75DE02D}"/>
              </a:ext>
            </a:extLst>
          </p:cNvPr>
          <p:cNvSpPr txBox="1"/>
          <p:nvPr/>
        </p:nvSpPr>
        <p:spPr>
          <a:xfrm>
            <a:off x="1452012" y="5244434"/>
            <a:ext cx="102898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i="1" dirty="0"/>
              <a:t>Cela signifie qu’on peut dissoudre une masse  maximale de </a:t>
            </a:r>
            <a:r>
              <a:rPr lang="fr-MA" sz="3200" b="1" i="1" dirty="0">
                <a:solidFill>
                  <a:srgbClr val="FF0000"/>
                </a:solidFill>
              </a:rPr>
              <a:t>900 g</a:t>
            </a:r>
            <a:r>
              <a:rPr lang="fr-MA" sz="3200" b="1" i="1" dirty="0"/>
              <a:t>  de glucose dans un </a:t>
            </a:r>
            <a:r>
              <a:rPr lang="fr-MA" sz="3200" b="1" i="1" dirty="0">
                <a:solidFill>
                  <a:srgbClr val="FF0000"/>
                </a:solidFill>
              </a:rPr>
              <a:t>litre d’eau</a:t>
            </a:r>
            <a:r>
              <a:rPr lang="fr-MA" sz="3200" b="1" i="1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0C0289C8-9203-DB6A-CA0C-4D2AA369CFDD}"/>
                  </a:ext>
                </a:extLst>
              </p:cNvPr>
              <p:cNvSpPr txBox="1"/>
              <p:nvPr/>
            </p:nvSpPr>
            <p:spPr>
              <a:xfrm>
                <a:off x="6342139" y="3177788"/>
                <a:ext cx="3105509" cy="11187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sz="3200" b="1" dirty="0"/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MA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>
                            <a:latin typeface="Cambria Math" panose="02040503050406030204" pitchFamily="18" charset="0"/>
                          </a:rPr>
                          <m:t>𝟏𝟖𝟎</m:t>
                        </m:r>
                      </m:num>
                      <m:den>
                        <m:r>
                          <a:rPr lang="fr-FR" sz="3200" b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fr-FR" sz="3200" b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3200" b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fr-MA" sz="3200" b="1" dirty="0"/>
                  <a:t> = 900 g/L</a:t>
                </a:r>
              </a:p>
              <a:p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0C0289C8-9203-DB6A-CA0C-4D2AA369C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2139" y="3177788"/>
                <a:ext cx="3105509" cy="1118704"/>
              </a:xfrm>
              <a:prstGeom prst="rect">
                <a:avLst/>
              </a:prstGeom>
              <a:blipFill>
                <a:blip r:embed="rId5"/>
                <a:stretch>
                  <a:fillRect l="-490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ZoneTexte 17">
            <a:extLst>
              <a:ext uri="{FF2B5EF4-FFF2-40B4-BE49-F238E27FC236}">
                <a16:creationId xmlns:a16="http://schemas.microsoft.com/office/drawing/2014/main" id="{1F3ADAF1-DD97-ADDD-E15A-3CA3535F7173}"/>
              </a:ext>
            </a:extLst>
          </p:cNvPr>
          <p:cNvSpPr txBox="1"/>
          <p:nvPr/>
        </p:nvSpPr>
        <p:spPr>
          <a:xfrm>
            <a:off x="2744351" y="3836183"/>
            <a:ext cx="2353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/>
              <a:t>V = 0,2 L</a:t>
            </a:r>
          </a:p>
        </p:txBody>
      </p:sp>
      <p:sp>
        <p:nvSpPr>
          <p:cNvPr id="19" name="Accolade ouvrante 18">
            <a:extLst>
              <a:ext uri="{FF2B5EF4-FFF2-40B4-BE49-F238E27FC236}">
                <a16:creationId xmlns:a16="http://schemas.microsoft.com/office/drawing/2014/main" id="{16E13E68-63C3-148F-B155-56825BED63CC}"/>
              </a:ext>
            </a:extLst>
          </p:cNvPr>
          <p:cNvSpPr/>
          <p:nvPr/>
        </p:nvSpPr>
        <p:spPr>
          <a:xfrm>
            <a:off x="2325703" y="3123454"/>
            <a:ext cx="418648" cy="1231169"/>
          </a:xfrm>
          <a:prstGeom prst="lef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530B031-721A-E5E0-D39E-00718D05DDD9}"/>
              </a:ext>
            </a:extLst>
          </p:cNvPr>
          <p:cNvSpPr txBox="1"/>
          <p:nvPr/>
        </p:nvSpPr>
        <p:spPr>
          <a:xfrm>
            <a:off x="2325703" y="2877392"/>
            <a:ext cx="3009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3200" b="1" dirty="0" err="1"/>
              <a:t>m</a:t>
            </a:r>
            <a:r>
              <a:rPr lang="fr-MA" sz="3200" b="1" baseline="-25000" dirty="0" err="1"/>
              <a:t>max</a:t>
            </a:r>
            <a:r>
              <a:rPr lang="fr-MA" sz="3200" b="1" baseline="-25000" dirty="0"/>
              <a:t> </a:t>
            </a:r>
            <a:r>
              <a:rPr lang="fr-MA" sz="3200" b="1" dirty="0"/>
              <a:t>= 180 g</a:t>
            </a:r>
          </a:p>
        </p:txBody>
      </p:sp>
    </p:spTree>
    <p:extLst>
      <p:ext uri="{BB962C8B-B14F-4D97-AF65-F5344CB8AC3E}">
        <p14:creationId xmlns:p14="http://schemas.microsoft.com/office/powerpoint/2010/main" val="323740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8" grpId="0" build="allAtOnce" animBg="1"/>
      <p:bldP spid="12" grpId="0"/>
      <p:bldP spid="17" grpId="0"/>
      <p:bldP spid="18" grpId="0"/>
      <p:bldP spid="19" grpId="0" animBg="1"/>
      <p:bldP spid="2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/>
          <p:nvPr/>
        </p:nvPicPr>
        <p:blipFill>
          <a:blip r:embed="rId2"/>
          <a:srcRect l="22380" t="31013" r="22218" b="8216"/>
          <a:stretch>
            <a:fillRect/>
          </a:stretch>
        </p:blipFill>
        <p:spPr bwMode="auto">
          <a:xfrm>
            <a:off x="330061" y="1144997"/>
            <a:ext cx="11535651" cy="5339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B3B1F00-E9EE-39C7-972D-ADFB9DADB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on va passer aux tâches à réaliser sur le livret. On commence par  la tâche p.47« Je m’entraine en binôme » . Travaillez individuellement, puis discutez de vos réponses en binômes.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DA84DFB-1441-6DEB-4CFA-9D2E5A7A6C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accorde suffisamment de temps au travail individuel avant la discussion en binôme. Il circule pour contrôler et donner des indications en cas de blocage.</a:t>
            </a:r>
          </a:p>
        </p:txBody>
      </p:sp>
    </p:spTree>
    <p:extLst>
      <p:ext uri="{BB962C8B-B14F-4D97-AF65-F5344CB8AC3E}">
        <p14:creationId xmlns:p14="http://schemas.microsoft.com/office/powerpoint/2010/main" val="16887267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5ADFE-D2FE-916A-8697-FD560D50A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/>
          <p:nvPr/>
        </p:nvPicPr>
        <p:blipFill>
          <a:blip r:embed="rId2"/>
          <a:srcRect l="22380" t="31013" r="22218" b="29032"/>
          <a:stretch>
            <a:fillRect/>
          </a:stretch>
        </p:blipFill>
        <p:spPr bwMode="auto">
          <a:xfrm>
            <a:off x="643812" y="1067040"/>
            <a:ext cx="10945955" cy="5315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/>
          <p:cNvSpPr txBox="1"/>
          <p:nvPr/>
        </p:nvSpPr>
        <p:spPr>
          <a:xfrm>
            <a:off x="4097548" y="5659757"/>
            <a:ext cx="2981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100 </a:t>
            </a:r>
            <a:r>
              <a:rPr lang="fr-MA" sz="2400" b="1" dirty="0" err="1">
                <a:solidFill>
                  <a:srgbClr val="FF0000"/>
                </a:solidFill>
              </a:rPr>
              <a:t>mL</a:t>
            </a:r>
            <a:r>
              <a:rPr lang="fr-MA" sz="2400" b="1" dirty="0">
                <a:solidFill>
                  <a:srgbClr val="FF0000"/>
                </a:solidFill>
              </a:rPr>
              <a:t> = 0,100 L</a:t>
            </a:r>
            <a:r>
              <a:rPr lang="fr-MA" sz="2400" b="1" i="1" dirty="0">
                <a:solidFill>
                  <a:srgbClr val="FF0000"/>
                </a:solidFill>
                <a:latin typeface="+mn-lt"/>
              </a:rPr>
              <a:t> </a:t>
            </a:r>
            <a:endParaRPr lang="fr-FR" sz="2400" b="1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DF45DF-487D-D7FC-1427-DEBAEFCBD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Selon les données , on exprime le volume en litre(L).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A863D8A-DAE3-CC4D-8C8E-6C166B7009E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désigne des représentants de quelques binômes pour répondre et verbaliser le raisonnement avant d’afficher la réponse correcte.</a:t>
            </a:r>
          </a:p>
        </p:txBody>
      </p:sp>
    </p:spTree>
    <p:extLst>
      <p:ext uri="{BB962C8B-B14F-4D97-AF65-F5344CB8AC3E}">
        <p14:creationId xmlns:p14="http://schemas.microsoft.com/office/powerpoint/2010/main" val="210704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5ADFE-D2FE-916A-8697-FD560D50A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FCB6C0D2-E7C2-B845-3A5D-8B7E8F40CE76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2" name="Image 11"/>
          <p:cNvPicPr/>
          <p:nvPr/>
        </p:nvPicPr>
        <p:blipFill>
          <a:blip r:embed="rId2"/>
          <a:srcRect l="22380" t="31013" r="22218" b="39649"/>
          <a:stretch>
            <a:fillRect/>
          </a:stretch>
        </p:blipFill>
        <p:spPr bwMode="auto">
          <a:xfrm>
            <a:off x="209924" y="1159009"/>
            <a:ext cx="11553781" cy="3711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 12"/>
          <p:cNvPicPr/>
          <p:nvPr/>
        </p:nvPicPr>
        <p:blipFill>
          <a:blip r:embed="rId2"/>
          <a:srcRect l="22380" t="69431" r="22218" b="20510"/>
          <a:stretch>
            <a:fillRect/>
          </a:stretch>
        </p:blipFill>
        <p:spPr bwMode="auto">
          <a:xfrm>
            <a:off x="182112" y="4870580"/>
            <a:ext cx="11827775" cy="1455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D5F472C-FB63-23BE-B347-9ADE3EBA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déterminer la masse maximale dissoute, il faut se référer aux données du tableau.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8AAD891-AE4A-BCD8-AC60-5BAF7D945E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désigne des représentants de quelques binômes pour répondre et verbaliser le raisonnement avant d’afficher la réponse correcte.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701734" y="5692137"/>
            <a:ext cx="3603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i="1" dirty="0" err="1">
                <a:solidFill>
                  <a:srgbClr val="FF0000"/>
                </a:solidFill>
              </a:rPr>
              <a:t>m</a:t>
            </a:r>
            <a:r>
              <a:rPr lang="fr-MA" sz="2400" b="1" i="1" baseline="-25000" dirty="0" err="1">
                <a:solidFill>
                  <a:srgbClr val="FF0000"/>
                </a:solidFill>
              </a:rPr>
              <a:t>max</a:t>
            </a:r>
            <a:r>
              <a:rPr lang="fr-MA" sz="2400" b="1" i="1" dirty="0">
                <a:solidFill>
                  <a:srgbClr val="FF0000"/>
                </a:solidFill>
                <a:latin typeface="+mn-lt"/>
              </a:rPr>
              <a:t> = 200 – 10 = 190 g</a:t>
            </a:r>
            <a:endParaRPr lang="fr-FR" sz="2400" b="1" i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7910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C6004-2ABA-2F12-1893-5F9948793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/>
          <p:nvPr/>
        </p:nvPicPr>
        <p:blipFill>
          <a:blip r:embed="rId2"/>
          <a:srcRect l="22380" t="31013" r="22218" b="39649"/>
          <a:stretch>
            <a:fillRect/>
          </a:stretch>
        </p:blipFill>
        <p:spPr bwMode="auto">
          <a:xfrm>
            <a:off x="249382" y="980741"/>
            <a:ext cx="11713833" cy="40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 10"/>
          <p:cNvPicPr/>
          <p:nvPr/>
        </p:nvPicPr>
        <p:blipFill>
          <a:blip r:embed="rId2"/>
          <a:srcRect l="22380" t="79630" r="22218" b="8216"/>
          <a:stretch>
            <a:fillRect/>
          </a:stretch>
        </p:blipFill>
        <p:spPr bwMode="auto">
          <a:xfrm>
            <a:off x="260880" y="5039591"/>
            <a:ext cx="11700000" cy="144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5603271" y="5660964"/>
                <a:ext cx="5421484" cy="648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sz="2400" b="1" i="1" dirty="0">
                    <a:solidFill>
                      <a:srgbClr val="FF0000"/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MA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MA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fr-F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𝒎𝒂𝒙</m:t>
                            </m:r>
                          </m:sub>
                        </m:sSub>
                      </m:num>
                      <m:den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den>
                    </m:f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MA" sz="2400" b="1" i="1" dirty="0">
                    <a:solidFill>
                      <a:srgbClr val="FF0000"/>
                    </a:solidFill>
                    <a:latin typeface="+mn-lt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MA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𝟏𝟗𝟎</m:t>
                        </m:r>
                      </m:num>
                      <m:den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fr-MA" sz="2400" b="1" i="1" dirty="0">
                    <a:solidFill>
                      <a:srgbClr val="FF0000"/>
                    </a:solidFill>
                    <a:latin typeface="+mn-lt"/>
                  </a:rPr>
                  <a:t> = 1900 g/L</a:t>
                </a:r>
                <a:endParaRPr lang="fr-FR" sz="2400" b="1" i="1" dirty="0">
                  <a:solidFill>
                    <a:srgbClr val="FF0000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3271" y="5660964"/>
                <a:ext cx="5421484" cy="648126"/>
              </a:xfrm>
              <a:prstGeom prst="rect">
                <a:avLst/>
              </a:prstGeom>
              <a:blipFill>
                <a:blip r:embed="rId3"/>
                <a:stretch>
                  <a:fillRect l="-1685" b="-566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50A28133-4CCE-A6FE-0BCC-8CE40E0ECB3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Pour calculer la solubilité, on applique la relation: 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𝒎𝒂𝒙</m:t>
                            </m:r>
                          </m:sub>
                        </m:sSub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fr-FR" dirty="0"/>
                  <a:t>.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50A28133-4CCE-A6FE-0BCC-8CE40E0ECB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294" t="-27273" b="-340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115842B9-4D9B-443F-B8EB-558A8F03C57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désigne des représentants de quelques binômes pour répondre et verbaliser le raisonnement avant d’afficher la réponse correcte.</a:t>
            </a:r>
          </a:p>
        </p:txBody>
      </p:sp>
    </p:spTree>
    <p:extLst>
      <p:ext uri="{BB962C8B-B14F-4D97-AF65-F5344CB8AC3E}">
        <p14:creationId xmlns:p14="http://schemas.microsoft.com/office/powerpoint/2010/main" val="201231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1056471" y="-1724689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sym typeface="Calibri"/>
              </a:rPr>
              <a:t> 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" name="Image 9"/>
          <p:cNvPicPr/>
          <p:nvPr/>
        </p:nvPicPr>
        <p:blipFill>
          <a:blip r:embed="rId2"/>
          <a:srcRect l="21673" t="27102" r="21275" b="13105"/>
          <a:stretch>
            <a:fillRect/>
          </a:stretch>
        </p:blipFill>
        <p:spPr bwMode="auto">
          <a:xfrm>
            <a:off x="438539" y="1101012"/>
            <a:ext cx="11753461" cy="5617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91440008-A131-1C63-656A-C38CAA396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c’est le moment de travailler tout seul. Voir le livret p47 «je m’entraîne seul » .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90C9B336-2CE2-849B-E32E-F6D640492E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circule dans la classe pour repérer les élèves en difficulté et orienter ceux qui maîtrisent la tâche vers les défis proposés à la page 50. </a:t>
            </a:r>
          </a:p>
        </p:txBody>
      </p:sp>
    </p:spTree>
    <p:extLst>
      <p:ext uri="{BB962C8B-B14F-4D97-AF65-F5344CB8AC3E}">
        <p14:creationId xmlns:p14="http://schemas.microsoft.com/office/powerpoint/2010/main" val="39766180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fr-FR" sz="4000" b="1" dirty="0">
                <a:solidFill>
                  <a:prstClr val="black"/>
                </a:solidFill>
              </a:rPr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EACDD62-E633-0CD5-64D0-44CF97AC0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Corrigeons ensemble l’exercice.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B170C485-1582-66E0-A4CB-00536AF4FA6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fait participer les élèves à la correction en leur demandant de présenter leurs réponses et de les justifier.</a:t>
            </a:r>
          </a:p>
        </p:txBody>
      </p:sp>
    </p:spTree>
    <p:extLst>
      <p:ext uri="{BB962C8B-B14F-4D97-AF65-F5344CB8AC3E}">
        <p14:creationId xmlns:p14="http://schemas.microsoft.com/office/powerpoint/2010/main" val="49000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  <p:sp>
        <p:nvSpPr>
          <p:cNvPr id="5" name="ZoneTexte 4"/>
          <p:cNvSpPr txBox="1"/>
          <p:nvPr/>
        </p:nvSpPr>
        <p:spPr>
          <a:xfrm>
            <a:off x="406400" y="6339840"/>
            <a:ext cx="1122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>
                <a:solidFill>
                  <a:srgbClr val="FF0000"/>
                </a:solidFill>
              </a:rPr>
              <a:t>Les durées proposées sont à titre purement indicatif – à moduler en fonction des spécificités de chaque groupe-classe.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/>
          <p:nvPr/>
        </p:nvPicPr>
        <p:blipFill>
          <a:blip r:embed="rId2"/>
          <a:srcRect l="21673" t="27102" r="21275" b="13105"/>
          <a:stretch>
            <a:fillRect/>
          </a:stretch>
        </p:blipFill>
        <p:spPr bwMode="auto">
          <a:xfrm>
            <a:off x="438539" y="1101012"/>
            <a:ext cx="11753461" cy="5617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oneTexte 11"/>
          <p:cNvSpPr txBox="1"/>
          <p:nvPr/>
        </p:nvSpPr>
        <p:spPr>
          <a:xfrm>
            <a:off x="3951043" y="4261901"/>
            <a:ext cx="2981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500 </a:t>
            </a:r>
            <a:r>
              <a:rPr lang="fr-MA" sz="2400" b="1" dirty="0" err="1">
                <a:solidFill>
                  <a:srgbClr val="FF0000"/>
                </a:solidFill>
              </a:rPr>
              <a:t>mL</a:t>
            </a:r>
            <a:r>
              <a:rPr lang="fr-MA" sz="2400" b="1" dirty="0">
                <a:solidFill>
                  <a:srgbClr val="FF0000"/>
                </a:solidFill>
              </a:rPr>
              <a:t> = 0,500</a:t>
            </a:r>
            <a:endParaRPr lang="fr-FR" sz="2400" b="1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951043" y="5173991"/>
            <a:ext cx="3603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i="1" dirty="0" err="1">
                <a:solidFill>
                  <a:srgbClr val="FF0000"/>
                </a:solidFill>
              </a:rPr>
              <a:t>m</a:t>
            </a:r>
            <a:r>
              <a:rPr lang="fr-MA" sz="2400" b="1" i="1" baseline="-25000" dirty="0" err="1">
                <a:solidFill>
                  <a:srgbClr val="FF0000"/>
                </a:solidFill>
              </a:rPr>
              <a:t>max</a:t>
            </a:r>
            <a:r>
              <a:rPr lang="fr-MA" sz="2400" b="1" i="1" dirty="0">
                <a:solidFill>
                  <a:srgbClr val="FF0000"/>
                </a:solidFill>
                <a:latin typeface="+mn-lt"/>
              </a:rPr>
              <a:t> = 54 – 6 = 48 g</a:t>
            </a:r>
            <a:endParaRPr lang="fr-FR" sz="2400" b="1" i="1" dirty="0">
              <a:solidFill>
                <a:srgbClr val="FF0000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3251957" y="6086081"/>
                <a:ext cx="5421484" cy="654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srgbClr val="FF0000"/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fr-FR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𝒎𝒂𝒙</m:t>
                            </m:r>
                          </m:sub>
                        </m:sSub>
                      </m:num>
                      <m:den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fr-MA" sz="2400" b="1" i="1" dirty="0">
                    <a:solidFill>
                      <a:srgbClr val="FF0000"/>
                    </a:solidFill>
                    <a:latin typeface="+mn-lt"/>
                  </a:rPr>
                  <a:t>= </a:t>
                </a:r>
                <a:r>
                  <a:rPr lang="fr-FR" sz="2400" dirty="0">
                    <a:solidFill>
                      <a:srgbClr val="FF0000"/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𝟒𝟖</m:t>
                        </m:r>
                      </m:num>
                      <m:den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𝟓𝟎𝟎</m:t>
                        </m:r>
                      </m:den>
                    </m:f>
                    <m:r>
                      <a:rPr lang="fr-FR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MA" sz="2400" b="1" i="1" dirty="0">
                    <a:solidFill>
                      <a:srgbClr val="FF0000"/>
                    </a:solidFill>
                    <a:latin typeface="+mn-lt"/>
                  </a:rPr>
                  <a:t>= 96 g/L</a:t>
                </a:r>
                <a:endParaRPr lang="fr-FR" sz="2400" b="1" i="1" dirty="0">
                  <a:solidFill>
                    <a:srgbClr val="FF0000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957" y="6086081"/>
                <a:ext cx="5421484" cy="654346"/>
              </a:xfrm>
              <a:prstGeom prst="rect">
                <a:avLst/>
              </a:prstGeom>
              <a:blipFill>
                <a:blip r:embed="rId3"/>
                <a:stretch>
                  <a:fillRect l="-1685" b="-37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4">
            <a:extLst>
              <a:ext uri="{FF2B5EF4-FFF2-40B4-BE49-F238E27FC236}">
                <a16:creationId xmlns:a16="http://schemas.microsoft.com/office/drawing/2014/main" id="{453563E5-7D75-391A-B541-7A0821852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c’est le moment de travailler tout seul. Voir le livret p47 «je m’entraîne seul » .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6EB048C0-8A27-1561-D385-25430B6B61D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circule dans la classe pour repérer les élèves en difficulté et orienter ceux qui maîtrisent la tâche vers les défis proposés à la page 50. </a:t>
            </a:r>
          </a:p>
        </p:txBody>
      </p:sp>
    </p:spTree>
    <p:extLst>
      <p:ext uri="{BB962C8B-B14F-4D97-AF65-F5344CB8AC3E}">
        <p14:creationId xmlns:p14="http://schemas.microsoft.com/office/powerpoint/2010/main" val="391146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03 Min</a:t>
            </a:r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60020" y="-1219044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defTabSz="457200">
              <a:spcAft>
                <a:spcPts val="400"/>
              </a:spcAft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11" name="Google Shape;2054;p38">
            <a:extLst>
              <a:ext uri="{FF2B5EF4-FFF2-40B4-BE49-F238E27FC236}">
                <a16:creationId xmlns:a16="http://schemas.microsoft.com/office/drawing/2014/main" id="{1435E354-D12D-A887-D49D-D4E76F1A9266}"/>
              </a:ext>
            </a:extLst>
          </p:cNvPr>
          <p:cNvSpPr/>
          <p:nvPr/>
        </p:nvSpPr>
        <p:spPr>
          <a:xfrm>
            <a:off x="1491917" y="3142518"/>
            <a:ext cx="7976397" cy="71115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dirty="0"/>
          </a:p>
        </p:txBody>
      </p:sp>
      <p:pic>
        <p:nvPicPr>
          <p:cNvPr id="12" name="Image 23">
            <a:extLst>
              <a:ext uri="{FF2B5EF4-FFF2-40B4-BE49-F238E27FC236}">
                <a16:creationId xmlns:a16="http://schemas.microsoft.com/office/drawing/2014/main" id="{B6F9DC54-5CE8-CF31-F89E-6E297EE10C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2732" y="2759458"/>
            <a:ext cx="650244" cy="60938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982976" y="3314694"/>
            <a:ext cx="82622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Calculer</a:t>
            </a: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solubilité d’un soluté dans l’eau.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7BB763-80D8-8950-704E-7483666C4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Avant de finir cette séance, c’était quoi notre tâche ?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3B2A7804-0355-B938-E28E-098511E9B29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peut revenir sur les activités du modelage, de la pratique en binôme et de la pratique autonome pour rappeler la tâche principale.</a:t>
            </a:r>
          </a:p>
        </p:txBody>
      </p:sp>
    </p:spTree>
    <p:extLst>
      <p:ext uri="{BB962C8B-B14F-4D97-AF65-F5344CB8AC3E}">
        <p14:creationId xmlns:p14="http://schemas.microsoft.com/office/powerpoint/2010/main" val="269654713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EC415-1B5E-8D76-7CAD-3163A5BDE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08F3012-51F0-1FEE-ABF3-D0E0C2D7D847}"/>
                  </a:ext>
                </a:extLst>
              </p:cNvPr>
              <p:cNvSpPr txBox="1"/>
              <p:nvPr/>
            </p:nvSpPr>
            <p:spPr>
              <a:xfrm>
                <a:off x="620399" y="1319961"/>
                <a:ext cx="11397563" cy="47115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fr-MA" sz="3200" dirty="0">
                    <a:solidFill>
                      <a:srgbClr val="FF0000"/>
                    </a:solidFill>
                  </a:rPr>
                  <a:t> La solubilité s:</a:t>
                </a:r>
                <a:r>
                  <a:rPr lang="fr-MA" sz="3200" dirty="0"/>
                  <a:t> est la </a:t>
                </a:r>
                <a:r>
                  <a:rPr lang="fr-MA" sz="3200" b="1" dirty="0"/>
                  <a:t>masse maximale </a:t>
                </a:r>
                <a:r>
                  <a:rPr lang="fr-MA" sz="3200" dirty="0"/>
                  <a:t>de soluté que l’on peut dissoudre dans </a:t>
                </a:r>
                <a:r>
                  <a:rPr lang="fr-MA" sz="3200" b="1" dirty="0"/>
                  <a:t>un litre </a:t>
                </a:r>
                <a:r>
                  <a:rPr lang="fr-MA" sz="3200" dirty="0"/>
                  <a:t>de solvant: </a:t>
                </a:r>
              </a:p>
              <a:p>
                <a:pPr>
                  <a:lnSpc>
                    <a:spcPct val="200000"/>
                  </a:lnSpc>
                </a:pPr>
                <a:r>
                  <a:rPr lang="fr-MA" sz="3200" dirty="0">
                    <a:solidFill>
                      <a:srgbClr val="FF0000"/>
                    </a:solidFill>
                  </a:rPr>
                  <a:t>                            </a:t>
                </a:r>
                <a:r>
                  <a:rPr lang="fr-MA" sz="4400" b="1" dirty="0">
                    <a:solidFill>
                      <a:srgbClr val="FF0000"/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MA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MA" sz="4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4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fr-FR" sz="4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𝒎𝒂𝒙</m:t>
                            </m:r>
                          </m:sub>
                        </m:sSub>
                      </m:num>
                      <m:den>
                        <m:r>
                          <a:rPr lang="fr-FR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den>
                    </m:f>
                  </m:oMath>
                </a14:m>
                <a:endParaRPr lang="fr-MA" sz="3200" b="1" dirty="0"/>
              </a:p>
              <a:p>
                <a:pPr>
                  <a:lnSpc>
                    <a:spcPct val="200000"/>
                  </a:lnSpc>
                </a:pPr>
                <a:r>
                  <a:rPr lang="fr-MA" sz="3200" dirty="0"/>
                  <a:t>Elle s’exprime généralement en </a:t>
                </a:r>
                <a:r>
                  <a:rPr lang="fr-MA" sz="3200" b="1" dirty="0"/>
                  <a:t>g/L</a:t>
                </a:r>
                <a:r>
                  <a:rPr lang="fr-MA" sz="3200" dirty="0"/>
                  <a:t>.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08F3012-51F0-1FEE-ABF3-D0E0C2D7D8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399" y="1319961"/>
                <a:ext cx="11397563" cy="4711546"/>
              </a:xfrm>
              <a:prstGeom prst="rect">
                <a:avLst/>
              </a:prstGeom>
              <a:blipFill>
                <a:blip r:embed="rId2"/>
                <a:stretch>
                  <a:fillRect l="-1391" b="-34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re 1">
            <a:extLst>
              <a:ext uri="{FF2B5EF4-FFF2-40B4-BE49-F238E27FC236}">
                <a16:creationId xmlns:a16="http://schemas.microsoft.com/office/drawing/2014/main" id="{D5308C44-E969-A0C4-6772-CB8A1C5FC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Voilà ce qu’il faut bien retenir,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1D71E460-72BE-382B-28C5-707BBBFDB7B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Demander  aux élèves de lire ce bilan.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E553040-B29C-B480-A33A-9BA0CF6913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65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EC415-1B5E-8D76-7CAD-3163A5BDE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274;p40"/>
          <p:cNvSpPr txBox="1"/>
          <p:nvPr/>
        </p:nvSpPr>
        <p:spPr>
          <a:xfrm>
            <a:off x="672214" y="2898946"/>
            <a:ext cx="950769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fr-FR" sz="2400" b="1" dirty="0">
                <a:solidFill>
                  <a:srgbClr val="0040C0"/>
                </a:solidFill>
                <a:ea typeface="Calibri"/>
                <a:cs typeface="Calibri"/>
                <a:sym typeface="Calibri"/>
              </a:rPr>
              <a:t>Deuxième </a:t>
            </a:r>
            <a:r>
              <a:rPr lang="fr-FR" sz="2400" b="1" dirty="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étape</a:t>
            </a: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exprime la masse maximale dissoute en gramme (g)</a:t>
            </a:r>
            <a:endParaRPr b="1" dirty="0"/>
          </a:p>
        </p:txBody>
      </p:sp>
      <p:sp>
        <p:nvSpPr>
          <p:cNvPr id="9" name="Google Shape;1275;p40"/>
          <p:cNvSpPr txBox="1"/>
          <p:nvPr/>
        </p:nvSpPr>
        <p:spPr>
          <a:xfrm>
            <a:off x="672214" y="1625461"/>
            <a:ext cx="1086736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fr-FR" sz="2400" b="1" dirty="0">
                <a:solidFill>
                  <a:srgbClr val="0040C0"/>
                </a:solidFill>
                <a:ea typeface="Calibri"/>
                <a:cs typeface="Calibri"/>
                <a:sym typeface="Calibri"/>
              </a:rPr>
              <a:t>Première </a:t>
            </a:r>
            <a:r>
              <a:rPr lang="fr-FR" sz="2400" b="1" dirty="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étape : </a:t>
            </a:r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On exprime le volume du solvant  en litre(L)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1276;p40"/>
              <p:cNvSpPr txBox="1"/>
              <p:nvPr/>
            </p:nvSpPr>
            <p:spPr>
              <a:xfrm>
                <a:off x="662317" y="4187742"/>
                <a:ext cx="10867366" cy="95323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/>
                <a:r>
                  <a:rPr lang="fr-FR" sz="2400" b="1" dirty="0">
                    <a:solidFill>
                      <a:srgbClr val="0040C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Troisième étape:</a:t>
                </a:r>
                <a:r>
                  <a:rPr lang="fr-FR" sz="2400" dirty="0">
                    <a:solidFill>
                      <a:srgbClr val="0040C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fr-FR" sz="2400" b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calcule la solubilité en appliquant la relation: 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2400" b="1" i="1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ea typeface="Calibri"/>
                                <a:cs typeface="Calibri"/>
                                <a:sym typeface="Calibri"/>
                              </a:rPr>
                            </m:ctrlPr>
                          </m:sSubPr>
                          <m:e>
                            <m:r>
                              <a:rPr lang="fr-FR" sz="2400" b="1" i="1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ea typeface="Calibri"/>
                                <a:cs typeface="Calibri"/>
                                <a:sym typeface="Calibri"/>
                              </a:rPr>
                              <m:t>𝒎</m:t>
                            </m:r>
                          </m:e>
                          <m:sub>
                            <m:r>
                              <a:rPr lang="fr-FR" sz="2400" b="1" i="1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ea typeface="Calibri"/>
                                <a:cs typeface="Calibri"/>
                                <a:sym typeface="Calibri"/>
                              </a:rPr>
                              <m:t>𝒎𝒂𝒙</m:t>
                            </m:r>
                          </m:sub>
                        </m:sSub>
                      </m:num>
                      <m:den>
                        <m:r>
                          <a:rPr lang="fr-FR" sz="2400" b="1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𝑽</m:t>
                        </m:r>
                      </m:den>
                    </m:f>
                    <m:r>
                      <a:rPr lang="fr-FR" sz="2400" b="0" i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 </m:t>
                    </m:r>
                  </m:oMath>
                </a14:m>
                <a:r>
                  <a:rPr lang="fr-FR" sz="2400" b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et je l’exprime en g/L.</a:t>
                </a:r>
                <a:endParaRPr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10" name="Google Shape;1276;p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317" y="4187742"/>
                <a:ext cx="10867366" cy="953234"/>
              </a:xfrm>
              <a:prstGeom prst="rect">
                <a:avLst/>
              </a:prstGeom>
              <a:blipFill>
                <a:blip r:embed="rId2"/>
                <a:stretch>
                  <a:fillRect l="-898" b="-141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 9">
            <a:extLst>
              <a:ext uri="{FF2B5EF4-FFF2-40B4-BE49-F238E27FC236}">
                <a16:creationId xmlns:a16="http://schemas.microsoft.com/office/drawing/2014/main" id="{6056BB46-7D05-82D8-F652-06946F549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B62A59E-5BCE-5130-CC32-20360F07D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calculer la solubilité, on suit les étapes suivantes: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E807A0E4-C87A-D55B-0360-5D35EEC5A30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Demander  aux élèves de rappeler ces étapes.</a:t>
            </a:r>
          </a:p>
        </p:txBody>
      </p:sp>
    </p:spTree>
    <p:extLst>
      <p:ext uri="{BB962C8B-B14F-4D97-AF65-F5344CB8AC3E}">
        <p14:creationId xmlns:p14="http://schemas.microsoft.com/office/powerpoint/2010/main" val="351902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6B20448-1E32-4CF6-962F-549A6F86D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termine cette séance par la carte lexicale suivante.</a:t>
            </a:r>
            <a:endParaRPr lang="fr-MA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8692C9-8D3E-337F-23CD-0CFBD9B5DFC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Picture 12">
            <a:extLst>
              <a:ext uri="{FF2B5EF4-FFF2-40B4-BE49-F238E27FC236}">
                <a16:creationId xmlns:a16="http://schemas.microsoft.com/office/drawing/2014/main" id="{65108791-C591-400E-9B11-67DFDDCFBB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44329" y="219739"/>
            <a:ext cx="699046" cy="699046"/>
          </a:xfrm>
          <a:prstGeom prst="rect">
            <a:avLst/>
          </a:prstGeom>
        </p:spPr>
      </p:pic>
      <p:grpSp>
        <p:nvGrpSpPr>
          <p:cNvPr id="2" name="Groupe 71"/>
          <p:cNvGrpSpPr/>
          <p:nvPr/>
        </p:nvGrpSpPr>
        <p:grpSpPr>
          <a:xfrm>
            <a:off x="342855" y="1255175"/>
            <a:ext cx="11467378" cy="5023579"/>
            <a:chOff x="376689" y="1602971"/>
            <a:chExt cx="11467378" cy="5023579"/>
          </a:xfrm>
        </p:grpSpPr>
        <p:sp>
          <p:nvSpPr>
            <p:cNvPr id="19" name="Rectangle 18"/>
            <p:cNvSpPr/>
            <p:nvPr/>
          </p:nvSpPr>
          <p:spPr>
            <a:xfrm>
              <a:off x="376689" y="2095190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angle à coins arrondis 2"/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Calculer la solubilité d’un soluté dans l’eau.</a:t>
              </a:r>
            </a:p>
          </p:txBody>
        </p:sp>
        <p:sp>
          <p:nvSpPr>
            <p:cNvPr id="21" name="Rectangle à coins arrondis 17"/>
            <p:cNvSpPr/>
            <p:nvPr/>
          </p:nvSpPr>
          <p:spPr>
            <a:xfrm>
              <a:off x="680393" y="2624587"/>
              <a:ext cx="2834967" cy="1156370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Ma </a:t>
              </a:r>
              <a:r>
                <a:rPr lang="fr-MA" sz="1400" i="1" kern="0" dirty="0">
                  <a:solidFill>
                    <a:srgbClr val="000000"/>
                  </a:solidFill>
                  <a:latin typeface="Arial"/>
                </a:rPr>
                <a:t>tâche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4" name="Rectangle à coins arrondis 24"/>
            <p:cNvSpPr/>
            <p:nvPr/>
          </p:nvSpPr>
          <p:spPr>
            <a:xfrm>
              <a:off x="8526739" y="2491015"/>
              <a:ext cx="2824480" cy="981174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ZoneTexte 27"/>
            <p:cNvSpPr txBox="1"/>
            <p:nvPr/>
          </p:nvSpPr>
          <p:spPr>
            <a:xfrm>
              <a:off x="8526739" y="198777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Verbes de consigne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6" name="Rectangle à coins arrondis 28"/>
            <p:cNvSpPr/>
            <p:nvPr/>
          </p:nvSpPr>
          <p:spPr>
            <a:xfrm>
              <a:off x="904240" y="5417656"/>
              <a:ext cx="8469537" cy="913153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ZoneTexte 29"/>
            <p:cNvSpPr txBox="1"/>
            <p:nvPr/>
          </p:nvSpPr>
          <p:spPr>
            <a:xfrm>
              <a:off x="921857" y="5028449"/>
              <a:ext cx="3387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Structures </a:t>
              </a:r>
              <a:r>
                <a:rPr lang="fr-FR" sz="1400" i="1" kern="0" dirty="0">
                  <a:solidFill>
                    <a:srgbClr val="000000"/>
                  </a:solidFill>
                  <a:latin typeface="Arial"/>
                </a:rPr>
                <a:t>de phrase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cxnSp>
          <p:nvCxnSpPr>
            <p:cNvPr id="28" name="Connecteur en angle 5"/>
            <p:cNvCxnSpPr>
              <a:cxnSpLocks/>
              <a:stCxn id="21" idx="3"/>
              <a:endCxn id="20" idx="1"/>
            </p:cNvCxnSpPr>
            <p:nvPr/>
          </p:nvCxnSpPr>
          <p:spPr>
            <a:xfrm>
              <a:off x="3515360" y="3202772"/>
              <a:ext cx="1158240" cy="578184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30" name="ZoneTexte 32"/>
            <p:cNvSpPr txBox="1"/>
            <p:nvPr/>
          </p:nvSpPr>
          <p:spPr>
            <a:xfrm>
              <a:off x="8723771" y="2511230"/>
              <a:ext cx="24790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Déterminer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Calculer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Convertir</a:t>
              </a:r>
              <a:endParaRPr lang="fr-FR" sz="1400" kern="0" dirty="0">
                <a:solidFill>
                  <a:srgbClr val="000000"/>
                </a:solidFill>
                <a:latin typeface="Arial"/>
              </a:endParaRPr>
            </a:p>
          </p:txBody>
        </p:sp>
        <p:cxnSp>
          <p:nvCxnSpPr>
            <p:cNvPr id="34" name="Connecteur en angle 39"/>
            <p:cNvCxnSpPr>
              <a:cxnSpLocks/>
              <a:stCxn id="20" idx="3"/>
              <a:endCxn id="24" idx="1"/>
            </p:cNvCxnSpPr>
            <p:nvPr/>
          </p:nvCxnSpPr>
          <p:spPr>
            <a:xfrm flipV="1">
              <a:off x="7376160" y="2981602"/>
              <a:ext cx="1150579" cy="799354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36" name="ZoneTexte 42"/>
            <p:cNvSpPr txBox="1"/>
            <p:nvPr/>
          </p:nvSpPr>
          <p:spPr>
            <a:xfrm>
              <a:off x="904240" y="5479548"/>
              <a:ext cx="837623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Wingdings" panose="05000000000000000000" pitchFamily="2" charset="2"/>
                <a:buChar char="§"/>
              </a:pPr>
              <a:r>
                <a:rPr lang="fr-MA" sz="1400" dirty="0"/>
                <a:t>La solubilité est la masse ………………….. de soluté que l’on peut dissoudre dans un ……………… de solvant.</a:t>
              </a:r>
            </a:p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§"/>
              </a:pPr>
              <a:r>
                <a:rPr lang="fr-MA" sz="1400" dirty="0"/>
                <a:t>Son expression est:……………………………………….</a:t>
              </a:r>
            </a:p>
          </p:txBody>
        </p:sp>
        <p:cxnSp>
          <p:nvCxnSpPr>
            <p:cNvPr id="37" name="Connecteur en angle 44"/>
            <p:cNvCxnSpPr>
              <a:cxnSpLocks/>
              <a:stCxn id="20" idx="2"/>
              <a:endCxn id="26" idx="0"/>
            </p:cNvCxnSpPr>
            <p:nvPr/>
          </p:nvCxnSpPr>
          <p:spPr>
            <a:xfrm rot="5400000">
              <a:off x="5192739" y="4585514"/>
              <a:ext cx="778413" cy="885871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42" name="Rectangle 41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MA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Rectangle à coins arrondis 68"/>
            <p:cNvSpPr/>
            <p:nvPr/>
          </p:nvSpPr>
          <p:spPr>
            <a:xfrm>
              <a:off x="10723502" y="1602971"/>
              <a:ext cx="335067" cy="461818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CBF18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</a:t>
              </a:r>
              <a:endParaRPr kumimoji="0" lang="fr-MA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ZoneTexte 69"/>
            <p:cNvSpPr txBox="1"/>
            <p:nvPr/>
          </p:nvSpPr>
          <p:spPr>
            <a:xfrm>
              <a:off x="11058569" y="1659151"/>
              <a:ext cx="625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mots</a:t>
              </a:r>
              <a:endParaRPr kumimoji="0" lang="fr-MA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5" name="ZoneTexte 70"/>
            <p:cNvSpPr txBox="1"/>
            <p:nvPr/>
          </p:nvSpPr>
          <p:spPr>
            <a:xfrm>
              <a:off x="9682480" y="1670773"/>
              <a:ext cx="1041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1400" b="1" i="1">
                  <a:solidFill>
                    <a:schemeClr val="bg1"/>
                  </a:solidFill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Je retiens</a:t>
              </a:r>
              <a:endParaRPr kumimoji="0" lang="fr-MA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</p:grpSp>
      <p:sp>
        <p:nvSpPr>
          <p:cNvPr id="15" name="ZoneTexte 9">
            <a:extLst>
              <a:ext uri="{FF2B5EF4-FFF2-40B4-BE49-F238E27FC236}">
                <a16:creationId xmlns:a16="http://schemas.microsoft.com/office/drawing/2014/main" id="{767A45F7-5C8E-9AA0-5D3A-488F401A64A3}"/>
              </a:ext>
            </a:extLst>
          </p:cNvPr>
          <p:cNvSpPr txBox="1"/>
          <p:nvPr/>
        </p:nvSpPr>
        <p:spPr>
          <a:xfrm>
            <a:off x="1212585" y="2433274"/>
            <a:ext cx="2402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MA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Solution saturée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MA" sz="1400" kern="0" noProof="0" dirty="0">
                <a:solidFill>
                  <a:srgbClr val="000000"/>
                </a:solidFill>
                <a:latin typeface="Arial"/>
              </a:rPr>
              <a:t>Saturation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MA" sz="1400" kern="0" dirty="0">
                <a:solidFill>
                  <a:srgbClr val="000000"/>
                </a:solidFill>
                <a:latin typeface="Arial"/>
              </a:rPr>
              <a:t>Solubilité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MA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Masse maximale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3" name="ZoneTexte 20"/>
          <p:cNvSpPr txBox="1"/>
          <p:nvPr/>
        </p:nvSpPr>
        <p:spPr>
          <a:xfrm>
            <a:off x="1083288" y="1868112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i="1" kern="0" noProof="0" dirty="0">
                <a:solidFill>
                  <a:srgbClr val="000000"/>
                </a:solidFill>
                <a:latin typeface="Arial"/>
              </a:rPr>
              <a:t>Termes thématiques</a:t>
            </a:r>
            <a:endParaRPr kumimoji="0" lang="fr-MA" sz="14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41210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58B1074F-62CF-2D64-5178-0D9416B9B3BD}"/>
              </a:ext>
            </a:extLst>
          </p:cNvPr>
          <p:cNvGraphicFramePr/>
          <p:nvPr/>
        </p:nvGraphicFramePr>
        <p:xfrm>
          <a:off x="1690401" y="1461528"/>
          <a:ext cx="10042014" cy="1569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ZoneTexte 7">
            <a:extLst>
              <a:ext uri="{FF2B5EF4-FFF2-40B4-BE49-F238E27FC236}">
                <a16:creationId xmlns:a16="http://schemas.microsoft.com/office/drawing/2014/main" id="{68A0E193-7E82-6603-BAFA-71DE4DF6EBD0}"/>
              </a:ext>
            </a:extLst>
          </p:cNvPr>
          <p:cNvSpPr txBox="1"/>
          <p:nvPr/>
        </p:nvSpPr>
        <p:spPr>
          <a:xfrm>
            <a:off x="799464" y="5928376"/>
            <a:ext cx="10298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i="1" dirty="0">
                <a:solidFill>
                  <a:prstClr val="black"/>
                </a:solidFill>
                <a:latin typeface="Calibri" panose="020F0502020204030204"/>
              </a:rPr>
              <a:t>A la prochaine séance!</a:t>
            </a:r>
          </a:p>
        </p:txBody>
      </p:sp>
      <p:sp>
        <p:nvSpPr>
          <p:cNvPr id="6" name="Google Shape;1253;p91">
            <a:extLst>
              <a:ext uri="{FF2B5EF4-FFF2-40B4-BE49-F238E27FC236}">
                <a16:creationId xmlns:a16="http://schemas.microsoft.com/office/drawing/2014/main" id="{AF42286A-E080-C4D8-DE3A-51963C2807EC}"/>
              </a:ext>
            </a:extLst>
          </p:cNvPr>
          <p:cNvSpPr txBox="1"/>
          <p:nvPr/>
        </p:nvSpPr>
        <p:spPr>
          <a:xfrm>
            <a:off x="1690401" y="2771239"/>
            <a:ext cx="7999808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Exercices 3  de la page 49 du livret;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Défi 1 page 50 et </a:t>
            </a:r>
            <a:r>
              <a:rPr lang="fr-FR" sz="3200" b="1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</a:t>
            </a:r>
            <a:r>
              <a:rPr lang="fr-FR" sz="32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4 , 5 et 6 page 51 ;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32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Exercice 7 de la page 62.</a:t>
            </a:r>
            <a:endParaRPr sz="32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419550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189">
                <a:defRPr/>
              </a:pPr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189">
                <a:defRPr/>
              </a:pPr>
              <a:r>
                <a:rPr lang="fr-FR" sz="36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 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216DB805-9B4D-221E-8260-A0953AB732CE}"/>
              </a:ext>
            </a:extLst>
          </p:cNvPr>
          <p:cNvSpPr txBox="1"/>
          <p:nvPr/>
        </p:nvSpPr>
        <p:spPr>
          <a:xfrm>
            <a:off x="2518146" y="3730252"/>
            <a:ext cx="700708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8" name="Picture 18">
            <a:extLst>
              <a:ext uri="{FF2B5EF4-FFF2-40B4-BE49-F238E27FC236}">
                <a16:creationId xmlns:a16="http://schemas.microsoft.com/office/drawing/2014/main" id="{7EFAB845-52AB-3ED4-2B7F-4B4D2C5531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023" y="1373275"/>
            <a:ext cx="2096135" cy="2158333"/>
          </a:xfrm>
          <a:prstGeom prst="rect">
            <a:avLst/>
          </a:prstGeom>
        </p:spPr>
      </p:pic>
      <p:pic>
        <p:nvPicPr>
          <p:cNvPr id="6" name="Google Shape;1333;p128">
            <a:extLst>
              <a:ext uri="{FF2B5EF4-FFF2-40B4-BE49-F238E27FC236}">
                <a16:creationId xmlns:a16="http://schemas.microsoft.com/office/drawing/2014/main" id="{74465CA4-4DC2-3583-5485-5DAF3EFA2EA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5870301" y="1689491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860976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839893" y="216324"/>
            <a:ext cx="10160000" cy="472016"/>
          </a:xfrm>
        </p:spPr>
        <p:txBody>
          <a:bodyPr>
            <a:normAutofit/>
          </a:bodyPr>
          <a:lstStyle/>
          <a:p>
            <a:r>
              <a:rPr lang="fr-MA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rPr>
              <a:t>Bonjour! Prêts pour démarrer notre séance? Allons-y!</a:t>
            </a:r>
          </a:p>
        </p:txBody>
      </p:sp>
      <p:pic>
        <p:nvPicPr>
          <p:cNvPr id="4" name="Google Shape;5926;p4" descr="Une fusée Soyouz décolle vers l'ISS avec un Russe et un Américain à bord, fusée  qui décolle - heartfeltfuneralcompany.co.uk"/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753501" y="1707546"/>
            <a:ext cx="4066495" cy="4029613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2932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1378</TotalTime>
  <Words>3172</Words>
  <Application>Microsoft Office PowerPoint</Application>
  <PresentationFormat>Grand écran</PresentationFormat>
  <Paragraphs>405</Paragraphs>
  <Slides>68</Slides>
  <Notes>5</Notes>
  <HiddenSlides>1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68</vt:i4>
      </vt:variant>
    </vt:vector>
  </HeadingPairs>
  <TitlesOfParts>
    <vt:vector size="78" baseType="lpstr">
      <vt:lpstr>Aptos</vt:lpstr>
      <vt:lpstr>Arial</vt:lpstr>
      <vt:lpstr>Calibri</vt:lpstr>
      <vt:lpstr>Cambria Math</vt:lpstr>
      <vt:lpstr>Dosis</vt:lpstr>
      <vt:lpstr>Georgia</vt:lpstr>
      <vt:lpstr>Poppins ExtraBold</vt:lpstr>
      <vt:lpstr>Wingdings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Observez cette icône : à votre avis, quel comportement positif est attendu de vous lorsqu’on voit cette icône ?</vt:lpstr>
      <vt:lpstr>En effet, quand je vois cette icône, je vérifie que j’ai tout mon matériel scolaire : cahier, stylo, règle, manuel… pour bien travailler sans interruption.</vt:lpstr>
      <vt:lpstr>Présentation PowerPoint</vt:lpstr>
      <vt:lpstr>On va commencer cette séance par un rappel. Répondre par vrai ou faux. </vt:lpstr>
      <vt:lpstr>Effectivement une solution est obtenue par dissolution d’un soluté dans un solvant.</vt:lpstr>
      <vt:lpstr>Répondre par vrai ou faux. </vt:lpstr>
      <vt:lpstr>Voilà les réponses. </vt:lpstr>
      <vt:lpstr>Présentation PowerPoint</vt:lpstr>
      <vt:lpstr>Avant de passer à notre tâche d’aujourd’hui, je vous présente la situation suivante :</vt:lpstr>
      <vt:lpstr>Effectivement, on peut penser qu’il existe une limite à la quantité de soluté que l’on peut dissoudre dans un volume donné de solvant.</vt:lpstr>
      <vt:lpstr>Voyons notre tâche d’aujourd’hui : À la fin de cette séance, vous serez capables de calculer la solubilité d’un soluté  dans l’eau en connaissant son expression.</vt:lpstr>
      <vt:lpstr>Présentation PowerPoint</vt:lpstr>
      <vt:lpstr> Avant d’aborder le calcul de la solubilité , je vais la  définir et définir aussi la solution saturée. Pour cela je réalise l’expérience suivante: </vt:lpstr>
      <vt:lpstr>Si on ajoute plus de sel, le mélange commence à devenir hétérogène</vt:lpstr>
      <vt:lpstr>La solution obtenue lorsque le sel ne se dissout plus est dite solution saturée.</vt:lpstr>
      <vt:lpstr>Voici un exemple de solution saturée.</vt:lpstr>
      <vt:lpstr>Après avoir présenter une solution saturée, je vous présente la définition de la solubilité. </vt:lpstr>
      <vt:lpstr>Voici la définition de la solubilité:</vt:lpstr>
      <vt:lpstr>L’expression de la solubilité d’un soluté dans un solvant est:</vt:lpstr>
      <vt:lpstr>Je vous présente maintenant les unités à utiliser pour calculer la solubilité s.</vt:lpstr>
      <vt:lpstr>Je vais vous donner un exemple.</vt:lpstr>
      <vt:lpstr>Présentation PowerPoint</vt:lpstr>
      <vt:lpstr>Présentation PowerPoint</vt:lpstr>
      <vt:lpstr>Voici maintenant notre tâche principale. Je vais vous montrer comment calculer étape par étape la solubilité d’un soluté dans l’eau. Soyez attentifs.</vt:lpstr>
      <vt:lpstr>Première étape: on me demande de déterminer le volume en litre(L). Pour cela je fais la conversion du mL en L..</vt:lpstr>
      <vt:lpstr>Je vous rappelle que :1 mL = 0,001L.</vt:lpstr>
      <vt:lpstr>Deuxième étape: on me demande de déterminer la masse maximale dissoute.</vt:lpstr>
      <vt:lpstr>La dernière étape: on me demande de calculer la solubilité du sel dans l’eau. On utilise la relation s = m(max)/V.</vt:lpstr>
      <vt:lpstr>Je récapitule: pour calculer la solubilité d’un soluté dans l’eau, je suis les étapes suivantes: </vt:lpstr>
      <vt:lpstr>Présentation PowerPoint</vt:lpstr>
      <vt:lpstr>Répondre par vrai ou faux. </vt:lpstr>
      <vt:lpstr>Effectivement la solution est saturée. </vt:lpstr>
      <vt:lpstr> Choisir la bonne réponse. </vt:lpstr>
      <vt:lpstr>La solution obtenue est effectivement saturée.</vt:lpstr>
      <vt:lpstr>Choisir la bonne réponse. </vt:lpstr>
      <vt:lpstr>L’expression de la solubilité est s = m_max/V</vt:lpstr>
      <vt:lpstr>Choisir la bonne réponse. </vt:lpstr>
      <vt:lpstr> La valeur exacte est s = 10 g/L. </vt:lpstr>
      <vt:lpstr>Maintenant on va résoudre ensemble la tâche suivante qui consiste à calculer la solubilité d’un soluté dans l’eau.</vt:lpstr>
      <vt:lpstr>Pour déterminer la solubilité s du glucose dans l’eau, on suit les étapes suivantes:</vt:lpstr>
      <vt:lpstr>On passe à l’étape 2</vt:lpstr>
      <vt:lpstr>On passe à l’étape 3:</vt:lpstr>
      <vt:lpstr>Présentation PowerPoint</vt:lpstr>
      <vt:lpstr>Maintenant on va passer aux tâches à réaliser sur le livret. On commence par  la tâche p.47« Je m’entraine en binôme » . Travaillez individuellement, puis discutez de vos réponses en binômes.</vt:lpstr>
      <vt:lpstr>Selon les données , on exprime le volume en litre(L).</vt:lpstr>
      <vt:lpstr>Pour déterminer la masse maximale dissoute, il faut se référer aux données du tableau.</vt:lpstr>
      <vt:lpstr>Pour calculer la solubilité, on applique la relation: s = m_max/V.</vt:lpstr>
      <vt:lpstr>Présentation PowerPoint</vt:lpstr>
      <vt:lpstr>Maintenant c’est le moment de travailler tout seul. Voir le livret p47 «je m’entraîne seul » .</vt:lpstr>
      <vt:lpstr>Le temps est terminé. Corrigeons ensemble l’exercice.</vt:lpstr>
      <vt:lpstr>Maintenant c’est le moment de travailler tout seul. Voir le livret p47 «je m’entraîne seul » .</vt:lpstr>
      <vt:lpstr>Présentation PowerPoint</vt:lpstr>
      <vt:lpstr>Qui peut me dire ce que nous avons appris aujourd’hui?  </vt:lpstr>
      <vt:lpstr>Avant de finir cette séance, c’était quoi notre tâche ?</vt:lpstr>
      <vt:lpstr>Voilà ce qu’il faut bien retenir,</vt:lpstr>
      <vt:lpstr>Pour calculer la solubilité, on suit les étapes suivantes:</vt:lpstr>
      <vt:lpstr>On termine cette séance par la carte lexicale suivante.</vt:lpstr>
      <vt:lpstr> C’est la fin de notre séance. N’oubliez pas de réviser votre leçon.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lenovo</dc:creator>
  <cp:lastModifiedBy>SALIM EL MOKHTAR</cp:lastModifiedBy>
  <cp:revision>202</cp:revision>
  <dcterms:created xsi:type="dcterms:W3CDTF">2025-11-27T11:32:45Z</dcterms:created>
  <dcterms:modified xsi:type="dcterms:W3CDTF">2025-12-31T11:48:09Z</dcterms:modified>
</cp:coreProperties>
</file>