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8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8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80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83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79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83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8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1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76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80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99" r:id="rId5"/>
    <p:sldMasterId id="2147483752" r:id="rId6"/>
    <p:sldMasterId id="2147483777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7" r:id="rId40"/>
    <p:sldId id="288" r:id="rId41"/>
    <p:sldId id="289" r:id="rId42"/>
    <p:sldId id="290" r:id="rId43"/>
    <p:sldId id="291" r:id="rId44"/>
    <p:sldId id="292" r:id="rId45"/>
    <p:sldId id="293" r:id="rId46"/>
    <p:sldId id="294" r:id="rId47"/>
    <p:sldId id="295" r:id="rId48"/>
    <p:sldId id="296" r:id="rId49"/>
    <p:sldId id="297" r:id="rId50"/>
    <p:sldId id="298" r:id="rId51"/>
    <p:sldId id="299" r:id="rId52"/>
    <p:sldId id="300" r:id="rId53"/>
    <p:sldId id="301" r:id="rId54"/>
    <p:sldId id="302" r:id="rId55"/>
    <p:sldId id="303" r:id="rId56"/>
    <p:sldId id="304" r:id="rId57"/>
    <p:sldId id="305" r:id="rId58"/>
    <p:sldId id="306" r:id="rId59"/>
    <p:sldId id="307" r:id="rId60"/>
    <p:sldId id="308" r:id="rId61"/>
    <p:sldId id="309" r:id="rId62"/>
    <p:sldId id="310" r:id="rId63"/>
    <p:sldId id="311" r:id="rId64"/>
    <p:sldId id="312" r:id="rId65"/>
    <p:sldId id="313" r:id="rId66"/>
    <p:sldId id="314" r:id="rId67"/>
    <p:sldId id="315" r:id="rId68"/>
    <p:sldId id="316" r:id="rId69"/>
    <p:sldId id="317" r:id="rId70"/>
    <p:sldId id="318" r:id="rId71"/>
    <p:sldId id="319" r:id="rId72"/>
    <p:sldId id="320" r:id="rId73"/>
    <p:sldId id="321" r:id="rId74"/>
    <p:sldId id="322" r:id="rId75"/>
    <p:sldId id="323" r:id="rId76"/>
    <p:sldId id="324" r:id="rId77"/>
    <p:sldId id="325" r:id="rId78"/>
    <p:sldId id="326" r:id="rId79"/>
    <p:sldId id="327" r:id="rId80"/>
    <p:sldId id="328" r:id="rId81"/>
    <p:sldId id="329" r:id="rId82"/>
    <p:sldId id="330" r:id="rId83"/>
    <p:sldId id="331" r:id="rId84"/>
    <p:sldId id="332" r:id="rId85"/>
    <p:sldId id="333" r:id="rId86"/>
    <p:sldId id="334" r:id="rId87"/>
    <p:sldId id="335" r:id="rId88"/>
    <p:sldId id="336" r:id="rId89"/>
    <p:sldId id="337" r:id="rId90"/>
    <p:sldId id="338" r:id="rId91"/>
  </p:sldIdLst>
  <p:sldSz cy="6858000" cx="12192000"/>
  <p:notesSz cx="6858000" cy="9144000"/>
  <p:embeddedFontLst>
    <p:embeddedFont>
      <p:font typeface="Dosis"/>
      <p:regular r:id="rId92"/>
      <p:bold r:id="rId9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94" roundtripDataSignature="AMtx7mj1EQ59qpjAGHH98ZW8K/JsUhA0l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2A430D5-BB6B-484C-A71C-865C72B2D7C7}">
  <a:tblStyle styleId="{92A430D5-BB6B-484C-A71C-865C72B2D7C7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7EFEB"/>
          </a:solidFill>
        </a:fill>
      </a:tcStyle>
    </a:wholeTbl>
    <a:band1H>
      <a:tcTxStyle/>
      <a:tcStyle>
        <a:fill>
          <a:solidFill>
            <a:srgbClr val="CBDDD5"/>
          </a:solidFill>
        </a:fill>
      </a:tcStyle>
    </a:band1H>
    <a:band2H>
      <a:tcTxStyle/>
    </a:band2H>
    <a:band1V>
      <a:tcTxStyle/>
      <a:tcStyle>
        <a:fill>
          <a:solidFill>
            <a:srgbClr val="CBDDD5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2.xml"/><Relationship Id="rId84" Type="http://schemas.openxmlformats.org/officeDocument/2006/relationships/slide" Target="slides/slide76.xml"/><Relationship Id="rId83" Type="http://schemas.openxmlformats.org/officeDocument/2006/relationships/slide" Target="slides/slide75.xml"/><Relationship Id="rId42" Type="http://schemas.openxmlformats.org/officeDocument/2006/relationships/slide" Target="slides/slide34.xml"/><Relationship Id="rId86" Type="http://schemas.openxmlformats.org/officeDocument/2006/relationships/slide" Target="slides/slide78.xml"/><Relationship Id="rId41" Type="http://schemas.openxmlformats.org/officeDocument/2006/relationships/slide" Target="slides/slide33.xml"/><Relationship Id="rId85" Type="http://schemas.openxmlformats.org/officeDocument/2006/relationships/slide" Target="slides/slide77.xml"/><Relationship Id="rId44" Type="http://schemas.openxmlformats.org/officeDocument/2006/relationships/slide" Target="slides/slide36.xml"/><Relationship Id="rId88" Type="http://schemas.openxmlformats.org/officeDocument/2006/relationships/slide" Target="slides/slide80.xml"/><Relationship Id="rId43" Type="http://schemas.openxmlformats.org/officeDocument/2006/relationships/slide" Target="slides/slide35.xml"/><Relationship Id="rId87" Type="http://schemas.openxmlformats.org/officeDocument/2006/relationships/slide" Target="slides/slide79.xml"/><Relationship Id="rId46" Type="http://schemas.openxmlformats.org/officeDocument/2006/relationships/slide" Target="slides/slide38.xml"/><Relationship Id="rId45" Type="http://schemas.openxmlformats.org/officeDocument/2006/relationships/slide" Target="slides/slide37.xml"/><Relationship Id="rId89" Type="http://schemas.openxmlformats.org/officeDocument/2006/relationships/slide" Target="slides/slide81.xml"/><Relationship Id="rId80" Type="http://schemas.openxmlformats.org/officeDocument/2006/relationships/slide" Target="slides/slide72.xml"/><Relationship Id="rId82" Type="http://schemas.openxmlformats.org/officeDocument/2006/relationships/slide" Target="slides/slide74.xml"/><Relationship Id="rId81" Type="http://schemas.openxmlformats.org/officeDocument/2006/relationships/slide" Target="slides/slide73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48" Type="http://schemas.openxmlformats.org/officeDocument/2006/relationships/slide" Target="slides/slide40.xml"/><Relationship Id="rId47" Type="http://schemas.openxmlformats.org/officeDocument/2006/relationships/slide" Target="slides/slide39.xml"/><Relationship Id="rId49" Type="http://schemas.openxmlformats.org/officeDocument/2006/relationships/slide" Target="slides/slide41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slideMaster" Target="slideMasters/slideMaster4.xml"/><Relationship Id="rId8" Type="http://schemas.openxmlformats.org/officeDocument/2006/relationships/notesMaster" Target="notesMasters/notesMaster1.xml"/><Relationship Id="rId73" Type="http://schemas.openxmlformats.org/officeDocument/2006/relationships/slide" Target="slides/slide65.xml"/><Relationship Id="rId72" Type="http://schemas.openxmlformats.org/officeDocument/2006/relationships/slide" Target="slides/slide64.xml"/><Relationship Id="rId31" Type="http://schemas.openxmlformats.org/officeDocument/2006/relationships/slide" Target="slides/slide23.xml"/><Relationship Id="rId75" Type="http://schemas.openxmlformats.org/officeDocument/2006/relationships/slide" Target="slides/slide67.xml"/><Relationship Id="rId30" Type="http://schemas.openxmlformats.org/officeDocument/2006/relationships/slide" Target="slides/slide22.xml"/><Relationship Id="rId74" Type="http://schemas.openxmlformats.org/officeDocument/2006/relationships/slide" Target="slides/slide66.xml"/><Relationship Id="rId33" Type="http://schemas.openxmlformats.org/officeDocument/2006/relationships/slide" Target="slides/slide25.xml"/><Relationship Id="rId77" Type="http://schemas.openxmlformats.org/officeDocument/2006/relationships/slide" Target="slides/slide69.xml"/><Relationship Id="rId32" Type="http://schemas.openxmlformats.org/officeDocument/2006/relationships/slide" Target="slides/slide24.xml"/><Relationship Id="rId76" Type="http://schemas.openxmlformats.org/officeDocument/2006/relationships/slide" Target="slides/slide68.xml"/><Relationship Id="rId35" Type="http://schemas.openxmlformats.org/officeDocument/2006/relationships/slide" Target="slides/slide27.xml"/><Relationship Id="rId79" Type="http://schemas.openxmlformats.org/officeDocument/2006/relationships/slide" Target="slides/slide71.xml"/><Relationship Id="rId34" Type="http://schemas.openxmlformats.org/officeDocument/2006/relationships/slide" Target="slides/slide26.xml"/><Relationship Id="rId78" Type="http://schemas.openxmlformats.org/officeDocument/2006/relationships/slide" Target="slides/slide70.xml"/><Relationship Id="rId71" Type="http://schemas.openxmlformats.org/officeDocument/2006/relationships/slide" Target="slides/slide63.xml"/><Relationship Id="rId70" Type="http://schemas.openxmlformats.org/officeDocument/2006/relationships/slide" Target="slides/slide62.xml"/><Relationship Id="rId37" Type="http://schemas.openxmlformats.org/officeDocument/2006/relationships/slide" Target="slides/slide29.xml"/><Relationship Id="rId36" Type="http://schemas.openxmlformats.org/officeDocument/2006/relationships/slide" Target="slides/slide28.xml"/><Relationship Id="rId39" Type="http://schemas.openxmlformats.org/officeDocument/2006/relationships/slide" Target="slides/slide31.xml"/><Relationship Id="rId38" Type="http://schemas.openxmlformats.org/officeDocument/2006/relationships/slide" Target="slides/slide30.xml"/><Relationship Id="rId62" Type="http://schemas.openxmlformats.org/officeDocument/2006/relationships/slide" Target="slides/slide54.xml"/><Relationship Id="rId61" Type="http://schemas.openxmlformats.org/officeDocument/2006/relationships/slide" Target="slides/slide53.xml"/><Relationship Id="rId20" Type="http://schemas.openxmlformats.org/officeDocument/2006/relationships/slide" Target="slides/slide12.xml"/><Relationship Id="rId64" Type="http://schemas.openxmlformats.org/officeDocument/2006/relationships/slide" Target="slides/slide56.xml"/><Relationship Id="rId63" Type="http://schemas.openxmlformats.org/officeDocument/2006/relationships/slide" Target="slides/slide55.xml"/><Relationship Id="rId22" Type="http://schemas.openxmlformats.org/officeDocument/2006/relationships/slide" Target="slides/slide14.xml"/><Relationship Id="rId66" Type="http://schemas.openxmlformats.org/officeDocument/2006/relationships/slide" Target="slides/slide58.xml"/><Relationship Id="rId21" Type="http://schemas.openxmlformats.org/officeDocument/2006/relationships/slide" Target="slides/slide13.xml"/><Relationship Id="rId65" Type="http://schemas.openxmlformats.org/officeDocument/2006/relationships/slide" Target="slides/slide57.xml"/><Relationship Id="rId24" Type="http://schemas.openxmlformats.org/officeDocument/2006/relationships/slide" Target="slides/slide16.xml"/><Relationship Id="rId68" Type="http://schemas.openxmlformats.org/officeDocument/2006/relationships/slide" Target="slides/slide60.xml"/><Relationship Id="rId23" Type="http://schemas.openxmlformats.org/officeDocument/2006/relationships/slide" Target="slides/slide15.xml"/><Relationship Id="rId67" Type="http://schemas.openxmlformats.org/officeDocument/2006/relationships/slide" Target="slides/slide59.xml"/><Relationship Id="rId60" Type="http://schemas.openxmlformats.org/officeDocument/2006/relationships/slide" Target="slides/slide52.xml"/><Relationship Id="rId26" Type="http://schemas.openxmlformats.org/officeDocument/2006/relationships/slide" Target="slides/slide18.xml"/><Relationship Id="rId25" Type="http://schemas.openxmlformats.org/officeDocument/2006/relationships/slide" Target="slides/slide17.xml"/><Relationship Id="rId69" Type="http://schemas.openxmlformats.org/officeDocument/2006/relationships/slide" Target="slides/slide61.xml"/><Relationship Id="rId28" Type="http://schemas.openxmlformats.org/officeDocument/2006/relationships/slide" Target="slides/slide20.xml"/><Relationship Id="rId27" Type="http://schemas.openxmlformats.org/officeDocument/2006/relationships/slide" Target="slides/slide19.xml"/><Relationship Id="rId29" Type="http://schemas.openxmlformats.org/officeDocument/2006/relationships/slide" Target="slides/slide21.xml"/><Relationship Id="rId51" Type="http://schemas.openxmlformats.org/officeDocument/2006/relationships/slide" Target="slides/slide43.xml"/><Relationship Id="rId50" Type="http://schemas.openxmlformats.org/officeDocument/2006/relationships/slide" Target="slides/slide42.xml"/><Relationship Id="rId94" Type="http://customschemas.google.com/relationships/presentationmetadata" Target="metadata"/><Relationship Id="rId53" Type="http://schemas.openxmlformats.org/officeDocument/2006/relationships/slide" Target="slides/slide45.xml"/><Relationship Id="rId52" Type="http://schemas.openxmlformats.org/officeDocument/2006/relationships/slide" Target="slides/slide44.xml"/><Relationship Id="rId11" Type="http://schemas.openxmlformats.org/officeDocument/2006/relationships/slide" Target="slides/slide3.xml"/><Relationship Id="rId55" Type="http://schemas.openxmlformats.org/officeDocument/2006/relationships/slide" Target="slides/slide47.xml"/><Relationship Id="rId10" Type="http://schemas.openxmlformats.org/officeDocument/2006/relationships/slide" Target="slides/slide2.xml"/><Relationship Id="rId54" Type="http://schemas.openxmlformats.org/officeDocument/2006/relationships/slide" Target="slides/slide46.xml"/><Relationship Id="rId13" Type="http://schemas.openxmlformats.org/officeDocument/2006/relationships/slide" Target="slides/slide5.xml"/><Relationship Id="rId57" Type="http://schemas.openxmlformats.org/officeDocument/2006/relationships/slide" Target="slides/slide49.xml"/><Relationship Id="rId12" Type="http://schemas.openxmlformats.org/officeDocument/2006/relationships/slide" Target="slides/slide4.xml"/><Relationship Id="rId56" Type="http://schemas.openxmlformats.org/officeDocument/2006/relationships/slide" Target="slides/slide48.xml"/><Relationship Id="rId91" Type="http://schemas.openxmlformats.org/officeDocument/2006/relationships/slide" Target="slides/slide83.xml"/><Relationship Id="rId90" Type="http://schemas.openxmlformats.org/officeDocument/2006/relationships/slide" Target="slides/slide82.xml"/><Relationship Id="rId93" Type="http://schemas.openxmlformats.org/officeDocument/2006/relationships/font" Target="fonts/Dosis-bold.fntdata"/><Relationship Id="rId92" Type="http://schemas.openxmlformats.org/officeDocument/2006/relationships/font" Target="fonts/Dosis-regular.fntdata"/><Relationship Id="rId15" Type="http://schemas.openxmlformats.org/officeDocument/2006/relationships/slide" Target="slides/slide7.xml"/><Relationship Id="rId59" Type="http://schemas.openxmlformats.org/officeDocument/2006/relationships/slide" Target="slides/slide51.xml"/><Relationship Id="rId14" Type="http://schemas.openxmlformats.org/officeDocument/2006/relationships/slide" Target="slides/slide6.xml"/><Relationship Id="rId58" Type="http://schemas.openxmlformats.org/officeDocument/2006/relationships/slide" Target="slides/slide50.xml"/><Relationship Id="rId17" Type="http://schemas.openxmlformats.org/officeDocument/2006/relationships/slide" Target="slides/slide9.xml"/><Relationship Id="rId16" Type="http://schemas.openxmlformats.org/officeDocument/2006/relationships/slide" Target="slides/slide8.xml"/><Relationship Id="rId19" Type="http://schemas.openxmlformats.org/officeDocument/2006/relationships/slide" Target="slides/slide11.xml"/><Relationship Id="rId18" Type="http://schemas.openxmlformats.org/officeDocument/2006/relationships/slide" Target="slides/slide10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fr-F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4" name="Shape 1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" name="Google Shape;109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6" name="Google Shape;109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1" name="Shape 1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2" name="Google Shape;1202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3" name="Google Shape;1203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6" name="Shape 1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7" name="Google Shape;1207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8" name="Google Shape;1208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6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Google Shape;1217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8" name="Google Shape;1218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8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230" name="Google Shape;1230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0" name="Shape 1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1" name="Google Shape;1241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2" name="Google Shape;1242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8" name="Shape 1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" name="Google Shape;1259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0" name="Google Shape;1260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3" name="Shape 1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4" name="Google Shape;1274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5" name="Google Shape;1275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6" name="Shape 1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7" name="Google Shape;1287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8" name="Google Shape;1288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4" name="Shape 1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5" name="Google Shape;1305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6" name="Google Shape;1306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9" name="Shape 1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" name="Google Shape;1320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1" name="Google Shape;1321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9" name="Shape 1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0" name="Google Shape;1120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1" name="Google Shape;1121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7" name="Shape 1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8" name="Google Shape;1338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9" name="Google Shape;1339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8" name="Google Shape;1358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1" name="Shape 1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2" name="Google Shape;1362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3" name="Google Shape;1363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0" name="Shape 1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1" name="Google Shape;1381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2" name="Google Shape;1382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2" name="Shape 1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3" name="Google Shape;1393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4" name="Google Shape;1394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2" name="Shape 1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3" name="Google Shape;1403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4" name="Google Shape;1404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4" name="Shape 1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5" name="Google Shape;1415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6" name="Google Shape;1416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6" name="Shape 1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7" name="Google Shape;1427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8" name="Google Shape;1428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6" name="Google Shape;1436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2" name="Shape 1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" name="Google Shape;1443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4" name="Google Shape;1444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3" name="Shape 1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4" name="Google Shape;1124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5" name="Google Shape;1125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2" name="Google Shape;1452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3" name="Google Shape;1453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6" name="Shape 1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7" name="Google Shape;1457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8" name="Google Shape;1458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8" name="Shape 1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9" name="Google Shape;1469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0" name="Google Shape;1470;p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9" name="Shape 1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0" name="Google Shape;1480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1" name="Google Shape;1481;p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0" name="Shape 1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1" name="Google Shape;1491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2" name="Google Shape;1492;p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4" name="Shape 1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" name="Google Shape;1505;p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6" name="Google Shape;1506;p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7" name="Shape 1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8" name="Google Shape;1518;p3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9" name="Google Shape;1519;p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0" name="Shape 1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p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2" name="Google Shape;1532;p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3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4" name="Google Shape;1544;p3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5" name="Google Shape;1545;p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6" name="Shape 1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7" name="Google Shape;1557;p3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8" name="Google Shape;1558;p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7" name="Shape 1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" name="Google Shape;1128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9" name="Google Shape;1129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9" name="Shape 1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0" name="Google Shape;1570;p4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1" name="Google Shape;1571;p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3" name="Shape 1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4" name="Google Shape;1584;p4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5" name="Google Shape;1585;p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0" name="Shape 1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1" name="Google Shape;1601;p4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2" name="Google Shape;1602;p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8" name="Shape 1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9" name="Google Shape;1609;p4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0" name="Google Shape;1610;p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3" name="Shape 1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4" name="Google Shape;1614;p4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5" name="Google Shape;1615;p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6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7" name="Google Shape;1627;p4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8" name="Google Shape;1628;p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8" name="Shape 1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" name="Google Shape;1639;p4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0" name="Google Shape;1640;p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1" name="Shape 1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2" name="Google Shape;1652;p4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3" name="Google Shape;1653;p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3" name="Shape 1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4" name="Google Shape;1664;p4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5" name="Google Shape;1665;p4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5" name="Shape 1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6" name="Google Shape;1686;p4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7" name="Google Shape;1687;p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51" name="Google Shape;1151;p5:notes"/>
          <p:cNvSpPr txBox="1"/>
          <p:nvPr>
            <p:ph idx="1" type="body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2" name="Google Shape;1152;p5:notes"/>
          <p:cNvSpPr txBox="1"/>
          <p:nvPr>
            <p:ph idx="12" type="sldNum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00" spcFirstLastPara="1" rIns="91400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8" name="Shape 1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9" name="Google Shape;1709;p5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0" name="Google Shape;1710;p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0" name="Shape 1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1" name="Google Shape;1721;p5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2" name="Google Shape;1722;p5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0" name="Shape 1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" name="Google Shape;1741;p5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2" name="Google Shape;1742;p5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1" name="Shape 1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2" name="Google Shape;1752;p5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3" name="Google Shape;1753;p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9" name="Shape 1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0" name="Google Shape;1770;p5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1" name="Google Shape;1771;p5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6" name="Shape 1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7" name="Google Shape;1787;p5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8" name="Google Shape;1788;p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4" name="Shape 1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5" name="Google Shape;1805;p5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6" name="Google Shape;1806;p5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1" name="Shape 1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" name="Google Shape;1822;p5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3" name="Google Shape;1823;p5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9" name="Shape 1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0" name="Google Shape;1840;p5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1" name="Google Shape;1841;p5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6" name="Shape 1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7" name="Google Shape;1857;p5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8" name="Google Shape;1858;p5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8" name="Shape 1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9" name="Google Shape;1169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0" name="Google Shape;1170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1" name="Shape 1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2" name="Google Shape;1872;p6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3" name="Google Shape;1873;p6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2" name="Shape 1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3" name="Google Shape;1883;p6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4" name="Google Shape;1884;p6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7" name="Shape 1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8" name="Google Shape;1898;p6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9" name="Google Shape;1899;p6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8" name="Shape 1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9" name="Google Shape;1909;p6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0" name="Google Shape;1910;p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3" name="Shape 1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4" name="Google Shape;1924;p6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5" name="Google Shape;1925;p6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4" name="Shape 1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" name="Google Shape;1935;p6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6" name="Google Shape;1936;p6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9" name="Shape 1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0" name="Google Shape;1940;p6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1" name="Google Shape;1941;p6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6" name="Shape 1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7" name="Google Shape;1947;p6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8" name="Google Shape;1948;p6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4" name="Shape 1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" name="Google Shape;1955;p6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6" name="Google Shape;1956;p6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4" name="Shape 1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5" name="Google Shape;1965;p6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6" name="Google Shape;1966;p6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9" name="Shape 1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0" name="Google Shape;1180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1" name="Google Shape;1181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3" name="Shape 1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4" name="Google Shape;1974;p7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5" name="Google Shape;1975;p7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4" name="Shape 1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5" name="Google Shape;1985;p7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6" name="Google Shape;1986;p7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3" name="Shape 1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4" name="Google Shape;1994;p7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5" name="Google Shape;1995;p7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3" name="Shape 2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4" name="Google Shape;2004;p7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5" name="Google Shape;2005;p7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8" name="Shape 2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9" name="Google Shape;2009;p7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0" name="Google Shape;2010;p7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5" name="Shape 2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6" name="Google Shape;2016;p7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7" name="Google Shape;2017;p7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3" name="Shape 2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4" name="Google Shape;2024;p7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5" name="Google Shape;2025;p7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5" name="Shape 2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6" name="Google Shape;2036;p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7" name="Google Shape;2037;p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0" name="Shape 2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1" name="Google Shape;2041;p7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2" name="Google Shape;2042;p7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7" name="Shape 2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" name="Google Shape;2048;p7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9" name="Google Shape;2049;p7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9" name="Shape 1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0" name="Google Shape;1190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1" name="Google Shape;1191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7" name="Shape 2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Google Shape;2058;p8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9" name="Google Shape;2059;p8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6" name="Shape 2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7" name="Google Shape;2067;p8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8" name="Google Shape;2068;p8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2" name="Shape 2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3" name="Google Shape;2093;p8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4" name="Google Shape;2094;p8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9" name="Shape 2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0" name="Google Shape;2100;p8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1" name="Google Shape;2101;p8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4" name="Shape 1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5" name="Google Shape;1195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6" name="Google Shape;1196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png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2.png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1.png"/><Relationship Id="rId3" Type="http://schemas.openxmlformats.org/officeDocument/2006/relationships/image" Target="../media/image35.png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6.gif"/><Relationship Id="rId3" Type="http://schemas.openxmlformats.org/officeDocument/2006/relationships/image" Target="../media/image19.png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1.png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1.png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3.png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2.png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2.png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2.png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2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2.png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2.png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2.png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2.png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2.png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2.png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3.png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2.png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2.png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2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2.png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2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2.png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2.png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2.png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2.png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2.png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2.png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2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2.png"/><Relationship Id="rId4" Type="http://schemas.openxmlformats.org/officeDocument/2006/relationships/image" Target="../media/image12.png"/><Relationship Id="rId5" Type="http://schemas.openxmlformats.org/officeDocument/2006/relationships/image" Target="../media/image5.png"/><Relationship Id="rId6" Type="http://schemas.openxmlformats.org/officeDocument/2006/relationships/image" Target="../media/image9.png"/><Relationship Id="rId7" Type="http://schemas.openxmlformats.org/officeDocument/2006/relationships/image" Target="../media/image7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../media/image4.png"/><Relationship Id="rId5" Type="http://schemas.openxmlformats.org/officeDocument/2006/relationships/image" Target="../media/image11.png"/><Relationship Id="rId6" Type="http://schemas.openxmlformats.org/officeDocument/2006/relationships/image" Target="../media/image13.png"/><Relationship Id="rId7" Type="http://schemas.openxmlformats.org/officeDocument/2006/relationships/image" Target="../media/image1.jpg"/><Relationship Id="rId8" Type="http://schemas.openxmlformats.org/officeDocument/2006/relationships/image" Target="../media/image8.jp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16.gif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3.png"/><Relationship Id="rId3" Type="http://schemas.openxmlformats.org/officeDocument/2006/relationships/image" Target="../media/image26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png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6.gif"/><Relationship Id="rId3" Type="http://schemas.openxmlformats.org/officeDocument/2006/relationships/image" Target="../media/image25.png"/><Relationship Id="rId4" Type="http://schemas.openxmlformats.org/officeDocument/2006/relationships/image" Target="../media/image12.png"/><Relationship Id="rId5" Type="http://schemas.openxmlformats.org/officeDocument/2006/relationships/image" Target="../media/image5.png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Relationship Id="rId3" Type="http://schemas.openxmlformats.org/officeDocument/2006/relationships/image" Target="../media/image5.png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6.gif"/><Relationship Id="rId3" Type="http://schemas.openxmlformats.org/officeDocument/2006/relationships/image" Target="../media/image31.png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1.png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6.gif"/><Relationship Id="rId3" Type="http://schemas.openxmlformats.org/officeDocument/2006/relationships/image" Target="../media/image30.png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1.png"/><Relationship Id="rId3" Type="http://schemas.openxmlformats.org/officeDocument/2006/relationships/image" Target="../media/image24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gif"/><Relationship Id="rId3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6.gif"/><Relationship Id="rId3" Type="http://schemas.openxmlformats.org/officeDocument/2006/relationships/image" Target="../media/image29.png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3.png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png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png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png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png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png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png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jp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png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png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png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png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png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png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png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png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png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png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png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png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8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8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8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11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1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p1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p1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bg>
      <p:bgPr>
        <a:solidFill>
          <a:srgbClr val="002060"/>
        </a:solidFill>
      </p:bgPr>
    </p:bg>
    <p:spTree>
      <p:nvGrpSpPr>
        <p:cNvPr id="738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9" name="Google Shape;739;p19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740" name="Google Shape;740;p19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41" name="Google Shape;741;p19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42" name="Google Shape;742;p19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743" name="Google Shape;743;p19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744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194"/>
          <p:cNvSpPr txBox="1"/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6" name="Google Shape;746;p194"/>
          <p:cNvSpPr txBox="1"/>
          <p:nvPr>
            <p:ph idx="1" type="subTitle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7" name="Google Shape;747;p194"/>
          <p:cNvSpPr txBox="1"/>
          <p:nvPr>
            <p:ph idx="2" type="subTitle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8" name="Google Shape;748;p194"/>
          <p:cNvSpPr txBox="1"/>
          <p:nvPr>
            <p:ph idx="3" type="title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9" name="Google Shape;749;p194"/>
          <p:cNvSpPr txBox="1"/>
          <p:nvPr>
            <p:ph idx="4" type="subTitle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0" name="Google Shape;750;p194"/>
          <p:cNvSpPr txBox="1"/>
          <p:nvPr>
            <p:ph idx="5" type="subTitle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1" name="Google Shape;751;p194"/>
          <p:cNvSpPr txBox="1"/>
          <p:nvPr>
            <p:ph idx="6" type="title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2" name="Google Shape;752;p194"/>
          <p:cNvSpPr txBox="1"/>
          <p:nvPr>
            <p:ph idx="7" type="title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3" name="Google Shape;753;p194"/>
          <p:cNvSpPr txBox="1"/>
          <p:nvPr>
            <p:ph idx="8" type="title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4" name="Google Shape;754;p194"/>
          <p:cNvSpPr txBox="1"/>
          <p:nvPr>
            <p:ph idx="9" type="title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5" name="Google Shape;755;p194"/>
          <p:cNvSpPr txBox="1"/>
          <p:nvPr>
            <p:ph idx="13" type="title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6" name="Google Shape;756;p194"/>
          <p:cNvSpPr txBox="1"/>
          <p:nvPr>
            <p:ph idx="14" type="title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7" name="Google Shape;757;p194"/>
          <p:cNvSpPr txBox="1"/>
          <p:nvPr>
            <p:ph idx="15" type="title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Title Slide">
  <p:cSld name="12_Title Slide"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9" name="Google Shape;759;p195"/>
          <p:cNvGrpSpPr/>
          <p:nvPr/>
        </p:nvGrpSpPr>
        <p:grpSpPr>
          <a:xfrm>
            <a:off x="-1" y="-38042"/>
            <a:ext cx="12192000" cy="6896042"/>
            <a:chOff x="0" y="0"/>
            <a:chExt cx="13716000" cy="10287000"/>
          </a:xfrm>
        </p:grpSpPr>
        <p:sp>
          <p:nvSpPr>
            <p:cNvPr id="760" name="Google Shape;760;p19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61" name="Google Shape;761;p195"/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62" name="Google Shape;762;p195"/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763" name="Google Shape;763;p195"/>
          <p:cNvSpPr/>
          <p:nvPr/>
        </p:nvSpPr>
        <p:spPr>
          <a:xfrm flipH="1" rot="10800000">
            <a:off x="586408" y="297925"/>
            <a:ext cx="366091" cy="224705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64" name="Google Shape;764;p195"/>
          <p:cNvSpPr txBox="1"/>
          <p:nvPr>
            <p:ph type="title"/>
          </p:nvPr>
        </p:nvSpPr>
        <p:spPr>
          <a:xfrm>
            <a:off x="1015448" y="19594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  <a:defRPr b="1" sz="200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5" name="Google Shape;765;p195"/>
          <p:cNvSpPr txBox="1"/>
          <p:nvPr>
            <p:ph idx="1" type="body"/>
          </p:nvPr>
        </p:nvSpPr>
        <p:spPr>
          <a:xfrm>
            <a:off x="996949" y="68568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EABAB"/>
              </a:buClr>
              <a:buSzPts val="1400"/>
              <a:buNone/>
              <a:defRPr i="1" sz="1400">
                <a:solidFill>
                  <a:srgbClr val="AEABAB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bg>
      <p:bgPr>
        <a:solidFill>
          <a:srgbClr val="002060"/>
        </a:solidFill>
      </p:bgPr>
    </p:bg>
    <p:spTree>
      <p:nvGrpSpPr>
        <p:cNvPr id="772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3" name="Google Shape;773;p9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774" name="Google Shape;774;p9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75" name="Google Shape;775;p9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76" name="Google Shape;776;p9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777" name="Google Shape;777;p9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A">
  <p:cSld name="Slide PA">
    <p:spTree>
      <p:nvGrpSpPr>
        <p:cNvPr id="778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9" name="Google Shape;779;p106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80" name="Google Shape;780;p10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81" name="Google Shape;781;p10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82" name="Google Shape;782;p10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783" name="Google Shape;783;p106"/>
          <p:cNvSpPr txBox="1"/>
          <p:nvPr>
            <p:ph type="title"/>
          </p:nvPr>
        </p:nvSpPr>
        <p:spPr>
          <a:xfrm>
            <a:off x="935304" y="271092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4" name="Google Shape;784;p106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5" name="Google Shape;785;p106"/>
          <p:cNvSpPr txBox="1"/>
          <p:nvPr>
            <p:ph idx="2" type="body"/>
          </p:nvPr>
        </p:nvSpPr>
        <p:spPr>
          <a:xfrm>
            <a:off x="935304" y="621137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Image générée" id="786" name="Google Shape;786;p106"/>
          <p:cNvPicPr preferRelativeResize="0"/>
          <p:nvPr/>
        </p:nvPicPr>
        <p:blipFill rotWithShape="1">
          <a:blip r:embed="rId2">
            <a:alphaModFix/>
          </a:blip>
          <a:srcRect b="62431" l="6026" r="75345" t="25226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787" name="Google Shape;787;p10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91277" y="423251"/>
            <a:ext cx="490171" cy="490174"/>
          </a:xfrm>
          <a:prstGeom prst="rect">
            <a:avLst/>
          </a:prstGeom>
          <a:noFill/>
          <a:ln>
            <a:noFill/>
          </a:ln>
        </p:spPr>
      </p:pic>
      <p:sp>
        <p:nvSpPr>
          <p:cNvPr id="788" name="Google Shape;788;p106"/>
          <p:cNvSpPr txBox="1"/>
          <p:nvPr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lôture de la séance">
  <p:cSld name="Clôture de la séance">
    <p:bg>
      <p:bgPr>
        <a:gradFill>
          <a:gsLst>
            <a:gs pos="0">
              <a:srgbClr val="F19D19"/>
            </a:gs>
            <a:gs pos="3000">
              <a:schemeClr val="lt1"/>
            </a:gs>
            <a:gs pos="94000">
              <a:srgbClr val="F19D19"/>
            </a:gs>
            <a:gs pos="100000">
              <a:srgbClr val="F19D19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789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0" name="Google Shape;790;p107"/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791" name="Google Shape;791;p107"/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F19D19"/>
            </a:solidFill>
            <a:ln cap="flat" cmpd="sng" w="12700">
              <a:solidFill>
                <a:srgbClr val="F19D19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2" name="Google Shape;792;p107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93" name="Google Shape;793;p107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4" name="Google Shape;794;p107"/>
          <p:cNvSpPr txBox="1"/>
          <p:nvPr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F19D19"/>
                </a:solidFill>
                <a:latin typeface="Calibri"/>
                <a:ea typeface="Calibri"/>
                <a:cs typeface="Calibri"/>
                <a:sym typeface="Calibri"/>
              </a:rPr>
              <a:t>Clôture de la séance</a:t>
            </a:r>
            <a:endParaRPr/>
          </a:p>
        </p:txBody>
      </p:sp>
      <p:pic>
        <p:nvPicPr>
          <p:cNvPr id="795" name="Google Shape;795;p10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73623" y="1310778"/>
            <a:ext cx="2096135" cy="2158333"/>
          </a:xfrm>
          <a:prstGeom prst="rect">
            <a:avLst/>
          </a:prstGeom>
          <a:noFill/>
          <a:ln>
            <a:noFill/>
          </a:ln>
        </p:spPr>
      </p:pic>
      <p:sp>
        <p:nvSpPr>
          <p:cNvPr id="796" name="Google Shape;796;p107"/>
          <p:cNvSpPr txBox="1"/>
          <p:nvPr>
            <p:ph idx="1" type="body"/>
          </p:nvPr>
        </p:nvSpPr>
        <p:spPr>
          <a:xfrm>
            <a:off x="8860537" y="5229083"/>
            <a:ext cx="1499616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Clôture">
  <p:cSld name="Slide Clôture">
    <p:spTree>
      <p:nvGrpSpPr>
        <p:cNvPr id="797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8" name="Google Shape;798;p108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99" name="Google Shape;799;p10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00" name="Google Shape;800;p10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01" name="Google Shape;801;p10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802" name="Google Shape;802;p108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3" name="Google Shape;803;p108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4" name="Google Shape;804;p108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5" name="Google Shape;805;p108"/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806" name="Google Shape;806;p108"/>
          <p:cNvPicPr preferRelativeResize="0"/>
          <p:nvPr/>
        </p:nvPicPr>
        <p:blipFill rotWithShape="1">
          <a:blip r:embed="rId2">
            <a:alphaModFix/>
          </a:blip>
          <a:srcRect b="62431" l="6026" r="75345" t="25226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voir maison ">
  <p:cSld name="Slide devoir maison ">
    <p:spTree>
      <p:nvGrpSpPr>
        <p:cNvPr id="807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8" name="Google Shape;808;p109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09" name="Google Shape;809;p10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10" name="Google Shape;810;p10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11" name="Google Shape;811;p10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812" name="Google Shape;812;p109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3" name="Google Shape;813;p109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4" name="Google Shape;814;p109"/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815" name="Google Shape;815;p109"/>
          <p:cNvPicPr preferRelativeResize="0"/>
          <p:nvPr/>
        </p:nvPicPr>
        <p:blipFill rotWithShape="1">
          <a:blip r:embed="rId2">
            <a:alphaModFix/>
          </a:blip>
          <a:srcRect b="62431" l="6026" r="75345" t="25226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  <p:sp>
        <p:nvSpPr>
          <p:cNvPr id="816" name="Google Shape;816;p109"/>
          <p:cNvSpPr txBox="1"/>
          <p:nvPr>
            <p:ph idx="2" type="body"/>
          </p:nvPr>
        </p:nvSpPr>
        <p:spPr>
          <a:xfrm>
            <a:off x="530225" y="1136650"/>
            <a:ext cx="11174095" cy="4413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7" name="Google Shape;817;p109"/>
          <p:cNvSpPr txBox="1"/>
          <p:nvPr>
            <p:ph idx="3" type="body"/>
          </p:nvPr>
        </p:nvSpPr>
        <p:spPr>
          <a:xfrm>
            <a:off x="5483225" y="5953918"/>
            <a:ext cx="1225550" cy="471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18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p196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0" name="Google Shape;820;p196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821" name="Google Shape;821;p19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2" name="Google Shape;822;p19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3" name="Google Shape;823;p19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9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9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9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8" name="Google Shape;828;p19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9" name="Google Shape;829;p19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" name="Google Shape;156;p114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7" name="Google Shape;157;p114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1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" name="Google Shape;159;p1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" name="Google Shape;160;p1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830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p19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2" name="Google Shape;832;p19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9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9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5" name="Google Shape;835;p19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6" name="Google Shape;836;p19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837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Google Shape;838;p199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9" name="Google Shape;839;p19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40" name="Google Shape;840;p19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1" name="Google Shape;841;p19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42" name="Google Shape;842;p19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9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9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5" name="Google Shape;845;p19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846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p20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8" name="Google Shape;848;p20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9" name="Google Shape;849;p20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0" name="Google Shape;850;p20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5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Google Shape;852;p20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3" name="Google Shape;853;p20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4" name="Google Shape;854;p20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855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p202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6666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7" name="Google Shape;857;p20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8" name="Google Shape;858;p20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9" name="Google Shape;859;p20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860" name="Google Shape;860;p202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1" name="Google Shape;861;p202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2" name="Google Shape;862;p202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3" name="Google Shape;863;p202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64" name="Google Shape;864;p20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865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20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7" name="Google Shape;867;p203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868" name="Google Shape;868;p203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869" name="Google Shape;869;p20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0" name="Google Shape;870;p20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1" name="Google Shape;871;p20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bg>
      <p:bgPr>
        <a:solidFill>
          <a:srgbClr val="0070C0"/>
        </a:solidFill>
      </p:bgPr>
    </p:bg>
    <p:spTree>
      <p:nvGrpSpPr>
        <p:cNvPr id="872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3" name="Google Shape;873;p20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74" name="Google Shape;874;p20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75" name="Google Shape;875;p20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76" name="Google Shape;876;p20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877" name="Google Shape;877;p20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bg>
      <p:bgPr>
        <a:solidFill>
          <a:srgbClr val="002060"/>
        </a:solidFill>
      </p:bgPr>
    </p:bg>
    <p:spTree>
      <p:nvGrpSpPr>
        <p:cNvPr id="878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9" name="Google Shape;879;p20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80" name="Google Shape;880;p20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6C3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81" name="Google Shape;881;p20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82" name="Google Shape;882;p20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883" name="Google Shape;883;p20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bg>
      <p:bgPr>
        <a:solidFill>
          <a:srgbClr val="002060"/>
        </a:solidFill>
      </p:bgPr>
    </p:bg>
    <p:spTree>
      <p:nvGrpSpPr>
        <p:cNvPr id="884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5" name="Google Shape;885;p20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86" name="Google Shape;886;p20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EA875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87" name="Google Shape;887;p20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88" name="Google Shape;888;p20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889" name="Google Shape;889;p20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bg>
      <p:bgPr>
        <a:solidFill>
          <a:srgbClr val="002060"/>
        </a:solidFill>
      </p:bgPr>
    </p:bg>
    <p:spTree>
      <p:nvGrpSpPr>
        <p:cNvPr id="890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1" name="Google Shape;891;p20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92" name="Google Shape;892;p20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93" name="Google Shape;893;p20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94" name="Google Shape;894;p20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895" name="Google Shape;895;p20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15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" name="Google Shape;163;p115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64" name="Google Shape;164;p115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115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66" name="Google Shape;166;p115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7" name="Google Shape;167;p1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" name="Google Shape;168;p1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" name="Google Shape;169;p1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bg>
      <p:bgPr>
        <a:solidFill>
          <a:srgbClr val="002060"/>
        </a:solidFill>
      </p:bgPr>
    </p:bg>
    <p:spTree>
      <p:nvGrpSpPr>
        <p:cNvPr id="896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7" name="Google Shape;897;p20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98" name="Google Shape;898;p20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5CFE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99" name="Google Shape;899;p20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00" name="Google Shape;900;p20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901" name="Google Shape;901;p20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bg>
      <p:bgPr>
        <a:solidFill>
          <a:srgbClr val="002060"/>
        </a:solidFill>
      </p:bgPr>
    </p:bg>
    <p:spTree>
      <p:nvGrpSpPr>
        <p:cNvPr id="902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3" name="Google Shape;903;p20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904" name="Google Shape;904;p20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8D9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05" name="Google Shape;905;p20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06" name="Google Shape;906;p20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907" name="Google Shape;907;p20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bg>
      <p:bgPr>
        <a:solidFill>
          <a:srgbClr val="002060"/>
        </a:solidFill>
      </p:bgPr>
    </p:bg>
    <p:spTree>
      <p:nvGrpSpPr>
        <p:cNvPr id="908" name="Shape 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9" name="Google Shape;909;p21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910" name="Google Shape;910;p21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11" name="Google Shape;911;p21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12" name="Google Shape;912;p21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913" name="Google Shape;913;p21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bg>
      <p:bgPr>
        <a:solidFill>
          <a:srgbClr val="002060"/>
        </a:solidFill>
      </p:bgPr>
    </p:bg>
    <p:spTree>
      <p:nvGrpSpPr>
        <p:cNvPr id="914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5" name="Google Shape;915;p21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916" name="Google Shape;916;p21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17" name="Google Shape;917;p21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18" name="Google Shape;918;p21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919" name="Google Shape;919;p21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bg>
      <p:bgPr>
        <a:solidFill>
          <a:srgbClr val="002060"/>
        </a:solidFill>
      </p:bgPr>
    </p:bg>
    <p:spTree>
      <p:nvGrpSpPr>
        <p:cNvPr id="920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" name="Google Shape;921;p21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922" name="Google Shape;922;p21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23" name="Google Shape;923;p21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24" name="Google Shape;924;p21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925" name="Google Shape;925;p21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bg>
      <p:bgPr>
        <a:solidFill>
          <a:srgbClr val="002060"/>
        </a:solidFill>
      </p:bgPr>
    </p:bg>
    <p:spTree>
      <p:nvGrpSpPr>
        <p:cNvPr id="926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7" name="Google Shape;927;p21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928" name="Google Shape;928;p21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29" name="Google Shape;929;p21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30" name="Google Shape;930;p21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931" name="Google Shape;931;p21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932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214"/>
          <p:cNvSpPr txBox="1"/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4" name="Google Shape;934;p214"/>
          <p:cNvSpPr txBox="1"/>
          <p:nvPr>
            <p:ph idx="1" type="subTitle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5" name="Google Shape;935;p214"/>
          <p:cNvSpPr txBox="1"/>
          <p:nvPr>
            <p:ph idx="2" type="subTitle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6" name="Google Shape;936;p214"/>
          <p:cNvSpPr txBox="1"/>
          <p:nvPr>
            <p:ph idx="3" type="title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7" name="Google Shape;937;p214"/>
          <p:cNvSpPr txBox="1"/>
          <p:nvPr>
            <p:ph idx="4" type="subTitle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8" name="Google Shape;938;p214"/>
          <p:cNvSpPr txBox="1"/>
          <p:nvPr>
            <p:ph idx="5" type="subTitle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9" name="Google Shape;939;p214"/>
          <p:cNvSpPr txBox="1"/>
          <p:nvPr>
            <p:ph idx="6" type="title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0" name="Google Shape;940;p214"/>
          <p:cNvSpPr txBox="1"/>
          <p:nvPr>
            <p:ph idx="7" type="title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1" name="Google Shape;941;p214"/>
          <p:cNvSpPr txBox="1"/>
          <p:nvPr>
            <p:ph idx="8" type="title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2" name="Google Shape;942;p214"/>
          <p:cNvSpPr txBox="1"/>
          <p:nvPr>
            <p:ph idx="9" type="title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3" name="Google Shape;943;p214"/>
          <p:cNvSpPr txBox="1"/>
          <p:nvPr>
            <p:ph idx="13" type="title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214"/>
          <p:cNvSpPr txBox="1"/>
          <p:nvPr>
            <p:ph idx="14" type="title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5" name="Google Shape;945;p214"/>
          <p:cNvSpPr txBox="1"/>
          <p:nvPr>
            <p:ph idx="15" type="title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52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p1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4" name="Google Shape;954;p1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5" name="Google Shape;955;p1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56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p21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8" name="Google Shape;958;p21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959" name="Google Shape;959;p2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0" name="Google Shape;960;p2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1" name="Google Shape;961;p2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962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Google Shape;963;p2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4" name="Google Shape;964;p21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65" name="Google Shape;965;p2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6" name="Google Shape;966;p2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7" name="Google Shape;967;p2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" name="Google Shape;172;p1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" name="Google Shape;173;p1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" name="Google Shape;174;p1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968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Google Shape;969;p2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0" name="Google Shape;970;p21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71" name="Google Shape;971;p21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72" name="Google Shape;972;p2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3" name="Google Shape;973;p2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4" name="Google Shape;974;p2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975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p21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7" name="Google Shape;977;p21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978" name="Google Shape;978;p21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79" name="Google Shape;979;p21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980" name="Google Shape;980;p21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1" name="Google Shape;981;p2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2" name="Google Shape;982;p2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2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21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6" name="Google Shape;986;p2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2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8" name="Google Shape;988;p2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220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6666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1" name="Google Shape;991;p2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2" name="Google Shape;992;p2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3" name="Google Shape;993;p2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994" name="Google Shape;994;p220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5" name="Google Shape;995;p220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6" name="Google Shape;996;p220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7" name="Google Shape;997;p220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98" name="Google Shape;998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999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p2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1" name="Google Shape;1001;p221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02" name="Google Shape;1002;p22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03" name="Google Shape;1003;p2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4" name="Google Shape;1004;p2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5" name="Google Shape;1005;p2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bg>
      <p:bgPr>
        <a:solidFill>
          <a:srgbClr val="0070C0"/>
        </a:solidFill>
      </p:bgPr>
    </p:bg>
    <p:spTree>
      <p:nvGrpSpPr>
        <p:cNvPr id="1006" name="Shape 1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7" name="Google Shape;1007;p22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008" name="Google Shape;1008;p22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09" name="Google Shape;1009;p22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10" name="Google Shape;1010;p22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11" name="Google Shape;1011;p22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bg>
      <p:bgPr>
        <a:solidFill>
          <a:srgbClr val="002060"/>
        </a:solidFill>
      </p:bgPr>
    </p:bg>
    <p:spTree>
      <p:nvGrpSpPr>
        <p:cNvPr id="1012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3" name="Google Shape;1013;p22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014" name="Google Shape;1014;p22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6C3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15" name="Google Shape;1015;p22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16" name="Google Shape;1016;p22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17" name="Google Shape;1017;p22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bg>
      <p:bgPr>
        <a:solidFill>
          <a:srgbClr val="002060"/>
        </a:solidFill>
      </p:bgPr>
    </p:bg>
    <p:spTree>
      <p:nvGrpSpPr>
        <p:cNvPr id="1018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9" name="Google Shape;1019;p22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020" name="Google Shape;1020;p22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EA875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21" name="Google Shape;1021;p22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22" name="Google Shape;1022;p22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23" name="Google Shape;1023;p22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bg>
      <p:bgPr>
        <a:solidFill>
          <a:srgbClr val="002060"/>
        </a:solidFill>
      </p:bgPr>
    </p:bg>
    <p:spTree>
      <p:nvGrpSpPr>
        <p:cNvPr id="1024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5" name="Google Shape;1025;p22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026" name="Google Shape;1026;p22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27" name="Google Shape;1027;p22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28" name="Google Shape;1028;p22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29" name="Google Shape;1029;p22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bg>
      <p:bgPr>
        <a:solidFill>
          <a:srgbClr val="002060"/>
        </a:solidFill>
      </p:bgPr>
    </p:bg>
    <p:spTree>
      <p:nvGrpSpPr>
        <p:cNvPr id="1030" name="Shape 1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1" name="Google Shape;1031;p22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032" name="Google Shape;1032;p22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5CFE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33" name="Google Shape;1033;p22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34" name="Google Shape;1034;p22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35" name="Google Shape;1035;p22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17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6666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1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1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" name="Google Shape;179;p1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80" name="Google Shape;180;p117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117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117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" name="Google Shape;183;p117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117"/>
          <p:cNvSpPr/>
          <p:nvPr/>
        </p:nvSpPr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bg>
      <p:bgPr>
        <a:solidFill>
          <a:srgbClr val="002060"/>
        </a:solidFill>
      </p:bgPr>
    </p:bg>
    <p:spTree>
      <p:nvGrpSpPr>
        <p:cNvPr id="1036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7" name="Google Shape;1037;p22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038" name="Google Shape;1038;p22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8D9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39" name="Google Shape;1039;p22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40" name="Google Shape;1040;p22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41" name="Google Shape;1041;p22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bg>
      <p:bgPr>
        <a:solidFill>
          <a:srgbClr val="002060"/>
        </a:solidFill>
      </p:bgPr>
    </p:bg>
    <p:spTree>
      <p:nvGrpSpPr>
        <p:cNvPr id="1042" name="Shape 1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3" name="Google Shape;1043;p22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044" name="Google Shape;1044;p22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45" name="Google Shape;1045;p22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46" name="Google Shape;1046;p22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47" name="Google Shape;1047;p22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bg>
      <p:bgPr>
        <a:solidFill>
          <a:srgbClr val="002060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9" name="Google Shape;1049;p22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050" name="Google Shape;1050;p22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51" name="Google Shape;1051;p22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52" name="Google Shape;1052;p22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53" name="Google Shape;1053;p22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bg>
      <p:bgPr>
        <a:solidFill>
          <a:srgbClr val="002060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5" name="Google Shape;1055;p23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056" name="Google Shape;1056;p23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57" name="Google Shape;1057;p23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58" name="Google Shape;1058;p23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59" name="Google Shape;1059;p23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bg>
      <p:bgPr>
        <a:solidFill>
          <a:srgbClr val="002060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1" name="Google Shape;1061;p23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062" name="Google Shape;1062;p23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63" name="Google Shape;1063;p23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64" name="Google Shape;1064;p23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65" name="Google Shape;1065;p23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bg>
      <p:bgPr>
        <a:solidFill>
          <a:srgbClr val="002060"/>
        </a:solidFill>
      </p:bgPr>
    </p:bg>
    <p:spTree>
      <p:nvGrpSpPr>
        <p:cNvPr id="1066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7" name="Google Shape;1067;p23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068" name="Google Shape;1068;p23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69" name="Google Shape;1069;p23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70" name="Google Shape;1070;p23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71" name="Google Shape;1071;p23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1072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3" name="Google Shape;1073;p233"/>
          <p:cNvSpPr txBox="1"/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4" name="Google Shape;1074;p233"/>
          <p:cNvSpPr txBox="1"/>
          <p:nvPr>
            <p:ph idx="1" type="subTitle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233"/>
          <p:cNvSpPr txBox="1"/>
          <p:nvPr>
            <p:ph idx="2" type="subTitle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233"/>
          <p:cNvSpPr txBox="1"/>
          <p:nvPr>
            <p:ph idx="3" type="title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7" name="Google Shape;1077;p233"/>
          <p:cNvSpPr txBox="1"/>
          <p:nvPr>
            <p:ph idx="4" type="subTitle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8" name="Google Shape;1078;p233"/>
          <p:cNvSpPr txBox="1"/>
          <p:nvPr>
            <p:ph idx="5" type="subTitle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9" name="Google Shape;1079;p233"/>
          <p:cNvSpPr txBox="1"/>
          <p:nvPr>
            <p:ph idx="6" type="title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233"/>
          <p:cNvSpPr txBox="1"/>
          <p:nvPr>
            <p:ph idx="7" type="title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1" name="Google Shape;1081;p233"/>
          <p:cNvSpPr txBox="1"/>
          <p:nvPr>
            <p:ph idx="8" type="title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2" name="Google Shape;1082;p233"/>
          <p:cNvSpPr txBox="1"/>
          <p:nvPr>
            <p:ph idx="9" type="title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3" name="Google Shape;1083;p233"/>
          <p:cNvSpPr txBox="1"/>
          <p:nvPr>
            <p:ph idx="13" type="title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4" name="Google Shape;1084;p233"/>
          <p:cNvSpPr txBox="1"/>
          <p:nvPr>
            <p:ph idx="14" type="title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5" name="Google Shape;1085;p233"/>
          <p:cNvSpPr txBox="1"/>
          <p:nvPr>
            <p:ph idx="15" type="title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Title Slide">
  <p:cSld name="12_Title Slide">
    <p:spTree>
      <p:nvGrpSpPr>
        <p:cNvPr id="1086" name="Shape 1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7" name="Google Shape;1087;p234"/>
          <p:cNvGrpSpPr/>
          <p:nvPr/>
        </p:nvGrpSpPr>
        <p:grpSpPr>
          <a:xfrm>
            <a:off x="-1" y="-38042"/>
            <a:ext cx="12192000" cy="6896042"/>
            <a:chOff x="0" y="0"/>
            <a:chExt cx="13716000" cy="10287000"/>
          </a:xfrm>
        </p:grpSpPr>
        <p:sp>
          <p:nvSpPr>
            <p:cNvPr id="1088" name="Google Shape;1088;p23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89" name="Google Shape;1089;p234"/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90" name="Google Shape;1090;p234"/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91" name="Google Shape;1091;p234"/>
          <p:cNvSpPr/>
          <p:nvPr/>
        </p:nvSpPr>
        <p:spPr>
          <a:xfrm flipH="1" rot="10800000">
            <a:off x="586408" y="297925"/>
            <a:ext cx="366091" cy="224705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92" name="Google Shape;1092;p234"/>
          <p:cNvSpPr txBox="1"/>
          <p:nvPr>
            <p:ph type="title"/>
          </p:nvPr>
        </p:nvSpPr>
        <p:spPr>
          <a:xfrm>
            <a:off x="1015448" y="19594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  <a:defRPr b="1" sz="200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3" name="Google Shape;1093;p234"/>
          <p:cNvSpPr txBox="1"/>
          <p:nvPr>
            <p:ph idx="1" type="body"/>
          </p:nvPr>
        </p:nvSpPr>
        <p:spPr>
          <a:xfrm>
            <a:off x="996949" y="68568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EABAB"/>
              </a:buClr>
              <a:buSzPts val="1400"/>
              <a:buNone/>
              <a:defRPr i="1" sz="1400">
                <a:solidFill>
                  <a:srgbClr val="AEABAB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18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7" name="Google Shape;187;p118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88" name="Google Shape;188;p118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89" name="Google Shape;189;p1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0" name="Google Shape;190;p1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1" name="Google Shape;191;p1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bg>
      <p:bgPr>
        <a:solidFill>
          <a:srgbClr val="0070C0"/>
        </a:solidFill>
      </p:bgPr>
    </p:bg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" name="Google Shape;193;p11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94" name="Google Shape;194;p11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95" name="Google Shape;195;p11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96" name="Google Shape;196;p11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97" name="Google Shape;197;p11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bg>
      <p:bgPr>
        <a:solidFill>
          <a:srgbClr val="002060"/>
        </a:solidFill>
      </p:bgPr>
    </p:bg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" name="Google Shape;199;p12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200" name="Google Shape;200;p12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CD87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01" name="Google Shape;201;p12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02" name="Google Shape;202;p12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03" name="Google Shape;203;p12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bg>
      <p:bgPr>
        <a:solidFill>
          <a:srgbClr val="002060"/>
        </a:solidFill>
      </p:bgPr>
    </p:bg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" name="Google Shape;205;p12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206" name="Google Shape;206;p12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86C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07" name="Google Shape;207;p12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08" name="Google Shape;208;p12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09" name="Google Shape;209;p12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bg>
      <p:bgPr>
        <a:solidFill>
          <a:srgbClr val="002060"/>
        </a:solidFill>
      </p:bgPr>
    </p:bg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12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212" name="Google Shape;212;p12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CB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13" name="Google Shape;213;p12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14" name="Google Shape;214;p12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15" name="Google Shape;215;p12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enseignant">
  <p:cSld name="Icônes pour l’enseignant">
    <p:bg>
      <p:bgPr>
        <a:solidFill>
          <a:srgbClr val="DCE6F2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86"/>
          <p:cNvSpPr txBox="1"/>
          <p:nvPr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l’enseignant(e)</a:t>
            </a:r>
            <a:endParaRPr b="0" i="0" sz="1467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86"/>
          <p:cNvSpPr txBox="1"/>
          <p:nvPr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de la tâche par l’enseignant (explicitation à haute voix)</a:t>
            </a:r>
            <a:endParaRPr b="0" i="0" sz="1467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22" name="Google Shape;22;p86"/>
          <p:cNvPicPr preferRelativeResize="0"/>
          <p:nvPr/>
        </p:nvPicPr>
        <p:blipFill rotWithShape="1">
          <a:blip r:embed="rId2">
            <a:alphaModFix/>
          </a:blip>
          <a:srcRect b="60699" l="0" r="71114" t="23545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6"/>
          <p:cNvSpPr txBox="1"/>
          <p:nvPr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– hors modelage (à dire à haute voix)</a:t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86"/>
          <p:cNvSpPr txBox="1"/>
          <p:nvPr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133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Rappel du contrat de classe </a:t>
            </a:r>
            <a:endParaRPr b="0" i="0" sz="1867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" name="Google Shape;25;p8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86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l’enseignant</a:t>
            </a:r>
            <a:endParaRPr b="0" i="0" sz="1867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7" name="Google Shape;27;p86"/>
          <p:cNvGrpSpPr/>
          <p:nvPr/>
        </p:nvGrpSpPr>
        <p:grpSpPr>
          <a:xfrm>
            <a:off x="1153868" y="1985795"/>
            <a:ext cx="923513" cy="733132"/>
            <a:chOff x="277892" y="2283969"/>
            <a:chExt cx="939577" cy="824904"/>
          </a:xfrm>
        </p:grpSpPr>
        <p:sp>
          <p:nvSpPr>
            <p:cNvPr id="28" name="Google Shape;28;p86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86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42" r="0" t="-1677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générée" id="30" name="Google Shape;30;p86"/>
          <p:cNvPicPr preferRelativeResize="0"/>
          <p:nvPr/>
        </p:nvPicPr>
        <p:blipFill rotWithShape="1">
          <a:blip r:embed="rId6">
            <a:alphaModFix/>
          </a:blip>
          <a:srcRect b="10678" l="0" r="0" t="11064"/>
          <a:stretch/>
        </p:blipFill>
        <p:spPr>
          <a:xfrm>
            <a:off x="1153867" y="1023539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8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32" name="Google Shape;32;p86"/>
          <p:cNvSpPr txBox="1"/>
          <p:nvPr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Correction du devoir maison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bg>
      <p:bgPr>
        <a:solidFill>
          <a:srgbClr val="002060"/>
        </a:solid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7" name="Google Shape;217;p12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218" name="Google Shape;218;p12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43D65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19" name="Google Shape;219;p12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20" name="Google Shape;220;p12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21" name="Google Shape;221;p12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bg>
      <p:bgPr>
        <a:solidFill>
          <a:srgbClr val="002060"/>
        </a:solidFill>
      </p:bgPr>
    </p:bg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3" name="Google Shape;223;p12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224" name="Google Shape;224;p12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2A98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25" name="Google Shape;225;p12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26" name="Google Shape;226;p12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27" name="Google Shape;227;p12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bg>
      <p:bgPr>
        <a:solidFill>
          <a:srgbClr val="002060"/>
        </a:solidFill>
      </p:bgPr>
    </p:bg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9" name="Google Shape;229;p12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230" name="Google Shape;230;p12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31" name="Google Shape;231;p12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32" name="Google Shape;232;p12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33" name="Google Shape;233;p12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bg>
      <p:bgPr>
        <a:solidFill>
          <a:srgbClr val="002060"/>
        </a:solidFill>
      </p:bgPr>
    </p:bg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" name="Google Shape;235;p12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236" name="Google Shape;236;p12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2A7AD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37" name="Google Shape;237;p12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38" name="Google Shape;238;p12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39" name="Google Shape;239;p12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bg>
      <p:bgPr>
        <a:solidFill>
          <a:srgbClr val="002060"/>
        </a:solidFill>
      </p:bgPr>
    </p:bg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1" name="Google Shape;241;p12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242" name="Google Shape;242;p12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474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43" name="Google Shape;243;p12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44" name="Google Shape;244;p12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45" name="Google Shape;245;p12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bg>
      <p:bgPr>
        <a:solidFill>
          <a:srgbClr val="002060"/>
        </a:solidFill>
      </p:bgPr>
    </p:bg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7" name="Google Shape;247;p12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248" name="Google Shape;248;p12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49" name="Google Shape;249;p12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50" name="Google Shape;250;p12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51" name="Google Shape;251;p12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5_Title Slide">
  <p:cSld name="35_Title Slide">
    <p:bg>
      <p:bgPr>
        <a:solidFill>
          <a:srgbClr val="002060"/>
        </a:solidFill>
      </p:bgPr>
    </p:bg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3" name="Google Shape;253;p12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254" name="Google Shape;254;p12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55" name="Google Shape;255;p12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56" name="Google Shape;256;p12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57" name="Google Shape;257;p12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4_Title Slide">
  <p:cSld name="34_Title Slide">
    <p:bg>
      <p:bgPr>
        <a:solidFill>
          <a:srgbClr val="002060"/>
        </a:solidFill>
      </p:bgPr>
    </p:bg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9" name="Google Shape;259;p13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260" name="Google Shape;260;p13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61" name="Google Shape;261;p13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62" name="Google Shape;262;p13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63" name="Google Shape;263;p13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3_Title Slide">
  <p:cSld name="33_Title Slide">
    <p:bg>
      <p:bgPr>
        <a:solidFill>
          <a:srgbClr val="002060"/>
        </a:solidFill>
      </p:bgPr>
    </p:bg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5" name="Google Shape;265;p13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266" name="Google Shape;266;p13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67" name="Google Shape;267;p13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68" name="Google Shape;268;p13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69" name="Google Shape;269;p13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2_Title Slide">
  <p:cSld name="32_Title Slide">
    <p:bg>
      <p:bgPr>
        <a:solidFill>
          <a:srgbClr val="002060"/>
        </a:solidFill>
      </p:bgPr>
    </p:bg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1" name="Google Shape;271;p13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272" name="Google Shape;272;p13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73" name="Google Shape;273;p13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74" name="Google Shape;274;p13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75" name="Google Shape;275;p13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élève">
  <p:cSld name="Icônes pour l’élève">
    <p:bg>
      <p:bgPr>
        <a:solidFill>
          <a:srgbClr val="DCE6F2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oogle Shape;34;p87"/>
          <p:cNvGrpSpPr/>
          <p:nvPr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5" name="Google Shape;35;p87"/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autonomie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6" name="Google Shape;36;p87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7" name="Google Shape;37;p87"/>
          <p:cNvGrpSpPr/>
          <p:nvPr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38" name="Google Shape;38;p87"/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binômes</a:t>
              </a:r>
              <a:endParaRPr/>
            </a:p>
          </p:txBody>
        </p:sp>
        <p:pic>
          <p:nvPicPr>
            <p:cNvPr id="39" name="Google Shape;39;p8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0" name="Google Shape;40;p87"/>
          <p:cNvGrpSpPr/>
          <p:nvPr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41" name="Google Shape;41;p8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2" name="Google Shape;42;p87"/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écoutent l’enseignant avec attention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" name="Google Shape;43;p87"/>
          <p:cNvGrpSpPr/>
          <p:nvPr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44" name="Google Shape;44;p87"/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lèvent la main pour participer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Lever la main - Icônes mains et gestes gratuites" id="45" name="Google Shape;45;p8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6" name="Google Shape;46;p87"/>
          <p:cNvGrpSpPr/>
          <p:nvPr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47" name="Google Shape;47;p87"/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utilisent l’ardoise pour répondre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8" name="Google Shape;48;p87"/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descr="Une image contenant Dessin animé, clipart, Animation, illustration&#10;&#10;Description générée automatiquement" id="49" name="Google Shape;49;p87"/>
              <p:cNvPicPr preferRelativeResize="0"/>
              <p:nvPr/>
            </p:nvPicPr>
            <p:blipFill rotWithShape="1">
              <a:blip r:embed="rId6">
                <a:alphaModFix/>
              </a:blip>
              <a:srcRect b="23864" l="18242" r="18458" t="934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0" name="Google Shape;50;p87"/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67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1" name="Google Shape;51;p87"/>
          <p:cNvGrpSpPr/>
          <p:nvPr/>
        </p:nvGrpSpPr>
        <p:grpSpPr>
          <a:xfrm>
            <a:off x="915782" y="3007446"/>
            <a:ext cx="8342891" cy="490417"/>
            <a:chOff x="686836" y="2255584"/>
            <a:chExt cx="6257168" cy="367813"/>
          </a:xfrm>
        </p:grpSpPr>
        <p:sp>
          <p:nvSpPr>
            <p:cNvPr id="52" name="Google Shape;52;p87"/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élèvent gardent des traces écrites sur les livrets ou leurs cahiers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3" name="Google Shape;53;p87"/>
            <p:cNvGrpSpPr/>
            <p:nvPr/>
          </p:nvGrpSpPr>
          <p:grpSpPr>
            <a:xfrm>
              <a:off x="686836" y="2255584"/>
              <a:ext cx="413750" cy="359624"/>
              <a:chOff x="10280460" y="4841540"/>
              <a:chExt cx="630930" cy="597556"/>
            </a:xfrm>
          </p:grpSpPr>
          <p:pic>
            <p:nvPicPr>
              <p:cNvPr id="54" name="Google Shape;54;p87"/>
              <p:cNvPicPr preferRelativeResize="0"/>
              <p:nvPr/>
            </p:nvPicPr>
            <p:blipFill rotWithShape="1">
              <a:blip r:embed="rId7">
                <a:alphaModFix/>
              </a:blip>
              <a:srcRect b="30054" l="11664" r="25922" t="23325"/>
              <a:stretch/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5" name="Google Shape;55;p87"/>
              <p:cNvPicPr preferRelativeResize="0"/>
              <p:nvPr/>
            </p:nvPicPr>
            <p:blipFill rotWithShape="1">
              <a:blip r:embed="rId8">
                <a:alphaModFix/>
              </a:blip>
              <a:srcRect b="30054" l="74744" r="10688" t="23325"/>
              <a:stretch/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56" name="Google Shape;56;p87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l’élève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87"/>
          <p:cNvSpPr txBox="1"/>
          <p:nvPr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Les élèves passent au tableau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8" name="Google Shape;58;p8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63575" y="5298758"/>
            <a:ext cx="648055" cy="648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1_Title Slide">
  <p:cSld name="31_Title Slide">
    <p:bg>
      <p:bgPr>
        <a:solidFill>
          <a:srgbClr val="002060"/>
        </a:solidFill>
      </p:bgPr>
    </p:bg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7" name="Google Shape;277;p13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278" name="Google Shape;278;p13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79" name="Google Shape;279;p13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80" name="Google Shape;280;p13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81" name="Google Shape;281;p13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0_Title Slide">
  <p:cSld name="30_Title Slide">
    <p:bg>
      <p:bgPr>
        <a:solidFill>
          <a:srgbClr val="002060"/>
        </a:solidFill>
      </p:bgPr>
    </p:bg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3" name="Google Shape;283;p13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284" name="Google Shape;284;p13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85" name="Google Shape;285;p13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86" name="Google Shape;286;p13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87" name="Google Shape;287;p13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9_Title Slide">
  <p:cSld name="29_Title Slide">
    <p:bg>
      <p:bgPr>
        <a:solidFill>
          <a:srgbClr val="002060"/>
        </a:solidFill>
      </p:bgPr>
    </p:bg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9" name="Google Shape;289;p13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290" name="Google Shape;290;p13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91" name="Google Shape;291;p13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92" name="Google Shape;292;p13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93" name="Google Shape;293;p13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8_Title Slide">
  <p:cSld name="28_Title Slide">
    <p:bg>
      <p:bgPr>
        <a:solidFill>
          <a:srgbClr val="002060"/>
        </a:solidFill>
      </p:bgPr>
    </p:bg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5" name="Google Shape;295;p13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296" name="Google Shape;296;p13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97" name="Google Shape;297;p13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98" name="Google Shape;298;p13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99" name="Google Shape;299;p13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7_Title Slide">
  <p:cSld name="27_Title Slide">
    <p:bg>
      <p:bgPr>
        <a:solidFill>
          <a:srgbClr val="002060"/>
        </a:solidFill>
      </p:bgPr>
    </p:bg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1" name="Google Shape;301;p13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02" name="Google Shape;302;p13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03" name="Google Shape;303;p13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04" name="Google Shape;304;p13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05" name="Google Shape;305;p13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6_Title Slide">
  <p:cSld name="26_Title Slide">
    <p:bg>
      <p:bgPr>
        <a:solidFill>
          <a:srgbClr val="002060"/>
        </a:solidFill>
      </p:bgPr>
    </p:bg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" name="Google Shape;307;p13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08" name="Google Shape;308;p13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09" name="Google Shape;309;p13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10" name="Google Shape;310;p13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11" name="Google Shape;311;p13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5_Title Slide">
  <p:cSld name="25_Title Slide">
    <p:bg>
      <p:bgPr>
        <a:solidFill>
          <a:srgbClr val="002060"/>
        </a:solidFill>
      </p:bgPr>
    </p:bg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3" name="Google Shape;313;p13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14" name="Google Shape;314;p13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15" name="Google Shape;315;p13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16" name="Google Shape;316;p13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17" name="Google Shape;317;p13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4_Title Slide">
  <p:cSld name="24_Title Slide">
    <p:bg>
      <p:bgPr>
        <a:solidFill>
          <a:srgbClr val="002060"/>
        </a:solidFill>
      </p:bgPr>
    </p:bg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9" name="Google Shape;319;p14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20" name="Google Shape;320;p14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21" name="Google Shape;321;p14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22" name="Google Shape;322;p14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23" name="Google Shape;323;p14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3_Title Slide">
  <p:cSld name="23_Title Slide">
    <p:bg>
      <p:bgPr>
        <a:solidFill>
          <a:srgbClr val="002060"/>
        </a:solidFill>
      </p:bgPr>
    </p:bg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5" name="Google Shape;325;p14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26" name="Google Shape;326;p14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27" name="Google Shape;327;p14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28" name="Google Shape;328;p14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29" name="Google Shape;329;p14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2_Title Slide">
  <p:cSld name="22_Title Slide">
    <p:bg>
      <p:bgPr>
        <a:solidFill>
          <a:srgbClr val="002060"/>
        </a:solidFill>
      </p:bgPr>
    </p:bg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1" name="Google Shape;331;p14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32" name="Google Shape;332;p14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33" name="Google Shape;333;p14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34" name="Google Shape;334;p14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35" name="Google Shape;335;p14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88"/>
          <p:cNvSpPr txBox="1"/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88"/>
          <p:cNvSpPr txBox="1"/>
          <p:nvPr>
            <p:ph idx="1" type="subTitle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" name="Google Shape;62;p88"/>
          <p:cNvSpPr txBox="1"/>
          <p:nvPr>
            <p:ph idx="2" type="subTitle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" name="Google Shape;63;p88"/>
          <p:cNvSpPr txBox="1"/>
          <p:nvPr>
            <p:ph idx="3" type="title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88"/>
          <p:cNvSpPr txBox="1"/>
          <p:nvPr>
            <p:ph idx="4" type="subTitle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88"/>
          <p:cNvSpPr txBox="1"/>
          <p:nvPr>
            <p:ph idx="5" type="subTitle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" name="Google Shape;66;p88"/>
          <p:cNvSpPr txBox="1"/>
          <p:nvPr>
            <p:ph idx="6" type="title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88"/>
          <p:cNvSpPr txBox="1"/>
          <p:nvPr>
            <p:ph idx="7" type="title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88"/>
          <p:cNvSpPr txBox="1"/>
          <p:nvPr>
            <p:ph idx="8" type="title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88"/>
          <p:cNvSpPr txBox="1"/>
          <p:nvPr>
            <p:ph idx="9" type="title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88"/>
          <p:cNvSpPr txBox="1"/>
          <p:nvPr>
            <p:ph idx="13" type="title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88"/>
          <p:cNvSpPr txBox="1"/>
          <p:nvPr>
            <p:ph idx="14" type="title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88"/>
          <p:cNvSpPr txBox="1"/>
          <p:nvPr>
            <p:ph idx="15" type="title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1_Title Slide">
  <p:cSld name="21_Title Slide">
    <p:bg>
      <p:bgPr>
        <a:solidFill>
          <a:srgbClr val="002060"/>
        </a:solidFill>
      </p:bgPr>
    </p:bg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" name="Google Shape;337;p14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38" name="Google Shape;338;p14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39" name="Google Shape;339;p14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40" name="Google Shape;340;p14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41" name="Google Shape;341;p14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0_Title Slide">
  <p:cSld name="20_Title Slide">
    <p:bg>
      <p:bgPr>
        <a:solidFill>
          <a:srgbClr val="002060"/>
        </a:solidFill>
      </p:bgPr>
    </p:bg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3" name="Google Shape;343;p14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44" name="Google Shape;344;p14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45" name="Google Shape;345;p14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46" name="Google Shape;346;p14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47" name="Google Shape;347;p14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9_Title Slide">
  <p:cSld name="19_Title Slide">
    <p:bg>
      <p:bgPr>
        <a:solidFill>
          <a:srgbClr val="002060"/>
        </a:solidFill>
      </p:bgPr>
    </p:bg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9" name="Google Shape;349;p14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50" name="Google Shape;350;p14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51" name="Google Shape;351;p14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52" name="Google Shape;352;p14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53" name="Google Shape;353;p14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8_Title Slide">
  <p:cSld name="18_Title Slide">
    <p:bg>
      <p:bgPr>
        <a:solidFill>
          <a:srgbClr val="002060"/>
        </a:solidFill>
      </p:bgPr>
    </p:bg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5" name="Google Shape;355;p14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56" name="Google Shape;356;p14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57" name="Google Shape;357;p14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58" name="Google Shape;358;p14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59" name="Google Shape;359;p14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_Title Slide">
  <p:cSld name="17_Title Slide">
    <p:bg>
      <p:bgPr>
        <a:solidFill>
          <a:srgbClr val="002060"/>
        </a:solidFill>
      </p:bgPr>
    </p:bg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1" name="Google Shape;361;p14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62" name="Google Shape;362;p14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63" name="Google Shape;363;p14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64" name="Google Shape;364;p14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65" name="Google Shape;365;p14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_Title Slide">
  <p:cSld name="16_Title Slide">
    <p:bg>
      <p:bgPr>
        <a:solidFill>
          <a:srgbClr val="002060"/>
        </a:solidFill>
      </p:bgPr>
    </p:bg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7" name="Google Shape;367;p14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68" name="Google Shape;368;p14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69" name="Google Shape;369;p14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70" name="Google Shape;370;p14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71" name="Google Shape;371;p14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_Title Slide">
  <p:cSld name="15_Title Slide">
    <p:bg>
      <p:bgPr>
        <a:solidFill>
          <a:srgbClr val="002060"/>
        </a:solidFill>
      </p:bgPr>
    </p:bg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3" name="Google Shape;373;p14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74" name="Google Shape;374;p14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75" name="Google Shape;375;p14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76" name="Google Shape;376;p14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77" name="Google Shape;377;p14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Title Slide">
  <p:cSld name="14_Title Slide">
    <p:bg>
      <p:bgPr>
        <a:solidFill>
          <a:srgbClr val="002060"/>
        </a:solidFill>
      </p:bgPr>
    </p:bg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9" name="Google Shape;379;p15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80" name="Google Shape;380;p15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81" name="Google Shape;381;p15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82" name="Google Shape;382;p15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83" name="Google Shape;383;p15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_Title Slide">
  <p:cSld name="13_Title Slide">
    <p:bg>
      <p:bgPr>
        <a:solidFill>
          <a:srgbClr val="002060"/>
        </a:solidFill>
      </p:bgPr>
    </p:bg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5" name="Google Shape;385;p15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86" name="Google Shape;386;p15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87" name="Google Shape;387;p15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88" name="Google Shape;388;p15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89" name="Google Shape;389;p15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bg>
      <p:bgPr>
        <a:solidFill>
          <a:srgbClr val="002060"/>
        </a:solidFill>
      </p:bgPr>
    </p:bg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1" name="Google Shape;391;p15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92" name="Google Shape;392;p15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93" name="Google Shape;393;p15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94" name="Google Shape;394;p15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95" name="Google Shape;395;p15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ructure de la séance">
  <p:cSld name="Structure de la séance">
    <p:bg>
      <p:bgPr>
        <a:solidFill>
          <a:srgbClr val="DCE6F2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89"/>
          <p:cNvSpPr/>
          <p:nvPr/>
        </p:nvSpPr>
        <p:spPr>
          <a:xfrm>
            <a:off x="2110915" y="1103970"/>
            <a:ext cx="7970171" cy="500954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89"/>
          <p:cNvSpPr/>
          <p:nvPr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de la séance</a:t>
            </a:r>
            <a:endParaRPr sz="14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76" name="Google Shape;76;p89"/>
          <p:cNvPicPr preferRelativeResize="0"/>
          <p:nvPr/>
        </p:nvPicPr>
        <p:blipFill rotWithShape="1">
          <a:blip r:embed="rId2">
            <a:alphaModFix/>
          </a:blip>
          <a:srcRect b="10678" l="0" r="0" t="11064"/>
          <a:stretch/>
        </p:blipFill>
        <p:spPr>
          <a:xfrm>
            <a:off x="220262" y="30483"/>
            <a:ext cx="727815" cy="85435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7" name="Google Shape;77;p89"/>
          <p:cNvGrpSpPr/>
          <p:nvPr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78" name="Google Shape;78;p89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F19D19"/>
            </a:solidFill>
            <a:ln cap="flat" cmpd="sng" w="952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133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  <p:sp>
          <p:nvSpPr>
            <p:cNvPr id="79" name="Google Shape;79;p89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lnTo>
                    <a:pt x="0" y="20000"/>
                  </a:ln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80;p89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B3E5A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89"/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Ouverture de la séance</a:t>
              </a:r>
              <a:endParaRPr/>
            </a:p>
          </p:txBody>
        </p:sp>
      </p:grpSp>
      <p:sp>
        <p:nvSpPr>
          <p:cNvPr id="82" name="Google Shape;82;p89"/>
          <p:cNvSpPr/>
          <p:nvPr/>
        </p:nvSpPr>
        <p:spPr>
          <a:xfrm>
            <a:off x="2336945" y="2310757"/>
            <a:ext cx="395203" cy="39520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4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89"/>
          <p:cNvSpPr/>
          <p:nvPr/>
        </p:nvSpPr>
        <p:spPr>
          <a:xfrm>
            <a:off x="2860122" y="2234356"/>
            <a:ext cx="6994935" cy="548005"/>
          </a:xfrm>
          <a:custGeom>
            <a:rect b="b" l="l" r="r" t="t"/>
            <a:pathLst>
              <a:path extrusionOk="0" h="120000" w="120000">
                <a:moveTo>
                  <a:pt x="0" y="20000"/>
                </a:moveTo>
                <a:lnTo>
                  <a:pt x="0" y="20000"/>
                </a:lnTo>
                <a:cubicBezTo>
                  <a:pt x="0" y="8954"/>
                  <a:pt x="702" y="0"/>
                  <a:pt x="1567" y="0"/>
                </a:cubicBezTo>
                <a:lnTo>
                  <a:pt x="118433" y="0"/>
                </a:lnTo>
                <a:cubicBezTo>
                  <a:pt x="118849" y="0"/>
                  <a:pt x="119247" y="2107"/>
                  <a:pt x="119541" y="5858"/>
                </a:cubicBezTo>
                <a:cubicBezTo>
                  <a:pt x="119835" y="9609"/>
                  <a:pt x="120000" y="14696"/>
                  <a:pt x="120000" y="20000"/>
                </a:cubicBezTo>
                <a:lnTo>
                  <a:pt x="120000" y="100000"/>
                </a:lnTo>
                <a:cubicBezTo>
                  <a:pt x="120000" y="111046"/>
                  <a:pt x="119298" y="120000"/>
                  <a:pt x="118433" y="120000"/>
                </a:cubicBezTo>
                <a:lnTo>
                  <a:pt x="1567" y="120000"/>
                </a:lnTo>
                <a:lnTo>
                  <a:pt x="1567" y="120000"/>
                </a:lnTo>
                <a:cubicBezTo>
                  <a:pt x="1151" y="120000"/>
                  <a:pt x="753" y="117893"/>
                  <a:pt x="459" y="114142"/>
                </a:cubicBezTo>
                <a:cubicBezTo>
                  <a:pt x="165" y="110391"/>
                  <a:pt x="0" y="105304"/>
                  <a:pt x="0" y="100000"/>
                </a:cubicBezTo>
                <a:close/>
              </a:path>
            </a:pathLst>
          </a:custGeom>
          <a:solidFill>
            <a:srgbClr val="F2F2F2"/>
          </a:solidFill>
          <a:ln cap="flat" cmpd="sng" w="2857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89"/>
          <p:cNvSpPr/>
          <p:nvPr/>
        </p:nvSpPr>
        <p:spPr>
          <a:xfrm>
            <a:off x="9301364" y="2248560"/>
            <a:ext cx="519597" cy="519597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9525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89"/>
          <p:cNvSpPr txBox="1"/>
          <p:nvPr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/>
          </a:p>
        </p:txBody>
      </p:sp>
      <p:grpSp>
        <p:nvGrpSpPr>
          <p:cNvPr id="86" name="Google Shape;86;p89"/>
          <p:cNvGrpSpPr/>
          <p:nvPr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87" name="Google Shape;87;p89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0F9ED5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3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89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lnTo>
                    <a:pt x="0" y="20000"/>
                  </a:ln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0F9E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89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89"/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Pratique collective</a:t>
              </a:r>
              <a:endParaRPr/>
            </a:p>
          </p:txBody>
        </p:sp>
      </p:grpSp>
      <p:grpSp>
        <p:nvGrpSpPr>
          <p:cNvPr id="91" name="Google Shape;91;p89"/>
          <p:cNvGrpSpPr/>
          <p:nvPr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92" name="Google Shape;92;p89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3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89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lnTo>
                    <a:pt x="0" y="20000"/>
                  </a:ln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89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89"/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Pratique en binôme</a:t>
              </a:r>
              <a:endParaRPr/>
            </a:p>
          </p:txBody>
        </p:sp>
      </p:grpSp>
      <p:grpSp>
        <p:nvGrpSpPr>
          <p:cNvPr id="96" name="Google Shape;96;p89"/>
          <p:cNvGrpSpPr/>
          <p:nvPr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97" name="Google Shape;97;p89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8BC145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3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89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lnTo>
                    <a:pt x="0" y="20000"/>
                  </a:ln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92D05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89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89"/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Pratique autonome</a:t>
              </a:r>
              <a:endParaRPr/>
            </a:p>
          </p:txBody>
        </p:sp>
      </p:grpSp>
      <p:grpSp>
        <p:nvGrpSpPr>
          <p:cNvPr id="101" name="Google Shape;101;p89"/>
          <p:cNvGrpSpPr/>
          <p:nvPr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102" name="Google Shape;102;p89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F19D19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3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6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89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lnTo>
                    <a:pt x="0" y="20000"/>
                  </a:ln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89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89"/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Clôture</a:t>
              </a:r>
              <a:endParaRPr/>
            </a:p>
          </p:txBody>
        </p:sp>
      </p:grpSp>
      <p:sp>
        <p:nvSpPr>
          <p:cNvPr id="106" name="Google Shape;106;p89"/>
          <p:cNvSpPr txBox="1"/>
          <p:nvPr>
            <p:ph idx="1" type="body"/>
          </p:nvPr>
        </p:nvSpPr>
        <p:spPr>
          <a:xfrm>
            <a:off x="7879221" y="1447571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  <a:defRPr b="1" i="0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" name="Google Shape;107;p89"/>
          <p:cNvSpPr txBox="1"/>
          <p:nvPr>
            <p:ph idx="2" type="body"/>
          </p:nvPr>
        </p:nvSpPr>
        <p:spPr>
          <a:xfrm>
            <a:off x="7879221" y="2277958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  <a:defRPr b="1" i="0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" name="Google Shape;108;p89"/>
          <p:cNvSpPr txBox="1"/>
          <p:nvPr>
            <p:ph idx="3" type="body"/>
          </p:nvPr>
        </p:nvSpPr>
        <p:spPr>
          <a:xfrm>
            <a:off x="7879220" y="3104337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  <a:defRPr b="1" i="0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" name="Google Shape;109;p89"/>
          <p:cNvSpPr txBox="1"/>
          <p:nvPr>
            <p:ph idx="4" type="body"/>
          </p:nvPr>
        </p:nvSpPr>
        <p:spPr>
          <a:xfrm>
            <a:off x="7879219" y="3928027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  <a:defRPr b="1" i="0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" name="Google Shape;110;p89"/>
          <p:cNvSpPr txBox="1"/>
          <p:nvPr>
            <p:ph idx="5" type="body"/>
          </p:nvPr>
        </p:nvSpPr>
        <p:spPr>
          <a:xfrm>
            <a:off x="7879218" y="4757093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  <a:defRPr b="1" i="0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1" name="Google Shape;111;p89"/>
          <p:cNvSpPr txBox="1"/>
          <p:nvPr>
            <p:ph idx="6" type="body"/>
          </p:nvPr>
        </p:nvSpPr>
        <p:spPr>
          <a:xfrm>
            <a:off x="7879217" y="5583473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  <a:defRPr b="1" i="0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Title Slide">
  <p:cSld name="12_Title Slide"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7" name="Google Shape;397;p153"/>
          <p:cNvGrpSpPr/>
          <p:nvPr/>
        </p:nvGrpSpPr>
        <p:grpSpPr>
          <a:xfrm>
            <a:off x="-1" y="-38042"/>
            <a:ext cx="12192000" cy="6896042"/>
            <a:chOff x="0" y="0"/>
            <a:chExt cx="13716000" cy="10287000"/>
          </a:xfrm>
        </p:grpSpPr>
        <p:sp>
          <p:nvSpPr>
            <p:cNvPr id="398" name="Google Shape;398;p15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99" name="Google Shape;399;p153"/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00" name="Google Shape;400;p153"/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01" name="Google Shape;401;p153"/>
          <p:cNvSpPr/>
          <p:nvPr/>
        </p:nvSpPr>
        <p:spPr>
          <a:xfrm flipH="1" rot="10800000">
            <a:off x="586408" y="297925"/>
            <a:ext cx="366091" cy="224705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02" name="Google Shape;402;p153"/>
          <p:cNvSpPr txBox="1"/>
          <p:nvPr>
            <p:ph type="title"/>
          </p:nvPr>
        </p:nvSpPr>
        <p:spPr>
          <a:xfrm>
            <a:off x="1015448" y="19594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SzPts val="2000"/>
              <a:buFont typeface="Calibri"/>
              <a:buNone/>
              <a:defRPr b="1" sz="20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3" name="Google Shape;403;p153"/>
          <p:cNvSpPr txBox="1"/>
          <p:nvPr>
            <p:ph idx="1" type="body"/>
          </p:nvPr>
        </p:nvSpPr>
        <p:spPr>
          <a:xfrm>
            <a:off x="996949" y="68568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EAEAE"/>
              </a:buClr>
              <a:buSzPts val="1400"/>
              <a:buNone/>
              <a:defRPr i="1" sz="1400">
                <a:solidFill>
                  <a:srgbClr val="AEAEAE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éclaration de l’objectif">
  <p:cSld name="Déclaration de l’objectif"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1" name="Google Shape;411;p94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412" name="Google Shape;412;p94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 cmpd="sng" w="952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94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4" name="Google Shape;414;p94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cap="flat" cmpd="sng" w="25400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" name="Google Shape;415;p94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94"/>
          <p:cNvSpPr txBox="1"/>
          <p:nvPr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F19D19"/>
              </a:buClr>
              <a:buSzPts val="4400"/>
              <a:buFont typeface="Calibri"/>
              <a:buNone/>
            </a:pPr>
            <a:r>
              <a:rPr b="1" i="0" lang="fr-FR" sz="4400" u="none" cap="none" strike="noStrike">
                <a:solidFill>
                  <a:srgbClr val="F19D19"/>
                </a:solidFill>
                <a:latin typeface="Calibri"/>
                <a:ea typeface="Calibri"/>
                <a:cs typeface="Calibri"/>
                <a:sym typeface="Calibri"/>
              </a:rPr>
              <a:t>Déclaration de l’objectif </a:t>
            </a:r>
            <a:br>
              <a:rPr b="1" i="0" lang="fr-FR" sz="4400" u="none" cap="none" strike="noStrike">
                <a:solidFill>
                  <a:srgbClr val="F19D19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fr-FR" sz="4400" u="none" cap="none" strike="noStrike">
                <a:solidFill>
                  <a:srgbClr val="F19D19"/>
                </a:solidFill>
                <a:latin typeface="Calibri"/>
                <a:ea typeface="Calibri"/>
                <a:cs typeface="Calibri"/>
                <a:sym typeface="Calibri"/>
              </a:rPr>
              <a:t>de la séance</a:t>
            </a:r>
            <a:endParaRPr/>
          </a:p>
        </p:txBody>
      </p:sp>
      <p:sp>
        <p:nvSpPr>
          <p:cNvPr id="417" name="Google Shape;417;p94"/>
          <p:cNvSpPr txBox="1"/>
          <p:nvPr>
            <p:ph idx="1" type="body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i="1" sz="2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418" name="Google Shape;418;p94"/>
          <p:cNvGrpSpPr/>
          <p:nvPr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19" name="Google Shape;419;p94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0" name="Google Shape;420;p9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9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3" name="Google Shape;423;p9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4" name="Google Shape;424;p9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bg>
      <p:bgPr>
        <a:solidFill>
          <a:srgbClr val="002060"/>
        </a:solidFill>
      </p:bgPr>
    </p:bg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6" name="Google Shape;426;p9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27" name="Google Shape;427;p9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28" name="Google Shape;428;p9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29" name="Google Shape;429;p9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30" name="Google Shape;430;p9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delage">
  <p:cSld name="Modelage">
    <p:bg>
      <p:bgPr>
        <a:gradFill>
          <a:gsLst>
            <a:gs pos="0">
              <a:schemeClr val="lt1"/>
            </a:gs>
            <a:gs pos="71000">
              <a:schemeClr val="lt1"/>
            </a:gs>
            <a:gs pos="85000">
              <a:srgbClr val="FF0000"/>
            </a:gs>
            <a:gs pos="100000">
              <a:srgbClr val="C000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2" name="Google Shape;432;p99"/>
          <p:cNvGrpSpPr/>
          <p:nvPr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433" name="Google Shape;433;p99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C00000"/>
            </a:solidFill>
            <a:ln cap="flat" cmpd="sng" w="12700">
              <a:solidFill>
                <a:srgbClr val="C0000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" name="Google Shape;434;p99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5" name="Google Shape;435;p99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99"/>
          <p:cNvSpPr txBox="1"/>
          <p:nvPr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/>
          </a:p>
        </p:txBody>
      </p:sp>
      <p:pic>
        <p:nvPicPr>
          <p:cNvPr id="437" name="Google Shape;437;p9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44253" y="1192462"/>
            <a:ext cx="3503492" cy="25459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38" name="Google Shape;438;p99"/>
          <p:cNvGrpSpPr/>
          <p:nvPr/>
        </p:nvGrpSpPr>
        <p:grpSpPr>
          <a:xfrm>
            <a:off x="5759801" y="1118243"/>
            <a:ext cx="670236" cy="588434"/>
            <a:chOff x="277892" y="2283969"/>
            <a:chExt cx="939577" cy="824904"/>
          </a:xfrm>
        </p:grpSpPr>
        <p:sp>
          <p:nvSpPr>
            <p:cNvPr id="439" name="Google Shape;439;p99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0" name="Google Shape;440;p99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42" r="0" t="-1677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1" name="Google Shape;441;p99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ynthèse des termes clés">
  <p:cSld name="Synthèse des termes clés"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3" name="Google Shape;443;p100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444" name="Google Shape;444;p10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45" name="Google Shape;445;p10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46" name="Google Shape;446;p10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47" name="Google Shape;447;p100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8" name="Google Shape;448;p100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9" name="Google Shape;449;p100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450" name="Google Shape;450;p100"/>
          <p:cNvGrpSpPr/>
          <p:nvPr/>
        </p:nvGrpSpPr>
        <p:grpSpPr>
          <a:xfrm>
            <a:off x="326095" y="244988"/>
            <a:ext cx="593731" cy="480730"/>
            <a:chOff x="277892" y="2283969"/>
            <a:chExt cx="939577" cy="824904"/>
          </a:xfrm>
        </p:grpSpPr>
        <p:sp>
          <p:nvSpPr>
            <p:cNvPr id="451" name="Google Shape;451;p100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" name="Google Shape;452;p100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72000"/>
              </a:blip>
              <a:stretch>
                <a:fillRect b="0" l="-101442" r="0" t="-1677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3" name="Google Shape;453;p100"/>
          <p:cNvSpPr txBox="1"/>
          <p:nvPr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tique collective">
  <p:cSld name="Pratique collective">
    <p:bg>
      <p:bgPr>
        <a:gradFill>
          <a:gsLst>
            <a:gs pos="0">
              <a:srgbClr val="FFFFFF"/>
            </a:gs>
            <a:gs pos="21000">
              <a:srgbClr val="FFFFFF"/>
            </a:gs>
            <a:gs pos="41000">
              <a:srgbClr val="1D6FA9"/>
            </a:gs>
            <a:gs pos="100000">
              <a:srgbClr val="FFFFF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5" name="Google Shape;455;p101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456" name="Google Shape;456;p101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F9ED5"/>
            </a:solidFill>
            <a:ln cap="flat" cmpd="sng" w="12700">
              <a:solidFill>
                <a:srgbClr val="0F9ED5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7" name="Google Shape;457;p101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F9ED5"/>
                  </a:solidFill>
                  <a:latin typeface="Calibri"/>
                  <a:ea typeface="Calibri"/>
                  <a:cs typeface="Calibri"/>
                  <a:sym typeface="Calibri"/>
                </a:rPr>
                <a:t>Pratique collective</a:t>
              </a:r>
              <a:endParaRPr/>
            </a:p>
          </p:txBody>
        </p:sp>
      </p:grpSp>
      <p:sp>
        <p:nvSpPr>
          <p:cNvPr id="458" name="Google Shape;458;p101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59" name="Google Shape;459;p10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92506" y="1398207"/>
            <a:ext cx="2206989" cy="2206989"/>
          </a:xfrm>
          <a:prstGeom prst="rect">
            <a:avLst/>
          </a:prstGeom>
          <a:noFill/>
          <a:ln>
            <a:noFill/>
          </a:ln>
        </p:spPr>
      </p:pic>
      <p:sp>
        <p:nvSpPr>
          <p:cNvPr id="460" name="Google Shape;460;p101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tique guidée">
  <p:cSld name="pratique guidée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2" name="Google Shape;462;p102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463" name="Google Shape;463;p10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64" name="Google Shape;464;p10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65" name="Google Shape;465;p10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66" name="Google Shape;466;p102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7" name="Google Shape;467;p102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8" name="Google Shape;468;p102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9" name="Google Shape;469;p102"/>
          <p:cNvSpPr txBox="1"/>
          <p:nvPr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PC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470" name="Google Shape;470;p102"/>
          <p:cNvPicPr preferRelativeResize="0"/>
          <p:nvPr/>
        </p:nvPicPr>
        <p:blipFill rotWithShape="1">
          <a:blip r:embed="rId2">
            <a:alphaModFix/>
          </a:blip>
          <a:srcRect b="62431" l="6026" r="75345" t="25226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tique en binôme">
  <p:cSld name="Pratique en binôme">
    <p:bg>
      <p:bgPr>
        <a:gradFill>
          <a:gsLst>
            <a:gs pos="0">
              <a:srgbClr val="16537F"/>
            </a:gs>
            <a:gs pos="8000">
              <a:srgbClr val="16537F"/>
            </a:gs>
            <a:gs pos="39000">
              <a:srgbClr val="FFFFFF"/>
            </a:gs>
            <a:gs pos="73000">
              <a:srgbClr val="16537F"/>
            </a:gs>
            <a:gs pos="100000">
              <a:srgbClr val="16537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2" name="Google Shape;472;p103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473" name="Google Shape;473;p103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070C0"/>
            </a:solidFill>
            <a:ln cap="flat" cmpd="sng" w="12700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103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Pratique en binôme</a:t>
              </a:r>
              <a:endParaRPr/>
            </a:p>
          </p:txBody>
        </p:sp>
      </p:grpSp>
      <p:sp>
        <p:nvSpPr>
          <p:cNvPr id="475" name="Google Shape;475;p103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76" name="Google Shape;476;p10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59577" y="1244095"/>
            <a:ext cx="2494771" cy="2494771"/>
          </a:xfrm>
          <a:prstGeom prst="rect">
            <a:avLst/>
          </a:prstGeom>
          <a:noFill/>
          <a:ln>
            <a:noFill/>
          </a:ln>
        </p:spPr>
      </p:pic>
      <p:sp>
        <p:nvSpPr>
          <p:cNvPr id="477" name="Google Shape;477;p103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B, l'exercice à travailler">
  <p:cSld name="PB, l'exercice à travailler"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9" name="Google Shape;479;p104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480" name="Google Shape;480;p10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81" name="Google Shape;481;p10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82" name="Google Shape;482;p10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83" name="Google Shape;483;p104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4" name="Google Shape;484;p104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Image générée" id="485" name="Google Shape;485;p104"/>
          <p:cNvPicPr preferRelativeResize="0"/>
          <p:nvPr/>
        </p:nvPicPr>
        <p:blipFill rotWithShape="1">
          <a:blip r:embed="rId2">
            <a:alphaModFix/>
          </a:blip>
          <a:srcRect b="62431" l="6026" r="75345" t="25226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  <p:sp>
        <p:nvSpPr>
          <p:cNvPr id="486" name="Google Shape;486;p104"/>
          <p:cNvSpPr txBox="1"/>
          <p:nvPr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PB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87" name="Google Shape;487;p10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41563" y="450975"/>
            <a:ext cx="469925" cy="438719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sp>
        <p:nvSpPr>
          <p:cNvPr id="488" name="Google Shape;488;p104"/>
          <p:cNvSpPr txBox="1"/>
          <p:nvPr>
            <p:ph idx="2" type="body"/>
          </p:nvPr>
        </p:nvSpPr>
        <p:spPr>
          <a:xfrm>
            <a:off x="530225" y="1136650"/>
            <a:ext cx="11174095" cy="4413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uverture de la séance">
  <p:cSld name="Ouverture de la séance">
    <p:bg>
      <p:bgPr>
        <a:gradFill>
          <a:gsLst>
            <a:gs pos="0">
              <a:srgbClr val="F19D19"/>
            </a:gs>
            <a:gs pos="3000">
              <a:schemeClr val="lt1"/>
            </a:gs>
            <a:gs pos="94000">
              <a:srgbClr val="F19D19"/>
            </a:gs>
            <a:gs pos="100000">
              <a:srgbClr val="F19D19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oogle Shape;113;p90"/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114" name="Google Shape;114;p90"/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F19D19"/>
            </a:solidFill>
            <a:ln cap="flat" cmpd="sng" w="12700">
              <a:solidFill>
                <a:srgbClr val="F19D19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90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6" name="Google Shape;116;p90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90"/>
          <p:cNvSpPr txBox="1"/>
          <p:nvPr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F19D19"/>
                </a:solidFill>
                <a:latin typeface="Calibri"/>
                <a:ea typeface="Calibri"/>
                <a:cs typeface="Calibri"/>
                <a:sym typeface="Calibri"/>
              </a:rPr>
              <a:t>Ouverture de la séance</a:t>
            </a:r>
            <a:endParaRPr/>
          </a:p>
        </p:txBody>
      </p:sp>
      <p:pic>
        <p:nvPicPr>
          <p:cNvPr id="118" name="Google Shape;118;p9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73623" y="1310778"/>
            <a:ext cx="2096135" cy="2158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9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90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tique autonome">
  <p:cSld name="Pratique autonome">
    <p:bg>
      <p:bgPr>
        <a:gradFill>
          <a:gsLst>
            <a:gs pos="0">
              <a:srgbClr val="8BC145"/>
            </a:gs>
            <a:gs pos="2000">
              <a:srgbClr val="8BC145"/>
            </a:gs>
            <a:gs pos="74000">
              <a:srgbClr val="FFFFFF"/>
            </a:gs>
            <a:gs pos="91000">
              <a:srgbClr val="8BC145"/>
            </a:gs>
            <a:gs pos="100000">
              <a:srgbClr val="8BC145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0" name="Google Shape;490;p105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491" name="Google Shape;491;p105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8BC145"/>
            </a:solidFill>
            <a:ln cap="flat" cmpd="sng" w="12700">
              <a:solidFill>
                <a:srgbClr val="8BC145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" name="Google Shape;492;p105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8BC145"/>
                  </a:solidFill>
                  <a:latin typeface="Calibri"/>
                  <a:ea typeface="Calibri"/>
                  <a:cs typeface="Calibri"/>
                  <a:sym typeface="Calibri"/>
                </a:rPr>
                <a:t>Pratique autonome</a:t>
              </a:r>
              <a:endParaRPr/>
            </a:p>
          </p:txBody>
        </p:sp>
      </p:grpSp>
      <p:sp>
        <p:nvSpPr>
          <p:cNvPr id="493" name="Google Shape;493;p105"/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94" name="Google Shape;494;p10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60599" y="1158197"/>
            <a:ext cx="2270803" cy="2270803"/>
          </a:xfrm>
          <a:prstGeom prst="rect">
            <a:avLst/>
          </a:prstGeom>
          <a:noFill/>
          <a:ln>
            <a:noFill/>
          </a:ln>
        </p:spPr>
      </p:pic>
      <p:sp>
        <p:nvSpPr>
          <p:cNvPr id="495" name="Google Shape;495;p105"/>
          <p:cNvSpPr txBox="1"/>
          <p:nvPr>
            <p:ph idx="1" type="body"/>
          </p:nvPr>
        </p:nvSpPr>
        <p:spPr>
          <a:xfrm>
            <a:off x="8979409" y="5148686"/>
            <a:ext cx="1488776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15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8" name="Google Shape;498;p15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499" name="Google Shape;499;p15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0" name="Google Shape;500;p15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1" name="Google Shape;501;p15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15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4" name="Google Shape;504;p15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5" name="Google Shape;505;p15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5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7" name="Google Shape;507;p15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15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0" name="Google Shape;510;p15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1" name="Google Shape;511;p15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2" name="Google Shape;512;p15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3" name="Google Shape;513;p15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4" name="Google Shape;514;p15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5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7" name="Google Shape;517;p15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18" name="Google Shape;518;p15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5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20" name="Google Shape;520;p15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1" name="Google Shape;521;p15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2" name="Google Shape;522;p15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3" name="Google Shape;523;p15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15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6" name="Google Shape;526;p15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7" name="Google Shape;527;p15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8" name="Google Shape;528;p15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159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6666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1" name="Google Shape;531;p15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2" name="Google Shape;532;p15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3" name="Google Shape;533;p15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534" name="Google Shape;534;p159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5" name="Google Shape;535;p159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6" name="Google Shape;536;p159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7" name="Google Shape;537;p159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38" name="Google Shape;538;p1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6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1" name="Google Shape;541;p16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42" name="Google Shape;542;p16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43" name="Google Shape;543;p16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4" name="Google Shape;544;p16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5" name="Google Shape;545;p16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bg>
      <p:bgPr>
        <a:solidFill>
          <a:srgbClr val="0070C0"/>
        </a:solidFill>
      </p:bgPr>
    </p:bg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7" name="Google Shape;547;p16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48" name="Google Shape;548;p16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49" name="Google Shape;549;p16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50" name="Google Shape;550;p16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51" name="Google Shape;551;p16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bg>
      <p:bgPr>
        <a:solidFill>
          <a:srgbClr val="002060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3" name="Google Shape;553;p16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54" name="Google Shape;554;p16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6C3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55" name="Google Shape;555;p16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56" name="Google Shape;556;p16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57" name="Google Shape;557;p16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Ouverture">
  <p:cSld name="Slide Ouverture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Google Shape;122;p91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23" name="Google Shape;123;p9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4" name="Google Shape;124;p9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5" name="Google Shape;125;p9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6" name="Google Shape;126;p91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91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" name="Google Shape;128;p91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129" name="Google Shape;129;p91"/>
          <p:cNvGrpSpPr/>
          <p:nvPr/>
        </p:nvGrpSpPr>
        <p:grpSpPr>
          <a:xfrm>
            <a:off x="11779124" y="79508"/>
            <a:ext cx="232364" cy="304873"/>
            <a:chOff x="3292012" y="1302714"/>
            <a:chExt cx="867138" cy="384316"/>
          </a:xfrm>
        </p:grpSpPr>
        <p:sp>
          <p:nvSpPr>
            <p:cNvPr id="130" name="Google Shape;130;p91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cap="flat" cmpd="sng" w="25400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Calibri"/>
                <a:buNone/>
              </a:pPr>
              <a:r>
                <a:t/>
              </a:r>
              <a:endParaRPr b="0" i="0" sz="900" u="none" cap="none" strike="noStrik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91"/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solidFill>
              <a:srgbClr val="F19D19"/>
            </a:solidFill>
            <a:ln cap="flat" cmpd="sng" w="952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r>
                <a:rPr b="1" i="0" lang="fr-FR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b="1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Image générée" id="132" name="Google Shape;132;p91"/>
          <p:cNvPicPr preferRelativeResize="0"/>
          <p:nvPr/>
        </p:nvPicPr>
        <p:blipFill rotWithShape="1">
          <a:blip r:embed="rId2">
            <a:alphaModFix/>
          </a:blip>
          <a:srcRect b="62431" l="6026" r="75345" t="25226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bg>
      <p:bgPr>
        <a:solidFill>
          <a:srgbClr val="002060"/>
        </a:solidFill>
      </p:bgPr>
    </p:bg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9" name="Google Shape;559;p16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60" name="Google Shape;560;p16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EA875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61" name="Google Shape;561;p16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62" name="Google Shape;562;p16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63" name="Google Shape;563;p16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bg>
      <p:bgPr>
        <a:solidFill>
          <a:srgbClr val="002060"/>
        </a:solidFill>
      </p:bgPr>
    </p:bg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5" name="Google Shape;565;p16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66" name="Google Shape;566;p16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67" name="Google Shape;567;p16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68" name="Google Shape;568;p16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69" name="Google Shape;569;p16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bg>
      <p:bgPr>
        <a:solidFill>
          <a:srgbClr val="002060"/>
        </a:solidFill>
      </p:bgPr>
    </p:bg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1" name="Google Shape;571;p16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72" name="Google Shape;572;p16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5CFE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73" name="Google Shape;573;p16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74" name="Google Shape;574;p16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75" name="Google Shape;575;p16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bg>
      <p:bgPr>
        <a:solidFill>
          <a:srgbClr val="002060"/>
        </a:solidFill>
      </p:bgPr>
    </p:bg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7" name="Google Shape;577;p16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78" name="Google Shape;578;p16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8D9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79" name="Google Shape;579;p16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80" name="Google Shape;580;p16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81" name="Google Shape;581;p16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bg>
      <p:bgPr>
        <a:solidFill>
          <a:srgbClr val="002060"/>
        </a:solidFill>
      </p:bgPr>
    </p:bg>
    <p:spTree>
      <p:nvGrpSpPr>
        <p:cNvPr id="582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3" name="Google Shape;583;p16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84" name="Google Shape;584;p16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85" name="Google Shape;585;p16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86" name="Google Shape;586;p16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87" name="Google Shape;587;p16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bg>
      <p:bgPr>
        <a:solidFill>
          <a:srgbClr val="002060"/>
        </a:solidFill>
      </p:bgPr>
    </p:bg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9" name="Google Shape;589;p16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90" name="Google Shape;590;p16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91" name="Google Shape;591;p16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92" name="Google Shape;592;p16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93" name="Google Shape;593;p16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bg>
      <p:bgPr>
        <a:solidFill>
          <a:srgbClr val="002060"/>
        </a:solidFill>
      </p:bgPr>
    </p:bg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5" name="Google Shape;595;p16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96" name="Google Shape;596;p16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97" name="Google Shape;597;p16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98" name="Google Shape;598;p16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99" name="Google Shape;599;p16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5_Title Slide">
  <p:cSld name="35_Title Slide">
    <p:bg>
      <p:bgPr>
        <a:solidFill>
          <a:srgbClr val="002060"/>
        </a:solidFill>
      </p:bgPr>
    </p:bg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1" name="Google Shape;601;p17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02" name="Google Shape;602;p17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03" name="Google Shape;603;p17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04" name="Google Shape;604;p17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05" name="Google Shape;605;p17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4_Title Slide">
  <p:cSld name="34_Title Slide">
    <p:bg>
      <p:bgPr>
        <a:solidFill>
          <a:srgbClr val="002060"/>
        </a:solidFill>
      </p:bgPr>
    </p:bg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7" name="Google Shape;607;p17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08" name="Google Shape;608;p17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09" name="Google Shape;609;p17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10" name="Google Shape;610;p17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11" name="Google Shape;611;p17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3_Title Slide">
  <p:cSld name="33_Title Slide">
    <p:bg>
      <p:bgPr>
        <a:solidFill>
          <a:srgbClr val="002060"/>
        </a:solidFill>
      </p:bgPr>
    </p:bg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3" name="Google Shape;613;p17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14" name="Google Shape;614;p17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15" name="Google Shape;615;p17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16" name="Google Shape;616;p17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17" name="Google Shape;617;p17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ctivation des prérequis">
  <p:cSld name="Activation des prérequis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" name="Google Shape;134;p92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135" name="Google Shape;135;p92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 cmpd="sng" w="952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92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7" name="Google Shape;137;p92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cap="flat" cmpd="sng" w="25400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92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92"/>
          <p:cNvSpPr txBox="1"/>
          <p:nvPr/>
        </p:nvSpPr>
        <p:spPr>
          <a:xfrm>
            <a:off x="4967319" y="2591757"/>
            <a:ext cx="5985399" cy="999313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5400" u="none" cap="none" strike="noStrike">
                <a:solidFill>
                  <a:srgbClr val="F19D19"/>
                </a:solidFill>
                <a:latin typeface="Calibri"/>
                <a:ea typeface="Calibri"/>
                <a:cs typeface="Calibri"/>
                <a:sym typeface="Calibri"/>
              </a:rPr>
              <a:t>Le rituel </a:t>
            </a:r>
            <a:endParaRPr/>
          </a:p>
        </p:txBody>
      </p:sp>
      <p:sp>
        <p:nvSpPr>
          <p:cNvPr id="140" name="Google Shape;140;p92"/>
          <p:cNvSpPr txBox="1"/>
          <p:nvPr>
            <p:ph idx="1" type="body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i="1" sz="2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41" name="Google Shape;141;p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99616" y="1583362"/>
            <a:ext cx="3843765" cy="38437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2_Title Slide">
  <p:cSld name="32_Title Slide">
    <p:bg>
      <p:bgPr>
        <a:solidFill>
          <a:srgbClr val="002060"/>
        </a:solidFill>
      </p:bgPr>
    </p:bg>
    <p:spTree>
      <p:nvGrpSpPr>
        <p:cNvPr id="618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9" name="Google Shape;619;p17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20" name="Google Shape;620;p17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21" name="Google Shape;621;p17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22" name="Google Shape;622;p17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23" name="Google Shape;623;p17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1_Title Slide">
  <p:cSld name="31_Title Slide">
    <p:bg>
      <p:bgPr>
        <a:solidFill>
          <a:srgbClr val="002060"/>
        </a:solidFill>
      </p:bgPr>
    </p:bg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5" name="Google Shape;625;p17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26" name="Google Shape;626;p17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27" name="Google Shape;627;p17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28" name="Google Shape;628;p17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29" name="Google Shape;629;p17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0_Title Slide">
  <p:cSld name="30_Title Slide">
    <p:bg>
      <p:bgPr>
        <a:solidFill>
          <a:srgbClr val="002060"/>
        </a:solidFill>
      </p:bgPr>
    </p:bg>
    <p:spTree>
      <p:nvGrpSpPr>
        <p:cNvPr id="630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1" name="Google Shape;631;p17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32" name="Google Shape;632;p17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33" name="Google Shape;633;p17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34" name="Google Shape;634;p17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35" name="Google Shape;635;p17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9_Title Slide">
  <p:cSld name="29_Title Slide">
    <p:bg>
      <p:bgPr>
        <a:solidFill>
          <a:srgbClr val="002060"/>
        </a:solidFill>
      </p:bgPr>
    </p:bg>
    <p:spTree>
      <p:nvGrpSpPr>
        <p:cNvPr id="636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7" name="Google Shape;637;p17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38" name="Google Shape;638;p17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39" name="Google Shape;639;p17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40" name="Google Shape;640;p17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41" name="Google Shape;641;p17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8_Title Slide">
  <p:cSld name="28_Title Slide">
    <p:bg>
      <p:bgPr>
        <a:solidFill>
          <a:srgbClr val="002060"/>
        </a:solidFill>
      </p:bgPr>
    </p:bg>
    <p:spTree>
      <p:nvGrpSpPr>
        <p:cNvPr id="642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3" name="Google Shape;643;p17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44" name="Google Shape;644;p17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45" name="Google Shape;645;p17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46" name="Google Shape;646;p17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47" name="Google Shape;647;p17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7_Title Slide">
  <p:cSld name="27_Title Slide">
    <p:bg>
      <p:bgPr>
        <a:solidFill>
          <a:srgbClr val="002060"/>
        </a:solidFill>
      </p:bgPr>
    </p:bg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9" name="Google Shape;649;p17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50" name="Google Shape;650;p17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51" name="Google Shape;651;p17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52" name="Google Shape;652;p17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53" name="Google Shape;653;p17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6_Title Slide">
  <p:cSld name="26_Title Slide">
    <p:bg>
      <p:bgPr>
        <a:solidFill>
          <a:srgbClr val="002060"/>
        </a:solidFill>
      </p:bgPr>
    </p:bg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5" name="Google Shape;655;p17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56" name="Google Shape;656;p17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57" name="Google Shape;657;p17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58" name="Google Shape;658;p17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59" name="Google Shape;659;p17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5_Title Slide">
  <p:cSld name="25_Title Slide">
    <p:bg>
      <p:bgPr>
        <a:solidFill>
          <a:srgbClr val="002060"/>
        </a:solidFill>
      </p:bgPr>
    </p:bg>
    <p:spTree>
      <p:nvGrpSpPr>
        <p:cNvPr id="660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1" name="Google Shape;661;p18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62" name="Google Shape;662;p18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63" name="Google Shape;663;p18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64" name="Google Shape;664;p18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65" name="Google Shape;665;p18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4_Title Slide">
  <p:cSld name="24_Title Slide">
    <p:bg>
      <p:bgPr>
        <a:solidFill>
          <a:srgbClr val="002060"/>
        </a:solidFill>
      </p:bgPr>
    </p:bg>
    <p:spTree>
      <p:nvGrpSpPr>
        <p:cNvPr id="666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7" name="Google Shape;667;p18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68" name="Google Shape;668;p18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69" name="Google Shape;669;p18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70" name="Google Shape;670;p18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71" name="Google Shape;671;p18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3_Title Slide">
  <p:cSld name="23_Title Slide">
    <p:bg>
      <p:bgPr>
        <a:solidFill>
          <a:srgbClr val="002060"/>
        </a:solidFill>
      </p:bgPr>
    </p:bg>
    <p:spTree>
      <p:nvGrpSpPr>
        <p:cNvPr id="672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3" name="Google Shape;673;p18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74" name="Google Shape;674;p18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75" name="Google Shape;675;p18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76" name="Google Shape;676;p18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77" name="Google Shape;677;p18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1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" name="Google Shape;144;p11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5" name="Google Shape;145;p1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1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" name="Google Shape;147;p1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2_Title Slide">
  <p:cSld name="22_Title Slide">
    <p:bg>
      <p:bgPr>
        <a:solidFill>
          <a:srgbClr val="002060"/>
        </a:solidFill>
      </p:bgPr>
    </p:bg>
    <p:spTree>
      <p:nvGrpSpPr>
        <p:cNvPr id="678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9" name="Google Shape;679;p18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80" name="Google Shape;680;p18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81" name="Google Shape;681;p18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82" name="Google Shape;682;p18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83" name="Google Shape;683;p18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1_Title Slide">
  <p:cSld name="21_Title Slide">
    <p:bg>
      <p:bgPr>
        <a:solidFill>
          <a:srgbClr val="002060"/>
        </a:solidFill>
      </p:bgPr>
    </p:bg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5" name="Google Shape;685;p18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86" name="Google Shape;686;p18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87" name="Google Shape;687;p18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88" name="Google Shape;688;p18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89" name="Google Shape;689;p18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0_Title Slide">
  <p:cSld name="20_Title Slide">
    <p:bg>
      <p:bgPr>
        <a:solidFill>
          <a:srgbClr val="002060"/>
        </a:solidFill>
      </p:bgPr>
    </p:bg>
    <p:spTree>
      <p:nvGrpSpPr>
        <p:cNvPr id="690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1" name="Google Shape;691;p18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92" name="Google Shape;692;p18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93" name="Google Shape;693;p18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94" name="Google Shape;694;p18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95" name="Google Shape;695;p18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9_Title Slide">
  <p:cSld name="19_Title Slide">
    <p:bg>
      <p:bgPr>
        <a:solidFill>
          <a:srgbClr val="002060"/>
        </a:solidFill>
      </p:bgPr>
    </p:bg>
    <p:spTree>
      <p:nvGrpSpPr>
        <p:cNvPr id="696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7" name="Google Shape;697;p18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98" name="Google Shape;698;p18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99" name="Google Shape;699;p18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00" name="Google Shape;700;p18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701" name="Google Shape;701;p18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8_Title Slide">
  <p:cSld name="18_Title Slide">
    <p:bg>
      <p:bgPr>
        <a:solidFill>
          <a:srgbClr val="002060"/>
        </a:solidFill>
      </p:bgPr>
    </p:bg>
    <p:spTree>
      <p:nvGrpSpPr>
        <p:cNvPr id="702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3" name="Google Shape;703;p18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704" name="Google Shape;704;p18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05" name="Google Shape;705;p18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06" name="Google Shape;706;p18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707" name="Google Shape;707;p18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_Title Slide">
  <p:cSld name="17_Title Slide">
    <p:bg>
      <p:bgPr>
        <a:solidFill>
          <a:srgbClr val="002060"/>
        </a:solidFill>
      </p:bgPr>
    </p:bg>
    <p:spTree>
      <p:nvGrpSpPr>
        <p:cNvPr id="708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9" name="Google Shape;709;p18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710" name="Google Shape;710;p18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11" name="Google Shape;711;p18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12" name="Google Shape;712;p18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713" name="Google Shape;713;p18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_Title Slide">
  <p:cSld name="16_Title Slide">
    <p:bg>
      <p:bgPr>
        <a:solidFill>
          <a:srgbClr val="002060"/>
        </a:solidFill>
      </p:bgPr>
    </p:bg>
    <p:spTree>
      <p:nvGrpSpPr>
        <p:cNvPr id="714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5" name="Google Shape;715;p18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716" name="Google Shape;716;p18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17" name="Google Shape;717;p18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18" name="Google Shape;718;p18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719" name="Google Shape;719;p18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_Title Slide">
  <p:cSld name="15_Title Slide">
    <p:bg>
      <p:bgPr>
        <a:solidFill>
          <a:srgbClr val="002060"/>
        </a:solidFill>
      </p:bgPr>
    </p:bg>
    <p:spTree>
      <p:nvGrpSpPr>
        <p:cNvPr id="720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1" name="Google Shape;721;p19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722" name="Google Shape;722;p19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23" name="Google Shape;723;p19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24" name="Google Shape;724;p19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725" name="Google Shape;725;p19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Title Slide">
  <p:cSld name="14_Title Slide">
    <p:bg>
      <p:bgPr>
        <a:solidFill>
          <a:srgbClr val="002060"/>
        </a:solidFill>
      </p:bgPr>
    </p:bg>
    <p:spTree>
      <p:nvGrpSpPr>
        <p:cNvPr id="726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7" name="Google Shape;727;p19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728" name="Google Shape;728;p19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29" name="Google Shape;729;p19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30" name="Google Shape;730;p19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731" name="Google Shape;731;p19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_Title Slide">
  <p:cSld name="13_Title Slide">
    <p:bg>
      <p:bgPr>
        <a:solidFill>
          <a:srgbClr val="002060"/>
        </a:solidFill>
      </p:bgPr>
    </p:bg>
    <p:spTree>
      <p:nvGrpSpPr>
        <p:cNvPr id="732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3" name="Google Shape;733;p19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734" name="Google Shape;734;p19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35" name="Google Shape;735;p19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36" name="Google Shape;736;p19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737" name="Google Shape;737;p19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43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45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48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4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5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4.xml"/><Relationship Id="rId37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36.xml"/><Relationship Id="rId39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51" Type="http://schemas.openxmlformats.org/officeDocument/2006/relationships/theme" Target="../theme/theme2.xml"/><Relationship Id="rId50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90.xml"/><Relationship Id="rId42" Type="http://schemas.openxmlformats.org/officeDocument/2006/relationships/slideLayout" Target="../slideLayouts/slideLayout92.xml"/><Relationship Id="rId41" Type="http://schemas.openxmlformats.org/officeDocument/2006/relationships/slideLayout" Target="../slideLayouts/slideLayout91.xml"/><Relationship Id="rId44" Type="http://schemas.openxmlformats.org/officeDocument/2006/relationships/slideLayout" Target="../slideLayouts/slideLayout94.xml"/><Relationship Id="rId43" Type="http://schemas.openxmlformats.org/officeDocument/2006/relationships/slideLayout" Target="../slideLayouts/slideLayout93.xml"/><Relationship Id="rId46" Type="http://schemas.openxmlformats.org/officeDocument/2006/relationships/slideLayout" Target="../slideLayouts/slideLayout96.xml"/><Relationship Id="rId45" Type="http://schemas.openxmlformats.org/officeDocument/2006/relationships/slideLayout" Target="../slideLayouts/slideLayout95.xml"/><Relationship Id="rId1" Type="http://schemas.openxmlformats.org/officeDocument/2006/relationships/slideLayout" Target="../slideLayouts/slideLayout51.xml"/><Relationship Id="rId2" Type="http://schemas.openxmlformats.org/officeDocument/2006/relationships/slideLayout" Target="../slideLayouts/slideLayout52.xml"/><Relationship Id="rId3" Type="http://schemas.openxmlformats.org/officeDocument/2006/relationships/slideLayout" Target="../slideLayouts/slideLayout53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48" Type="http://schemas.openxmlformats.org/officeDocument/2006/relationships/slideLayout" Target="../slideLayouts/slideLayout98.xml"/><Relationship Id="rId47" Type="http://schemas.openxmlformats.org/officeDocument/2006/relationships/slideLayout" Target="../slideLayouts/slideLayout97.xml"/><Relationship Id="rId49" Type="http://schemas.openxmlformats.org/officeDocument/2006/relationships/slideLayout" Target="../slideLayouts/slideLayout99.xml"/><Relationship Id="rId5" Type="http://schemas.openxmlformats.org/officeDocument/2006/relationships/slideLayout" Target="../slideLayouts/slideLayout55.xml"/><Relationship Id="rId6" Type="http://schemas.openxmlformats.org/officeDocument/2006/relationships/slideLayout" Target="../slideLayouts/slideLayout56.xml"/><Relationship Id="rId7" Type="http://schemas.openxmlformats.org/officeDocument/2006/relationships/slideLayout" Target="../slideLayouts/slideLayout57.xml"/><Relationship Id="rId8" Type="http://schemas.openxmlformats.org/officeDocument/2006/relationships/slideLayout" Target="../slideLayouts/slideLayout58.xml"/><Relationship Id="rId31" Type="http://schemas.openxmlformats.org/officeDocument/2006/relationships/slideLayout" Target="../slideLayouts/slideLayout81.xml"/><Relationship Id="rId30" Type="http://schemas.openxmlformats.org/officeDocument/2006/relationships/slideLayout" Target="../slideLayouts/slideLayout80.xml"/><Relationship Id="rId33" Type="http://schemas.openxmlformats.org/officeDocument/2006/relationships/slideLayout" Target="../slideLayouts/slideLayout83.xml"/><Relationship Id="rId32" Type="http://schemas.openxmlformats.org/officeDocument/2006/relationships/slideLayout" Target="../slideLayouts/slideLayout82.xml"/><Relationship Id="rId35" Type="http://schemas.openxmlformats.org/officeDocument/2006/relationships/slideLayout" Target="../slideLayouts/slideLayout85.xml"/><Relationship Id="rId34" Type="http://schemas.openxmlformats.org/officeDocument/2006/relationships/slideLayout" Target="../slideLayouts/slideLayout84.xml"/><Relationship Id="rId37" Type="http://schemas.openxmlformats.org/officeDocument/2006/relationships/slideLayout" Target="../slideLayouts/slideLayout87.xml"/><Relationship Id="rId36" Type="http://schemas.openxmlformats.org/officeDocument/2006/relationships/slideLayout" Target="../slideLayouts/slideLayout86.xml"/><Relationship Id="rId39" Type="http://schemas.openxmlformats.org/officeDocument/2006/relationships/slideLayout" Target="../slideLayouts/slideLayout89.xml"/><Relationship Id="rId38" Type="http://schemas.openxmlformats.org/officeDocument/2006/relationships/slideLayout" Target="../slideLayouts/slideLayout88.xml"/><Relationship Id="rId20" Type="http://schemas.openxmlformats.org/officeDocument/2006/relationships/slideLayout" Target="../slideLayouts/slideLayout70.xml"/><Relationship Id="rId22" Type="http://schemas.openxmlformats.org/officeDocument/2006/relationships/slideLayout" Target="../slideLayouts/slideLayout72.xml"/><Relationship Id="rId21" Type="http://schemas.openxmlformats.org/officeDocument/2006/relationships/slideLayout" Target="../slideLayouts/slideLayout71.xml"/><Relationship Id="rId24" Type="http://schemas.openxmlformats.org/officeDocument/2006/relationships/slideLayout" Target="../slideLayouts/slideLayout74.xml"/><Relationship Id="rId23" Type="http://schemas.openxmlformats.org/officeDocument/2006/relationships/slideLayout" Target="../slideLayouts/slideLayout73.xml"/><Relationship Id="rId26" Type="http://schemas.openxmlformats.org/officeDocument/2006/relationships/slideLayout" Target="../slideLayouts/slideLayout76.xml"/><Relationship Id="rId25" Type="http://schemas.openxmlformats.org/officeDocument/2006/relationships/slideLayout" Target="../slideLayouts/slideLayout75.xml"/><Relationship Id="rId28" Type="http://schemas.openxmlformats.org/officeDocument/2006/relationships/slideLayout" Target="../slideLayouts/slideLayout78.xml"/><Relationship Id="rId27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79.xml"/><Relationship Id="rId51" Type="http://schemas.openxmlformats.org/officeDocument/2006/relationships/slideLayout" Target="../slideLayouts/slideLayout101.xml"/><Relationship Id="rId50" Type="http://schemas.openxmlformats.org/officeDocument/2006/relationships/slideLayout" Target="../slideLayouts/slideLayout100.xml"/><Relationship Id="rId53" Type="http://schemas.openxmlformats.org/officeDocument/2006/relationships/theme" Target="../theme/theme4.xml"/><Relationship Id="rId52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64.xml"/><Relationship Id="rId17" Type="http://schemas.openxmlformats.org/officeDocument/2006/relationships/slideLayout" Target="../slideLayouts/slideLayout67.xml"/><Relationship Id="rId16" Type="http://schemas.openxmlformats.org/officeDocument/2006/relationships/slideLayout" Target="../slideLayouts/slideLayout66.xml"/><Relationship Id="rId19" Type="http://schemas.openxmlformats.org/officeDocument/2006/relationships/slideLayout" Target="../slideLayouts/slideLayout69.xml"/><Relationship Id="rId18" Type="http://schemas.openxmlformats.org/officeDocument/2006/relationships/slideLayout" Target="../slideLayouts/slideLayout68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3.xml"/><Relationship Id="rId2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07.xml"/><Relationship Id="rId6" Type="http://schemas.openxmlformats.org/officeDocument/2006/relationships/slideLayout" Target="../slideLayouts/slideLayout108.xml"/><Relationship Id="rId7" Type="http://schemas.openxmlformats.org/officeDocument/2006/relationships/slideLayout" Target="../slideLayouts/slideLayout109.xml"/><Relationship Id="rId8" Type="http://schemas.openxmlformats.org/officeDocument/2006/relationships/slideLayout" Target="../slideLayouts/slideLayout110.xml"/><Relationship Id="rId20" Type="http://schemas.openxmlformats.org/officeDocument/2006/relationships/slideLayout" Target="../slideLayouts/slideLayout122.xml"/><Relationship Id="rId22" Type="http://schemas.openxmlformats.org/officeDocument/2006/relationships/slideLayout" Target="../slideLayouts/slideLayout124.xml"/><Relationship Id="rId21" Type="http://schemas.openxmlformats.org/officeDocument/2006/relationships/slideLayout" Target="../slideLayouts/slideLayout123.xml"/><Relationship Id="rId24" Type="http://schemas.openxmlformats.org/officeDocument/2006/relationships/slideLayout" Target="../slideLayouts/slideLayout126.xml"/><Relationship Id="rId23" Type="http://schemas.openxmlformats.org/officeDocument/2006/relationships/slideLayout" Target="../slideLayouts/slideLayout125.xml"/><Relationship Id="rId25" Type="http://schemas.openxmlformats.org/officeDocument/2006/relationships/theme" Target="../theme/theme5.xml"/><Relationship Id="rId11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12.xml"/><Relationship Id="rId13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14.xml"/><Relationship Id="rId15" Type="http://schemas.openxmlformats.org/officeDocument/2006/relationships/slideLayout" Target="../slideLayouts/slideLayout117.xml"/><Relationship Id="rId14" Type="http://schemas.openxmlformats.org/officeDocument/2006/relationships/slideLayout" Target="../slideLayouts/slideLayout116.xml"/><Relationship Id="rId17" Type="http://schemas.openxmlformats.org/officeDocument/2006/relationships/slideLayout" Target="../slideLayouts/slideLayout119.xml"/><Relationship Id="rId16" Type="http://schemas.openxmlformats.org/officeDocument/2006/relationships/slideLayout" Target="../slideLayouts/slideLayout118.xml"/><Relationship Id="rId19" Type="http://schemas.openxmlformats.org/officeDocument/2006/relationships/slideLayout" Target="../slideLayouts/slideLayout121.xml"/><Relationship Id="rId18" Type="http://schemas.openxmlformats.org/officeDocument/2006/relationships/slideLayout" Target="../slideLayouts/slideLayout120.xml"/></Relationships>
</file>

<file path=ppt/slideMasters/_rels/slideMaster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7.xml"/><Relationship Id="rId2" Type="http://schemas.openxmlformats.org/officeDocument/2006/relationships/slideLayout" Target="../slideLayouts/slideLayout128.xml"/><Relationship Id="rId3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5.xml"/><Relationship Id="rId5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2.xml"/><Relationship Id="rId7" Type="http://schemas.openxmlformats.org/officeDocument/2006/relationships/slideLayout" Target="../slideLayouts/slideLayout133.xml"/><Relationship Id="rId8" Type="http://schemas.openxmlformats.org/officeDocument/2006/relationships/slideLayout" Target="../slideLayouts/slideLayout134.xml"/><Relationship Id="rId20" Type="http://schemas.openxmlformats.org/officeDocument/2006/relationships/slideLayout" Target="../slideLayouts/slideLayout146.xml"/><Relationship Id="rId22" Type="http://schemas.openxmlformats.org/officeDocument/2006/relationships/theme" Target="../theme/theme3.xml"/><Relationship Id="rId21" Type="http://schemas.openxmlformats.org/officeDocument/2006/relationships/slideLayout" Target="../slideLayouts/slideLayout147.xml"/><Relationship Id="rId11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36.xml"/><Relationship Id="rId13" Type="http://schemas.openxmlformats.org/officeDocument/2006/relationships/slideLayout" Target="../slideLayouts/slideLayout139.xml"/><Relationship Id="rId12" Type="http://schemas.openxmlformats.org/officeDocument/2006/relationships/slideLayout" Target="../slideLayouts/slideLayout138.xml"/><Relationship Id="rId15" Type="http://schemas.openxmlformats.org/officeDocument/2006/relationships/slideLayout" Target="../slideLayouts/slideLayout141.xml"/><Relationship Id="rId14" Type="http://schemas.openxmlformats.org/officeDocument/2006/relationships/slideLayout" Target="../slideLayouts/slideLayout140.xml"/><Relationship Id="rId17" Type="http://schemas.openxmlformats.org/officeDocument/2006/relationships/slideLayout" Target="../slideLayouts/slideLayout143.xml"/><Relationship Id="rId16" Type="http://schemas.openxmlformats.org/officeDocument/2006/relationships/slideLayout" Target="../slideLayouts/slideLayout142.xml"/><Relationship Id="rId19" Type="http://schemas.openxmlformats.org/officeDocument/2006/relationships/slideLayout" Target="../slideLayouts/slideLayout145.xml"/><Relationship Id="rId18" Type="http://schemas.openxmlformats.org/officeDocument/2006/relationships/slideLayout" Target="../slideLayouts/slideLayout1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8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8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8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8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9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06" name="Google Shape;406;p9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7" name="Google Shape;407;p9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8" name="Google Shape;408;p9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9" name="Google Shape;409;p9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  <p:sldLayoutId id="2147483718" r:id="rId19"/>
    <p:sldLayoutId id="2147483719" r:id="rId20"/>
    <p:sldLayoutId id="2147483720" r:id="rId21"/>
    <p:sldLayoutId id="2147483721" r:id="rId22"/>
    <p:sldLayoutId id="2147483722" r:id="rId23"/>
    <p:sldLayoutId id="2147483723" r:id="rId24"/>
    <p:sldLayoutId id="2147483724" r:id="rId25"/>
    <p:sldLayoutId id="2147483725" r:id="rId26"/>
    <p:sldLayoutId id="2147483726" r:id="rId27"/>
    <p:sldLayoutId id="2147483727" r:id="rId28"/>
    <p:sldLayoutId id="2147483728" r:id="rId29"/>
    <p:sldLayoutId id="2147483729" r:id="rId30"/>
    <p:sldLayoutId id="2147483730" r:id="rId31"/>
    <p:sldLayoutId id="2147483731" r:id="rId32"/>
    <p:sldLayoutId id="2147483732" r:id="rId33"/>
    <p:sldLayoutId id="2147483733" r:id="rId34"/>
    <p:sldLayoutId id="2147483734" r:id="rId35"/>
    <p:sldLayoutId id="2147483735" r:id="rId36"/>
    <p:sldLayoutId id="2147483736" r:id="rId37"/>
    <p:sldLayoutId id="2147483737" r:id="rId38"/>
    <p:sldLayoutId id="2147483738" r:id="rId39"/>
    <p:sldLayoutId id="2147483739" r:id="rId40"/>
    <p:sldLayoutId id="2147483740" r:id="rId41"/>
    <p:sldLayoutId id="2147483741" r:id="rId42"/>
    <p:sldLayoutId id="2147483742" r:id="rId43"/>
    <p:sldLayoutId id="2147483743" r:id="rId44"/>
    <p:sldLayoutId id="2147483744" r:id="rId45"/>
    <p:sldLayoutId id="2147483745" r:id="rId46"/>
    <p:sldLayoutId id="2147483746" r:id="rId47"/>
    <p:sldLayoutId id="2147483747" r:id="rId48"/>
    <p:sldLayoutId id="2147483748" r:id="rId49"/>
    <p:sldLayoutId id="2147483749" r:id="rId50"/>
    <p:sldLayoutId id="2147483750" r:id="rId51"/>
    <p:sldLayoutId id="2147483751" r:id="rId5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766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9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68" name="Google Shape;768;p9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69" name="Google Shape;769;p9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70" name="Google Shape;770;p9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71" name="Google Shape;771;p9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  <p:sldLayoutId id="2147483765" r:id="rId13"/>
    <p:sldLayoutId id="2147483766" r:id="rId14"/>
    <p:sldLayoutId id="2147483767" r:id="rId15"/>
    <p:sldLayoutId id="2147483768" r:id="rId16"/>
    <p:sldLayoutId id="2147483769" r:id="rId17"/>
    <p:sldLayoutId id="2147483770" r:id="rId18"/>
    <p:sldLayoutId id="2147483771" r:id="rId19"/>
    <p:sldLayoutId id="2147483772" r:id="rId20"/>
    <p:sldLayoutId id="2147483773" r:id="rId21"/>
    <p:sldLayoutId id="2147483774" r:id="rId22"/>
    <p:sldLayoutId id="2147483775" r:id="rId23"/>
    <p:sldLayoutId id="2147483776" r:id="rId2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946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p11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48" name="Google Shape;948;p11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49" name="Google Shape;949;p1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50" name="Google Shape;950;p1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51" name="Google Shape;951;p1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  <p:sldLayoutId id="2147483790" r:id="rId13"/>
    <p:sldLayoutId id="2147483791" r:id="rId14"/>
    <p:sldLayoutId id="2147483792" r:id="rId15"/>
    <p:sldLayoutId id="2147483793" r:id="rId16"/>
    <p:sldLayoutId id="2147483794" r:id="rId17"/>
    <p:sldLayoutId id="2147483795" r:id="rId18"/>
    <p:sldLayoutId id="2147483796" r:id="rId19"/>
    <p:sldLayoutId id="2147483797" r:id="rId20"/>
    <p:sldLayoutId id="2147483798" r:id="rId2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7.png"/><Relationship Id="rId4" Type="http://schemas.openxmlformats.org/officeDocument/2006/relationships/image" Target="../media/image42.png"/><Relationship Id="rId5" Type="http://schemas.openxmlformats.org/officeDocument/2006/relationships/image" Target="../media/image4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3.png"/><Relationship Id="rId4" Type="http://schemas.openxmlformats.org/officeDocument/2006/relationships/image" Target="../media/image4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3.png"/><Relationship Id="rId4" Type="http://schemas.openxmlformats.org/officeDocument/2006/relationships/image" Target="../media/image49.png"/><Relationship Id="rId5" Type="http://schemas.openxmlformats.org/officeDocument/2006/relationships/image" Target="../media/image5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0.png"/><Relationship Id="rId4" Type="http://schemas.openxmlformats.org/officeDocument/2006/relationships/image" Target="../media/image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0.png"/><Relationship Id="rId4" Type="http://schemas.openxmlformats.org/officeDocument/2006/relationships/image" Target="../media/image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7.png"/><Relationship Id="rId4" Type="http://schemas.openxmlformats.org/officeDocument/2006/relationships/image" Target="../media/image1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7.png"/><Relationship Id="rId4" Type="http://schemas.openxmlformats.org/officeDocument/2006/relationships/image" Target="../media/image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.png"/><Relationship Id="rId4" Type="http://schemas.openxmlformats.org/officeDocument/2006/relationships/image" Target="../media/image63.png"/><Relationship Id="rId5" Type="http://schemas.openxmlformats.org/officeDocument/2006/relationships/image" Target="../media/image64.png"/><Relationship Id="rId6" Type="http://schemas.openxmlformats.org/officeDocument/2006/relationships/image" Target="../media/image66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.png"/><Relationship Id="rId4" Type="http://schemas.openxmlformats.org/officeDocument/2006/relationships/image" Target="../media/image64.png"/><Relationship Id="rId5" Type="http://schemas.openxmlformats.org/officeDocument/2006/relationships/image" Target="../media/image66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6.png"/><Relationship Id="rId4" Type="http://schemas.openxmlformats.org/officeDocument/2006/relationships/image" Target="../media/image3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72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67.png"/><Relationship Id="rId4" Type="http://schemas.openxmlformats.org/officeDocument/2006/relationships/image" Target="../media/image3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4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73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5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.png"/><Relationship Id="rId4" Type="http://schemas.openxmlformats.org/officeDocument/2006/relationships/image" Target="../media/image69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5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.png"/><Relationship Id="rId4" Type="http://schemas.openxmlformats.org/officeDocument/2006/relationships/image" Target="../media/image69.png"/><Relationship Id="rId5" Type="http://schemas.openxmlformats.org/officeDocument/2006/relationships/image" Target="../media/image70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5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69.png"/><Relationship Id="rId4" Type="http://schemas.openxmlformats.org/officeDocument/2006/relationships/image" Target="../media/image3.png"/><Relationship Id="rId5" Type="http://schemas.openxmlformats.org/officeDocument/2006/relationships/image" Target="../media/image70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5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.png"/><Relationship Id="rId4" Type="http://schemas.openxmlformats.org/officeDocument/2006/relationships/image" Target="../media/image69.png"/><Relationship Id="rId5" Type="http://schemas.openxmlformats.org/officeDocument/2006/relationships/image" Target="../media/image70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5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.png"/><Relationship Id="rId4" Type="http://schemas.openxmlformats.org/officeDocument/2006/relationships/image" Target="../media/image74.png"/><Relationship Id="rId5" Type="http://schemas.openxmlformats.org/officeDocument/2006/relationships/image" Target="../media/image69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5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.png"/><Relationship Id="rId4" Type="http://schemas.openxmlformats.org/officeDocument/2006/relationships/image" Target="../media/image74.png"/><Relationship Id="rId5" Type="http://schemas.openxmlformats.org/officeDocument/2006/relationships/image" Target="../media/image69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5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.png"/><Relationship Id="rId4" Type="http://schemas.openxmlformats.org/officeDocument/2006/relationships/image" Target="../media/image69.png"/><Relationship Id="rId5" Type="http://schemas.openxmlformats.org/officeDocument/2006/relationships/image" Target="../media/image76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5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3.png"/><Relationship Id="rId4" Type="http://schemas.openxmlformats.org/officeDocument/2006/relationships/image" Target="../media/image69.png"/><Relationship Id="rId5" Type="http://schemas.openxmlformats.org/officeDocument/2006/relationships/image" Target="../media/image7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Relationship Id="rId4" Type="http://schemas.openxmlformats.org/officeDocument/2006/relationships/image" Target="../media/image38.png"/><Relationship Id="rId9" Type="http://schemas.openxmlformats.org/officeDocument/2006/relationships/image" Target="../media/image46.png"/><Relationship Id="rId5" Type="http://schemas.openxmlformats.org/officeDocument/2006/relationships/image" Target="../media/image47.jpg"/><Relationship Id="rId6" Type="http://schemas.openxmlformats.org/officeDocument/2006/relationships/image" Target="../media/image43.png"/><Relationship Id="rId7" Type="http://schemas.openxmlformats.org/officeDocument/2006/relationships/image" Target="../media/image44.png"/><Relationship Id="rId8" Type="http://schemas.openxmlformats.org/officeDocument/2006/relationships/image" Target="../media/image45.png"/><Relationship Id="rId11" Type="http://schemas.openxmlformats.org/officeDocument/2006/relationships/image" Target="../media/image40.png"/><Relationship Id="rId10" Type="http://schemas.openxmlformats.org/officeDocument/2006/relationships/image" Target="../media/image50.png"/><Relationship Id="rId12" Type="http://schemas.openxmlformats.org/officeDocument/2006/relationships/image" Target="../media/image39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5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69.png"/><Relationship Id="rId4" Type="http://schemas.openxmlformats.org/officeDocument/2006/relationships/image" Target="../media/image3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5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69.png"/><Relationship Id="rId4" Type="http://schemas.openxmlformats.org/officeDocument/2006/relationships/image" Target="../media/image3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5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3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6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13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60.png"/><Relationship Id="rId4" Type="http://schemas.openxmlformats.org/officeDocument/2006/relationships/image" Target="../media/image3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13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60.png"/><Relationship Id="rId4" Type="http://schemas.openxmlformats.org/officeDocument/2006/relationships/image" Target="../media/image3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13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13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3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81.jpg"/><Relationship Id="rId4" Type="http://schemas.openxmlformats.org/officeDocument/2006/relationships/image" Target="../media/image13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79.jpg"/><Relationship Id="rId4" Type="http://schemas.openxmlformats.org/officeDocument/2006/relationships/image" Target="../media/image13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60.png"/><Relationship Id="rId4" Type="http://schemas.openxmlformats.org/officeDocument/2006/relationships/image" Target="../media/image3.png"/><Relationship Id="rId5" Type="http://schemas.openxmlformats.org/officeDocument/2006/relationships/image" Target="../media/image79.jp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13.png"/><Relationship Id="rId4" Type="http://schemas.openxmlformats.org/officeDocument/2006/relationships/image" Target="../media/image79.jp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60.png"/><Relationship Id="rId4" Type="http://schemas.openxmlformats.org/officeDocument/2006/relationships/image" Target="../media/image79.jpg"/><Relationship Id="rId5" Type="http://schemas.openxmlformats.org/officeDocument/2006/relationships/image" Target="../media/image3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79.jpg"/><Relationship Id="rId4" Type="http://schemas.openxmlformats.org/officeDocument/2006/relationships/image" Target="../media/image13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60.png"/><Relationship Id="rId4" Type="http://schemas.openxmlformats.org/officeDocument/2006/relationships/image" Target="../media/image3.png"/><Relationship Id="rId5" Type="http://schemas.openxmlformats.org/officeDocument/2006/relationships/image" Target="../media/image79.jp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70.png"/><Relationship Id="rId4" Type="http://schemas.openxmlformats.org/officeDocument/2006/relationships/image" Target="../media/image90.jpg"/><Relationship Id="rId5" Type="http://schemas.openxmlformats.org/officeDocument/2006/relationships/image" Target="../media/image91.jpg"/><Relationship Id="rId6" Type="http://schemas.openxmlformats.org/officeDocument/2006/relationships/image" Target="../media/image1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3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74.png"/><Relationship Id="rId4" Type="http://schemas.openxmlformats.org/officeDocument/2006/relationships/image" Target="../media/image90.jpg"/><Relationship Id="rId5" Type="http://schemas.openxmlformats.org/officeDocument/2006/relationships/image" Target="../media/image91.jpg"/><Relationship Id="rId6" Type="http://schemas.openxmlformats.org/officeDocument/2006/relationships/image" Target="../media/image13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3.pn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76.png"/><Relationship Id="rId4" Type="http://schemas.openxmlformats.org/officeDocument/2006/relationships/image" Target="../media/image90.jpg"/><Relationship Id="rId5" Type="http://schemas.openxmlformats.org/officeDocument/2006/relationships/image" Target="../media/image91.jpg"/><Relationship Id="rId6" Type="http://schemas.openxmlformats.org/officeDocument/2006/relationships/image" Target="../media/image13.pn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3.pn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8.xml"/><Relationship Id="rId2" Type="http://schemas.openxmlformats.org/officeDocument/2006/relationships/notesSlide" Target="../notesSlides/notesSlide65.xml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9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82.png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9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82.png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9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82.png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9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8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9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82.png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9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82.png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9.xml"/><Relationship Id="rId2" Type="http://schemas.openxmlformats.org/officeDocument/2006/relationships/notesSlide" Target="../notesSlides/notesSlide72.xml"/><Relationship Id="rId3" Type="http://schemas.openxmlformats.org/officeDocument/2006/relationships/image" Target="../media/image82.png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0.xml"/><Relationship Id="rId2" Type="http://schemas.openxmlformats.org/officeDocument/2006/relationships/notesSlide" Target="../notesSlides/notesSlide73.xml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4.xml"/><Relationship Id="rId2" Type="http://schemas.openxmlformats.org/officeDocument/2006/relationships/notesSlide" Target="../notesSlides/notesSlide74.xml"/><Relationship Id="rId3" Type="http://schemas.openxmlformats.org/officeDocument/2006/relationships/image" Target="../media/image83.png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4.xml"/><Relationship Id="rId2" Type="http://schemas.openxmlformats.org/officeDocument/2006/relationships/notesSlide" Target="../notesSlides/notesSlide75.xml"/><Relationship Id="rId3" Type="http://schemas.openxmlformats.org/officeDocument/2006/relationships/image" Target="../media/image84.png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4.xml"/><Relationship Id="rId2" Type="http://schemas.openxmlformats.org/officeDocument/2006/relationships/notesSlide" Target="../notesSlides/notesSlide76.xml"/><Relationship Id="rId3" Type="http://schemas.openxmlformats.org/officeDocument/2006/relationships/image" Target="../media/image83.png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5.xml"/><Relationship Id="rId2" Type="http://schemas.openxmlformats.org/officeDocument/2006/relationships/notesSlide" Target="../notesSlides/notesSlide77.xml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6.xml"/><Relationship Id="rId2" Type="http://schemas.openxmlformats.org/officeDocument/2006/relationships/notesSlide" Target="../notesSlides/notesSlide78.xml"/><Relationship Id="rId3" Type="http://schemas.openxmlformats.org/officeDocument/2006/relationships/image" Target="../media/image87.jpg"/></Relationships>
</file>

<file path=ppt/slides/_rels/slide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6.xml"/><Relationship Id="rId2" Type="http://schemas.openxmlformats.org/officeDocument/2006/relationships/notesSlide" Target="../notesSlides/notesSlide79.xml"/><Relationship Id="rId3" Type="http://schemas.openxmlformats.org/officeDocument/2006/relationships/image" Target="../media/image3.png"/><Relationship Id="rId4" Type="http://schemas.openxmlformats.org/officeDocument/2006/relationships/image" Target="../media/image2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6.xml"/><Relationship Id="rId2" Type="http://schemas.openxmlformats.org/officeDocument/2006/relationships/notesSlide" Target="../notesSlides/notesSlide80.xml"/></Relationships>
</file>

<file path=ppt/slides/_rels/slide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6.xml"/><Relationship Id="rId2" Type="http://schemas.openxmlformats.org/officeDocument/2006/relationships/notesSlide" Target="../notesSlides/notesSlide81.xml"/></Relationships>
</file>

<file path=ppt/slides/_rels/slide8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7.xml"/><Relationship Id="rId2" Type="http://schemas.openxmlformats.org/officeDocument/2006/relationships/notesSlide" Target="../notesSlides/notesSlide82.xml"/></Relationships>
</file>

<file path=ppt/slides/_rels/slide8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7.xml"/><Relationship Id="rId2" Type="http://schemas.openxmlformats.org/officeDocument/2006/relationships/notesSlide" Target="../notesSlides/notesSlide83.xml"/><Relationship Id="rId3" Type="http://schemas.openxmlformats.org/officeDocument/2006/relationships/image" Target="../media/image8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7" name="Shape 1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8" name="Google Shape;1098;p1"/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72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Physique chimie</a:t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"/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67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6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b="1" i="0" lang="fr-FR" sz="1333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b="1" i="0" lang="fr-FR" sz="16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b="0" i="0" sz="14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00" name="Google Shape;1100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>
            <a:noFill/>
          </a:ln>
        </p:spPr>
      </p:pic>
      <p:sp>
        <p:nvSpPr>
          <p:cNvPr id="1101" name="Google Shape;1101;p1"/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endParaRPr b="0" i="0" sz="1867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2" name="Google Shape;1102;p1"/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>
            <a:noFill/>
          </a:ln>
        </p:spPr>
        <p:txBody>
          <a:bodyPr anchorCtr="1" anchor="t" bIns="45675" lIns="91425" spcFirstLastPara="1" rIns="91425" wrap="square" tIns="456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rPr>
              <a:t>1AC</a:t>
            </a:r>
            <a:endParaRPr/>
          </a:p>
        </p:txBody>
      </p:sp>
      <p:sp>
        <p:nvSpPr>
          <p:cNvPr id="1103" name="Google Shape;1103;p1"/>
          <p:cNvSpPr/>
          <p:nvPr/>
        </p:nvSpPr>
        <p:spPr>
          <a:xfrm>
            <a:off x="283992" y="2977858"/>
            <a:ext cx="4226283" cy="5096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32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Période 1</a:t>
            </a:r>
            <a:endParaRPr b="1" i="1" sz="32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04" name="Google Shape;1104;p1"/>
          <p:cNvGrpSpPr/>
          <p:nvPr/>
        </p:nvGrpSpPr>
        <p:grpSpPr>
          <a:xfrm>
            <a:off x="283992" y="4452145"/>
            <a:ext cx="7518888" cy="696796"/>
            <a:chOff x="253512" y="3710465"/>
            <a:chExt cx="5990003" cy="696796"/>
          </a:xfrm>
        </p:grpSpPr>
        <p:sp>
          <p:nvSpPr>
            <p:cNvPr id="1105" name="Google Shape;1105;p1"/>
            <p:cNvSpPr/>
            <p:nvPr/>
          </p:nvSpPr>
          <p:spPr>
            <a:xfrm>
              <a:off x="253512" y="3710465"/>
              <a:ext cx="5990003" cy="696796"/>
            </a:xfrm>
            <a:prstGeom prst="rect">
              <a:avLst/>
            </a:prstGeom>
            <a:solidFill>
              <a:srgbClr val="336FB6"/>
            </a:solidFill>
            <a:ln>
              <a:noFill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667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Chapitre 4</a:t>
              </a:r>
              <a:endParaRPr/>
            </a:p>
          </p:txBody>
        </p:sp>
        <p:sp>
          <p:nvSpPr>
            <p:cNvPr id="1106" name="Google Shape;1106;p1"/>
            <p:cNvSpPr/>
            <p:nvPr/>
          </p:nvSpPr>
          <p:spPr>
            <a:xfrm>
              <a:off x="1937552" y="3770861"/>
              <a:ext cx="4286785" cy="576000"/>
            </a:xfrm>
            <a:prstGeom prst="rect">
              <a:avLst/>
            </a:prstGeom>
            <a:solidFill>
              <a:srgbClr val="336FB6"/>
            </a:solidFill>
            <a:ln>
              <a:noFill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2667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7" name="Google Shape;1107;p1"/>
          <p:cNvGrpSpPr/>
          <p:nvPr/>
        </p:nvGrpSpPr>
        <p:grpSpPr>
          <a:xfrm>
            <a:off x="304312" y="3623958"/>
            <a:ext cx="7498568" cy="696796"/>
            <a:chOff x="304312" y="4531839"/>
            <a:chExt cx="5990003" cy="696796"/>
          </a:xfrm>
        </p:grpSpPr>
        <p:sp>
          <p:nvSpPr>
            <p:cNvPr id="1108" name="Google Shape;1108;p1"/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rgbClr val="12501B"/>
            </a:solidFill>
            <a:ln>
              <a:noFill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667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Thème 1 </a:t>
              </a:r>
              <a:endParaRPr/>
            </a:p>
          </p:txBody>
        </p:sp>
        <p:sp>
          <p:nvSpPr>
            <p:cNvPr id="1109" name="Google Shape;1109;p1"/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rgbClr val="12501B"/>
            </a:solidFill>
            <a:ln>
              <a:noFill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2667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0" name="Google Shape;1110;p1"/>
          <p:cNvGrpSpPr/>
          <p:nvPr/>
        </p:nvGrpSpPr>
        <p:grpSpPr>
          <a:xfrm>
            <a:off x="304311" y="5324134"/>
            <a:ext cx="7474496" cy="696796"/>
            <a:chOff x="304312" y="5304657"/>
            <a:chExt cx="5990003" cy="696796"/>
          </a:xfrm>
        </p:grpSpPr>
        <p:sp>
          <p:nvSpPr>
            <p:cNvPr id="1111" name="Google Shape;1111;p1"/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>
              <a:noFill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2667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2" name="Google Shape;1112;p1"/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>
              <a:noFill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الصفحة الرئيسية" id="1113" name="Google Shape;1113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>
            <a:noFill/>
          </a:ln>
        </p:spPr>
      </p:pic>
      <p:sp>
        <p:nvSpPr>
          <p:cNvPr id="1114" name="Google Shape;1114;p1"/>
          <p:cNvSpPr txBox="1"/>
          <p:nvPr/>
        </p:nvSpPr>
        <p:spPr>
          <a:xfrm>
            <a:off x="2117595" y="4631816"/>
            <a:ext cx="478536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solubilité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5" name="Google Shape;1115;p1"/>
          <p:cNvSpPr txBox="1"/>
          <p:nvPr/>
        </p:nvSpPr>
        <p:spPr>
          <a:xfrm>
            <a:off x="1841937" y="3788649"/>
            <a:ext cx="52178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1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Matière: structure et transformations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6" name="Google Shape;1116;p1"/>
          <p:cNvSpPr txBox="1"/>
          <p:nvPr/>
        </p:nvSpPr>
        <p:spPr>
          <a:xfrm>
            <a:off x="2081834" y="5523145"/>
            <a:ext cx="569697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Distinguer un soluté, un solvant et une solution </a:t>
            </a:r>
            <a:endParaRPr b="1" i="1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7" name="Google Shape;1117;p1"/>
          <p:cNvSpPr txBox="1"/>
          <p:nvPr/>
        </p:nvSpPr>
        <p:spPr>
          <a:xfrm>
            <a:off x="461345" y="5439941"/>
            <a:ext cx="1383711" cy="3951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704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Tâche 1 </a:t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18" name="Google Shape;1118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492326" y="3453664"/>
            <a:ext cx="3524244" cy="26090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4" name="Shape 1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5" name="Google Shape;1205;p10"/>
          <p:cNvSpPr txBox="1"/>
          <p:nvPr>
            <p:ph idx="1" type="body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9" name="Shape 1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0" name="Google Shape;1210;p11"/>
          <p:cNvSpPr txBox="1"/>
          <p:nvPr>
            <p:ph type="title"/>
          </p:nvPr>
        </p:nvSpPr>
        <p:spPr>
          <a:xfrm>
            <a:off x="778058" y="318293"/>
            <a:ext cx="990549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Observez ces images : à votre avis, quel comportement positif met-elle en évidence ?</a:t>
            </a:r>
            <a:endParaRPr/>
          </a:p>
        </p:txBody>
      </p:sp>
      <p:sp>
        <p:nvSpPr>
          <p:cNvPr id="1211" name="Google Shape;1211;p11"/>
          <p:cNvSpPr txBox="1"/>
          <p:nvPr>
            <p:ph idx="2" type="body"/>
          </p:nvPr>
        </p:nvSpPr>
        <p:spPr>
          <a:xfrm>
            <a:off x="778059" y="668338"/>
            <a:ext cx="5650734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 fait participer les élèves pour qu’ils expriment ce qu’ils comprennent de l’image.</a:t>
            </a:r>
            <a:endParaRPr/>
          </a:p>
        </p:txBody>
      </p:sp>
      <p:pic>
        <p:nvPicPr>
          <p:cNvPr id="1212" name="Google Shape;1212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96408" y="2246294"/>
            <a:ext cx="2917689" cy="2633799"/>
          </a:xfrm>
          <a:prstGeom prst="rect">
            <a:avLst/>
          </a:prstGeom>
          <a:noFill/>
          <a:ln>
            <a:noFill/>
          </a:ln>
        </p:spPr>
      </p:pic>
      <p:sp>
        <p:nvSpPr>
          <p:cNvPr id="1213" name="Google Shape;1213;p11"/>
          <p:cNvSpPr/>
          <p:nvPr/>
        </p:nvSpPr>
        <p:spPr>
          <a:xfrm flipH="1" rot="710376">
            <a:off x="7491501" y="1713048"/>
            <a:ext cx="1642033" cy="878501"/>
          </a:xfrm>
          <a:prstGeom prst="wedgeEllipseCallout">
            <a:avLst>
              <a:gd fmla="val 44937" name="adj1"/>
              <a:gd fmla="val 59747" name="adj2"/>
            </a:avLst>
          </a:prstGeom>
          <a:solidFill>
            <a:schemeClr val="lt1"/>
          </a:solidFill>
          <a:ln cap="flat" cmpd="sng" w="9525">
            <a:solidFill>
              <a:srgbClr val="15705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1" i="0" lang="fr-FR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classe, je m’allonge sur ma chaise.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14" name="Google Shape;1214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88653" y="2152305"/>
            <a:ext cx="2167148" cy="2821781"/>
          </a:xfrm>
          <a:prstGeom prst="rect">
            <a:avLst/>
          </a:prstGeom>
          <a:noFill/>
          <a:ln>
            <a:noFill/>
          </a:ln>
        </p:spPr>
      </p:pic>
      <p:sp>
        <p:nvSpPr>
          <p:cNvPr id="1215" name="Google Shape;1215;p11"/>
          <p:cNvSpPr/>
          <p:nvPr/>
        </p:nvSpPr>
        <p:spPr>
          <a:xfrm flipH="1" rot="710376">
            <a:off x="4143913" y="1713048"/>
            <a:ext cx="1642033" cy="878501"/>
          </a:xfrm>
          <a:prstGeom prst="wedgeEllipseCallout">
            <a:avLst>
              <a:gd fmla="val 44937" name="adj1"/>
              <a:gd fmla="val 59747" name="adj2"/>
            </a:avLst>
          </a:prstGeom>
          <a:solidFill>
            <a:schemeClr val="lt1"/>
          </a:solidFill>
          <a:ln cap="flat" cmpd="sng" w="9525">
            <a:solidFill>
              <a:srgbClr val="15705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1" i="0" lang="fr-FR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classe, j’adopte une bonne posture.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9" name="Shape 1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0" name="Google Shape;1220;p12"/>
          <p:cNvSpPr txBox="1"/>
          <p:nvPr>
            <p:ph type="title"/>
          </p:nvPr>
        </p:nvSpPr>
        <p:spPr>
          <a:xfrm>
            <a:off x="778058" y="318293"/>
            <a:ext cx="10950522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 En classe, je m’assois correctement sur ma chaise. Je ne m’allonge pas, car une mauvaise posture peut nuire à ma santé.</a:t>
            </a:r>
            <a:endParaRPr/>
          </a:p>
        </p:txBody>
      </p:sp>
      <p:sp>
        <p:nvSpPr>
          <p:cNvPr id="1221" name="Google Shape;1221;p12"/>
          <p:cNvSpPr txBox="1"/>
          <p:nvPr>
            <p:ph idx="2" type="body"/>
          </p:nvPr>
        </p:nvSpPr>
        <p:spPr>
          <a:xfrm>
            <a:off x="778058" y="668338"/>
            <a:ext cx="5828251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 recourt à l’alternance linguistique pour expliciter le comportement attendu.</a:t>
            </a:r>
            <a:endParaRPr/>
          </a:p>
        </p:txBody>
      </p:sp>
      <p:pic>
        <p:nvPicPr>
          <p:cNvPr id="1222" name="Google Shape;1222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96408" y="2246294"/>
            <a:ext cx="2917689" cy="2633799"/>
          </a:xfrm>
          <a:prstGeom prst="rect">
            <a:avLst/>
          </a:prstGeom>
          <a:noFill/>
          <a:ln>
            <a:noFill/>
          </a:ln>
        </p:spPr>
      </p:pic>
      <p:sp>
        <p:nvSpPr>
          <p:cNvPr id="1223" name="Google Shape;1223;p12"/>
          <p:cNvSpPr/>
          <p:nvPr/>
        </p:nvSpPr>
        <p:spPr>
          <a:xfrm flipH="1" rot="710376">
            <a:off x="7491501" y="1713048"/>
            <a:ext cx="1642033" cy="878501"/>
          </a:xfrm>
          <a:prstGeom prst="wedgeEllipseCallout">
            <a:avLst>
              <a:gd fmla="val 44937" name="adj1"/>
              <a:gd fmla="val 59747" name="adj2"/>
            </a:avLst>
          </a:prstGeom>
          <a:solidFill>
            <a:schemeClr val="lt1"/>
          </a:solidFill>
          <a:ln cap="flat" cmpd="sng" w="9525">
            <a:solidFill>
              <a:srgbClr val="15705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1" i="0" lang="fr-FR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classe, je m’allonge sur ma chaise.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24" name="Google Shape;1224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88653" y="2152305"/>
            <a:ext cx="2167148" cy="2821781"/>
          </a:xfrm>
          <a:prstGeom prst="rect">
            <a:avLst/>
          </a:prstGeom>
          <a:noFill/>
          <a:ln>
            <a:noFill/>
          </a:ln>
        </p:spPr>
      </p:pic>
      <p:sp>
        <p:nvSpPr>
          <p:cNvPr id="1225" name="Google Shape;1225;p12"/>
          <p:cNvSpPr/>
          <p:nvPr/>
        </p:nvSpPr>
        <p:spPr>
          <a:xfrm flipH="1" rot="710376">
            <a:off x="4143913" y="1713048"/>
            <a:ext cx="1642033" cy="878501"/>
          </a:xfrm>
          <a:prstGeom prst="wedgeEllipseCallout">
            <a:avLst>
              <a:gd fmla="val 44937" name="adj1"/>
              <a:gd fmla="val 59747" name="adj2"/>
            </a:avLst>
          </a:prstGeom>
          <a:solidFill>
            <a:schemeClr val="lt1"/>
          </a:solidFill>
          <a:ln cap="flat" cmpd="sng" w="9525">
            <a:solidFill>
              <a:srgbClr val="15705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1" i="0" lang="fr-FR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classe, j’adopte une bonne posture.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6" name="Google Shape;1226;p12"/>
          <p:cNvSpPr/>
          <p:nvPr/>
        </p:nvSpPr>
        <p:spPr>
          <a:xfrm>
            <a:off x="6005624" y="1556337"/>
            <a:ext cx="1194318" cy="1194318"/>
          </a:xfrm>
          <a:prstGeom prst="mathMultiply">
            <a:avLst>
              <a:gd fmla="val 23520" name="adj1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oche avec un remplissage uni" id="1227" name="Google Shape;1227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33127" y="1695098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1" name="Shape 1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e image contenant dessin humoristique, mammifère, illustration, clipart&#10;&#10;Le contenu généré par l’IA peut être incorrect." id="1232" name="Google Shape;1232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8072" y="1056200"/>
            <a:ext cx="4550664" cy="45506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33" name="Google Shape;1233;p13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1234" name="Google Shape;1234;p13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5" name="Google Shape;1235;p13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3921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36" name="Google Shape;1236;p13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7" name="Google Shape;1237;p13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8" name="Google Shape;1238;p13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b="1" i="0" sz="2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9" name="Google Shape;1239;p13"/>
          <p:cNvSpPr txBox="1"/>
          <p:nvPr/>
        </p:nvSpPr>
        <p:spPr>
          <a:xfrm>
            <a:off x="5147892" y="2280492"/>
            <a:ext cx="5869201" cy="2600071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Réactivation des prérequis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(6 min)</a:t>
            </a:r>
            <a:endParaRPr b="1" i="0" sz="4800" u="none" cap="none" strike="noStrike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3" name="Shape 1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4" name="Google Shape;1244;p14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>
                <a:latin typeface="Calibri"/>
                <a:ea typeface="Calibri"/>
                <a:cs typeface="Calibri"/>
                <a:sym typeface="Calibri"/>
              </a:rPr>
              <a:t>Avant de commencer notre leçon , qui peut me rappeler la traduction des termes suivants en français?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5" name="Google Shape;1245;p14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None/>
            </a:pPr>
            <a:r>
              <a:rPr lang="fr-FR">
                <a:solidFill>
                  <a:srgbClr val="A5A5A5"/>
                </a:solidFill>
              </a:rPr>
              <a:t>L’enseignant  invite deux ou trois élèves à répondre et </a:t>
            </a:r>
            <a:r>
              <a:rPr lang="fr-FR">
                <a:solidFill>
                  <a:srgbClr val="BFBFBF"/>
                </a:solidFill>
              </a:rPr>
              <a:t>demande de lire le mot en français à haute voix (une fois que c’est affiché)</a:t>
            </a:r>
            <a:endParaRPr>
              <a:solidFill>
                <a:srgbClr val="000000"/>
              </a:solidFill>
            </a:endParaRPr>
          </a:p>
        </p:txBody>
      </p:sp>
      <p:grpSp>
        <p:nvGrpSpPr>
          <p:cNvPr id="1246" name="Google Shape;1246;p14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1247" name="Google Shape;1247;p14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48" name="Google Shape;1248;p14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49" name="Google Shape;1249;p14"/>
          <p:cNvSpPr/>
          <p:nvPr/>
        </p:nvSpPr>
        <p:spPr>
          <a:xfrm>
            <a:off x="1973505" y="1187838"/>
            <a:ext cx="8510198" cy="461665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Donnez l’équivalent en français de: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0" name="Google Shape;1250;p14"/>
          <p:cNvSpPr txBox="1"/>
          <p:nvPr/>
        </p:nvSpPr>
        <p:spPr>
          <a:xfrm>
            <a:off x="1687764" y="3018765"/>
            <a:ext cx="4125433" cy="830997"/>
          </a:xfrm>
          <a:prstGeom prst="rect">
            <a:avLst/>
          </a:prstGeom>
          <a:solidFill>
            <a:srgbClr val="BEF2C7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mélange</a:t>
            </a:r>
            <a:endParaRPr b="1" sz="4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1" name="Google Shape;1251;p14"/>
          <p:cNvSpPr txBox="1"/>
          <p:nvPr/>
        </p:nvSpPr>
        <p:spPr>
          <a:xfrm>
            <a:off x="1687764" y="1908103"/>
            <a:ext cx="4100326" cy="830997"/>
          </a:xfrm>
          <a:prstGeom prst="rect">
            <a:avLst/>
          </a:prstGeom>
          <a:solidFill>
            <a:srgbClr val="BEF2C7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الخليط</a:t>
            </a:r>
            <a:endParaRPr b="1" sz="4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2" name="Google Shape;1252;p14"/>
          <p:cNvSpPr txBox="1"/>
          <p:nvPr/>
        </p:nvSpPr>
        <p:spPr>
          <a:xfrm>
            <a:off x="7002480" y="3018765"/>
            <a:ext cx="3501756" cy="830997"/>
          </a:xfrm>
          <a:prstGeom prst="rect">
            <a:avLst/>
          </a:prstGeom>
          <a:solidFill>
            <a:srgbClr val="C0E4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dissout</a:t>
            </a:r>
            <a:endParaRPr b="1" sz="4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3" name="Google Shape;1253;p14"/>
          <p:cNvSpPr txBox="1"/>
          <p:nvPr/>
        </p:nvSpPr>
        <p:spPr>
          <a:xfrm>
            <a:off x="7007290" y="1928761"/>
            <a:ext cx="3417780" cy="830997"/>
          </a:xfrm>
          <a:prstGeom prst="rect">
            <a:avLst/>
          </a:prstGeom>
          <a:solidFill>
            <a:srgbClr val="C0E4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يذوب</a:t>
            </a:r>
            <a:endParaRPr b="1" sz="4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4" name="Google Shape;1254;p14"/>
          <p:cNvSpPr txBox="1"/>
          <p:nvPr/>
        </p:nvSpPr>
        <p:spPr>
          <a:xfrm>
            <a:off x="1687764" y="5095699"/>
            <a:ext cx="4147204" cy="830997"/>
          </a:xfrm>
          <a:prstGeom prst="rect">
            <a:avLst/>
          </a:prstGeom>
          <a:solidFill>
            <a:srgbClr val="FAE2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Homogène</a:t>
            </a:r>
            <a:endParaRPr/>
          </a:p>
        </p:txBody>
      </p:sp>
      <p:sp>
        <p:nvSpPr>
          <p:cNvPr id="1255" name="Google Shape;1255;p14"/>
          <p:cNvSpPr txBox="1"/>
          <p:nvPr/>
        </p:nvSpPr>
        <p:spPr>
          <a:xfrm>
            <a:off x="1687764" y="4108362"/>
            <a:ext cx="2423330" cy="830997"/>
          </a:xfrm>
          <a:prstGeom prst="rect">
            <a:avLst/>
          </a:prstGeom>
          <a:solidFill>
            <a:srgbClr val="FAE2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متجانس</a:t>
            </a:r>
            <a:endParaRPr b="1" sz="4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6" name="Google Shape;1256;p14"/>
          <p:cNvSpPr txBox="1"/>
          <p:nvPr/>
        </p:nvSpPr>
        <p:spPr>
          <a:xfrm>
            <a:off x="7039456" y="5095698"/>
            <a:ext cx="3444247" cy="830997"/>
          </a:xfrm>
          <a:prstGeom prst="rect">
            <a:avLst/>
          </a:prstGeom>
          <a:solidFill>
            <a:srgbClr val="F2CDED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Hétérogène</a:t>
            </a:r>
            <a:endParaRPr b="1" sz="4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7" name="Google Shape;1257;p14"/>
          <p:cNvSpPr txBox="1"/>
          <p:nvPr/>
        </p:nvSpPr>
        <p:spPr>
          <a:xfrm>
            <a:off x="7002480" y="4108362"/>
            <a:ext cx="3501756" cy="830997"/>
          </a:xfrm>
          <a:prstGeom prst="rect">
            <a:avLst/>
          </a:prstGeom>
          <a:solidFill>
            <a:srgbClr val="F2CDED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غير متجانس</a:t>
            </a:r>
            <a:endParaRPr b="1" sz="4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1" name="Shape 1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2" name="Google Shape;1262;p15"/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3" name="Google Shape;1263;p15"/>
          <p:cNvSpPr/>
          <p:nvPr/>
        </p:nvSpPr>
        <p:spPr>
          <a:xfrm>
            <a:off x="3660430" y="2213430"/>
            <a:ext cx="4464000" cy="52322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 mélange est constitué:</a:t>
            </a:r>
            <a:endParaRPr b="1"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4" name="Google Shape;1264;p15"/>
          <p:cNvSpPr/>
          <p:nvPr/>
        </p:nvSpPr>
        <p:spPr>
          <a:xfrm>
            <a:off x="1960728" y="4517938"/>
            <a:ext cx="3888000" cy="432000"/>
          </a:xfrm>
          <a:prstGeom prst="roundRect">
            <a:avLst>
              <a:gd fmla="val 16667" name="adj"/>
            </a:avLst>
          </a:prstGeom>
          <a:solidFill>
            <a:srgbClr val="C0E4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 plusieurs constituants</a:t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5" name="Google Shape;1265;p15"/>
          <p:cNvSpPr/>
          <p:nvPr/>
        </p:nvSpPr>
        <p:spPr>
          <a:xfrm>
            <a:off x="1450747" y="4517938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1266" name="Google Shape;1266;p15"/>
          <p:cNvSpPr/>
          <p:nvPr/>
        </p:nvSpPr>
        <p:spPr>
          <a:xfrm>
            <a:off x="7774482" y="4516180"/>
            <a:ext cx="3276000" cy="432000"/>
          </a:xfrm>
          <a:prstGeom prst="roundRect">
            <a:avLst>
              <a:gd fmla="val 16667" name="adj"/>
            </a:avLst>
          </a:prstGeom>
          <a:solidFill>
            <a:srgbClr val="C0E4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d’un seul constituant</a:t>
            </a:r>
            <a:endParaRPr/>
          </a:p>
        </p:txBody>
      </p:sp>
      <p:sp>
        <p:nvSpPr>
          <p:cNvPr id="1267" name="Google Shape;1267;p15"/>
          <p:cNvSpPr/>
          <p:nvPr/>
        </p:nvSpPr>
        <p:spPr>
          <a:xfrm>
            <a:off x="7217862" y="4516180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1268" name="Google Shape;1268;p15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On va commencer cette séance par un rappel. Choisir la bonne réponse. </a:t>
            </a:r>
            <a:endParaRPr/>
          </a:p>
        </p:txBody>
      </p:sp>
      <p:sp>
        <p:nvSpPr>
          <p:cNvPr id="1269" name="Google Shape;1269;p15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Demander à 5 élèves au hasard, pas toujours les mêmes.</a:t>
            </a:r>
            <a:endParaRPr/>
          </a:p>
        </p:txBody>
      </p:sp>
      <p:grpSp>
        <p:nvGrpSpPr>
          <p:cNvPr id="1270" name="Google Shape;1270;p15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1271" name="Google Shape;1271;p15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72" name="Google Shape;1272;p15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6" name="Shape 1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7" name="Google Shape;1277;p16"/>
          <p:cNvSpPr/>
          <p:nvPr/>
        </p:nvSpPr>
        <p:spPr>
          <a:xfrm>
            <a:off x="3660430" y="2213430"/>
            <a:ext cx="4464000" cy="52322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 mélange est constitué:</a:t>
            </a:r>
            <a:endParaRPr b="1"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8" name="Google Shape;1278;p16"/>
          <p:cNvSpPr/>
          <p:nvPr/>
        </p:nvSpPr>
        <p:spPr>
          <a:xfrm>
            <a:off x="1960728" y="4517938"/>
            <a:ext cx="3888000" cy="432000"/>
          </a:xfrm>
          <a:prstGeom prst="roundRect">
            <a:avLst>
              <a:gd fmla="val 16667" name="adj"/>
            </a:avLst>
          </a:prstGeom>
          <a:solidFill>
            <a:srgbClr val="C0E4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 plusieurs constituants</a:t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9" name="Google Shape;1279;p16"/>
          <p:cNvSpPr/>
          <p:nvPr/>
        </p:nvSpPr>
        <p:spPr>
          <a:xfrm>
            <a:off x="1450747" y="4517938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1280" name="Google Shape;1280;p16"/>
          <p:cNvSpPr/>
          <p:nvPr/>
        </p:nvSpPr>
        <p:spPr>
          <a:xfrm>
            <a:off x="7774482" y="4516180"/>
            <a:ext cx="3276000" cy="432000"/>
          </a:xfrm>
          <a:prstGeom prst="roundRect">
            <a:avLst>
              <a:gd fmla="val 16667" name="adj"/>
            </a:avLst>
          </a:prstGeom>
          <a:solidFill>
            <a:srgbClr val="C0E4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d’un seul constituant</a:t>
            </a:r>
            <a:endParaRPr/>
          </a:p>
        </p:txBody>
      </p:sp>
      <p:sp>
        <p:nvSpPr>
          <p:cNvPr id="1281" name="Google Shape;1281;p16"/>
          <p:cNvSpPr/>
          <p:nvPr/>
        </p:nvSpPr>
        <p:spPr>
          <a:xfrm>
            <a:off x="7217862" y="4516180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pic>
        <p:nvPicPr>
          <p:cNvPr descr="Coche avec un remplissage uni" id="1282" name="Google Shape;1282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1331" y="4389227"/>
            <a:ext cx="684830" cy="684830"/>
          </a:xfrm>
          <a:prstGeom prst="rect">
            <a:avLst/>
          </a:prstGeom>
          <a:noFill/>
          <a:ln>
            <a:noFill/>
          </a:ln>
        </p:spPr>
      </p:pic>
      <p:sp>
        <p:nvSpPr>
          <p:cNvPr id="1283" name="Google Shape;1283;p16"/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mélange est constitué de plusieurs constituants. 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4" name="Google Shape;1284;p16"/>
          <p:cNvSpPr txBox="1"/>
          <p:nvPr/>
        </p:nvSpPr>
        <p:spPr>
          <a:xfrm>
            <a:off x="761260" y="683582"/>
            <a:ext cx="7157598" cy="3406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50"/>
              <a:buFont typeface="Arial"/>
              <a:buNone/>
            </a:pPr>
            <a:r>
              <a:rPr i="1" lang="fr-FR" sz="105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Rappeler la différence entre un mélange et un corps pur.</a:t>
            </a:r>
            <a:endParaRPr/>
          </a:p>
        </p:txBody>
      </p:sp>
      <p:pic>
        <p:nvPicPr>
          <p:cNvPr id="1285" name="Google Shape;1285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645716" y="505406"/>
            <a:ext cx="325863" cy="3258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9" name="Shape 1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" name="Google Shape;1290;p17"/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b="1" sz="20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1" name="Google Shape;1291;p17"/>
          <p:cNvSpPr txBox="1"/>
          <p:nvPr/>
        </p:nvSpPr>
        <p:spPr>
          <a:xfrm>
            <a:off x="509932" y="694940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2" name="Google Shape;1292;p17"/>
          <p:cNvSpPr/>
          <p:nvPr/>
        </p:nvSpPr>
        <p:spPr>
          <a:xfrm>
            <a:off x="2555419" y="2244618"/>
            <a:ext cx="6593913" cy="738664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L’eau de mer contient du sel………………….</a:t>
            </a:r>
            <a:endParaRPr b="1"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3" name="Google Shape;1293;p17"/>
          <p:cNvSpPr/>
          <p:nvPr/>
        </p:nvSpPr>
        <p:spPr>
          <a:xfrm>
            <a:off x="1960728" y="4517938"/>
            <a:ext cx="1398292" cy="432000"/>
          </a:xfrm>
          <a:prstGeom prst="roundRect">
            <a:avLst>
              <a:gd fmla="val 16667" name="adj"/>
            </a:avLst>
          </a:prstGeom>
          <a:solidFill>
            <a:srgbClr val="D9E5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fondu</a:t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4" name="Google Shape;1294;p17"/>
          <p:cNvSpPr/>
          <p:nvPr/>
        </p:nvSpPr>
        <p:spPr>
          <a:xfrm>
            <a:off x="1450747" y="4517938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1295" name="Google Shape;1295;p17"/>
          <p:cNvSpPr/>
          <p:nvPr/>
        </p:nvSpPr>
        <p:spPr>
          <a:xfrm>
            <a:off x="5852376" y="4613382"/>
            <a:ext cx="1388179" cy="432000"/>
          </a:xfrm>
          <a:prstGeom prst="roundRect">
            <a:avLst>
              <a:gd fmla="val 16667" name="adj"/>
            </a:avLst>
          </a:prstGeom>
          <a:solidFill>
            <a:srgbClr val="D9E5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liquide</a:t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6" name="Google Shape;1296;p17"/>
          <p:cNvSpPr/>
          <p:nvPr/>
        </p:nvSpPr>
        <p:spPr>
          <a:xfrm>
            <a:off x="5295756" y="4613382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1297" name="Google Shape;1297;p17"/>
          <p:cNvSpPr/>
          <p:nvPr/>
        </p:nvSpPr>
        <p:spPr>
          <a:xfrm>
            <a:off x="9706729" y="4613382"/>
            <a:ext cx="1379956" cy="432000"/>
          </a:xfrm>
          <a:prstGeom prst="roundRect">
            <a:avLst>
              <a:gd fmla="val 16667" name="adj"/>
            </a:avLst>
          </a:prstGeom>
          <a:solidFill>
            <a:srgbClr val="D9E5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dissout</a:t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8" name="Google Shape;1298;p17"/>
          <p:cNvSpPr/>
          <p:nvPr/>
        </p:nvSpPr>
        <p:spPr>
          <a:xfrm>
            <a:off x="9196748" y="4613382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1299" name="Google Shape;1299;p17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>
                <a:latin typeface="Calibri"/>
                <a:ea typeface="Calibri"/>
                <a:cs typeface="Calibri"/>
                <a:sym typeface="Calibri"/>
              </a:rPr>
              <a:t>Choisir la bonne réponse pour compléter la phrase ci-dessous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0" name="Google Shape;1300;p17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000"/>
              <a:buNone/>
            </a:pPr>
            <a:r>
              <a:rPr lang="fr-FR">
                <a:solidFill>
                  <a:srgbClr val="BFBFBF"/>
                </a:solidFill>
              </a:rPr>
              <a:t>Demander à 4 élèves au hasard, pas toujours les mêmes.</a:t>
            </a:r>
            <a:endParaRPr>
              <a:solidFill>
                <a:srgbClr val="000000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  <p:grpSp>
        <p:nvGrpSpPr>
          <p:cNvPr id="1301" name="Google Shape;1301;p17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1302" name="Google Shape;1302;p17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03" name="Google Shape;1303;p17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7" name="Shape 1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che avec un remplissage uni" id="1308" name="Google Shape;1308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40594" y="4541562"/>
            <a:ext cx="684830" cy="684830"/>
          </a:xfrm>
          <a:prstGeom prst="rect">
            <a:avLst/>
          </a:prstGeom>
          <a:noFill/>
          <a:ln>
            <a:noFill/>
          </a:ln>
        </p:spPr>
      </p:pic>
      <p:sp>
        <p:nvSpPr>
          <p:cNvPr id="1309" name="Google Shape;1309;p18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 C’est vrai l’eau de mer contient du sel dissout . </a:t>
            </a:r>
            <a:endParaRPr/>
          </a:p>
        </p:txBody>
      </p:sp>
      <p:sp>
        <p:nvSpPr>
          <p:cNvPr id="1310" name="Google Shape;1310;p18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S'appuyer sur les réponses pour donner plus d’explications.</a:t>
            </a:r>
            <a:endParaRPr/>
          </a:p>
        </p:txBody>
      </p:sp>
      <p:sp>
        <p:nvSpPr>
          <p:cNvPr id="1311" name="Google Shape;1311;p18"/>
          <p:cNvSpPr/>
          <p:nvPr/>
        </p:nvSpPr>
        <p:spPr>
          <a:xfrm>
            <a:off x="2555419" y="2244618"/>
            <a:ext cx="6593913" cy="738664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L’eau de mer contient du sel………………….</a:t>
            </a:r>
            <a:endParaRPr b="1"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2" name="Google Shape;1312;p18"/>
          <p:cNvSpPr/>
          <p:nvPr/>
        </p:nvSpPr>
        <p:spPr>
          <a:xfrm>
            <a:off x="1960728" y="4517938"/>
            <a:ext cx="1398292" cy="432000"/>
          </a:xfrm>
          <a:prstGeom prst="roundRect">
            <a:avLst>
              <a:gd fmla="val 16667" name="adj"/>
            </a:avLst>
          </a:prstGeom>
          <a:solidFill>
            <a:srgbClr val="D9E5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fondu</a:t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3" name="Google Shape;1313;p18"/>
          <p:cNvSpPr/>
          <p:nvPr/>
        </p:nvSpPr>
        <p:spPr>
          <a:xfrm>
            <a:off x="1450747" y="4517938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1314" name="Google Shape;1314;p18"/>
          <p:cNvSpPr/>
          <p:nvPr/>
        </p:nvSpPr>
        <p:spPr>
          <a:xfrm>
            <a:off x="5852376" y="4613382"/>
            <a:ext cx="1388179" cy="432000"/>
          </a:xfrm>
          <a:prstGeom prst="roundRect">
            <a:avLst>
              <a:gd fmla="val 16667" name="adj"/>
            </a:avLst>
          </a:prstGeom>
          <a:solidFill>
            <a:srgbClr val="D9E5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liquide</a:t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5" name="Google Shape;1315;p18"/>
          <p:cNvSpPr/>
          <p:nvPr/>
        </p:nvSpPr>
        <p:spPr>
          <a:xfrm>
            <a:off x="5295756" y="4613382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1316" name="Google Shape;1316;p18"/>
          <p:cNvSpPr/>
          <p:nvPr/>
        </p:nvSpPr>
        <p:spPr>
          <a:xfrm>
            <a:off x="9706729" y="4613382"/>
            <a:ext cx="1379956" cy="432000"/>
          </a:xfrm>
          <a:prstGeom prst="roundRect">
            <a:avLst>
              <a:gd fmla="val 16667" name="adj"/>
            </a:avLst>
          </a:prstGeom>
          <a:solidFill>
            <a:srgbClr val="D9E5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dissout</a:t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7" name="Google Shape;1317;p18"/>
          <p:cNvSpPr/>
          <p:nvPr/>
        </p:nvSpPr>
        <p:spPr>
          <a:xfrm>
            <a:off x="9196748" y="4613382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pic>
        <p:nvPicPr>
          <p:cNvPr id="1318" name="Google Shape;1318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645716" y="505406"/>
            <a:ext cx="325863" cy="3258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2" name="Shape 1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3" name="Google Shape;1323;p19"/>
          <p:cNvSpPr txBox="1"/>
          <p:nvPr/>
        </p:nvSpPr>
        <p:spPr>
          <a:xfrm>
            <a:off x="2127502" y="4809690"/>
            <a:ext cx="225320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Eau + sirop</a:t>
            </a:r>
            <a:endParaRPr/>
          </a:p>
        </p:txBody>
      </p:sp>
      <p:sp>
        <p:nvSpPr>
          <p:cNvPr id="1324" name="Google Shape;1324;p19"/>
          <p:cNvSpPr txBox="1"/>
          <p:nvPr/>
        </p:nvSpPr>
        <p:spPr>
          <a:xfrm>
            <a:off x="8077493" y="4812522"/>
            <a:ext cx="287405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Huile + Sirop blanc</a:t>
            </a:r>
            <a:endParaRPr/>
          </a:p>
        </p:txBody>
      </p:sp>
      <p:pic>
        <p:nvPicPr>
          <p:cNvPr descr="Une image contenant cylindre, boisson gazeuse, bécher, pot" id="1325" name="Google Shape;1325;p19"/>
          <p:cNvPicPr preferRelativeResize="0"/>
          <p:nvPr/>
        </p:nvPicPr>
        <p:blipFill rotWithShape="1">
          <a:blip r:embed="rId3">
            <a:alphaModFix/>
          </a:blip>
          <a:srcRect b="0" l="0" r="70465" t="0"/>
          <a:stretch/>
        </p:blipFill>
        <p:spPr>
          <a:xfrm>
            <a:off x="2496413" y="2682138"/>
            <a:ext cx="1736323" cy="181776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cylindre, boisson gazeuse, bécher, pot" id="1326" name="Google Shape;1326;p19"/>
          <p:cNvPicPr preferRelativeResize="0"/>
          <p:nvPr/>
        </p:nvPicPr>
        <p:blipFill rotWithShape="1">
          <a:blip r:embed="rId3">
            <a:alphaModFix/>
          </a:blip>
          <a:srcRect b="0" l="30390" r="33703" t="0"/>
          <a:stretch/>
        </p:blipFill>
        <p:spPr>
          <a:xfrm>
            <a:off x="5266259" y="2691822"/>
            <a:ext cx="2110875" cy="18926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cylindre, boisson gazeuse, bécher, pot" id="1327" name="Google Shape;1327;p19"/>
          <p:cNvPicPr preferRelativeResize="0"/>
          <p:nvPr/>
        </p:nvPicPr>
        <p:blipFill rotWithShape="1">
          <a:blip r:embed="rId3">
            <a:alphaModFix/>
          </a:blip>
          <a:srcRect b="0" l="68608" r="-2062" t="0"/>
          <a:stretch/>
        </p:blipFill>
        <p:spPr>
          <a:xfrm>
            <a:off x="8410656" y="2607242"/>
            <a:ext cx="1966821" cy="1892660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19"/>
          <p:cNvSpPr/>
          <p:nvPr/>
        </p:nvSpPr>
        <p:spPr>
          <a:xfrm>
            <a:off x="2496413" y="1480069"/>
            <a:ext cx="6593913" cy="523220"/>
          </a:xfrm>
          <a:prstGeom prst="rect">
            <a:avLst/>
          </a:prstGeom>
          <a:solidFill>
            <a:srgbClr val="C0E4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Compléter par homogène ou hétérogène. </a:t>
            </a:r>
            <a:endParaRPr/>
          </a:p>
        </p:txBody>
      </p:sp>
      <p:sp>
        <p:nvSpPr>
          <p:cNvPr id="1329" name="Google Shape;1329;p19"/>
          <p:cNvSpPr/>
          <p:nvPr/>
        </p:nvSpPr>
        <p:spPr>
          <a:xfrm>
            <a:off x="2127502" y="5351937"/>
            <a:ext cx="2491151" cy="432000"/>
          </a:xfrm>
          <a:prstGeom prst="roundRect">
            <a:avLst>
              <a:gd fmla="val 16667" name="adj"/>
            </a:avLst>
          </a:prstGeom>
          <a:solidFill>
            <a:srgbClr val="C0E4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………………………</a:t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0" name="Google Shape;1330;p19"/>
          <p:cNvSpPr/>
          <p:nvPr/>
        </p:nvSpPr>
        <p:spPr>
          <a:xfrm>
            <a:off x="5438314" y="5328755"/>
            <a:ext cx="2491151" cy="432000"/>
          </a:xfrm>
          <a:prstGeom prst="roundRect">
            <a:avLst>
              <a:gd fmla="val 16667" name="adj"/>
            </a:avLst>
          </a:prstGeom>
          <a:solidFill>
            <a:srgbClr val="C0E4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………………………</a:t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1" name="Google Shape;1331;p19"/>
          <p:cNvSpPr/>
          <p:nvPr/>
        </p:nvSpPr>
        <p:spPr>
          <a:xfrm>
            <a:off x="8711804" y="5351937"/>
            <a:ext cx="2491151" cy="432000"/>
          </a:xfrm>
          <a:prstGeom prst="roundRect">
            <a:avLst>
              <a:gd fmla="val 16667" name="adj"/>
            </a:avLst>
          </a:prstGeom>
          <a:solidFill>
            <a:srgbClr val="C0E4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………………………</a:t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2" name="Google Shape;1332;p19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Pour distinguer les types de mélanges , compléter par le mot convenable.</a:t>
            </a:r>
            <a:endParaRPr/>
          </a:p>
        </p:txBody>
      </p:sp>
      <p:sp>
        <p:nvSpPr>
          <p:cNvPr id="1333" name="Google Shape;1333;p19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Demander à 4 élèves au hasard, pas toujours les mêmes.</a:t>
            </a:r>
            <a:endParaRPr/>
          </a:p>
        </p:txBody>
      </p:sp>
      <p:grpSp>
        <p:nvGrpSpPr>
          <p:cNvPr id="1334" name="Google Shape;1334;p19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1335" name="Google Shape;1335;p19"/>
            <p:cNvPicPr preferRelativeResize="0"/>
            <p:nvPr/>
          </p:nvPicPr>
          <p:blipFill rotWithShape="1">
            <a:blip r:embed="rId4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36" name="Google Shape;1336;p19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122" name="Shape 11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0" name="Shape 1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" name="Google Shape;1341;p20"/>
          <p:cNvSpPr txBox="1"/>
          <p:nvPr/>
        </p:nvSpPr>
        <p:spPr>
          <a:xfrm>
            <a:off x="2127502" y="5537481"/>
            <a:ext cx="225320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Eau + sirop</a:t>
            </a:r>
            <a:endParaRPr/>
          </a:p>
        </p:txBody>
      </p:sp>
      <p:sp>
        <p:nvSpPr>
          <p:cNvPr id="1342" name="Google Shape;1342;p20"/>
          <p:cNvSpPr txBox="1"/>
          <p:nvPr/>
        </p:nvSpPr>
        <p:spPr>
          <a:xfrm>
            <a:off x="5320460" y="5561577"/>
            <a:ext cx="225320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Eau + Huile</a:t>
            </a:r>
            <a:endParaRPr/>
          </a:p>
        </p:txBody>
      </p:sp>
      <p:sp>
        <p:nvSpPr>
          <p:cNvPr id="1343" name="Google Shape;1343;p20"/>
          <p:cNvSpPr txBox="1"/>
          <p:nvPr/>
        </p:nvSpPr>
        <p:spPr>
          <a:xfrm>
            <a:off x="8077493" y="5540313"/>
            <a:ext cx="287405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Huile + Sirop blanc</a:t>
            </a:r>
            <a:endParaRPr/>
          </a:p>
        </p:txBody>
      </p:sp>
      <p:sp>
        <p:nvSpPr>
          <p:cNvPr id="1344" name="Google Shape;1344;p20"/>
          <p:cNvSpPr/>
          <p:nvPr/>
        </p:nvSpPr>
        <p:spPr>
          <a:xfrm>
            <a:off x="2496413" y="1480069"/>
            <a:ext cx="6593913" cy="52322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Compléter par homogène ou hétérogène. </a:t>
            </a:r>
            <a:endParaRPr/>
          </a:p>
        </p:txBody>
      </p:sp>
      <p:sp>
        <p:nvSpPr>
          <p:cNvPr id="1345" name="Google Shape;1345;p20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Effectivement, il existe deux types de mélange : homogène et hétérogène.</a:t>
            </a:r>
            <a:endParaRPr/>
          </a:p>
        </p:txBody>
      </p:sp>
      <p:sp>
        <p:nvSpPr>
          <p:cNvPr id="1346" name="Google Shape;1346;p20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Proposer d’autres exemples pour renforcer les acquis.</a:t>
            </a:r>
            <a:endParaRPr/>
          </a:p>
        </p:txBody>
      </p:sp>
      <p:sp>
        <p:nvSpPr>
          <p:cNvPr id="1347" name="Google Shape;1347;p20"/>
          <p:cNvSpPr txBox="1"/>
          <p:nvPr/>
        </p:nvSpPr>
        <p:spPr>
          <a:xfrm>
            <a:off x="2127502" y="4809690"/>
            <a:ext cx="225320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Eau + sirop</a:t>
            </a:r>
            <a:endParaRPr/>
          </a:p>
        </p:txBody>
      </p:sp>
      <p:sp>
        <p:nvSpPr>
          <p:cNvPr id="1348" name="Google Shape;1348;p20"/>
          <p:cNvSpPr txBox="1"/>
          <p:nvPr/>
        </p:nvSpPr>
        <p:spPr>
          <a:xfrm>
            <a:off x="8077493" y="4812522"/>
            <a:ext cx="287405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Huile + Sirop blanc</a:t>
            </a:r>
            <a:endParaRPr/>
          </a:p>
        </p:txBody>
      </p:sp>
      <p:pic>
        <p:nvPicPr>
          <p:cNvPr descr="Une image contenant cylindre, boisson gazeuse, bécher, pot" id="1349" name="Google Shape;1349;p20"/>
          <p:cNvPicPr preferRelativeResize="0"/>
          <p:nvPr/>
        </p:nvPicPr>
        <p:blipFill rotWithShape="1">
          <a:blip r:embed="rId3">
            <a:alphaModFix/>
          </a:blip>
          <a:srcRect b="0" l="0" r="70465" t="0"/>
          <a:stretch/>
        </p:blipFill>
        <p:spPr>
          <a:xfrm>
            <a:off x="2496413" y="2682138"/>
            <a:ext cx="1736324" cy="181776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cylindre, boisson gazeuse, bécher, pot" id="1350" name="Google Shape;1350;p20"/>
          <p:cNvPicPr preferRelativeResize="0"/>
          <p:nvPr/>
        </p:nvPicPr>
        <p:blipFill rotWithShape="1">
          <a:blip r:embed="rId3">
            <a:alphaModFix/>
          </a:blip>
          <a:srcRect b="0" l="30390" r="33703" t="0"/>
          <a:stretch/>
        </p:blipFill>
        <p:spPr>
          <a:xfrm>
            <a:off x="5266259" y="2691822"/>
            <a:ext cx="2110875" cy="18926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cylindre, boisson gazeuse, bécher, pot" id="1351" name="Google Shape;1351;p20"/>
          <p:cNvPicPr preferRelativeResize="0"/>
          <p:nvPr/>
        </p:nvPicPr>
        <p:blipFill rotWithShape="1">
          <a:blip r:embed="rId3">
            <a:alphaModFix/>
          </a:blip>
          <a:srcRect b="0" l="68608" r="-2062" t="0"/>
          <a:stretch/>
        </p:blipFill>
        <p:spPr>
          <a:xfrm>
            <a:off x="8410656" y="2607242"/>
            <a:ext cx="1966821" cy="1892660"/>
          </a:xfrm>
          <a:prstGeom prst="rect">
            <a:avLst/>
          </a:prstGeom>
          <a:noFill/>
          <a:ln>
            <a:noFill/>
          </a:ln>
        </p:spPr>
      </p:pic>
      <p:sp>
        <p:nvSpPr>
          <p:cNvPr id="1352" name="Google Shape;1352;p20"/>
          <p:cNvSpPr/>
          <p:nvPr/>
        </p:nvSpPr>
        <p:spPr>
          <a:xfrm>
            <a:off x="2127502" y="5351937"/>
            <a:ext cx="3035308" cy="432000"/>
          </a:xfrm>
          <a:prstGeom prst="roundRect">
            <a:avLst>
              <a:gd fmla="val 16667" name="adj"/>
            </a:avLst>
          </a:prstGeom>
          <a:solidFill>
            <a:srgbClr val="C0E4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Homogène</a:t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3" name="Google Shape;1353;p20"/>
          <p:cNvSpPr/>
          <p:nvPr/>
        </p:nvSpPr>
        <p:spPr>
          <a:xfrm>
            <a:off x="5438314" y="5328755"/>
            <a:ext cx="2491151" cy="432000"/>
          </a:xfrm>
          <a:prstGeom prst="roundRect">
            <a:avLst>
              <a:gd fmla="val 16667" name="adj"/>
            </a:avLst>
          </a:prstGeom>
          <a:solidFill>
            <a:srgbClr val="C0E4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Hétérogène</a:t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4" name="Google Shape;1354;p20"/>
          <p:cNvSpPr/>
          <p:nvPr/>
        </p:nvSpPr>
        <p:spPr>
          <a:xfrm>
            <a:off x="8711804" y="5351937"/>
            <a:ext cx="2491151" cy="432000"/>
          </a:xfrm>
          <a:prstGeom prst="roundRect">
            <a:avLst>
              <a:gd fmla="val 16667" name="adj"/>
            </a:avLst>
          </a:prstGeom>
          <a:solidFill>
            <a:srgbClr val="C0E4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Hétérogène</a:t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55" name="Google Shape;1355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645716" y="505406"/>
            <a:ext cx="325863" cy="3258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9" name="Shape 1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" name="Google Shape;1360;p21"/>
          <p:cNvSpPr txBox="1"/>
          <p:nvPr>
            <p:ph idx="1" type="body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</a:pPr>
            <a:r>
              <a:rPr lang="fr-FR"/>
              <a:t>2 min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4" name="Shape 1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5" name="Google Shape;1365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31930" y="234317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descr="Image de " id="1366" name="Google Shape;1366;p22"/>
          <p:cNvSpPr/>
          <p:nvPr/>
        </p:nvSpPr>
        <p:spPr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67" name="Google Shape;1367;p22"/>
          <p:cNvGrpSpPr/>
          <p:nvPr/>
        </p:nvGrpSpPr>
        <p:grpSpPr>
          <a:xfrm>
            <a:off x="383516" y="1201720"/>
            <a:ext cx="5532098" cy="5175488"/>
            <a:chOff x="383516" y="1201720"/>
            <a:chExt cx="5532098" cy="5175488"/>
          </a:xfrm>
        </p:grpSpPr>
        <p:sp>
          <p:nvSpPr>
            <p:cNvPr id="1368" name="Google Shape;1368;p22"/>
            <p:cNvSpPr/>
            <p:nvPr/>
          </p:nvSpPr>
          <p:spPr>
            <a:xfrm>
              <a:off x="383516" y="4370145"/>
              <a:ext cx="5400000" cy="2007063"/>
            </a:xfrm>
            <a:prstGeom prst="rect">
              <a:avLst/>
            </a:prstGeom>
            <a:solidFill>
              <a:srgbClr val="F2F2F2"/>
            </a:solidFill>
            <a:ln cap="flat" cmpd="sng" w="12700">
              <a:solidFill>
                <a:srgbClr val="0F465E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9" name="Google Shape;1369;p22"/>
            <p:cNvSpPr/>
            <p:nvPr/>
          </p:nvSpPr>
          <p:spPr>
            <a:xfrm>
              <a:off x="475405" y="4629389"/>
              <a:ext cx="5440209" cy="15696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Lorsqu’on ouvre une bouteille de boisson gazeuse, on voit apparition de bulles gazeuses.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D’o</a:t>
              </a: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ù</a:t>
              </a:r>
              <a:r>
                <a:rPr b="1" lang="fr-FR"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 proviennent ces bulles gazeuses?</a:t>
              </a:r>
              <a:endParaRPr b="1" i="1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370" name="Google Shape;1370;p2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49160" y="3026539"/>
              <a:ext cx="1407669" cy="121398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71" name="Google Shape;1371;p22"/>
            <p:cNvPicPr preferRelativeResize="0"/>
            <p:nvPr/>
          </p:nvPicPr>
          <p:blipFill rotWithShape="1">
            <a:blip r:embed="rId5">
              <a:alphaModFix/>
            </a:blip>
            <a:srcRect b="25098" l="49924" r="13079" t="31895"/>
            <a:stretch/>
          </p:blipFill>
          <p:spPr>
            <a:xfrm>
              <a:off x="2071396" y="1201720"/>
              <a:ext cx="2953803" cy="2115378"/>
            </a:xfrm>
            <a:prstGeom prst="rect">
              <a:avLst/>
            </a:prstGeom>
            <a:solidFill>
              <a:srgbClr val="ECECEC"/>
            </a:solidFill>
            <a:ln cap="sq" cmpd="sng" w="889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5000" rotWithShape="0" algn="tl" dir="5400000" dist="18000">
                <a:srgbClr val="000000">
                  <a:alpha val="40000"/>
                </a:srgbClr>
              </a:outerShdw>
            </a:effectLst>
          </p:spPr>
        </p:pic>
      </p:grpSp>
      <p:grpSp>
        <p:nvGrpSpPr>
          <p:cNvPr id="1372" name="Google Shape;1372;p22"/>
          <p:cNvGrpSpPr/>
          <p:nvPr/>
        </p:nvGrpSpPr>
        <p:grpSpPr>
          <a:xfrm>
            <a:off x="6500327" y="1268963"/>
            <a:ext cx="5479423" cy="5156270"/>
            <a:chOff x="6500327" y="1268963"/>
            <a:chExt cx="5479423" cy="5156270"/>
          </a:xfrm>
        </p:grpSpPr>
        <p:grpSp>
          <p:nvGrpSpPr>
            <p:cNvPr id="1373" name="Google Shape;1373;p22"/>
            <p:cNvGrpSpPr/>
            <p:nvPr/>
          </p:nvGrpSpPr>
          <p:grpSpPr>
            <a:xfrm>
              <a:off x="6500327" y="1268963"/>
              <a:ext cx="5400000" cy="5147529"/>
              <a:chOff x="6500327" y="1268963"/>
              <a:chExt cx="5400000" cy="5147529"/>
            </a:xfrm>
          </p:grpSpPr>
          <p:sp>
            <p:nvSpPr>
              <p:cNvPr id="1374" name="Google Shape;1374;p22"/>
              <p:cNvSpPr/>
              <p:nvPr/>
            </p:nvSpPr>
            <p:spPr>
              <a:xfrm>
                <a:off x="6500327" y="4409429"/>
                <a:ext cx="5400000" cy="2007063"/>
              </a:xfrm>
              <a:prstGeom prst="rect">
                <a:avLst/>
              </a:prstGeom>
              <a:solidFill>
                <a:srgbClr val="F2F2F2"/>
              </a:solidFill>
              <a:ln cap="flat" cmpd="sng" w="12700">
                <a:solidFill>
                  <a:srgbClr val="0F465E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descr="C:\Users\lenovo\Desktop\College_Riada\IMG-20240407-WA0006.jpg" id="1375" name="Google Shape;1375;p22"/>
              <p:cNvPicPr preferRelativeResize="0"/>
              <p:nvPr/>
            </p:nvPicPr>
            <p:blipFill rotWithShape="1">
              <a:blip r:embed="rId6">
                <a:alphaModFix/>
              </a:blip>
              <a:srcRect b="14201" l="46337" r="20648" t="42211"/>
              <a:stretch/>
            </p:blipFill>
            <p:spPr>
              <a:xfrm>
                <a:off x="8760153" y="1268963"/>
                <a:ext cx="2035365" cy="2206746"/>
              </a:xfrm>
              <a:prstGeom prst="rect">
                <a:avLst/>
              </a:prstGeom>
              <a:solidFill>
                <a:srgbClr val="ECECEC"/>
              </a:solidFill>
              <a:ln cap="sq" cmpd="sng" w="88900">
                <a:solidFill>
                  <a:srgbClr val="FFFFFF"/>
                </a:solidFill>
                <a:prstDash val="solid"/>
                <a:miter lim="800000"/>
                <a:headEnd len="sm" w="sm" type="none"/>
                <a:tailEnd len="sm" w="sm" type="none"/>
              </a:ln>
              <a:effectLst>
                <a:outerShdw blurRad="55000" rotWithShape="0" algn="tl" dir="5400000" dist="18000">
                  <a:srgbClr val="000000">
                    <a:alpha val="40000"/>
                  </a:srgbClr>
                </a:outerShdw>
              </a:effectLst>
            </p:spPr>
          </p:pic>
          <p:pic>
            <p:nvPicPr>
              <p:cNvPr id="1376" name="Google Shape;1376;p22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6610474" y="3026539"/>
                <a:ext cx="1407669" cy="121398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377" name="Google Shape;1377;p22"/>
            <p:cNvSpPr/>
            <p:nvPr/>
          </p:nvSpPr>
          <p:spPr>
            <a:xfrm>
              <a:off x="6539541" y="4486241"/>
              <a:ext cx="5440209" cy="19389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Lorsqu’on met un morceau du sucre dans le thé en agitant, on constate qu’il disparaît.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Où est passé le sucre? A-t-il vraiment disparu ? </a:t>
              </a:r>
              <a:endParaRPr b="1" i="1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78" name="Google Shape;1378;p22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Avant de passer à notre tâche d’aujourd’hui, je vous présente les situations suivantes :</a:t>
            </a:r>
            <a:endParaRPr/>
          </a:p>
        </p:txBody>
      </p:sp>
      <p:sp>
        <p:nvSpPr>
          <p:cNvPr id="1379" name="Google Shape;1379;p22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fait participer les élèves pour essayer de répondre aux questions posées 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3" name="Shape 1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4" name="Google Shape;1384;p23"/>
          <p:cNvSpPr/>
          <p:nvPr/>
        </p:nvSpPr>
        <p:spPr>
          <a:xfrm>
            <a:off x="6403806" y="4285924"/>
            <a:ext cx="5400000" cy="2007063"/>
          </a:xfrm>
          <a:prstGeom prst="rect">
            <a:avLst/>
          </a:prstGeom>
          <a:solidFill>
            <a:srgbClr val="F2F2F2"/>
          </a:solidFill>
          <a:ln cap="flat" cmpd="sng" w="12700">
            <a:solidFill>
              <a:srgbClr val="0F465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sucre ne disparaît pas : il se </a:t>
            </a: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dissout </a:t>
            </a: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dans le thé et se répartit en petites particules invisibles à l’œil nu.</a:t>
            </a:r>
            <a:endParaRPr b="1" i="1"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5" name="Google Shape;1385;p23"/>
          <p:cNvSpPr/>
          <p:nvPr/>
        </p:nvSpPr>
        <p:spPr>
          <a:xfrm>
            <a:off x="348158" y="4285924"/>
            <a:ext cx="5400000" cy="2007063"/>
          </a:xfrm>
          <a:prstGeom prst="rect">
            <a:avLst/>
          </a:prstGeom>
          <a:solidFill>
            <a:srgbClr val="F2F2F2"/>
          </a:solidFill>
          <a:ln cap="flat" cmpd="sng" w="12700">
            <a:solidFill>
              <a:srgbClr val="0F465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Les bulles proviennent du gaz </a:t>
            </a:r>
            <a:r>
              <a:rPr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dissous</a:t>
            </a:r>
            <a:r>
              <a:rPr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dans la boisson, qui s’échappe lorsqu’on ouvre la bouteille.</a:t>
            </a:r>
            <a:endParaRPr b="1" i="1"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86" name="Google Shape;1386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31930" y="234317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descr="Image de " id="1387" name="Google Shape;1387;p23"/>
          <p:cNvSpPr/>
          <p:nvPr/>
        </p:nvSpPr>
        <p:spPr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88" name="Google Shape;1388;p23"/>
          <p:cNvPicPr preferRelativeResize="0"/>
          <p:nvPr/>
        </p:nvPicPr>
        <p:blipFill rotWithShape="1">
          <a:blip r:embed="rId4">
            <a:alphaModFix/>
          </a:blip>
          <a:srcRect b="25098" l="49924" r="13079" t="31895"/>
          <a:stretch/>
        </p:blipFill>
        <p:spPr>
          <a:xfrm>
            <a:off x="2071396" y="1201720"/>
            <a:ext cx="2953803" cy="2379680"/>
          </a:xfrm>
          <a:prstGeom prst="rect">
            <a:avLst/>
          </a:prstGeom>
          <a:solidFill>
            <a:srgbClr val="ECECEC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  <p:pic>
        <p:nvPicPr>
          <p:cNvPr descr="C:\Users\lenovo\Desktop\College_Riada\IMG-20240407-WA0006.jpg" id="1389" name="Google Shape;1389;p23"/>
          <p:cNvPicPr preferRelativeResize="0"/>
          <p:nvPr/>
        </p:nvPicPr>
        <p:blipFill rotWithShape="1">
          <a:blip r:embed="rId5">
            <a:alphaModFix/>
          </a:blip>
          <a:srcRect b="14201" l="46337" r="20648" t="42211"/>
          <a:stretch/>
        </p:blipFill>
        <p:spPr>
          <a:xfrm>
            <a:off x="8760153" y="1271030"/>
            <a:ext cx="2035365" cy="2206746"/>
          </a:xfrm>
          <a:prstGeom prst="rect">
            <a:avLst/>
          </a:prstGeom>
          <a:solidFill>
            <a:srgbClr val="ECECEC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  <p:sp>
        <p:nvSpPr>
          <p:cNvPr id="1390" name="Google Shape;1390;p23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Avant de passer à notre tâche d’aujourd’hui, je vous présente les situations suivantes :</a:t>
            </a:r>
            <a:endParaRPr/>
          </a:p>
        </p:txBody>
      </p:sp>
      <p:sp>
        <p:nvSpPr>
          <p:cNvPr id="1391" name="Google Shape;1391;p23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 L’enseignant·e fait participer les élèves pour essayer de répondre aux questions posées .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5" name="Shape 1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6" name="Google Shape;1396;p24"/>
          <p:cNvSpPr/>
          <p:nvPr/>
        </p:nvSpPr>
        <p:spPr>
          <a:xfrm>
            <a:off x="774699" y="3191193"/>
            <a:ext cx="10143498" cy="707886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rgbClr val="72B6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7" name="Google Shape;1397;p24"/>
          <p:cNvSpPr txBox="1"/>
          <p:nvPr/>
        </p:nvSpPr>
        <p:spPr>
          <a:xfrm>
            <a:off x="1273803" y="3283655"/>
            <a:ext cx="9952997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Distinguer un </a:t>
            </a:r>
            <a:r>
              <a:rPr b="1" i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soluté</a:t>
            </a:r>
            <a:r>
              <a:rPr b="1" i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un</a:t>
            </a:r>
            <a:r>
              <a:rPr b="1" i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solvant </a:t>
            </a:r>
            <a:r>
              <a:rPr b="1" i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 une </a:t>
            </a:r>
            <a:r>
              <a:rPr b="1" i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solution</a:t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98" name="Google Shape;1398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8259" y="2907916"/>
            <a:ext cx="805544" cy="805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9" name="Google Shape;1399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31930" y="234317"/>
            <a:ext cx="452987" cy="452987"/>
          </a:xfrm>
          <a:prstGeom prst="rect">
            <a:avLst/>
          </a:prstGeom>
          <a:noFill/>
          <a:ln>
            <a:noFill/>
          </a:ln>
        </p:spPr>
      </p:pic>
      <p:sp>
        <p:nvSpPr>
          <p:cNvPr id="1400" name="Google Shape;1400;p24"/>
          <p:cNvSpPr txBox="1"/>
          <p:nvPr>
            <p:ph type="title"/>
          </p:nvPr>
        </p:nvSpPr>
        <p:spPr>
          <a:xfrm>
            <a:off x="778059" y="318293"/>
            <a:ext cx="9966142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Voyons notre tâche d’aujourd’hui : À la fin de cette séance, vous serez capables de distinguer ,lors d’une dissolution, un soluté, un solvant et une solution.</a:t>
            </a:r>
            <a:endParaRPr/>
          </a:p>
        </p:txBody>
      </p:sp>
      <p:sp>
        <p:nvSpPr>
          <p:cNvPr id="1401" name="Google Shape;1401;p24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5" name="Shape 1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6" name="Google Shape;1406;p25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1407" name="Google Shape;1407;p25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8" name="Google Shape;1408;p25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09" name="Google Shape;1409;p25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0" name="Google Shape;1410;p25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1" name="Google Shape;1411;p25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2" name="Google Shape;1412;p25"/>
          <p:cNvSpPr txBox="1"/>
          <p:nvPr/>
        </p:nvSpPr>
        <p:spPr>
          <a:xfrm>
            <a:off x="5025418" y="2183915"/>
            <a:ext cx="5869201" cy="2490169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267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Introduction</a:t>
            </a:r>
            <a:endParaRPr/>
          </a:p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267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à la tâche </a:t>
            </a:r>
            <a:br>
              <a:rPr b="1" i="0" lang="fr-FR" sz="4267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</a:br>
            <a:endParaRPr b="1" sz="4267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3" name="Google Shape;1413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0808" y="2076641"/>
            <a:ext cx="2675209" cy="26752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7" name="Shape 1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8" name="Google Shape;1418;p26"/>
          <p:cNvSpPr txBox="1"/>
          <p:nvPr/>
        </p:nvSpPr>
        <p:spPr>
          <a:xfrm>
            <a:off x="2645865" y="1216433"/>
            <a:ext cx="774052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dissous une quantité de sel dans un volume d’eau.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ne image contenant Équipement de laboratoire, bécher, vaisselle, intérieur" id="1419" name="Google Shape;1419;p26"/>
          <p:cNvPicPr preferRelativeResize="0"/>
          <p:nvPr/>
        </p:nvPicPr>
        <p:blipFill rotWithShape="1">
          <a:blip r:embed="rId3">
            <a:alphaModFix/>
          </a:blip>
          <a:srcRect b="28344" l="0" r="0" t="0"/>
          <a:stretch/>
        </p:blipFill>
        <p:spPr>
          <a:xfrm>
            <a:off x="2083983" y="1818905"/>
            <a:ext cx="7029800" cy="2753213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6"/>
          <p:cNvSpPr txBox="1"/>
          <p:nvPr/>
        </p:nvSpPr>
        <p:spPr>
          <a:xfrm>
            <a:off x="2083983" y="4470564"/>
            <a:ext cx="143539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sel </a:t>
            </a:r>
            <a:endParaRPr/>
          </a:p>
        </p:txBody>
      </p:sp>
      <p:sp>
        <p:nvSpPr>
          <p:cNvPr id="1421" name="Google Shape;1421;p26"/>
          <p:cNvSpPr txBox="1"/>
          <p:nvPr/>
        </p:nvSpPr>
        <p:spPr>
          <a:xfrm>
            <a:off x="4540102" y="4470564"/>
            <a:ext cx="143539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L’eau </a:t>
            </a:r>
            <a:endParaRPr/>
          </a:p>
        </p:txBody>
      </p:sp>
      <p:sp>
        <p:nvSpPr>
          <p:cNvPr id="1422" name="Google Shape;1422;p26"/>
          <p:cNvSpPr txBox="1"/>
          <p:nvPr/>
        </p:nvSpPr>
        <p:spPr>
          <a:xfrm>
            <a:off x="6837195" y="4572118"/>
            <a:ext cx="421511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mélange obtenu</a:t>
            </a:r>
            <a:endParaRPr/>
          </a:p>
        </p:txBody>
      </p:sp>
      <p:sp>
        <p:nvSpPr>
          <p:cNvPr id="1423" name="Google Shape;1423;p26"/>
          <p:cNvSpPr txBox="1"/>
          <p:nvPr/>
        </p:nvSpPr>
        <p:spPr>
          <a:xfrm>
            <a:off x="749714" y="164546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Avant de passer à la distinction entre le soluté, le solvant et la solution , je vais vous définir ces mots. 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4" name="Google Shape;1424;p26"/>
          <p:cNvSpPr txBox="1"/>
          <p:nvPr/>
        </p:nvSpPr>
        <p:spPr>
          <a:xfrm>
            <a:off x="725650" y="67126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</a:pPr>
            <a:r>
              <a:rPr i="1" lang="fr-FR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L’enseignant verbalise l’opération de la dissolution en présentant le matériel utilisé et les étapes suivies.</a:t>
            </a:r>
            <a:endParaRPr i="1"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25" name="Google Shape;1425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31930" y="234317"/>
            <a:ext cx="452987" cy="4529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9" name="Shape 1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0" name="Google Shape;1430;p27"/>
          <p:cNvSpPr txBox="1"/>
          <p:nvPr/>
        </p:nvSpPr>
        <p:spPr>
          <a:xfrm>
            <a:off x="822532" y="214044"/>
            <a:ext cx="8321468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a utilisé dans cette expérience l’eau, le sel et on a obtenu un mélange homogène. </a:t>
            </a:r>
            <a:b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représente chacun d’eux ?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1" name="Google Shape;1431;p27"/>
          <p:cNvSpPr txBox="1"/>
          <p:nvPr/>
        </p:nvSpPr>
        <p:spPr>
          <a:xfrm>
            <a:off x="822532" y="722044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</a:pPr>
            <a:r>
              <a:rPr i="1" lang="fr-FR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L’enseignant répète le mot nouveau.</a:t>
            </a:r>
            <a:endParaRPr i="1"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2" name="Google Shape;1432;p27"/>
          <p:cNvSpPr txBox="1"/>
          <p:nvPr/>
        </p:nvSpPr>
        <p:spPr>
          <a:xfrm>
            <a:off x="1768554" y="2705725"/>
            <a:ext cx="7761768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sel représente </a:t>
            </a:r>
            <a:r>
              <a:rPr b="1" lang="fr-FR" sz="4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le soluté</a:t>
            </a:r>
            <a:r>
              <a:rPr b="1" lang="fr-FR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6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c’est la substance qui se dissout.</a:t>
            </a:r>
            <a:endParaRPr/>
          </a:p>
        </p:txBody>
      </p:sp>
      <p:pic>
        <p:nvPicPr>
          <p:cNvPr id="1433" name="Google Shape;1433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31930" y="234317"/>
            <a:ext cx="452987" cy="4529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7" name="Shape 1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8" name="Google Shape;1438;p28"/>
          <p:cNvSpPr txBox="1"/>
          <p:nvPr/>
        </p:nvSpPr>
        <p:spPr>
          <a:xfrm>
            <a:off x="822532" y="214044"/>
            <a:ext cx="8838826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a utilisé dans cette expérience l’eau, le sel et on a obtenu un mélange homogène. </a:t>
            </a:r>
            <a:b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représente chacun d’eux ?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9" name="Google Shape;1439;p28"/>
          <p:cNvSpPr txBox="1"/>
          <p:nvPr/>
        </p:nvSpPr>
        <p:spPr>
          <a:xfrm>
            <a:off x="822532" y="722044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</a:pPr>
            <a:r>
              <a:rPr i="1" lang="fr-FR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L’enseignant répète le mot nouveau.</a:t>
            </a:r>
            <a:endParaRPr i="1"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0" name="Google Shape;1440;p28"/>
          <p:cNvSpPr txBox="1"/>
          <p:nvPr/>
        </p:nvSpPr>
        <p:spPr>
          <a:xfrm>
            <a:off x="1678547" y="2666705"/>
            <a:ext cx="7761768" cy="1877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L’eau représente </a:t>
            </a:r>
            <a:r>
              <a:rPr b="1" lang="fr-FR" sz="4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le solvant</a:t>
            </a:r>
            <a:r>
              <a:rPr b="1" lang="fr-FR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6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C’est le liquide dans lequel on fait dissoudre la substance.</a:t>
            </a:r>
            <a:endParaRPr/>
          </a:p>
        </p:txBody>
      </p:sp>
      <p:pic>
        <p:nvPicPr>
          <p:cNvPr id="1441" name="Google Shape;1441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31930" y="234317"/>
            <a:ext cx="452987" cy="4529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5" name="Shape 1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6" name="Google Shape;1446;p29"/>
          <p:cNvSpPr txBox="1"/>
          <p:nvPr/>
        </p:nvSpPr>
        <p:spPr>
          <a:xfrm>
            <a:off x="822532" y="214044"/>
            <a:ext cx="7755984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a utilisé dans cette expérience l’eau, le sel et on a obtenu un mélange homogène. </a:t>
            </a:r>
            <a:b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représente chacun d’eux ?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7" name="Google Shape;1447;p29"/>
          <p:cNvSpPr txBox="1"/>
          <p:nvPr/>
        </p:nvSpPr>
        <p:spPr>
          <a:xfrm>
            <a:off x="738205" y="77637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</a:pPr>
            <a:r>
              <a:rPr i="1" lang="fr-FR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L’enseignant répète le mot nouveau.</a:t>
            </a:r>
            <a:endParaRPr i="1"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8" name="Google Shape;1448;p29"/>
          <p:cNvSpPr txBox="1"/>
          <p:nvPr/>
        </p:nvSpPr>
        <p:spPr>
          <a:xfrm>
            <a:off x="639079" y="2841584"/>
            <a:ext cx="10832840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mélange homogène : </a:t>
            </a:r>
            <a:r>
              <a:rPr b="1" lang="fr-FR" sz="4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la solution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6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C’est le mélange : soluté + solvant</a:t>
            </a:r>
            <a:endParaRPr/>
          </a:p>
        </p:txBody>
      </p:sp>
      <p:sp>
        <p:nvSpPr>
          <p:cNvPr id="1449" name="Google Shape;1449;p29"/>
          <p:cNvSpPr txBox="1"/>
          <p:nvPr/>
        </p:nvSpPr>
        <p:spPr>
          <a:xfrm>
            <a:off x="639079" y="5467739"/>
            <a:ext cx="822026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Remarque: </a:t>
            </a: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 le solvant est l’eau, la solution est dite </a:t>
            </a:r>
            <a:r>
              <a:rPr b="1" lang="fr-FR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solution aqueuse</a:t>
            </a: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50" name="Google Shape;1450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31930" y="234317"/>
            <a:ext cx="452987" cy="4529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126" name="Shape 11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4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5" name="Google Shape;1455;p30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9" name="Shape 1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0" name="Google Shape;1460;p31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1461" name="Google Shape;1461;p31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F6565"/>
            </a:solidFill>
            <a:ln cap="flat" cmpd="sng" w="9525">
              <a:solidFill>
                <a:srgbClr val="FF656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2" name="Google Shape;1462;p31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F6565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63" name="Google Shape;1463;p31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6565"/>
          </a:solidFill>
          <a:ln cap="flat" cmpd="sng" w="9525">
            <a:solidFill>
              <a:srgbClr val="FF656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4" name="Google Shape;1464;p31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6565"/>
          </a:solidFill>
          <a:ln cap="flat" cmpd="sng" w="25400">
            <a:solidFill>
              <a:srgbClr val="FF656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5" name="Google Shape;1465;p31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 cmpd="sng" w="9525">
            <a:solidFill>
              <a:srgbClr val="FF656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31"/>
          <p:cNvSpPr txBox="1"/>
          <p:nvPr/>
        </p:nvSpPr>
        <p:spPr>
          <a:xfrm>
            <a:off x="5025418" y="2769733"/>
            <a:ext cx="5869201" cy="7696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267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Tâche principale</a:t>
            </a:r>
            <a:endParaRPr/>
          </a:p>
        </p:txBody>
      </p:sp>
      <p:pic>
        <p:nvPicPr>
          <p:cNvPr descr="Une image contenant texte, Visage humain, habits, garçon&#10;&#10;Le contenu généré par l’IA peut être incorrect." id="1467" name="Google Shape;1467;p31"/>
          <p:cNvPicPr preferRelativeResize="0"/>
          <p:nvPr/>
        </p:nvPicPr>
        <p:blipFill rotWithShape="1">
          <a:blip r:embed="rId3">
            <a:alphaModFix/>
          </a:blip>
          <a:srcRect b="21122" l="6543" r="7873" t="22389"/>
          <a:stretch/>
        </p:blipFill>
        <p:spPr>
          <a:xfrm>
            <a:off x="465154" y="2567829"/>
            <a:ext cx="3426532" cy="22616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2" name="Google Shape;1472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16900" y="336343"/>
            <a:ext cx="583170" cy="583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3" name="Google Shape;1473;p32"/>
          <p:cNvPicPr preferRelativeResize="0"/>
          <p:nvPr/>
        </p:nvPicPr>
        <p:blipFill rotWithShape="1">
          <a:blip r:embed="rId4">
            <a:alphaModFix/>
          </a:blip>
          <a:srcRect b="22765" l="11534" r="54980" t="37011"/>
          <a:stretch/>
        </p:blipFill>
        <p:spPr>
          <a:xfrm>
            <a:off x="848211" y="1737329"/>
            <a:ext cx="4627984" cy="32452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4" name="Google Shape;1474;p32"/>
          <p:cNvPicPr preferRelativeResize="0"/>
          <p:nvPr/>
        </p:nvPicPr>
        <p:blipFill rotWithShape="1">
          <a:blip r:embed="rId4">
            <a:alphaModFix/>
          </a:blip>
          <a:srcRect b="20771" l="44226" r="12711" t="40941"/>
          <a:stretch/>
        </p:blipFill>
        <p:spPr>
          <a:xfrm>
            <a:off x="6140387" y="2614408"/>
            <a:ext cx="5286229" cy="2395808"/>
          </a:xfrm>
          <a:prstGeom prst="rect">
            <a:avLst/>
          </a:prstGeom>
          <a:noFill/>
          <a:ln>
            <a:noFill/>
          </a:ln>
        </p:spPr>
      </p:pic>
      <p:sp>
        <p:nvSpPr>
          <p:cNvPr id="1475" name="Google Shape;1475;p32"/>
          <p:cNvSpPr txBox="1"/>
          <p:nvPr/>
        </p:nvSpPr>
        <p:spPr>
          <a:xfrm>
            <a:off x="765110" y="5367751"/>
            <a:ext cx="1103496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vois que le café se dissout dans l’eau et donc obtention d’un mélange homogène 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6" name="Google Shape;1476;p32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Je vais vous montrer comment identifier le solvant, le soluté et la solution lors d’une dissolution. Faites attention!</a:t>
            </a:r>
            <a:endParaRPr/>
          </a:p>
        </p:txBody>
      </p:sp>
      <p:sp>
        <p:nvSpPr>
          <p:cNvPr id="1477" name="Google Shape;1477;p32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 veille à ce que les élèves soient attentifs.</a:t>
            </a:r>
            <a:endParaRPr/>
          </a:p>
        </p:txBody>
      </p:sp>
      <p:sp>
        <p:nvSpPr>
          <p:cNvPr id="1478" name="Google Shape;1478;p32"/>
          <p:cNvSpPr/>
          <p:nvPr/>
        </p:nvSpPr>
        <p:spPr>
          <a:xfrm>
            <a:off x="424690" y="1162990"/>
            <a:ext cx="2500008" cy="408351"/>
          </a:xfrm>
          <a:prstGeom prst="roundRect">
            <a:avLst>
              <a:gd fmla="val 16667" name="adj"/>
            </a:avLst>
          </a:prstGeom>
          <a:solidFill>
            <a:srgbClr val="FFC000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2" name="Shape 1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3" name="Google Shape;1483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16900" y="336343"/>
            <a:ext cx="583170" cy="583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4" name="Google Shape;1484;p33"/>
          <p:cNvPicPr preferRelativeResize="0"/>
          <p:nvPr/>
        </p:nvPicPr>
        <p:blipFill rotWithShape="1">
          <a:blip r:embed="rId4">
            <a:alphaModFix/>
          </a:blip>
          <a:srcRect b="22765" l="11534" r="54980" t="37011"/>
          <a:stretch/>
        </p:blipFill>
        <p:spPr>
          <a:xfrm>
            <a:off x="848211" y="2073231"/>
            <a:ext cx="4627984" cy="3245217"/>
          </a:xfrm>
          <a:prstGeom prst="rect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id="1485" name="Google Shape;1485;p33"/>
          <p:cNvPicPr preferRelativeResize="0"/>
          <p:nvPr/>
        </p:nvPicPr>
        <p:blipFill rotWithShape="1">
          <a:blip r:embed="rId4">
            <a:alphaModFix/>
          </a:blip>
          <a:srcRect b="20771" l="44226" r="12711" t="40941"/>
          <a:stretch/>
        </p:blipFill>
        <p:spPr>
          <a:xfrm>
            <a:off x="5813820" y="2745036"/>
            <a:ext cx="5286229" cy="2395808"/>
          </a:xfrm>
          <a:prstGeom prst="rect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id="1486" name="Google Shape;1486;p33"/>
          <p:cNvPicPr preferRelativeResize="0"/>
          <p:nvPr/>
        </p:nvPicPr>
        <p:blipFill rotWithShape="1">
          <a:blip r:embed="rId5">
            <a:alphaModFix/>
          </a:blip>
          <a:srcRect b="53610" l="11300" r="12318" t="39543"/>
          <a:stretch/>
        </p:blipFill>
        <p:spPr>
          <a:xfrm>
            <a:off x="741890" y="5476003"/>
            <a:ext cx="10584000" cy="68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87" name="Google Shape;1487;p33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On me demande d’identifier le solvant.</a:t>
            </a:r>
            <a:endParaRPr/>
          </a:p>
        </p:txBody>
      </p:sp>
      <p:sp>
        <p:nvSpPr>
          <p:cNvPr id="1488" name="Google Shape;1488;p33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 lit la consigne et présente les supports. Il explique ce qui est demandé.</a:t>
            </a:r>
            <a:endParaRPr/>
          </a:p>
        </p:txBody>
      </p:sp>
      <p:sp>
        <p:nvSpPr>
          <p:cNvPr id="1489" name="Google Shape;1489;p33"/>
          <p:cNvSpPr/>
          <p:nvPr/>
        </p:nvSpPr>
        <p:spPr>
          <a:xfrm>
            <a:off x="424690" y="1162990"/>
            <a:ext cx="2500008" cy="408351"/>
          </a:xfrm>
          <a:prstGeom prst="roundRect">
            <a:avLst>
              <a:gd fmla="val 16667" name="adj"/>
            </a:avLst>
          </a:prstGeom>
          <a:solidFill>
            <a:srgbClr val="FFC000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3" name="Shape 1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4" name="Google Shape;1494;p34"/>
          <p:cNvPicPr preferRelativeResize="0"/>
          <p:nvPr/>
        </p:nvPicPr>
        <p:blipFill rotWithShape="1">
          <a:blip r:embed="rId3">
            <a:alphaModFix/>
          </a:blip>
          <a:srcRect b="20771" l="44226" r="12711" t="40941"/>
          <a:stretch/>
        </p:blipFill>
        <p:spPr>
          <a:xfrm>
            <a:off x="470331" y="2231096"/>
            <a:ext cx="4763822" cy="2395808"/>
          </a:xfrm>
          <a:prstGeom prst="rect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id="1495" name="Google Shape;1495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16900" y="336343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1496" name="Google Shape;1496;p34"/>
          <p:cNvSpPr/>
          <p:nvPr/>
        </p:nvSpPr>
        <p:spPr>
          <a:xfrm>
            <a:off x="632548" y="7040502"/>
            <a:ext cx="10584352" cy="40967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97" name="Google Shape;1497;p34"/>
          <p:cNvPicPr preferRelativeResize="0"/>
          <p:nvPr/>
        </p:nvPicPr>
        <p:blipFill rotWithShape="1">
          <a:blip r:embed="rId5">
            <a:alphaModFix/>
          </a:blip>
          <a:srcRect b="53610" l="11300" r="12318" t="39543"/>
          <a:stretch/>
        </p:blipFill>
        <p:spPr>
          <a:xfrm>
            <a:off x="202384" y="1010503"/>
            <a:ext cx="10584000" cy="530134"/>
          </a:xfrm>
          <a:prstGeom prst="rect">
            <a:avLst/>
          </a:prstGeom>
          <a:noFill/>
          <a:ln>
            <a:noFill/>
          </a:ln>
        </p:spPr>
      </p:pic>
      <p:sp>
        <p:nvSpPr>
          <p:cNvPr id="1498" name="Google Shape;1498;p34"/>
          <p:cNvSpPr txBox="1"/>
          <p:nvPr/>
        </p:nvSpPr>
        <p:spPr>
          <a:xfrm>
            <a:off x="5451567" y="2016390"/>
            <a:ext cx="548140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liquide qui fait dissoudre le café instantané est l’eau chaude.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9" name="Google Shape;1499;p34"/>
          <p:cNvSpPr/>
          <p:nvPr/>
        </p:nvSpPr>
        <p:spPr>
          <a:xfrm flipH="1" rot="-5400000">
            <a:off x="6935220" y="3651496"/>
            <a:ext cx="1208024" cy="551313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0" name="Google Shape;1500;p34"/>
          <p:cNvSpPr txBox="1"/>
          <p:nvPr/>
        </p:nvSpPr>
        <p:spPr>
          <a:xfrm>
            <a:off x="6096000" y="4898907"/>
            <a:ext cx="452223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Le solvant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 donc….....................</a:t>
            </a:r>
            <a:endParaRPr b="1" sz="24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1" name="Google Shape;1501;p34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J’observe le liquide qui fait dissoudre la substance(le café instantané). </a:t>
            </a:r>
            <a:endParaRPr/>
          </a:p>
        </p:txBody>
      </p:sp>
      <p:sp>
        <p:nvSpPr>
          <p:cNvPr id="1502" name="Google Shape;1502;p34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 lit la consigne et présente les supports. Il explique ce qui est demandé.</a:t>
            </a:r>
            <a:endParaRPr/>
          </a:p>
        </p:txBody>
      </p:sp>
      <p:sp>
        <p:nvSpPr>
          <p:cNvPr id="1503" name="Google Shape;1503;p34"/>
          <p:cNvSpPr/>
          <p:nvPr/>
        </p:nvSpPr>
        <p:spPr>
          <a:xfrm>
            <a:off x="882869" y="4063457"/>
            <a:ext cx="987972" cy="467708"/>
          </a:xfrm>
          <a:prstGeom prst="ellipse">
            <a:avLst/>
          </a:prstGeom>
          <a:noFill/>
          <a:ln cap="flat" cmpd="sng" w="5715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7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8" name="Google Shape;1508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16900" y="336343"/>
            <a:ext cx="583170" cy="583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9" name="Google Shape;1509;p35"/>
          <p:cNvPicPr preferRelativeResize="0"/>
          <p:nvPr/>
        </p:nvPicPr>
        <p:blipFill rotWithShape="1">
          <a:blip r:embed="rId4">
            <a:alphaModFix/>
          </a:blip>
          <a:srcRect b="20771" l="44226" r="12711" t="40941"/>
          <a:stretch/>
        </p:blipFill>
        <p:spPr>
          <a:xfrm>
            <a:off x="3070621" y="1617832"/>
            <a:ext cx="5286229" cy="2395808"/>
          </a:xfrm>
          <a:prstGeom prst="rect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id="1510" name="Google Shape;1510;p35"/>
          <p:cNvPicPr preferRelativeResize="0"/>
          <p:nvPr/>
        </p:nvPicPr>
        <p:blipFill rotWithShape="1">
          <a:blip r:embed="rId5">
            <a:alphaModFix/>
          </a:blip>
          <a:srcRect b="53610" l="11300" r="12318" t="39543"/>
          <a:stretch/>
        </p:blipFill>
        <p:spPr>
          <a:xfrm>
            <a:off x="202384" y="1010504"/>
            <a:ext cx="10584000" cy="507168"/>
          </a:xfrm>
          <a:prstGeom prst="rect">
            <a:avLst/>
          </a:prstGeom>
          <a:noFill/>
          <a:ln>
            <a:noFill/>
          </a:ln>
        </p:spPr>
      </p:pic>
      <p:sp>
        <p:nvSpPr>
          <p:cNvPr id="1511" name="Google Shape;1511;p35"/>
          <p:cNvSpPr txBox="1"/>
          <p:nvPr/>
        </p:nvSpPr>
        <p:spPr>
          <a:xfrm>
            <a:off x="2127382" y="4247408"/>
            <a:ext cx="836022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liquide qui fait dissoudre le café est l’eau chaude.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2" name="Google Shape;1512;p35"/>
          <p:cNvSpPr txBox="1"/>
          <p:nvPr/>
        </p:nvSpPr>
        <p:spPr>
          <a:xfrm>
            <a:off x="6315528" y="5745730"/>
            <a:ext cx="118800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l’eau</a:t>
            </a:r>
            <a:endParaRPr b="1" i="1" sz="28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3" name="Google Shape;1513;p35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J’observe le liquide qui fait dissoudre la substance(café instantané)).</a:t>
            </a:r>
            <a:endParaRPr/>
          </a:p>
        </p:txBody>
      </p:sp>
      <p:sp>
        <p:nvSpPr>
          <p:cNvPr id="1514" name="Google Shape;1514;p35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 lit la consigne et présente les supports. Il explique ce qui est demandé</a:t>
            </a:r>
            <a:endParaRPr/>
          </a:p>
        </p:txBody>
      </p:sp>
      <p:sp>
        <p:nvSpPr>
          <p:cNvPr id="1515" name="Google Shape;1515;p35"/>
          <p:cNvSpPr txBox="1"/>
          <p:nvPr/>
        </p:nvSpPr>
        <p:spPr>
          <a:xfrm>
            <a:off x="3670030" y="5907446"/>
            <a:ext cx="452223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Le solvant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 donc….....................</a:t>
            </a:r>
            <a:endParaRPr b="1" sz="24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6" name="Google Shape;1516;p35"/>
          <p:cNvSpPr/>
          <p:nvPr/>
        </p:nvSpPr>
        <p:spPr>
          <a:xfrm flipH="1" rot="-5400000">
            <a:off x="5327136" y="5013387"/>
            <a:ext cx="1208024" cy="551313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1" name="Google Shape;1521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16900" y="336343"/>
            <a:ext cx="583170" cy="583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2" name="Google Shape;1522;p36"/>
          <p:cNvPicPr preferRelativeResize="0"/>
          <p:nvPr/>
        </p:nvPicPr>
        <p:blipFill rotWithShape="1">
          <a:blip r:embed="rId4">
            <a:alphaModFix/>
          </a:blip>
          <a:srcRect b="39245" l="11216" r="11846" t="55307"/>
          <a:stretch/>
        </p:blipFill>
        <p:spPr>
          <a:xfrm>
            <a:off x="230256" y="3537108"/>
            <a:ext cx="11486607" cy="4180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3" name="Google Shape;1523;p36"/>
          <p:cNvPicPr preferRelativeResize="0"/>
          <p:nvPr/>
        </p:nvPicPr>
        <p:blipFill rotWithShape="1">
          <a:blip r:embed="rId5">
            <a:alphaModFix/>
          </a:blip>
          <a:srcRect b="20771" l="44226" r="12711" t="40941"/>
          <a:stretch/>
        </p:blipFill>
        <p:spPr>
          <a:xfrm>
            <a:off x="3257234" y="1082773"/>
            <a:ext cx="5286229" cy="2395808"/>
          </a:xfrm>
          <a:prstGeom prst="rect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1524" name="Google Shape;1524;p36"/>
          <p:cNvSpPr txBox="1"/>
          <p:nvPr/>
        </p:nvSpPr>
        <p:spPr>
          <a:xfrm>
            <a:off x="2127382" y="4247408"/>
            <a:ext cx="836022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substance qui se dissout dans le solvant est le café instantané.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5" name="Google Shape;1525;p36"/>
          <p:cNvSpPr txBox="1"/>
          <p:nvPr/>
        </p:nvSpPr>
        <p:spPr>
          <a:xfrm>
            <a:off x="3893976" y="5874389"/>
            <a:ext cx="429830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Le soluté 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 donc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…………………</a:t>
            </a:r>
            <a:endParaRPr b="1" sz="24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6" name="Google Shape;1526;p36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On me demande maintenant d’identifier le soluté. J’observe la substance qui se dissout dans le solvant qui est l’eau.</a:t>
            </a:r>
            <a:endParaRPr/>
          </a:p>
        </p:txBody>
      </p:sp>
      <p:sp>
        <p:nvSpPr>
          <p:cNvPr id="1527" name="Google Shape;1527;p36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 veille à ce que les élèves soient attentifs.</a:t>
            </a:r>
            <a:endParaRPr/>
          </a:p>
        </p:txBody>
      </p:sp>
      <p:sp>
        <p:nvSpPr>
          <p:cNvPr id="1528" name="Google Shape;1528;p36"/>
          <p:cNvSpPr/>
          <p:nvPr/>
        </p:nvSpPr>
        <p:spPr>
          <a:xfrm flipH="1" rot="-5400000">
            <a:off x="5327136" y="5013387"/>
            <a:ext cx="1208024" cy="551313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9" name="Google Shape;1529;p36"/>
          <p:cNvSpPr/>
          <p:nvPr/>
        </p:nvSpPr>
        <p:spPr>
          <a:xfrm>
            <a:off x="4259178" y="1868087"/>
            <a:ext cx="505327" cy="467708"/>
          </a:xfrm>
          <a:prstGeom prst="ellipse">
            <a:avLst/>
          </a:prstGeom>
          <a:noFill/>
          <a:ln cap="flat" cmpd="sng" w="5715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3" name="Shape 1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4" name="Google Shape;1534;p37"/>
          <p:cNvSpPr txBox="1"/>
          <p:nvPr/>
        </p:nvSpPr>
        <p:spPr>
          <a:xfrm>
            <a:off x="3051399" y="5976845"/>
            <a:ext cx="541146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Le soluté 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 donc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…………………….………</a:t>
            </a:r>
            <a:endParaRPr b="1" sz="24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35" name="Google Shape;1535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16900" y="336343"/>
            <a:ext cx="583170" cy="583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6" name="Google Shape;1536;p37"/>
          <p:cNvPicPr preferRelativeResize="0"/>
          <p:nvPr/>
        </p:nvPicPr>
        <p:blipFill rotWithShape="1">
          <a:blip r:embed="rId4">
            <a:alphaModFix/>
          </a:blip>
          <a:srcRect b="39245" l="11216" r="11846" t="55307"/>
          <a:stretch/>
        </p:blipFill>
        <p:spPr>
          <a:xfrm>
            <a:off x="230256" y="3525958"/>
            <a:ext cx="11486607" cy="461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7" name="Google Shape;1537;p37"/>
          <p:cNvPicPr preferRelativeResize="0"/>
          <p:nvPr/>
        </p:nvPicPr>
        <p:blipFill rotWithShape="1">
          <a:blip r:embed="rId5">
            <a:alphaModFix/>
          </a:blip>
          <a:srcRect b="20771" l="44226" r="12711" t="40941"/>
          <a:stretch/>
        </p:blipFill>
        <p:spPr>
          <a:xfrm>
            <a:off x="3257234" y="1082773"/>
            <a:ext cx="5286229" cy="2395808"/>
          </a:xfrm>
          <a:prstGeom prst="rect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1538" name="Google Shape;1538;p37"/>
          <p:cNvSpPr txBox="1"/>
          <p:nvPr/>
        </p:nvSpPr>
        <p:spPr>
          <a:xfrm>
            <a:off x="2127382" y="4247408"/>
            <a:ext cx="836022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substance qui se dissout dans le solvant est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café instantané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9" name="Google Shape;1539;p37"/>
          <p:cNvSpPr txBox="1"/>
          <p:nvPr/>
        </p:nvSpPr>
        <p:spPr>
          <a:xfrm>
            <a:off x="5757131" y="5893056"/>
            <a:ext cx="28975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le café instantané </a:t>
            </a:r>
            <a:endParaRPr/>
          </a:p>
        </p:txBody>
      </p:sp>
      <p:sp>
        <p:nvSpPr>
          <p:cNvPr id="1540" name="Google Shape;1540;p37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On me demande maintenant d’identifier le soluté. J’observe la substance qui se dissout dans le solvant qui est l’eau.</a:t>
            </a:r>
            <a:endParaRPr/>
          </a:p>
        </p:txBody>
      </p:sp>
      <p:sp>
        <p:nvSpPr>
          <p:cNvPr id="1541" name="Google Shape;1541;p37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 L’enseignant veille à ce que les élèves soient attentifs</a:t>
            </a:r>
            <a:endParaRPr/>
          </a:p>
        </p:txBody>
      </p:sp>
      <p:sp>
        <p:nvSpPr>
          <p:cNvPr id="1542" name="Google Shape;1542;p37"/>
          <p:cNvSpPr/>
          <p:nvPr/>
        </p:nvSpPr>
        <p:spPr>
          <a:xfrm flipH="1" rot="-5400000">
            <a:off x="5327136" y="5013387"/>
            <a:ext cx="1208024" cy="551313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6" name="Shape 1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7" name="Google Shape;1547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16900" y="336343"/>
            <a:ext cx="583170" cy="583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8" name="Google Shape;1548;p38"/>
          <p:cNvPicPr preferRelativeResize="0"/>
          <p:nvPr/>
        </p:nvPicPr>
        <p:blipFill rotWithShape="1">
          <a:blip r:embed="rId4">
            <a:alphaModFix/>
          </a:blip>
          <a:srcRect b="20771" l="44226" r="12711" t="40941"/>
          <a:stretch/>
        </p:blipFill>
        <p:spPr>
          <a:xfrm>
            <a:off x="3257234" y="1082773"/>
            <a:ext cx="5286229" cy="2395808"/>
          </a:xfrm>
          <a:prstGeom prst="rect">
            <a:avLst/>
          </a:prstGeom>
          <a:noFill/>
          <a:ln>
            <a:noFill/>
          </a:ln>
        </p:spPr>
      </p:pic>
      <p:sp>
        <p:nvSpPr>
          <p:cNvPr id="1549" name="Google Shape;1549;p38"/>
          <p:cNvSpPr txBox="1"/>
          <p:nvPr/>
        </p:nvSpPr>
        <p:spPr>
          <a:xfrm>
            <a:off x="494522" y="4123454"/>
            <a:ext cx="1130554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mélange homogène obtenu est le café dans la tasse.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0" name="Google Shape;1550;p38"/>
          <p:cNvSpPr/>
          <p:nvPr/>
        </p:nvSpPr>
        <p:spPr>
          <a:xfrm flipH="1" rot="-5400000">
            <a:off x="5350725" y="5010004"/>
            <a:ext cx="1208024" cy="483052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1" name="Google Shape;1551;p38"/>
          <p:cNvSpPr txBox="1"/>
          <p:nvPr/>
        </p:nvSpPr>
        <p:spPr>
          <a:xfrm>
            <a:off x="2521662" y="5935439"/>
            <a:ext cx="711685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La solution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 donc …………………………………………………..</a:t>
            </a:r>
            <a:endParaRPr b="1" sz="24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52" name="Google Shape;1552;p38"/>
          <p:cNvPicPr preferRelativeResize="0"/>
          <p:nvPr/>
        </p:nvPicPr>
        <p:blipFill rotWithShape="1">
          <a:blip r:embed="rId5">
            <a:alphaModFix/>
          </a:blip>
          <a:srcRect b="37430" l="11531" r="11846" t="56844"/>
          <a:stretch/>
        </p:blipFill>
        <p:spPr>
          <a:xfrm>
            <a:off x="494522" y="3624729"/>
            <a:ext cx="10891835" cy="378946"/>
          </a:xfrm>
          <a:prstGeom prst="rect">
            <a:avLst/>
          </a:prstGeom>
          <a:noFill/>
          <a:ln>
            <a:noFill/>
          </a:ln>
        </p:spPr>
      </p:pic>
      <p:sp>
        <p:nvSpPr>
          <p:cNvPr id="1553" name="Google Shape;1553;p38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On me demande maintenant d’identifier la solution. J’observe le mélange homogène obtenu après la dissolution.</a:t>
            </a:r>
            <a:endParaRPr/>
          </a:p>
        </p:txBody>
      </p:sp>
      <p:sp>
        <p:nvSpPr>
          <p:cNvPr id="1554" name="Google Shape;1554;p38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 veille à ce que les élèves soient attentifs.</a:t>
            </a:r>
            <a:endParaRPr/>
          </a:p>
        </p:txBody>
      </p:sp>
      <p:sp>
        <p:nvSpPr>
          <p:cNvPr id="1555" name="Google Shape;1555;p38"/>
          <p:cNvSpPr/>
          <p:nvPr/>
        </p:nvSpPr>
        <p:spPr>
          <a:xfrm>
            <a:off x="7187416" y="2539280"/>
            <a:ext cx="987972" cy="734666"/>
          </a:xfrm>
          <a:prstGeom prst="ellipse">
            <a:avLst/>
          </a:prstGeom>
          <a:noFill/>
          <a:ln cap="flat" cmpd="sng" w="5715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9" name="Shape 1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0" name="Google Shape;1560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16900" y="336343"/>
            <a:ext cx="583170" cy="583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1" name="Google Shape;1561;p39"/>
          <p:cNvPicPr preferRelativeResize="0"/>
          <p:nvPr/>
        </p:nvPicPr>
        <p:blipFill rotWithShape="1">
          <a:blip r:embed="rId4">
            <a:alphaModFix/>
          </a:blip>
          <a:srcRect b="20771" l="44226" r="12711" t="40941"/>
          <a:stretch/>
        </p:blipFill>
        <p:spPr>
          <a:xfrm>
            <a:off x="3257234" y="1082773"/>
            <a:ext cx="5286229" cy="2395808"/>
          </a:xfrm>
          <a:prstGeom prst="rect">
            <a:avLst/>
          </a:prstGeom>
          <a:noFill/>
          <a:ln>
            <a:noFill/>
          </a:ln>
        </p:spPr>
      </p:pic>
      <p:sp>
        <p:nvSpPr>
          <p:cNvPr id="1562" name="Google Shape;1562;p39"/>
          <p:cNvSpPr txBox="1"/>
          <p:nvPr/>
        </p:nvSpPr>
        <p:spPr>
          <a:xfrm>
            <a:off x="5104551" y="5917941"/>
            <a:ext cx="451610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le mélange homogène noir</a:t>
            </a:r>
            <a:endParaRPr b="1" i="1" sz="24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63" name="Google Shape;1563;p39"/>
          <p:cNvPicPr preferRelativeResize="0"/>
          <p:nvPr/>
        </p:nvPicPr>
        <p:blipFill rotWithShape="1">
          <a:blip r:embed="rId5">
            <a:alphaModFix/>
          </a:blip>
          <a:srcRect b="37430" l="11531" r="11846" t="56844"/>
          <a:stretch/>
        </p:blipFill>
        <p:spPr>
          <a:xfrm>
            <a:off x="571942" y="3634514"/>
            <a:ext cx="10891835" cy="432977"/>
          </a:xfrm>
          <a:prstGeom prst="rect">
            <a:avLst/>
          </a:prstGeom>
          <a:noFill/>
          <a:ln>
            <a:noFill/>
          </a:ln>
        </p:spPr>
      </p:pic>
      <p:sp>
        <p:nvSpPr>
          <p:cNvPr id="1564" name="Google Shape;1564;p39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On me demande maintenant d’identifier la solution. J’observe le mélange homogène obtenu après la dissolution.</a:t>
            </a:r>
            <a:endParaRPr/>
          </a:p>
        </p:txBody>
      </p:sp>
      <p:sp>
        <p:nvSpPr>
          <p:cNvPr id="1565" name="Google Shape;1565;p39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 veille à ce que les élèves soient attentifs</a:t>
            </a:r>
            <a:endParaRPr/>
          </a:p>
        </p:txBody>
      </p:sp>
      <p:sp>
        <p:nvSpPr>
          <p:cNvPr id="1566" name="Google Shape;1566;p39"/>
          <p:cNvSpPr txBox="1"/>
          <p:nvPr/>
        </p:nvSpPr>
        <p:spPr>
          <a:xfrm>
            <a:off x="494522" y="4123454"/>
            <a:ext cx="1130554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mélange homogène obtenu est le mélange homogène noir (café dans la tasse).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7" name="Google Shape;1567;p39"/>
          <p:cNvSpPr/>
          <p:nvPr/>
        </p:nvSpPr>
        <p:spPr>
          <a:xfrm flipH="1" rot="-5400000">
            <a:off x="5350725" y="5010004"/>
            <a:ext cx="1208024" cy="483052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8" name="Google Shape;1568;p39"/>
          <p:cNvSpPr txBox="1"/>
          <p:nvPr/>
        </p:nvSpPr>
        <p:spPr>
          <a:xfrm>
            <a:off x="1992273" y="6024964"/>
            <a:ext cx="711685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La solution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 donc …………………………………………………..</a:t>
            </a:r>
            <a:endParaRPr b="1" sz="24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0" name="Shape 1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1" name="Google Shape;1131;p4"/>
          <p:cNvSpPr/>
          <p:nvPr/>
        </p:nvSpPr>
        <p:spPr>
          <a:xfrm>
            <a:off x="1421762" y="1127939"/>
            <a:ext cx="9309992" cy="5232726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2" name="Google Shape;1132;p4"/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Matériel nécessaire</a:t>
            </a:r>
            <a:endParaRPr/>
          </a:p>
        </p:txBody>
      </p:sp>
      <p:sp>
        <p:nvSpPr>
          <p:cNvPr id="1133" name="Google Shape;1133;p4"/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60950" lIns="60950" spcFirstLastPara="1" rIns="60950" wrap="square" tIns="59975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67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Matériel de l’enseignant </a:t>
            </a:r>
            <a:endParaRPr/>
          </a:p>
        </p:txBody>
      </p:sp>
      <p:sp>
        <p:nvSpPr>
          <p:cNvPr id="1134" name="Google Shape;1134;p4"/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60950" lIns="60950" spcFirstLastPara="1" rIns="60950" wrap="square" tIns="599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67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Matériel de l’élève</a:t>
            </a:r>
            <a:endParaRPr/>
          </a:p>
        </p:txBody>
      </p:sp>
      <p:pic>
        <p:nvPicPr>
          <p:cNvPr descr="Image générée" id="1135" name="Google Shape;1135;p4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220259" y="46702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6" name="Google Shape;1136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1924716">
            <a:off x="6108084" y="4383043"/>
            <a:ext cx="1207308" cy="192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7" name="Google Shape;1137;p4"/>
          <p:cNvPicPr preferRelativeResize="0"/>
          <p:nvPr/>
        </p:nvPicPr>
        <p:blipFill rotWithShape="1">
          <a:blip r:embed="rId5">
            <a:alphaModFix/>
          </a:blip>
          <a:srcRect b="30054" l="11665" r="26246" t="23325"/>
          <a:stretch/>
        </p:blipFill>
        <p:spPr>
          <a:xfrm>
            <a:off x="6602203" y="2210521"/>
            <a:ext cx="1227204" cy="921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8" name="Google Shape;1138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flipH="1">
            <a:off x="7373107" y="4702866"/>
            <a:ext cx="593846" cy="5709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9" name="Google Shape;1139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886488" y="3691696"/>
            <a:ext cx="1497103" cy="18014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0" name="Google Shape;1140;p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998989" y="2210521"/>
            <a:ext cx="1272102" cy="921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1" name="Google Shape;1141;p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574393" y="1978724"/>
            <a:ext cx="2419350" cy="1895475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4"/>
          <p:cNvSpPr txBox="1"/>
          <p:nvPr/>
        </p:nvSpPr>
        <p:spPr>
          <a:xfrm>
            <a:off x="2295572" y="3950268"/>
            <a:ext cx="149710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Bécher </a:t>
            </a:r>
            <a:endParaRPr/>
          </a:p>
        </p:txBody>
      </p:sp>
      <p:pic>
        <p:nvPicPr>
          <p:cNvPr descr="Tiges d'agitation aux extrémités arrondies" id="1143" name="Google Shape;1143;p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 rot="-1708861">
            <a:off x="3827784" y="2804407"/>
            <a:ext cx="1777167" cy="576087"/>
          </a:xfrm>
          <a:prstGeom prst="rect">
            <a:avLst/>
          </a:prstGeom>
          <a:noFill/>
          <a:ln>
            <a:noFill/>
          </a:ln>
        </p:spPr>
      </p:pic>
      <p:sp>
        <p:nvSpPr>
          <p:cNvPr id="1144" name="Google Shape;1144;p4"/>
          <p:cNvSpPr txBox="1"/>
          <p:nvPr/>
        </p:nvSpPr>
        <p:spPr>
          <a:xfrm>
            <a:off x="3908151" y="3939609"/>
            <a:ext cx="149710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Agitateur </a:t>
            </a:r>
            <a:endParaRPr/>
          </a:p>
        </p:txBody>
      </p:sp>
      <p:pic>
        <p:nvPicPr>
          <p:cNvPr id="1145" name="Google Shape;1145;p4"/>
          <p:cNvPicPr preferRelativeResize="0"/>
          <p:nvPr/>
        </p:nvPicPr>
        <p:blipFill rotWithShape="1">
          <a:blip r:embed="rId11">
            <a:alphaModFix/>
          </a:blip>
          <a:srcRect b="155" l="0" r="0" t="154"/>
          <a:stretch/>
        </p:blipFill>
        <p:spPr>
          <a:xfrm>
            <a:off x="2177261" y="4512154"/>
            <a:ext cx="866862" cy="1210556"/>
          </a:xfrm>
          <a:prstGeom prst="rect">
            <a:avLst/>
          </a:prstGeom>
          <a:noFill/>
          <a:ln>
            <a:noFill/>
          </a:ln>
        </p:spPr>
      </p:pic>
      <p:sp>
        <p:nvSpPr>
          <p:cNvPr id="1146" name="Google Shape;1146;p4"/>
          <p:cNvSpPr txBox="1"/>
          <p:nvPr/>
        </p:nvSpPr>
        <p:spPr>
          <a:xfrm>
            <a:off x="2180899" y="5722710"/>
            <a:ext cx="149710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Eau </a:t>
            </a:r>
            <a:endParaRPr/>
          </a:p>
        </p:txBody>
      </p:sp>
      <p:pic>
        <p:nvPicPr>
          <p:cNvPr descr="Une image contenant nourriture, intérieur&#10;&#10;Description générée automatiquement" id="1147" name="Google Shape;1147;p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3660174" y="5072110"/>
            <a:ext cx="1840413" cy="565119"/>
          </a:xfrm>
          <a:prstGeom prst="rect">
            <a:avLst/>
          </a:prstGeom>
          <a:noFill/>
          <a:ln>
            <a:noFill/>
          </a:ln>
        </p:spPr>
      </p:pic>
      <p:sp>
        <p:nvSpPr>
          <p:cNvPr id="1148" name="Google Shape;1148;p4"/>
          <p:cNvSpPr txBox="1"/>
          <p:nvPr/>
        </p:nvSpPr>
        <p:spPr>
          <a:xfrm>
            <a:off x="4137666" y="5714614"/>
            <a:ext cx="149710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 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2" name="Shape 1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3" name="Google Shape;1573;p40"/>
          <p:cNvPicPr preferRelativeResize="0"/>
          <p:nvPr/>
        </p:nvPicPr>
        <p:blipFill rotWithShape="1">
          <a:blip r:embed="rId3">
            <a:alphaModFix/>
          </a:blip>
          <a:srcRect b="20771" l="44226" r="12711" t="40941"/>
          <a:stretch/>
        </p:blipFill>
        <p:spPr>
          <a:xfrm>
            <a:off x="3257234" y="1941193"/>
            <a:ext cx="5286229" cy="23958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4" name="Google Shape;1574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16900" y="336343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1575" name="Google Shape;1575;p40"/>
          <p:cNvSpPr txBox="1"/>
          <p:nvPr/>
        </p:nvSpPr>
        <p:spPr>
          <a:xfrm>
            <a:off x="3618690" y="5248737"/>
            <a:ext cx="188637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……………………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6" name="Google Shape;1576;p40"/>
          <p:cNvSpPr txBox="1"/>
          <p:nvPr/>
        </p:nvSpPr>
        <p:spPr>
          <a:xfrm>
            <a:off x="1196502" y="2714704"/>
            <a:ext cx="179375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………………..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7" name="Google Shape;1577;p40"/>
          <p:cNvSpPr txBox="1"/>
          <p:nvPr/>
        </p:nvSpPr>
        <p:spPr>
          <a:xfrm>
            <a:off x="7100595" y="5248737"/>
            <a:ext cx="232550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………………………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8" name="Google Shape;1578;p40"/>
          <p:cNvSpPr/>
          <p:nvPr/>
        </p:nvSpPr>
        <p:spPr>
          <a:xfrm flipH="1" rot="5400000">
            <a:off x="7147938" y="4432648"/>
            <a:ext cx="1208024" cy="720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9" name="Google Shape;1579;p40"/>
          <p:cNvSpPr/>
          <p:nvPr/>
        </p:nvSpPr>
        <p:spPr>
          <a:xfrm flipH="1" rot="5400000">
            <a:off x="3652069" y="4490670"/>
            <a:ext cx="1208024" cy="720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0" name="Google Shape;1580;p40"/>
          <p:cNvSpPr/>
          <p:nvPr/>
        </p:nvSpPr>
        <p:spPr>
          <a:xfrm flipH="1" rot="10800000">
            <a:off x="2723273" y="2914759"/>
            <a:ext cx="1584000" cy="720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1" name="Google Shape;1581;p40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Pour synthétiser. Je complète le schéma suivant:</a:t>
            </a:r>
            <a:endParaRPr/>
          </a:p>
        </p:txBody>
      </p:sp>
      <p:sp>
        <p:nvSpPr>
          <p:cNvPr id="1582" name="Google Shape;1582;p40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 veille à ce que les élèves soient attentifs.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6" name="Shape 1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7" name="Google Shape;1587;p41"/>
          <p:cNvPicPr preferRelativeResize="0"/>
          <p:nvPr/>
        </p:nvPicPr>
        <p:blipFill rotWithShape="1">
          <a:blip r:embed="rId3">
            <a:alphaModFix/>
          </a:blip>
          <a:srcRect b="20771" l="44226" r="12711" t="40941"/>
          <a:stretch/>
        </p:blipFill>
        <p:spPr>
          <a:xfrm>
            <a:off x="3257234" y="1941193"/>
            <a:ext cx="5286229" cy="23958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8" name="Google Shape;1588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16900" y="336343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1589" name="Google Shape;1589;p41"/>
          <p:cNvSpPr txBox="1"/>
          <p:nvPr/>
        </p:nvSpPr>
        <p:spPr>
          <a:xfrm>
            <a:off x="3618690" y="5248737"/>
            <a:ext cx="188637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……………………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0" name="Google Shape;1590;p41"/>
          <p:cNvSpPr txBox="1"/>
          <p:nvPr/>
        </p:nvSpPr>
        <p:spPr>
          <a:xfrm>
            <a:off x="1196502" y="2714704"/>
            <a:ext cx="179375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………………..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1" name="Google Shape;1591;p41"/>
          <p:cNvSpPr txBox="1"/>
          <p:nvPr/>
        </p:nvSpPr>
        <p:spPr>
          <a:xfrm>
            <a:off x="7100595" y="5248737"/>
            <a:ext cx="232550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………………………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2" name="Google Shape;1592;p41"/>
          <p:cNvSpPr/>
          <p:nvPr/>
        </p:nvSpPr>
        <p:spPr>
          <a:xfrm flipH="1" rot="5400000">
            <a:off x="7147938" y="4441002"/>
            <a:ext cx="1208024" cy="720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3" name="Google Shape;1593;p41"/>
          <p:cNvSpPr/>
          <p:nvPr/>
        </p:nvSpPr>
        <p:spPr>
          <a:xfrm flipH="1" rot="5400000">
            <a:off x="3652069" y="4490670"/>
            <a:ext cx="1208024" cy="720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4" name="Google Shape;1594;p41"/>
          <p:cNvSpPr/>
          <p:nvPr/>
        </p:nvSpPr>
        <p:spPr>
          <a:xfrm flipH="1" rot="10800000">
            <a:off x="2723273" y="2914759"/>
            <a:ext cx="1584000" cy="720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5" name="Google Shape;1595;p41"/>
          <p:cNvSpPr txBox="1"/>
          <p:nvPr/>
        </p:nvSpPr>
        <p:spPr>
          <a:xfrm>
            <a:off x="1196502" y="2595945"/>
            <a:ext cx="13747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Le soluté</a:t>
            </a:r>
            <a:endParaRPr b="1" i="1" sz="24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6" name="Google Shape;1596;p41"/>
          <p:cNvSpPr txBox="1"/>
          <p:nvPr/>
        </p:nvSpPr>
        <p:spPr>
          <a:xfrm>
            <a:off x="3673150" y="5123330"/>
            <a:ext cx="192025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Le solvant</a:t>
            </a:r>
            <a:endParaRPr b="1" i="1" sz="24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7" name="Google Shape;1597;p41"/>
          <p:cNvSpPr txBox="1"/>
          <p:nvPr/>
        </p:nvSpPr>
        <p:spPr>
          <a:xfrm>
            <a:off x="7188937" y="5109403"/>
            <a:ext cx="192025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La solution</a:t>
            </a:r>
            <a:endParaRPr b="1" i="1" sz="24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8" name="Google Shape;1598;p41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Pour synthétiser. Je complète le schéma suivant:</a:t>
            </a:r>
            <a:endParaRPr/>
          </a:p>
        </p:txBody>
      </p:sp>
      <p:sp>
        <p:nvSpPr>
          <p:cNvPr id="1599" name="Google Shape;1599;p41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 L’enseignant veille à ce que les élèves soient attentifs.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3" name="Shape 1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4" name="Google Shape;1604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16900" y="336343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1605" name="Google Shape;1605;p42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Je fais une synthèse. Pour identifier le solvant, le soluté et la solution, il faut retenir:</a:t>
            </a:r>
            <a:endParaRPr/>
          </a:p>
        </p:txBody>
      </p:sp>
      <p:sp>
        <p:nvSpPr>
          <p:cNvPr id="1606" name="Google Shape;1606;p42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 veille à ce que les élèves soient attentifs</a:t>
            </a:r>
            <a:endParaRPr/>
          </a:p>
        </p:txBody>
      </p:sp>
      <p:graphicFrame>
        <p:nvGraphicFramePr>
          <p:cNvPr id="1607" name="Google Shape;1607;p42"/>
          <p:cNvGraphicFramePr/>
          <p:nvPr/>
        </p:nvGraphicFramePr>
        <p:xfrm>
          <a:off x="2032000" y="237774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{92A430D5-BB6B-484C-A71C-865C72B2D7C7}</a:tableStyleId>
              </a:tblPr>
              <a:tblGrid>
                <a:gridCol w="2608100"/>
                <a:gridCol w="5519900"/>
              </a:tblGrid>
              <a:tr h="7134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u="none" cap="none" strike="noStrike">
                          <a:solidFill>
                            <a:srgbClr val="FF0000"/>
                          </a:solidFill>
                        </a:rPr>
                        <a:t>Le solvant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La substance qui se dissout </a:t>
                      </a:r>
                      <a:endParaRPr sz="24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134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fr-FR" sz="2400">
                          <a:solidFill>
                            <a:srgbClr val="FF0000"/>
                          </a:solidFill>
                        </a:rPr>
                        <a:t>Le soluté 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/>
                        <a:t>Le liquide qui dissout la substance </a:t>
                      </a:r>
                      <a:endParaRPr b="1" sz="24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134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fr-FR" sz="2400">
                          <a:solidFill>
                            <a:srgbClr val="FF0000"/>
                          </a:solidFill>
                        </a:rPr>
                        <a:t>La solution 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/>
                        <a:t>Le mélange homogène (soluté + solvant) </a:t>
                      </a:r>
                      <a:endParaRPr b="1" sz="24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1" name="Shape 1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2" name="Google Shape;1612;p43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6" name="Shape 1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" name="Google Shape;1617;p44"/>
          <p:cNvSpPr txBox="1"/>
          <p:nvPr/>
        </p:nvSpPr>
        <p:spPr>
          <a:xfrm>
            <a:off x="5478119" y="256155"/>
            <a:ext cx="7721048" cy="4706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618" name="Google Shape;1618;p44"/>
          <p:cNvSpPr/>
          <p:nvPr/>
        </p:nvSpPr>
        <p:spPr>
          <a:xfrm>
            <a:off x="519986" y="1799311"/>
            <a:ext cx="11236080" cy="52322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solution aqueuse est obtenue par dissolution d’un soluté dans l’eau.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9" name="Google Shape;1619;p44"/>
          <p:cNvSpPr/>
          <p:nvPr/>
        </p:nvSpPr>
        <p:spPr>
          <a:xfrm>
            <a:off x="3052410" y="3678991"/>
            <a:ext cx="1398292" cy="788485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1620" name="Google Shape;1620;p44"/>
          <p:cNvSpPr/>
          <p:nvPr/>
        </p:nvSpPr>
        <p:spPr>
          <a:xfrm>
            <a:off x="6888075" y="3788227"/>
            <a:ext cx="1276212" cy="770049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sp>
        <p:nvSpPr>
          <p:cNvPr id="1621" name="Google Shape;1621;p44"/>
          <p:cNvSpPr txBox="1"/>
          <p:nvPr>
            <p:ph type="title"/>
          </p:nvPr>
        </p:nvSpPr>
        <p:spPr>
          <a:xfrm>
            <a:off x="935304" y="318294"/>
            <a:ext cx="10372033" cy="1158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br>
              <a:rPr lang="fr-FR"/>
            </a:br>
            <a:r>
              <a:rPr lang="fr-FR"/>
              <a:t>Laissez vos livrets fermés. Prenez vos ardoises pour écrire la bonne réponse. </a:t>
            </a:r>
            <a:br>
              <a:rPr lang="fr-FR"/>
            </a:br>
            <a:r>
              <a:rPr lang="fr-FR"/>
              <a:t>Répondre par vrai ou faux.</a:t>
            </a:r>
            <a:endParaRPr/>
          </a:p>
        </p:txBody>
      </p:sp>
      <p:sp>
        <p:nvSpPr>
          <p:cNvPr id="1622" name="Google Shape;1622;p44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 3 élèves sont choisis au hasard pour répondre à la question</a:t>
            </a:r>
            <a:endParaRPr/>
          </a:p>
        </p:txBody>
      </p:sp>
      <p:grpSp>
        <p:nvGrpSpPr>
          <p:cNvPr id="1623" name="Google Shape;1623;p44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1624" name="Google Shape;1624;p44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25" name="Google Shape;1625;p44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9" name="Shape 1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0" name="Google Shape;1630;p45"/>
          <p:cNvSpPr txBox="1"/>
          <p:nvPr/>
        </p:nvSpPr>
        <p:spPr>
          <a:xfrm>
            <a:off x="5478119" y="256155"/>
            <a:ext cx="7721048" cy="4706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631" name="Google Shape;1631;p45"/>
          <p:cNvSpPr/>
          <p:nvPr/>
        </p:nvSpPr>
        <p:spPr>
          <a:xfrm>
            <a:off x="519986" y="1799311"/>
            <a:ext cx="11236080" cy="52322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solution aqueuse est obtenue par dissolution d’un soluté dans l’eau.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2" name="Google Shape;1632;p45"/>
          <p:cNvSpPr/>
          <p:nvPr/>
        </p:nvSpPr>
        <p:spPr>
          <a:xfrm>
            <a:off x="3052410" y="3678991"/>
            <a:ext cx="1398292" cy="788485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1633" name="Google Shape;1633;p45"/>
          <p:cNvSpPr/>
          <p:nvPr/>
        </p:nvSpPr>
        <p:spPr>
          <a:xfrm>
            <a:off x="6888075" y="3788227"/>
            <a:ext cx="1276212" cy="770049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pic>
        <p:nvPicPr>
          <p:cNvPr descr="Coche avec un remplissage uni" id="1634" name="Google Shape;1634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95094" y="3788227"/>
            <a:ext cx="684830" cy="684830"/>
          </a:xfrm>
          <a:prstGeom prst="rect">
            <a:avLst/>
          </a:prstGeom>
          <a:noFill/>
          <a:ln>
            <a:noFill/>
          </a:ln>
        </p:spPr>
      </p:pic>
      <p:sp>
        <p:nvSpPr>
          <p:cNvPr id="1635" name="Google Shape;1635;p45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Effectivement c’est une solution aqueuse car le solvant est l’eau.</a:t>
            </a:r>
            <a:endParaRPr/>
          </a:p>
        </p:txBody>
      </p:sp>
      <p:sp>
        <p:nvSpPr>
          <p:cNvPr id="1636" name="Google Shape;1636;p45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  <p:pic>
        <p:nvPicPr>
          <p:cNvPr id="1637" name="Google Shape;1637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652250" y="491629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1" name="Shape 1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2" name="Google Shape;1642;p46"/>
          <p:cNvSpPr txBox="1"/>
          <p:nvPr/>
        </p:nvSpPr>
        <p:spPr>
          <a:xfrm>
            <a:off x="5478119" y="256155"/>
            <a:ext cx="7721048" cy="4706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643" name="Google Shape;1643;p46"/>
          <p:cNvSpPr/>
          <p:nvPr/>
        </p:nvSpPr>
        <p:spPr>
          <a:xfrm>
            <a:off x="2096974" y="1899164"/>
            <a:ext cx="7709500" cy="52322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solution est toujours un mélange homogène.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4" name="Google Shape;1644;p46"/>
          <p:cNvSpPr/>
          <p:nvPr/>
        </p:nvSpPr>
        <p:spPr>
          <a:xfrm>
            <a:off x="3052410" y="4313473"/>
            <a:ext cx="1398292" cy="788485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1645" name="Google Shape;1645;p46"/>
          <p:cNvSpPr/>
          <p:nvPr/>
        </p:nvSpPr>
        <p:spPr>
          <a:xfrm>
            <a:off x="7103194" y="4313473"/>
            <a:ext cx="1276212" cy="770049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sp>
        <p:nvSpPr>
          <p:cNvPr id="1646" name="Google Shape;1646;p46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Répondre par vrai ou faux</a:t>
            </a:r>
            <a:endParaRPr/>
          </a:p>
        </p:txBody>
      </p:sp>
      <p:sp>
        <p:nvSpPr>
          <p:cNvPr id="1647" name="Google Shape;1647;p46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  <p:grpSp>
        <p:nvGrpSpPr>
          <p:cNvPr id="1648" name="Google Shape;1648;p46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1649" name="Google Shape;1649;p46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50" name="Google Shape;1650;p46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4" name="Shape 1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5" name="Google Shape;1655;p47"/>
          <p:cNvSpPr txBox="1"/>
          <p:nvPr/>
        </p:nvSpPr>
        <p:spPr>
          <a:xfrm>
            <a:off x="5478119" y="256155"/>
            <a:ext cx="7721048" cy="4706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descr="Coche avec un remplissage uni" id="1656" name="Google Shape;1656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85763" y="4417128"/>
            <a:ext cx="684830" cy="684830"/>
          </a:xfrm>
          <a:prstGeom prst="rect">
            <a:avLst/>
          </a:prstGeom>
          <a:noFill/>
          <a:ln>
            <a:noFill/>
          </a:ln>
        </p:spPr>
      </p:pic>
      <p:sp>
        <p:nvSpPr>
          <p:cNvPr id="1657" name="Google Shape;1657;p47"/>
          <p:cNvSpPr/>
          <p:nvPr/>
        </p:nvSpPr>
        <p:spPr>
          <a:xfrm>
            <a:off x="3052410" y="4313473"/>
            <a:ext cx="1398292" cy="788485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1658" name="Google Shape;1658;p47"/>
          <p:cNvSpPr/>
          <p:nvPr/>
        </p:nvSpPr>
        <p:spPr>
          <a:xfrm>
            <a:off x="7103194" y="4313473"/>
            <a:ext cx="1276212" cy="770049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sp>
        <p:nvSpPr>
          <p:cNvPr id="1659" name="Google Shape;1659;p47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Exact, une solution est un mélange homogène. </a:t>
            </a:r>
            <a:endParaRPr/>
          </a:p>
        </p:txBody>
      </p:sp>
      <p:sp>
        <p:nvSpPr>
          <p:cNvPr id="1660" name="Google Shape;1660;p47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  <p:pic>
        <p:nvPicPr>
          <p:cNvPr id="1661" name="Google Shape;1661;p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652250" y="491629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662" name="Google Shape;1662;p47"/>
          <p:cNvSpPr/>
          <p:nvPr/>
        </p:nvSpPr>
        <p:spPr>
          <a:xfrm>
            <a:off x="2096974" y="1899164"/>
            <a:ext cx="7709500" cy="52322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solution est toujours un mélange homogène.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6" name="Shape 1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7" name="Google Shape;1667;p48"/>
          <p:cNvSpPr txBox="1"/>
          <p:nvPr/>
        </p:nvSpPr>
        <p:spPr>
          <a:xfrm>
            <a:off x="7588226" y="3050432"/>
            <a:ext cx="1620000" cy="61200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bel"/>
              <a:buNone/>
            </a:pPr>
            <a:r>
              <a:rPr b="1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solution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8" name="Google Shape;1668;p48"/>
          <p:cNvSpPr txBox="1"/>
          <p:nvPr/>
        </p:nvSpPr>
        <p:spPr>
          <a:xfrm>
            <a:off x="1575533" y="2997133"/>
            <a:ext cx="1548000" cy="61200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bel"/>
              <a:buNone/>
            </a:pPr>
            <a:r>
              <a:rPr b="1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L’eau.</a:t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9" name="Google Shape;1669;p48"/>
          <p:cNvSpPr txBox="1"/>
          <p:nvPr/>
        </p:nvSpPr>
        <p:spPr>
          <a:xfrm>
            <a:off x="7580364" y="4164140"/>
            <a:ext cx="1620000" cy="61200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bel"/>
              <a:buNone/>
            </a:pPr>
            <a:r>
              <a:rPr b="1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solvant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0" name="Google Shape;1670;p48"/>
          <p:cNvSpPr txBox="1"/>
          <p:nvPr/>
        </p:nvSpPr>
        <p:spPr>
          <a:xfrm>
            <a:off x="1575532" y="4153965"/>
            <a:ext cx="1548000" cy="61200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bel"/>
              <a:buNone/>
            </a:pPr>
            <a:r>
              <a:rPr b="1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sucre</a:t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1" name="Google Shape;1671;p48"/>
          <p:cNvSpPr txBox="1"/>
          <p:nvPr/>
        </p:nvSpPr>
        <p:spPr>
          <a:xfrm>
            <a:off x="7580364" y="5469468"/>
            <a:ext cx="1620000" cy="61200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bel"/>
              <a:buNone/>
            </a:pPr>
            <a:r>
              <a:rPr b="1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soluté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2" name="Google Shape;1672;p48"/>
          <p:cNvSpPr txBox="1"/>
          <p:nvPr/>
        </p:nvSpPr>
        <p:spPr>
          <a:xfrm>
            <a:off x="1575533" y="5430059"/>
            <a:ext cx="1548000" cy="61200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bel"/>
              <a:buNone/>
            </a:pPr>
            <a:r>
              <a:rPr b="1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L’eau sucrée</a:t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3" name="Google Shape;1673;p48"/>
          <p:cNvSpPr/>
          <p:nvPr/>
        </p:nvSpPr>
        <p:spPr>
          <a:xfrm>
            <a:off x="3338913" y="3025138"/>
            <a:ext cx="523220" cy="523220"/>
          </a:xfrm>
          <a:prstGeom prst="ellipse">
            <a:avLst/>
          </a:prstGeom>
          <a:solidFill>
            <a:srgbClr val="58E0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4" name="Google Shape;1674;p48"/>
          <p:cNvSpPr/>
          <p:nvPr/>
        </p:nvSpPr>
        <p:spPr>
          <a:xfrm>
            <a:off x="3338913" y="4252920"/>
            <a:ext cx="523220" cy="523220"/>
          </a:xfrm>
          <a:prstGeom prst="ellipse">
            <a:avLst/>
          </a:prstGeom>
          <a:solidFill>
            <a:srgbClr val="58E0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5" name="Google Shape;1675;p48"/>
          <p:cNvSpPr/>
          <p:nvPr/>
        </p:nvSpPr>
        <p:spPr>
          <a:xfrm>
            <a:off x="3338913" y="5558248"/>
            <a:ext cx="523220" cy="523220"/>
          </a:xfrm>
          <a:prstGeom prst="ellipse">
            <a:avLst/>
          </a:prstGeom>
          <a:solidFill>
            <a:srgbClr val="58E0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6" name="Google Shape;1676;p48"/>
          <p:cNvSpPr/>
          <p:nvPr/>
        </p:nvSpPr>
        <p:spPr>
          <a:xfrm>
            <a:off x="6489190" y="3106499"/>
            <a:ext cx="875071" cy="461666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1677" name="Google Shape;1677;p48"/>
          <p:cNvSpPr/>
          <p:nvPr/>
        </p:nvSpPr>
        <p:spPr>
          <a:xfrm>
            <a:off x="6518687" y="5571028"/>
            <a:ext cx="875071" cy="461666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1678" name="Google Shape;1678;p48"/>
          <p:cNvSpPr/>
          <p:nvPr/>
        </p:nvSpPr>
        <p:spPr>
          <a:xfrm>
            <a:off x="6499023" y="4314474"/>
            <a:ext cx="875071" cy="461666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1679" name="Google Shape;1679;p48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Relier chaque mot à ce qu’il représente.</a:t>
            </a:r>
            <a:endParaRPr/>
          </a:p>
        </p:txBody>
      </p:sp>
      <p:sp>
        <p:nvSpPr>
          <p:cNvPr id="1680" name="Google Shape;1680;p48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L'enseignant choisit au hasard quelques  élèves pour répondre</a:t>
            </a:r>
            <a:endParaRPr/>
          </a:p>
        </p:txBody>
      </p:sp>
      <p:grpSp>
        <p:nvGrpSpPr>
          <p:cNvPr id="1681" name="Google Shape;1681;p48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1682" name="Google Shape;1682;p48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83" name="Google Shape;1683;p48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84" name="Google Shape;1684;p48"/>
          <p:cNvSpPr/>
          <p:nvPr/>
        </p:nvSpPr>
        <p:spPr>
          <a:xfrm>
            <a:off x="543402" y="1338464"/>
            <a:ext cx="11420669" cy="95410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dissout du sucre dans de l’eau, on obtient ainsi un mélange homogène qui est l’eau sucrée.</a:t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8" name="Shape 1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" name="Google Shape;1689;p49"/>
          <p:cNvSpPr/>
          <p:nvPr/>
        </p:nvSpPr>
        <p:spPr>
          <a:xfrm>
            <a:off x="543402" y="1338464"/>
            <a:ext cx="11420669" cy="95410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dissout du sucre dans de l’eau, on obtient ainsi un mélange homogène qui est l’eau sucrée.</a:t>
            </a:r>
            <a:endParaRPr/>
          </a:p>
        </p:txBody>
      </p:sp>
      <p:sp>
        <p:nvSpPr>
          <p:cNvPr id="1690" name="Google Shape;1690;p49"/>
          <p:cNvSpPr txBox="1"/>
          <p:nvPr/>
        </p:nvSpPr>
        <p:spPr>
          <a:xfrm>
            <a:off x="7588226" y="3050432"/>
            <a:ext cx="1620000" cy="61200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bel"/>
              <a:buNone/>
            </a:pPr>
            <a:r>
              <a:rPr b="1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solution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1" name="Google Shape;1691;p49"/>
          <p:cNvSpPr txBox="1"/>
          <p:nvPr/>
        </p:nvSpPr>
        <p:spPr>
          <a:xfrm>
            <a:off x="1575533" y="2997133"/>
            <a:ext cx="1548000" cy="61200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bel"/>
              <a:buNone/>
            </a:pPr>
            <a:r>
              <a:rPr b="1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L’eau.</a:t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2" name="Google Shape;1692;p49"/>
          <p:cNvSpPr txBox="1"/>
          <p:nvPr/>
        </p:nvSpPr>
        <p:spPr>
          <a:xfrm>
            <a:off x="7580364" y="4164140"/>
            <a:ext cx="1620000" cy="61200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bel"/>
              <a:buNone/>
            </a:pPr>
            <a:r>
              <a:rPr b="1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solvant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3" name="Google Shape;1693;p49"/>
          <p:cNvSpPr txBox="1"/>
          <p:nvPr/>
        </p:nvSpPr>
        <p:spPr>
          <a:xfrm>
            <a:off x="1575532" y="4153965"/>
            <a:ext cx="1548000" cy="61200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bel"/>
              <a:buNone/>
            </a:pPr>
            <a:r>
              <a:rPr b="1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sucre</a:t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4" name="Google Shape;1694;p49"/>
          <p:cNvSpPr txBox="1"/>
          <p:nvPr/>
        </p:nvSpPr>
        <p:spPr>
          <a:xfrm>
            <a:off x="7580364" y="5469468"/>
            <a:ext cx="1620000" cy="61200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bel"/>
              <a:buNone/>
            </a:pPr>
            <a:r>
              <a:rPr b="1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soluté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5" name="Google Shape;1695;p49"/>
          <p:cNvSpPr txBox="1"/>
          <p:nvPr/>
        </p:nvSpPr>
        <p:spPr>
          <a:xfrm>
            <a:off x="1575533" y="5430059"/>
            <a:ext cx="1548000" cy="61200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bel"/>
              <a:buNone/>
            </a:pPr>
            <a:r>
              <a:rPr b="1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L’eau sucrée</a:t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6" name="Google Shape;1696;p49"/>
          <p:cNvSpPr/>
          <p:nvPr/>
        </p:nvSpPr>
        <p:spPr>
          <a:xfrm>
            <a:off x="3338913" y="3025138"/>
            <a:ext cx="523220" cy="523220"/>
          </a:xfrm>
          <a:prstGeom prst="ellipse">
            <a:avLst/>
          </a:prstGeom>
          <a:solidFill>
            <a:srgbClr val="58E0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7" name="Google Shape;1697;p49"/>
          <p:cNvSpPr/>
          <p:nvPr/>
        </p:nvSpPr>
        <p:spPr>
          <a:xfrm>
            <a:off x="3338913" y="4252920"/>
            <a:ext cx="523220" cy="523220"/>
          </a:xfrm>
          <a:prstGeom prst="ellipse">
            <a:avLst/>
          </a:prstGeom>
          <a:solidFill>
            <a:srgbClr val="58E0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8" name="Google Shape;1698;p49"/>
          <p:cNvSpPr/>
          <p:nvPr/>
        </p:nvSpPr>
        <p:spPr>
          <a:xfrm>
            <a:off x="3338913" y="5558248"/>
            <a:ext cx="523220" cy="523220"/>
          </a:xfrm>
          <a:prstGeom prst="ellipse">
            <a:avLst/>
          </a:prstGeom>
          <a:solidFill>
            <a:srgbClr val="58E0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9" name="Google Shape;1699;p49"/>
          <p:cNvSpPr/>
          <p:nvPr/>
        </p:nvSpPr>
        <p:spPr>
          <a:xfrm>
            <a:off x="6489190" y="3106499"/>
            <a:ext cx="875071" cy="461666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1700" name="Google Shape;1700;p49"/>
          <p:cNvSpPr/>
          <p:nvPr/>
        </p:nvSpPr>
        <p:spPr>
          <a:xfrm>
            <a:off x="6518687" y="5571028"/>
            <a:ext cx="875071" cy="461666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1701" name="Google Shape;1701;p49"/>
          <p:cNvSpPr/>
          <p:nvPr/>
        </p:nvSpPr>
        <p:spPr>
          <a:xfrm>
            <a:off x="6499023" y="4314474"/>
            <a:ext cx="875071" cy="461666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cxnSp>
        <p:nvCxnSpPr>
          <p:cNvPr id="1702" name="Google Shape;1702;p49"/>
          <p:cNvCxnSpPr/>
          <p:nvPr/>
        </p:nvCxnSpPr>
        <p:spPr>
          <a:xfrm flipH="1" rot="10800000">
            <a:off x="3970860" y="3478696"/>
            <a:ext cx="2870903" cy="2341163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1703" name="Google Shape;1703;p49"/>
          <p:cNvCxnSpPr/>
          <p:nvPr/>
        </p:nvCxnSpPr>
        <p:spPr>
          <a:xfrm>
            <a:off x="3913543" y="3190875"/>
            <a:ext cx="2808000" cy="14400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1704" name="Google Shape;1704;p49"/>
          <p:cNvCxnSpPr/>
          <p:nvPr/>
        </p:nvCxnSpPr>
        <p:spPr>
          <a:xfrm>
            <a:off x="3903364" y="4559824"/>
            <a:ext cx="2886627" cy="1274851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1705" name="Google Shape;1705;p49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Voilà la réponse.</a:t>
            </a:r>
            <a:endParaRPr/>
          </a:p>
        </p:txBody>
      </p:sp>
      <p:sp>
        <p:nvSpPr>
          <p:cNvPr id="1706" name="Google Shape;1706;p49"/>
          <p:cNvSpPr txBox="1"/>
          <p:nvPr>
            <p:ph idx="2" type="body"/>
          </p:nvPr>
        </p:nvSpPr>
        <p:spPr>
          <a:xfrm>
            <a:off x="935304" y="668338"/>
            <a:ext cx="5044391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Donner plus d’explication si c’est nécessaire,</a:t>
            </a:r>
            <a:endParaRPr/>
          </a:p>
        </p:txBody>
      </p:sp>
      <p:pic>
        <p:nvPicPr>
          <p:cNvPr id="1707" name="Google Shape;1707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652250" y="491629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5"/>
          <p:cNvSpPr txBox="1"/>
          <p:nvPr/>
        </p:nvSpPr>
        <p:spPr>
          <a:xfrm>
            <a:off x="1095212" y="325850"/>
            <a:ext cx="277063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0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Orientations didactiques</a:t>
            </a:r>
            <a:endParaRPr/>
          </a:p>
        </p:txBody>
      </p:sp>
      <p:sp>
        <p:nvSpPr>
          <p:cNvPr id="1155" name="Google Shape;1155;p5"/>
          <p:cNvSpPr/>
          <p:nvPr/>
        </p:nvSpPr>
        <p:spPr>
          <a:xfrm>
            <a:off x="584200" y="4444763"/>
            <a:ext cx="2063752" cy="2065763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12700">
            <a:solidFill>
              <a:srgbClr val="06425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6" name="Google Shape;1156;p5"/>
          <p:cNvSpPr txBox="1"/>
          <p:nvPr/>
        </p:nvSpPr>
        <p:spPr>
          <a:xfrm>
            <a:off x="751623" y="4972155"/>
            <a:ext cx="1728905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Conceptions erronées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des élèves</a:t>
            </a:r>
            <a:endParaRPr/>
          </a:p>
        </p:txBody>
      </p:sp>
      <p:sp>
        <p:nvSpPr>
          <p:cNvPr id="1157" name="Google Shape;1157;p5"/>
          <p:cNvSpPr/>
          <p:nvPr/>
        </p:nvSpPr>
        <p:spPr>
          <a:xfrm>
            <a:off x="2841258" y="4427339"/>
            <a:ext cx="9130023" cy="2012962"/>
          </a:xfrm>
          <a:prstGeom prst="roundRect">
            <a:avLst>
              <a:gd fmla="val 9633" name="adj"/>
            </a:avLst>
          </a:prstGeom>
          <a:noFill/>
          <a:ln cap="flat" cmpd="sng" w="1270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8" name="Google Shape;1158;p5"/>
          <p:cNvSpPr/>
          <p:nvPr/>
        </p:nvSpPr>
        <p:spPr>
          <a:xfrm>
            <a:off x="636272" y="871325"/>
            <a:ext cx="2011680" cy="1194545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12700">
            <a:solidFill>
              <a:srgbClr val="06425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5"/>
          <p:cNvSpPr txBox="1"/>
          <p:nvPr/>
        </p:nvSpPr>
        <p:spPr>
          <a:xfrm>
            <a:off x="777659" y="1286149"/>
            <a:ext cx="172890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Tâche à réussir </a:t>
            </a:r>
            <a:endParaRPr/>
          </a:p>
        </p:txBody>
      </p:sp>
      <p:sp>
        <p:nvSpPr>
          <p:cNvPr id="1160" name="Google Shape;1160;p5"/>
          <p:cNvSpPr/>
          <p:nvPr/>
        </p:nvSpPr>
        <p:spPr>
          <a:xfrm>
            <a:off x="2761485" y="879805"/>
            <a:ext cx="9209795" cy="1186066"/>
          </a:xfrm>
          <a:prstGeom prst="roundRect">
            <a:avLst>
              <a:gd fmla="val 7861" name="adj"/>
            </a:avLst>
          </a:prstGeom>
          <a:noFill/>
          <a:ln cap="flat" cmpd="sng" w="1270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161" name="Google Shape;1161;p5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0" y="25446"/>
            <a:ext cx="727815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1162" name="Google Shape;1162;p5"/>
          <p:cNvSpPr txBox="1"/>
          <p:nvPr/>
        </p:nvSpPr>
        <p:spPr>
          <a:xfrm>
            <a:off x="2876926" y="1117484"/>
            <a:ext cx="9109973" cy="5847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✔"/>
            </a:pPr>
            <a:r>
              <a:rPr b="1" lang="fr-FR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 tâche principale </a:t>
            </a:r>
            <a:r>
              <a:rPr lang="fr-FR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 cette séance repose sur le </a:t>
            </a:r>
            <a:r>
              <a:rPr b="1" lang="fr-FR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savoir-faire suivant</a:t>
            </a:r>
            <a:r>
              <a:rPr lang="fr-FR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: Distinguer un soluté, un solvant et une solution à partir des observations.</a:t>
            </a:r>
            <a:endParaRPr/>
          </a:p>
        </p:txBody>
      </p:sp>
      <p:sp>
        <p:nvSpPr>
          <p:cNvPr id="1163" name="Google Shape;1163;p5"/>
          <p:cNvSpPr/>
          <p:nvPr/>
        </p:nvSpPr>
        <p:spPr>
          <a:xfrm>
            <a:off x="2861308" y="4444763"/>
            <a:ext cx="8837487" cy="20826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y a confusion entre un solide qui fond et un solide qui se dissout.</a:t>
            </a:r>
            <a:endParaRPr/>
          </a:p>
          <a:p>
            <a:pPr indent="-285750" lvl="0" marL="28575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gaz ne peuvent pas se dissoudre dans l’eau.</a:t>
            </a:r>
            <a:endParaRPr/>
          </a:p>
          <a:p>
            <a:pPr indent="-285750" lvl="0" marL="28575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Lorsqu'on dissout un solide dans l'eau, il disparaît.</a:t>
            </a:r>
            <a:endParaRPr/>
          </a:p>
          <a:p>
            <a:pPr indent="-285750" lvl="0" marL="28575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n’y a pas de solution saturée, tant qu’on agite ou on chauffe on peut dissoudre n’importe quelle quantité de soluté.</a:t>
            </a:r>
            <a:endParaRPr/>
          </a:p>
          <a:p>
            <a:pPr indent="-285750" lvl="0" marL="28575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Confusion entre solution et corps pur.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4" name="Google Shape;1164;p5"/>
          <p:cNvSpPr/>
          <p:nvPr/>
        </p:nvSpPr>
        <p:spPr>
          <a:xfrm>
            <a:off x="2841259" y="2308384"/>
            <a:ext cx="9130021" cy="1814235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5" name="Google Shape;1165;p5"/>
          <p:cNvSpPr/>
          <p:nvPr/>
        </p:nvSpPr>
        <p:spPr>
          <a:xfrm>
            <a:off x="636272" y="2270522"/>
            <a:ext cx="2011680" cy="1852097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12700">
            <a:solidFill>
              <a:srgbClr val="06425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6" name="Google Shape;1166;p5"/>
          <p:cNvSpPr txBox="1"/>
          <p:nvPr/>
        </p:nvSpPr>
        <p:spPr>
          <a:xfrm>
            <a:off x="2876926" y="2552959"/>
            <a:ext cx="869442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✔"/>
            </a:pPr>
            <a:r>
              <a:rPr lang="fr-FR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L’enseignant est censé à réaliser la manipulation devant les élèves et faire une bonne démonstration et doit insister sur </a:t>
            </a:r>
            <a:r>
              <a:rPr b="1" lang="fr-FR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 distinction entre le solvant, le soluté et la solution en se basant sur l’expérience ou les résultats de l’expérience</a:t>
            </a:r>
            <a:endParaRPr/>
          </a:p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✔"/>
            </a:pPr>
            <a:r>
              <a:rPr lang="fr-FR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Ne pas aborder la notion de composé ionique ou moléculaire.</a:t>
            </a:r>
            <a:endParaRPr/>
          </a:p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✔"/>
            </a:pPr>
            <a:r>
              <a:rPr lang="fr-FR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Faire le lien avec des situations de la vie courante : cuisine, boissons, environnement, biologie…</a:t>
            </a:r>
            <a:endParaRPr/>
          </a:p>
          <a:p>
            <a:pPr indent="-241300" lvl="0" marL="3429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t/>
            </a:r>
            <a:endParaRPr sz="1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7" name="Google Shape;1167;p5"/>
          <p:cNvSpPr txBox="1"/>
          <p:nvPr/>
        </p:nvSpPr>
        <p:spPr>
          <a:xfrm>
            <a:off x="751623" y="3030835"/>
            <a:ext cx="172890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Stratégie 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1" name="Shape 1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2" name="Google Shape;1712;p50"/>
          <p:cNvSpPr txBox="1"/>
          <p:nvPr/>
        </p:nvSpPr>
        <p:spPr>
          <a:xfrm>
            <a:off x="5478119" y="256155"/>
            <a:ext cx="7721048" cy="4706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graphicFrame>
        <p:nvGraphicFramePr>
          <p:cNvPr id="1713" name="Google Shape;1713;p50"/>
          <p:cNvGraphicFramePr/>
          <p:nvPr/>
        </p:nvGraphicFramePr>
        <p:xfrm>
          <a:off x="1348841" y="252971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{92A430D5-BB6B-484C-A71C-865C72B2D7C7}</a:tableStyleId>
              </a:tblPr>
              <a:tblGrid>
                <a:gridCol w="3708775"/>
                <a:gridCol w="1719225"/>
                <a:gridCol w="1970625"/>
                <a:gridCol w="1726975"/>
              </a:tblGrid>
              <a:tr h="5017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12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solidFill>
                            <a:schemeClr val="dk1"/>
                          </a:solidFill>
                        </a:rPr>
                        <a:t>Solvant 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solidFill>
                            <a:schemeClr val="dk1"/>
                          </a:solidFill>
                        </a:rPr>
                        <a:t>Soluté 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solidFill>
                            <a:schemeClr val="dk1"/>
                          </a:solidFill>
                        </a:rPr>
                        <a:t>Solution 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535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800">
                          <a:solidFill>
                            <a:schemeClr val="dk1"/>
                          </a:solidFill>
                        </a:rPr>
                        <a:t>On dissout du glucose dans l’eau pour obtenir de l’eau sucrée.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1200">
                          <a:solidFill>
                            <a:schemeClr val="dk1"/>
                          </a:solidFill>
                        </a:rPr>
                        <a:t>……………………….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1200">
                          <a:solidFill>
                            <a:schemeClr val="dk1"/>
                          </a:solidFill>
                        </a:rPr>
                        <a:t>……………………..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1200">
                          <a:solidFill>
                            <a:schemeClr val="dk1"/>
                          </a:solidFill>
                        </a:rPr>
                        <a:t>……………………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95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800">
                          <a:solidFill>
                            <a:schemeClr val="dk1"/>
                          </a:solidFill>
                        </a:rPr>
                        <a:t>On dissout le dioxyde de carbone dans l’eau pour obtenir un soda.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1200">
                          <a:solidFill>
                            <a:schemeClr val="dk1"/>
                          </a:solidFill>
                        </a:rPr>
                        <a:t>…………………………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1200">
                          <a:solidFill>
                            <a:schemeClr val="dk1"/>
                          </a:solidFill>
                        </a:rPr>
                        <a:t>………………………..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1200">
                          <a:solidFill>
                            <a:schemeClr val="dk1"/>
                          </a:solidFill>
                        </a:rPr>
                        <a:t>………………………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95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800">
                          <a:solidFill>
                            <a:schemeClr val="dk1"/>
                          </a:solidFill>
                        </a:rPr>
                        <a:t>On dissout de l’acide éthanoïque dans l’eau pour obtenir le vinaigre.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1200">
                          <a:solidFill>
                            <a:schemeClr val="dk1"/>
                          </a:solidFill>
                        </a:rPr>
                        <a:t>………………………….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12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1200">
                          <a:solidFill>
                            <a:schemeClr val="dk1"/>
                          </a:solidFill>
                        </a:rPr>
                        <a:t>…………………………..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1200">
                          <a:solidFill>
                            <a:schemeClr val="dk1"/>
                          </a:solidFill>
                        </a:rPr>
                        <a:t>………………………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714" name="Google Shape;1714;p50"/>
          <p:cNvSpPr/>
          <p:nvPr/>
        </p:nvSpPr>
        <p:spPr>
          <a:xfrm>
            <a:off x="543402" y="1338464"/>
            <a:ext cx="11420669" cy="95410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chacun des mélanges homogènes ci-dessous, indiquer le solvant, le soluté et la solution.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5" name="Google Shape;1715;p50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Compléter le tableau suivant:</a:t>
            </a:r>
            <a:endParaRPr/>
          </a:p>
        </p:txBody>
      </p:sp>
      <p:sp>
        <p:nvSpPr>
          <p:cNvPr id="1716" name="Google Shape;1716;p50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Faire participer le maximum d’élèves,</a:t>
            </a:r>
            <a:endParaRPr/>
          </a:p>
        </p:txBody>
      </p:sp>
      <p:grpSp>
        <p:nvGrpSpPr>
          <p:cNvPr id="1717" name="Google Shape;1717;p50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1718" name="Google Shape;1718;p50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19" name="Google Shape;1719;p50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3" name="Shape 1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4" name="Google Shape;1724;p51"/>
          <p:cNvSpPr txBox="1"/>
          <p:nvPr/>
        </p:nvSpPr>
        <p:spPr>
          <a:xfrm>
            <a:off x="5478119" y="256155"/>
            <a:ext cx="7721048" cy="4706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graphicFrame>
        <p:nvGraphicFramePr>
          <p:cNvPr id="1725" name="Google Shape;1725;p51"/>
          <p:cNvGraphicFramePr/>
          <p:nvPr/>
        </p:nvGraphicFramePr>
        <p:xfrm>
          <a:off x="1348841" y="252971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{92A430D5-BB6B-484C-A71C-865C72B2D7C7}</a:tableStyleId>
              </a:tblPr>
              <a:tblGrid>
                <a:gridCol w="3708775"/>
                <a:gridCol w="1719225"/>
                <a:gridCol w="1970625"/>
                <a:gridCol w="1726975"/>
              </a:tblGrid>
              <a:tr h="5017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12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solidFill>
                            <a:schemeClr val="dk1"/>
                          </a:solidFill>
                        </a:rPr>
                        <a:t>Solvant 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solidFill>
                            <a:schemeClr val="dk1"/>
                          </a:solidFill>
                        </a:rPr>
                        <a:t>Soluté 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solidFill>
                            <a:schemeClr val="dk1"/>
                          </a:solidFill>
                        </a:rPr>
                        <a:t>Solution 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535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800">
                          <a:solidFill>
                            <a:schemeClr val="dk1"/>
                          </a:solidFill>
                        </a:rPr>
                        <a:t>On dissout du glucose dans l’eau pour obtenir de l’eau sucrée.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1200">
                          <a:solidFill>
                            <a:schemeClr val="dk1"/>
                          </a:solidFill>
                        </a:rPr>
                        <a:t>……………………….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1200">
                          <a:solidFill>
                            <a:schemeClr val="dk1"/>
                          </a:solidFill>
                        </a:rPr>
                        <a:t>……………………..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1200">
                          <a:solidFill>
                            <a:schemeClr val="dk1"/>
                          </a:solidFill>
                        </a:rPr>
                        <a:t>……………………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95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800">
                          <a:solidFill>
                            <a:schemeClr val="dk1"/>
                          </a:solidFill>
                        </a:rPr>
                        <a:t>On dissout le dioxyde de carbone dans l’eau pour obtenir un soda.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1200">
                          <a:solidFill>
                            <a:schemeClr val="dk1"/>
                          </a:solidFill>
                        </a:rPr>
                        <a:t>…………………………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1200">
                          <a:solidFill>
                            <a:schemeClr val="dk1"/>
                          </a:solidFill>
                        </a:rPr>
                        <a:t>………………………..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1200">
                          <a:solidFill>
                            <a:schemeClr val="dk1"/>
                          </a:solidFill>
                        </a:rPr>
                        <a:t>………………………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95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800">
                          <a:solidFill>
                            <a:schemeClr val="dk1"/>
                          </a:solidFill>
                        </a:rPr>
                        <a:t>On dissout de l’acide éthanoïque dans l’eau pour obtenir le vinaigre.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1200">
                          <a:solidFill>
                            <a:schemeClr val="dk1"/>
                          </a:solidFill>
                        </a:rPr>
                        <a:t>………………………….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12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1200">
                          <a:solidFill>
                            <a:schemeClr val="dk1"/>
                          </a:solidFill>
                        </a:rPr>
                        <a:t>…………………………..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1200">
                          <a:solidFill>
                            <a:schemeClr val="dk1"/>
                          </a:solidFill>
                        </a:rPr>
                        <a:t>………………………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726" name="Google Shape;1726;p51"/>
          <p:cNvSpPr/>
          <p:nvPr/>
        </p:nvSpPr>
        <p:spPr>
          <a:xfrm>
            <a:off x="2007022" y="1847080"/>
            <a:ext cx="3600000" cy="164786"/>
          </a:xfrm>
          <a:prstGeom prst="roundRect">
            <a:avLst>
              <a:gd fmla="val 16667" name="adj"/>
            </a:avLst>
          </a:prstGeom>
          <a:solidFill>
            <a:srgbClr val="FDEAD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7" name="Google Shape;1727;p51"/>
          <p:cNvSpPr txBox="1"/>
          <p:nvPr/>
        </p:nvSpPr>
        <p:spPr>
          <a:xfrm>
            <a:off x="5430874" y="3303518"/>
            <a:ext cx="128797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L’eau</a:t>
            </a: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 b="1" sz="20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8" name="Google Shape;1728;p51"/>
          <p:cNvSpPr txBox="1"/>
          <p:nvPr/>
        </p:nvSpPr>
        <p:spPr>
          <a:xfrm>
            <a:off x="8997417" y="4194572"/>
            <a:ext cx="15480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Le soda  </a:t>
            </a:r>
            <a:endParaRPr b="1" i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9" name="Google Shape;1729;p51"/>
          <p:cNvSpPr txBox="1"/>
          <p:nvPr/>
        </p:nvSpPr>
        <p:spPr>
          <a:xfrm>
            <a:off x="6804673" y="3334295"/>
            <a:ext cx="181380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Le glucose </a:t>
            </a:r>
            <a:endParaRPr b="1" i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0" name="Google Shape;1730;p51"/>
          <p:cNvSpPr txBox="1"/>
          <p:nvPr/>
        </p:nvSpPr>
        <p:spPr>
          <a:xfrm>
            <a:off x="7006451" y="4157955"/>
            <a:ext cx="181949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Le dioxyde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de carbone  </a:t>
            </a:r>
            <a:endParaRPr b="1" i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1" name="Google Shape;1731;p51"/>
          <p:cNvSpPr txBox="1"/>
          <p:nvPr/>
        </p:nvSpPr>
        <p:spPr>
          <a:xfrm>
            <a:off x="5516696" y="4232102"/>
            <a:ext cx="128797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L’eau</a:t>
            </a:r>
            <a:r>
              <a:rPr b="1" i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 b="1" i="1" sz="20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2" name="Google Shape;1732;p51"/>
          <p:cNvSpPr txBox="1"/>
          <p:nvPr/>
        </p:nvSpPr>
        <p:spPr>
          <a:xfrm>
            <a:off x="5430874" y="5403987"/>
            <a:ext cx="128797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L’eau</a:t>
            </a:r>
            <a:r>
              <a:rPr b="1" i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 b="1" i="1" sz="20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3" name="Google Shape;1733;p51"/>
          <p:cNvSpPr txBox="1"/>
          <p:nvPr/>
        </p:nvSpPr>
        <p:spPr>
          <a:xfrm>
            <a:off x="7019705" y="5234695"/>
            <a:ext cx="181949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L’acide éthanoïque  </a:t>
            </a:r>
            <a:endParaRPr b="1" i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4" name="Google Shape;1734;p51"/>
          <p:cNvSpPr txBox="1"/>
          <p:nvPr/>
        </p:nvSpPr>
        <p:spPr>
          <a:xfrm>
            <a:off x="9028921" y="3178037"/>
            <a:ext cx="151649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L’eau</a:t>
            </a:r>
            <a:endParaRPr b="1" i="1" sz="2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sucrée</a:t>
            </a:r>
            <a:r>
              <a:rPr b="1" i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 b="1" i="1" sz="20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5" name="Google Shape;1735;p51"/>
          <p:cNvSpPr txBox="1"/>
          <p:nvPr/>
        </p:nvSpPr>
        <p:spPr>
          <a:xfrm>
            <a:off x="8869019" y="5234695"/>
            <a:ext cx="181554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Le vinaigre  </a:t>
            </a:r>
            <a:endParaRPr b="1" i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6" name="Google Shape;1736;p51"/>
          <p:cNvSpPr/>
          <p:nvPr/>
        </p:nvSpPr>
        <p:spPr>
          <a:xfrm>
            <a:off x="543402" y="1338464"/>
            <a:ext cx="11420669" cy="95410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chacun des mélanges homogènes ci-dessous, indiquer le solvant, le soluté et la solution.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7" name="Google Shape;1737;p51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Voilà les réponses souhaitées.</a:t>
            </a:r>
            <a:endParaRPr/>
          </a:p>
        </p:txBody>
      </p:sp>
      <p:sp>
        <p:nvSpPr>
          <p:cNvPr id="1738" name="Google Shape;1738;p51"/>
          <p:cNvSpPr txBox="1"/>
          <p:nvPr>
            <p:ph idx="2" type="body"/>
          </p:nvPr>
        </p:nvSpPr>
        <p:spPr>
          <a:xfrm>
            <a:off x="935304" y="668338"/>
            <a:ext cx="7683177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None/>
            </a:pPr>
            <a:r>
              <a:rPr lang="fr-FR">
                <a:solidFill>
                  <a:srgbClr val="A5A5A5"/>
                </a:solidFill>
              </a:rPr>
              <a:t>Donner plus de précision si c’est nécessaire</a:t>
            </a:r>
            <a:endParaRPr>
              <a:solidFill>
                <a:srgbClr val="A5A5A5"/>
              </a:solidFill>
            </a:endParaRPr>
          </a:p>
        </p:txBody>
      </p:sp>
      <p:pic>
        <p:nvPicPr>
          <p:cNvPr id="1739" name="Google Shape;1739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652250" y="491629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3" name="Shape 1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4" name="Google Shape;1744;p52"/>
          <p:cNvSpPr txBox="1"/>
          <p:nvPr/>
        </p:nvSpPr>
        <p:spPr>
          <a:xfrm>
            <a:off x="427874" y="1560633"/>
            <a:ext cx="11315610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élève ouvre une bouteille d'eau gazeuse et observe des bulles de gaz qui montent à la surface.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lenovo\Downloads\bouteille-d-eau-transparente-a-l-exterieur.jpg" id="1745" name="Google Shape;1745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70785" y="2876465"/>
            <a:ext cx="1901692" cy="2656587"/>
          </a:xfrm>
          <a:prstGeom prst="rect">
            <a:avLst/>
          </a:prstGeom>
          <a:noFill/>
          <a:ln>
            <a:noFill/>
          </a:ln>
        </p:spPr>
      </p:pic>
      <p:sp>
        <p:nvSpPr>
          <p:cNvPr id="1746" name="Google Shape;1746;p52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Qui peut lire cette phrase :</a:t>
            </a:r>
            <a:endParaRPr/>
          </a:p>
        </p:txBody>
      </p:sp>
      <p:sp>
        <p:nvSpPr>
          <p:cNvPr id="1747" name="Google Shape;1747;p52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None/>
            </a:pPr>
            <a:r>
              <a:rPr lang="fr-FR">
                <a:solidFill>
                  <a:srgbClr val="A5A5A5"/>
                </a:solidFill>
              </a:rPr>
              <a:t>Faire participer le maximum d’élèves,</a:t>
            </a:r>
            <a:endParaRPr>
              <a:solidFill>
                <a:srgbClr val="A5A5A5"/>
              </a:solidFill>
            </a:endParaRPr>
          </a:p>
        </p:txBody>
      </p:sp>
      <p:grpSp>
        <p:nvGrpSpPr>
          <p:cNvPr id="1748" name="Google Shape;1748;p52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1749" name="Google Shape;1749;p52"/>
            <p:cNvPicPr preferRelativeResize="0"/>
            <p:nvPr/>
          </p:nvPicPr>
          <p:blipFill rotWithShape="1">
            <a:blip r:embed="rId4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50" name="Google Shape;1750;p52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4" name="Shape 1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5" name="Google Shape;1755;p53"/>
          <p:cNvSpPr txBox="1"/>
          <p:nvPr/>
        </p:nvSpPr>
        <p:spPr>
          <a:xfrm>
            <a:off x="5478119" y="256155"/>
            <a:ext cx="7721048" cy="4706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756" name="Google Shape;1756;p53"/>
          <p:cNvSpPr/>
          <p:nvPr/>
        </p:nvSpPr>
        <p:spPr>
          <a:xfrm>
            <a:off x="2309449" y="3881982"/>
            <a:ext cx="7044768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solvant est: 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7" name="Google Shape;1757;p53"/>
          <p:cNvSpPr/>
          <p:nvPr/>
        </p:nvSpPr>
        <p:spPr>
          <a:xfrm>
            <a:off x="1056628" y="5107937"/>
            <a:ext cx="2052332" cy="432000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gaz</a:t>
            </a:r>
            <a:endParaRPr/>
          </a:p>
        </p:txBody>
      </p:sp>
      <p:sp>
        <p:nvSpPr>
          <p:cNvPr id="1758" name="Google Shape;1758;p53"/>
          <p:cNvSpPr/>
          <p:nvPr/>
        </p:nvSpPr>
        <p:spPr>
          <a:xfrm>
            <a:off x="761260" y="510793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1759" name="Google Shape;1759;p53"/>
          <p:cNvSpPr/>
          <p:nvPr/>
        </p:nvSpPr>
        <p:spPr>
          <a:xfrm>
            <a:off x="4744707" y="5072029"/>
            <a:ext cx="2174253" cy="432000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L’eau </a:t>
            </a:r>
            <a:endParaRPr/>
          </a:p>
        </p:txBody>
      </p:sp>
      <p:sp>
        <p:nvSpPr>
          <p:cNvPr id="1760" name="Google Shape;1760;p53"/>
          <p:cNvSpPr/>
          <p:nvPr/>
        </p:nvSpPr>
        <p:spPr>
          <a:xfrm>
            <a:off x="4449340" y="5072029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1761" name="Google Shape;1761;p53"/>
          <p:cNvSpPr/>
          <p:nvPr/>
        </p:nvSpPr>
        <p:spPr>
          <a:xfrm>
            <a:off x="8554707" y="5070953"/>
            <a:ext cx="2174253" cy="432000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L’eau gazeuse</a:t>
            </a:r>
            <a:endParaRPr/>
          </a:p>
        </p:txBody>
      </p:sp>
      <p:sp>
        <p:nvSpPr>
          <p:cNvPr id="1762" name="Google Shape;1762;p53"/>
          <p:cNvSpPr/>
          <p:nvPr/>
        </p:nvSpPr>
        <p:spPr>
          <a:xfrm>
            <a:off x="8259340" y="5070953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pic>
        <p:nvPicPr>
          <p:cNvPr descr="C:\Users\lenovo\Downloads\bouteille-d-eau-transparente-a-l-exterieur.jpg" id="1763" name="Google Shape;1763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60667" y="1221009"/>
            <a:ext cx="1204502" cy="2180641"/>
          </a:xfrm>
          <a:prstGeom prst="rect">
            <a:avLst/>
          </a:prstGeom>
          <a:noFill/>
          <a:ln>
            <a:noFill/>
          </a:ln>
        </p:spPr>
      </p:pic>
      <p:sp>
        <p:nvSpPr>
          <p:cNvPr id="1764" name="Google Shape;1764;p53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Cocher la bonne réponse.</a:t>
            </a:r>
            <a:endParaRPr/>
          </a:p>
        </p:txBody>
      </p:sp>
      <p:sp>
        <p:nvSpPr>
          <p:cNvPr id="1765" name="Google Shape;1765;p53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Faire participer le maximum d’ élèves</a:t>
            </a:r>
            <a:endParaRPr/>
          </a:p>
        </p:txBody>
      </p:sp>
      <p:grpSp>
        <p:nvGrpSpPr>
          <p:cNvPr id="1766" name="Google Shape;1766;p53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1767" name="Google Shape;1767;p53"/>
            <p:cNvPicPr preferRelativeResize="0"/>
            <p:nvPr/>
          </p:nvPicPr>
          <p:blipFill rotWithShape="1">
            <a:blip r:embed="rId4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68" name="Google Shape;1768;p53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2" name="Shape 1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3" name="Google Shape;1773;p54"/>
          <p:cNvSpPr txBox="1"/>
          <p:nvPr/>
        </p:nvSpPr>
        <p:spPr>
          <a:xfrm>
            <a:off x="5478119" y="256155"/>
            <a:ext cx="7721048" cy="4706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descr="Coche avec un remplissage uni" id="1774" name="Google Shape;1774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70654" y="5676653"/>
            <a:ext cx="684830" cy="684830"/>
          </a:xfrm>
          <a:prstGeom prst="rect">
            <a:avLst/>
          </a:prstGeom>
          <a:noFill/>
          <a:ln>
            <a:noFill/>
          </a:ln>
        </p:spPr>
      </p:pic>
      <p:sp>
        <p:nvSpPr>
          <p:cNvPr id="1775" name="Google Shape;1775;p54"/>
          <p:cNvSpPr/>
          <p:nvPr/>
        </p:nvSpPr>
        <p:spPr>
          <a:xfrm>
            <a:off x="1056628" y="5107937"/>
            <a:ext cx="2052332" cy="432000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gaz</a:t>
            </a:r>
            <a:endParaRPr/>
          </a:p>
        </p:txBody>
      </p:sp>
      <p:sp>
        <p:nvSpPr>
          <p:cNvPr id="1776" name="Google Shape;1776;p54"/>
          <p:cNvSpPr/>
          <p:nvPr/>
        </p:nvSpPr>
        <p:spPr>
          <a:xfrm>
            <a:off x="761260" y="510793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1777" name="Google Shape;1777;p54"/>
          <p:cNvSpPr/>
          <p:nvPr/>
        </p:nvSpPr>
        <p:spPr>
          <a:xfrm>
            <a:off x="4744707" y="5072029"/>
            <a:ext cx="2174253" cy="432000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L’eau </a:t>
            </a:r>
            <a:endParaRPr/>
          </a:p>
        </p:txBody>
      </p:sp>
      <p:sp>
        <p:nvSpPr>
          <p:cNvPr id="1778" name="Google Shape;1778;p54"/>
          <p:cNvSpPr/>
          <p:nvPr/>
        </p:nvSpPr>
        <p:spPr>
          <a:xfrm>
            <a:off x="4449340" y="5072029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1779" name="Google Shape;1779;p54"/>
          <p:cNvSpPr/>
          <p:nvPr/>
        </p:nvSpPr>
        <p:spPr>
          <a:xfrm>
            <a:off x="8554707" y="5070953"/>
            <a:ext cx="2174253" cy="432000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L’eau gazeuse</a:t>
            </a:r>
            <a:endParaRPr/>
          </a:p>
        </p:txBody>
      </p:sp>
      <p:sp>
        <p:nvSpPr>
          <p:cNvPr id="1780" name="Google Shape;1780;p54"/>
          <p:cNvSpPr/>
          <p:nvPr/>
        </p:nvSpPr>
        <p:spPr>
          <a:xfrm>
            <a:off x="8259340" y="5070953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1781" name="Google Shape;1781;p54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Le solvant est l’eau , il dissout le gaz.</a:t>
            </a:r>
            <a:endParaRPr/>
          </a:p>
        </p:txBody>
      </p:sp>
      <p:sp>
        <p:nvSpPr>
          <p:cNvPr id="1782" name="Google Shape;1782;p54"/>
          <p:cNvSpPr txBox="1"/>
          <p:nvPr>
            <p:ph idx="2" type="body"/>
          </p:nvPr>
        </p:nvSpPr>
        <p:spPr>
          <a:xfrm>
            <a:off x="935305" y="668338"/>
            <a:ext cx="9472012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Demander parfois la justification du choix.</a:t>
            </a:r>
            <a:endParaRPr/>
          </a:p>
        </p:txBody>
      </p:sp>
      <p:pic>
        <p:nvPicPr>
          <p:cNvPr id="1783" name="Google Shape;1783;p5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652250" y="491629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784" name="Google Shape;1784;p54"/>
          <p:cNvSpPr/>
          <p:nvPr/>
        </p:nvSpPr>
        <p:spPr>
          <a:xfrm>
            <a:off x="2309449" y="3881982"/>
            <a:ext cx="7044768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solvant est: 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lenovo\Downloads\bouteille-d-eau-transparente-a-l-exterieur.jpg" id="1785" name="Google Shape;1785;p5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060667" y="1221009"/>
            <a:ext cx="1204502" cy="21806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9" name="Shape 1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0" name="Google Shape;1790;p55"/>
          <p:cNvSpPr txBox="1"/>
          <p:nvPr/>
        </p:nvSpPr>
        <p:spPr>
          <a:xfrm>
            <a:off x="5478119" y="256155"/>
            <a:ext cx="7721048" cy="4706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791" name="Google Shape;1791;p55"/>
          <p:cNvSpPr/>
          <p:nvPr/>
        </p:nvSpPr>
        <p:spPr>
          <a:xfrm>
            <a:off x="1056628" y="5518485"/>
            <a:ext cx="2052332" cy="432000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gaz</a:t>
            </a:r>
            <a:endParaRPr/>
          </a:p>
        </p:txBody>
      </p:sp>
      <p:sp>
        <p:nvSpPr>
          <p:cNvPr id="1792" name="Google Shape;1792;p55"/>
          <p:cNvSpPr/>
          <p:nvPr/>
        </p:nvSpPr>
        <p:spPr>
          <a:xfrm>
            <a:off x="761260" y="5518485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1793" name="Google Shape;1793;p55"/>
          <p:cNvSpPr/>
          <p:nvPr/>
        </p:nvSpPr>
        <p:spPr>
          <a:xfrm>
            <a:off x="4744707" y="5482577"/>
            <a:ext cx="2174253" cy="432000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L’eau </a:t>
            </a:r>
            <a:endParaRPr/>
          </a:p>
        </p:txBody>
      </p:sp>
      <p:sp>
        <p:nvSpPr>
          <p:cNvPr id="1794" name="Google Shape;1794;p55"/>
          <p:cNvSpPr/>
          <p:nvPr/>
        </p:nvSpPr>
        <p:spPr>
          <a:xfrm>
            <a:off x="4449340" y="548257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1795" name="Google Shape;1795;p55"/>
          <p:cNvSpPr/>
          <p:nvPr/>
        </p:nvSpPr>
        <p:spPr>
          <a:xfrm>
            <a:off x="8554707" y="5481501"/>
            <a:ext cx="2174253" cy="432000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L’eau gazeuse</a:t>
            </a:r>
            <a:endParaRPr/>
          </a:p>
        </p:txBody>
      </p:sp>
      <p:sp>
        <p:nvSpPr>
          <p:cNvPr id="1796" name="Google Shape;1796;p55"/>
          <p:cNvSpPr/>
          <p:nvPr/>
        </p:nvSpPr>
        <p:spPr>
          <a:xfrm>
            <a:off x="8259340" y="5481501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1797" name="Google Shape;1797;p55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Cocher la bonne réponse</a:t>
            </a:r>
            <a:endParaRPr/>
          </a:p>
        </p:txBody>
      </p:sp>
      <p:sp>
        <p:nvSpPr>
          <p:cNvPr id="1798" name="Google Shape;1798;p55"/>
          <p:cNvSpPr txBox="1"/>
          <p:nvPr>
            <p:ph idx="2" type="body"/>
          </p:nvPr>
        </p:nvSpPr>
        <p:spPr>
          <a:xfrm>
            <a:off x="935304" y="668338"/>
            <a:ext cx="6680685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Faire participer le maximum d’ élèves,</a:t>
            </a:r>
            <a:endParaRPr/>
          </a:p>
        </p:txBody>
      </p:sp>
      <p:grpSp>
        <p:nvGrpSpPr>
          <p:cNvPr id="1799" name="Google Shape;1799;p55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1800" name="Google Shape;1800;p55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01" name="Google Shape;1801;p55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02" name="Google Shape;1802;p55"/>
          <p:cNvSpPr/>
          <p:nvPr/>
        </p:nvSpPr>
        <p:spPr>
          <a:xfrm>
            <a:off x="2466111" y="3723358"/>
            <a:ext cx="7044768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soluté est: 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lenovo\Downloads\bouteille-d-eau-transparente-a-l-exterieur.jpg" id="1803" name="Google Shape;1803;p5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60667" y="1221009"/>
            <a:ext cx="1204502" cy="21806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7" name="Shape 1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8" name="Google Shape;1808;p56"/>
          <p:cNvSpPr txBox="1"/>
          <p:nvPr/>
        </p:nvSpPr>
        <p:spPr>
          <a:xfrm>
            <a:off x="5478119" y="256155"/>
            <a:ext cx="7721048" cy="4706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809" name="Google Shape;1809;p56"/>
          <p:cNvSpPr/>
          <p:nvPr/>
        </p:nvSpPr>
        <p:spPr>
          <a:xfrm>
            <a:off x="2466111" y="3723358"/>
            <a:ext cx="7044768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soluté est: 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0" name="Google Shape;1810;p56"/>
          <p:cNvSpPr/>
          <p:nvPr/>
        </p:nvSpPr>
        <p:spPr>
          <a:xfrm>
            <a:off x="1056628" y="5509150"/>
            <a:ext cx="2052332" cy="432000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gaz</a:t>
            </a:r>
            <a:endParaRPr/>
          </a:p>
        </p:txBody>
      </p:sp>
      <p:sp>
        <p:nvSpPr>
          <p:cNvPr id="1811" name="Google Shape;1811;p56"/>
          <p:cNvSpPr/>
          <p:nvPr/>
        </p:nvSpPr>
        <p:spPr>
          <a:xfrm>
            <a:off x="761260" y="5509150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1812" name="Google Shape;1812;p56"/>
          <p:cNvSpPr/>
          <p:nvPr/>
        </p:nvSpPr>
        <p:spPr>
          <a:xfrm>
            <a:off x="4744707" y="5473242"/>
            <a:ext cx="2174253" cy="432000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L’eau </a:t>
            </a:r>
            <a:endParaRPr/>
          </a:p>
        </p:txBody>
      </p:sp>
      <p:sp>
        <p:nvSpPr>
          <p:cNvPr id="1813" name="Google Shape;1813;p56"/>
          <p:cNvSpPr/>
          <p:nvPr/>
        </p:nvSpPr>
        <p:spPr>
          <a:xfrm>
            <a:off x="4449340" y="5473242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1814" name="Google Shape;1814;p56"/>
          <p:cNvSpPr/>
          <p:nvPr/>
        </p:nvSpPr>
        <p:spPr>
          <a:xfrm>
            <a:off x="8554707" y="5472166"/>
            <a:ext cx="2174253" cy="432000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L’eau gazeuse</a:t>
            </a:r>
            <a:endParaRPr/>
          </a:p>
        </p:txBody>
      </p:sp>
      <p:sp>
        <p:nvSpPr>
          <p:cNvPr id="1815" name="Google Shape;1815;p56"/>
          <p:cNvSpPr/>
          <p:nvPr/>
        </p:nvSpPr>
        <p:spPr>
          <a:xfrm>
            <a:off x="8259340" y="5472166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pic>
        <p:nvPicPr>
          <p:cNvPr descr="Coche avec un remplissage uni" id="1816" name="Google Shape;1816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40379" y="5940074"/>
            <a:ext cx="684830" cy="68483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lenovo\Downloads\bouteille-d-eau-transparente-a-l-exterieur.jpg" id="1817" name="Google Shape;1817;p5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60667" y="1221009"/>
            <a:ext cx="1204502" cy="2180641"/>
          </a:xfrm>
          <a:prstGeom prst="rect">
            <a:avLst/>
          </a:prstGeom>
          <a:noFill/>
          <a:ln>
            <a:noFill/>
          </a:ln>
        </p:spPr>
      </p:pic>
      <p:sp>
        <p:nvSpPr>
          <p:cNvPr id="1818" name="Google Shape;1818;p56"/>
          <p:cNvSpPr txBox="1"/>
          <p:nvPr>
            <p:ph type="title"/>
          </p:nvPr>
        </p:nvSpPr>
        <p:spPr>
          <a:xfrm>
            <a:off x="935304" y="318294"/>
            <a:ext cx="9018315" cy="25135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Le soluté est le gaz: il se dissout dans l’eau.</a:t>
            </a:r>
            <a:endParaRPr/>
          </a:p>
        </p:txBody>
      </p:sp>
      <p:sp>
        <p:nvSpPr>
          <p:cNvPr id="1819" name="Google Shape;1819;p56"/>
          <p:cNvSpPr txBox="1"/>
          <p:nvPr>
            <p:ph idx="2" type="body"/>
          </p:nvPr>
        </p:nvSpPr>
        <p:spPr>
          <a:xfrm>
            <a:off x="935305" y="668338"/>
            <a:ext cx="7324036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Demander parfois la justification du choix</a:t>
            </a:r>
            <a:endParaRPr/>
          </a:p>
        </p:txBody>
      </p:sp>
      <p:pic>
        <p:nvPicPr>
          <p:cNvPr id="1820" name="Google Shape;1820;p5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652250" y="491629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4" name="Shape 1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5" name="Google Shape;1825;p57"/>
          <p:cNvSpPr txBox="1"/>
          <p:nvPr/>
        </p:nvSpPr>
        <p:spPr>
          <a:xfrm>
            <a:off x="5478119" y="256155"/>
            <a:ext cx="7721048" cy="4706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826" name="Google Shape;1826;p57"/>
          <p:cNvSpPr/>
          <p:nvPr/>
        </p:nvSpPr>
        <p:spPr>
          <a:xfrm>
            <a:off x="2466111" y="3602065"/>
            <a:ext cx="7044768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solution est: 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7" name="Google Shape;1827;p57"/>
          <p:cNvSpPr/>
          <p:nvPr/>
        </p:nvSpPr>
        <p:spPr>
          <a:xfrm>
            <a:off x="1056628" y="5387857"/>
            <a:ext cx="2052332" cy="432000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gaz</a:t>
            </a:r>
            <a:endParaRPr/>
          </a:p>
        </p:txBody>
      </p:sp>
      <p:sp>
        <p:nvSpPr>
          <p:cNvPr id="1828" name="Google Shape;1828;p57"/>
          <p:cNvSpPr/>
          <p:nvPr/>
        </p:nvSpPr>
        <p:spPr>
          <a:xfrm>
            <a:off x="761260" y="538785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1829" name="Google Shape;1829;p57"/>
          <p:cNvSpPr/>
          <p:nvPr/>
        </p:nvSpPr>
        <p:spPr>
          <a:xfrm>
            <a:off x="4744707" y="5351949"/>
            <a:ext cx="2174253" cy="432000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L’eau </a:t>
            </a:r>
            <a:endParaRPr/>
          </a:p>
        </p:txBody>
      </p:sp>
      <p:sp>
        <p:nvSpPr>
          <p:cNvPr id="1830" name="Google Shape;1830;p57"/>
          <p:cNvSpPr/>
          <p:nvPr/>
        </p:nvSpPr>
        <p:spPr>
          <a:xfrm>
            <a:off x="4449340" y="5351949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1831" name="Google Shape;1831;p57"/>
          <p:cNvSpPr/>
          <p:nvPr/>
        </p:nvSpPr>
        <p:spPr>
          <a:xfrm>
            <a:off x="8554707" y="5350873"/>
            <a:ext cx="2174253" cy="432000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L’eau gazeuse</a:t>
            </a:r>
            <a:endParaRPr/>
          </a:p>
        </p:txBody>
      </p:sp>
      <p:sp>
        <p:nvSpPr>
          <p:cNvPr id="1832" name="Google Shape;1832;p57"/>
          <p:cNvSpPr/>
          <p:nvPr/>
        </p:nvSpPr>
        <p:spPr>
          <a:xfrm>
            <a:off x="8259340" y="5350873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pic>
        <p:nvPicPr>
          <p:cNvPr descr="C:\Users\lenovo\Downloads\bouteille-d-eau-transparente-a-l-exterieur.jpg" id="1833" name="Google Shape;1833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60667" y="1221009"/>
            <a:ext cx="1204502" cy="2180641"/>
          </a:xfrm>
          <a:prstGeom prst="rect">
            <a:avLst/>
          </a:prstGeom>
          <a:noFill/>
          <a:ln>
            <a:noFill/>
          </a:ln>
        </p:spPr>
      </p:pic>
      <p:sp>
        <p:nvSpPr>
          <p:cNvPr id="1834" name="Google Shape;1834;p57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Cocher la bonne réponse.</a:t>
            </a:r>
            <a:endParaRPr/>
          </a:p>
        </p:txBody>
      </p:sp>
      <p:sp>
        <p:nvSpPr>
          <p:cNvPr id="1835" name="Google Shape;1835;p57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Faire participer le maximum d’élèves,</a:t>
            </a:r>
            <a:endParaRPr/>
          </a:p>
        </p:txBody>
      </p:sp>
      <p:grpSp>
        <p:nvGrpSpPr>
          <p:cNvPr id="1836" name="Google Shape;1836;p57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1837" name="Google Shape;1837;p57"/>
            <p:cNvPicPr preferRelativeResize="0"/>
            <p:nvPr/>
          </p:nvPicPr>
          <p:blipFill rotWithShape="1">
            <a:blip r:embed="rId4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38" name="Google Shape;1838;p57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2" name="Shape 1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" name="Google Shape;1843;p58"/>
          <p:cNvSpPr txBox="1"/>
          <p:nvPr/>
        </p:nvSpPr>
        <p:spPr>
          <a:xfrm>
            <a:off x="1015448" y="195946"/>
            <a:ext cx="11018056" cy="5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t/>
            </a:r>
            <a:endParaRPr i="0" sz="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oche avec un remplissage uni" id="1844" name="Google Shape;1844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299418" y="5669831"/>
            <a:ext cx="684830" cy="684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5" name="Google Shape;1845;p5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652250" y="491629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846" name="Google Shape;1846;p58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La solution est le mélange homogène : c’est l’eau gazeuse.</a:t>
            </a:r>
            <a:endParaRPr/>
          </a:p>
        </p:txBody>
      </p:sp>
      <p:sp>
        <p:nvSpPr>
          <p:cNvPr id="1847" name="Google Shape;1847;p58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Demander parfois la justification du choix.</a:t>
            </a:r>
            <a:endParaRPr/>
          </a:p>
        </p:txBody>
      </p:sp>
      <p:sp>
        <p:nvSpPr>
          <p:cNvPr id="1848" name="Google Shape;1848;p58"/>
          <p:cNvSpPr/>
          <p:nvPr/>
        </p:nvSpPr>
        <p:spPr>
          <a:xfrm>
            <a:off x="2466111" y="3602065"/>
            <a:ext cx="7044768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solution est: 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9" name="Google Shape;1849;p58"/>
          <p:cNvSpPr/>
          <p:nvPr/>
        </p:nvSpPr>
        <p:spPr>
          <a:xfrm>
            <a:off x="1056628" y="5387857"/>
            <a:ext cx="2052332" cy="432000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gaz</a:t>
            </a:r>
            <a:endParaRPr/>
          </a:p>
        </p:txBody>
      </p:sp>
      <p:sp>
        <p:nvSpPr>
          <p:cNvPr id="1850" name="Google Shape;1850;p58"/>
          <p:cNvSpPr/>
          <p:nvPr/>
        </p:nvSpPr>
        <p:spPr>
          <a:xfrm>
            <a:off x="761260" y="538785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1851" name="Google Shape;1851;p58"/>
          <p:cNvSpPr/>
          <p:nvPr/>
        </p:nvSpPr>
        <p:spPr>
          <a:xfrm>
            <a:off x="4744707" y="5351949"/>
            <a:ext cx="2174253" cy="432000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L’eau </a:t>
            </a:r>
            <a:endParaRPr/>
          </a:p>
        </p:txBody>
      </p:sp>
      <p:sp>
        <p:nvSpPr>
          <p:cNvPr id="1852" name="Google Shape;1852;p58"/>
          <p:cNvSpPr/>
          <p:nvPr/>
        </p:nvSpPr>
        <p:spPr>
          <a:xfrm>
            <a:off x="4449340" y="5351949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1853" name="Google Shape;1853;p58"/>
          <p:cNvSpPr/>
          <p:nvPr/>
        </p:nvSpPr>
        <p:spPr>
          <a:xfrm>
            <a:off x="8554707" y="5350873"/>
            <a:ext cx="2174253" cy="432000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L’eau gazeuse</a:t>
            </a:r>
            <a:endParaRPr/>
          </a:p>
        </p:txBody>
      </p:sp>
      <p:sp>
        <p:nvSpPr>
          <p:cNvPr id="1854" name="Google Shape;1854;p58"/>
          <p:cNvSpPr/>
          <p:nvPr/>
        </p:nvSpPr>
        <p:spPr>
          <a:xfrm>
            <a:off x="8259340" y="5350873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pic>
        <p:nvPicPr>
          <p:cNvPr descr="C:\Users\lenovo\Downloads\bouteille-d-eau-transparente-a-l-exterieur.jpg" id="1855" name="Google Shape;1855;p5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060667" y="1221009"/>
            <a:ext cx="1204502" cy="21806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9" name="Shape 1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0" name="Google Shape;1860;p59"/>
          <p:cNvSpPr txBox="1"/>
          <p:nvPr/>
        </p:nvSpPr>
        <p:spPr>
          <a:xfrm>
            <a:off x="627215" y="1115168"/>
            <a:ext cx="10553700" cy="830997"/>
          </a:xfrm>
          <a:prstGeom prst="rect">
            <a:avLst/>
          </a:prstGeom>
          <a:solidFill>
            <a:srgbClr val="FCEAD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Imane prépare un verre de boisson au chocolat en dissolvant une cuillère de poudre de chocolat dans l’eau chaude.</a:t>
            </a:r>
            <a:endParaRPr/>
          </a:p>
        </p:txBody>
      </p:sp>
      <p:sp>
        <p:nvSpPr>
          <p:cNvPr id="1861" name="Google Shape;1861;p59"/>
          <p:cNvSpPr/>
          <p:nvPr/>
        </p:nvSpPr>
        <p:spPr>
          <a:xfrm flipH="1" rot="10800000">
            <a:off x="5061550" y="3739050"/>
            <a:ext cx="1980000" cy="21818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2" name="Google Shape;1862;p59"/>
          <p:cNvSpPr txBox="1"/>
          <p:nvPr/>
        </p:nvSpPr>
        <p:spPr>
          <a:xfrm>
            <a:off x="5263192" y="3330887"/>
            <a:ext cx="176538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Elle obtient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63" name="Google Shape;1863;p59"/>
          <p:cNvPicPr preferRelativeResize="0"/>
          <p:nvPr/>
        </p:nvPicPr>
        <p:blipFill rotWithShape="1">
          <a:blip r:embed="rId3">
            <a:alphaModFix/>
          </a:blip>
          <a:srcRect b="53610" l="11300" r="12318" t="39543"/>
          <a:stretch/>
        </p:blipFill>
        <p:spPr>
          <a:xfrm>
            <a:off x="1173846" y="5477070"/>
            <a:ext cx="8968530" cy="47285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lenovo\Downloads\IMG_0838.jpeg" id="1864" name="Google Shape;1864;p59"/>
          <p:cNvPicPr preferRelativeResize="0"/>
          <p:nvPr/>
        </p:nvPicPr>
        <p:blipFill rotWithShape="1">
          <a:blip r:embed="rId4">
            <a:alphaModFix/>
          </a:blip>
          <a:srcRect b="0" l="28345" r="22465" t="0"/>
          <a:stretch/>
        </p:blipFill>
        <p:spPr>
          <a:xfrm rot="5400000">
            <a:off x="2607944" y="2715043"/>
            <a:ext cx="1605235" cy="204801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lenovo\Downloads\IMG_0840.jpeg" id="1865" name="Google Shape;1865;p59"/>
          <p:cNvPicPr preferRelativeResize="0"/>
          <p:nvPr/>
        </p:nvPicPr>
        <p:blipFill rotWithShape="1">
          <a:blip r:embed="rId5">
            <a:alphaModFix/>
          </a:blip>
          <a:srcRect b="0" l="34194" r="16939" t="0"/>
          <a:stretch/>
        </p:blipFill>
        <p:spPr>
          <a:xfrm rot="5400000">
            <a:off x="7759989" y="2582065"/>
            <a:ext cx="1605238" cy="2204238"/>
          </a:xfrm>
          <a:prstGeom prst="rect">
            <a:avLst/>
          </a:prstGeom>
          <a:noFill/>
          <a:ln>
            <a:noFill/>
          </a:ln>
        </p:spPr>
      </p:pic>
      <p:sp>
        <p:nvSpPr>
          <p:cNvPr id="1866" name="Google Shape;1866;p59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Maintenant on va résoudre ensemble la tâche suivante.</a:t>
            </a:r>
            <a:endParaRPr/>
          </a:p>
        </p:txBody>
      </p:sp>
      <p:sp>
        <p:nvSpPr>
          <p:cNvPr id="1867" name="Google Shape;1867;p59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présente la tâche et demande aux élèves d’expliciter leur réponse . </a:t>
            </a:r>
            <a:endParaRPr/>
          </a:p>
        </p:txBody>
      </p:sp>
      <p:grpSp>
        <p:nvGrpSpPr>
          <p:cNvPr id="1868" name="Google Shape;1868;p59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1869" name="Google Shape;1869;p59"/>
            <p:cNvPicPr preferRelativeResize="0"/>
            <p:nvPr/>
          </p:nvPicPr>
          <p:blipFill rotWithShape="1">
            <a:blip r:embed="rId6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70" name="Google Shape;1870;p59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6"/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Repérage dans </a:t>
            </a:r>
            <a:r>
              <a:rPr b="1" i="0" lang="fr-FR" sz="3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le chapitre 4</a:t>
            </a:r>
            <a:endParaRPr i="1" sz="32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173" name="Google Shape;1173;p6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220259" y="30481"/>
            <a:ext cx="727815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1174" name="Google Shape;1174;p6"/>
          <p:cNvSpPr/>
          <p:nvPr/>
        </p:nvSpPr>
        <p:spPr>
          <a:xfrm>
            <a:off x="914022" y="1186325"/>
            <a:ext cx="10440000" cy="9720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082836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5" name="Google Shape;1175;p6"/>
          <p:cNvSpPr txBox="1"/>
          <p:nvPr/>
        </p:nvSpPr>
        <p:spPr>
          <a:xfrm>
            <a:off x="2611120" y="1468809"/>
            <a:ext cx="744728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Distinguer un soluté et un solvant dans une solution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6" name="Google Shape;1176;p6"/>
          <p:cNvSpPr txBox="1"/>
          <p:nvPr/>
        </p:nvSpPr>
        <p:spPr>
          <a:xfrm>
            <a:off x="2551823" y="2388154"/>
            <a:ext cx="861743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Comparer la vitesse de dissolution d’un même soluté dans différentes conditions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7" name="Google Shape;1177;p6"/>
          <p:cNvSpPr txBox="1"/>
          <p:nvPr/>
        </p:nvSpPr>
        <p:spPr>
          <a:xfrm>
            <a:off x="2461262" y="3508243"/>
            <a:ext cx="861743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Calculer la solubilité d’un soluté dans l’eau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8" name="Google Shape;1178;p6"/>
          <p:cNvSpPr txBox="1"/>
          <p:nvPr/>
        </p:nvSpPr>
        <p:spPr>
          <a:xfrm>
            <a:off x="2552757" y="4481513"/>
            <a:ext cx="861743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Déterminer expérimentalement la solubilité d’un soluté dans l’eau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4" name="Shape 1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5" name="Google Shape;1875;p60"/>
          <p:cNvSpPr txBox="1"/>
          <p:nvPr/>
        </p:nvSpPr>
        <p:spPr>
          <a:xfrm>
            <a:off x="342122" y="1616172"/>
            <a:ext cx="11849878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liquide qui fait dissoudre la poudre de chocolat est l’eau chaude.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6" name="Google Shape;1876;p60"/>
          <p:cNvSpPr/>
          <p:nvPr/>
        </p:nvSpPr>
        <p:spPr>
          <a:xfrm flipH="1" rot="-5400000">
            <a:off x="4880774" y="3129416"/>
            <a:ext cx="1296000" cy="4320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7" name="Google Shape;1877;p60"/>
          <p:cNvSpPr txBox="1"/>
          <p:nvPr/>
        </p:nvSpPr>
        <p:spPr>
          <a:xfrm>
            <a:off x="1436916" y="4236695"/>
            <a:ext cx="904136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6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Le solvant </a:t>
            </a:r>
            <a:r>
              <a:rPr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 donc….....................</a:t>
            </a:r>
            <a:endParaRPr b="1" sz="36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8" name="Google Shape;1878;p60"/>
          <p:cNvSpPr txBox="1"/>
          <p:nvPr/>
        </p:nvSpPr>
        <p:spPr>
          <a:xfrm>
            <a:off x="5828753" y="4105163"/>
            <a:ext cx="11880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6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l’eau</a:t>
            </a:r>
            <a:endParaRPr b="1" sz="36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9" name="Google Shape;1879;p60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Il faut voir le liquide qui fait dissoudre la substance: effectivement dans ce cas c’est l’eau.</a:t>
            </a:r>
            <a:endParaRPr/>
          </a:p>
        </p:txBody>
      </p:sp>
      <p:sp>
        <p:nvSpPr>
          <p:cNvPr id="1880" name="Google Shape;1880;p60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structure la réponse après les réponses orales des élèves.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  <p:pic>
        <p:nvPicPr>
          <p:cNvPr id="1881" name="Google Shape;1881;p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652250" y="491629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5" name="Shape 1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6" name="Google Shape;1886;p61"/>
          <p:cNvPicPr preferRelativeResize="0"/>
          <p:nvPr/>
        </p:nvPicPr>
        <p:blipFill rotWithShape="1">
          <a:blip r:embed="rId3">
            <a:alphaModFix/>
          </a:blip>
          <a:srcRect b="39245" l="11216" r="11846" t="55307"/>
          <a:stretch/>
        </p:blipFill>
        <p:spPr>
          <a:xfrm>
            <a:off x="792559" y="5237674"/>
            <a:ext cx="10426765" cy="640882"/>
          </a:xfrm>
          <a:prstGeom prst="rect">
            <a:avLst/>
          </a:prstGeom>
          <a:noFill/>
          <a:ln>
            <a:noFill/>
          </a:ln>
        </p:spPr>
      </p:pic>
      <p:sp>
        <p:nvSpPr>
          <p:cNvPr id="1887" name="Google Shape;1887;p61"/>
          <p:cNvSpPr txBox="1"/>
          <p:nvPr/>
        </p:nvSpPr>
        <p:spPr>
          <a:xfrm>
            <a:off x="627215" y="1115168"/>
            <a:ext cx="10553700" cy="830997"/>
          </a:xfrm>
          <a:prstGeom prst="rect">
            <a:avLst/>
          </a:prstGeom>
          <a:solidFill>
            <a:srgbClr val="FCEAD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Imane prépare un verre de boisson au chocolat en dissolvant une cuillère de poudre de chocolat  dans l’eau chaude.</a:t>
            </a:r>
            <a:endParaRPr/>
          </a:p>
        </p:txBody>
      </p:sp>
      <p:sp>
        <p:nvSpPr>
          <p:cNvPr id="1888" name="Google Shape;1888;p61"/>
          <p:cNvSpPr/>
          <p:nvPr/>
        </p:nvSpPr>
        <p:spPr>
          <a:xfrm flipH="1" rot="10800000">
            <a:off x="5061550" y="3739050"/>
            <a:ext cx="1980000" cy="21818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9" name="Google Shape;1889;p61"/>
          <p:cNvSpPr txBox="1"/>
          <p:nvPr/>
        </p:nvSpPr>
        <p:spPr>
          <a:xfrm>
            <a:off x="5263192" y="3330887"/>
            <a:ext cx="176538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Elle obtient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lenovo\Downloads\IMG_0838.jpeg" id="1890" name="Google Shape;1890;p61"/>
          <p:cNvPicPr preferRelativeResize="0"/>
          <p:nvPr/>
        </p:nvPicPr>
        <p:blipFill rotWithShape="1">
          <a:blip r:embed="rId4">
            <a:alphaModFix/>
          </a:blip>
          <a:srcRect b="0" l="28345" r="22465" t="0"/>
          <a:stretch/>
        </p:blipFill>
        <p:spPr>
          <a:xfrm rot="5400000">
            <a:off x="2607944" y="2715043"/>
            <a:ext cx="1605235" cy="204801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lenovo\Downloads\IMG_0840.jpeg" id="1891" name="Google Shape;1891;p61"/>
          <p:cNvPicPr preferRelativeResize="0"/>
          <p:nvPr/>
        </p:nvPicPr>
        <p:blipFill rotWithShape="1">
          <a:blip r:embed="rId5">
            <a:alphaModFix/>
          </a:blip>
          <a:srcRect b="0" l="34194" r="16939" t="0"/>
          <a:stretch/>
        </p:blipFill>
        <p:spPr>
          <a:xfrm rot="5400000">
            <a:off x="7759989" y="2582065"/>
            <a:ext cx="1605238" cy="2204238"/>
          </a:xfrm>
          <a:prstGeom prst="rect">
            <a:avLst/>
          </a:prstGeom>
          <a:noFill/>
          <a:ln>
            <a:noFill/>
          </a:ln>
        </p:spPr>
      </p:pic>
      <p:sp>
        <p:nvSpPr>
          <p:cNvPr id="1892" name="Google Shape;1892;p61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Passons maintenant à la 2e question.</a:t>
            </a:r>
            <a:endParaRPr/>
          </a:p>
        </p:txBody>
      </p:sp>
      <p:sp>
        <p:nvSpPr>
          <p:cNvPr id="1893" name="Google Shape;1893;p61"/>
          <p:cNvSpPr txBox="1"/>
          <p:nvPr>
            <p:ph idx="2" type="body"/>
          </p:nvPr>
        </p:nvSpPr>
        <p:spPr>
          <a:xfrm>
            <a:off x="935305" y="668338"/>
            <a:ext cx="5008296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lit la question . Il demande aux élèves d’expliciter leur réponse . </a:t>
            </a:r>
            <a:endParaRPr/>
          </a:p>
        </p:txBody>
      </p:sp>
      <p:grpSp>
        <p:nvGrpSpPr>
          <p:cNvPr id="1894" name="Google Shape;1894;p61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1895" name="Google Shape;1895;p61"/>
            <p:cNvPicPr preferRelativeResize="0"/>
            <p:nvPr/>
          </p:nvPicPr>
          <p:blipFill rotWithShape="1">
            <a:blip r:embed="rId6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96" name="Google Shape;1896;p61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0" name="Shape 1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1" name="Google Shape;1901;p62"/>
          <p:cNvSpPr/>
          <p:nvPr/>
        </p:nvSpPr>
        <p:spPr>
          <a:xfrm flipH="1" rot="-5400000">
            <a:off x="4880774" y="3129416"/>
            <a:ext cx="1296000" cy="4320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2" name="Google Shape;1902;p62"/>
          <p:cNvSpPr txBox="1"/>
          <p:nvPr/>
        </p:nvSpPr>
        <p:spPr>
          <a:xfrm>
            <a:off x="1436916" y="4236695"/>
            <a:ext cx="904136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6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Le soluté </a:t>
            </a:r>
            <a:r>
              <a:rPr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 donc…......................................</a:t>
            </a:r>
            <a:endParaRPr b="1" sz="36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3" name="Google Shape;1903;p62"/>
          <p:cNvSpPr txBox="1"/>
          <p:nvPr/>
        </p:nvSpPr>
        <p:spPr>
          <a:xfrm>
            <a:off x="5091635" y="4060556"/>
            <a:ext cx="608966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6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La poudre de chocolat</a:t>
            </a:r>
            <a:endParaRPr b="1" sz="36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4" name="Google Shape;1904;p62"/>
          <p:cNvSpPr txBox="1"/>
          <p:nvPr/>
        </p:nvSpPr>
        <p:spPr>
          <a:xfrm>
            <a:off x="389224" y="1401850"/>
            <a:ext cx="1200731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substance qui se dissout dans le solvant est la poudre de chocolat.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5" name="Google Shape;1905;p62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Il faut voir la substance qui se dissout dans le liquide: effectivement dans ce cas c’est la poudre de chocolat.</a:t>
            </a:r>
            <a:endParaRPr/>
          </a:p>
        </p:txBody>
      </p:sp>
      <p:sp>
        <p:nvSpPr>
          <p:cNvPr id="1906" name="Google Shape;1906;p62"/>
          <p:cNvSpPr txBox="1"/>
          <p:nvPr>
            <p:ph idx="2" type="body"/>
          </p:nvPr>
        </p:nvSpPr>
        <p:spPr>
          <a:xfrm>
            <a:off x="935305" y="668338"/>
            <a:ext cx="7522896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structure la réponse après les réponses orales des élèves. </a:t>
            </a:r>
            <a:endParaRPr/>
          </a:p>
        </p:txBody>
      </p:sp>
      <p:pic>
        <p:nvPicPr>
          <p:cNvPr id="1907" name="Google Shape;1907;p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652250" y="491629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1" name="Shape 1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2" name="Google Shape;1912;p63"/>
          <p:cNvPicPr preferRelativeResize="0"/>
          <p:nvPr/>
        </p:nvPicPr>
        <p:blipFill rotWithShape="1">
          <a:blip r:embed="rId3">
            <a:alphaModFix/>
          </a:blip>
          <a:srcRect b="37430" l="11531" r="11846" t="56844"/>
          <a:stretch/>
        </p:blipFill>
        <p:spPr>
          <a:xfrm>
            <a:off x="878893" y="5020886"/>
            <a:ext cx="9830836" cy="630535"/>
          </a:xfrm>
          <a:prstGeom prst="rect">
            <a:avLst/>
          </a:prstGeom>
          <a:noFill/>
          <a:ln>
            <a:noFill/>
          </a:ln>
        </p:spPr>
      </p:pic>
      <p:sp>
        <p:nvSpPr>
          <p:cNvPr id="1913" name="Google Shape;1913;p63"/>
          <p:cNvSpPr txBox="1"/>
          <p:nvPr/>
        </p:nvSpPr>
        <p:spPr>
          <a:xfrm>
            <a:off x="627215" y="1115168"/>
            <a:ext cx="10553700" cy="830997"/>
          </a:xfrm>
          <a:prstGeom prst="rect">
            <a:avLst/>
          </a:prstGeom>
          <a:solidFill>
            <a:srgbClr val="FCEAD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Imane prépare un verre de boisson au chocolat en dissolvant une cuillère de poudre de chocolat  dans l’eau chaude.</a:t>
            </a:r>
            <a:endParaRPr/>
          </a:p>
        </p:txBody>
      </p:sp>
      <p:sp>
        <p:nvSpPr>
          <p:cNvPr id="1914" name="Google Shape;1914;p63"/>
          <p:cNvSpPr/>
          <p:nvPr/>
        </p:nvSpPr>
        <p:spPr>
          <a:xfrm flipH="1" rot="10800000">
            <a:off x="5061550" y="3739050"/>
            <a:ext cx="1980000" cy="21818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5" name="Google Shape;1915;p63"/>
          <p:cNvSpPr txBox="1"/>
          <p:nvPr/>
        </p:nvSpPr>
        <p:spPr>
          <a:xfrm>
            <a:off x="5263192" y="3330887"/>
            <a:ext cx="176538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Elle obtient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lenovo\Downloads\IMG_0838.jpeg" id="1916" name="Google Shape;1916;p63"/>
          <p:cNvPicPr preferRelativeResize="0"/>
          <p:nvPr/>
        </p:nvPicPr>
        <p:blipFill rotWithShape="1">
          <a:blip r:embed="rId4">
            <a:alphaModFix/>
          </a:blip>
          <a:srcRect b="0" l="28345" r="22465" t="0"/>
          <a:stretch/>
        </p:blipFill>
        <p:spPr>
          <a:xfrm rot="5400000">
            <a:off x="2607944" y="2715043"/>
            <a:ext cx="1605235" cy="204801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lenovo\Downloads\IMG_0840.jpeg" id="1917" name="Google Shape;1917;p63"/>
          <p:cNvPicPr preferRelativeResize="0"/>
          <p:nvPr/>
        </p:nvPicPr>
        <p:blipFill rotWithShape="1">
          <a:blip r:embed="rId5">
            <a:alphaModFix/>
          </a:blip>
          <a:srcRect b="0" l="34194" r="16939" t="0"/>
          <a:stretch/>
        </p:blipFill>
        <p:spPr>
          <a:xfrm rot="5400000">
            <a:off x="7759989" y="2582065"/>
            <a:ext cx="1605238" cy="2204238"/>
          </a:xfrm>
          <a:prstGeom prst="rect">
            <a:avLst/>
          </a:prstGeom>
          <a:noFill/>
          <a:ln>
            <a:noFill/>
          </a:ln>
        </p:spPr>
      </p:pic>
      <p:sp>
        <p:nvSpPr>
          <p:cNvPr id="1918" name="Google Shape;1918;p63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Passons maintenant à la dernière question.</a:t>
            </a:r>
            <a:endParaRPr/>
          </a:p>
        </p:txBody>
      </p:sp>
      <p:sp>
        <p:nvSpPr>
          <p:cNvPr id="1919" name="Google Shape;1919;p63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lit la question . Il demande aux élèves d’expliciter leur réponse </a:t>
            </a:r>
            <a:endParaRPr/>
          </a:p>
        </p:txBody>
      </p:sp>
      <p:grpSp>
        <p:nvGrpSpPr>
          <p:cNvPr id="1920" name="Google Shape;1920;p63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1921" name="Google Shape;1921;p63"/>
            <p:cNvPicPr preferRelativeResize="0"/>
            <p:nvPr/>
          </p:nvPicPr>
          <p:blipFill rotWithShape="1">
            <a:blip r:embed="rId6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22" name="Google Shape;1922;p63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6" name="Shape 1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7" name="Google Shape;1927;p64"/>
          <p:cNvSpPr/>
          <p:nvPr/>
        </p:nvSpPr>
        <p:spPr>
          <a:xfrm flipH="1" rot="-5400000">
            <a:off x="4992218" y="3017971"/>
            <a:ext cx="1296000" cy="654889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8" name="Google Shape;1928;p64"/>
          <p:cNvSpPr txBox="1"/>
          <p:nvPr/>
        </p:nvSpPr>
        <p:spPr>
          <a:xfrm>
            <a:off x="1436916" y="4236695"/>
            <a:ext cx="904136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La solution  </a:t>
            </a:r>
            <a:r>
              <a:rPr lang="fr-F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 donc…......................................</a:t>
            </a:r>
            <a:endParaRPr b="1" sz="32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9" name="Google Shape;1929;p64"/>
          <p:cNvSpPr txBox="1"/>
          <p:nvPr/>
        </p:nvSpPr>
        <p:spPr>
          <a:xfrm>
            <a:off x="5378089" y="4124045"/>
            <a:ext cx="63985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la boisson au chocolat dans le verre</a:t>
            </a:r>
            <a:endParaRPr b="1" sz="32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0" name="Google Shape;1930;p64"/>
          <p:cNvSpPr txBox="1"/>
          <p:nvPr/>
        </p:nvSpPr>
        <p:spPr>
          <a:xfrm>
            <a:off x="839578" y="1728771"/>
            <a:ext cx="1071446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mélange homogène obtenu est la boisson au chocolat dans le verre.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1" name="Google Shape;1931;p64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Il faut voir le mélange homogène obtenu: effectivement dans ce cas la solution est la boisson au chocolat.</a:t>
            </a:r>
            <a:endParaRPr/>
          </a:p>
        </p:txBody>
      </p:sp>
      <p:sp>
        <p:nvSpPr>
          <p:cNvPr id="1932" name="Google Shape;1932;p64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structure la réponse après les réponses orales des élèves. </a:t>
            </a:r>
            <a:endParaRPr/>
          </a:p>
        </p:txBody>
      </p:sp>
      <p:pic>
        <p:nvPicPr>
          <p:cNvPr id="1933" name="Google Shape;1933;p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652250" y="491629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7" name="Shape 1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8" name="Google Shape;1938;p65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/>
              <a:t>12min</a:t>
            </a:r>
            <a:endParaRPr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2" name="Shape 1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3" name="Google Shape;1943;p66"/>
          <p:cNvPicPr preferRelativeResize="0"/>
          <p:nvPr/>
        </p:nvPicPr>
        <p:blipFill rotWithShape="1">
          <a:blip r:embed="rId3">
            <a:alphaModFix/>
          </a:blip>
          <a:srcRect b="11591" l="24013" r="23632" t="31285"/>
          <a:stretch/>
        </p:blipFill>
        <p:spPr>
          <a:xfrm>
            <a:off x="658246" y="1050161"/>
            <a:ext cx="10926147" cy="5386431"/>
          </a:xfrm>
          <a:prstGeom prst="rect">
            <a:avLst/>
          </a:prstGeom>
          <a:noFill/>
          <a:ln>
            <a:noFill/>
          </a:ln>
        </p:spPr>
      </p:pic>
      <p:sp>
        <p:nvSpPr>
          <p:cNvPr id="1944" name="Google Shape;1944;p66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Maintenant on va passer aux tâches à réaliser sur le livret. On commence par  la tâche p.43« Je m’entraine en binôme » . Travaillez individuellement, puis discutez de vos réponses en binômes.</a:t>
            </a:r>
            <a:endParaRPr/>
          </a:p>
        </p:txBody>
      </p:sp>
      <p:sp>
        <p:nvSpPr>
          <p:cNvPr id="1945" name="Google Shape;1945;p66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accorde suffisamment de temps au travail individuel avant la discussion en binôme. Il circule pour contrôler et donner des indications en cas de blocage.</a:t>
            </a:r>
            <a:endParaRPr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9" name="Shape 1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0" name="Google Shape;1950;p67"/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51" name="Google Shape;1951;p67"/>
          <p:cNvPicPr preferRelativeResize="0"/>
          <p:nvPr/>
        </p:nvPicPr>
        <p:blipFill rotWithShape="1">
          <a:blip r:embed="rId3">
            <a:alphaModFix/>
          </a:blip>
          <a:srcRect b="30991" l="24013" r="23632" t="31285"/>
          <a:stretch/>
        </p:blipFill>
        <p:spPr>
          <a:xfrm>
            <a:off x="773538" y="1126325"/>
            <a:ext cx="10583233" cy="4814595"/>
          </a:xfrm>
          <a:prstGeom prst="rect">
            <a:avLst/>
          </a:prstGeom>
          <a:noFill/>
          <a:ln>
            <a:noFill/>
          </a:ln>
        </p:spPr>
      </p:pic>
      <p:sp>
        <p:nvSpPr>
          <p:cNvPr id="1952" name="Google Shape;1952;p67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Pour identifier le solvant il faut observer le liquide qui fait dissoudre ici le sirop de menthe liquide.</a:t>
            </a:r>
            <a:endParaRPr/>
          </a:p>
        </p:txBody>
      </p:sp>
      <p:sp>
        <p:nvSpPr>
          <p:cNvPr id="1953" name="Google Shape;1953;p67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None/>
            </a:pPr>
            <a:r>
              <a:rPr lang="fr-FR">
                <a:solidFill>
                  <a:srgbClr val="A5A5A5"/>
                </a:solidFill>
              </a:rPr>
              <a:t>L’enseignant·e désigne des représentants de quelques binômes pour répondre et verbaliser le raisonnement avant d’afficher la réponse correcte.</a:t>
            </a:r>
            <a:endParaRPr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7" name="Shape 1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8" name="Google Shape;1958;p68"/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59" name="Google Shape;1959;p68"/>
          <p:cNvPicPr preferRelativeResize="0"/>
          <p:nvPr/>
        </p:nvPicPr>
        <p:blipFill rotWithShape="1">
          <a:blip r:embed="rId3">
            <a:alphaModFix/>
          </a:blip>
          <a:srcRect b="30991" l="24013" r="23632" t="31285"/>
          <a:stretch/>
        </p:blipFill>
        <p:spPr>
          <a:xfrm>
            <a:off x="773538" y="1126325"/>
            <a:ext cx="10583233" cy="4814595"/>
          </a:xfrm>
          <a:prstGeom prst="rect">
            <a:avLst/>
          </a:prstGeom>
          <a:noFill/>
          <a:ln>
            <a:noFill/>
          </a:ln>
        </p:spPr>
      </p:pic>
      <p:sp>
        <p:nvSpPr>
          <p:cNvPr id="1960" name="Google Shape;1960;p68"/>
          <p:cNvSpPr txBox="1"/>
          <p:nvPr/>
        </p:nvSpPr>
        <p:spPr>
          <a:xfrm>
            <a:off x="2924676" y="5344253"/>
            <a:ext cx="190768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l’eau fraîche </a:t>
            </a:r>
            <a:endParaRPr b="1" i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1" name="Google Shape;1961;p68"/>
          <p:cNvSpPr txBox="1"/>
          <p:nvPr/>
        </p:nvSpPr>
        <p:spPr>
          <a:xfrm>
            <a:off x="5625324" y="5344253"/>
            <a:ext cx="616015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c’est le liquide dans lequel on fait dissoudre le sirop. </a:t>
            </a:r>
            <a:endParaRPr b="1" i="1" sz="20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2" name="Google Shape;1962;p68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Pour identifier le solvant il faut constater le liquide qui fait dissoudre ici  le sirop de menthe liquide.</a:t>
            </a:r>
            <a:endParaRPr/>
          </a:p>
        </p:txBody>
      </p:sp>
      <p:sp>
        <p:nvSpPr>
          <p:cNvPr id="1963" name="Google Shape;1963;p68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désigne des représentants de quelques binômes pour répondre et verbaliser le raisonnement avant d’afficher la réponse correcte.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7" name="Shape 1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8" name="Google Shape;1968;p69"/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69" name="Google Shape;1969;p69"/>
          <p:cNvPicPr preferRelativeResize="0"/>
          <p:nvPr/>
        </p:nvPicPr>
        <p:blipFill rotWithShape="1">
          <a:blip r:embed="rId3">
            <a:alphaModFix/>
          </a:blip>
          <a:srcRect b="41377" l="24013" r="23632" t="31285"/>
          <a:stretch/>
        </p:blipFill>
        <p:spPr>
          <a:xfrm>
            <a:off x="765386" y="1023070"/>
            <a:ext cx="10638267" cy="33802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0" name="Google Shape;1970;p69"/>
          <p:cNvPicPr preferRelativeResize="0"/>
          <p:nvPr/>
        </p:nvPicPr>
        <p:blipFill rotWithShape="1">
          <a:blip r:embed="rId3">
            <a:alphaModFix/>
          </a:blip>
          <a:srcRect b="20976" l="24013" r="23632" t="69276"/>
          <a:stretch/>
        </p:blipFill>
        <p:spPr>
          <a:xfrm>
            <a:off x="636156" y="4458697"/>
            <a:ext cx="10767497" cy="1022950"/>
          </a:xfrm>
          <a:prstGeom prst="rect">
            <a:avLst/>
          </a:prstGeom>
          <a:noFill/>
          <a:ln>
            <a:noFill/>
          </a:ln>
        </p:spPr>
      </p:pic>
      <p:sp>
        <p:nvSpPr>
          <p:cNvPr id="1971" name="Google Shape;1971;p69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Le soluté étant la substance qui se dissout dans le solvant qui est l’eau dans notre situation.</a:t>
            </a:r>
            <a:endParaRPr/>
          </a:p>
        </p:txBody>
      </p:sp>
      <p:sp>
        <p:nvSpPr>
          <p:cNvPr id="1972" name="Google Shape;1972;p69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désigne des représentants de quelques binômes pour répondre et verbaliser le raisonnement avant d’afficher la réponse correcte.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182" name="Shape 1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3" name="Google Shape;1183;p7"/>
          <p:cNvSpPr txBox="1"/>
          <p:nvPr>
            <p:ph idx="1" type="body"/>
          </p:nvPr>
        </p:nvSpPr>
        <p:spPr>
          <a:xfrm>
            <a:off x="7879221" y="1447571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1184" name="Google Shape;1184;p7"/>
          <p:cNvSpPr txBox="1"/>
          <p:nvPr>
            <p:ph idx="2" type="body"/>
          </p:nvPr>
        </p:nvSpPr>
        <p:spPr>
          <a:xfrm>
            <a:off x="7879221" y="2277958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1185" name="Google Shape;1185;p7"/>
          <p:cNvSpPr txBox="1"/>
          <p:nvPr>
            <p:ph idx="3" type="body"/>
          </p:nvPr>
        </p:nvSpPr>
        <p:spPr>
          <a:xfrm>
            <a:off x="7879220" y="3104337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1186" name="Google Shape;1186;p7"/>
          <p:cNvSpPr txBox="1"/>
          <p:nvPr>
            <p:ph idx="4" type="body"/>
          </p:nvPr>
        </p:nvSpPr>
        <p:spPr>
          <a:xfrm>
            <a:off x="7879219" y="3928027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</a:pPr>
            <a:r>
              <a:rPr lang="fr-FR"/>
              <a:t>12 min</a:t>
            </a:r>
            <a:endParaRPr/>
          </a:p>
        </p:txBody>
      </p:sp>
      <p:sp>
        <p:nvSpPr>
          <p:cNvPr id="1187" name="Google Shape;1187;p7"/>
          <p:cNvSpPr txBox="1"/>
          <p:nvPr>
            <p:ph idx="5" type="body"/>
          </p:nvPr>
        </p:nvSpPr>
        <p:spPr>
          <a:xfrm>
            <a:off x="7879218" y="4757093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</a:pPr>
            <a:r>
              <a:rPr lang="fr-FR"/>
              <a:t>10 min</a:t>
            </a:r>
            <a:endParaRPr/>
          </a:p>
        </p:txBody>
      </p:sp>
      <p:sp>
        <p:nvSpPr>
          <p:cNvPr id="1188" name="Google Shape;1188;p7"/>
          <p:cNvSpPr txBox="1"/>
          <p:nvPr>
            <p:ph idx="6" type="body"/>
          </p:nvPr>
        </p:nvSpPr>
        <p:spPr>
          <a:xfrm>
            <a:off x="7879217" y="5583473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</a:pPr>
            <a:r>
              <a:rPr lang="fr-FR"/>
              <a:t>03 min</a:t>
            </a:r>
            <a:endParaRPr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6" name="Shape 1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7" name="Google Shape;1977;p70"/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78" name="Google Shape;1978;p70"/>
          <p:cNvPicPr preferRelativeResize="0"/>
          <p:nvPr/>
        </p:nvPicPr>
        <p:blipFill rotWithShape="1">
          <a:blip r:embed="rId3">
            <a:alphaModFix/>
          </a:blip>
          <a:srcRect b="41377" l="24013" r="23632" t="31285"/>
          <a:stretch/>
        </p:blipFill>
        <p:spPr>
          <a:xfrm>
            <a:off x="765386" y="1023070"/>
            <a:ext cx="10638267" cy="33802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9" name="Google Shape;1979;p70"/>
          <p:cNvPicPr preferRelativeResize="0"/>
          <p:nvPr/>
        </p:nvPicPr>
        <p:blipFill rotWithShape="1">
          <a:blip r:embed="rId3">
            <a:alphaModFix/>
          </a:blip>
          <a:srcRect b="20976" l="24013" r="23632" t="69276"/>
          <a:stretch/>
        </p:blipFill>
        <p:spPr>
          <a:xfrm>
            <a:off x="659117" y="4599486"/>
            <a:ext cx="10767497" cy="1235444"/>
          </a:xfrm>
          <a:prstGeom prst="rect">
            <a:avLst/>
          </a:prstGeom>
          <a:noFill/>
          <a:ln>
            <a:noFill/>
          </a:ln>
        </p:spPr>
      </p:pic>
      <p:sp>
        <p:nvSpPr>
          <p:cNvPr id="1980" name="Google Shape;1980;p70"/>
          <p:cNvSpPr txBox="1"/>
          <p:nvPr/>
        </p:nvSpPr>
        <p:spPr>
          <a:xfrm>
            <a:off x="2612305" y="5089602"/>
            <a:ext cx="281328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le sirop de menthe</a:t>
            </a:r>
            <a:endParaRPr b="1" i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1" name="Google Shape;1981;p70"/>
          <p:cNvSpPr txBox="1"/>
          <p:nvPr/>
        </p:nvSpPr>
        <p:spPr>
          <a:xfrm>
            <a:off x="5877571" y="5120380"/>
            <a:ext cx="52200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c’est la substance dissoute dans l’eau . </a:t>
            </a:r>
            <a:endParaRPr b="1" i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2" name="Google Shape;1982;p70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Le soluté étant la substance qui se dissout dans le solvant qui est l’eau dans notre situation.</a:t>
            </a:r>
            <a:endParaRPr/>
          </a:p>
        </p:txBody>
      </p:sp>
      <p:sp>
        <p:nvSpPr>
          <p:cNvPr id="1983" name="Google Shape;1983;p70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désigne des représentants de quelques binômes pour répondre et verbaliser le raisonnement avant d’afficher la réponse correcte.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7" name="Shape 1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8" name="Google Shape;1988;p71"/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89" name="Google Shape;1989;p71"/>
          <p:cNvPicPr preferRelativeResize="0"/>
          <p:nvPr/>
        </p:nvPicPr>
        <p:blipFill rotWithShape="1">
          <a:blip r:embed="rId3">
            <a:alphaModFix/>
          </a:blip>
          <a:srcRect b="41377" l="24013" r="23632" t="31285"/>
          <a:stretch/>
        </p:blipFill>
        <p:spPr>
          <a:xfrm>
            <a:off x="765386" y="1023070"/>
            <a:ext cx="10638267" cy="33802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0" name="Google Shape;1990;p71"/>
          <p:cNvPicPr preferRelativeResize="0"/>
          <p:nvPr/>
        </p:nvPicPr>
        <p:blipFill rotWithShape="1">
          <a:blip r:embed="rId3">
            <a:alphaModFix/>
          </a:blip>
          <a:srcRect b="11591" l="24013" r="23632" t="79753"/>
          <a:stretch/>
        </p:blipFill>
        <p:spPr>
          <a:xfrm>
            <a:off x="820420" y="4552148"/>
            <a:ext cx="10304852" cy="905995"/>
          </a:xfrm>
          <a:prstGeom prst="rect">
            <a:avLst/>
          </a:prstGeom>
          <a:noFill/>
          <a:ln>
            <a:noFill/>
          </a:ln>
        </p:spPr>
      </p:pic>
      <p:sp>
        <p:nvSpPr>
          <p:cNvPr id="1991" name="Google Shape;1991;p71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La solution étant le mélange homogène obtenu.</a:t>
            </a:r>
            <a:endParaRPr/>
          </a:p>
        </p:txBody>
      </p:sp>
      <p:sp>
        <p:nvSpPr>
          <p:cNvPr id="1992" name="Google Shape;1992;p71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désigne des représentants de quelques binômes pour répondre et verbaliser le raisonnement avant d’afficher la réponse correcte.</a:t>
            </a:r>
            <a:endParaRPr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6" name="Shape 1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7" name="Google Shape;1997;p72"/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98" name="Google Shape;1998;p72"/>
          <p:cNvPicPr preferRelativeResize="0"/>
          <p:nvPr/>
        </p:nvPicPr>
        <p:blipFill rotWithShape="1">
          <a:blip r:embed="rId3">
            <a:alphaModFix/>
          </a:blip>
          <a:srcRect b="41377" l="24013" r="23632" t="31285"/>
          <a:stretch/>
        </p:blipFill>
        <p:spPr>
          <a:xfrm>
            <a:off x="765386" y="1023070"/>
            <a:ext cx="10638267" cy="33802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9" name="Google Shape;1999;p72"/>
          <p:cNvPicPr preferRelativeResize="0"/>
          <p:nvPr/>
        </p:nvPicPr>
        <p:blipFill rotWithShape="1">
          <a:blip r:embed="rId3">
            <a:alphaModFix/>
          </a:blip>
          <a:srcRect b="11591" l="24013" r="23632" t="79753"/>
          <a:stretch/>
        </p:blipFill>
        <p:spPr>
          <a:xfrm>
            <a:off x="820420" y="4552148"/>
            <a:ext cx="10304852" cy="905995"/>
          </a:xfrm>
          <a:prstGeom prst="rect">
            <a:avLst/>
          </a:prstGeom>
          <a:noFill/>
          <a:ln>
            <a:noFill/>
          </a:ln>
        </p:spPr>
      </p:pic>
      <p:sp>
        <p:nvSpPr>
          <p:cNvPr id="2000" name="Google Shape;2000;p72"/>
          <p:cNvSpPr txBox="1"/>
          <p:nvPr/>
        </p:nvSpPr>
        <p:spPr>
          <a:xfrm>
            <a:off x="2759119" y="4958250"/>
            <a:ext cx="807925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le mélange homogène  de couleur verte : c’est la boisson. </a:t>
            </a:r>
            <a:endParaRPr b="1" i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1" name="Google Shape;2001;p72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La solution étant le mélange homogène obtenu.</a:t>
            </a:r>
            <a:endParaRPr/>
          </a:p>
        </p:txBody>
      </p:sp>
      <p:sp>
        <p:nvSpPr>
          <p:cNvPr id="2002" name="Google Shape;2002;p72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désigne des représentants de quelques binômes pour répondre et verbaliser le raisonnement avant d’afficher la réponse correcte.</a:t>
            </a:r>
            <a:endParaRPr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6" name="Shape 2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" name="Google Shape;2007;p73"/>
          <p:cNvSpPr txBox="1"/>
          <p:nvPr>
            <p:ph idx="1" type="body"/>
          </p:nvPr>
        </p:nvSpPr>
        <p:spPr>
          <a:xfrm>
            <a:off x="8979409" y="5148686"/>
            <a:ext cx="1488776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/>
              <a:t>10 min</a:t>
            </a:r>
            <a:endParaRPr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1" name="Shape 2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2" name="Google Shape;2012;p74"/>
          <p:cNvPicPr preferRelativeResize="0"/>
          <p:nvPr/>
        </p:nvPicPr>
        <p:blipFill rotWithShape="1">
          <a:blip r:embed="rId3">
            <a:alphaModFix/>
          </a:blip>
          <a:srcRect b="15781" l="24309" r="23396" t="25838"/>
          <a:stretch/>
        </p:blipFill>
        <p:spPr>
          <a:xfrm>
            <a:off x="709127" y="1091683"/>
            <a:ext cx="10590244" cy="5299786"/>
          </a:xfrm>
          <a:prstGeom prst="rect">
            <a:avLst/>
          </a:prstGeom>
          <a:noFill/>
          <a:ln>
            <a:noFill/>
          </a:ln>
        </p:spPr>
      </p:pic>
      <p:sp>
        <p:nvSpPr>
          <p:cNvPr id="2013" name="Google Shape;2013;p74"/>
          <p:cNvSpPr txBox="1"/>
          <p:nvPr>
            <p:ph type="title"/>
          </p:nvPr>
        </p:nvSpPr>
        <p:spPr>
          <a:xfrm>
            <a:off x="935304" y="271092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Maintenant c’est le moment de travailler tout seul. Voir le livret p 43 «je m’entraîne seul » .</a:t>
            </a:r>
            <a:endParaRPr/>
          </a:p>
        </p:txBody>
      </p:sp>
      <p:sp>
        <p:nvSpPr>
          <p:cNvPr id="2014" name="Google Shape;2014;p74"/>
          <p:cNvSpPr txBox="1"/>
          <p:nvPr>
            <p:ph idx="2" type="body"/>
          </p:nvPr>
        </p:nvSpPr>
        <p:spPr>
          <a:xfrm>
            <a:off x="935304" y="621137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circule dans la classe pour repérer les élèves en difficulté et orienter ceux qui maîtrisent la tâche vers les défis proposés à la page 50. </a:t>
            </a:r>
            <a:endParaRPr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8" name="Shape 2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9" name="Google Shape;2019;p75"/>
          <p:cNvSpPr txBox="1"/>
          <p:nvPr>
            <p:ph type="title"/>
          </p:nvPr>
        </p:nvSpPr>
        <p:spPr>
          <a:xfrm>
            <a:off x="935304" y="271092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Le temps est terminé. Corrigeons ensemble l’exercice.</a:t>
            </a:r>
            <a:endParaRPr/>
          </a:p>
        </p:txBody>
      </p:sp>
      <p:sp>
        <p:nvSpPr>
          <p:cNvPr id="2020" name="Google Shape;2020;p75"/>
          <p:cNvSpPr txBox="1"/>
          <p:nvPr>
            <p:ph idx="2" type="body"/>
          </p:nvPr>
        </p:nvSpPr>
        <p:spPr>
          <a:xfrm>
            <a:off x="935304" y="621137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fait participer les élèves à la correction en leur demandant de présenter leurs réponses et de les justifier.</a:t>
            </a:r>
            <a:endParaRPr/>
          </a:p>
        </p:txBody>
      </p:sp>
      <p:sp>
        <p:nvSpPr>
          <p:cNvPr id="2021" name="Google Shape;2021;p75"/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Temps Écoulé</a:t>
            </a:r>
            <a:endParaRPr/>
          </a:p>
        </p:txBody>
      </p:sp>
      <p:pic>
        <p:nvPicPr>
          <p:cNvPr id="2022" name="Google Shape;2022;p75"/>
          <p:cNvPicPr preferRelativeResize="0"/>
          <p:nvPr/>
        </p:nvPicPr>
        <p:blipFill rotWithShape="1">
          <a:blip r:embed="rId3">
            <a:alphaModFix/>
          </a:blip>
          <a:srcRect b="20982" l="10491" r="10044" t="15401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6" name="Shape 2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7" name="Google Shape;2027;p76"/>
          <p:cNvPicPr preferRelativeResize="0"/>
          <p:nvPr/>
        </p:nvPicPr>
        <p:blipFill rotWithShape="1">
          <a:blip r:embed="rId3">
            <a:alphaModFix/>
          </a:blip>
          <a:srcRect b="15781" l="24309" r="23396" t="25838"/>
          <a:stretch/>
        </p:blipFill>
        <p:spPr>
          <a:xfrm>
            <a:off x="709127" y="1091683"/>
            <a:ext cx="10590244" cy="5299786"/>
          </a:xfrm>
          <a:prstGeom prst="rect">
            <a:avLst/>
          </a:prstGeom>
          <a:noFill/>
          <a:ln>
            <a:noFill/>
          </a:ln>
        </p:spPr>
      </p:pic>
      <p:sp>
        <p:nvSpPr>
          <p:cNvPr id="2028" name="Google Shape;2028;p76"/>
          <p:cNvSpPr txBox="1"/>
          <p:nvPr/>
        </p:nvSpPr>
        <p:spPr>
          <a:xfrm>
            <a:off x="3395769" y="4154891"/>
            <a:ext cx="13680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l’eau</a:t>
            </a: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 b="1" sz="20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9" name="Google Shape;2029;p76"/>
          <p:cNvSpPr txBox="1"/>
          <p:nvPr/>
        </p:nvSpPr>
        <p:spPr>
          <a:xfrm>
            <a:off x="5508646" y="4154891"/>
            <a:ext cx="655365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c’est le liquide dans lequel on fait dissoudre le gaz. </a:t>
            </a:r>
            <a:endParaRPr b="1" i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0" name="Google Shape;2030;p76"/>
          <p:cNvSpPr txBox="1"/>
          <p:nvPr/>
        </p:nvSpPr>
        <p:spPr>
          <a:xfrm>
            <a:off x="2398480" y="4932649"/>
            <a:ext cx="382503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le gaz dioxyde de carbone </a:t>
            </a:r>
            <a:endParaRPr b="1" i="1" sz="20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1" name="Google Shape;2031;p76"/>
          <p:cNvSpPr txBox="1"/>
          <p:nvPr/>
        </p:nvSpPr>
        <p:spPr>
          <a:xfrm>
            <a:off x="5817140" y="4899606"/>
            <a:ext cx="508910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c’est la substance dissoute dans l’eau . </a:t>
            </a:r>
            <a:endParaRPr b="1" i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2" name="Google Shape;2032;p76"/>
          <p:cNvSpPr txBox="1"/>
          <p:nvPr/>
        </p:nvSpPr>
        <p:spPr>
          <a:xfrm>
            <a:off x="3035769" y="5727688"/>
            <a:ext cx="254790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l’eau gazeuse. </a:t>
            </a:r>
            <a:endParaRPr b="1" i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3" name="Google Shape;2033;p76"/>
          <p:cNvSpPr txBox="1"/>
          <p:nvPr>
            <p:ph type="title"/>
          </p:nvPr>
        </p:nvSpPr>
        <p:spPr>
          <a:xfrm>
            <a:off x="935305" y="226208"/>
            <a:ext cx="8665896" cy="3124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Prenez la correction sur vos livrets</a:t>
            </a:r>
            <a:endParaRPr/>
          </a:p>
        </p:txBody>
      </p:sp>
      <p:sp>
        <p:nvSpPr>
          <p:cNvPr id="2034" name="Google Shape;2034;p76"/>
          <p:cNvSpPr txBox="1"/>
          <p:nvPr>
            <p:ph idx="2" type="body"/>
          </p:nvPr>
        </p:nvSpPr>
        <p:spPr>
          <a:xfrm>
            <a:off x="935304" y="621137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8" name="Shape 2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9" name="Google Shape;2039;p77"/>
          <p:cNvSpPr txBox="1"/>
          <p:nvPr>
            <p:ph idx="1" type="body"/>
          </p:nvPr>
        </p:nvSpPr>
        <p:spPr>
          <a:xfrm>
            <a:off x="8860537" y="5229083"/>
            <a:ext cx="1499616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/>
              <a:t>   3min</a:t>
            </a:r>
            <a:endParaRPr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3" name="Shape 2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4" name="Google Shape;2044;p78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Qui peut me dire ce que nous avons appris aujourd’hui? </a:t>
            </a:r>
            <a:br>
              <a:rPr lang="fr-FR"/>
            </a:br>
            <a:endParaRPr/>
          </a:p>
        </p:txBody>
      </p:sp>
      <p:sp>
        <p:nvSpPr>
          <p:cNvPr id="2045" name="Google Shape;2045;p78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  <p:pic>
        <p:nvPicPr>
          <p:cNvPr descr="A cartoon character leaning on a question mark&#10;&#10;AI-generated content may be incorrect." id="2046" name="Google Shape;2046;p7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73115" y="1306115"/>
            <a:ext cx="4245769" cy="42457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0" name="Shape 2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Google Shape;2051;p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60612" y="452067"/>
            <a:ext cx="419534" cy="419534"/>
          </a:xfrm>
          <a:prstGeom prst="rect">
            <a:avLst/>
          </a:prstGeom>
          <a:noFill/>
          <a:ln>
            <a:noFill/>
          </a:ln>
        </p:spPr>
      </p:pic>
      <p:sp>
        <p:nvSpPr>
          <p:cNvPr id="2052" name="Google Shape;2052;p79"/>
          <p:cNvSpPr/>
          <p:nvPr/>
        </p:nvSpPr>
        <p:spPr>
          <a:xfrm>
            <a:off x="774699" y="3191193"/>
            <a:ext cx="10143498" cy="707886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rgbClr val="72B6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3" name="Google Shape;2053;p79"/>
          <p:cNvSpPr txBox="1"/>
          <p:nvPr/>
        </p:nvSpPr>
        <p:spPr>
          <a:xfrm>
            <a:off x="1273803" y="3283655"/>
            <a:ext cx="9952997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Distinguer un </a:t>
            </a:r>
            <a:r>
              <a:rPr b="1" i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soluté</a:t>
            </a:r>
            <a:r>
              <a:rPr b="1" i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un</a:t>
            </a:r>
            <a:r>
              <a:rPr b="1" i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solvant </a:t>
            </a:r>
            <a:r>
              <a:rPr b="1" i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 une </a:t>
            </a:r>
            <a:r>
              <a:rPr b="1" i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solution</a:t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54" name="Google Shape;2054;p7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8259" y="2907916"/>
            <a:ext cx="805544" cy="805544"/>
          </a:xfrm>
          <a:prstGeom prst="rect">
            <a:avLst/>
          </a:prstGeom>
          <a:noFill/>
          <a:ln>
            <a:noFill/>
          </a:ln>
        </p:spPr>
      </p:pic>
      <p:sp>
        <p:nvSpPr>
          <p:cNvPr id="2055" name="Google Shape;2055;p79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Avant de finir cette séance, c’était quoi notre tâche ?</a:t>
            </a:r>
            <a:endParaRPr/>
          </a:p>
        </p:txBody>
      </p:sp>
      <p:sp>
        <p:nvSpPr>
          <p:cNvPr id="2056" name="Google Shape;2056;p79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peut revenir sur les activités du modelage, de la pratique en binôme et de la pratique autonome pour rappeler la tâche principale.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2" name="Shape 1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3" name="Google Shape;1193;p8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/>
              <a:t>10 min</a:t>
            </a:r>
            <a:endParaRPr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0" name="Shape 2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Google Shape;2061;p80"/>
          <p:cNvSpPr txBox="1"/>
          <p:nvPr/>
        </p:nvSpPr>
        <p:spPr>
          <a:xfrm>
            <a:off x="508000" y="7710175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fait participer les élèves pour rappeler de la façon d’identifier un solvant, un soluté et une solution lors d’une dissolution..</a:t>
            </a:r>
            <a:endParaRPr/>
          </a:p>
        </p:txBody>
      </p:sp>
      <p:sp>
        <p:nvSpPr>
          <p:cNvPr id="2062" name="Google Shape;2062;p80"/>
          <p:cNvSpPr txBox="1"/>
          <p:nvPr/>
        </p:nvSpPr>
        <p:spPr>
          <a:xfrm>
            <a:off x="1107700" y="2285873"/>
            <a:ext cx="9976600" cy="1318181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La dissolution 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consiste à dissoudre un </a:t>
            </a:r>
            <a:r>
              <a:rPr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soluté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(solide, liquide ou gaz) dans un </a:t>
            </a:r>
            <a:r>
              <a:rPr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solvant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pour obtenir </a:t>
            </a:r>
            <a:r>
              <a:rPr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une solution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2063" name="Google Shape;2063;p80"/>
          <p:cNvSpPr/>
          <p:nvPr/>
        </p:nvSpPr>
        <p:spPr>
          <a:xfrm>
            <a:off x="646004" y="5161197"/>
            <a:ext cx="6573466" cy="5062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✔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 le </a:t>
            </a:r>
            <a:r>
              <a:rPr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solvant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est l’eau, la solution est dite </a:t>
            </a:r>
            <a:r>
              <a:rPr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solution aqueuse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2064" name="Google Shape;2064;p80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Voilà ce qu’il faut bien retenir.</a:t>
            </a:r>
            <a:endParaRPr/>
          </a:p>
        </p:txBody>
      </p:sp>
      <p:sp>
        <p:nvSpPr>
          <p:cNvPr id="2065" name="Google Shape;2065;p80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9" name="Shape 2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0" name="Google Shape;2070;p81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Voici le lexique important de cette leçon. Retenez-le!</a:t>
            </a:r>
            <a:endParaRPr/>
          </a:p>
        </p:txBody>
      </p:sp>
      <p:sp>
        <p:nvSpPr>
          <p:cNvPr id="2071" name="Google Shape;2071;p81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Faire participer les élèves à la lecture de la carte</a:t>
            </a:r>
            <a:endParaRPr/>
          </a:p>
        </p:txBody>
      </p:sp>
      <p:grpSp>
        <p:nvGrpSpPr>
          <p:cNvPr id="2072" name="Google Shape;2072;p81"/>
          <p:cNvGrpSpPr/>
          <p:nvPr/>
        </p:nvGrpSpPr>
        <p:grpSpPr>
          <a:xfrm>
            <a:off x="477808" y="1162768"/>
            <a:ext cx="11428467" cy="4993178"/>
            <a:chOff x="415600" y="1602971"/>
            <a:chExt cx="11428467" cy="4993178"/>
          </a:xfrm>
        </p:grpSpPr>
        <p:sp>
          <p:nvSpPr>
            <p:cNvPr id="2073" name="Google Shape;2073;p81"/>
            <p:cNvSpPr/>
            <p:nvPr/>
          </p:nvSpPr>
          <p:spPr>
            <a:xfrm>
              <a:off x="415600" y="2064789"/>
              <a:ext cx="11428467" cy="4531360"/>
            </a:xfrm>
            <a:prstGeom prst="rect">
              <a:avLst/>
            </a:prstGeom>
            <a:solidFill>
              <a:srgbClr val="F2F2F2"/>
            </a:solidFill>
            <a:ln cap="flat" cmpd="sng" w="25400">
              <a:solidFill>
                <a:srgbClr val="0097A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1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4" name="Google Shape;2074;p81"/>
            <p:cNvSpPr/>
            <p:nvPr/>
          </p:nvSpPr>
          <p:spPr>
            <a:xfrm>
              <a:off x="4673600" y="2922668"/>
              <a:ext cx="2702560" cy="1716575"/>
            </a:xfrm>
            <a:prstGeom prst="roundRect">
              <a:avLst>
                <a:gd fmla="val 16667" name="adj"/>
              </a:avLst>
            </a:prstGeom>
            <a:solidFill>
              <a:srgbClr val="FEEDD8"/>
            </a:solidFill>
            <a:ln cap="flat" cmpd="sng" w="25400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Distinguer un soluté, un solvant et une solution.</a:t>
              </a:r>
              <a:endParaRPr b="1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5" name="Google Shape;2075;p81"/>
            <p:cNvSpPr/>
            <p:nvPr/>
          </p:nvSpPr>
          <p:spPr>
            <a:xfrm>
              <a:off x="680393" y="2624587"/>
              <a:ext cx="2834967" cy="1156370"/>
            </a:xfrm>
            <a:prstGeom prst="roundRect">
              <a:avLst>
                <a:gd fmla="val 8096" name="adj"/>
              </a:avLst>
            </a:prstGeom>
            <a:solidFill>
              <a:srgbClr val="FEEDD8"/>
            </a:solidFill>
            <a:ln cap="flat" cmpd="sng" w="25400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6" name="Google Shape;2076;p81"/>
            <p:cNvSpPr txBox="1"/>
            <p:nvPr/>
          </p:nvSpPr>
          <p:spPr>
            <a:xfrm>
              <a:off x="4881880" y="2610818"/>
              <a:ext cx="2286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1" lang="fr-FR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Ma </a:t>
              </a:r>
              <a:r>
                <a:rPr i="1"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tâche</a:t>
              </a:r>
              <a:endParaRPr b="0" i="1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7" name="Google Shape;2077;p81"/>
            <p:cNvSpPr txBox="1"/>
            <p:nvPr/>
          </p:nvSpPr>
          <p:spPr>
            <a:xfrm>
              <a:off x="1021080" y="2308315"/>
              <a:ext cx="2286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i="1"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Termes thématiques</a:t>
              </a:r>
              <a:endParaRPr b="0" i="1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8" name="Google Shape;2078;p81"/>
            <p:cNvSpPr/>
            <p:nvPr/>
          </p:nvSpPr>
          <p:spPr>
            <a:xfrm>
              <a:off x="8415759" y="3696003"/>
              <a:ext cx="2824480" cy="1226935"/>
            </a:xfrm>
            <a:prstGeom prst="roundRect">
              <a:avLst>
                <a:gd fmla="val 16667" name="adj"/>
              </a:avLst>
            </a:prstGeom>
            <a:solidFill>
              <a:srgbClr val="0097A7">
                <a:alpha val="29803"/>
              </a:srgbClr>
            </a:solidFill>
            <a:ln cap="flat" cmpd="sng" w="25400">
              <a:solidFill>
                <a:srgbClr val="0097A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t/>
              </a:r>
              <a:endPara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9" name="Google Shape;2079;p81"/>
            <p:cNvSpPr txBox="1"/>
            <p:nvPr/>
          </p:nvSpPr>
          <p:spPr>
            <a:xfrm>
              <a:off x="8605035" y="3301626"/>
              <a:ext cx="2286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1" lang="fr-FR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Verbes de consigne</a:t>
              </a:r>
              <a:endParaRPr b="0" i="1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0" name="Google Shape;2080;p81"/>
            <p:cNvSpPr/>
            <p:nvPr/>
          </p:nvSpPr>
          <p:spPr>
            <a:xfrm>
              <a:off x="904238" y="5461789"/>
              <a:ext cx="8235919" cy="913153"/>
            </a:xfrm>
            <a:prstGeom prst="roundRect">
              <a:avLst>
                <a:gd fmla="val 16667" name="adj"/>
              </a:avLst>
            </a:prstGeom>
            <a:solidFill>
              <a:srgbClr val="D8E6FC"/>
            </a:solidFill>
            <a:ln cap="flat" cmpd="sng" w="25400">
              <a:solidFill>
                <a:srgbClr val="4285F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t/>
              </a:r>
              <a:endPara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1" name="Google Shape;2081;p81"/>
            <p:cNvSpPr txBox="1"/>
            <p:nvPr/>
          </p:nvSpPr>
          <p:spPr>
            <a:xfrm>
              <a:off x="904240" y="5160584"/>
              <a:ext cx="338702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1" lang="fr-FR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Structures pour répondre</a:t>
              </a:r>
              <a:endParaRPr b="0" i="1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082" name="Google Shape;2082;p81"/>
            <p:cNvCxnSpPr>
              <a:stCxn id="2075" idx="3"/>
              <a:endCxn id="2074" idx="1"/>
            </p:cNvCxnSpPr>
            <p:nvPr/>
          </p:nvCxnSpPr>
          <p:spPr>
            <a:xfrm>
              <a:off x="3515360" y="3202772"/>
              <a:ext cx="1158300" cy="578100"/>
            </a:xfrm>
            <a:prstGeom prst="bentConnector3">
              <a:avLst>
                <a:gd fmla="val 50000" name="adj1"/>
              </a:avLst>
            </a:prstGeom>
            <a:noFill/>
            <a:ln cap="flat" cmpd="sng" w="9525">
              <a:solidFill>
                <a:srgbClr val="FFAB4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083" name="Google Shape;2083;p81"/>
            <p:cNvSpPr txBox="1"/>
            <p:nvPr/>
          </p:nvSpPr>
          <p:spPr>
            <a:xfrm>
              <a:off x="996930" y="2764706"/>
              <a:ext cx="2402840" cy="9541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285750" lvl="0" marL="28575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Dissolution</a:t>
              </a: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285750" lvl="0" marL="28575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b="0" i="0" lang="fr-FR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Solution </a:t>
              </a:r>
              <a:endParaRPr/>
            </a:p>
            <a:p>
              <a:pPr indent="-285750" lvl="0" marL="28575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Soluté </a:t>
              </a:r>
              <a:endParaRPr/>
            </a:p>
            <a:p>
              <a:pPr indent="-285750" lvl="0" marL="28575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b="0" i="0" lang="fr-FR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Solvant  </a:t>
              </a:r>
              <a:endParaRPr/>
            </a:p>
          </p:txBody>
        </p:sp>
        <p:sp>
          <p:nvSpPr>
            <p:cNvPr id="2084" name="Google Shape;2084;p81"/>
            <p:cNvSpPr txBox="1"/>
            <p:nvPr/>
          </p:nvSpPr>
          <p:spPr>
            <a:xfrm>
              <a:off x="8761199" y="3869203"/>
              <a:ext cx="2479040" cy="7386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285750" lvl="0" marL="28575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Identifier</a:t>
              </a:r>
              <a:endParaRPr/>
            </a:p>
            <a:p>
              <a:pPr indent="-196850" lvl="0" marL="28575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285750" lvl="0" marL="28575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Distinguer</a:t>
              </a: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085" name="Google Shape;2085;p81"/>
            <p:cNvCxnSpPr>
              <a:stCxn id="2074" idx="3"/>
              <a:endCxn id="2078" idx="1"/>
            </p:cNvCxnSpPr>
            <p:nvPr/>
          </p:nvCxnSpPr>
          <p:spPr>
            <a:xfrm>
              <a:off x="7376160" y="3780956"/>
              <a:ext cx="1039500" cy="528600"/>
            </a:xfrm>
            <a:prstGeom prst="bentConnector3">
              <a:avLst>
                <a:gd fmla="val 44016" name="adj1"/>
              </a:avLst>
            </a:prstGeom>
            <a:noFill/>
            <a:ln cap="flat" cmpd="sng" w="9525">
              <a:solidFill>
                <a:srgbClr val="FFAB4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086" name="Google Shape;2086;p81"/>
            <p:cNvSpPr txBox="1"/>
            <p:nvPr/>
          </p:nvSpPr>
          <p:spPr>
            <a:xfrm>
              <a:off x="904241" y="5553427"/>
              <a:ext cx="8235916" cy="7386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179388" lvl="0" marL="179388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i="1"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Le solvant est………………….….car,  c’est le liquide dans lequel on fait dissoudre …..……………</a:t>
              </a:r>
              <a:endParaRPr/>
            </a:p>
            <a:p>
              <a:pPr indent="-179388" lvl="0" marL="179388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i="1"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Le soluté est ………………………car, c’est la substance ……………….dans ……………......</a:t>
              </a:r>
              <a:endParaRPr/>
            </a:p>
            <a:p>
              <a:pPr indent="-179388" lvl="0" marL="179388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i="1"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La solution est  le mélange homogène obtenu. </a:t>
              </a:r>
              <a:endParaRPr b="0" i="1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087" name="Google Shape;2087;p81"/>
            <p:cNvCxnSpPr>
              <a:stCxn id="2074" idx="2"/>
              <a:endCxn id="2080" idx="0"/>
            </p:cNvCxnSpPr>
            <p:nvPr/>
          </p:nvCxnSpPr>
          <p:spPr>
            <a:xfrm rot="5400000">
              <a:off x="5112280" y="4549243"/>
              <a:ext cx="822600" cy="1002600"/>
            </a:xfrm>
            <a:prstGeom prst="bentConnector3">
              <a:avLst>
                <a:gd fmla="val 50000" name="adj1"/>
              </a:avLst>
            </a:prstGeom>
            <a:noFill/>
            <a:ln cap="flat" cmpd="sng" w="9525">
              <a:solidFill>
                <a:srgbClr val="FFAB4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088" name="Google Shape;2088;p81"/>
            <p:cNvSpPr/>
            <p:nvPr/>
          </p:nvSpPr>
          <p:spPr>
            <a:xfrm>
              <a:off x="415600" y="1645615"/>
              <a:ext cx="11428467" cy="344835"/>
            </a:xfrm>
            <a:prstGeom prst="rect">
              <a:avLst/>
            </a:prstGeom>
            <a:solidFill>
              <a:srgbClr val="00717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Arial"/>
                <a:buNone/>
              </a:pPr>
              <a:r>
                <a:rPr b="1" i="0" lang="fr-FR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MA CARTE LEXICALE</a:t>
              </a:r>
              <a:endParaRPr b="1" i="0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9" name="Google Shape;2089;p81"/>
            <p:cNvSpPr/>
            <p:nvPr/>
          </p:nvSpPr>
          <p:spPr>
            <a:xfrm>
              <a:off x="10723502" y="1602971"/>
              <a:ext cx="335067" cy="461818"/>
            </a:xfrm>
            <a:prstGeom prst="roundRect">
              <a:avLst>
                <a:gd fmla="val 16667" name="adj"/>
              </a:avLst>
            </a:prstGeom>
            <a:solidFill>
              <a:srgbClr val="FEEDD8"/>
            </a:solidFill>
            <a:ln cap="flat" cmpd="sng" w="25400">
              <a:solidFill>
                <a:srgbClr val="FCBF1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0" spcFirstLastPara="1" rIns="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fr-FR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0" name="Google Shape;2090;p81"/>
            <p:cNvSpPr txBox="1"/>
            <p:nvPr/>
          </p:nvSpPr>
          <p:spPr>
            <a:xfrm>
              <a:off x="11058569" y="1659151"/>
              <a:ext cx="6258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Arial"/>
                <a:buNone/>
              </a:pPr>
              <a:r>
                <a:rPr b="1" i="1" lang="fr-FR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mots</a:t>
              </a:r>
              <a:endParaRPr b="1" i="1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1" name="Google Shape;2091;p81"/>
            <p:cNvSpPr txBox="1"/>
            <p:nvPr/>
          </p:nvSpPr>
          <p:spPr>
            <a:xfrm>
              <a:off x="9682480" y="1670773"/>
              <a:ext cx="104102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Arial"/>
                <a:buNone/>
              </a:pPr>
              <a:r>
                <a:rPr b="1" i="1" lang="fr-FR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Je retiens</a:t>
              </a:r>
              <a:endParaRPr b="1" i="1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5" name="Shape 2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6" name="Google Shape;2096;p82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Voici l’exercice à faire à la maison pour la séance prochaine.</a:t>
            </a:r>
            <a:endParaRPr/>
          </a:p>
        </p:txBody>
      </p:sp>
      <p:sp>
        <p:nvSpPr>
          <p:cNvPr id="2097" name="Google Shape;2097;p82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 incite les élèves à faire l’exercice à la maison, puis clôt la séance..</a:t>
            </a:r>
            <a:endParaRPr/>
          </a:p>
        </p:txBody>
      </p:sp>
      <p:sp>
        <p:nvSpPr>
          <p:cNvPr id="2098" name="Google Shape;2098;p82"/>
          <p:cNvSpPr txBox="1"/>
          <p:nvPr/>
        </p:nvSpPr>
        <p:spPr>
          <a:xfrm>
            <a:off x="2902217" y="2584569"/>
            <a:ext cx="6533147" cy="1569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b="1" i="1" lang="fr-F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Exercices 1  de la page 49 du livret; 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b="1" i="1" lang="fr-F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Exercice 5 page 62 .</a:t>
            </a:r>
            <a:endParaRPr i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DDF43">
                <a:alpha val="5882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rgbClr val="7F7F7F"/>
            </a:gs>
          </a:gsLst>
          <a:lin ang="5400000" scaled="0"/>
        </a:gradFill>
      </p:bgPr>
    </p:bg>
    <p:spTree>
      <p:nvGrpSpPr>
        <p:cNvPr id="2102" name="Shape 2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03" name="Google Shape;2103;p83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2104" name="Google Shape;2104;p83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76717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5" name="Google Shape;2105;p83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Fin de la séance</a:t>
              </a:r>
              <a:endParaRPr/>
            </a:p>
          </p:txBody>
        </p:sp>
      </p:grpSp>
      <p:pic>
        <p:nvPicPr>
          <p:cNvPr id="2106" name="Google Shape;2106;p8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62575" y="1197428"/>
            <a:ext cx="1466850" cy="1524000"/>
          </a:xfrm>
          <a:custGeom>
            <a:rect b="b" l="l" r="r" t="t"/>
            <a:pathLst>
              <a:path extrusionOk="0" fill="none" h="1524000" w="146685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extrusionOk="0" h="1524000" w="146685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noFill/>
          <a:ln cap="flat" cmpd="sng" w="5715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9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>
                <a:latin typeface="Calibri"/>
                <a:ea typeface="Calibri"/>
                <a:cs typeface="Calibri"/>
                <a:sym typeface="Calibri"/>
              </a:rPr>
              <a:t>Bonjour! Prêts pour démarrer notre séance? Allons-y!</a:t>
            </a:r>
            <a:endParaRPr/>
          </a:p>
        </p:txBody>
      </p:sp>
      <p:sp>
        <p:nvSpPr>
          <p:cNvPr id="1199" name="Google Shape;1199;p9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  <p:pic>
        <p:nvPicPr>
          <p:cNvPr descr="Une fusée Soyouz décolle vers l'ISS avec un Russe et un Américain à bord, fusée  qui décolle - heartfeltfuneralcompany.co.uk" id="1200" name="Google Shape;1200;p9"/>
          <p:cNvPicPr preferRelativeResize="0"/>
          <p:nvPr/>
        </p:nvPicPr>
        <p:blipFill rotWithShape="1">
          <a:blip r:embed="rId3">
            <a:alphaModFix/>
          </a:blip>
          <a:srcRect b="0" l="12628" r="42945" t="0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3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1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4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2025-11-27T11:32:45Z</dcterms:created>
  <dc:creator>lenovo</dc:creator>
</cp:coreProperties>
</file>