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</p:sldIdLst>
  <p:sldSz cy="6858000" cx="12192000"/>
  <p:notesSz cx="6858000" cy="9144000"/>
  <p:embeddedFontLst>
    <p:embeddedFont>
      <p:font typeface="Dosis"/>
      <p:regular r:id="rId82"/>
      <p:bold r:id="rId83"/>
    </p:embeddedFont>
    <p:embeddedFont>
      <p:font typeface="Radley"/>
      <p:regular r:id="rId84"/>
      <p:italic r:id="rId85"/>
    </p:embeddedFont>
    <p:embeddedFont>
      <p:font typeface="Poppins ExtraBold"/>
      <p:bold r:id="rId86"/>
      <p:boldItalic r:id="rId8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8" roundtripDataSignature="AMtx7miS7yEL56xzWILMCbBVNzDONgJE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84" Type="http://schemas.openxmlformats.org/officeDocument/2006/relationships/font" Target="fonts/Radley-regular.fntdata"/><Relationship Id="rId83" Type="http://schemas.openxmlformats.org/officeDocument/2006/relationships/font" Target="fonts/Dosis-bold.fntdata"/><Relationship Id="rId42" Type="http://schemas.openxmlformats.org/officeDocument/2006/relationships/slide" Target="slides/slide36.xml"/><Relationship Id="rId86" Type="http://schemas.openxmlformats.org/officeDocument/2006/relationships/font" Target="fonts/PoppinsExtraBold-bold.fntdata"/><Relationship Id="rId41" Type="http://schemas.openxmlformats.org/officeDocument/2006/relationships/slide" Target="slides/slide35.xml"/><Relationship Id="rId85" Type="http://schemas.openxmlformats.org/officeDocument/2006/relationships/font" Target="fonts/Radley-italic.fntdata"/><Relationship Id="rId44" Type="http://schemas.openxmlformats.org/officeDocument/2006/relationships/slide" Target="slides/slide38.xml"/><Relationship Id="rId88" Type="http://customschemas.google.com/relationships/presentationmetadata" Target="metadata"/><Relationship Id="rId43" Type="http://schemas.openxmlformats.org/officeDocument/2006/relationships/slide" Target="slides/slide37.xml"/><Relationship Id="rId87" Type="http://schemas.openxmlformats.org/officeDocument/2006/relationships/font" Target="fonts/PoppinsExtraBold-boldItalic.fntdata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slide" Target="slides/slide74.xml"/><Relationship Id="rId82" Type="http://schemas.openxmlformats.org/officeDocument/2006/relationships/font" Target="fonts/Dosis-regular.fntdata"/><Relationship Id="rId81" Type="http://schemas.openxmlformats.org/officeDocument/2006/relationships/slide" Target="slides/slide75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slide" Target="slides/slide71.xml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79" Type="http://schemas.openxmlformats.org/officeDocument/2006/relationships/slide" Target="slides/slide73.xml"/><Relationship Id="rId34" Type="http://schemas.openxmlformats.org/officeDocument/2006/relationships/slide" Target="slides/slide28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4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4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7" name="Google Shape;797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4" name="Google Shape;874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9" name="Google Shape;949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" name="Google Shape;958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5" name="Google Shape;975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4" name="Google Shape;994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" name="Google Shape;1021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9" name="Google Shape;1059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9" name="Google Shape;1099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" name="Google Shape;1110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" name="Google Shape;1120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1" name="Google Shape;1131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" name="Google Shape;1144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" name="Google Shape;1165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6" name="Google Shape;1176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" name="Google Shape;1188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2" name="Google Shape;1222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" name="Google Shape;1233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" name="Google Shape;1242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4" name="Google Shape;1294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5" name="Google Shape;1295;p7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" name="Google Shape;1327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" name="Google Shape;1336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8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8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8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8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3" name="Google Shape;93;p8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8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5" name="Google Shape;95;p8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8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8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8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9" name="Google Shape;109;p90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90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90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90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9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7" name="Google Shape;117;p9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8" name="Google Shape;118;p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9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3" name="Google Shape;123;p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" name="Google Shape;124;p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9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9" name="Google Shape;129;p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" name="Google Shape;130;p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" name="Google Shape;131;p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2" name="Google Shape;132;p9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9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5" name="Google Shape;135;p9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" name="Google Shape;136;p9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" name="Google Shape;137;p9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8" name="Google Shape;138;p9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9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1" name="Google Shape;141;p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" name="Google Shape;142;p9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" name="Google Shape;143;p9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4" name="Google Shape;144;p9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8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8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78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78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8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78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78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8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8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8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8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8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8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9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7" name="Google Shape;147;p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" name="Google Shape;148;p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" name="Google Shape;149;p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0" name="Google Shape;150;p9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9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3" name="Google Shape;153;p9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4" name="Google Shape;154;p9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" name="Google Shape;155;p9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6" name="Google Shape;156;p9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7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5" name="Google Shape;35;p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" name="Google Shape;36;p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" name="Google Shape;37;p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" name="Google Shape;38;p7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8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1" name="Google Shape;41;p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" name="Google Shape;42;p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" name="Google Shape;43;p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" name="Google Shape;44;p8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8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" name="Google Shape;47;p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" name="Google Shape;48;p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" name="Google Shape;49;p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" name="Google Shape;50;p8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8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3" name="Google Shape;53;p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" name="Google Shape;54;p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" name="Google Shape;55;p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" name="Google Shape;56;p8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8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9" name="Google Shape;59;p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" name="Google Shape;60;p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" name="Google Shape;62;p8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84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65" name="Google Shape;65;p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" name="Google Shape;66;p84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7" name="Google Shape;67;p84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8" name="Google Shape;68;p84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9" name="Google Shape;69;p84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4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8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4" name="Google Shape;74;p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7FBF4"/>
            </a:gs>
            <a:gs pos="74000">
              <a:srgbClr val="BDDCA8"/>
            </a:gs>
            <a:gs pos="83000">
              <a:srgbClr val="BDDCA8"/>
            </a:gs>
            <a:gs pos="100000">
              <a:srgbClr val="D3E7C5"/>
            </a:gs>
          </a:gsLst>
          <a:lin ang="5400000" scaled="0"/>
        </a:gra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EFBF1"/>
            </a:gs>
            <a:gs pos="74000">
              <a:srgbClr val="FFE28B"/>
            </a:gs>
            <a:gs pos="83000">
              <a:srgbClr val="FFE28B"/>
            </a:gs>
            <a:gs pos="100000">
              <a:srgbClr val="FEEBB2"/>
            </a:gs>
          </a:gsLst>
          <a:lin ang="5400000" scaled="0"/>
        </a:gra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Relationship Id="rId4" Type="http://schemas.openxmlformats.org/officeDocument/2006/relationships/image" Target="../media/image3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Relationship Id="rId4" Type="http://schemas.openxmlformats.org/officeDocument/2006/relationships/image" Target="../media/image3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gif"/><Relationship Id="rId4" Type="http://schemas.openxmlformats.org/officeDocument/2006/relationships/image" Target="../media/image3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Relationship Id="rId4" Type="http://schemas.openxmlformats.org/officeDocument/2006/relationships/image" Target="../media/image39.png"/><Relationship Id="rId5" Type="http://schemas.openxmlformats.org/officeDocument/2006/relationships/image" Target="../media/image52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9.png"/><Relationship Id="rId5" Type="http://schemas.openxmlformats.org/officeDocument/2006/relationships/image" Target="../media/image5.png"/><Relationship Id="rId6" Type="http://schemas.openxmlformats.org/officeDocument/2006/relationships/image" Target="../media/image10.jpg"/><Relationship Id="rId7" Type="http://schemas.openxmlformats.org/officeDocument/2006/relationships/image" Target="../media/image16.jpg"/><Relationship Id="rId8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Relationship Id="rId4" Type="http://schemas.openxmlformats.org/officeDocument/2006/relationships/image" Target="../media/image3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Relationship Id="rId4" Type="http://schemas.openxmlformats.org/officeDocument/2006/relationships/image" Target="../media/image44.png"/><Relationship Id="rId5" Type="http://schemas.openxmlformats.org/officeDocument/2006/relationships/image" Target="../media/image47.png"/><Relationship Id="rId6" Type="http://schemas.openxmlformats.org/officeDocument/2006/relationships/image" Target="../media/image3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Relationship Id="rId4" Type="http://schemas.openxmlformats.org/officeDocument/2006/relationships/image" Target="../media/image3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gif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png"/><Relationship Id="rId4" Type="http://schemas.openxmlformats.org/officeDocument/2006/relationships/image" Target="../media/image46.jpg"/><Relationship Id="rId5" Type="http://schemas.openxmlformats.org/officeDocument/2006/relationships/image" Target="../media/image4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png"/><Relationship Id="rId4" Type="http://schemas.openxmlformats.org/officeDocument/2006/relationships/image" Target="../media/image45.png"/><Relationship Id="rId5" Type="http://schemas.openxmlformats.org/officeDocument/2006/relationships/image" Target="../media/image4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7.png"/><Relationship Id="rId4" Type="http://schemas.openxmlformats.org/officeDocument/2006/relationships/image" Target="../media/image3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7.png"/><Relationship Id="rId4" Type="http://schemas.openxmlformats.org/officeDocument/2006/relationships/image" Target="../media/image49.png"/><Relationship Id="rId5" Type="http://schemas.openxmlformats.org/officeDocument/2006/relationships/image" Target="../media/image41.png"/><Relationship Id="rId6" Type="http://schemas.openxmlformats.org/officeDocument/2006/relationships/image" Target="../media/image3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.gif"/><Relationship Id="rId4" Type="http://schemas.openxmlformats.org/officeDocument/2006/relationships/image" Target="../media/image43.png"/><Relationship Id="rId5" Type="http://schemas.openxmlformats.org/officeDocument/2006/relationships/image" Target="../media/image51.png"/><Relationship Id="rId6" Type="http://schemas.openxmlformats.org/officeDocument/2006/relationships/image" Target="../media/image3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4.png"/><Relationship Id="rId4" Type="http://schemas.openxmlformats.org/officeDocument/2006/relationships/image" Target="../media/image1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4.png"/><Relationship Id="rId4" Type="http://schemas.openxmlformats.org/officeDocument/2006/relationships/image" Target="../media/image1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7.png"/><Relationship Id="rId4" Type="http://schemas.openxmlformats.org/officeDocument/2006/relationships/image" Target="../media/image5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4.png"/><Relationship Id="rId4" Type="http://schemas.openxmlformats.org/officeDocument/2006/relationships/image" Target="../media/image1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4.png"/><Relationship Id="rId4" Type="http://schemas.openxmlformats.org/officeDocument/2006/relationships/image" Target="../media/image1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4.png"/><Relationship Id="rId4" Type="http://schemas.openxmlformats.org/officeDocument/2006/relationships/image" Target="../media/image1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4.png"/><Relationship Id="rId4" Type="http://schemas.openxmlformats.org/officeDocument/2006/relationships/image" Target="../media/image1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4.png"/><Relationship Id="rId4" Type="http://schemas.openxmlformats.org/officeDocument/2006/relationships/image" Target="../media/image17.png"/><Relationship Id="rId5" Type="http://schemas.openxmlformats.org/officeDocument/2006/relationships/image" Target="../media/image5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3.gif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3.gif"/><Relationship Id="rId4" Type="http://schemas.openxmlformats.org/officeDocument/2006/relationships/image" Target="../media/image6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8.png"/><Relationship Id="rId4" Type="http://schemas.openxmlformats.org/officeDocument/2006/relationships/image" Target="../media/image5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7.png"/><Relationship Id="rId4" Type="http://schemas.openxmlformats.org/officeDocument/2006/relationships/image" Target="../media/image35.png"/><Relationship Id="rId5" Type="http://schemas.openxmlformats.org/officeDocument/2006/relationships/image" Target="../media/image5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8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7.png"/><Relationship Id="rId4" Type="http://schemas.openxmlformats.org/officeDocument/2006/relationships/image" Target="../media/image3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9" Type="http://schemas.openxmlformats.org/officeDocument/2006/relationships/image" Target="../media/image28.png"/><Relationship Id="rId5" Type="http://schemas.openxmlformats.org/officeDocument/2006/relationships/image" Target="../media/image21.png"/><Relationship Id="rId6" Type="http://schemas.openxmlformats.org/officeDocument/2006/relationships/image" Target="../media/image24.jpg"/><Relationship Id="rId7" Type="http://schemas.openxmlformats.org/officeDocument/2006/relationships/image" Target="../media/image29.png"/><Relationship Id="rId8" Type="http://schemas.openxmlformats.org/officeDocument/2006/relationships/image" Target="../media/image2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7.png"/><Relationship Id="rId4" Type="http://schemas.openxmlformats.org/officeDocument/2006/relationships/image" Target="../media/image3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8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7.png"/><Relationship Id="rId4" Type="http://schemas.openxmlformats.org/officeDocument/2006/relationships/image" Target="../media/image35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8.png"/><Relationship Id="rId4" Type="http://schemas.openxmlformats.org/officeDocument/2006/relationships/image" Target="../media/image7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8.png"/><Relationship Id="rId4" Type="http://schemas.openxmlformats.org/officeDocument/2006/relationships/image" Target="../media/image7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8.png"/><Relationship Id="rId4" Type="http://schemas.openxmlformats.org/officeDocument/2006/relationships/image" Target="../media/image35.png"/><Relationship Id="rId5" Type="http://schemas.openxmlformats.org/officeDocument/2006/relationships/image" Target="../media/image17.png"/><Relationship Id="rId6" Type="http://schemas.openxmlformats.org/officeDocument/2006/relationships/image" Target="../media/image7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8.png"/><Relationship Id="rId4" Type="http://schemas.openxmlformats.org/officeDocument/2006/relationships/image" Target="../media/image7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58.png"/><Relationship Id="rId4" Type="http://schemas.openxmlformats.org/officeDocument/2006/relationships/image" Target="../media/image17.png"/><Relationship Id="rId5" Type="http://schemas.openxmlformats.org/officeDocument/2006/relationships/image" Target="../media/image7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8.png"/><Relationship Id="rId4" Type="http://schemas.openxmlformats.org/officeDocument/2006/relationships/image" Target="../media/image7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58.png"/><Relationship Id="rId4" Type="http://schemas.openxmlformats.org/officeDocument/2006/relationships/image" Target="../media/image17.png"/><Relationship Id="rId5" Type="http://schemas.openxmlformats.org/officeDocument/2006/relationships/image" Target="../media/image35.png"/><Relationship Id="rId6" Type="http://schemas.openxmlformats.org/officeDocument/2006/relationships/image" Target="../media/image7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gif"/><Relationship Id="rId4" Type="http://schemas.openxmlformats.org/officeDocument/2006/relationships/image" Target="../media/image25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3.gif"/><Relationship Id="rId4" Type="http://schemas.openxmlformats.org/officeDocument/2006/relationships/image" Target="../media/image6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63.png"/><Relationship Id="rId4" Type="http://schemas.openxmlformats.org/officeDocument/2006/relationships/image" Target="../media/image6.png"/><Relationship Id="rId5" Type="http://schemas.openxmlformats.org/officeDocument/2006/relationships/image" Target="../media/image62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63.png"/><Relationship Id="rId4" Type="http://schemas.openxmlformats.org/officeDocument/2006/relationships/image" Target="../media/image6.png"/><Relationship Id="rId5" Type="http://schemas.openxmlformats.org/officeDocument/2006/relationships/image" Target="../media/image62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63.png"/><Relationship Id="rId4" Type="http://schemas.openxmlformats.org/officeDocument/2006/relationships/image" Target="../media/image6.png"/><Relationship Id="rId5" Type="http://schemas.openxmlformats.org/officeDocument/2006/relationships/image" Target="../media/image62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3.gif"/><Relationship Id="rId4" Type="http://schemas.openxmlformats.org/officeDocument/2006/relationships/image" Target="../media/image9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0.jpg"/><Relationship Id="rId4" Type="http://schemas.openxmlformats.org/officeDocument/2006/relationships/image" Target="../media/image16.jpg"/><Relationship Id="rId5" Type="http://schemas.openxmlformats.org/officeDocument/2006/relationships/image" Target="../media/image70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71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70.png"/><Relationship Id="rId4" Type="http://schemas.openxmlformats.org/officeDocument/2006/relationships/image" Target="../media/image10.jpg"/><Relationship Id="rId5" Type="http://schemas.openxmlformats.org/officeDocument/2006/relationships/image" Target="../media/image16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3.gif"/><Relationship Id="rId4" Type="http://schemas.openxmlformats.org/officeDocument/2006/relationships/image" Target="../media/image7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7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7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7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75.png"/><Relationship Id="rId4" Type="http://schemas.openxmlformats.org/officeDocument/2006/relationships/image" Target="../media/image17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7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7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3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"/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>
            <a:noFill/>
          </a:ln>
        </p:spPr>
        <p:txBody>
          <a:bodyPr anchorCtr="1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1AC</a:t>
            </a:r>
            <a:endParaRPr/>
          </a:p>
        </p:txBody>
      </p:sp>
      <p:sp>
        <p:nvSpPr>
          <p:cNvPr id="168" name="Google Shape;168;p1"/>
          <p:cNvSpPr/>
          <p:nvPr/>
        </p:nvSpPr>
        <p:spPr>
          <a:xfrm>
            <a:off x="357988" y="2985309"/>
            <a:ext cx="4226283" cy="509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1</a:t>
            </a:r>
            <a:endParaRPr b="1" i="1" sz="32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الصفحة الرئيسية" id="169" name="Google Shape;16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2326" y="3453664"/>
            <a:ext cx="3524244" cy="2609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"/>
          <p:cNvSpPr/>
          <p:nvPr/>
        </p:nvSpPr>
        <p:spPr>
          <a:xfrm>
            <a:off x="410545" y="4558957"/>
            <a:ext cx="6631726" cy="696796"/>
          </a:xfrm>
          <a:prstGeom prst="rect">
            <a:avLst/>
          </a:prstGeom>
          <a:solidFill>
            <a:srgbClr val="54AFE9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Chapitre 1</a:t>
            </a:r>
            <a:endParaRPr/>
          </a:p>
        </p:txBody>
      </p:sp>
      <p:sp>
        <p:nvSpPr>
          <p:cNvPr id="172" name="Google Shape;172;p1"/>
          <p:cNvSpPr/>
          <p:nvPr/>
        </p:nvSpPr>
        <p:spPr>
          <a:xfrm>
            <a:off x="2094585" y="4619353"/>
            <a:ext cx="4286785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"/>
          <p:cNvSpPr/>
          <p:nvPr/>
        </p:nvSpPr>
        <p:spPr>
          <a:xfrm>
            <a:off x="461345" y="5537732"/>
            <a:ext cx="6631726" cy="696796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"/>
          <p:cNvSpPr txBox="1"/>
          <p:nvPr/>
        </p:nvSpPr>
        <p:spPr>
          <a:xfrm>
            <a:off x="2350324" y="4739445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Les états physiques de la matière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"/>
          <p:cNvSpPr txBox="1"/>
          <p:nvPr/>
        </p:nvSpPr>
        <p:spPr>
          <a:xfrm>
            <a:off x="2270071" y="5670650"/>
            <a:ext cx="490615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Modéliser les états physiques de la matière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"/>
          <p:cNvSpPr txBox="1"/>
          <p:nvPr/>
        </p:nvSpPr>
        <p:spPr>
          <a:xfrm>
            <a:off x="544502" y="5663759"/>
            <a:ext cx="1379729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2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"/>
          <p:cNvSpPr/>
          <p:nvPr/>
        </p:nvSpPr>
        <p:spPr>
          <a:xfrm>
            <a:off x="410545" y="3618587"/>
            <a:ext cx="6631726" cy="696796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Thème</a:t>
            </a:r>
            <a:endParaRPr/>
          </a:p>
        </p:txBody>
      </p:sp>
      <p:sp>
        <p:nvSpPr>
          <p:cNvPr id="178" name="Google Shape;178;p1"/>
          <p:cNvSpPr/>
          <p:nvPr/>
        </p:nvSpPr>
        <p:spPr>
          <a:xfrm>
            <a:off x="2094585" y="3678983"/>
            <a:ext cx="4286785" cy="576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"/>
          <p:cNvSpPr txBox="1"/>
          <p:nvPr/>
        </p:nvSpPr>
        <p:spPr>
          <a:xfrm>
            <a:off x="2186916" y="3799075"/>
            <a:ext cx="49061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Matière: structure et transformations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0"/>
          <p:cNvSpPr txBox="1"/>
          <p:nvPr/>
        </p:nvSpPr>
        <p:spPr>
          <a:xfrm>
            <a:off x="380409" y="575046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écrivent leurs réponses sur leur ardoise ou répondent oralement.</a:t>
            </a:r>
            <a:endParaRPr/>
          </a:p>
        </p:txBody>
      </p:sp>
      <p:sp>
        <p:nvSpPr>
          <p:cNvPr id="327" name="Google Shape;327;p10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Commençons par un rappel du lexique relatif à la matière et à ses états physiques. Choisissez la proposition correcte.</a:t>
            </a:r>
            <a:endParaRPr/>
          </a:p>
        </p:txBody>
      </p:sp>
      <p:pic>
        <p:nvPicPr>
          <p:cNvPr id="328" name="Google Shape;32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0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30" name="Google Shape;330;p10"/>
          <p:cNvSpPr/>
          <p:nvPr/>
        </p:nvSpPr>
        <p:spPr>
          <a:xfrm>
            <a:off x="1625050" y="2031126"/>
            <a:ext cx="52695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matière autour de nous existe sous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0"/>
          <p:cNvSpPr/>
          <p:nvPr/>
        </p:nvSpPr>
        <p:spPr>
          <a:xfrm>
            <a:off x="2066294" y="4844929"/>
            <a:ext cx="354812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trois états physiques.</a:t>
            </a:r>
            <a:endParaRPr/>
          </a:p>
        </p:txBody>
      </p:sp>
      <p:sp>
        <p:nvSpPr>
          <p:cNvPr id="332" name="Google Shape;332;p10"/>
          <p:cNvSpPr/>
          <p:nvPr/>
        </p:nvSpPr>
        <p:spPr>
          <a:xfrm>
            <a:off x="1634293" y="32627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33" name="Google Shape;333;p10"/>
          <p:cNvSpPr/>
          <p:nvPr/>
        </p:nvSpPr>
        <p:spPr>
          <a:xfrm>
            <a:off x="2066293" y="326164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solide seulement.</a:t>
            </a:r>
            <a:endParaRPr/>
          </a:p>
        </p:txBody>
      </p:sp>
      <p:sp>
        <p:nvSpPr>
          <p:cNvPr id="334" name="Google Shape;334;p10"/>
          <p:cNvSpPr/>
          <p:nvPr/>
        </p:nvSpPr>
        <p:spPr>
          <a:xfrm>
            <a:off x="1625050" y="40543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35" name="Google Shape;335;p10"/>
          <p:cNvSpPr/>
          <p:nvPr/>
        </p:nvSpPr>
        <p:spPr>
          <a:xfrm>
            <a:off x="1634293" y="48449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36" name="Google Shape;336;p10"/>
          <p:cNvSpPr/>
          <p:nvPr/>
        </p:nvSpPr>
        <p:spPr>
          <a:xfrm>
            <a:off x="2066293" y="405328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états physiques.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Effectivement. La matière autour de nous se présente sous trois états physiques.</a:t>
            </a: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Lever la main - Icônes mains et gestes gratuites" id="343" name="Google Shape;34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69605" y="1092330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1"/>
          <p:cNvSpPr/>
          <p:nvPr/>
        </p:nvSpPr>
        <p:spPr>
          <a:xfrm>
            <a:off x="1625050" y="2031126"/>
            <a:ext cx="52695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matière autour de nous existe sous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2066294" y="4844929"/>
            <a:ext cx="354812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trois états physiques.</a:t>
            </a: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1634293" y="32627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2066293" y="326164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solide seulement.</a:t>
            </a: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1625050" y="40543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1634293" y="48449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2066293" y="405328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états physiques.</a:t>
            </a:r>
            <a:endParaRPr/>
          </a:p>
        </p:txBody>
      </p:sp>
      <p:pic>
        <p:nvPicPr>
          <p:cNvPr descr="Coche avec un remplissage uni" id="351" name="Google Shape;35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6140" y="4717976"/>
            <a:ext cx="684830" cy="68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2"/>
          <p:cNvSpPr txBox="1"/>
          <p:nvPr/>
        </p:nvSpPr>
        <p:spPr>
          <a:xfrm>
            <a:off x="380409" y="575046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écrivent leurs réponses sur leur ardoise ou répondent oralement.</a:t>
            </a:r>
            <a:endParaRPr/>
          </a:p>
        </p:txBody>
      </p:sp>
      <p:sp>
        <p:nvSpPr>
          <p:cNvPr id="357" name="Google Shape;357;p12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Passons maintenant à la deuxième question. 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2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59" name="Google Shape;359;p12"/>
          <p:cNvSpPr/>
          <p:nvPr/>
        </p:nvSpPr>
        <p:spPr>
          <a:xfrm>
            <a:off x="1280160" y="1859380"/>
            <a:ext cx="907093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physique d’un corps ayant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une forme et un volume propre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2"/>
          <p:cNvSpPr/>
          <p:nvPr/>
        </p:nvSpPr>
        <p:spPr>
          <a:xfrm>
            <a:off x="2066294" y="4844929"/>
            <a:ext cx="354812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solide.</a:t>
            </a:r>
            <a:endParaRPr/>
          </a:p>
        </p:txBody>
      </p:sp>
      <p:sp>
        <p:nvSpPr>
          <p:cNvPr id="361" name="Google Shape;361;p12"/>
          <p:cNvSpPr/>
          <p:nvPr/>
        </p:nvSpPr>
        <p:spPr>
          <a:xfrm>
            <a:off x="1634293" y="32627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62" name="Google Shape;362;p12"/>
          <p:cNvSpPr/>
          <p:nvPr/>
        </p:nvSpPr>
        <p:spPr>
          <a:xfrm>
            <a:off x="2066293" y="326164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gazeux.</a:t>
            </a:r>
            <a:endParaRPr/>
          </a:p>
        </p:txBody>
      </p:sp>
      <p:sp>
        <p:nvSpPr>
          <p:cNvPr id="363" name="Google Shape;363;p12"/>
          <p:cNvSpPr/>
          <p:nvPr/>
        </p:nvSpPr>
        <p:spPr>
          <a:xfrm>
            <a:off x="1625050" y="40543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64" name="Google Shape;364;p12"/>
          <p:cNvSpPr/>
          <p:nvPr/>
        </p:nvSpPr>
        <p:spPr>
          <a:xfrm>
            <a:off x="1634293" y="48449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65" name="Google Shape;365;p12"/>
          <p:cNvSpPr/>
          <p:nvPr/>
        </p:nvSpPr>
        <p:spPr>
          <a:xfrm>
            <a:off x="2066293" y="405328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liquide.</a:t>
            </a:r>
            <a:endParaRPr/>
          </a:p>
        </p:txBody>
      </p:sp>
      <p:pic>
        <p:nvPicPr>
          <p:cNvPr descr="Lever la main - Icônes mains et gestes gratuites" id="366" name="Google Shape;36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69605" y="1092330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3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Il existe une exception : le solide divisé n’a pas de forme propre, mais il se distingue des liquides car sa surface libre n’est pas horizontale. 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3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3" name="Google Shape;373;p13"/>
          <p:cNvSpPr/>
          <p:nvPr/>
        </p:nvSpPr>
        <p:spPr>
          <a:xfrm>
            <a:off x="1280160" y="1859380"/>
            <a:ext cx="907093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physique d’un corps ayant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une forme et un volume propre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3"/>
          <p:cNvSpPr/>
          <p:nvPr/>
        </p:nvSpPr>
        <p:spPr>
          <a:xfrm>
            <a:off x="2066294" y="4844929"/>
            <a:ext cx="354812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solide.</a:t>
            </a:r>
            <a:endParaRPr/>
          </a:p>
        </p:txBody>
      </p:sp>
      <p:sp>
        <p:nvSpPr>
          <p:cNvPr id="375" name="Google Shape;375;p13"/>
          <p:cNvSpPr/>
          <p:nvPr/>
        </p:nvSpPr>
        <p:spPr>
          <a:xfrm>
            <a:off x="1634293" y="32627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76" name="Google Shape;376;p13"/>
          <p:cNvSpPr/>
          <p:nvPr/>
        </p:nvSpPr>
        <p:spPr>
          <a:xfrm>
            <a:off x="2066293" y="326164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gazeux.</a:t>
            </a:r>
            <a:endParaRPr/>
          </a:p>
        </p:txBody>
      </p:sp>
      <p:sp>
        <p:nvSpPr>
          <p:cNvPr id="377" name="Google Shape;377;p13"/>
          <p:cNvSpPr/>
          <p:nvPr/>
        </p:nvSpPr>
        <p:spPr>
          <a:xfrm>
            <a:off x="1625050" y="40543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78" name="Google Shape;378;p13"/>
          <p:cNvSpPr/>
          <p:nvPr/>
        </p:nvSpPr>
        <p:spPr>
          <a:xfrm>
            <a:off x="1634293" y="48449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79" name="Google Shape;379;p13"/>
          <p:cNvSpPr/>
          <p:nvPr/>
        </p:nvSpPr>
        <p:spPr>
          <a:xfrm>
            <a:off x="2066293" y="405328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liquide.</a:t>
            </a:r>
            <a:endParaRPr/>
          </a:p>
        </p:txBody>
      </p:sp>
      <p:pic>
        <p:nvPicPr>
          <p:cNvPr descr="Coche avec un remplissage uni" id="380" name="Google Shape;38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6140" y="4717976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4"/>
          <p:cNvSpPr txBox="1"/>
          <p:nvPr/>
        </p:nvSpPr>
        <p:spPr>
          <a:xfrm>
            <a:off x="380409" y="575046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écrivent leurs réponses sur leur ardoise ou répondent oralement.</a:t>
            </a:r>
            <a:endParaRPr/>
          </a:p>
        </p:txBody>
      </p:sp>
      <p:sp>
        <p:nvSpPr>
          <p:cNvPr id="387" name="Google Shape;387;p14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Choisissez la proposition correcte.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4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89" name="Google Shape;389;p14"/>
          <p:cNvSpPr/>
          <p:nvPr/>
        </p:nvSpPr>
        <p:spPr>
          <a:xfrm>
            <a:off x="1280160" y="1859380"/>
            <a:ext cx="907093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physique d’un corps qui n’a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ni forme ni volume propre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4"/>
          <p:cNvSpPr/>
          <p:nvPr/>
        </p:nvSpPr>
        <p:spPr>
          <a:xfrm>
            <a:off x="2066294" y="4844929"/>
            <a:ext cx="354812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solide.</a:t>
            </a:r>
            <a:endParaRPr/>
          </a:p>
        </p:txBody>
      </p:sp>
      <p:sp>
        <p:nvSpPr>
          <p:cNvPr id="391" name="Google Shape;391;p14"/>
          <p:cNvSpPr/>
          <p:nvPr/>
        </p:nvSpPr>
        <p:spPr>
          <a:xfrm>
            <a:off x="1634293" y="32627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392" name="Google Shape;392;p14"/>
          <p:cNvSpPr/>
          <p:nvPr/>
        </p:nvSpPr>
        <p:spPr>
          <a:xfrm>
            <a:off x="2066293" y="326164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gazeux.</a:t>
            </a:r>
            <a:endParaRPr/>
          </a:p>
        </p:txBody>
      </p:sp>
      <p:sp>
        <p:nvSpPr>
          <p:cNvPr id="393" name="Google Shape;393;p14"/>
          <p:cNvSpPr/>
          <p:nvPr/>
        </p:nvSpPr>
        <p:spPr>
          <a:xfrm>
            <a:off x="1625050" y="40543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94" name="Google Shape;394;p14"/>
          <p:cNvSpPr/>
          <p:nvPr/>
        </p:nvSpPr>
        <p:spPr>
          <a:xfrm>
            <a:off x="1634293" y="48449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395" name="Google Shape;395;p14"/>
          <p:cNvSpPr/>
          <p:nvPr/>
        </p:nvSpPr>
        <p:spPr>
          <a:xfrm>
            <a:off x="2066293" y="405328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liquide.</a:t>
            </a:r>
            <a:endParaRPr/>
          </a:p>
        </p:txBody>
      </p:sp>
      <p:pic>
        <p:nvPicPr>
          <p:cNvPr id="396" name="Google Shape;39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5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Effectivement , le corps est à l’état gazeux.</a:t>
            </a:r>
            <a:endParaRPr/>
          </a:p>
        </p:txBody>
      </p:sp>
      <p:sp>
        <p:nvSpPr>
          <p:cNvPr id="402" name="Google Shape;402;p15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Lever la main - Icônes mains et gestes gratuites" id="403" name="Google Shape;4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4960" y="1028535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15"/>
          <p:cNvSpPr/>
          <p:nvPr/>
        </p:nvSpPr>
        <p:spPr>
          <a:xfrm>
            <a:off x="1280160" y="1859380"/>
            <a:ext cx="9070939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physique d’un corps ayant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une forme et un volume propre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5"/>
          <p:cNvSpPr/>
          <p:nvPr/>
        </p:nvSpPr>
        <p:spPr>
          <a:xfrm>
            <a:off x="2066294" y="4844929"/>
            <a:ext cx="354812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solide.</a:t>
            </a:r>
            <a:endParaRPr/>
          </a:p>
        </p:txBody>
      </p:sp>
      <p:sp>
        <p:nvSpPr>
          <p:cNvPr id="406" name="Google Shape;406;p15"/>
          <p:cNvSpPr/>
          <p:nvPr/>
        </p:nvSpPr>
        <p:spPr>
          <a:xfrm>
            <a:off x="1634293" y="32627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07" name="Google Shape;407;p15"/>
          <p:cNvSpPr/>
          <p:nvPr/>
        </p:nvSpPr>
        <p:spPr>
          <a:xfrm>
            <a:off x="2066293" y="326164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gazeux.</a:t>
            </a:r>
            <a:endParaRPr/>
          </a:p>
        </p:txBody>
      </p:sp>
      <p:sp>
        <p:nvSpPr>
          <p:cNvPr id="408" name="Google Shape;408;p15"/>
          <p:cNvSpPr/>
          <p:nvPr/>
        </p:nvSpPr>
        <p:spPr>
          <a:xfrm>
            <a:off x="1625050" y="40543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09" name="Google Shape;409;p15"/>
          <p:cNvSpPr/>
          <p:nvPr/>
        </p:nvSpPr>
        <p:spPr>
          <a:xfrm>
            <a:off x="1634293" y="48449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410" name="Google Shape;410;p15"/>
          <p:cNvSpPr/>
          <p:nvPr/>
        </p:nvSpPr>
        <p:spPr>
          <a:xfrm>
            <a:off x="2066293" y="405328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liquide.</a:t>
            </a:r>
            <a:endParaRPr/>
          </a:p>
        </p:txBody>
      </p:sp>
      <p:pic>
        <p:nvPicPr>
          <p:cNvPr descr="Coche avec un remplissage uni" id="411" name="Google Shape;41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7745" y="3189177"/>
            <a:ext cx="684830" cy="68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6"/>
          <p:cNvSpPr txBox="1"/>
          <p:nvPr/>
        </p:nvSpPr>
        <p:spPr>
          <a:xfrm>
            <a:off x="380409" y="575046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écrivent leurs réponses sur leur ardoise ou répondent oralement.</a:t>
            </a:r>
            <a:endParaRPr/>
          </a:p>
        </p:txBody>
      </p:sp>
      <p:sp>
        <p:nvSpPr>
          <p:cNvPr id="417" name="Google Shape;417;p16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Passons maintenant à la deuxième question. </a:t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6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9" name="Google Shape;419;p16"/>
          <p:cNvSpPr/>
          <p:nvPr/>
        </p:nvSpPr>
        <p:spPr>
          <a:xfrm>
            <a:off x="2066294" y="4844929"/>
            <a:ext cx="354812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solide.</a:t>
            </a:r>
            <a:endParaRPr/>
          </a:p>
        </p:txBody>
      </p:sp>
      <p:sp>
        <p:nvSpPr>
          <p:cNvPr id="420" name="Google Shape;420;p16"/>
          <p:cNvSpPr/>
          <p:nvPr/>
        </p:nvSpPr>
        <p:spPr>
          <a:xfrm>
            <a:off x="1634293" y="32627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21" name="Google Shape;421;p16"/>
          <p:cNvSpPr/>
          <p:nvPr/>
        </p:nvSpPr>
        <p:spPr>
          <a:xfrm>
            <a:off x="2066293" y="326164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gazeux.</a:t>
            </a:r>
            <a:endParaRPr/>
          </a:p>
        </p:txBody>
      </p:sp>
      <p:sp>
        <p:nvSpPr>
          <p:cNvPr id="422" name="Google Shape;422;p16"/>
          <p:cNvSpPr/>
          <p:nvPr/>
        </p:nvSpPr>
        <p:spPr>
          <a:xfrm>
            <a:off x="1625050" y="40543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23" name="Google Shape;423;p16"/>
          <p:cNvSpPr/>
          <p:nvPr/>
        </p:nvSpPr>
        <p:spPr>
          <a:xfrm>
            <a:off x="1634293" y="48449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424" name="Google Shape;424;p16"/>
          <p:cNvSpPr/>
          <p:nvPr/>
        </p:nvSpPr>
        <p:spPr>
          <a:xfrm>
            <a:off x="2066293" y="405328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liquide.</a:t>
            </a:r>
            <a:endParaRPr/>
          </a:p>
        </p:txBody>
      </p:sp>
      <p:pic>
        <p:nvPicPr>
          <p:cNvPr descr="Lever la main - Icônes mains et gestes gratuites" id="425" name="Google Shape;42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69605" y="1092330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16"/>
          <p:cNvSpPr/>
          <p:nvPr/>
        </p:nvSpPr>
        <p:spPr>
          <a:xfrm>
            <a:off x="761260" y="1859380"/>
            <a:ext cx="10741892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physique d’un corps qui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n’a pas de forme propre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mais qui a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un volume propre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une surface libre horizontale au repos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est.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7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Bravo.</a:t>
            </a:r>
            <a:endParaRPr/>
          </a:p>
        </p:txBody>
      </p:sp>
      <p:sp>
        <p:nvSpPr>
          <p:cNvPr id="432" name="Google Shape;432;p1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Lever la main - Icônes mains et gestes gratuites" id="433" name="Google Shape;4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4960" y="1028535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434" name="Google Shape;43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996" y="3926874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17"/>
          <p:cNvSpPr/>
          <p:nvPr/>
        </p:nvSpPr>
        <p:spPr>
          <a:xfrm>
            <a:off x="761260" y="1859380"/>
            <a:ext cx="10741892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physique d’un corps qui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n’a pas de forme propre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mais qui a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un volume propre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une surface libre horizontale au repos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est.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7"/>
          <p:cNvSpPr/>
          <p:nvPr/>
        </p:nvSpPr>
        <p:spPr>
          <a:xfrm>
            <a:off x="2066294" y="4844929"/>
            <a:ext cx="354812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solide.</a:t>
            </a:r>
            <a:endParaRPr/>
          </a:p>
        </p:txBody>
      </p:sp>
      <p:sp>
        <p:nvSpPr>
          <p:cNvPr id="437" name="Google Shape;437;p17"/>
          <p:cNvSpPr/>
          <p:nvPr/>
        </p:nvSpPr>
        <p:spPr>
          <a:xfrm>
            <a:off x="1634293" y="326272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438" name="Google Shape;438;p17"/>
          <p:cNvSpPr/>
          <p:nvPr/>
        </p:nvSpPr>
        <p:spPr>
          <a:xfrm>
            <a:off x="2066293" y="326164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gazeux.</a:t>
            </a:r>
            <a:endParaRPr/>
          </a:p>
        </p:txBody>
      </p:sp>
      <p:sp>
        <p:nvSpPr>
          <p:cNvPr id="439" name="Google Shape;439;p17"/>
          <p:cNvSpPr/>
          <p:nvPr/>
        </p:nvSpPr>
        <p:spPr>
          <a:xfrm>
            <a:off x="1625050" y="40543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40" name="Google Shape;440;p17"/>
          <p:cNvSpPr/>
          <p:nvPr/>
        </p:nvSpPr>
        <p:spPr>
          <a:xfrm>
            <a:off x="1634293" y="484492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441" name="Google Shape;441;p17"/>
          <p:cNvSpPr/>
          <p:nvPr/>
        </p:nvSpPr>
        <p:spPr>
          <a:xfrm>
            <a:off x="2066293" y="4053289"/>
            <a:ext cx="3548123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l’état liquide.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7E4F6"/>
            </a:gs>
            <a:gs pos="74000">
              <a:srgbClr val="3C2030">
                <a:alpha val="43921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0"/>
        </a:gra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18"/>
          <p:cNvGrpSpPr/>
          <p:nvPr/>
        </p:nvGrpSpPr>
        <p:grpSpPr>
          <a:xfrm>
            <a:off x="812157" y="829915"/>
            <a:ext cx="10567685" cy="5198169"/>
            <a:chOff x="2184400" y="1402025"/>
            <a:chExt cx="7823200" cy="4942038"/>
          </a:xfrm>
        </p:grpSpPr>
        <p:sp>
          <p:nvSpPr>
            <p:cNvPr id="447" name="Google Shape;447;p1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18"/>
            <p:cNvSpPr/>
            <p:nvPr/>
          </p:nvSpPr>
          <p:spPr>
            <a:xfrm>
              <a:off x="2301323" y="1431255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Déclaration de la tâche </a:t>
              </a:r>
              <a:br>
                <a:rPr b="1" lang="fr-FR" sz="5600">
                  <a:solidFill>
                    <a:srgbClr val="FFC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 la séance</a:t>
              </a:r>
              <a:endParaRPr/>
            </a:p>
          </p:txBody>
        </p:sp>
      </p:grpSp>
      <p:grpSp>
        <p:nvGrpSpPr>
          <p:cNvPr id="449" name="Google Shape;449;p18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50" name="Google Shape;450;p18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8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 min</a:t>
              </a:r>
              <a:endParaRPr/>
            </a:p>
          </p:txBody>
        </p:sp>
      </p:grpSp>
      <p:pic>
        <p:nvPicPr>
          <p:cNvPr id="452" name="Google Shape;452;p18"/>
          <p:cNvPicPr preferRelativeResize="0"/>
          <p:nvPr/>
        </p:nvPicPr>
        <p:blipFill rotWithShape="1">
          <a:blip r:embed="rId4">
            <a:alphaModFix/>
          </a:blip>
          <a:srcRect b="-2474" l="-8651" r="0" t="-3030"/>
          <a:stretch/>
        </p:blipFill>
        <p:spPr>
          <a:xfrm>
            <a:off x="5414010" y="1047750"/>
            <a:ext cx="1263390" cy="1226820"/>
          </a:xfrm>
          <a:custGeom>
            <a:rect b="b" l="l" r="r" t="t"/>
            <a:pathLst>
              <a:path extrusionOk="0" fill="none" h="1226820" w="126339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extrusionOk="0" h="1226820" w="126339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15537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9"/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Avant d’entamer notre tâche d’aujourd’hui, lisons cette situation.</a:t>
            </a:r>
            <a:endParaRPr/>
          </a:p>
        </p:txBody>
      </p:sp>
      <p:pic>
        <p:nvPicPr>
          <p:cNvPr id="458" name="Google Shape;45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9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0" name="Google Shape;460;p19"/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L’enseignant·e fait participer les élèves pour lire et comprendre la situation.</a:t>
            </a:r>
            <a:endParaRPr/>
          </a:p>
        </p:txBody>
      </p:sp>
      <p:sp>
        <p:nvSpPr>
          <p:cNvPr id="461" name="Google Shape;461;p19"/>
          <p:cNvSpPr/>
          <p:nvPr/>
        </p:nvSpPr>
        <p:spPr>
          <a:xfrm>
            <a:off x="998218" y="2754468"/>
            <a:ext cx="6522774" cy="2112172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ci-contre, montre une petite maison avec un toit rouge.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Pensez-vous que cette image représente une vraie maison ou seulement un modèle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pic>
        <p:nvPicPr>
          <p:cNvPr id="462" name="Google Shape;46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95312" y="2872245"/>
            <a:ext cx="3306919" cy="187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699" y="1450330"/>
            <a:ext cx="1407669" cy="1213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2"/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descr="Image générée" id="185" name="Google Shape;185;p2"/>
            <p:cNvPicPr preferRelativeResize="0"/>
            <p:nvPr/>
          </p:nvPicPr>
          <p:blipFill rotWithShape="1">
            <a:blip r:embed="rId3">
              <a:alphaModFix/>
            </a:blip>
            <a:srcRect b="62431" l="6026" r="75345" t="25226"/>
            <a:stretch/>
          </p:blipFill>
          <p:spPr>
            <a:xfrm>
              <a:off x="619365" y="2771723"/>
              <a:ext cx="556805" cy="5533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2"/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Consignes et explications données aux élèves (à dire à haute voix)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" name="Google Shape;187;p2"/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188" name="Google Shape;188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1607" y="3874674"/>
              <a:ext cx="481959" cy="4819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p2"/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prête l’attention à l’enseignant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" name="Google Shape;190;p2"/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icones utilisées dans les slides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" name="Google Shape;191;p2"/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92" name="Google Shape;192;p2"/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lève la main avant de répondre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ever la main - Icônes mains et gestes gratuites" id="193" name="Google Shape;193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33815" y="5937939"/>
              <a:ext cx="527905" cy="5279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4" name="Google Shape;194;p2"/>
          <p:cNvGrpSpPr/>
          <p:nvPr/>
        </p:nvGrpSpPr>
        <p:grpSpPr>
          <a:xfrm>
            <a:off x="582302" y="4447623"/>
            <a:ext cx="10120456" cy="597556"/>
            <a:chOff x="582302" y="4986371"/>
            <a:chExt cx="10120456" cy="597556"/>
          </a:xfrm>
        </p:grpSpPr>
        <p:sp>
          <p:nvSpPr>
            <p:cNvPr id="195" name="Google Shape;195;p2"/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recopie la correction sur le livret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6" name="Google Shape;196;p2"/>
            <p:cNvGrpSpPr/>
            <p:nvPr/>
          </p:nvGrpSpPr>
          <p:grpSpPr>
            <a:xfrm>
              <a:off x="582302" y="4986371"/>
              <a:ext cx="630930" cy="597556"/>
              <a:chOff x="10280460" y="4841540"/>
              <a:chExt cx="630930" cy="597556"/>
            </a:xfrm>
          </p:grpSpPr>
          <p:pic>
            <p:nvPicPr>
              <p:cNvPr id="197" name="Google Shape;197;p2"/>
              <p:cNvPicPr preferRelativeResize="0"/>
              <p:nvPr/>
            </p:nvPicPr>
            <p:blipFill rotWithShape="1">
              <a:blip r:embed="rId6">
                <a:alphaModFix/>
              </a:blip>
              <a:srcRect b="30054" l="11664" r="25922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8" name="Google Shape;198;p2"/>
              <p:cNvPicPr preferRelativeResize="0"/>
              <p:nvPr/>
            </p:nvPicPr>
            <p:blipFill rotWithShape="1">
              <a:blip r:embed="rId7">
                <a:alphaModFix/>
              </a:blip>
              <a:srcRect b="30054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9" name="Google Shape;199;p2"/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200" name="Google Shape;200;p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63963" y="3754530"/>
              <a:ext cx="649216" cy="4712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Google Shape;201;p2"/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utilise l’ardoise pour répondre </a:t>
              </a:r>
              <a:endParaRPr/>
            </a:p>
          </p:txBody>
        </p:sp>
      </p:grpSp>
      <p:grpSp>
        <p:nvGrpSpPr>
          <p:cNvPr id="202" name="Google Shape;202;p2"/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203" name="Google Shape;203;p2"/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  <p:pic>
          <p:nvPicPr>
            <p:cNvPr id="204" name="Google Shape;204;p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94801" y="7422032"/>
              <a:ext cx="615518" cy="61552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5" name="Google Shape;205;p2"/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206" name="Google Shape;206;p2"/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guidée en binôme</a:t>
              </a:r>
              <a:endParaRPr/>
            </a:p>
          </p:txBody>
        </p:sp>
        <p:pic>
          <p:nvPicPr>
            <p:cNvPr id="207" name="Google Shape;207;p2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94801" y="8720789"/>
              <a:ext cx="615518" cy="57464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8" name="Google Shape;208;p2"/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descr="Image générée" id="209" name="Google Shape;209;p2"/>
            <p:cNvPicPr preferRelativeResize="0"/>
            <p:nvPr/>
          </p:nvPicPr>
          <p:blipFill rotWithShape="1">
            <a:blip r:embed="rId11">
              <a:alphaModFix/>
            </a:blip>
            <a:srcRect b="10678" l="0" r="0" t="11064"/>
            <a:stretch/>
          </p:blipFill>
          <p:spPr>
            <a:xfrm>
              <a:off x="605726" y="736482"/>
              <a:ext cx="546818" cy="6418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2"/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Slide réservé à l’enseignant</a:t>
              </a:r>
              <a:endParaRPr b="0" i="0" sz="1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0"/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l’image ci-dessous n’est qu’un modèle qui représente la maison réelle. Donc, on peut se demander à quoi sert un modèle.</a:t>
            </a:r>
            <a:endParaRPr/>
          </a:p>
        </p:txBody>
      </p:sp>
      <p:pic>
        <p:nvPicPr>
          <p:cNvPr id="469" name="Google Shape;46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20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1" name="Google Shape;471;p20"/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L’enseignant·e fait le lien avec l’objectif de la séance.</a:t>
            </a:r>
            <a:endParaRPr/>
          </a:p>
        </p:txBody>
      </p:sp>
      <p:pic>
        <p:nvPicPr>
          <p:cNvPr id="472" name="Google Shape;47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5952" y="2032685"/>
            <a:ext cx="3306919" cy="1876617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20"/>
          <p:cNvSpPr/>
          <p:nvPr/>
        </p:nvSpPr>
        <p:spPr>
          <a:xfrm>
            <a:off x="4200642" y="4132822"/>
            <a:ext cx="29575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Modèle d’une maison</a:t>
            </a:r>
            <a:endParaRPr b="1" i="0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1"/>
          <p:cNvSpPr txBox="1"/>
          <p:nvPr/>
        </p:nvSpPr>
        <p:spPr>
          <a:xfrm>
            <a:off x="783117" y="332820"/>
            <a:ext cx="10586487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vous présente une simple définition du modèle. Le modèle sert à expliquer des phénomènes qu’on ne peut pas observer à l’œil nu. </a:t>
            </a:r>
            <a:endParaRPr/>
          </a:p>
        </p:txBody>
      </p:sp>
      <p:pic>
        <p:nvPicPr>
          <p:cNvPr id="479" name="Google Shape;47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2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1" name="Google Shape;481;p21"/>
          <p:cNvSpPr txBox="1"/>
          <p:nvPr/>
        </p:nvSpPr>
        <p:spPr>
          <a:xfrm>
            <a:off x="1879600" y="68842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L’enseignant·e incite les élèves à lire à haute voix..</a:t>
            </a:r>
            <a:endParaRPr/>
          </a:p>
        </p:txBody>
      </p:sp>
      <p:sp>
        <p:nvSpPr>
          <p:cNvPr id="482" name="Google Shape;482;p21"/>
          <p:cNvSpPr txBox="1"/>
          <p:nvPr/>
        </p:nvSpPr>
        <p:spPr>
          <a:xfrm>
            <a:off x="2204212" y="3268472"/>
            <a:ext cx="870508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modèle</a:t>
            </a: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est une représentation simplifiée de la réalité.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2"/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Prenons l’exemple de l’eau. On se demande : « comment différencier ses états physiques? ».  Pour répondre à cette question on doit chercher à modéliser la structure interne de l’eau </a:t>
            </a:r>
            <a:endParaRPr/>
          </a:p>
        </p:txBody>
      </p:sp>
      <p:pic>
        <p:nvPicPr>
          <p:cNvPr id="488" name="Google Shape;48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22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0" name="Google Shape;490;p22"/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explique aux élèves qu’il s’agit de la même matière sous trois états physiques différents</a:t>
            </a:r>
            <a:endParaRPr/>
          </a:p>
        </p:txBody>
      </p:sp>
      <p:pic>
        <p:nvPicPr>
          <p:cNvPr descr="Une image contenant bleu&#10;&#10;Description générée automatiquement" id="491" name="Google Shape;491;p22"/>
          <p:cNvPicPr preferRelativeResize="0"/>
          <p:nvPr/>
        </p:nvPicPr>
        <p:blipFill rotWithShape="1">
          <a:blip r:embed="rId4">
            <a:alphaModFix/>
          </a:blip>
          <a:srcRect b="51022" l="0" r="52537" t="0"/>
          <a:stretch/>
        </p:blipFill>
        <p:spPr>
          <a:xfrm>
            <a:off x="1871329" y="2808678"/>
            <a:ext cx="1675782" cy="14242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eau à boire, nourriture, boisson, liquide&#10;&#10;Description générée automatiquement" id="492" name="Google Shape;49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719789">
            <a:off x="4786666" y="2808342"/>
            <a:ext cx="2214809" cy="1642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41030" y="2548666"/>
            <a:ext cx="2764707" cy="194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3"/>
          <p:cNvSpPr txBox="1"/>
          <p:nvPr/>
        </p:nvSpPr>
        <p:spPr>
          <a:xfrm>
            <a:off x="819150" y="303514"/>
            <a:ext cx="10553700" cy="227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la fin de cette séance, vous serez capables de modéliser la structure de la matière dans ses trois états physiques.</a:t>
            </a:r>
            <a:endParaRPr/>
          </a:p>
        </p:txBody>
      </p:sp>
      <p:pic>
        <p:nvPicPr>
          <p:cNvPr id="499" name="Google Shape;49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23"/>
          <p:cNvSpPr/>
          <p:nvPr/>
        </p:nvSpPr>
        <p:spPr>
          <a:xfrm>
            <a:off x="774699" y="3191193"/>
            <a:ext cx="9893302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23"/>
          <p:cNvSpPr txBox="1"/>
          <p:nvPr/>
        </p:nvSpPr>
        <p:spPr>
          <a:xfrm>
            <a:off x="1197865" y="3216215"/>
            <a:ext cx="101389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Modéliser</a:t>
            </a: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la structure de la matière dans ses trois états physiques.</a:t>
            </a:r>
            <a:endParaRPr/>
          </a:p>
        </p:txBody>
      </p:sp>
      <p:pic>
        <p:nvPicPr>
          <p:cNvPr id="502" name="Google Shape;50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23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4" name="Google Shape;504;p23"/>
          <p:cNvSpPr txBox="1"/>
          <p:nvPr/>
        </p:nvSpPr>
        <p:spPr>
          <a:xfrm>
            <a:off x="784859" y="732764"/>
            <a:ext cx="9022080" cy="3656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L’enseignant·e expliquer la tâche. s’il y a des mots difficiles. Possible d’avoir recours à l’alternance linguistique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7030A0">
                <a:alpha val="14901"/>
              </a:srgbClr>
            </a:gs>
            <a:gs pos="74000">
              <a:srgbClr val="7030A0">
                <a:alpha val="63921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0"/>
        </a:gradFill>
      </p:bgPr>
    </p:bg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9" name="Google Shape;509;p24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510" name="Google Shape;510;p2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15537E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Introduction à la tâche </a:t>
              </a:r>
              <a:endParaRPr/>
            </a:p>
          </p:txBody>
        </p:sp>
      </p:grpSp>
      <p:grpSp>
        <p:nvGrpSpPr>
          <p:cNvPr id="512" name="Google Shape;512;p24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13" name="Google Shape;513;p24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5"/>
          <p:cNvSpPr txBox="1"/>
          <p:nvPr/>
        </p:nvSpPr>
        <p:spPr>
          <a:xfrm>
            <a:off x="823101" y="197502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Imaginons si je divise un morceau de sucre en deux, puis chaque moitié encore en deux, et ainsi de suite, j’obteins des grains très petits.</a:t>
            </a:r>
            <a:endParaRPr/>
          </a:p>
        </p:txBody>
      </p:sp>
      <p:sp>
        <p:nvSpPr>
          <p:cNvPr id="520" name="Google Shape;520;p25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21" name="Google Shape;52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25"/>
          <p:cNvSpPr txBox="1"/>
          <p:nvPr/>
        </p:nvSpPr>
        <p:spPr>
          <a:xfrm>
            <a:off x="506800" y="671397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veille à faire la démonstration devant les élèves.</a:t>
            </a:r>
            <a:endParaRPr/>
          </a:p>
        </p:txBody>
      </p:sp>
      <p:sp>
        <p:nvSpPr>
          <p:cNvPr id="523" name="Google Shape;523;p25"/>
          <p:cNvSpPr/>
          <p:nvPr/>
        </p:nvSpPr>
        <p:spPr>
          <a:xfrm>
            <a:off x="4130265" y="3578982"/>
            <a:ext cx="3263837" cy="30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25"/>
          <p:cNvSpPr txBox="1"/>
          <p:nvPr/>
        </p:nvSpPr>
        <p:spPr>
          <a:xfrm>
            <a:off x="4007557" y="3117317"/>
            <a:ext cx="38314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divise plusieurs fois</a:t>
            </a:r>
            <a:endParaRPr/>
          </a:p>
        </p:txBody>
      </p:sp>
      <p:sp>
        <p:nvSpPr>
          <p:cNvPr id="525" name="Google Shape;525;p25"/>
          <p:cNvSpPr txBox="1"/>
          <p:nvPr/>
        </p:nvSpPr>
        <p:spPr>
          <a:xfrm>
            <a:off x="8335037" y="3979760"/>
            <a:ext cx="20440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Grain de sucre</a:t>
            </a:r>
            <a:endParaRPr/>
          </a:p>
        </p:txBody>
      </p:sp>
      <p:pic>
        <p:nvPicPr>
          <p:cNvPr descr="Quel est le poids d'un morceau de sucre ?" id="526" name="Google Shape;526;p25"/>
          <p:cNvPicPr preferRelativeResize="0"/>
          <p:nvPr/>
        </p:nvPicPr>
        <p:blipFill rotWithShape="1">
          <a:blip r:embed="rId4">
            <a:alphaModFix/>
          </a:blip>
          <a:srcRect b="40464" l="49691" r="0" t="0"/>
          <a:stretch/>
        </p:blipFill>
        <p:spPr>
          <a:xfrm>
            <a:off x="1789835" y="2952657"/>
            <a:ext cx="1437579" cy="952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02708" y="3202289"/>
            <a:ext cx="1878142" cy="950958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25"/>
          <p:cNvSpPr txBox="1"/>
          <p:nvPr/>
        </p:nvSpPr>
        <p:spPr>
          <a:xfrm>
            <a:off x="1374002" y="3979760"/>
            <a:ext cx="26300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Morceau de sucre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6"/>
          <p:cNvSpPr txBox="1"/>
          <p:nvPr/>
        </p:nvSpPr>
        <p:spPr>
          <a:xfrm>
            <a:off x="823101" y="197502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Imaginons que je puisse diviser le grain de sucre encore et encore. Je peux arriver à une particule invisible. </a:t>
            </a:r>
            <a:endParaRPr/>
          </a:p>
        </p:txBody>
      </p:sp>
      <p:sp>
        <p:nvSpPr>
          <p:cNvPr id="534" name="Google Shape;534;p26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35" name="Google Shape;53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26"/>
          <p:cNvSpPr txBox="1"/>
          <p:nvPr/>
        </p:nvSpPr>
        <p:spPr>
          <a:xfrm>
            <a:off x="174184" y="60034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veille à ce que les élèves comprennent qu’il s’agit d’un exercice d’imagination. il est impossible d’isoler une seule particule de matière.</a:t>
            </a:r>
            <a:endParaRPr/>
          </a:p>
        </p:txBody>
      </p:sp>
      <p:pic>
        <p:nvPicPr>
          <p:cNvPr id="537" name="Google Shape;53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8602" y="1508018"/>
            <a:ext cx="3784062" cy="209173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26"/>
          <p:cNvSpPr txBox="1"/>
          <p:nvPr/>
        </p:nvSpPr>
        <p:spPr>
          <a:xfrm>
            <a:off x="3839494" y="2038340"/>
            <a:ext cx="33426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 on imagine diviser le encore et encore…</a:t>
            </a:r>
            <a:endParaRPr/>
          </a:p>
        </p:txBody>
      </p:sp>
      <p:sp>
        <p:nvSpPr>
          <p:cNvPr id="539" name="Google Shape;539;p26"/>
          <p:cNvSpPr txBox="1"/>
          <p:nvPr/>
        </p:nvSpPr>
        <p:spPr>
          <a:xfrm>
            <a:off x="7182134" y="3768991"/>
            <a:ext cx="44118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Une particule invisible</a:t>
            </a:r>
            <a:endParaRPr/>
          </a:p>
        </p:txBody>
      </p:sp>
      <p:pic>
        <p:nvPicPr>
          <p:cNvPr id="540" name="Google Shape;540;p26"/>
          <p:cNvPicPr preferRelativeResize="0"/>
          <p:nvPr/>
        </p:nvPicPr>
        <p:blipFill rotWithShape="1">
          <a:blip r:embed="rId5">
            <a:alphaModFix/>
          </a:blip>
          <a:srcRect b="8652" l="52135" r="38397" t="59296"/>
          <a:stretch/>
        </p:blipFill>
        <p:spPr>
          <a:xfrm>
            <a:off x="2275840" y="3768991"/>
            <a:ext cx="406400" cy="575324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26"/>
          <p:cNvSpPr/>
          <p:nvPr/>
        </p:nvSpPr>
        <p:spPr>
          <a:xfrm>
            <a:off x="3538714" y="3829812"/>
            <a:ext cx="3263837" cy="30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7"/>
          <p:cNvSpPr txBox="1"/>
          <p:nvPr/>
        </p:nvSpPr>
        <p:spPr>
          <a:xfrm>
            <a:off x="821816" y="188872"/>
            <a:ext cx="11029951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Cette particule invisible peut être représentée par un modèle en forme de carré, de triangle ou de disque.</a:t>
            </a:r>
            <a:endParaRPr/>
          </a:p>
        </p:txBody>
      </p:sp>
      <p:sp>
        <p:nvSpPr>
          <p:cNvPr id="547" name="Google Shape;547;p2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48" name="Google Shape;54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27"/>
          <p:cNvSpPr txBox="1"/>
          <p:nvPr/>
        </p:nvSpPr>
        <p:spPr>
          <a:xfrm>
            <a:off x="479707" y="63409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 Il/elle insiste sur le fait que ce n’est qu’une modélisation est non pas la réalité.</a:t>
            </a:r>
            <a:endParaRPr/>
          </a:p>
        </p:txBody>
      </p:sp>
      <p:sp>
        <p:nvSpPr>
          <p:cNvPr id="550" name="Google Shape;550;p27"/>
          <p:cNvSpPr txBox="1"/>
          <p:nvPr/>
        </p:nvSpPr>
        <p:spPr>
          <a:xfrm>
            <a:off x="3112008" y="1853319"/>
            <a:ext cx="90799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différents modèles des particules: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27"/>
          <p:cNvSpPr/>
          <p:nvPr/>
        </p:nvSpPr>
        <p:spPr>
          <a:xfrm>
            <a:off x="3695192" y="3034981"/>
            <a:ext cx="531368" cy="54163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27"/>
          <p:cNvSpPr/>
          <p:nvPr/>
        </p:nvSpPr>
        <p:spPr>
          <a:xfrm>
            <a:off x="5524499" y="2767460"/>
            <a:ext cx="727456" cy="741890"/>
          </a:xfrm>
          <a:prstGeom prst="triangle">
            <a:avLst>
              <a:gd fmla="val 50000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7"/>
          <p:cNvSpPr/>
          <p:nvPr/>
        </p:nvSpPr>
        <p:spPr>
          <a:xfrm>
            <a:off x="7652004" y="2660285"/>
            <a:ext cx="531368" cy="71921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4" name="Google Shape;55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9560" y="4788587"/>
            <a:ext cx="758773" cy="758773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27"/>
          <p:cNvSpPr txBox="1"/>
          <p:nvPr/>
        </p:nvSpPr>
        <p:spPr>
          <a:xfrm>
            <a:off x="2212848" y="4901454"/>
            <a:ext cx="92354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particules de </a:t>
            </a: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deux matières différentes</a:t>
            </a:r>
            <a:r>
              <a:rPr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peuvent être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représentées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des </a:t>
            </a:r>
            <a:r>
              <a:rPr b="1" lang="fr-FR" sz="18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formes différentes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 par des </a:t>
            </a:r>
            <a:r>
              <a:rPr b="1" lang="fr-FR" sz="18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couleurs différentes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28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La représentation des particules de la matière par des modèles est appelée « le modèle particulaire de la matière »</a:t>
            </a:r>
            <a:endParaRPr/>
          </a:p>
        </p:txBody>
      </p:sp>
      <p:sp>
        <p:nvSpPr>
          <p:cNvPr id="561" name="Google Shape;561;p28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62" name="Google Shape;56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28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incite les élèves à répéter à haute voix: le modèle particulaire . </a:t>
            </a:r>
            <a:endParaRPr/>
          </a:p>
        </p:txBody>
      </p:sp>
      <p:sp>
        <p:nvSpPr>
          <p:cNvPr id="564" name="Google Shape;564;p28"/>
          <p:cNvSpPr txBox="1"/>
          <p:nvPr/>
        </p:nvSpPr>
        <p:spPr>
          <a:xfrm>
            <a:off x="3885184" y="3159185"/>
            <a:ext cx="44348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Le Modèle particulaire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"/>
          <p:cNvSpPr txBox="1"/>
          <p:nvPr/>
        </p:nvSpPr>
        <p:spPr>
          <a:xfrm>
            <a:off x="823101" y="197502"/>
            <a:ext cx="10543399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Comment sont disposées les particules  dans les trois états physiques de la matière? </a:t>
            </a:r>
            <a:endParaRPr/>
          </a:p>
        </p:txBody>
      </p:sp>
      <p:sp>
        <p:nvSpPr>
          <p:cNvPr id="570" name="Google Shape;570;p29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71" name="Google Shape;57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29"/>
          <p:cNvSpPr txBox="1"/>
          <p:nvPr/>
        </p:nvSpPr>
        <p:spPr>
          <a:xfrm>
            <a:off x="299621" y="64504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L’enseignant·e explique chaque mot et explique comment les particules sont réparties dans chaque état physique. </a:t>
            </a:r>
            <a:endParaRPr/>
          </a:p>
        </p:txBody>
      </p:sp>
      <p:pic>
        <p:nvPicPr>
          <p:cNvPr id="573" name="Google Shape;573;p29"/>
          <p:cNvPicPr preferRelativeResize="0"/>
          <p:nvPr/>
        </p:nvPicPr>
        <p:blipFill rotWithShape="1">
          <a:blip r:embed="rId4">
            <a:alphaModFix/>
          </a:blip>
          <a:srcRect b="0" l="4231" r="6801" t="0"/>
          <a:stretch/>
        </p:blipFill>
        <p:spPr>
          <a:xfrm>
            <a:off x="8310881" y="2630499"/>
            <a:ext cx="3322320" cy="215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29"/>
          <p:cNvPicPr preferRelativeResize="0"/>
          <p:nvPr/>
        </p:nvPicPr>
        <p:blipFill rotWithShape="1">
          <a:blip r:embed="rId5">
            <a:alphaModFix/>
          </a:blip>
          <a:srcRect b="0" l="3076" r="7730" t="0"/>
          <a:stretch/>
        </p:blipFill>
        <p:spPr>
          <a:xfrm>
            <a:off x="558799" y="2630499"/>
            <a:ext cx="3322322" cy="215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29"/>
          <p:cNvPicPr preferRelativeResize="0"/>
          <p:nvPr/>
        </p:nvPicPr>
        <p:blipFill rotWithShape="1">
          <a:blip r:embed="rId6">
            <a:alphaModFix/>
          </a:blip>
          <a:srcRect b="0" l="4464" r="3697" t="0"/>
          <a:stretch/>
        </p:blipFill>
        <p:spPr>
          <a:xfrm>
            <a:off x="4409440" y="2678130"/>
            <a:ext cx="3464560" cy="2105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</a:t>
            </a:r>
            <a:r>
              <a:rPr b="1" i="0" lang="fr-FR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 chapitre</a:t>
            </a:r>
            <a:endParaRPr b="0" i="1" sz="32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17" name="Google Shape;217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"/>
          <p:cNvSpPr/>
          <p:nvPr/>
        </p:nvSpPr>
        <p:spPr>
          <a:xfrm>
            <a:off x="830340" y="3262141"/>
            <a:ext cx="10440000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"/>
          <p:cNvSpPr txBox="1"/>
          <p:nvPr/>
        </p:nvSpPr>
        <p:spPr>
          <a:xfrm>
            <a:off x="2485567" y="2497308"/>
            <a:ext cx="893064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l’état physique d’un corps à partir de ses caractéristiques.</a:t>
            </a:r>
            <a:endParaRPr/>
          </a:p>
        </p:txBody>
      </p:sp>
      <p:sp>
        <p:nvSpPr>
          <p:cNvPr id="220" name="Google Shape;220;p3"/>
          <p:cNvSpPr txBox="1"/>
          <p:nvPr/>
        </p:nvSpPr>
        <p:spPr>
          <a:xfrm>
            <a:off x="2485566" y="3557560"/>
            <a:ext cx="81398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Modéliser la structure de la matière dans ses trois états physiques.</a:t>
            </a:r>
            <a:endParaRPr/>
          </a:p>
        </p:txBody>
      </p:sp>
      <p:sp>
        <p:nvSpPr>
          <p:cNvPr id="221" name="Google Shape;221;p3"/>
          <p:cNvSpPr txBox="1"/>
          <p:nvPr/>
        </p:nvSpPr>
        <p:spPr>
          <a:xfrm>
            <a:off x="2558733" y="4501726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Distinguer un corps pur d’un mélange.</a:t>
            </a:r>
            <a:endParaRPr/>
          </a:p>
        </p:txBody>
      </p:sp>
      <p:sp>
        <p:nvSpPr>
          <p:cNvPr id="222" name="Google Shape;222;p3"/>
          <p:cNvSpPr txBox="1"/>
          <p:nvPr/>
        </p:nvSpPr>
        <p:spPr>
          <a:xfrm>
            <a:off x="2558733" y="5142875"/>
            <a:ext cx="7487920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Expliquer les caractéristiques des corps dans différents états physiques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"/>
          <p:cNvSpPr/>
          <p:nvPr/>
        </p:nvSpPr>
        <p:spPr>
          <a:xfrm>
            <a:off x="136187" y="1158318"/>
            <a:ext cx="11210097" cy="689937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Chapitre 1 : Les états physiques de la matière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7030A0">
                <a:alpha val="14901"/>
              </a:srgbClr>
            </a:gs>
            <a:gs pos="74000">
              <a:srgbClr val="7030A0">
                <a:alpha val="63921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0"/>
        </a:grad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oogle Shape;580;p30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581" name="Google Shape;581;p3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15537E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Tâche principale</a:t>
              </a:r>
              <a:endParaRPr/>
            </a:p>
          </p:txBody>
        </p:sp>
      </p:grpSp>
      <p:grpSp>
        <p:nvGrpSpPr>
          <p:cNvPr id="583" name="Google Shape;583;p30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84" name="Google Shape;584;p30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0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grpSp>
        <p:nvGrpSpPr>
          <p:cNvPr id="586" name="Google Shape;586;p30"/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587" name="Google Shape;587;p30"/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588" name="Google Shape;588;p30"/>
              <p:cNvPicPr preferRelativeResize="0"/>
              <p:nvPr/>
            </p:nvPicPr>
            <p:blipFill rotWithShape="1">
              <a:blip r:embed="rId4">
                <a:alphaModFix/>
              </a:blip>
              <a:srcRect b="33712" l="0" r="33712" t="0"/>
              <a:stretch/>
            </p:blipFill>
            <p:spPr>
              <a:xfrm>
                <a:off x="8785161" y="1328109"/>
                <a:ext cx="1212279" cy="1231221"/>
              </a:xfrm>
              <a:custGeom>
                <a:rect b="b" l="l" r="r" t="t"/>
                <a:pathLst>
                  <a:path extrusionOk="0" fill="none" h="1231221" w="1212279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extrusionOk="0" h="1231221" w="1212279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</p:pic>
          <p:pic>
            <p:nvPicPr>
              <p:cNvPr id="589" name="Google Shape;589;p30"/>
              <p:cNvPicPr preferRelativeResize="0"/>
              <p:nvPr/>
            </p:nvPicPr>
            <p:blipFill rotWithShape="1">
              <a:blip r:embed="rId5">
                <a:alphaModFix/>
              </a:blip>
              <a:srcRect b="24997" l="0" r="52534" t="11425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90" name="Google Shape;590;p3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31"/>
          <p:cNvSpPr txBox="1"/>
          <p:nvPr/>
        </p:nvSpPr>
        <p:spPr>
          <a:xfrm>
            <a:off x="821816" y="188872"/>
            <a:ext cx="10311117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Il est temps maintenant de passer à notre tâche principale. Je vais vous montrer comment modéliser la structure de la matière dans un état physique.</a:t>
            </a:r>
            <a:endParaRPr/>
          </a:p>
        </p:txBody>
      </p:sp>
      <p:sp>
        <p:nvSpPr>
          <p:cNvPr id="596" name="Google Shape;596;p3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7" name="Google Shape;597;p31"/>
          <p:cNvSpPr txBox="1"/>
          <p:nvPr/>
        </p:nvSpPr>
        <p:spPr>
          <a:xfrm>
            <a:off x="479707" y="63409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lit la consigne et présente les supports. Il explique ce qui est demandé.</a:t>
            </a:r>
            <a:endParaRPr/>
          </a:p>
        </p:txBody>
      </p:sp>
      <p:sp>
        <p:nvSpPr>
          <p:cNvPr id="598" name="Google Shape;598;p31"/>
          <p:cNvSpPr/>
          <p:nvPr/>
        </p:nvSpPr>
        <p:spPr>
          <a:xfrm>
            <a:off x="866287" y="2363824"/>
            <a:ext cx="10660822" cy="1588416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31"/>
          <p:cNvSpPr/>
          <p:nvPr/>
        </p:nvSpPr>
        <p:spPr>
          <a:xfrm>
            <a:off x="905993" y="2644740"/>
            <a:ext cx="10596813" cy="1081049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0" name="Google Shape;60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19356" y="2773453"/>
            <a:ext cx="585096" cy="690934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31"/>
          <p:cNvSpPr/>
          <p:nvPr/>
        </p:nvSpPr>
        <p:spPr>
          <a:xfrm>
            <a:off x="10533450" y="2905405"/>
            <a:ext cx="362153" cy="113792"/>
          </a:xfrm>
          <a:custGeom>
            <a:rect b="b" l="l" r="r" t="t"/>
            <a:pathLst>
              <a:path extrusionOk="0" h="113792" w="362153">
                <a:moveTo>
                  <a:pt x="362153" y="0"/>
                </a:moveTo>
                <a:lnTo>
                  <a:pt x="0" y="113792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31"/>
          <p:cNvSpPr/>
          <p:nvPr/>
        </p:nvSpPr>
        <p:spPr>
          <a:xfrm>
            <a:off x="10488428" y="2987333"/>
            <a:ext cx="90043" cy="58800"/>
          </a:xfrm>
          <a:custGeom>
            <a:rect b="b" l="l" r="r" t="t"/>
            <a:pathLst>
              <a:path extrusionOk="0" h="58800" w="90043">
                <a:moveTo>
                  <a:pt x="0" y="54787"/>
                </a:moveTo>
                <a:lnTo>
                  <a:pt x="90043" y="58800"/>
                </a:lnTo>
                <a:lnTo>
                  <a:pt x="61747" y="35382"/>
                </a:lnTo>
                <a:lnTo>
                  <a:pt x="71564" y="0"/>
                </a:lnTo>
                <a:close/>
                <a:moveTo>
                  <a:pt x="0" y="54787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31"/>
          <p:cNvSpPr/>
          <p:nvPr/>
        </p:nvSpPr>
        <p:spPr>
          <a:xfrm>
            <a:off x="999487" y="2747398"/>
            <a:ext cx="8573181" cy="671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Ci-contre l’image d’un ballon de baudruche contenant le gaz hélium. </a:t>
            </a:r>
            <a:endParaRPr/>
          </a:p>
          <a:p>
            <a:pPr indent="0" lvl="0" marL="0" marR="0" rtl="0" algn="l">
              <a:lnSpc>
                <a:spcPct val="9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modéliser la structure de l’hélium dans le ballon.</a:t>
            </a:r>
            <a:endParaRPr/>
          </a:p>
        </p:txBody>
      </p:sp>
      <p:sp>
        <p:nvSpPr>
          <p:cNvPr id="604" name="Google Shape;604;p31"/>
          <p:cNvSpPr/>
          <p:nvPr/>
        </p:nvSpPr>
        <p:spPr>
          <a:xfrm>
            <a:off x="905993" y="4212278"/>
            <a:ext cx="10463612" cy="147732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J’ai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un ballon de baudruche qui contient un corps. On me demande de modéliser sa structure interne en utilisant des symboles (des carrés, des disques ou des rectangles).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Pour cela je vais utiliser la disposition des particules correspondant à l’état physique de ce corps.</a:t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31"/>
          <p:cNvSpPr/>
          <p:nvPr/>
        </p:nvSpPr>
        <p:spPr>
          <a:xfrm>
            <a:off x="10697946" y="2685302"/>
            <a:ext cx="6716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606" name="Google Shape;606;p31"/>
          <p:cNvSpPr/>
          <p:nvPr/>
        </p:nvSpPr>
        <p:spPr>
          <a:xfrm>
            <a:off x="10332845" y="3448790"/>
            <a:ext cx="5850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Ballon</a:t>
            </a:r>
            <a:endParaRPr/>
          </a:p>
        </p:txBody>
      </p:sp>
      <p:pic>
        <p:nvPicPr>
          <p:cNvPr id="607" name="Google Shape;607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31"/>
          <p:cNvSpPr/>
          <p:nvPr/>
        </p:nvSpPr>
        <p:spPr>
          <a:xfrm>
            <a:off x="875947" y="1693608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2"/>
          <p:cNvSpPr txBox="1"/>
          <p:nvPr/>
        </p:nvSpPr>
        <p:spPr>
          <a:xfrm>
            <a:off x="821816" y="188872"/>
            <a:ext cx="10311117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arriver à modéliser la structure interne de l’Hélium, je dois suivre les étapes suivantes:.</a:t>
            </a:r>
            <a:endParaRPr/>
          </a:p>
        </p:txBody>
      </p:sp>
      <p:sp>
        <p:nvSpPr>
          <p:cNvPr id="614" name="Google Shape;614;p32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5" name="Google Shape;615;p32"/>
          <p:cNvSpPr txBox="1"/>
          <p:nvPr/>
        </p:nvSpPr>
        <p:spPr>
          <a:xfrm>
            <a:off x="479707" y="63409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lit les consignes de toutes les étapes.</a:t>
            </a:r>
            <a:endParaRPr/>
          </a:p>
        </p:txBody>
      </p:sp>
      <p:sp>
        <p:nvSpPr>
          <p:cNvPr id="616" name="Google Shape;616;p32"/>
          <p:cNvSpPr/>
          <p:nvPr/>
        </p:nvSpPr>
        <p:spPr>
          <a:xfrm>
            <a:off x="791488" y="1388464"/>
            <a:ext cx="10766528" cy="1588416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32"/>
          <p:cNvSpPr/>
          <p:nvPr/>
        </p:nvSpPr>
        <p:spPr>
          <a:xfrm>
            <a:off x="897194" y="1656659"/>
            <a:ext cx="10596813" cy="1081049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8" name="Google Shape;61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0263" y="1798093"/>
            <a:ext cx="585096" cy="690934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32"/>
          <p:cNvSpPr/>
          <p:nvPr/>
        </p:nvSpPr>
        <p:spPr>
          <a:xfrm>
            <a:off x="10564357" y="1930045"/>
            <a:ext cx="362153" cy="113792"/>
          </a:xfrm>
          <a:custGeom>
            <a:rect b="b" l="l" r="r" t="t"/>
            <a:pathLst>
              <a:path extrusionOk="0" h="113792" w="362153">
                <a:moveTo>
                  <a:pt x="362153" y="0"/>
                </a:moveTo>
                <a:lnTo>
                  <a:pt x="0" y="113792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32"/>
          <p:cNvSpPr/>
          <p:nvPr/>
        </p:nvSpPr>
        <p:spPr>
          <a:xfrm>
            <a:off x="10519335" y="2011973"/>
            <a:ext cx="90043" cy="58800"/>
          </a:xfrm>
          <a:custGeom>
            <a:rect b="b" l="l" r="r" t="t"/>
            <a:pathLst>
              <a:path extrusionOk="0" h="58800" w="90043">
                <a:moveTo>
                  <a:pt x="0" y="54787"/>
                </a:moveTo>
                <a:lnTo>
                  <a:pt x="90043" y="58800"/>
                </a:lnTo>
                <a:lnTo>
                  <a:pt x="61747" y="35382"/>
                </a:lnTo>
                <a:lnTo>
                  <a:pt x="71564" y="0"/>
                </a:lnTo>
                <a:close/>
                <a:moveTo>
                  <a:pt x="0" y="54787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32"/>
          <p:cNvSpPr/>
          <p:nvPr/>
        </p:nvSpPr>
        <p:spPr>
          <a:xfrm>
            <a:off x="1030394" y="1772038"/>
            <a:ext cx="8842485" cy="671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Ci-contre l’image d’un ballon de baudruche contenant le gaz d’Hélium. </a:t>
            </a:r>
            <a:endParaRPr/>
          </a:p>
          <a:p>
            <a:pPr indent="0" lvl="0" marL="0" marR="0" rtl="0" algn="l">
              <a:lnSpc>
                <a:spcPct val="9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modéliser la structure de l’hélium dans le ballon.</a:t>
            </a:r>
            <a:endParaRPr/>
          </a:p>
        </p:txBody>
      </p:sp>
      <p:sp>
        <p:nvSpPr>
          <p:cNvPr id="622" name="Google Shape;622;p32"/>
          <p:cNvSpPr/>
          <p:nvPr/>
        </p:nvSpPr>
        <p:spPr>
          <a:xfrm>
            <a:off x="10728853" y="1709942"/>
            <a:ext cx="6716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623" name="Google Shape;623;p32"/>
          <p:cNvSpPr/>
          <p:nvPr/>
        </p:nvSpPr>
        <p:spPr>
          <a:xfrm>
            <a:off x="10363752" y="2473430"/>
            <a:ext cx="5850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Ballon</a:t>
            </a:r>
            <a:endParaRPr/>
          </a:p>
        </p:txBody>
      </p:sp>
      <p:pic>
        <p:nvPicPr>
          <p:cNvPr id="624" name="Google Shape;62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32"/>
          <p:cNvSpPr/>
          <p:nvPr/>
        </p:nvSpPr>
        <p:spPr>
          <a:xfrm>
            <a:off x="1030394" y="3287253"/>
            <a:ext cx="7726650" cy="404455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2"/>
          <p:cNvSpPr/>
          <p:nvPr/>
        </p:nvSpPr>
        <p:spPr>
          <a:xfrm>
            <a:off x="1099584" y="3260315"/>
            <a:ext cx="47950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Préciser l’état physique de l’hélium. </a:t>
            </a:r>
            <a:endParaRPr/>
          </a:p>
        </p:txBody>
      </p:sp>
      <p:sp>
        <p:nvSpPr>
          <p:cNvPr id="627" name="Google Shape;627;p32"/>
          <p:cNvSpPr/>
          <p:nvPr/>
        </p:nvSpPr>
        <p:spPr>
          <a:xfrm>
            <a:off x="1028464" y="4017872"/>
            <a:ext cx="7757002" cy="404455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2"/>
          <p:cNvSpPr/>
          <p:nvPr/>
        </p:nvSpPr>
        <p:spPr>
          <a:xfrm>
            <a:off x="1128085" y="4035433"/>
            <a:ext cx="81667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Décrire la disposition des particules constituant l’hélium.</a:t>
            </a:r>
            <a:endParaRPr/>
          </a:p>
        </p:txBody>
      </p:sp>
      <p:sp>
        <p:nvSpPr>
          <p:cNvPr id="629" name="Google Shape;629;p32"/>
          <p:cNvSpPr/>
          <p:nvPr/>
        </p:nvSpPr>
        <p:spPr>
          <a:xfrm>
            <a:off x="1035525" y="4670232"/>
            <a:ext cx="7757002" cy="369332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2"/>
          <p:cNvSpPr/>
          <p:nvPr/>
        </p:nvSpPr>
        <p:spPr>
          <a:xfrm>
            <a:off x="1128085" y="4639780"/>
            <a:ext cx="49584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Modéliser un échantillon de l’hélium.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3"/>
          <p:cNvSpPr txBox="1"/>
          <p:nvPr/>
        </p:nvSpPr>
        <p:spPr>
          <a:xfrm>
            <a:off x="821816" y="188872"/>
            <a:ext cx="10311117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Première étape: j’observe l’image. Je me demande « est-ce qu’il s’agit d’un solide, d’un liquide ou d’un gaz ? ». Je précise l’état physique de l’Hélium.</a:t>
            </a:r>
            <a:endParaRPr/>
          </a:p>
        </p:txBody>
      </p:sp>
      <p:sp>
        <p:nvSpPr>
          <p:cNvPr id="636" name="Google Shape;636;p33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7" name="Google Shape;637;p33"/>
          <p:cNvSpPr txBox="1"/>
          <p:nvPr/>
        </p:nvSpPr>
        <p:spPr>
          <a:xfrm>
            <a:off x="479707" y="63409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lit la consigne et présente les supports. Il explique ce qui est demandé.</a:t>
            </a:r>
            <a:endParaRPr/>
          </a:p>
        </p:txBody>
      </p:sp>
      <p:sp>
        <p:nvSpPr>
          <p:cNvPr id="638" name="Google Shape;638;p33"/>
          <p:cNvSpPr/>
          <p:nvPr/>
        </p:nvSpPr>
        <p:spPr>
          <a:xfrm>
            <a:off x="1030394" y="3426452"/>
            <a:ext cx="47950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Préciser l’état physique de l’hélium. </a:t>
            </a:r>
            <a:endParaRPr/>
          </a:p>
        </p:txBody>
      </p:sp>
      <p:sp>
        <p:nvSpPr>
          <p:cNvPr id="639" name="Google Shape;639;p33"/>
          <p:cNvSpPr/>
          <p:nvPr/>
        </p:nvSpPr>
        <p:spPr>
          <a:xfrm>
            <a:off x="897194" y="4524885"/>
            <a:ext cx="69335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L’état physique de l’Hélium:	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640" name="Google Shape;64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33"/>
          <p:cNvSpPr/>
          <p:nvPr/>
        </p:nvSpPr>
        <p:spPr>
          <a:xfrm>
            <a:off x="791488" y="1388464"/>
            <a:ext cx="10766528" cy="1588416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33"/>
          <p:cNvSpPr/>
          <p:nvPr/>
        </p:nvSpPr>
        <p:spPr>
          <a:xfrm>
            <a:off x="897194" y="1656659"/>
            <a:ext cx="10596813" cy="1081049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3" name="Google Shape;64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50263" y="1798093"/>
            <a:ext cx="585096" cy="690934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33"/>
          <p:cNvSpPr/>
          <p:nvPr/>
        </p:nvSpPr>
        <p:spPr>
          <a:xfrm>
            <a:off x="10564357" y="1930045"/>
            <a:ext cx="362153" cy="113792"/>
          </a:xfrm>
          <a:custGeom>
            <a:rect b="b" l="l" r="r" t="t"/>
            <a:pathLst>
              <a:path extrusionOk="0" h="113792" w="362153">
                <a:moveTo>
                  <a:pt x="362153" y="0"/>
                </a:moveTo>
                <a:lnTo>
                  <a:pt x="0" y="113792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33"/>
          <p:cNvSpPr/>
          <p:nvPr/>
        </p:nvSpPr>
        <p:spPr>
          <a:xfrm>
            <a:off x="10519335" y="2011973"/>
            <a:ext cx="90043" cy="58800"/>
          </a:xfrm>
          <a:custGeom>
            <a:rect b="b" l="l" r="r" t="t"/>
            <a:pathLst>
              <a:path extrusionOk="0" h="58800" w="90043">
                <a:moveTo>
                  <a:pt x="0" y="54787"/>
                </a:moveTo>
                <a:lnTo>
                  <a:pt x="90043" y="58800"/>
                </a:lnTo>
                <a:lnTo>
                  <a:pt x="61747" y="35382"/>
                </a:lnTo>
                <a:lnTo>
                  <a:pt x="71564" y="0"/>
                </a:lnTo>
                <a:close/>
                <a:moveTo>
                  <a:pt x="0" y="54787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33"/>
          <p:cNvSpPr/>
          <p:nvPr/>
        </p:nvSpPr>
        <p:spPr>
          <a:xfrm>
            <a:off x="1030394" y="1772038"/>
            <a:ext cx="8842485" cy="671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Ci-contre l’image d’un ballon de baudruche contenant le gaz d’Hélium. </a:t>
            </a:r>
            <a:endParaRPr/>
          </a:p>
          <a:p>
            <a:pPr indent="0" lvl="0" marL="0" marR="0" rtl="0" algn="l">
              <a:lnSpc>
                <a:spcPct val="9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modéliser la structure de l’hélium dans le ballon.</a:t>
            </a:r>
            <a:endParaRPr/>
          </a:p>
        </p:txBody>
      </p:sp>
      <p:sp>
        <p:nvSpPr>
          <p:cNvPr id="647" name="Google Shape;647;p33"/>
          <p:cNvSpPr/>
          <p:nvPr/>
        </p:nvSpPr>
        <p:spPr>
          <a:xfrm>
            <a:off x="10728853" y="1709942"/>
            <a:ext cx="6716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648" name="Google Shape;648;p33"/>
          <p:cNvSpPr/>
          <p:nvPr/>
        </p:nvSpPr>
        <p:spPr>
          <a:xfrm>
            <a:off x="10363752" y="2473430"/>
            <a:ext cx="5850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Ballon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4"/>
          <p:cNvSpPr txBox="1"/>
          <p:nvPr/>
        </p:nvSpPr>
        <p:spPr>
          <a:xfrm>
            <a:off x="821816" y="188872"/>
            <a:ext cx="10311117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L’Hélium est contenu dans un ballon de baudruche, il ne peut être qu’un gaz.</a:t>
            </a:r>
            <a:endParaRPr/>
          </a:p>
        </p:txBody>
      </p:sp>
      <p:sp>
        <p:nvSpPr>
          <p:cNvPr id="654" name="Google Shape;654;p34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5" name="Google Shape;655;p34"/>
          <p:cNvSpPr txBox="1"/>
          <p:nvPr/>
        </p:nvSpPr>
        <p:spPr>
          <a:xfrm>
            <a:off x="479707" y="63409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que les gaz sont compressibles et occupent tout l’espace qu’on leurs offerte. </a:t>
            </a:r>
            <a:endParaRPr/>
          </a:p>
        </p:txBody>
      </p:sp>
      <p:sp>
        <p:nvSpPr>
          <p:cNvPr id="656" name="Google Shape;656;p34"/>
          <p:cNvSpPr/>
          <p:nvPr/>
        </p:nvSpPr>
        <p:spPr>
          <a:xfrm>
            <a:off x="897194" y="1388464"/>
            <a:ext cx="10660822" cy="1364618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34"/>
          <p:cNvSpPr/>
          <p:nvPr/>
        </p:nvSpPr>
        <p:spPr>
          <a:xfrm>
            <a:off x="897194" y="1656659"/>
            <a:ext cx="10596813" cy="1081049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8" name="Google Shape;65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0263" y="1798093"/>
            <a:ext cx="585096" cy="690934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34"/>
          <p:cNvSpPr/>
          <p:nvPr/>
        </p:nvSpPr>
        <p:spPr>
          <a:xfrm>
            <a:off x="10564357" y="1930045"/>
            <a:ext cx="362153" cy="113792"/>
          </a:xfrm>
          <a:custGeom>
            <a:rect b="b" l="l" r="r" t="t"/>
            <a:pathLst>
              <a:path extrusionOk="0" h="113792" w="362153">
                <a:moveTo>
                  <a:pt x="362153" y="0"/>
                </a:moveTo>
                <a:lnTo>
                  <a:pt x="0" y="113792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34"/>
          <p:cNvSpPr/>
          <p:nvPr/>
        </p:nvSpPr>
        <p:spPr>
          <a:xfrm>
            <a:off x="10519335" y="2011973"/>
            <a:ext cx="90043" cy="58800"/>
          </a:xfrm>
          <a:custGeom>
            <a:rect b="b" l="l" r="r" t="t"/>
            <a:pathLst>
              <a:path extrusionOk="0" h="58800" w="90043">
                <a:moveTo>
                  <a:pt x="0" y="54787"/>
                </a:moveTo>
                <a:lnTo>
                  <a:pt x="90043" y="58800"/>
                </a:lnTo>
                <a:lnTo>
                  <a:pt x="61747" y="35382"/>
                </a:lnTo>
                <a:lnTo>
                  <a:pt x="71564" y="0"/>
                </a:lnTo>
                <a:close/>
                <a:moveTo>
                  <a:pt x="0" y="54787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34"/>
          <p:cNvSpPr/>
          <p:nvPr/>
        </p:nvSpPr>
        <p:spPr>
          <a:xfrm>
            <a:off x="1030394" y="1772038"/>
            <a:ext cx="8735084" cy="671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Ci-contre l’image d’un ballon de baudruche contenant le gaz d’hélium. </a:t>
            </a:r>
            <a:endParaRPr/>
          </a:p>
          <a:p>
            <a:pPr indent="0" lvl="0" marL="0" marR="0" rtl="0" algn="l">
              <a:lnSpc>
                <a:spcPct val="9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modéliser la structure de l’hélium dans le ballon.</a:t>
            </a:r>
            <a:endParaRPr/>
          </a:p>
        </p:txBody>
      </p:sp>
      <p:sp>
        <p:nvSpPr>
          <p:cNvPr id="662" name="Google Shape;662;p34"/>
          <p:cNvSpPr/>
          <p:nvPr/>
        </p:nvSpPr>
        <p:spPr>
          <a:xfrm>
            <a:off x="4874689" y="4509500"/>
            <a:ext cx="347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43D98"/>
                </a:solidFill>
                <a:latin typeface="Radley"/>
                <a:ea typeface="Radley"/>
                <a:cs typeface="Radley"/>
                <a:sym typeface="Radley"/>
              </a:rPr>
              <a:t>État gazeux</a:t>
            </a:r>
            <a:endParaRPr/>
          </a:p>
        </p:txBody>
      </p:sp>
      <p:sp>
        <p:nvSpPr>
          <p:cNvPr id="663" name="Google Shape;663;p34"/>
          <p:cNvSpPr/>
          <p:nvPr/>
        </p:nvSpPr>
        <p:spPr>
          <a:xfrm>
            <a:off x="10728853" y="1709942"/>
            <a:ext cx="6716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664" name="Google Shape;664;p34"/>
          <p:cNvSpPr/>
          <p:nvPr/>
        </p:nvSpPr>
        <p:spPr>
          <a:xfrm>
            <a:off x="10363752" y="2473430"/>
            <a:ext cx="5850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Ballon</a:t>
            </a:r>
            <a:endParaRPr/>
          </a:p>
        </p:txBody>
      </p:sp>
      <p:pic>
        <p:nvPicPr>
          <p:cNvPr id="665" name="Google Shape;66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34"/>
          <p:cNvSpPr/>
          <p:nvPr/>
        </p:nvSpPr>
        <p:spPr>
          <a:xfrm>
            <a:off x="1030394" y="3426452"/>
            <a:ext cx="47950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Préciser l’état physique de l’hélium. </a:t>
            </a:r>
            <a:endParaRPr/>
          </a:p>
        </p:txBody>
      </p:sp>
      <p:sp>
        <p:nvSpPr>
          <p:cNvPr id="667" name="Google Shape;667;p34"/>
          <p:cNvSpPr/>
          <p:nvPr/>
        </p:nvSpPr>
        <p:spPr>
          <a:xfrm>
            <a:off x="897194" y="4524885"/>
            <a:ext cx="69335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L’état physique de l’Hélium:	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35"/>
          <p:cNvSpPr txBox="1"/>
          <p:nvPr/>
        </p:nvSpPr>
        <p:spPr>
          <a:xfrm>
            <a:off x="821816" y="188872"/>
            <a:ext cx="11029951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Deuxième étape: je me demande: comment les particules se disposent dans l’état gazeux?</a:t>
            </a:r>
            <a:endParaRPr/>
          </a:p>
        </p:txBody>
      </p:sp>
      <p:sp>
        <p:nvSpPr>
          <p:cNvPr id="673" name="Google Shape;673;p35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74" name="Google Shape;674;p35"/>
          <p:cNvSpPr txBox="1"/>
          <p:nvPr/>
        </p:nvSpPr>
        <p:spPr>
          <a:xfrm>
            <a:off x="479707" y="63409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 Il/elle rappelle la façon avec laquelle sont disposées les particules dans un gaz.</a:t>
            </a:r>
            <a:endParaRPr/>
          </a:p>
        </p:txBody>
      </p:sp>
      <p:sp>
        <p:nvSpPr>
          <p:cNvPr id="675" name="Google Shape;675;p35"/>
          <p:cNvSpPr/>
          <p:nvPr/>
        </p:nvSpPr>
        <p:spPr>
          <a:xfrm>
            <a:off x="897194" y="1388464"/>
            <a:ext cx="10660822" cy="1364618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35"/>
          <p:cNvSpPr/>
          <p:nvPr/>
        </p:nvSpPr>
        <p:spPr>
          <a:xfrm>
            <a:off x="897194" y="1656659"/>
            <a:ext cx="10596813" cy="1081049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7" name="Google Shape;67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0263" y="1798093"/>
            <a:ext cx="585096" cy="690934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35"/>
          <p:cNvSpPr/>
          <p:nvPr/>
        </p:nvSpPr>
        <p:spPr>
          <a:xfrm>
            <a:off x="10564357" y="1930045"/>
            <a:ext cx="362153" cy="113792"/>
          </a:xfrm>
          <a:custGeom>
            <a:rect b="b" l="l" r="r" t="t"/>
            <a:pathLst>
              <a:path extrusionOk="0" h="113792" w="362153">
                <a:moveTo>
                  <a:pt x="362153" y="0"/>
                </a:moveTo>
                <a:lnTo>
                  <a:pt x="0" y="113792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35"/>
          <p:cNvSpPr/>
          <p:nvPr/>
        </p:nvSpPr>
        <p:spPr>
          <a:xfrm>
            <a:off x="10519335" y="2011973"/>
            <a:ext cx="90043" cy="58800"/>
          </a:xfrm>
          <a:custGeom>
            <a:rect b="b" l="l" r="r" t="t"/>
            <a:pathLst>
              <a:path extrusionOk="0" h="58800" w="90043">
                <a:moveTo>
                  <a:pt x="0" y="54787"/>
                </a:moveTo>
                <a:lnTo>
                  <a:pt x="90043" y="58800"/>
                </a:lnTo>
                <a:lnTo>
                  <a:pt x="61747" y="35382"/>
                </a:lnTo>
                <a:lnTo>
                  <a:pt x="71564" y="0"/>
                </a:lnTo>
                <a:close/>
                <a:moveTo>
                  <a:pt x="0" y="54787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35"/>
          <p:cNvSpPr/>
          <p:nvPr/>
        </p:nvSpPr>
        <p:spPr>
          <a:xfrm>
            <a:off x="1030394" y="1772038"/>
            <a:ext cx="8711039" cy="671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Ci-contre l’image d’un ballon de baudruche contenant le gaz l’hélium. </a:t>
            </a:r>
            <a:endParaRPr/>
          </a:p>
          <a:p>
            <a:pPr indent="0" lvl="0" marL="0" marR="0" rtl="0" algn="l">
              <a:lnSpc>
                <a:spcPct val="9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modéliser la structure de l’hélium dans le ballon.</a:t>
            </a:r>
            <a:endParaRPr/>
          </a:p>
        </p:txBody>
      </p:sp>
      <p:sp>
        <p:nvSpPr>
          <p:cNvPr id="681" name="Google Shape;681;p35"/>
          <p:cNvSpPr/>
          <p:nvPr/>
        </p:nvSpPr>
        <p:spPr>
          <a:xfrm>
            <a:off x="10728853" y="1709942"/>
            <a:ext cx="6716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682" name="Google Shape;682;p35"/>
          <p:cNvSpPr/>
          <p:nvPr/>
        </p:nvSpPr>
        <p:spPr>
          <a:xfrm>
            <a:off x="10363752" y="2473430"/>
            <a:ext cx="5850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Ballon</a:t>
            </a:r>
            <a:endParaRPr/>
          </a:p>
        </p:txBody>
      </p:sp>
      <p:pic>
        <p:nvPicPr>
          <p:cNvPr id="683" name="Google Shape;683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35"/>
          <p:cNvSpPr/>
          <p:nvPr/>
        </p:nvSpPr>
        <p:spPr>
          <a:xfrm>
            <a:off x="882908" y="3005902"/>
            <a:ext cx="10675108" cy="419863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35"/>
          <p:cNvSpPr/>
          <p:nvPr/>
        </p:nvSpPr>
        <p:spPr>
          <a:xfrm>
            <a:off x="859504" y="3974681"/>
            <a:ext cx="1067219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Les particules sont 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et ………..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entre elles. </a:t>
            </a:r>
            <a:endParaRPr/>
          </a:p>
        </p:txBody>
      </p:sp>
      <p:sp>
        <p:nvSpPr>
          <p:cNvPr id="686" name="Google Shape;686;p35"/>
          <p:cNvSpPr/>
          <p:nvPr/>
        </p:nvSpPr>
        <p:spPr>
          <a:xfrm>
            <a:off x="913260" y="3021277"/>
            <a:ext cx="81667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Décrire la disposition des particules constituant l’hélium.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36"/>
          <p:cNvSpPr txBox="1"/>
          <p:nvPr/>
        </p:nvSpPr>
        <p:spPr>
          <a:xfrm>
            <a:off x="821816" y="188872"/>
            <a:ext cx="11029951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Dans l’état gazeux, les particules sont désordonnées et sans contact entre elles.</a:t>
            </a:r>
            <a:endParaRPr/>
          </a:p>
        </p:txBody>
      </p:sp>
      <p:sp>
        <p:nvSpPr>
          <p:cNvPr id="692" name="Google Shape;692;p36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93" name="Google Shape;693;p36"/>
          <p:cNvSpPr txBox="1"/>
          <p:nvPr/>
        </p:nvSpPr>
        <p:spPr>
          <a:xfrm>
            <a:off x="479707" y="63409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suivre. Il/elle rappelle la façon avec laquelle sont disposées les particules.</a:t>
            </a:r>
            <a:endParaRPr/>
          </a:p>
        </p:txBody>
      </p:sp>
      <p:sp>
        <p:nvSpPr>
          <p:cNvPr id="694" name="Google Shape;694;p36"/>
          <p:cNvSpPr/>
          <p:nvPr/>
        </p:nvSpPr>
        <p:spPr>
          <a:xfrm>
            <a:off x="897194" y="1388464"/>
            <a:ext cx="10660822" cy="1364618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36"/>
          <p:cNvSpPr/>
          <p:nvPr/>
        </p:nvSpPr>
        <p:spPr>
          <a:xfrm>
            <a:off x="897194" y="1656659"/>
            <a:ext cx="10596813" cy="1081049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6" name="Google Shape;69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0263" y="1798093"/>
            <a:ext cx="585096" cy="690934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36"/>
          <p:cNvSpPr/>
          <p:nvPr/>
        </p:nvSpPr>
        <p:spPr>
          <a:xfrm>
            <a:off x="10564357" y="1930045"/>
            <a:ext cx="362153" cy="113792"/>
          </a:xfrm>
          <a:custGeom>
            <a:rect b="b" l="l" r="r" t="t"/>
            <a:pathLst>
              <a:path extrusionOk="0" h="113792" w="362153">
                <a:moveTo>
                  <a:pt x="362153" y="0"/>
                </a:moveTo>
                <a:lnTo>
                  <a:pt x="0" y="113792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36"/>
          <p:cNvSpPr/>
          <p:nvPr/>
        </p:nvSpPr>
        <p:spPr>
          <a:xfrm>
            <a:off x="10519335" y="2011973"/>
            <a:ext cx="90043" cy="58800"/>
          </a:xfrm>
          <a:custGeom>
            <a:rect b="b" l="l" r="r" t="t"/>
            <a:pathLst>
              <a:path extrusionOk="0" h="58800" w="90043">
                <a:moveTo>
                  <a:pt x="0" y="54787"/>
                </a:moveTo>
                <a:lnTo>
                  <a:pt x="90043" y="58800"/>
                </a:lnTo>
                <a:lnTo>
                  <a:pt x="61747" y="35382"/>
                </a:lnTo>
                <a:lnTo>
                  <a:pt x="71564" y="0"/>
                </a:lnTo>
                <a:close/>
                <a:moveTo>
                  <a:pt x="0" y="54787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36"/>
          <p:cNvSpPr/>
          <p:nvPr/>
        </p:nvSpPr>
        <p:spPr>
          <a:xfrm>
            <a:off x="1030394" y="1772038"/>
            <a:ext cx="8735084" cy="671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Ci-contre l’image d’un ballon de baudruche contenant le gaz d’hélium. </a:t>
            </a:r>
            <a:endParaRPr/>
          </a:p>
          <a:p>
            <a:pPr indent="0" lvl="0" marL="0" marR="0" rtl="0" algn="l">
              <a:lnSpc>
                <a:spcPct val="9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modéliser la structure de l’hélium dans le ballon.</a:t>
            </a:r>
            <a:endParaRPr/>
          </a:p>
        </p:txBody>
      </p:sp>
      <p:sp>
        <p:nvSpPr>
          <p:cNvPr id="700" name="Google Shape;700;p36"/>
          <p:cNvSpPr/>
          <p:nvPr/>
        </p:nvSpPr>
        <p:spPr>
          <a:xfrm>
            <a:off x="10728853" y="1709942"/>
            <a:ext cx="6716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701" name="Google Shape;701;p36"/>
          <p:cNvSpPr/>
          <p:nvPr/>
        </p:nvSpPr>
        <p:spPr>
          <a:xfrm>
            <a:off x="10363752" y="2473430"/>
            <a:ext cx="5850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Ballon</a:t>
            </a:r>
            <a:endParaRPr/>
          </a:p>
        </p:txBody>
      </p:sp>
      <p:pic>
        <p:nvPicPr>
          <p:cNvPr id="702" name="Google Shape;702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36"/>
          <p:cNvSpPr/>
          <p:nvPr/>
        </p:nvSpPr>
        <p:spPr>
          <a:xfrm>
            <a:off x="882908" y="3005902"/>
            <a:ext cx="10675108" cy="419863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36"/>
          <p:cNvSpPr/>
          <p:nvPr/>
        </p:nvSpPr>
        <p:spPr>
          <a:xfrm>
            <a:off x="859504" y="3974681"/>
            <a:ext cx="1067219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Les particules sont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…….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entre elles. </a:t>
            </a:r>
            <a:endParaRPr/>
          </a:p>
        </p:txBody>
      </p:sp>
      <p:sp>
        <p:nvSpPr>
          <p:cNvPr id="705" name="Google Shape;705;p36"/>
          <p:cNvSpPr/>
          <p:nvPr/>
        </p:nvSpPr>
        <p:spPr>
          <a:xfrm>
            <a:off x="913260" y="3021277"/>
            <a:ext cx="81667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Décrire la disposition des particules constituant l’hélium.</a:t>
            </a:r>
            <a:endParaRPr/>
          </a:p>
        </p:txBody>
      </p:sp>
      <p:sp>
        <p:nvSpPr>
          <p:cNvPr id="706" name="Google Shape;706;p36"/>
          <p:cNvSpPr/>
          <p:nvPr/>
        </p:nvSpPr>
        <p:spPr>
          <a:xfrm>
            <a:off x="3583115" y="3889113"/>
            <a:ext cx="209632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43D98"/>
                </a:solidFill>
                <a:latin typeface="Radley"/>
                <a:ea typeface="Radley"/>
                <a:cs typeface="Radley"/>
                <a:sym typeface="Radley"/>
              </a:rPr>
              <a:t>désordonnées 	     </a:t>
            </a:r>
            <a:endParaRPr b="1" baseline="30000" i="0" sz="2400">
              <a:solidFill>
                <a:srgbClr val="243D98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707" name="Google Shape;707;p36"/>
          <p:cNvSpPr txBox="1"/>
          <p:nvPr/>
        </p:nvSpPr>
        <p:spPr>
          <a:xfrm>
            <a:off x="6227605" y="3826188"/>
            <a:ext cx="18575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43D98"/>
                </a:solidFill>
                <a:latin typeface="Radley"/>
                <a:ea typeface="Radley"/>
                <a:cs typeface="Radley"/>
                <a:sym typeface="Radley"/>
              </a:rPr>
              <a:t>sans contact</a:t>
            </a:r>
            <a:endParaRPr b="1" i="0" sz="2400">
              <a:solidFill>
                <a:srgbClr val="243D98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37"/>
          <p:cNvSpPr txBox="1"/>
          <p:nvPr/>
        </p:nvSpPr>
        <p:spPr>
          <a:xfrm>
            <a:off x="741503" y="228206"/>
            <a:ext cx="10379277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Troisième étape:  je choisis une forme géométrique comme un disque par exemple. Je tiens en compte que les particules sont désordonnées et sans contact et je les place dans le rectangle ci-dessous. Le nombre n’est pas important. </a:t>
            </a:r>
            <a:endParaRPr/>
          </a:p>
        </p:txBody>
      </p:sp>
      <p:sp>
        <p:nvSpPr>
          <p:cNvPr id="713" name="Google Shape;713;p3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14" name="Google Shape;714;p37"/>
          <p:cNvSpPr txBox="1"/>
          <p:nvPr/>
        </p:nvSpPr>
        <p:spPr>
          <a:xfrm>
            <a:off x="467554" y="67211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que cette représentation n’est pas réelle.</a:t>
            </a:r>
            <a:endParaRPr/>
          </a:p>
        </p:txBody>
      </p:sp>
      <p:sp>
        <p:nvSpPr>
          <p:cNvPr id="715" name="Google Shape;715;p37"/>
          <p:cNvSpPr/>
          <p:nvPr/>
        </p:nvSpPr>
        <p:spPr>
          <a:xfrm>
            <a:off x="897194" y="1388464"/>
            <a:ext cx="10660822" cy="1364618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37"/>
          <p:cNvSpPr/>
          <p:nvPr/>
        </p:nvSpPr>
        <p:spPr>
          <a:xfrm>
            <a:off x="897194" y="1656659"/>
            <a:ext cx="10596813" cy="1081049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7" name="Google Shape;71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0263" y="1798093"/>
            <a:ext cx="585096" cy="690934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37"/>
          <p:cNvSpPr/>
          <p:nvPr/>
        </p:nvSpPr>
        <p:spPr>
          <a:xfrm>
            <a:off x="10564357" y="1930045"/>
            <a:ext cx="362153" cy="113792"/>
          </a:xfrm>
          <a:custGeom>
            <a:rect b="b" l="l" r="r" t="t"/>
            <a:pathLst>
              <a:path extrusionOk="0" h="113792" w="362153">
                <a:moveTo>
                  <a:pt x="362153" y="0"/>
                </a:moveTo>
                <a:lnTo>
                  <a:pt x="0" y="113792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37"/>
          <p:cNvSpPr/>
          <p:nvPr/>
        </p:nvSpPr>
        <p:spPr>
          <a:xfrm>
            <a:off x="10519335" y="2011973"/>
            <a:ext cx="90043" cy="58800"/>
          </a:xfrm>
          <a:custGeom>
            <a:rect b="b" l="l" r="r" t="t"/>
            <a:pathLst>
              <a:path extrusionOk="0" h="58800" w="90043">
                <a:moveTo>
                  <a:pt x="0" y="54787"/>
                </a:moveTo>
                <a:lnTo>
                  <a:pt x="90043" y="58800"/>
                </a:lnTo>
                <a:lnTo>
                  <a:pt x="61747" y="35382"/>
                </a:lnTo>
                <a:lnTo>
                  <a:pt x="71564" y="0"/>
                </a:lnTo>
                <a:close/>
                <a:moveTo>
                  <a:pt x="0" y="54787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37"/>
          <p:cNvSpPr/>
          <p:nvPr/>
        </p:nvSpPr>
        <p:spPr>
          <a:xfrm>
            <a:off x="1030394" y="1772038"/>
            <a:ext cx="8735084" cy="671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Ci-contre l’image d’un ballon de baudruche contenant le gaz d’hélium. </a:t>
            </a:r>
            <a:endParaRPr/>
          </a:p>
          <a:p>
            <a:pPr indent="0" lvl="0" marL="0" marR="0" rtl="0" algn="l">
              <a:lnSpc>
                <a:spcPct val="9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modéliser la structure de l’hélium dans le ballon.</a:t>
            </a:r>
            <a:endParaRPr/>
          </a:p>
        </p:txBody>
      </p:sp>
      <p:sp>
        <p:nvSpPr>
          <p:cNvPr id="721" name="Google Shape;721;p37"/>
          <p:cNvSpPr/>
          <p:nvPr/>
        </p:nvSpPr>
        <p:spPr>
          <a:xfrm>
            <a:off x="10728853" y="1709942"/>
            <a:ext cx="6716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722" name="Google Shape;722;p37"/>
          <p:cNvSpPr/>
          <p:nvPr/>
        </p:nvSpPr>
        <p:spPr>
          <a:xfrm>
            <a:off x="10363752" y="2473430"/>
            <a:ext cx="5850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Ballon</a:t>
            </a:r>
            <a:endParaRPr/>
          </a:p>
        </p:txBody>
      </p:sp>
      <p:pic>
        <p:nvPicPr>
          <p:cNvPr id="723" name="Google Shape;723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37"/>
          <p:cNvSpPr/>
          <p:nvPr/>
        </p:nvSpPr>
        <p:spPr>
          <a:xfrm>
            <a:off x="897194" y="3322374"/>
            <a:ext cx="10660822" cy="404455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5" name="Google Shape;72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7944" y="4069080"/>
            <a:ext cx="976426" cy="1358081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37"/>
          <p:cNvSpPr/>
          <p:nvPr/>
        </p:nvSpPr>
        <p:spPr>
          <a:xfrm>
            <a:off x="6898096" y="4296121"/>
            <a:ext cx="2383064" cy="1358081"/>
          </a:xfrm>
          <a:custGeom>
            <a:rect b="b" l="l" r="r" t="t"/>
            <a:pathLst>
              <a:path extrusionOk="0" h="576249" w="896670">
                <a:moveTo>
                  <a:pt x="96964" y="0"/>
                </a:moveTo>
                <a:cubicBezTo>
                  <a:pt x="43409" y="0"/>
                  <a:pt x="0" y="43408"/>
                  <a:pt x="0" y="96964"/>
                </a:cubicBezTo>
                <a:lnTo>
                  <a:pt x="0" y="479285"/>
                </a:lnTo>
                <a:cubicBezTo>
                  <a:pt x="0" y="532828"/>
                  <a:pt x="43409" y="576249"/>
                  <a:pt x="96964" y="576249"/>
                </a:cubicBezTo>
                <a:lnTo>
                  <a:pt x="799705" y="576249"/>
                </a:lnTo>
                <a:cubicBezTo>
                  <a:pt x="853261" y="576249"/>
                  <a:pt x="896670" y="532828"/>
                  <a:pt x="896670" y="479285"/>
                </a:cubicBezTo>
                <a:lnTo>
                  <a:pt x="896670" y="96964"/>
                </a:lnTo>
                <a:cubicBezTo>
                  <a:pt x="896670" y="43408"/>
                  <a:pt x="853261" y="0"/>
                  <a:pt x="799705" y="0"/>
                </a:cubicBezTo>
                <a:lnTo>
                  <a:pt x="96964" y="0"/>
                </a:lnTo>
                <a:close/>
                <a:moveTo>
                  <a:pt x="96964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37"/>
          <p:cNvSpPr/>
          <p:nvPr/>
        </p:nvSpPr>
        <p:spPr>
          <a:xfrm>
            <a:off x="3875906" y="4745825"/>
            <a:ext cx="2524894" cy="404455"/>
          </a:xfrm>
          <a:custGeom>
            <a:rect b="b" l="l" r="r" t="t"/>
            <a:pathLst>
              <a:path extrusionOk="0" h="334797" w="842403">
                <a:moveTo>
                  <a:pt x="842403" y="165595"/>
                </a:moveTo>
                <a:lnTo>
                  <a:pt x="694804" y="0"/>
                </a:lnTo>
                <a:lnTo>
                  <a:pt x="694804" y="71997"/>
                </a:lnTo>
                <a:lnTo>
                  <a:pt x="0" y="71997"/>
                </a:lnTo>
                <a:lnTo>
                  <a:pt x="0" y="273595"/>
                </a:lnTo>
                <a:lnTo>
                  <a:pt x="691197" y="273595"/>
                </a:lnTo>
                <a:lnTo>
                  <a:pt x="691197" y="334797"/>
                </a:lnTo>
                <a:close/>
                <a:moveTo>
                  <a:pt x="842403" y="165595"/>
                </a:moveTo>
              </a:path>
            </a:pathLst>
          </a:custGeom>
          <a:solidFill>
            <a:srgbClr val="F68C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37"/>
          <p:cNvSpPr/>
          <p:nvPr/>
        </p:nvSpPr>
        <p:spPr>
          <a:xfrm>
            <a:off x="1030394" y="3327045"/>
            <a:ext cx="49584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Modéliser un échantillon de l’hélium.</a:t>
            </a:r>
            <a:endParaRPr/>
          </a:p>
        </p:txBody>
      </p:sp>
      <p:sp>
        <p:nvSpPr>
          <p:cNvPr id="729" name="Google Shape;729;p37"/>
          <p:cNvSpPr/>
          <p:nvPr/>
        </p:nvSpPr>
        <p:spPr>
          <a:xfrm>
            <a:off x="6898096" y="5694892"/>
            <a:ext cx="24613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Modèle particulaire</a:t>
            </a:r>
            <a:endParaRPr/>
          </a:p>
        </p:txBody>
      </p:sp>
      <p:sp>
        <p:nvSpPr>
          <p:cNvPr id="730" name="Google Shape;730;p37"/>
          <p:cNvSpPr/>
          <p:nvPr/>
        </p:nvSpPr>
        <p:spPr>
          <a:xfrm>
            <a:off x="1919894" y="5510226"/>
            <a:ext cx="8944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8"/>
          <p:cNvSpPr txBox="1"/>
          <p:nvPr/>
        </p:nvSpPr>
        <p:spPr>
          <a:xfrm>
            <a:off x="741503" y="158713"/>
            <a:ext cx="11029951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Troisième étape:  je choisis une forme géométrique comme un disque par exemple. Je tiens en compte que les particules sont désordonnées et sans contact et je les place dans le rectangle ci-dessous. Le nombre n’est pas important.</a:t>
            </a:r>
            <a:endParaRPr/>
          </a:p>
        </p:txBody>
      </p:sp>
      <p:sp>
        <p:nvSpPr>
          <p:cNvPr id="736" name="Google Shape;736;p38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37" name="Google Shape;737;p38"/>
          <p:cNvSpPr txBox="1"/>
          <p:nvPr/>
        </p:nvSpPr>
        <p:spPr>
          <a:xfrm>
            <a:off x="479707" y="63409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que cette représentation n’est pas réelle.</a:t>
            </a:r>
            <a:endParaRPr/>
          </a:p>
        </p:txBody>
      </p:sp>
      <p:sp>
        <p:nvSpPr>
          <p:cNvPr id="738" name="Google Shape;738;p38"/>
          <p:cNvSpPr/>
          <p:nvPr/>
        </p:nvSpPr>
        <p:spPr>
          <a:xfrm>
            <a:off x="897194" y="1388464"/>
            <a:ext cx="10660822" cy="1364618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38"/>
          <p:cNvSpPr/>
          <p:nvPr/>
        </p:nvSpPr>
        <p:spPr>
          <a:xfrm>
            <a:off x="897194" y="1656659"/>
            <a:ext cx="10596813" cy="1081049"/>
          </a:xfrm>
          <a:custGeom>
            <a:rect b="b" l="l" r="r" t="t"/>
            <a:pathLst>
              <a:path extrusionOk="0" h="816267" w="613525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725195"/>
                </a:lnTo>
                <a:cubicBezTo>
                  <a:pt x="0" y="775500"/>
                  <a:pt x="40779" y="816267"/>
                  <a:pt x="91071" y="816267"/>
                </a:cubicBezTo>
                <a:lnTo>
                  <a:pt x="6044196" y="816267"/>
                </a:lnTo>
                <a:cubicBezTo>
                  <a:pt x="6094487" y="816267"/>
                  <a:pt x="6135255" y="775500"/>
                  <a:pt x="6135255" y="725195"/>
                </a:cubicBezTo>
                <a:lnTo>
                  <a:pt x="6135255" y="91059"/>
                </a:lnTo>
                <a:cubicBezTo>
                  <a:pt x="6135255" y="40767"/>
                  <a:pt x="6094487" y="0"/>
                  <a:pt x="604419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0" name="Google Shape;74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0263" y="1798093"/>
            <a:ext cx="585096" cy="690934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38"/>
          <p:cNvSpPr/>
          <p:nvPr/>
        </p:nvSpPr>
        <p:spPr>
          <a:xfrm>
            <a:off x="10564357" y="1930045"/>
            <a:ext cx="362153" cy="113792"/>
          </a:xfrm>
          <a:custGeom>
            <a:rect b="b" l="l" r="r" t="t"/>
            <a:pathLst>
              <a:path extrusionOk="0" h="113792" w="362153">
                <a:moveTo>
                  <a:pt x="362153" y="0"/>
                </a:moveTo>
                <a:lnTo>
                  <a:pt x="0" y="113792"/>
                </a:lnTo>
              </a:path>
            </a:pathLst>
          </a:custGeom>
          <a:noFill/>
          <a:ln cap="flat" cmpd="sng" w="952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38"/>
          <p:cNvSpPr/>
          <p:nvPr/>
        </p:nvSpPr>
        <p:spPr>
          <a:xfrm>
            <a:off x="10519335" y="2011973"/>
            <a:ext cx="90043" cy="58800"/>
          </a:xfrm>
          <a:custGeom>
            <a:rect b="b" l="l" r="r" t="t"/>
            <a:pathLst>
              <a:path extrusionOk="0" h="58800" w="90043">
                <a:moveTo>
                  <a:pt x="0" y="54787"/>
                </a:moveTo>
                <a:lnTo>
                  <a:pt x="90043" y="58800"/>
                </a:lnTo>
                <a:lnTo>
                  <a:pt x="61747" y="35382"/>
                </a:lnTo>
                <a:lnTo>
                  <a:pt x="71564" y="0"/>
                </a:lnTo>
                <a:close/>
                <a:moveTo>
                  <a:pt x="0" y="54787"/>
                </a:move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38"/>
          <p:cNvSpPr/>
          <p:nvPr/>
        </p:nvSpPr>
        <p:spPr>
          <a:xfrm>
            <a:off x="1030394" y="1772038"/>
            <a:ext cx="8735084" cy="671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Ci-contre l’image d’un ballon de baudruche contenant le gaz d’hélium. </a:t>
            </a:r>
            <a:endParaRPr/>
          </a:p>
          <a:p>
            <a:pPr indent="0" lvl="0" marL="0" marR="0" rtl="0" algn="l">
              <a:lnSpc>
                <a:spcPct val="9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veut modéliser la structure de l’hélium dans le ballon.</a:t>
            </a:r>
            <a:endParaRPr/>
          </a:p>
        </p:txBody>
      </p:sp>
      <p:sp>
        <p:nvSpPr>
          <p:cNvPr id="744" name="Google Shape;744;p38"/>
          <p:cNvSpPr/>
          <p:nvPr/>
        </p:nvSpPr>
        <p:spPr>
          <a:xfrm>
            <a:off x="10728853" y="1709942"/>
            <a:ext cx="6716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  <p:sp>
        <p:nvSpPr>
          <p:cNvPr id="745" name="Google Shape;745;p38"/>
          <p:cNvSpPr/>
          <p:nvPr/>
        </p:nvSpPr>
        <p:spPr>
          <a:xfrm>
            <a:off x="10363752" y="2473430"/>
            <a:ext cx="5850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Ballon</a:t>
            </a:r>
            <a:endParaRPr/>
          </a:p>
        </p:txBody>
      </p:sp>
      <p:pic>
        <p:nvPicPr>
          <p:cNvPr id="746" name="Google Shape;74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38"/>
          <p:cNvSpPr/>
          <p:nvPr/>
        </p:nvSpPr>
        <p:spPr>
          <a:xfrm>
            <a:off x="897194" y="3322374"/>
            <a:ext cx="10660822" cy="404455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8" name="Google Shape;748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7944" y="4069080"/>
            <a:ext cx="976426" cy="1358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24928" y="4426570"/>
            <a:ext cx="1627632" cy="1042967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38"/>
          <p:cNvSpPr/>
          <p:nvPr/>
        </p:nvSpPr>
        <p:spPr>
          <a:xfrm>
            <a:off x="6898096" y="4296121"/>
            <a:ext cx="2383064" cy="1358081"/>
          </a:xfrm>
          <a:custGeom>
            <a:rect b="b" l="l" r="r" t="t"/>
            <a:pathLst>
              <a:path extrusionOk="0" h="576249" w="896670">
                <a:moveTo>
                  <a:pt x="96964" y="0"/>
                </a:moveTo>
                <a:cubicBezTo>
                  <a:pt x="43409" y="0"/>
                  <a:pt x="0" y="43408"/>
                  <a:pt x="0" y="96964"/>
                </a:cubicBezTo>
                <a:lnTo>
                  <a:pt x="0" y="479285"/>
                </a:lnTo>
                <a:cubicBezTo>
                  <a:pt x="0" y="532828"/>
                  <a:pt x="43409" y="576249"/>
                  <a:pt x="96964" y="576249"/>
                </a:cubicBezTo>
                <a:lnTo>
                  <a:pt x="799705" y="576249"/>
                </a:lnTo>
                <a:cubicBezTo>
                  <a:pt x="853261" y="576249"/>
                  <a:pt x="896670" y="532828"/>
                  <a:pt x="896670" y="479285"/>
                </a:cubicBezTo>
                <a:lnTo>
                  <a:pt x="896670" y="96964"/>
                </a:lnTo>
                <a:cubicBezTo>
                  <a:pt x="896670" y="43408"/>
                  <a:pt x="853261" y="0"/>
                  <a:pt x="799705" y="0"/>
                </a:cubicBezTo>
                <a:lnTo>
                  <a:pt x="96964" y="0"/>
                </a:lnTo>
                <a:close/>
                <a:moveTo>
                  <a:pt x="96964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38"/>
          <p:cNvSpPr/>
          <p:nvPr/>
        </p:nvSpPr>
        <p:spPr>
          <a:xfrm>
            <a:off x="3875906" y="4745825"/>
            <a:ext cx="2524894" cy="404455"/>
          </a:xfrm>
          <a:custGeom>
            <a:rect b="b" l="l" r="r" t="t"/>
            <a:pathLst>
              <a:path extrusionOk="0" h="334797" w="842403">
                <a:moveTo>
                  <a:pt x="842403" y="165595"/>
                </a:moveTo>
                <a:lnTo>
                  <a:pt x="694804" y="0"/>
                </a:lnTo>
                <a:lnTo>
                  <a:pt x="694804" y="71997"/>
                </a:lnTo>
                <a:lnTo>
                  <a:pt x="0" y="71997"/>
                </a:lnTo>
                <a:lnTo>
                  <a:pt x="0" y="273595"/>
                </a:lnTo>
                <a:lnTo>
                  <a:pt x="691197" y="273595"/>
                </a:lnTo>
                <a:lnTo>
                  <a:pt x="691197" y="334797"/>
                </a:lnTo>
                <a:close/>
                <a:moveTo>
                  <a:pt x="842403" y="165595"/>
                </a:moveTo>
              </a:path>
            </a:pathLst>
          </a:custGeom>
          <a:solidFill>
            <a:srgbClr val="F68C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38"/>
          <p:cNvSpPr/>
          <p:nvPr/>
        </p:nvSpPr>
        <p:spPr>
          <a:xfrm>
            <a:off x="1030394" y="3327045"/>
            <a:ext cx="49584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Modéliser un échantillon de l’hélium.</a:t>
            </a:r>
            <a:endParaRPr/>
          </a:p>
        </p:txBody>
      </p:sp>
      <p:sp>
        <p:nvSpPr>
          <p:cNvPr id="753" name="Google Shape;753;p38"/>
          <p:cNvSpPr/>
          <p:nvPr/>
        </p:nvSpPr>
        <p:spPr>
          <a:xfrm>
            <a:off x="6898096" y="5694892"/>
            <a:ext cx="24613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Modèle particulaire</a:t>
            </a:r>
            <a:endParaRPr/>
          </a:p>
        </p:txBody>
      </p:sp>
      <p:sp>
        <p:nvSpPr>
          <p:cNvPr id="754" name="Google Shape;754;p38"/>
          <p:cNvSpPr/>
          <p:nvPr/>
        </p:nvSpPr>
        <p:spPr>
          <a:xfrm>
            <a:off x="1919894" y="5510226"/>
            <a:ext cx="8944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Hélium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39"/>
          <p:cNvSpPr txBox="1"/>
          <p:nvPr/>
        </p:nvSpPr>
        <p:spPr>
          <a:xfrm>
            <a:off x="741503" y="158713"/>
            <a:ext cx="11029951" cy="525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conclure, voici les trois étapes que je dois respecter pour modéliser un échantillon d’une matière:</a:t>
            </a:r>
            <a:endParaRPr/>
          </a:p>
        </p:txBody>
      </p:sp>
      <p:sp>
        <p:nvSpPr>
          <p:cNvPr id="760" name="Google Shape;760;p39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61" name="Google Shape;761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39"/>
          <p:cNvSpPr txBox="1"/>
          <p:nvPr/>
        </p:nvSpPr>
        <p:spPr>
          <a:xfrm>
            <a:off x="1048512" y="1840451"/>
            <a:ext cx="100949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1: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Préciser l’état physique de la matière</a:t>
            </a:r>
            <a:endParaRPr/>
          </a:p>
        </p:txBody>
      </p:sp>
      <p:sp>
        <p:nvSpPr>
          <p:cNvPr id="763" name="Google Shape;763;p39"/>
          <p:cNvSpPr txBox="1"/>
          <p:nvPr/>
        </p:nvSpPr>
        <p:spPr>
          <a:xfrm>
            <a:off x="1048511" y="4434637"/>
            <a:ext cx="104672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3: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Représenter les particules en utilisant des formes géométriques simples</a:t>
            </a:r>
            <a:endParaRPr/>
          </a:p>
        </p:txBody>
      </p:sp>
      <p:sp>
        <p:nvSpPr>
          <p:cNvPr id="764" name="Google Shape;764;p39"/>
          <p:cNvSpPr txBox="1"/>
          <p:nvPr/>
        </p:nvSpPr>
        <p:spPr>
          <a:xfrm>
            <a:off x="1048512" y="3137544"/>
            <a:ext cx="10625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2: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Décrire la disposition des particules constituant cette matière</a:t>
            </a:r>
            <a:endParaRPr/>
          </a:p>
        </p:txBody>
      </p:sp>
      <p:sp>
        <p:nvSpPr>
          <p:cNvPr id="765" name="Google Shape;765;p39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Attirer l’attention des élèves et lire à haute voix.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"/>
          <p:cNvSpPr/>
          <p:nvPr/>
        </p:nvSpPr>
        <p:spPr>
          <a:xfrm>
            <a:off x="2194170" y="1177151"/>
            <a:ext cx="7803661" cy="489297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231" name="Google Shape;231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232;p4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33" name="Google Shape;233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98A8BD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8A8B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Ouverture de la séance</a:t>
              </a:r>
              <a:endParaRPr/>
            </a:p>
          </p:txBody>
        </p:sp>
      </p:grpSp>
      <p:grpSp>
        <p:nvGrpSpPr>
          <p:cNvPr id="238" name="Google Shape;238;p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239" name="Google Shape;239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E55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E55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Modelage</a:t>
              </a:r>
              <a:endParaRPr/>
            </a:p>
          </p:txBody>
        </p:sp>
      </p:grpSp>
      <p:grpSp>
        <p:nvGrpSpPr>
          <p:cNvPr id="244" name="Google Shape;244;p4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245" name="Google Shape;245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collective</a:t>
              </a:r>
              <a:endParaRPr/>
            </a:p>
          </p:txBody>
        </p:sp>
      </p:grpSp>
      <p:grpSp>
        <p:nvGrpSpPr>
          <p:cNvPr id="250" name="Google Shape;250;p4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251" name="Google Shape;251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BEB07D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BEB0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10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en binôme</a:t>
              </a:r>
              <a:endParaRPr/>
            </a:p>
          </p:txBody>
        </p:sp>
      </p:grpSp>
      <p:grpSp>
        <p:nvGrpSpPr>
          <p:cNvPr id="256" name="Google Shape;256;p4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257" name="Google Shape;257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15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Pratique autonome</a:t>
              </a:r>
              <a:endParaRPr/>
            </a:p>
          </p:txBody>
        </p:sp>
      </p:grpSp>
      <p:grpSp>
        <p:nvGrpSpPr>
          <p:cNvPr id="262" name="Google Shape;262;p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263" name="Google Shape;263;p4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6CA6A2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6CA6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5 min</a:t>
              </a:r>
              <a:endParaRPr b="1" sz="14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4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67" u="none" cap="none" strike="noStrike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Clôture</a:t>
              </a: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0" name="Google Shape;770;p40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71" name="Google Shape;771;p4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B0F0"/>
            </a:solidFill>
            <a:ln cap="flat" cmpd="sng" w="12700">
              <a:solidFill>
                <a:srgbClr val="00B0F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guidée collective </a:t>
              </a:r>
              <a:endParaRPr/>
            </a:p>
          </p:txBody>
        </p:sp>
      </p:grpSp>
      <p:grpSp>
        <p:nvGrpSpPr>
          <p:cNvPr id="773" name="Google Shape;773;p40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774" name="Google Shape;774;p40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0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776" name="Google Shape;776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4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Fermez vos livrets, prenez vos ardoises et écrivez-y vos réponses.</a:t>
            </a:r>
            <a:endParaRPr/>
          </a:p>
        </p:txBody>
      </p:sp>
      <p:sp>
        <p:nvSpPr>
          <p:cNvPr id="782" name="Google Shape;782;p41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83" name="Google Shape;78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41"/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clarifie la question et peut utiliser l’alternance linguistique si besoin.</a:t>
            </a:r>
            <a:endParaRPr/>
          </a:p>
        </p:txBody>
      </p:sp>
      <p:pic>
        <p:nvPicPr>
          <p:cNvPr descr="Nuage contour" id="785" name="Google Shape;785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16570" y="1439745"/>
            <a:ext cx="807701" cy="807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uage contour" id="786" name="Google Shape;786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85077" y="129403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uage contour" id="787" name="Google Shape;787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05137" y="1967027"/>
            <a:ext cx="1199680" cy="1199680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41"/>
          <p:cNvSpPr txBox="1"/>
          <p:nvPr/>
        </p:nvSpPr>
        <p:spPr>
          <a:xfrm>
            <a:off x="988104" y="1751231"/>
            <a:ext cx="539752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schéma ci-contre représente:</a:t>
            </a:r>
            <a:endParaRPr/>
          </a:p>
        </p:txBody>
      </p:sp>
      <p:sp>
        <p:nvSpPr>
          <p:cNvPr id="789" name="Google Shape;789;p41"/>
          <p:cNvSpPr/>
          <p:nvPr/>
        </p:nvSpPr>
        <p:spPr>
          <a:xfrm>
            <a:off x="1634293" y="320693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90" name="Google Shape;790;p41"/>
          <p:cNvSpPr/>
          <p:nvPr/>
        </p:nvSpPr>
        <p:spPr>
          <a:xfrm>
            <a:off x="1634293" y="400495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791" name="Google Shape;791;p41"/>
          <p:cNvSpPr/>
          <p:nvPr/>
        </p:nvSpPr>
        <p:spPr>
          <a:xfrm>
            <a:off x="2066293" y="3205859"/>
            <a:ext cx="374929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photo d’un nuage.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41"/>
          <p:cNvSpPr/>
          <p:nvPr/>
        </p:nvSpPr>
        <p:spPr>
          <a:xfrm>
            <a:off x="2054101" y="3985054"/>
            <a:ext cx="374929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nuage réel.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41"/>
          <p:cNvSpPr/>
          <p:nvPr/>
        </p:nvSpPr>
        <p:spPr>
          <a:xfrm>
            <a:off x="2080009" y="4900547"/>
            <a:ext cx="374929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modèle d’un nuage.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41"/>
          <p:cNvSpPr/>
          <p:nvPr/>
        </p:nvSpPr>
        <p:spPr>
          <a:xfrm>
            <a:off x="1634293" y="490454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42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Effectivement. L’image ci-dessous n’est qu’un modèle. C’est-à-dire une représentation simplifiée. </a:t>
            </a:r>
            <a:endParaRPr/>
          </a:p>
        </p:txBody>
      </p:sp>
      <p:sp>
        <p:nvSpPr>
          <p:cNvPr id="800" name="Google Shape;800;p42"/>
          <p:cNvSpPr txBox="1"/>
          <p:nvPr/>
        </p:nvSpPr>
        <p:spPr>
          <a:xfrm>
            <a:off x="241300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raisonnement.</a:t>
            </a:r>
            <a:endParaRPr/>
          </a:p>
        </p:txBody>
      </p:sp>
      <p:pic>
        <p:nvPicPr>
          <p:cNvPr id="801" name="Google Shape;80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28400" y="1065904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802" name="Google Shape;802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708" y="4774132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uage contour" id="803" name="Google Shape;803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16570" y="1439745"/>
            <a:ext cx="807701" cy="807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uage contour" id="804" name="Google Shape;804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05137" y="1967027"/>
            <a:ext cx="1199680" cy="1199680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42"/>
          <p:cNvSpPr txBox="1"/>
          <p:nvPr/>
        </p:nvSpPr>
        <p:spPr>
          <a:xfrm>
            <a:off x="988104" y="1751231"/>
            <a:ext cx="539752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schéma ci-contre représente:</a:t>
            </a:r>
            <a:endParaRPr/>
          </a:p>
        </p:txBody>
      </p:sp>
      <p:sp>
        <p:nvSpPr>
          <p:cNvPr id="806" name="Google Shape;806;p42"/>
          <p:cNvSpPr/>
          <p:nvPr/>
        </p:nvSpPr>
        <p:spPr>
          <a:xfrm>
            <a:off x="1634293" y="320693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07" name="Google Shape;807;p42"/>
          <p:cNvSpPr/>
          <p:nvPr/>
        </p:nvSpPr>
        <p:spPr>
          <a:xfrm>
            <a:off x="1634293" y="4004956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08" name="Google Shape;808;p42"/>
          <p:cNvSpPr/>
          <p:nvPr/>
        </p:nvSpPr>
        <p:spPr>
          <a:xfrm>
            <a:off x="2066293" y="3205859"/>
            <a:ext cx="374929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photo d’un nuage.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42"/>
          <p:cNvSpPr/>
          <p:nvPr/>
        </p:nvSpPr>
        <p:spPr>
          <a:xfrm>
            <a:off x="2054101" y="3985054"/>
            <a:ext cx="374929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nuage réel.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42"/>
          <p:cNvSpPr/>
          <p:nvPr/>
        </p:nvSpPr>
        <p:spPr>
          <a:xfrm>
            <a:off x="2080009" y="4900547"/>
            <a:ext cx="374929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modèle d’un nuage.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42"/>
          <p:cNvSpPr/>
          <p:nvPr/>
        </p:nvSpPr>
        <p:spPr>
          <a:xfrm>
            <a:off x="1634293" y="490454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Nuage contour" id="812" name="Google Shape;812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85077" y="1294031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43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Répondez par vrai ou faux.</a:t>
            </a:r>
            <a:endParaRPr/>
          </a:p>
        </p:txBody>
      </p:sp>
      <p:sp>
        <p:nvSpPr>
          <p:cNvPr id="818" name="Google Shape;818;p43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819" name="Google Shape;81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20" name="Google Shape;820;p43"/>
          <p:cNvSpPr txBox="1"/>
          <p:nvPr/>
        </p:nvSpPr>
        <p:spPr>
          <a:xfrm>
            <a:off x="1825586" y="2161103"/>
            <a:ext cx="789091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matière est constituée de particules visibles à l’œil nu.</a:t>
            </a:r>
            <a:endParaRPr/>
          </a:p>
        </p:txBody>
      </p:sp>
      <p:sp>
        <p:nvSpPr>
          <p:cNvPr id="821" name="Google Shape;821;p43"/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822" name="Google Shape;822;p43"/>
          <p:cNvSpPr/>
          <p:nvPr/>
        </p:nvSpPr>
        <p:spPr>
          <a:xfrm>
            <a:off x="7333229" y="3303604"/>
            <a:ext cx="23832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823" name="Google Shape;823;p43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clarifie la question et peut utiliser l’alternance linguistique si besoin.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44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Toute matière est constituée de particules non visibles à l’œil nu.</a:t>
            </a:r>
            <a:endParaRPr/>
          </a:p>
        </p:txBody>
      </p:sp>
      <p:pic>
        <p:nvPicPr>
          <p:cNvPr descr="Coche avec un remplissage uni" id="829" name="Google Shape;82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99491" y="3086585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924848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44"/>
          <p:cNvSpPr txBox="1"/>
          <p:nvPr/>
        </p:nvSpPr>
        <p:spPr>
          <a:xfrm>
            <a:off x="424794" y="569018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raisonnement.</a:t>
            </a:r>
            <a:endParaRPr/>
          </a:p>
        </p:txBody>
      </p:sp>
      <p:sp>
        <p:nvSpPr>
          <p:cNvPr id="832" name="Google Shape;832;p44"/>
          <p:cNvSpPr txBox="1"/>
          <p:nvPr/>
        </p:nvSpPr>
        <p:spPr>
          <a:xfrm>
            <a:off x="1825586" y="2161103"/>
            <a:ext cx="789091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matière est constituée de particules visibles à l’œil nu.</a:t>
            </a:r>
            <a:endParaRPr/>
          </a:p>
        </p:txBody>
      </p:sp>
      <p:sp>
        <p:nvSpPr>
          <p:cNvPr id="833" name="Google Shape;833;p44"/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834" name="Google Shape;834;p44"/>
          <p:cNvSpPr/>
          <p:nvPr/>
        </p:nvSpPr>
        <p:spPr>
          <a:xfrm>
            <a:off x="7333229" y="3303604"/>
            <a:ext cx="23832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45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Répondez par vrai ou faux.</a:t>
            </a:r>
            <a:endParaRPr/>
          </a:p>
        </p:txBody>
      </p:sp>
      <p:sp>
        <p:nvSpPr>
          <p:cNvPr id="840" name="Google Shape;840;p45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841" name="Google Shape;841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45"/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clarifie la question et peut utiliser l’alternance linguistique si besoin.</a:t>
            </a:r>
            <a:endParaRPr/>
          </a:p>
        </p:txBody>
      </p:sp>
      <p:sp>
        <p:nvSpPr>
          <p:cNvPr id="843" name="Google Shape;843;p45"/>
          <p:cNvSpPr txBox="1"/>
          <p:nvPr/>
        </p:nvSpPr>
        <p:spPr>
          <a:xfrm>
            <a:off x="1625050" y="2270633"/>
            <a:ext cx="916487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fer et l’eau sont constitués de mêmes particules.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45"/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845" name="Google Shape;845;p45"/>
          <p:cNvSpPr/>
          <p:nvPr/>
        </p:nvSpPr>
        <p:spPr>
          <a:xfrm>
            <a:off x="7333229" y="3303604"/>
            <a:ext cx="23832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46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Effectivement, deux substances différentes sont constituées de particules différentes.</a:t>
            </a:r>
            <a:endParaRPr/>
          </a:p>
        </p:txBody>
      </p:sp>
      <p:pic>
        <p:nvPicPr>
          <p:cNvPr descr="Coche avec un remplissage uni" id="851" name="Google Shape;85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23999" y="3086585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28400" y="106590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46"/>
          <p:cNvSpPr txBox="1"/>
          <p:nvPr/>
        </p:nvSpPr>
        <p:spPr>
          <a:xfrm>
            <a:off x="1625050" y="2270633"/>
            <a:ext cx="916487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fer et l’eau sont constitués de mêmes particules.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46"/>
          <p:cNvSpPr/>
          <p:nvPr/>
        </p:nvSpPr>
        <p:spPr>
          <a:xfrm>
            <a:off x="1825586" y="3303604"/>
            <a:ext cx="23832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855" name="Google Shape;855;p46"/>
          <p:cNvSpPr/>
          <p:nvPr/>
        </p:nvSpPr>
        <p:spPr>
          <a:xfrm>
            <a:off x="7333229" y="3303604"/>
            <a:ext cx="238327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856" name="Google Shape;856;p46"/>
          <p:cNvSpPr txBox="1"/>
          <p:nvPr/>
        </p:nvSpPr>
        <p:spPr>
          <a:xfrm>
            <a:off x="619485" y="5334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raisonnement.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47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Choisissez la proposition correcte.</a:t>
            </a:r>
            <a:endParaRPr/>
          </a:p>
        </p:txBody>
      </p:sp>
      <p:sp>
        <p:nvSpPr>
          <p:cNvPr id="862" name="Google Shape;862;p47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863" name="Google Shape;863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47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clarifie la question et peut utiliser l’alternance linguistique si besoin.</a:t>
            </a:r>
            <a:endParaRPr/>
          </a:p>
        </p:txBody>
      </p:sp>
      <p:sp>
        <p:nvSpPr>
          <p:cNvPr id="865" name="Google Shape;865;p47"/>
          <p:cNvSpPr/>
          <p:nvPr/>
        </p:nvSpPr>
        <p:spPr>
          <a:xfrm>
            <a:off x="2997279" y="4401422"/>
            <a:ext cx="610854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866" name="Google Shape;866;p47"/>
          <p:cNvSpPr/>
          <p:nvPr/>
        </p:nvSpPr>
        <p:spPr>
          <a:xfrm>
            <a:off x="2565279" y="361032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67" name="Google Shape;867;p47"/>
          <p:cNvSpPr/>
          <p:nvPr/>
        </p:nvSpPr>
        <p:spPr>
          <a:xfrm>
            <a:off x="2988036" y="3609782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47"/>
          <p:cNvSpPr/>
          <p:nvPr/>
        </p:nvSpPr>
        <p:spPr>
          <a:xfrm>
            <a:off x="2556036" y="440196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69" name="Google Shape;869;p47"/>
          <p:cNvSpPr/>
          <p:nvPr/>
        </p:nvSpPr>
        <p:spPr>
          <a:xfrm>
            <a:off x="2565279" y="519252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870" name="Google Shape;870;p47"/>
          <p:cNvSpPr/>
          <p:nvPr/>
        </p:nvSpPr>
        <p:spPr>
          <a:xfrm>
            <a:off x="2997279" y="5191448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gazeux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871" name="Google Shape;871;p47"/>
          <p:cNvSpPr txBox="1"/>
          <p:nvPr/>
        </p:nvSpPr>
        <p:spPr>
          <a:xfrm>
            <a:off x="1499616" y="1758060"/>
            <a:ext cx="7497980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les particules d’un corps sont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ordonnées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 contact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ce corps est à l’état :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48"/>
          <p:cNvSpPr txBox="1"/>
          <p:nvPr/>
        </p:nvSpPr>
        <p:spPr>
          <a:xfrm>
            <a:off x="774700" y="177800"/>
            <a:ext cx="111760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C’est à l’état solide que les particules sont représentées de manière ordonnée et elles toutes en contact.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7" name="Google Shape;87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1043720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878" name="Google Shape;878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99616" y="3443046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Google Shape;879;p48"/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raisonnement.</a:t>
            </a:r>
            <a:endParaRPr/>
          </a:p>
        </p:txBody>
      </p:sp>
      <p:sp>
        <p:nvSpPr>
          <p:cNvPr id="880" name="Google Shape;880;p48"/>
          <p:cNvSpPr txBox="1"/>
          <p:nvPr/>
        </p:nvSpPr>
        <p:spPr>
          <a:xfrm>
            <a:off x="1499616" y="1758060"/>
            <a:ext cx="7497980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les particules d’un corps sont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ordonnées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 contact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ce corps est à l’état :</a:t>
            </a:r>
            <a:endParaRPr/>
          </a:p>
        </p:txBody>
      </p:sp>
      <p:sp>
        <p:nvSpPr>
          <p:cNvPr id="881" name="Google Shape;881;p48"/>
          <p:cNvSpPr/>
          <p:nvPr/>
        </p:nvSpPr>
        <p:spPr>
          <a:xfrm>
            <a:off x="2997279" y="4401422"/>
            <a:ext cx="610854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882" name="Google Shape;882;p48"/>
          <p:cNvSpPr/>
          <p:nvPr/>
        </p:nvSpPr>
        <p:spPr>
          <a:xfrm>
            <a:off x="2565279" y="361032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83" name="Google Shape;883;p48"/>
          <p:cNvSpPr/>
          <p:nvPr/>
        </p:nvSpPr>
        <p:spPr>
          <a:xfrm>
            <a:off x="2988036" y="3609782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48"/>
          <p:cNvSpPr/>
          <p:nvPr/>
        </p:nvSpPr>
        <p:spPr>
          <a:xfrm>
            <a:off x="2556036" y="440196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85" name="Google Shape;885;p48"/>
          <p:cNvSpPr/>
          <p:nvPr/>
        </p:nvSpPr>
        <p:spPr>
          <a:xfrm>
            <a:off x="2565279" y="519252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886" name="Google Shape;886;p48"/>
          <p:cNvSpPr/>
          <p:nvPr/>
        </p:nvSpPr>
        <p:spPr>
          <a:xfrm>
            <a:off x="2997279" y="5191448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gazeux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49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Choisissez la proposition correcte.</a:t>
            </a:r>
            <a:endParaRPr/>
          </a:p>
        </p:txBody>
      </p:sp>
      <p:sp>
        <p:nvSpPr>
          <p:cNvPr id="892" name="Google Shape;892;p49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893" name="Google Shape;893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94" name="Google Shape;894;p49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clarifie la question et peut utiliser l’alternance linguistique si besoin.</a:t>
            </a:r>
            <a:endParaRPr/>
          </a:p>
        </p:txBody>
      </p:sp>
      <p:sp>
        <p:nvSpPr>
          <p:cNvPr id="895" name="Google Shape;895;p49"/>
          <p:cNvSpPr/>
          <p:nvPr/>
        </p:nvSpPr>
        <p:spPr>
          <a:xfrm>
            <a:off x="2997279" y="4401422"/>
            <a:ext cx="610854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896" name="Google Shape;896;p49"/>
          <p:cNvSpPr/>
          <p:nvPr/>
        </p:nvSpPr>
        <p:spPr>
          <a:xfrm>
            <a:off x="2565279" y="361032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897" name="Google Shape;897;p49"/>
          <p:cNvSpPr/>
          <p:nvPr/>
        </p:nvSpPr>
        <p:spPr>
          <a:xfrm>
            <a:off x="2988036" y="3609782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49"/>
          <p:cNvSpPr/>
          <p:nvPr/>
        </p:nvSpPr>
        <p:spPr>
          <a:xfrm>
            <a:off x="2556036" y="440196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99" name="Google Shape;899;p49"/>
          <p:cNvSpPr txBox="1"/>
          <p:nvPr/>
        </p:nvSpPr>
        <p:spPr>
          <a:xfrm>
            <a:off x="1499616" y="1758060"/>
            <a:ext cx="7497980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les particules d’un corps sont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sans contact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ce corps est à l’état :</a:t>
            </a:r>
            <a:endParaRPr/>
          </a:p>
        </p:txBody>
      </p:sp>
      <p:sp>
        <p:nvSpPr>
          <p:cNvPr id="900" name="Google Shape;900;p49"/>
          <p:cNvSpPr/>
          <p:nvPr/>
        </p:nvSpPr>
        <p:spPr>
          <a:xfrm>
            <a:off x="2565279" y="519252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901" name="Google Shape;901;p49"/>
          <p:cNvSpPr/>
          <p:nvPr/>
        </p:nvSpPr>
        <p:spPr>
          <a:xfrm>
            <a:off x="2997279" y="5191448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gazeux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"/>
          <p:cNvSpPr/>
          <p:nvPr/>
        </p:nvSpPr>
        <p:spPr>
          <a:xfrm>
            <a:off x="1373383" y="1118690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274" name="Google Shape;274;p5"/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</a:t>
            </a:r>
            <a:endParaRPr b="1" sz="1867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5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276" name="Google Shape;276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6256634" y="3994543"/>
            <a:ext cx="2454437" cy="273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20052" y="2115869"/>
            <a:ext cx="1632389" cy="116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5"/>
          <p:cNvPicPr preferRelativeResize="0"/>
          <p:nvPr/>
        </p:nvPicPr>
        <p:blipFill rotWithShape="1">
          <a:blip r:embed="rId6">
            <a:alphaModFix/>
          </a:blip>
          <a:srcRect b="30054" l="11665" r="26246" t="23325"/>
          <a:stretch/>
        </p:blipFill>
        <p:spPr>
          <a:xfrm>
            <a:off x="6371391" y="2293829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6588925" y="4991802"/>
            <a:ext cx="894928" cy="860453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"/>
          <p:cNvSpPr txBox="1"/>
          <p:nvPr/>
        </p:nvSpPr>
        <p:spPr>
          <a:xfrm>
            <a:off x="1989337" y="2330093"/>
            <a:ext cx="3341675" cy="3758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986594" y="4209185"/>
            <a:ext cx="1099303" cy="1322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563165" y="2187924"/>
            <a:ext cx="1965579" cy="2727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50"/>
          <p:cNvSpPr txBox="1"/>
          <p:nvPr/>
        </p:nvSpPr>
        <p:spPr>
          <a:xfrm>
            <a:off x="774700" y="177800"/>
            <a:ext cx="111760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À l’état gazeux, les particules sont disposées de façon désordonnée et ne sont pas en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C’est à l’état gazeux que les particules sont représentées de manière désordonnée et qu’aucune particule ne touche l’autre.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7" name="Google Shape;90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1043720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908" name="Google Shape;908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4034" y="5065033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909" name="Google Shape;909;p50"/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raisonnement.</a:t>
            </a:r>
            <a:endParaRPr/>
          </a:p>
        </p:txBody>
      </p:sp>
      <p:sp>
        <p:nvSpPr>
          <p:cNvPr id="910" name="Google Shape;910;p50"/>
          <p:cNvSpPr txBox="1"/>
          <p:nvPr/>
        </p:nvSpPr>
        <p:spPr>
          <a:xfrm>
            <a:off x="1499616" y="1758060"/>
            <a:ext cx="7497980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les particules d’un corps sont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sans contact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ce corps est à l’état :</a:t>
            </a:r>
            <a:endParaRPr/>
          </a:p>
        </p:txBody>
      </p:sp>
      <p:sp>
        <p:nvSpPr>
          <p:cNvPr id="911" name="Google Shape;911;p50"/>
          <p:cNvSpPr/>
          <p:nvPr/>
        </p:nvSpPr>
        <p:spPr>
          <a:xfrm>
            <a:off x="2997279" y="4401422"/>
            <a:ext cx="610854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12" name="Google Shape;912;p50"/>
          <p:cNvSpPr/>
          <p:nvPr/>
        </p:nvSpPr>
        <p:spPr>
          <a:xfrm>
            <a:off x="2565279" y="361032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13" name="Google Shape;913;p50"/>
          <p:cNvSpPr/>
          <p:nvPr/>
        </p:nvSpPr>
        <p:spPr>
          <a:xfrm>
            <a:off x="2988036" y="3609782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50"/>
          <p:cNvSpPr/>
          <p:nvPr/>
        </p:nvSpPr>
        <p:spPr>
          <a:xfrm>
            <a:off x="2556036" y="440196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15" name="Google Shape;915;p50"/>
          <p:cNvSpPr/>
          <p:nvPr/>
        </p:nvSpPr>
        <p:spPr>
          <a:xfrm>
            <a:off x="2565279" y="519252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916" name="Google Shape;916;p50"/>
          <p:cNvSpPr/>
          <p:nvPr/>
        </p:nvSpPr>
        <p:spPr>
          <a:xfrm>
            <a:off x="2997279" y="5191448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gazeux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5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Choisissez la proposition correcte.</a:t>
            </a:r>
            <a:endParaRPr/>
          </a:p>
        </p:txBody>
      </p:sp>
      <p:sp>
        <p:nvSpPr>
          <p:cNvPr id="922" name="Google Shape;922;p51"/>
          <p:cNvSpPr/>
          <p:nvPr/>
        </p:nvSpPr>
        <p:spPr>
          <a:xfrm>
            <a:off x="11219324" y="257231"/>
            <a:ext cx="714138" cy="518400"/>
          </a:xfrm>
          <a:prstGeom prst="roundRect">
            <a:avLst>
              <a:gd fmla="val 16667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VdC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923" name="Google Shape;92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4" name="Google Shape;924;p51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clarifie la question et peut utiliser l’alternance linguistique si besoin.</a:t>
            </a:r>
            <a:endParaRPr/>
          </a:p>
        </p:txBody>
      </p:sp>
      <p:sp>
        <p:nvSpPr>
          <p:cNvPr id="925" name="Google Shape;925;p51"/>
          <p:cNvSpPr/>
          <p:nvPr/>
        </p:nvSpPr>
        <p:spPr>
          <a:xfrm>
            <a:off x="2997279" y="4401422"/>
            <a:ext cx="610854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26" name="Google Shape;926;p51"/>
          <p:cNvSpPr/>
          <p:nvPr/>
        </p:nvSpPr>
        <p:spPr>
          <a:xfrm>
            <a:off x="2565279" y="361032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27" name="Google Shape;927;p51"/>
          <p:cNvSpPr/>
          <p:nvPr/>
        </p:nvSpPr>
        <p:spPr>
          <a:xfrm>
            <a:off x="2988036" y="3609782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51"/>
          <p:cNvSpPr/>
          <p:nvPr/>
        </p:nvSpPr>
        <p:spPr>
          <a:xfrm>
            <a:off x="2556036" y="440196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29" name="Google Shape;929;p51"/>
          <p:cNvSpPr/>
          <p:nvPr/>
        </p:nvSpPr>
        <p:spPr>
          <a:xfrm>
            <a:off x="2565279" y="519252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930" name="Google Shape;930;p51"/>
          <p:cNvSpPr/>
          <p:nvPr/>
        </p:nvSpPr>
        <p:spPr>
          <a:xfrm>
            <a:off x="2997279" y="5191448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gazeux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31" name="Google Shape;931;p51"/>
          <p:cNvSpPr txBox="1"/>
          <p:nvPr/>
        </p:nvSpPr>
        <p:spPr>
          <a:xfrm>
            <a:off x="1499616" y="1758060"/>
            <a:ext cx="7497980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les particules d’un corps sont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 contact pour la plupart,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corps est à l’état :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2"/>
          <p:cNvSpPr txBox="1"/>
          <p:nvPr/>
        </p:nvSpPr>
        <p:spPr>
          <a:xfrm>
            <a:off x="774700" y="177800"/>
            <a:ext cx="111760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C’est à l’état liquide que les particules sont représentées de manière désordonnée et que certaines se touchent.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7" name="Google Shape;93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209" y="1043720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938" name="Google Shape;938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61963" y="4268944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939" name="Google Shape;939;p52"/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L'enseignant.e choisit au hasard deux élèves pour justifier oralement leur raisonnement.</a:t>
            </a:r>
            <a:endParaRPr/>
          </a:p>
        </p:txBody>
      </p:sp>
      <p:sp>
        <p:nvSpPr>
          <p:cNvPr id="940" name="Google Shape;940;p52"/>
          <p:cNvSpPr/>
          <p:nvPr/>
        </p:nvSpPr>
        <p:spPr>
          <a:xfrm>
            <a:off x="2997279" y="4401422"/>
            <a:ext cx="610854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41" name="Google Shape;941;p52"/>
          <p:cNvSpPr/>
          <p:nvPr/>
        </p:nvSpPr>
        <p:spPr>
          <a:xfrm>
            <a:off x="2565279" y="361032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42" name="Google Shape;942;p52"/>
          <p:cNvSpPr/>
          <p:nvPr/>
        </p:nvSpPr>
        <p:spPr>
          <a:xfrm>
            <a:off x="2988036" y="3609782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52"/>
          <p:cNvSpPr/>
          <p:nvPr/>
        </p:nvSpPr>
        <p:spPr>
          <a:xfrm>
            <a:off x="2556036" y="440196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44" name="Google Shape;944;p52"/>
          <p:cNvSpPr txBox="1"/>
          <p:nvPr/>
        </p:nvSpPr>
        <p:spPr>
          <a:xfrm>
            <a:off x="1499616" y="1758060"/>
            <a:ext cx="7497980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les particules d’un corps sont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 contact pour la plupart,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corps est à l’état :</a:t>
            </a:r>
            <a:endParaRPr/>
          </a:p>
        </p:txBody>
      </p:sp>
      <p:sp>
        <p:nvSpPr>
          <p:cNvPr id="945" name="Google Shape;945;p52"/>
          <p:cNvSpPr/>
          <p:nvPr/>
        </p:nvSpPr>
        <p:spPr>
          <a:xfrm>
            <a:off x="2565279" y="5192524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946" name="Google Shape;946;p52"/>
          <p:cNvSpPr/>
          <p:nvPr/>
        </p:nvSpPr>
        <p:spPr>
          <a:xfrm>
            <a:off x="2997279" y="5191448"/>
            <a:ext cx="610854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gazeux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3"/>
          <p:cNvSpPr txBox="1"/>
          <p:nvPr/>
        </p:nvSpPr>
        <p:spPr>
          <a:xfrm>
            <a:off x="774700" y="177800"/>
            <a:ext cx="943921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on va travailler une tâche similaire à la tache modelée en suivant exactement les mêmes étapes.</a:t>
            </a:r>
            <a:endParaRPr/>
          </a:p>
        </p:txBody>
      </p:sp>
      <p:pic>
        <p:nvPicPr>
          <p:cNvPr id="952" name="Google Shape;952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53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explique les consignes de la tâche. </a:t>
            </a:r>
            <a:endParaRPr/>
          </a:p>
        </p:txBody>
      </p:sp>
      <p:sp>
        <p:nvSpPr>
          <p:cNvPr id="954" name="Google Shape;954;p53"/>
          <p:cNvSpPr txBox="1"/>
          <p:nvPr/>
        </p:nvSpPr>
        <p:spPr>
          <a:xfrm>
            <a:off x="1165164" y="1737072"/>
            <a:ext cx="10236380" cy="1569660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Ci-contre, l’image d’un ballon gonflé avec de l’air.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veut modéliser un échantillon de l’air dans le ballon.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5" name="Google Shape;955;p53"/>
          <p:cNvPicPr preferRelativeResize="0"/>
          <p:nvPr/>
        </p:nvPicPr>
        <p:blipFill rotWithShape="1">
          <a:blip r:embed="rId4">
            <a:alphaModFix/>
          </a:blip>
          <a:srcRect b="8869" l="39366" r="42735" t="33501"/>
          <a:stretch/>
        </p:blipFill>
        <p:spPr>
          <a:xfrm>
            <a:off x="9397315" y="1737072"/>
            <a:ext cx="1633189" cy="1427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54"/>
          <p:cNvSpPr txBox="1"/>
          <p:nvPr/>
        </p:nvSpPr>
        <p:spPr>
          <a:xfrm>
            <a:off x="774700" y="177800"/>
            <a:ext cx="943921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Première étape: on précise d’abord l’état physique de l’air.</a:t>
            </a:r>
            <a:endParaRPr/>
          </a:p>
        </p:txBody>
      </p:sp>
      <p:pic>
        <p:nvPicPr>
          <p:cNvPr id="961" name="Google Shape;961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62" name="Google Shape;962;p54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explique les consignes de la tâche. </a:t>
            </a:r>
            <a:endParaRPr/>
          </a:p>
        </p:txBody>
      </p:sp>
      <p:sp>
        <p:nvSpPr>
          <p:cNvPr id="963" name="Google Shape;963;p54"/>
          <p:cNvSpPr/>
          <p:nvPr/>
        </p:nvSpPr>
        <p:spPr>
          <a:xfrm>
            <a:off x="5568006" y="4590535"/>
            <a:ext cx="120642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64" name="Google Shape;964;p54"/>
          <p:cNvSpPr/>
          <p:nvPr/>
        </p:nvSpPr>
        <p:spPr>
          <a:xfrm>
            <a:off x="1756143" y="45910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65" name="Google Shape;965;p54"/>
          <p:cNvSpPr/>
          <p:nvPr/>
        </p:nvSpPr>
        <p:spPr>
          <a:xfrm>
            <a:off x="2178900" y="4590535"/>
            <a:ext cx="124423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54"/>
          <p:cNvSpPr/>
          <p:nvPr/>
        </p:nvSpPr>
        <p:spPr>
          <a:xfrm>
            <a:off x="5126763" y="45910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67" name="Google Shape;967;p54"/>
          <p:cNvSpPr/>
          <p:nvPr/>
        </p:nvSpPr>
        <p:spPr>
          <a:xfrm>
            <a:off x="8811679" y="459161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968" name="Google Shape;968;p54"/>
          <p:cNvSpPr/>
          <p:nvPr/>
        </p:nvSpPr>
        <p:spPr>
          <a:xfrm>
            <a:off x="9243679" y="4590535"/>
            <a:ext cx="124452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gazeux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69" name="Google Shape;969;p54"/>
          <p:cNvSpPr txBox="1"/>
          <p:nvPr/>
        </p:nvSpPr>
        <p:spPr>
          <a:xfrm>
            <a:off x="1165164" y="1737072"/>
            <a:ext cx="10236380" cy="1569660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Ci-contre, l’image d’un ballon gonflé avec de l’air.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veut modéliser un échantillon de l’air dans le ballon.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54"/>
          <p:cNvSpPr/>
          <p:nvPr/>
        </p:nvSpPr>
        <p:spPr>
          <a:xfrm>
            <a:off x="1085029" y="3640068"/>
            <a:ext cx="7726650" cy="315457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54"/>
          <p:cNvSpPr/>
          <p:nvPr/>
        </p:nvSpPr>
        <p:spPr>
          <a:xfrm>
            <a:off x="1154219" y="3613130"/>
            <a:ext cx="42031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Préciser l’état physique de l’air. </a:t>
            </a:r>
            <a:endParaRPr/>
          </a:p>
        </p:txBody>
      </p:sp>
      <p:pic>
        <p:nvPicPr>
          <p:cNvPr id="972" name="Google Shape;972;p54"/>
          <p:cNvPicPr preferRelativeResize="0"/>
          <p:nvPr/>
        </p:nvPicPr>
        <p:blipFill rotWithShape="1">
          <a:blip r:embed="rId4">
            <a:alphaModFix/>
          </a:blip>
          <a:srcRect b="8869" l="39366" r="42735" t="33501"/>
          <a:stretch/>
        </p:blipFill>
        <p:spPr>
          <a:xfrm>
            <a:off x="9397315" y="1737072"/>
            <a:ext cx="1633189" cy="1427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55"/>
          <p:cNvSpPr txBox="1"/>
          <p:nvPr/>
        </p:nvSpPr>
        <p:spPr>
          <a:xfrm>
            <a:off x="774700" y="177800"/>
            <a:ext cx="943921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L’air est à l’état gazeux.</a:t>
            </a:r>
            <a:endParaRPr/>
          </a:p>
        </p:txBody>
      </p:sp>
      <p:pic>
        <p:nvPicPr>
          <p:cNvPr id="978" name="Google Shape;978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79" name="Google Shape;979;p55"/>
          <p:cNvSpPr/>
          <p:nvPr/>
        </p:nvSpPr>
        <p:spPr>
          <a:xfrm>
            <a:off x="5568006" y="4590535"/>
            <a:ext cx="120642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80" name="Google Shape;980;p55"/>
          <p:cNvSpPr/>
          <p:nvPr/>
        </p:nvSpPr>
        <p:spPr>
          <a:xfrm>
            <a:off x="1756143" y="45910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81" name="Google Shape;981;p55"/>
          <p:cNvSpPr/>
          <p:nvPr/>
        </p:nvSpPr>
        <p:spPr>
          <a:xfrm>
            <a:off x="2178900" y="4590535"/>
            <a:ext cx="124423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55"/>
          <p:cNvSpPr/>
          <p:nvPr/>
        </p:nvSpPr>
        <p:spPr>
          <a:xfrm>
            <a:off x="5126763" y="459107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83" name="Google Shape;983;p55"/>
          <p:cNvSpPr/>
          <p:nvPr/>
        </p:nvSpPr>
        <p:spPr>
          <a:xfrm>
            <a:off x="8811679" y="4591611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984" name="Google Shape;984;p55"/>
          <p:cNvSpPr/>
          <p:nvPr/>
        </p:nvSpPr>
        <p:spPr>
          <a:xfrm>
            <a:off x="9243679" y="4590535"/>
            <a:ext cx="124452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gazeux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85" name="Google Shape;985;p55"/>
          <p:cNvSpPr/>
          <p:nvPr/>
        </p:nvSpPr>
        <p:spPr>
          <a:xfrm>
            <a:off x="1085029" y="3640068"/>
            <a:ext cx="7726650" cy="315457"/>
          </a:xfrm>
          <a:custGeom>
            <a:rect b="b" l="l" r="r" t="t"/>
            <a:pathLst>
              <a:path extrusionOk="0" h="208800" w="6125819">
                <a:moveTo>
                  <a:pt x="0" y="0"/>
                </a:moveTo>
                <a:lnTo>
                  <a:pt x="0" y="208800"/>
                </a:lnTo>
                <a:lnTo>
                  <a:pt x="6034760" y="208800"/>
                </a:lnTo>
                <a:cubicBezTo>
                  <a:pt x="6085052" y="208800"/>
                  <a:pt x="6125819" y="168020"/>
                  <a:pt x="6125819" y="117729"/>
                </a:cubicBezTo>
                <a:lnTo>
                  <a:pt x="6125819" y="91059"/>
                </a:lnTo>
                <a:cubicBezTo>
                  <a:pt x="6125819" y="40767"/>
                  <a:pt x="6085052" y="0"/>
                  <a:pt x="603476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55"/>
          <p:cNvSpPr/>
          <p:nvPr/>
        </p:nvSpPr>
        <p:spPr>
          <a:xfrm>
            <a:off x="1154219" y="3613130"/>
            <a:ext cx="42031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Préciser l’état physique de l’air. </a:t>
            </a:r>
            <a:endParaRPr/>
          </a:p>
        </p:txBody>
      </p:sp>
      <p:pic>
        <p:nvPicPr>
          <p:cNvPr descr="Coche avec un remplissage uni" id="987" name="Google Shape;987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43679" y="5021997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09209" y="1043720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989" name="Google Shape;989;p55"/>
          <p:cNvSpPr txBox="1"/>
          <p:nvPr/>
        </p:nvSpPr>
        <p:spPr>
          <a:xfrm>
            <a:off x="508000" y="6235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de verbaliser leurs réponses.</a:t>
            </a:r>
            <a:endParaRPr/>
          </a:p>
        </p:txBody>
      </p:sp>
      <p:sp>
        <p:nvSpPr>
          <p:cNvPr id="990" name="Google Shape;990;p55"/>
          <p:cNvSpPr txBox="1"/>
          <p:nvPr/>
        </p:nvSpPr>
        <p:spPr>
          <a:xfrm>
            <a:off x="1165164" y="1737072"/>
            <a:ext cx="10236380" cy="1569660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Ci-contre, l’image d’un ballon gonflé avec de l’air.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veut modéliser un échantillon de l’air dans le ballon.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1" name="Google Shape;991;p55"/>
          <p:cNvPicPr preferRelativeResize="0"/>
          <p:nvPr/>
        </p:nvPicPr>
        <p:blipFill rotWithShape="1">
          <a:blip r:embed="rId6">
            <a:alphaModFix/>
          </a:blip>
          <a:srcRect b="8869" l="39366" r="42735" t="33501"/>
          <a:stretch/>
        </p:blipFill>
        <p:spPr>
          <a:xfrm>
            <a:off x="9397315" y="1737072"/>
            <a:ext cx="1633189" cy="1427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56"/>
          <p:cNvSpPr txBox="1"/>
          <p:nvPr/>
        </p:nvSpPr>
        <p:spPr>
          <a:xfrm>
            <a:off x="774700" y="177800"/>
            <a:ext cx="943921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Deuxième étape: on décrit la disposition des particules dans l’état gazeux.</a:t>
            </a:r>
            <a:endParaRPr/>
          </a:p>
        </p:txBody>
      </p:sp>
      <p:pic>
        <p:nvPicPr>
          <p:cNvPr id="997" name="Google Shape;997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98" name="Google Shape;998;p56"/>
          <p:cNvSpPr/>
          <p:nvPr/>
        </p:nvSpPr>
        <p:spPr>
          <a:xfrm>
            <a:off x="859728" y="3685232"/>
            <a:ext cx="10675108" cy="419863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56"/>
          <p:cNvSpPr/>
          <p:nvPr/>
        </p:nvSpPr>
        <p:spPr>
          <a:xfrm>
            <a:off x="890080" y="3700607"/>
            <a:ext cx="81667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Décrire la disposition des particules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l’air.</a:t>
            </a:r>
            <a:endParaRPr/>
          </a:p>
        </p:txBody>
      </p:sp>
      <p:sp>
        <p:nvSpPr>
          <p:cNvPr id="1000" name="Google Shape;1000;p56"/>
          <p:cNvSpPr/>
          <p:nvPr/>
        </p:nvSpPr>
        <p:spPr>
          <a:xfrm>
            <a:off x="947258" y="4483595"/>
            <a:ext cx="1067219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Les particules sont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…….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entre elles. </a:t>
            </a:r>
            <a:endParaRPr/>
          </a:p>
        </p:txBody>
      </p:sp>
      <p:sp>
        <p:nvSpPr>
          <p:cNvPr id="1001" name="Google Shape;1001;p56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de rédiger leurs réponses sur les ardoises. </a:t>
            </a:r>
            <a:endParaRPr/>
          </a:p>
        </p:txBody>
      </p:sp>
      <p:sp>
        <p:nvSpPr>
          <p:cNvPr id="1002" name="Google Shape;1002;p56"/>
          <p:cNvSpPr txBox="1"/>
          <p:nvPr/>
        </p:nvSpPr>
        <p:spPr>
          <a:xfrm>
            <a:off x="1165164" y="1737072"/>
            <a:ext cx="10236380" cy="1569660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Ci-contre, l’image d’un ballon gonflé avec de l’air.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veut modéliser un échantillon de l’air dans le ballon.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3" name="Google Shape;1003;p56"/>
          <p:cNvPicPr preferRelativeResize="0"/>
          <p:nvPr/>
        </p:nvPicPr>
        <p:blipFill rotWithShape="1">
          <a:blip r:embed="rId4">
            <a:alphaModFix/>
          </a:blip>
          <a:srcRect b="8869" l="39366" r="42735" t="33501"/>
          <a:stretch/>
        </p:blipFill>
        <p:spPr>
          <a:xfrm>
            <a:off x="9397315" y="1737072"/>
            <a:ext cx="1633189" cy="1427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57"/>
          <p:cNvSpPr txBox="1"/>
          <p:nvPr/>
        </p:nvSpPr>
        <p:spPr>
          <a:xfrm>
            <a:off x="774700" y="177800"/>
            <a:ext cx="943921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particules de l’état gazeux sont désordonnées et sans contact.</a:t>
            </a:r>
            <a:endParaRPr/>
          </a:p>
        </p:txBody>
      </p:sp>
      <p:pic>
        <p:nvPicPr>
          <p:cNvPr id="1009" name="Google Shape;1009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0" name="Google Shape;1010;p57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de verbaliser leurs réponses.</a:t>
            </a:r>
            <a:endParaRPr/>
          </a:p>
        </p:txBody>
      </p:sp>
      <p:sp>
        <p:nvSpPr>
          <p:cNvPr id="1011" name="Google Shape;1011;p57"/>
          <p:cNvSpPr/>
          <p:nvPr/>
        </p:nvSpPr>
        <p:spPr>
          <a:xfrm>
            <a:off x="859728" y="3685232"/>
            <a:ext cx="10675108" cy="419863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57"/>
          <p:cNvSpPr/>
          <p:nvPr/>
        </p:nvSpPr>
        <p:spPr>
          <a:xfrm>
            <a:off x="890080" y="3700607"/>
            <a:ext cx="81667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Décrire la disposition des particules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l’air.</a:t>
            </a:r>
            <a:endParaRPr/>
          </a:p>
        </p:txBody>
      </p:sp>
      <p:sp>
        <p:nvSpPr>
          <p:cNvPr id="1013" name="Google Shape;1013;p57"/>
          <p:cNvSpPr/>
          <p:nvPr/>
        </p:nvSpPr>
        <p:spPr>
          <a:xfrm>
            <a:off x="947258" y="4483595"/>
            <a:ext cx="1067219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Les particules sont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…….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entre elles. </a:t>
            </a:r>
            <a:endParaRPr/>
          </a:p>
        </p:txBody>
      </p:sp>
      <p:pic>
        <p:nvPicPr>
          <p:cNvPr id="1014" name="Google Shape;1014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1043720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15" name="Google Shape;1015;p57"/>
          <p:cNvSpPr/>
          <p:nvPr/>
        </p:nvSpPr>
        <p:spPr>
          <a:xfrm>
            <a:off x="6283353" y="4432576"/>
            <a:ext cx="16479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43D98"/>
                </a:solidFill>
                <a:latin typeface="Radley"/>
                <a:ea typeface="Radley"/>
                <a:cs typeface="Radley"/>
                <a:sym typeface="Radley"/>
              </a:rPr>
              <a:t>sans contact</a:t>
            </a:r>
            <a:endParaRPr b="1" baseline="30000" i="0" sz="2400">
              <a:solidFill>
                <a:srgbClr val="243D98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1016" name="Google Shape;1016;p57"/>
          <p:cNvSpPr txBox="1"/>
          <p:nvPr/>
        </p:nvSpPr>
        <p:spPr>
          <a:xfrm>
            <a:off x="1165164" y="1737072"/>
            <a:ext cx="10236380" cy="1569660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Ci-contre, l’image d’un ballon gonflé avec de l’air.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veut modéliser un échantillon de l’air dans le ballon.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7" name="Google Shape;1017;p57"/>
          <p:cNvPicPr preferRelativeResize="0"/>
          <p:nvPr/>
        </p:nvPicPr>
        <p:blipFill rotWithShape="1">
          <a:blip r:embed="rId5">
            <a:alphaModFix/>
          </a:blip>
          <a:srcRect b="8869" l="39366" r="42735" t="33501"/>
          <a:stretch/>
        </p:blipFill>
        <p:spPr>
          <a:xfrm>
            <a:off x="9397315" y="1737072"/>
            <a:ext cx="1633189" cy="1427194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p57"/>
          <p:cNvSpPr txBox="1"/>
          <p:nvPr/>
        </p:nvSpPr>
        <p:spPr>
          <a:xfrm>
            <a:off x="3641340" y="4432576"/>
            <a:ext cx="21640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243D98"/>
                </a:solidFill>
                <a:latin typeface="Radley"/>
                <a:ea typeface="Radley"/>
                <a:cs typeface="Radley"/>
                <a:sym typeface="Radley"/>
              </a:rPr>
              <a:t>désordonnées </a:t>
            </a:r>
            <a:endParaRPr b="1" i="0" sz="2400">
              <a:solidFill>
                <a:srgbClr val="243D98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58"/>
          <p:cNvSpPr txBox="1"/>
          <p:nvPr/>
        </p:nvSpPr>
        <p:spPr>
          <a:xfrm>
            <a:off x="774700" y="177800"/>
            <a:ext cx="943921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Troisième étape: On modélise les particules de l’air, par des formes géométriques. On choisit A, B ou C.</a:t>
            </a:r>
            <a:endParaRPr/>
          </a:p>
        </p:txBody>
      </p:sp>
      <p:pic>
        <p:nvPicPr>
          <p:cNvPr id="1024" name="Google Shape;1024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Google Shape;1025;p58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de rédiger leurs réponses sur les ardoises. </a:t>
            </a:r>
            <a:endParaRPr/>
          </a:p>
        </p:txBody>
      </p:sp>
      <p:sp>
        <p:nvSpPr>
          <p:cNvPr id="1026" name="Google Shape;1026;p58"/>
          <p:cNvSpPr/>
          <p:nvPr/>
        </p:nvSpPr>
        <p:spPr>
          <a:xfrm>
            <a:off x="790456" y="3082465"/>
            <a:ext cx="10282587" cy="404455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58"/>
          <p:cNvSpPr/>
          <p:nvPr/>
        </p:nvSpPr>
        <p:spPr>
          <a:xfrm>
            <a:off x="904869" y="3117588"/>
            <a:ext cx="43664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Modéliser un échantillon de l’air.</a:t>
            </a:r>
            <a:endParaRPr/>
          </a:p>
        </p:txBody>
      </p:sp>
      <p:sp>
        <p:nvSpPr>
          <p:cNvPr id="1028" name="Google Shape;1028;p58"/>
          <p:cNvSpPr/>
          <p:nvPr/>
        </p:nvSpPr>
        <p:spPr>
          <a:xfrm>
            <a:off x="2516416" y="4822372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58"/>
          <p:cNvSpPr/>
          <p:nvPr/>
        </p:nvSpPr>
        <p:spPr>
          <a:xfrm>
            <a:off x="1653970" y="4963402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58"/>
          <p:cNvSpPr/>
          <p:nvPr/>
        </p:nvSpPr>
        <p:spPr>
          <a:xfrm>
            <a:off x="1745126" y="4305318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58"/>
          <p:cNvSpPr/>
          <p:nvPr/>
        </p:nvSpPr>
        <p:spPr>
          <a:xfrm>
            <a:off x="2264961" y="4383911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58"/>
          <p:cNvSpPr/>
          <p:nvPr/>
        </p:nvSpPr>
        <p:spPr>
          <a:xfrm>
            <a:off x="1826178" y="3783826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58"/>
          <p:cNvSpPr/>
          <p:nvPr/>
        </p:nvSpPr>
        <p:spPr>
          <a:xfrm>
            <a:off x="1224336" y="4255444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58"/>
          <p:cNvSpPr/>
          <p:nvPr/>
        </p:nvSpPr>
        <p:spPr>
          <a:xfrm>
            <a:off x="6574141" y="4490520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58"/>
          <p:cNvSpPr/>
          <p:nvPr/>
        </p:nvSpPr>
        <p:spPr>
          <a:xfrm>
            <a:off x="5560409" y="4492292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58"/>
          <p:cNvSpPr/>
          <p:nvPr/>
        </p:nvSpPr>
        <p:spPr>
          <a:xfrm>
            <a:off x="6075533" y="4488566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58"/>
          <p:cNvSpPr/>
          <p:nvPr/>
        </p:nvSpPr>
        <p:spPr>
          <a:xfrm>
            <a:off x="6574141" y="3938514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58"/>
          <p:cNvSpPr/>
          <p:nvPr/>
        </p:nvSpPr>
        <p:spPr>
          <a:xfrm>
            <a:off x="6063365" y="3929519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9" name="Google Shape;1039;p58"/>
          <p:cNvSpPr/>
          <p:nvPr/>
        </p:nvSpPr>
        <p:spPr>
          <a:xfrm>
            <a:off x="5563021" y="3938514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58"/>
          <p:cNvSpPr/>
          <p:nvPr/>
        </p:nvSpPr>
        <p:spPr>
          <a:xfrm rot="-197041">
            <a:off x="10393427" y="3686925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1" name="Google Shape;1041;p58"/>
          <p:cNvSpPr/>
          <p:nvPr/>
        </p:nvSpPr>
        <p:spPr>
          <a:xfrm rot="3529375">
            <a:off x="10391726" y="4377992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p58"/>
          <p:cNvSpPr/>
          <p:nvPr/>
        </p:nvSpPr>
        <p:spPr>
          <a:xfrm rot="-2250493">
            <a:off x="9699239" y="4620430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58"/>
          <p:cNvSpPr/>
          <p:nvPr/>
        </p:nvSpPr>
        <p:spPr>
          <a:xfrm rot="-1596075">
            <a:off x="9873248" y="3984383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58"/>
          <p:cNvSpPr/>
          <p:nvPr/>
        </p:nvSpPr>
        <p:spPr>
          <a:xfrm rot="2235278">
            <a:off x="10209981" y="4900399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58"/>
          <p:cNvSpPr/>
          <p:nvPr/>
        </p:nvSpPr>
        <p:spPr>
          <a:xfrm rot="1038161">
            <a:off x="10788809" y="3934504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58"/>
          <p:cNvSpPr/>
          <p:nvPr/>
        </p:nvSpPr>
        <p:spPr>
          <a:xfrm>
            <a:off x="1925601" y="5703931"/>
            <a:ext cx="522324" cy="521724"/>
          </a:xfrm>
          <a:prstGeom prst="ellipse">
            <a:avLst/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58"/>
          <p:cNvSpPr txBox="1"/>
          <p:nvPr/>
        </p:nvSpPr>
        <p:spPr>
          <a:xfrm>
            <a:off x="2005730" y="5791214"/>
            <a:ext cx="5008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048" name="Google Shape;1048;p58"/>
          <p:cNvSpPr/>
          <p:nvPr/>
        </p:nvSpPr>
        <p:spPr>
          <a:xfrm>
            <a:off x="10114470" y="5571593"/>
            <a:ext cx="545238" cy="520819"/>
          </a:xfrm>
          <a:prstGeom prst="ellipse">
            <a:avLst/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58"/>
          <p:cNvSpPr/>
          <p:nvPr/>
        </p:nvSpPr>
        <p:spPr>
          <a:xfrm>
            <a:off x="6210731" y="5627543"/>
            <a:ext cx="574653" cy="523257"/>
          </a:xfrm>
          <a:prstGeom prst="ellipse">
            <a:avLst/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58"/>
          <p:cNvSpPr txBox="1"/>
          <p:nvPr/>
        </p:nvSpPr>
        <p:spPr>
          <a:xfrm>
            <a:off x="10215811" y="5686269"/>
            <a:ext cx="5008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051" name="Google Shape;1051;p58"/>
          <p:cNvSpPr txBox="1"/>
          <p:nvPr/>
        </p:nvSpPr>
        <p:spPr>
          <a:xfrm>
            <a:off x="6364707" y="5704505"/>
            <a:ext cx="5008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052" name="Google Shape;1052;p58"/>
          <p:cNvSpPr/>
          <p:nvPr/>
        </p:nvSpPr>
        <p:spPr>
          <a:xfrm>
            <a:off x="1206903" y="3707207"/>
            <a:ext cx="2011022" cy="1920336"/>
          </a:xfrm>
          <a:prstGeom prst="ellipse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58"/>
          <p:cNvSpPr/>
          <p:nvPr/>
        </p:nvSpPr>
        <p:spPr>
          <a:xfrm>
            <a:off x="5378201" y="3679779"/>
            <a:ext cx="2011022" cy="1920336"/>
          </a:xfrm>
          <a:prstGeom prst="ellipse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58"/>
          <p:cNvSpPr/>
          <p:nvPr/>
        </p:nvSpPr>
        <p:spPr>
          <a:xfrm>
            <a:off x="9332486" y="3601596"/>
            <a:ext cx="2011022" cy="1920336"/>
          </a:xfrm>
          <a:prstGeom prst="ellipse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58"/>
          <p:cNvSpPr txBox="1"/>
          <p:nvPr/>
        </p:nvSpPr>
        <p:spPr>
          <a:xfrm>
            <a:off x="790456" y="1393975"/>
            <a:ext cx="10236380" cy="1569660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Ci-contre, l’image d’un ballon gonflé avec de l’air.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veut modéliser un échantillon de l’air dans le ballon.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6" name="Google Shape;1056;p58"/>
          <p:cNvPicPr preferRelativeResize="0"/>
          <p:nvPr/>
        </p:nvPicPr>
        <p:blipFill rotWithShape="1">
          <a:blip r:embed="rId4">
            <a:alphaModFix/>
          </a:blip>
          <a:srcRect b="8869" l="39366" r="42735" t="33501"/>
          <a:stretch/>
        </p:blipFill>
        <p:spPr>
          <a:xfrm>
            <a:off x="9022607" y="1393975"/>
            <a:ext cx="1633189" cy="1427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59"/>
          <p:cNvSpPr txBox="1"/>
          <p:nvPr/>
        </p:nvSpPr>
        <p:spPr>
          <a:xfrm>
            <a:off x="774700" y="177800"/>
            <a:ext cx="943921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particules de l’air sont désordonnées et sans contact. C’est pour cela on choisit la représentation C.</a:t>
            </a:r>
            <a:endParaRPr/>
          </a:p>
        </p:txBody>
      </p:sp>
      <p:pic>
        <p:nvPicPr>
          <p:cNvPr id="1062" name="Google Shape;1062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59548" y="257231"/>
            <a:ext cx="714138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3" name="Google Shape;1063;p59"/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de verbaliser leurs réponses.</a:t>
            </a:r>
            <a:endParaRPr/>
          </a:p>
        </p:txBody>
      </p:sp>
      <p:sp>
        <p:nvSpPr>
          <p:cNvPr id="1064" name="Google Shape;1064;p59"/>
          <p:cNvSpPr/>
          <p:nvPr/>
        </p:nvSpPr>
        <p:spPr>
          <a:xfrm>
            <a:off x="790456" y="3082465"/>
            <a:ext cx="10236380" cy="404455"/>
          </a:xfrm>
          <a:custGeom>
            <a:rect b="b" l="l" r="r" t="t"/>
            <a:pathLst>
              <a:path extrusionOk="0" h="208800" w="6185230">
                <a:moveTo>
                  <a:pt x="0" y="0"/>
                </a:moveTo>
                <a:lnTo>
                  <a:pt x="0" y="208800"/>
                </a:lnTo>
                <a:lnTo>
                  <a:pt x="6094158" y="208800"/>
                </a:lnTo>
                <a:cubicBezTo>
                  <a:pt x="6144450" y="208800"/>
                  <a:pt x="6185230" y="168020"/>
                  <a:pt x="6185230" y="117729"/>
                </a:cubicBezTo>
                <a:lnTo>
                  <a:pt x="6185230" y="91059"/>
                </a:lnTo>
                <a:cubicBezTo>
                  <a:pt x="6185230" y="40767"/>
                  <a:pt x="6144450" y="0"/>
                  <a:pt x="609415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59"/>
          <p:cNvSpPr/>
          <p:nvPr/>
        </p:nvSpPr>
        <p:spPr>
          <a:xfrm>
            <a:off x="904869" y="3117588"/>
            <a:ext cx="43664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Modéliser un échantillon de l’air.</a:t>
            </a:r>
            <a:endParaRPr/>
          </a:p>
        </p:txBody>
      </p:sp>
      <p:pic>
        <p:nvPicPr>
          <p:cNvPr id="1066" name="Google Shape;1066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09209" y="1043720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67" name="Google Shape;1067;p59"/>
          <p:cNvSpPr/>
          <p:nvPr/>
        </p:nvSpPr>
        <p:spPr>
          <a:xfrm>
            <a:off x="2516416" y="4822372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59"/>
          <p:cNvSpPr/>
          <p:nvPr/>
        </p:nvSpPr>
        <p:spPr>
          <a:xfrm>
            <a:off x="1653970" y="4963402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59"/>
          <p:cNvSpPr/>
          <p:nvPr/>
        </p:nvSpPr>
        <p:spPr>
          <a:xfrm>
            <a:off x="1745126" y="4305318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59"/>
          <p:cNvSpPr/>
          <p:nvPr/>
        </p:nvSpPr>
        <p:spPr>
          <a:xfrm>
            <a:off x="2264961" y="4383911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59"/>
          <p:cNvSpPr/>
          <p:nvPr/>
        </p:nvSpPr>
        <p:spPr>
          <a:xfrm>
            <a:off x="1826178" y="3783826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59"/>
          <p:cNvSpPr/>
          <p:nvPr/>
        </p:nvSpPr>
        <p:spPr>
          <a:xfrm>
            <a:off x="1224336" y="4255444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p59"/>
          <p:cNvSpPr/>
          <p:nvPr/>
        </p:nvSpPr>
        <p:spPr>
          <a:xfrm>
            <a:off x="6574141" y="4490520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59"/>
          <p:cNvSpPr/>
          <p:nvPr/>
        </p:nvSpPr>
        <p:spPr>
          <a:xfrm>
            <a:off x="5560409" y="4492292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59"/>
          <p:cNvSpPr/>
          <p:nvPr/>
        </p:nvSpPr>
        <p:spPr>
          <a:xfrm>
            <a:off x="6075533" y="4488566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6" name="Google Shape;1076;p59"/>
          <p:cNvSpPr/>
          <p:nvPr/>
        </p:nvSpPr>
        <p:spPr>
          <a:xfrm>
            <a:off x="6574141" y="3938514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7" name="Google Shape;1077;p59"/>
          <p:cNvSpPr/>
          <p:nvPr/>
        </p:nvSpPr>
        <p:spPr>
          <a:xfrm>
            <a:off x="6063365" y="3929519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p59"/>
          <p:cNvSpPr/>
          <p:nvPr/>
        </p:nvSpPr>
        <p:spPr>
          <a:xfrm>
            <a:off x="5563021" y="3938514"/>
            <a:ext cx="521208" cy="56692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59"/>
          <p:cNvSpPr/>
          <p:nvPr/>
        </p:nvSpPr>
        <p:spPr>
          <a:xfrm rot="-197041">
            <a:off x="10393427" y="3686925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59"/>
          <p:cNvSpPr/>
          <p:nvPr/>
        </p:nvSpPr>
        <p:spPr>
          <a:xfrm rot="3529375">
            <a:off x="10391726" y="4377992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59"/>
          <p:cNvSpPr/>
          <p:nvPr/>
        </p:nvSpPr>
        <p:spPr>
          <a:xfrm rot="-2250493">
            <a:off x="9699239" y="4620430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59"/>
          <p:cNvSpPr/>
          <p:nvPr/>
        </p:nvSpPr>
        <p:spPr>
          <a:xfrm rot="-1596075">
            <a:off x="9873248" y="3984383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59"/>
          <p:cNvSpPr/>
          <p:nvPr/>
        </p:nvSpPr>
        <p:spPr>
          <a:xfrm rot="2235278">
            <a:off x="10209981" y="4900399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59"/>
          <p:cNvSpPr/>
          <p:nvPr/>
        </p:nvSpPr>
        <p:spPr>
          <a:xfrm rot="1038161">
            <a:off x="10788809" y="3934504"/>
            <a:ext cx="256032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59"/>
          <p:cNvSpPr/>
          <p:nvPr/>
        </p:nvSpPr>
        <p:spPr>
          <a:xfrm>
            <a:off x="1925601" y="5703931"/>
            <a:ext cx="522324" cy="521724"/>
          </a:xfrm>
          <a:prstGeom prst="ellipse">
            <a:avLst/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59"/>
          <p:cNvSpPr txBox="1"/>
          <p:nvPr/>
        </p:nvSpPr>
        <p:spPr>
          <a:xfrm>
            <a:off x="2005730" y="5791214"/>
            <a:ext cx="5008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087" name="Google Shape;1087;p59"/>
          <p:cNvSpPr/>
          <p:nvPr/>
        </p:nvSpPr>
        <p:spPr>
          <a:xfrm>
            <a:off x="10114470" y="5571593"/>
            <a:ext cx="545238" cy="520819"/>
          </a:xfrm>
          <a:prstGeom prst="ellipse">
            <a:avLst/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59"/>
          <p:cNvSpPr/>
          <p:nvPr/>
        </p:nvSpPr>
        <p:spPr>
          <a:xfrm>
            <a:off x="6210731" y="5627543"/>
            <a:ext cx="574653" cy="523257"/>
          </a:xfrm>
          <a:prstGeom prst="ellipse">
            <a:avLst/>
          </a:pr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59"/>
          <p:cNvSpPr txBox="1"/>
          <p:nvPr/>
        </p:nvSpPr>
        <p:spPr>
          <a:xfrm>
            <a:off x="10215811" y="5686269"/>
            <a:ext cx="5008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090" name="Google Shape;1090;p59"/>
          <p:cNvSpPr txBox="1"/>
          <p:nvPr/>
        </p:nvSpPr>
        <p:spPr>
          <a:xfrm>
            <a:off x="6364707" y="5704505"/>
            <a:ext cx="5008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091" name="Google Shape;1091;p59"/>
          <p:cNvSpPr/>
          <p:nvPr/>
        </p:nvSpPr>
        <p:spPr>
          <a:xfrm>
            <a:off x="1206903" y="3707207"/>
            <a:ext cx="2011022" cy="1920336"/>
          </a:xfrm>
          <a:prstGeom prst="ellipse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59"/>
          <p:cNvSpPr/>
          <p:nvPr/>
        </p:nvSpPr>
        <p:spPr>
          <a:xfrm>
            <a:off x="5378201" y="3679779"/>
            <a:ext cx="2011022" cy="1920336"/>
          </a:xfrm>
          <a:prstGeom prst="ellipse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3" name="Google Shape;1093;p59"/>
          <p:cNvSpPr/>
          <p:nvPr/>
        </p:nvSpPr>
        <p:spPr>
          <a:xfrm>
            <a:off x="9332486" y="3601596"/>
            <a:ext cx="2011022" cy="1920336"/>
          </a:xfrm>
          <a:prstGeom prst="ellipse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che avec un remplissage uni" id="1094" name="Google Shape;1094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23799" y="5975880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p59"/>
          <p:cNvSpPr txBox="1"/>
          <p:nvPr/>
        </p:nvSpPr>
        <p:spPr>
          <a:xfrm>
            <a:off x="790456" y="1393975"/>
            <a:ext cx="10236380" cy="1569660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Ci-contre, l’image d’un ballon gonflé avec de l’air.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veut modéliser un échantillon de l’air dans le ballon.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6" name="Google Shape;1096;p59"/>
          <p:cNvPicPr preferRelativeResize="0"/>
          <p:nvPr/>
        </p:nvPicPr>
        <p:blipFill rotWithShape="1">
          <a:blip r:embed="rId6">
            <a:alphaModFix/>
          </a:blip>
          <a:srcRect b="8869" l="39366" r="42735" t="33501"/>
          <a:stretch/>
        </p:blipFill>
        <p:spPr>
          <a:xfrm>
            <a:off x="9022607" y="1393975"/>
            <a:ext cx="1633189" cy="1427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7E4F6"/>
            </a:gs>
            <a:gs pos="74000">
              <a:srgbClr val="3C2030">
                <a:alpha val="43921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0"/>
        </a:gra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289" name="Google Shape;289;p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Activité rituelle</a:t>
              </a:r>
              <a:endParaRPr/>
            </a:p>
          </p:txBody>
        </p:sp>
      </p:grpSp>
      <p:grpSp>
        <p:nvGrpSpPr>
          <p:cNvPr id="291" name="Google Shape;291;p6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292" name="Google Shape;292;p6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 min</a:t>
              </a:r>
              <a:endParaRPr/>
            </a:p>
          </p:txBody>
        </p:sp>
      </p:grpSp>
      <p:pic>
        <p:nvPicPr>
          <p:cNvPr id="294" name="Google Shape;29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8813" y="1210310"/>
            <a:ext cx="1154374" cy="1162800"/>
          </a:xfrm>
          <a:custGeom>
            <a:rect b="b" l="l" r="r" t="t"/>
            <a:pathLst>
              <a:path extrusionOk="0" fill="none" h="1162800" w="1154374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extrusionOk="0" h="1162800" w="1154374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5FADE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B050">
                <a:alpha val="29803"/>
              </a:srgbClr>
            </a:gs>
            <a:gs pos="74000">
              <a:srgbClr val="00B050">
                <a:alpha val="32941"/>
              </a:srgbClr>
            </a:gs>
            <a:gs pos="83000">
              <a:srgbClr val="00B050">
                <a:alpha val="77647"/>
              </a:srgbClr>
            </a:gs>
            <a:gs pos="100000">
              <a:srgbClr val="00B050">
                <a:alpha val="91764"/>
              </a:srgbClr>
            </a:gs>
          </a:gsLst>
          <a:lin ang="5400000" scaled="0"/>
        </a:gradFill>
      </p:bgPr>
    </p:bg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1" name="Google Shape;1101;p60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102" name="Google Shape;1102;p6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chemeClr val="accen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6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1104" name="Google Shape;1104;p60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1105" name="Google Shape;1105;p60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60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 min</a:t>
              </a:r>
              <a:endParaRPr/>
            </a:p>
          </p:txBody>
        </p:sp>
      </p:grpSp>
      <p:pic>
        <p:nvPicPr>
          <p:cNvPr id="1107" name="Google Shape;1107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6021" y="1471892"/>
            <a:ext cx="1319419" cy="1231797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2" name="Google Shape;1112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113" name="Google Shape;1113;p6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61"/>
          <p:cNvSpPr txBox="1"/>
          <p:nvPr/>
        </p:nvSpPr>
        <p:spPr>
          <a:xfrm>
            <a:off x="307815" y="697422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accorde suffisamment de temps au travail individuel avant la discussion en binôme. 5min individuellement puis 2 min en binômes.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5" name="Google Shape;1115;p61"/>
          <p:cNvPicPr preferRelativeResize="0"/>
          <p:nvPr/>
        </p:nvPicPr>
        <p:blipFill rotWithShape="1">
          <a:blip r:embed="rId4">
            <a:alphaModFix/>
          </a:blip>
          <a:srcRect b="453" l="2318" r="2288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6" name="Google Shape;1116;p61"/>
          <p:cNvSpPr txBox="1"/>
          <p:nvPr/>
        </p:nvSpPr>
        <p:spPr>
          <a:xfrm>
            <a:off x="901763" y="253736"/>
            <a:ext cx="98851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vos livrets page 9 et travaillez individuellement, puis discutez vos réponses en binômes.</a:t>
            </a:r>
            <a:endParaRPr/>
          </a:p>
        </p:txBody>
      </p:sp>
      <p:pic>
        <p:nvPicPr>
          <p:cNvPr id="1117" name="Google Shape;1117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05128" y="1053695"/>
            <a:ext cx="9381744" cy="5215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2" name="Google Shape;1122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5128" y="1053695"/>
            <a:ext cx="9381744" cy="5215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3" name="Google Shape;1123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124" name="Google Shape;1124;p62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62"/>
          <p:cNvSpPr txBox="1"/>
          <p:nvPr/>
        </p:nvSpPr>
        <p:spPr>
          <a:xfrm>
            <a:off x="180771" y="563024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un représentant d’un binôme pour passer au tableau et exposer sa réponse tout en la justifiant.</a:t>
            </a:r>
            <a:endParaRPr/>
          </a:p>
        </p:txBody>
      </p:sp>
      <p:pic>
        <p:nvPicPr>
          <p:cNvPr id="1126" name="Google Shape;1126;p62"/>
          <p:cNvPicPr preferRelativeResize="0"/>
          <p:nvPr/>
        </p:nvPicPr>
        <p:blipFill rotWithShape="1">
          <a:blip r:embed="rId5">
            <a:alphaModFix/>
          </a:blip>
          <a:srcRect b="453" l="2318" r="2288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p62"/>
          <p:cNvSpPr txBox="1"/>
          <p:nvPr/>
        </p:nvSpPr>
        <p:spPr>
          <a:xfrm>
            <a:off x="953261" y="220255"/>
            <a:ext cx="98851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Passons maintenant à la correction. Premièrement, nous précisons l’état physique du lingot.</a:t>
            </a:r>
            <a:endParaRPr/>
          </a:p>
        </p:txBody>
      </p:sp>
      <p:sp>
        <p:nvSpPr>
          <p:cNvPr id="1128" name="Google Shape;1128;p62"/>
          <p:cNvSpPr txBox="1"/>
          <p:nvPr/>
        </p:nvSpPr>
        <p:spPr>
          <a:xfrm>
            <a:off x="4657775" y="2831972"/>
            <a:ext cx="22219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3" name="Google Shape;1133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5128" y="1053695"/>
            <a:ext cx="9381744" cy="5215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4" name="Google Shape;1134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135" name="Google Shape;1135;p63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63"/>
          <p:cNvSpPr txBox="1"/>
          <p:nvPr/>
        </p:nvSpPr>
        <p:spPr>
          <a:xfrm>
            <a:off x="180771" y="563024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un représentant d’un binôme pour passer au tableau et exposer sa réponse tout en la justifiant.</a:t>
            </a:r>
            <a:endParaRPr/>
          </a:p>
        </p:txBody>
      </p:sp>
      <p:pic>
        <p:nvPicPr>
          <p:cNvPr id="1137" name="Google Shape;1137;p63"/>
          <p:cNvPicPr preferRelativeResize="0"/>
          <p:nvPr/>
        </p:nvPicPr>
        <p:blipFill rotWithShape="1">
          <a:blip r:embed="rId5">
            <a:alphaModFix/>
          </a:blip>
          <a:srcRect b="453" l="2318" r="2288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63"/>
          <p:cNvSpPr txBox="1"/>
          <p:nvPr/>
        </p:nvSpPr>
        <p:spPr>
          <a:xfrm>
            <a:off x="953261" y="179615"/>
            <a:ext cx="98851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Deuxièmement, on décrit la disposition des particules d’or à l’état solide.</a:t>
            </a:r>
            <a:endParaRPr/>
          </a:p>
        </p:txBody>
      </p:sp>
      <p:sp>
        <p:nvSpPr>
          <p:cNvPr id="1139" name="Google Shape;1139;p63"/>
          <p:cNvSpPr txBox="1"/>
          <p:nvPr/>
        </p:nvSpPr>
        <p:spPr>
          <a:xfrm>
            <a:off x="4657775" y="2831972"/>
            <a:ext cx="2221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endParaRPr/>
          </a:p>
        </p:txBody>
      </p:sp>
      <p:sp>
        <p:nvSpPr>
          <p:cNvPr id="1140" name="Google Shape;1140;p63"/>
          <p:cNvSpPr txBox="1"/>
          <p:nvPr/>
        </p:nvSpPr>
        <p:spPr>
          <a:xfrm>
            <a:off x="4302175" y="3577492"/>
            <a:ext cx="2221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endParaRPr/>
          </a:p>
        </p:txBody>
      </p:sp>
      <p:sp>
        <p:nvSpPr>
          <p:cNvPr id="1141" name="Google Shape;1141;p63"/>
          <p:cNvSpPr txBox="1"/>
          <p:nvPr/>
        </p:nvSpPr>
        <p:spPr>
          <a:xfrm>
            <a:off x="7121575" y="3577492"/>
            <a:ext cx="2221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contact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" name="Google Shape;1146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5128" y="1053695"/>
            <a:ext cx="9381744" cy="5215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7" name="Google Shape;1147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03653" y="253736"/>
            <a:ext cx="559562" cy="52240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148" name="Google Shape;1148;p64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64"/>
          <p:cNvSpPr txBox="1"/>
          <p:nvPr/>
        </p:nvSpPr>
        <p:spPr>
          <a:xfrm>
            <a:off x="180771" y="563024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un représentant d’un binôme pour passer au tableau et exposer sa réponse tout en la justifiant.</a:t>
            </a:r>
            <a:endParaRPr/>
          </a:p>
        </p:txBody>
      </p:sp>
      <p:pic>
        <p:nvPicPr>
          <p:cNvPr id="1150" name="Google Shape;1150;p64"/>
          <p:cNvPicPr preferRelativeResize="0"/>
          <p:nvPr/>
        </p:nvPicPr>
        <p:blipFill rotWithShape="1">
          <a:blip r:embed="rId5">
            <a:alphaModFix/>
          </a:blip>
          <a:srcRect b="453" l="2318" r="2288" t="72303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1" name="Google Shape;1151;p64"/>
          <p:cNvSpPr txBox="1"/>
          <p:nvPr/>
        </p:nvSpPr>
        <p:spPr>
          <a:xfrm>
            <a:off x="953261" y="179615"/>
            <a:ext cx="988510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Finalement, nous choisissons une forme géométrique représentant une particule pour modéliser un échantillon. </a:t>
            </a:r>
            <a:endParaRPr/>
          </a:p>
        </p:txBody>
      </p:sp>
      <p:sp>
        <p:nvSpPr>
          <p:cNvPr id="1152" name="Google Shape;1152;p64"/>
          <p:cNvSpPr/>
          <p:nvPr/>
        </p:nvSpPr>
        <p:spPr>
          <a:xfrm>
            <a:off x="8148243" y="4925568"/>
            <a:ext cx="315037" cy="329184"/>
          </a:xfrm>
          <a:prstGeom prst="ellipse">
            <a:avLst/>
          </a:prstGeom>
          <a:solidFill>
            <a:srgbClr val="F6C37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64"/>
          <p:cNvSpPr/>
          <p:nvPr/>
        </p:nvSpPr>
        <p:spPr>
          <a:xfrm>
            <a:off x="8453041" y="4923744"/>
            <a:ext cx="315037" cy="329184"/>
          </a:xfrm>
          <a:prstGeom prst="ellipse">
            <a:avLst/>
          </a:prstGeom>
          <a:solidFill>
            <a:srgbClr val="F6C37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64"/>
          <p:cNvSpPr/>
          <p:nvPr/>
        </p:nvSpPr>
        <p:spPr>
          <a:xfrm>
            <a:off x="8178665" y="5242560"/>
            <a:ext cx="315037" cy="329184"/>
          </a:xfrm>
          <a:prstGeom prst="ellipse">
            <a:avLst/>
          </a:prstGeom>
          <a:solidFill>
            <a:srgbClr val="F6C37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64"/>
          <p:cNvSpPr/>
          <p:nvPr/>
        </p:nvSpPr>
        <p:spPr>
          <a:xfrm>
            <a:off x="9070063" y="4925568"/>
            <a:ext cx="315037" cy="329184"/>
          </a:xfrm>
          <a:prstGeom prst="ellipse">
            <a:avLst/>
          </a:prstGeom>
          <a:solidFill>
            <a:srgbClr val="F6C37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64"/>
          <p:cNvSpPr/>
          <p:nvPr/>
        </p:nvSpPr>
        <p:spPr>
          <a:xfrm>
            <a:off x="8765147" y="4925568"/>
            <a:ext cx="315037" cy="329184"/>
          </a:xfrm>
          <a:prstGeom prst="ellipse">
            <a:avLst/>
          </a:prstGeom>
          <a:solidFill>
            <a:srgbClr val="F6C37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64"/>
          <p:cNvSpPr/>
          <p:nvPr/>
        </p:nvSpPr>
        <p:spPr>
          <a:xfrm>
            <a:off x="8476478" y="5234193"/>
            <a:ext cx="315037" cy="329184"/>
          </a:xfrm>
          <a:prstGeom prst="ellipse">
            <a:avLst/>
          </a:prstGeom>
          <a:solidFill>
            <a:srgbClr val="F6C37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64"/>
          <p:cNvSpPr/>
          <p:nvPr/>
        </p:nvSpPr>
        <p:spPr>
          <a:xfrm>
            <a:off x="8787489" y="5247161"/>
            <a:ext cx="315037" cy="329184"/>
          </a:xfrm>
          <a:prstGeom prst="ellipse">
            <a:avLst/>
          </a:prstGeom>
          <a:solidFill>
            <a:srgbClr val="F6C37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64"/>
          <p:cNvSpPr/>
          <p:nvPr/>
        </p:nvSpPr>
        <p:spPr>
          <a:xfrm>
            <a:off x="9102526" y="5254752"/>
            <a:ext cx="315037" cy="329184"/>
          </a:xfrm>
          <a:prstGeom prst="ellipse">
            <a:avLst/>
          </a:prstGeom>
          <a:solidFill>
            <a:srgbClr val="F6C37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Google Shape;1160;p64"/>
          <p:cNvSpPr txBox="1"/>
          <p:nvPr/>
        </p:nvSpPr>
        <p:spPr>
          <a:xfrm>
            <a:off x="4657775" y="2831972"/>
            <a:ext cx="2221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solide</a:t>
            </a:r>
            <a:endParaRPr/>
          </a:p>
        </p:txBody>
      </p:sp>
      <p:sp>
        <p:nvSpPr>
          <p:cNvPr id="1161" name="Google Shape;1161;p64"/>
          <p:cNvSpPr txBox="1"/>
          <p:nvPr/>
        </p:nvSpPr>
        <p:spPr>
          <a:xfrm>
            <a:off x="4302175" y="3577492"/>
            <a:ext cx="2221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endParaRPr/>
          </a:p>
        </p:txBody>
      </p:sp>
      <p:sp>
        <p:nvSpPr>
          <p:cNvPr id="1162" name="Google Shape;1162;p64"/>
          <p:cNvSpPr txBox="1"/>
          <p:nvPr/>
        </p:nvSpPr>
        <p:spPr>
          <a:xfrm>
            <a:off x="7121575" y="3577492"/>
            <a:ext cx="2221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contact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>
                <a:alpha val="29803"/>
              </a:srgbClr>
            </a:gs>
            <a:gs pos="74000">
              <a:srgbClr val="C00000">
                <a:alpha val="38823"/>
              </a:srgbClr>
            </a:gs>
            <a:gs pos="83000">
              <a:srgbClr val="C00000">
                <a:alpha val="45882"/>
              </a:srgbClr>
            </a:gs>
            <a:gs pos="100000">
              <a:srgbClr val="C00000">
                <a:alpha val="74901"/>
              </a:srgbClr>
            </a:gs>
          </a:gsLst>
          <a:lin ang="5400000" scaled="0"/>
        </a:gradFill>
      </p:bgPr>
    </p:bg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" name="Google Shape;1167;p65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168" name="Google Shape;1168;p6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6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 : </a:t>
              </a:r>
              <a:b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Travail individuel </a:t>
              </a:r>
              <a:endParaRPr/>
            </a:p>
          </p:txBody>
        </p:sp>
      </p:grpSp>
      <p:grpSp>
        <p:nvGrpSpPr>
          <p:cNvPr id="1170" name="Google Shape;1170;p65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1171" name="Google Shape;1171;p65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65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 min</a:t>
              </a:r>
              <a:endParaRPr/>
            </a:p>
          </p:txBody>
        </p:sp>
      </p:grpSp>
      <p:pic>
        <p:nvPicPr>
          <p:cNvPr id="1173" name="Google Shape;1173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6291" y="1162744"/>
            <a:ext cx="1319419" cy="1319423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66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79" name="Google Shape;1179;p66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Prenez vos livrets page 9 et répondez individuellement aux questions de l’exercice.  </a:t>
            </a:r>
            <a:endParaRPr/>
          </a:p>
        </p:txBody>
      </p:sp>
      <p:sp>
        <p:nvSpPr>
          <p:cNvPr id="1180" name="Google Shape;1180;p66"/>
          <p:cNvSpPr txBox="1"/>
          <p:nvPr/>
        </p:nvSpPr>
        <p:spPr>
          <a:xfrm>
            <a:off x="508000" y="55193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circule dans la classe pour repérer les élèves en difficulté </a:t>
            </a:r>
            <a:endParaRPr/>
          </a:p>
        </p:txBody>
      </p:sp>
      <p:grpSp>
        <p:nvGrpSpPr>
          <p:cNvPr id="1181" name="Google Shape;1181;p66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182" name="Google Shape;1182;p66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3" name="Google Shape;1183;p66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84" name="Google Shape;1184;p66"/>
          <p:cNvSpPr/>
          <p:nvPr/>
        </p:nvSpPr>
        <p:spPr>
          <a:xfrm>
            <a:off x="1950021" y="1204559"/>
            <a:ext cx="92210" cy="2322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32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1185" name="Google Shape;1185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93520" y="1156534"/>
            <a:ext cx="8411838" cy="5349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67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91" name="Google Shape;1191;p67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 temps est terminé. Corrigeons ensemble l’exercice.</a:t>
            </a:r>
            <a:endParaRPr/>
          </a:p>
        </p:txBody>
      </p:sp>
      <p:sp>
        <p:nvSpPr>
          <p:cNvPr id="1192" name="Google Shape;1192;p67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fait participer les élèves à la correction en leur demandant de présenter leurs réponses et de les justifier.</a:t>
            </a:r>
            <a:endParaRPr/>
          </a:p>
        </p:txBody>
      </p:sp>
      <p:sp>
        <p:nvSpPr>
          <p:cNvPr id="1193" name="Google Shape;1193;p67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1194" name="Google Shape;1194;p67"/>
          <p:cNvPicPr preferRelativeResize="0"/>
          <p:nvPr/>
        </p:nvPicPr>
        <p:blipFill rotWithShape="1">
          <a:blip r:embed="rId3">
            <a:alphaModFix/>
          </a:blip>
          <a:srcRect b="20982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9" name="Google Shape;1199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3520" y="1156534"/>
            <a:ext cx="8411838" cy="5349315"/>
          </a:xfrm>
          <a:prstGeom prst="rect">
            <a:avLst/>
          </a:prstGeom>
          <a:noFill/>
          <a:ln>
            <a:noFill/>
          </a:ln>
        </p:spPr>
      </p:pic>
      <p:sp>
        <p:nvSpPr>
          <p:cNvPr id="1200" name="Google Shape;1200;p68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01" name="Google Shape;1201;p68"/>
          <p:cNvSpPr txBox="1"/>
          <p:nvPr/>
        </p:nvSpPr>
        <p:spPr>
          <a:xfrm>
            <a:off x="817668" y="212332"/>
            <a:ext cx="10556664" cy="4918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Notez la correction dans vos livrets.</a:t>
            </a:r>
            <a:endParaRPr/>
          </a:p>
        </p:txBody>
      </p:sp>
      <p:sp>
        <p:nvSpPr>
          <p:cNvPr id="1202" name="Google Shape;1202;p68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Les élèves recopient la solution, et l’enseignant·e peut passer aux exercices du défi à la page 21 si le temps le permet. </a:t>
            </a:r>
            <a:endParaRPr/>
          </a:p>
        </p:txBody>
      </p:sp>
      <p:grpSp>
        <p:nvGrpSpPr>
          <p:cNvPr id="1203" name="Google Shape;1203;p68"/>
          <p:cNvGrpSpPr/>
          <p:nvPr/>
        </p:nvGrpSpPr>
        <p:grpSpPr>
          <a:xfrm>
            <a:off x="10582447" y="178527"/>
            <a:ext cx="630930" cy="597556"/>
            <a:chOff x="582302" y="4447623"/>
            <a:chExt cx="630930" cy="597556"/>
          </a:xfrm>
        </p:grpSpPr>
        <p:pic>
          <p:nvPicPr>
            <p:cNvPr id="1204" name="Google Shape;1204;p68"/>
            <p:cNvPicPr preferRelativeResize="0"/>
            <p:nvPr/>
          </p:nvPicPr>
          <p:blipFill rotWithShape="1">
            <a:blip r:embed="rId4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5" name="Google Shape;1205;p68"/>
            <p:cNvPicPr preferRelativeResize="0"/>
            <p:nvPr/>
          </p:nvPicPr>
          <p:blipFill rotWithShape="1">
            <a:blip r:embed="rId5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06" name="Google Shape;1206;p68"/>
          <p:cNvGrpSpPr/>
          <p:nvPr/>
        </p:nvGrpSpPr>
        <p:grpSpPr>
          <a:xfrm>
            <a:off x="7727747" y="4474838"/>
            <a:ext cx="1068702" cy="1643200"/>
            <a:chOff x="7727747" y="4474838"/>
            <a:chExt cx="1068702" cy="1643200"/>
          </a:xfrm>
        </p:grpSpPr>
        <p:sp>
          <p:nvSpPr>
            <p:cNvPr id="1207" name="Google Shape;1207;p68"/>
            <p:cNvSpPr/>
            <p:nvPr/>
          </p:nvSpPr>
          <p:spPr>
            <a:xfrm>
              <a:off x="8302957" y="4831133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68"/>
            <p:cNvSpPr/>
            <p:nvPr/>
          </p:nvSpPr>
          <p:spPr>
            <a:xfrm>
              <a:off x="8475206" y="5726209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68"/>
            <p:cNvSpPr/>
            <p:nvPr/>
          </p:nvSpPr>
          <p:spPr>
            <a:xfrm>
              <a:off x="7811750" y="5320662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68"/>
            <p:cNvSpPr/>
            <p:nvPr/>
          </p:nvSpPr>
          <p:spPr>
            <a:xfrm>
              <a:off x="8176365" y="4474838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68"/>
            <p:cNvSpPr/>
            <p:nvPr/>
          </p:nvSpPr>
          <p:spPr>
            <a:xfrm>
              <a:off x="7727747" y="5001106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68"/>
            <p:cNvSpPr/>
            <p:nvPr/>
          </p:nvSpPr>
          <p:spPr>
            <a:xfrm>
              <a:off x="8395083" y="5338268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68"/>
            <p:cNvSpPr/>
            <p:nvPr/>
          </p:nvSpPr>
          <p:spPr>
            <a:xfrm>
              <a:off x="8132350" y="5534183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68"/>
            <p:cNvSpPr/>
            <p:nvPr/>
          </p:nvSpPr>
          <p:spPr>
            <a:xfrm>
              <a:off x="8003270" y="4769055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68"/>
            <p:cNvSpPr/>
            <p:nvPr/>
          </p:nvSpPr>
          <p:spPr>
            <a:xfrm>
              <a:off x="8116462" y="5124747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68"/>
            <p:cNvSpPr/>
            <p:nvPr/>
          </p:nvSpPr>
          <p:spPr>
            <a:xfrm>
              <a:off x="7728530" y="4585089"/>
              <a:ext cx="321243" cy="3918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7" name="Google Shape;1217;p68"/>
          <p:cNvSpPr txBox="1"/>
          <p:nvPr/>
        </p:nvSpPr>
        <p:spPr>
          <a:xfrm>
            <a:off x="4571652" y="2661029"/>
            <a:ext cx="2221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liquide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68"/>
          <p:cNvSpPr txBox="1"/>
          <p:nvPr/>
        </p:nvSpPr>
        <p:spPr>
          <a:xfrm>
            <a:off x="6322885" y="3437231"/>
            <a:ext cx="40117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Contact</a:t>
            </a:r>
            <a:endParaRPr/>
          </a:p>
        </p:txBody>
      </p:sp>
      <p:sp>
        <p:nvSpPr>
          <p:cNvPr id="1219" name="Google Shape;1219;p68"/>
          <p:cNvSpPr txBox="1"/>
          <p:nvPr/>
        </p:nvSpPr>
        <p:spPr>
          <a:xfrm>
            <a:off x="4327079" y="3463077"/>
            <a:ext cx="22219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désordonnées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27096">
                <a:alpha val="73725"/>
              </a:srgbClr>
            </a:gs>
            <a:gs pos="75000">
              <a:srgbClr val="B27096">
                <a:alpha val="65882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0"/>
        </a:gradFill>
      </p:bgPr>
    </p:bg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4" name="Google Shape;1224;p69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225" name="Google Shape;1225;p6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B27096">
                <a:alpha val="50980"/>
              </a:srgbClr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6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grpSp>
        <p:nvGrpSpPr>
          <p:cNvPr id="1227" name="Google Shape;1227;p69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1228" name="Google Shape;1228;p69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69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min</a:t>
              </a:r>
              <a:endParaRPr/>
            </a:p>
          </p:txBody>
        </p:sp>
      </p:grpSp>
      <p:pic>
        <p:nvPicPr>
          <p:cNvPr id="1230" name="Google Shape;1230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2745" y="1369124"/>
            <a:ext cx="1286510" cy="1417543"/>
          </a:xfrm>
          <a:custGeom>
            <a:rect b="b" l="l" r="r" t="t"/>
            <a:pathLst>
              <a:path extrusionOk="0" fill="none" h="1417543" w="128651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extrusionOk="0" h="1417543" w="128651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7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</a:t>
            </a:r>
            <a:r>
              <a:rPr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veille à ce que les élèves soient attentifs et s’adresse à eux d’un ton assertif et bienveillant.</a:t>
            </a:r>
            <a:endParaRPr/>
          </a:p>
        </p:txBody>
      </p:sp>
      <p:sp>
        <p:nvSpPr>
          <p:cNvPr id="300" name="Google Shape;300;p7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Bonjour tout le monde. Nous allons rappeler un autre comportement à adopter en classe. </a:t>
            </a:r>
            <a:endParaRPr/>
          </a:p>
        </p:txBody>
      </p:sp>
      <p:pic>
        <p:nvPicPr>
          <p:cNvPr id="301" name="Google Shape;30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7963" y="2777936"/>
            <a:ext cx="1702782" cy="1302128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7"/>
          <p:cNvSpPr txBox="1"/>
          <p:nvPr/>
        </p:nvSpPr>
        <p:spPr>
          <a:xfrm>
            <a:off x="3681873" y="2977872"/>
            <a:ext cx="7278624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أنجز واجباتي المدرسية بجد في القسم وفي المنزل</a:t>
            </a:r>
            <a:endParaRPr b="1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70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peut revenir sur les activités du modelage, de la pratique en binôme et de la pratique autonome pour rappeler la tâche principale.</a:t>
            </a:r>
            <a:endParaRPr/>
          </a:p>
        </p:txBody>
      </p:sp>
      <p:sp>
        <p:nvSpPr>
          <p:cNvPr id="1236" name="Google Shape;1236;p70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Avant de finir cette séance, qui peut nous rappeler notre tâche ?</a:t>
            </a:r>
            <a:endParaRPr/>
          </a:p>
        </p:txBody>
      </p:sp>
      <p:pic>
        <p:nvPicPr>
          <p:cNvPr id="1237" name="Google Shape;1237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238" name="Google Shape;1238;p70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39" name="Google Shape;1239;p70"/>
          <p:cNvSpPr txBox="1"/>
          <p:nvPr/>
        </p:nvSpPr>
        <p:spPr>
          <a:xfrm>
            <a:off x="1482852" y="3198167"/>
            <a:ext cx="92262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Char char="•"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Modéliser</a:t>
            </a: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la structure de la matière dans ses trois états physiques.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71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fait participer les élèves pour rappeler ces étapes et les lire à haute voix.</a:t>
            </a:r>
            <a:endParaRPr/>
          </a:p>
        </p:txBody>
      </p:sp>
      <p:sp>
        <p:nvSpPr>
          <p:cNvPr id="1245" name="Google Shape;1245;p71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modéliser un échantillon d’une matière, on suit les étapes suivantes:</a:t>
            </a:r>
            <a:endParaRPr/>
          </a:p>
        </p:txBody>
      </p:sp>
      <p:pic>
        <p:nvPicPr>
          <p:cNvPr id="1246" name="Google Shape;1246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247" name="Google Shape;1247;p71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48" name="Google Shape;1248;p71"/>
          <p:cNvSpPr txBox="1"/>
          <p:nvPr/>
        </p:nvSpPr>
        <p:spPr>
          <a:xfrm>
            <a:off x="1048512" y="1840451"/>
            <a:ext cx="100949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1: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précise l’état physique de la matière.</a:t>
            </a:r>
            <a:endParaRPr/>
          </a:p>
        </p:txBody>
      </p:sp>
      <p:sp>
        <p:nvSpPr>
          <p:cNvPr id="1249" name="Google Shape;1249;p71"/>
          <p:cNvSpPr txBox="1"/>
          <p:nvPr/>
        </p:nvSpPr>
        <p:spPr>
          <a:xfrm>
            <a:off x="1048512" y="4434637"/>
            <a:ext cx="100949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3: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modélise les particules par des formes géométriques simples.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71"/>
          <p:cNvSpPr txBox="1"/>
          <p:nvPr/>
        </p:nvSpPr>
        <p:spPr>
          <a:xfrm>
            <a:off x="1048512" y="3137544"/>
            <a:ext cx="10625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Étape 2: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décris la disposition des particules constituant la matière.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72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fait participer les élèves pour rappeler la disposition des particules dans chaque état physique.</a:t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72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des exemples de représentations modélisant des échantillons de matière à différents états physiques. </a:t>
            </a:r>
            <a:endParaRPr/>
          </a:p>
        </p:txBody>
      </p:sp>
      <p:pic>
        <p:nvPicPr>
          <p:cNvPr id="1257" name="Google Shape;1257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258" name="Google Shape;1258;p72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259" name="Google Shape;1259;p72"/>
          <p:cNvGrpSpPr/>
          <p:nvPr/>
        </p:nvGrpSpPr>
        <p:grpSpPr>
          <a:xfrm>
            <a:off x="1503680" y="2354999"/>
            <a:ext cx="2117735" cy="1958582"/>
            <a:chOff x="1503680" y="2354999"/>
            <a:chExt cx="2117735" cy="1958582"/>
          </a:xfrm>
        </p:grpSpPr>
        <p:sp>
          <p:nvSpPr>
            <p:cNvPr id="1260" name="Google Shape;1260;p72"/>
            <p:cNvSpPr txBox="1"/>
            <p:nvPr/>
          </p:nvSpPr>
          <p:spPr>
            <a:xfrm>
              <a:off x="1650903" y="3042565"/>
              <a:ext cx="1947672" cy="1271016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72"/>
            <p:cNvSpPr/>
            <p:nvPr/>
          </p:nvSpPr>
          <p:spPr>
            <a:xfrm>
              <a:off x="1503680" y="2354999"/>
              <a:ext cx="2117735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Etat solide</a:t>
              </a:r>
              <a:endParaRPr/>
            </a:p>
          </p:txBody>
        </p:sp>
        <p:sp>
          <p:nvSpPr>
            <p:cNvPr id="1262" name="Google Shape;1262;p72"/>
            <p:cNvSpPr/>
            <p:nvPr/>
          </p:nvSpPr>
          <p:spPr>
            <a:xfrm>
              <a:off x="2067363" y="3125908"/>
              <a:ext cx="356616" cy="39080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72"/>
            <p:cNvSpPr/>
            <p:nvPr/>
          </p:nvSpPr>
          <p:spPr>
            <a:xfrm>
              <a:off x="2410819" y="3148936"/>
              <a:ext cx="356616" cy="39080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72"/>
            <p:cNvSpPr/>
            <p:nvPr/>
          </p:nvSpPr>
          <p:spPr>
            <a:xfrm>
              <a:off x="2408739" y="3485572"/>
              <a:ext cx="356616" cy="39080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72"/>
            <p:cNvSpPr/>
            <p:nvPr/>
          </p:nvSpPr>
          <p:spPr>
            <a:xfrm>
              <a:off x="2057378" y="3498426"/>
              <a:ext cx="356616" cy="39080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72"/>
            <p:cNvSpPr/>
            <p:nvPr/>
          </p:nvSpPr>
          <p:spPr>
            <a:xfrm>
              <a:off x="2752828" y="3521454"/>
              <a:ext cx="356616" cy="39080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72"/>
            <p:cNvSpPr/>
            <p:nvPr/>
          </p:nvSpPr>
          <p:spPr>
            <a:xfrm>
              <a:off x="2763336" y="3148463"/>
              <a:ext cx="356616" cy="39080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72"/>
            <p:cNvSpPr/>
            <p:nvPr/>
          </p:nvSpPr>
          <p:spPr>
            <a:xfrm>
              <a:off x="2047393" y="3884627"/>
              <a:ext cx="356616" cy="39080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72"/>
            <p:cNvSpPr/>
            <p:nvPr/>
          </p:nvSpPr>
          <p:spPr>
            <a:xfrm>
              <a:off x="2391772" y="3873771"/>
              <a:ext cx="356616" cy="39080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72"/>
            <p:cNvSpPr/>
            <p:nvPr/>
          </p:nvSpPr>
          <p:spPr>
            <a:xfrm>
              <a:off x="2747465" y="3886182"/>
              <a:ext cx="356616" cy="39080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1" name="Google Shape;1271;p72"/>
          <p:cNvGrpSpPr/>
          <p:nvPr/>
        </p:nvGrpSpPr>
        <p:grpSpPr>
          <a:xfrm>
            <a:off x="5093964" y="2354999"/>
            <a:ext cx="2117735" cy="1958582"/>
            <a:chOff x="5093964" y="2354999"/>
            <a:chExt cx="2117735" cy="1958582"/>
          </a:xfrm>
        </p:grpSpPr>
        <p:sp>
          <p:nvSpPr>
            <p:cNvPr id="1272" name="Google Shape;1272;p72"/>
            <p:cNvSpPr txBox="1"/>
            <p:nvPr/>
          </p:nvSpPr>
          <p:spPr>
            <a:xfrm>
              <a:off x="5152059" y="3042565"/>
              <a:ext cx="1947672" cy="1271016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72"/>
            <p:cNvSpPr/>
            <p:nvPr/>
          </p:nvSpPr>
          <p:spPr>
            <a:xfrm>
              <a:off x="5955098" y="3299974"/>
              <a:ext cx="310896" cy="281257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72"/>
            <p:cNvSpPr/>
            <p:nvPr/>
          </p:nvSpPr>
          <p:spPr>
            <a:xfrm rot="-1747251">
              <a:off x="5622523" y="3445421"/>
              <a:ext cx="310896" cy="281257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72"/>
            <p:cNvSpPr/>
            <p:nvPr/>
          </p:nvSpPr>
          <p:spPr>
            <a:xfrm rot="3269176">
              <a:off x="6240268" y="3275402"/>
              <a:ext cx="310896" cy="281257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72"/>
            <p:cNvSpPr/>
            <p:nvPr/>
          </p:nvSpPr>
          <p:spPr>
            <a:xfrm rot="-7257519">
              <a:off x="6160489" y="3771631"/>
              <a:ext cx="310896" cy="281257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72"/>
            <p:cNvSpPr/>
            <p:nvPr/>
          </p:nvSpPr>
          <p:spPr>
            <a:xfrm rot="2930702">
              <a:off x="5980897" y="3556568"/>
              <a:ext cx="310896" cy="281257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72"/>
            <p:cNvSpPr/>
            <p:nvPr/>
          </p:nvSpPr>
          <p:spPr>
            <a:xfrm rot="2369416">
              <a:off x="6361048" y="3509062"/>
              <a:ext cx="310896" cy="281257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72"/>
            <p:cNvSpPr/>
            <p:nvPr/>
          </p:nvSpPr>
          <p:spPr>
            <a:xfrm rot="1081764">
              <a:off x="5760110" y="3704799"/>
              <a:ext cx="310896" cy="281257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72"/>
            <p:cNvSpPr/>
            <p:nvPr/>
          </p:nvSpPr>
          <p:spPr>
            <a:xfrm rot="-4161591">
              <a:off x="5467576" y="3766157"/>
              <a:ext cx="310896" cy="281257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72"/>
            <p:cNvSpPr/>
            <p:nvPr/>
          </p:nvSpPr>
          <p:spPr>
            <a:xfrm>
              <a:off x="5093964" y="2354999"/>
              <a:ext cx="2117735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Etat liquide</a:t>
              </a:r>
              <a:endParaRPr/>
            </a:p>
          </p:txBody>
        </p:sp>
      </p:grpSp>
      <p:grpSp>
        <p:nvGrpSpPr>
          <p:cNvPr id="1282" name="Google Shape;1282;p72"/>
          <p:cNvGrpSpPr/>
          <p:nvPr/>
        </p:nvGrpSpPr>
        <p:grpSpPr>
          <a:xfrm>
            <a:off x="8535117" y="2354999"/>
            <a:ext cx="2117735" cy="1972377"/>
            <a:chOff x="8535117" y="2354999"/>
            <a:chExt cx="2117735" cy="1972377"/>
          </a:xfrm>
        </p:grpSpPr>
        <p:sp>
          <p:nvSpPr>
            <p:cNvPr id="1283" name="Google Shape;1283;p72"/>
            <p:cNvSpPr/>
            <p:nvPr/>
          </p:nvSpPr>
          <p:spPr>
            <a:xfrm>
              <a:off x="9164745" y="3154779"/>
              <a:ext cx="335827" cy="3474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72"/>
            <p:cNvSpPr/>
            <p:nvPr/>
          </p:nvSpPr>
          <p:spPr>
            <a:xfrm>
              <a:off x="9773368" y="3095511"/>
              <a:ext cx="335827" cy="3474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72"/>
            <p:cNvSpPr/>
            <p:nvPr/>
          </p:nvSpPr>
          <p:spPr>
            <a:xfrm>
              <a:off x="9119953" y="3895306"/>
              <a:ext cx="335827" cy="3474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72"/>
            <p:cNvSpPr/>
            <p:nvPr/>
          </p:nvSpPr>
          <p:spPr>
            <a:xfrm>
              <a:off x="9505691" y="3547834"/>
              <a:ext cx="335827" cy="3474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72"/>
            <p:cNvSpPr/>
            <p:nvPr/>
          </p:nvSpPr>
          <p:spPr>
            <a:xfrm>
              <a:off x="10109195" y="3547834"/>
              <a:ext cx="335827" cy="3474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72"/>
            <p:cNvSpPr/>
            <p:nvPr/>
          </p:nvSpPr>
          <p:spPr>
            <a:xfrm>
              <a:off x="8896179" y="3502251"/>
              <a:ext cx="335827" cy="3474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72"/>
            <p:cNvSpPr/>
            <p:nvPr/>
          </p:nvSpPr>
          <p:spPr>
            <a:xfrm>
              <a:off x="9840971" y="3942550"/>
              <a:ext cx="335827" cy="3474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72"/>
            <p:cNvSpPr txBox="1"/>
            <p:nvPr/>
          </p:nvSpPr>
          <p:spPr>
            <a:xfrm>
              <a:off x="8620149" y="3056360"/>
              <a:ext cx="1947672" cy="1271016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72"/>
            <p:cNvSpPr/>
            <p:nvPr/>
          </p:nvSpPr>
          <p:spPr>
            <a:xfrm>
              <a:off x="8535117" y="2354999"/>
              <a:ext cx="2117735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Etat gazeux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73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Et on termine par cette carte lexicale.</a:t>
            </a:r>
            <a:endParaRPr/>
          </a:p>
        </p:txBody>
      </p:sp>
      <p:sp>
        <p:nvSpPr>
          <p:cNvPr id="1298" name="Google Shape;1298;p73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Faire participer les élèves à la lecture de la carte</a:t>
            </a:r>
            <a:endParaRPr/>
          </a:p>
        </p:txBody>
      </p:sp>
      <p:pic>
        <p:nvPicPr>
          <p:cNvPr id="1299" name="Google Shape;1299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952" y="618156"/>
            <a:ext cx="380071" cy="380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0" name="Google Shape;1300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5146" y="482386"/>
            <a:ext cx="699046" cy="6990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1" name="Google Shape;1301;p73"/>
          <p:cNvGrpSpPr/>
          <p:nvPr/>
        </p:nvGrpSpPr>
        <p:grpSpPr>
          <a:xfrm>
            <a:off x="372516" y="1181432"/>
            <a:ext cx="11437717" cy="5022495"/>
            <a:chOff x="415600" y="1602971"/>
            <a:chExt cx="11437717" cy="5022495"/>
          </a:xfrm>
        </p:grpSpPr>
        <p:sp>
          <p:nvSpPr>
            <p:cNvPr id="1302" name="Google Shape;1302;p73"/>
            <p:cNvSpPr/>
            <p:nvPr/>
          </p:nvSpPr>
          <p:spPr>
            <a:xfrm>
              <a:off x="424850" y="2094106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73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Modéliser la structure de la matière dans ses trois états physiques</a:t>
              </a:r>
              <a:r>
                <a:rPr b="1" lang="fr-FR" sz="1800">
                  <a:solidFill>
                    <a:srgbClr val="0040C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73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7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</a:t>
              </a: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tâche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73"/>
            <p:cNvSpPr/>
            <p:nvPr/>
          </p:nvSpPr>
          <p:spPr>
            <a:xfrm>
              <a:off x="8432608" y="2582504"/>
              <a:ext cx="2824480" cy="1415202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29803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73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/>
            </a:p>
          </p:txBody>
        </p:sp>
        <p:sp>
          <p:nvSpPr>
            <p:cNvPr id="1308" name="Google Shape;1308;p73"/>
            <p:cNvSpPr/>
            <p:nvPr/>
          </p:nvSpPr>
          <p:spPr>
            <a:xfrm>
              <a:off x="904239" y="5461789"/>
              <a:ext cx="6370918" cy="913153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73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Structures pour répondre</a:t>
              </a:r>
              <a:endParaRPr/>
            </a:p>
          </p:txBody>
        </p:sp>
        <p:cxnSp>
          <p:nvCxnSpPr>
            <p:cNvPr id="1310" name="Google Shape;1310;p73"/>
            <p:cNvCxnSpPr>
              <a:stCxn id="1304" idx="3"/>
              <a:endCxn id="1303" idx="1"/>
            </p:cNvCxnSpPr>
            <p:nvPr/>
          </p:nvCxnSpPr>
          <p:spPr>
            <a:xfrm>
              <a:off x="3515360" y="3202772"/>
              <a:ext cx="1158300" cy="5781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11" name="Google Shape;1311;p73"/>
            <p:cNvSpPr txBox="1"/>
            <p:nvPr/>
          </p:nvSpPr>
          <p:spPr>
            <a:xfrm>
              <a:off x="1019195" y="2979917"/>
              <a:ext cx="2402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Modèle particulaire</a:t>
              </a:r>
              <a:endParaRPr/>
            </a:p>
          </p:txBody>
        </p:sp>
        <p:sp>
          <p:nvSpPr>
            <p:cNvPr id="1312" name="Google Shape;1312;p73"/>
            <p:cNvSpPr txBox="1"/>
            <p:nvPr/>
          </p:nvSpPr>
          <p:spPr>
            <a:xfrm>
              <a:off x="8605328" y="2764706"/>
              <a:ext cx="247904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Préciser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Décrire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Modéliser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73"/>
            <p:cNvSpPr/>
            <p:nvPr/>
          </p:nvSpPr>
          <p:spPr>
            <a:xfrm>
              <a:off x="8467288" y="5064682"/>
              <a:ext cx="2789799" cy="1006499"/>
            </a:xfrm>
            <a:prstGeom prst="roundRect">
              <a:avLst>
                <a:gd fmla="val 8096" name="adj"/>
              </a:avLst>
            </a:prstGeom>
            <a:solidFill>
              <a:srgbClr val="78909C">
                <a:alpha val="29803"/>
              </a:srgbClr>
            </a:solidFill>
            <a:ln cap="flat" cmpd="sng" w="25400">
              <a:solidFill>
                <a:srgbClr val="789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73"/>
            <p:cNvSpPr txBox="1"/>
            <p:nvPr/>
          </p:nvSpPr>
          <p:spPr>
            <a:xfrm>
              <a:off x="8437502" y="4661274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Vocabulaire scientifique</a:t>
              </a:r>
              <a:endParaRPr/>
            </a:p>
          </p:txBody>
        </p:sp>
        <p:cxnSp>
          <p:nvCxnSpPr>
            <p:cNvPr id="1315" name="Google Shape;1315;p73"/>
            <p:cNvCxnSpPr>
              <a:stCxn id="1303" idx="3"/>
              <a:endCxn id="1306" idx="1"/>
            </p:cNvCxnSpPr>
            <p:nvPr/>
          </p:nvCxnSpPr>
          <p:spPr>
            <a:xfrm flipH="1" rot="10800000">
              <a:off x="7376160" y="3290156"/>
              <a:ext cx="1056300" cy="490800"/>
            </a:xfrm>
            <a:prstGeom prst="bentConnector3">
              <a:avLst>
                <a:gd fmla="val 54078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16" name="Google Shape;1316;p73"/>
            <p:cNvCxnSpPr>
              <a:stCxn id="1303" idx="3"/>
              <a:endCxn id="1313" idx="1"/>
            </p:cNvCxnSpPr>
            <p:nvPr/>
          </p:nvCxnSpPr>
          <p:spPr>
            <a:xfrm>
              <a:off x="7376160" y="3780956"/>
              <a:ext cx="1091100" cy="17871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17" name="Google Shape;1317;p73"/>
            <p:cNvSpPr txBox="1"/>
            <p:nvPr/>
          </p:nvSpPr>
          <p:spPr>
            <a:xfrm>
              <a:off x="1128670" y="5607527"/>
              <a:ext cx="626364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Dans l’état solide,</a:t>
              </a:r>
              <a:r>
                <a:rPr lang="fr-FR" sz="900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r>
                <a:rPr lang="fr-FR" sz="1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les particules sont  ........................ et .....................………..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Dans l’état liquide, les particules sont………………………………et……………………………..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Dans l’état gazeux, les particules sont…………………………….et……………………………..</a:t>
              </a:r>
              <a:endParaRPr/>
            </a:p>
          </p:txBody>
        </p:sp>
        <p:cxnSp>
          <p:nvCxnSpPr>
            <p:cNvPr id="1318" name="Google Shape;1318;p73"/>
            <p:cNvCxnSpPr>
              <a:stCxn id="1303" idx="2"/>
              <a:endCxn id="1308" idx="0"/>
            </p:cNvCxnSpPr>
            <p:nvPr/>
          </p:nvCxnSpPr>
          <p:spPr>
            <a:xfrm rot="5400000">
              <a:off x="4645930" y="4082893"/>
              <a:ext cx="822600" cy="19353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19" name="Google Shape;1319;p7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73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CBF1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07</a:t>
              </a:r>
              <a:endParaRPr/>
            </a:p>
          </p:txBody>
        </p:sp>
        <p:sp>
          <p:nvSpPr>
            <p:cNvPr id="1321" name="Google Shape;1321;p73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1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mots</a:t>
              </a:r>
              <a:endParaRPr/>
            </a:p>
          </p:txBody>
        </p:sp>
        <p:sp>
          <p:nvSpPr>
            <p:cNvPr id="1322" name="Google Shape;1322;p73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1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Je retiens</a:t>
              </a:r>
              <a:endParaRPr/>
            </a:p>
          </p:txBody>
        </p:sp>
      </p:grpSp>
      <p:sp>
        <p:nvSpPr>
          <p:cNvPr id="1323" name="Google Shape;1323;p73"/>
          <p:cNvSpPr txBox="1"/>
          <p:nvPr/>
        </p:nvSpPr>
        <p:spPr>
          <a:xfrm>
            <a:off x="8562244" y="4679817"/>
            <a:ext cx="278702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Particule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Ordonnée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fr-FR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Désordonnée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contact</a:t>
            </a:r>
            <a:endParaRPr/>
          </a:p>
        </p:txBody>
      </p:sp>
      <p:sp>
        <p:nvSpPr>
          <p:cNvPr id="1324" name="Google Shape;1324;p73"/>
          <p:cNvSpPr txBox="1"/>
          <p:nvPr/>
        </p:nvSpPr>
        <p:spPr>
          <a:xfrm>
            <a:off x="777432" y="1951199"/>
            <a:ext cx="228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Termes thématiques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27096"/>
            </a:gs>
            <a:gs pos="75000">
              <a:srgbClr val="B27096">
                <a:alpha val="65882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0"/>
        </a:gradFill>
      </p:bgPr>
    </p:bg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74"/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incite les élèves à réaliser les exercices à la maison et clore la séance.</a:t>
            </a:r>
            <a:endParaRPr/>
          </a:p>
        </p:txBody>
      </p:sp>
      <p:sp>
        <p:nvSpPr>
          <p:cNvPr id="1330" name="Google Shape;1330;p74"/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exercices à réaliser à la maison.</a:t>
            </a:r>
            <a:endParaRPr/>
          </a:p>
        </p:txBody>
      </p:sp>
      <p:pic>
        <p:nvPicPr>
          <p:cNvPr id="1331" name="Google Shape;133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1332" name="Google Shape;1332;p74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33" name="Google Shape;1333;p74"/>
          <p:cNvSpPr txBox="1"/>
          <p:nvPr/>
        </p:nvSpPr>
        <p:spPr>
          <a:xfrm>
            <a:off x="1633350" y="2745463"/>
            <a:ext cx="8874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Exercice 3 page 15  Exercice 2, devoir maison, page 27</a:t>
            </a:r>
            <a:endParaRPr b="1" i="1" sz="240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DF43">
                <a:alpha val="5882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7F7F7F"/>
            </a:gs>
          </a:gsLst>
          <a:lin ang="5400000" scaled="0"/>
        </a:gradFill>
      </p:bgPr>
    </p:bg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8" name="Google Shape;1338;p75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339" name="Google Shape;1339;p7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7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Fin de la séance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7E4F6"/>
            </a:gs>
            <a:gs pos="74000">
              <a:srgbClr val="3C2030">
                <a:alpha val="43921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0"/>
        </a:gra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08" name="Google Shape;308;p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Réactivation des prérequis</a:t>
              </a:r>
              <a:endParaRPr/>
            </a:p>
          </p:txBody>
        </p:sp>
      </p:grpSp>
      <p:grpSp>
        <p:nvGrpSpPr>
          <p:cNvPr id="310" name="Google Shape;310;p8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311" name="Google Shape;311;p8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 min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9"/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donne 30s aux élèves pour réfléchir, puis invite deux ou trois d'entre eux à répondre.</a:t>
            </a:r>
            <a:endParaRPr/>
          </a:p>
        </p:txBody>
      </p:sp>
      <p:sp>
        <p:nvSpPr>
          <p:cNvPr id="318" name="Google Shape;318;p9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commencer, on fait un petit rappel sur les états physiques de la matière.</a:t>
            </a:r>
            <a:endParaRPr/>
          </a:p>
        </p:txBody>
      </p:sp>
      <p:pic>
        <p:nvPicPr>
          <p:cNvPr descr="Lever la main - Icônes mains et gestes gratuites" id="319" name="Google Shape;31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880298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9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O</a:t>
            </a:r>
            <a:endParaRPr b="1" sz="12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Lever la main - Icônes mains et gestes gratuites" id="321" name="Google Shape;32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8449" y="2537717"/>
            <a:ext cx="1654140" cy="1684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D_Abdellah</dc:creator>
</cp:coreProperties>
</file>