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0" r:id="rId2"/>
  </p:sldMasterIdLst>
  <p:notesMasterIdLst>
    <p:notesMasterId r:id="rId31"/>
  </p:notesMasterIdLst>
  <p:sldIdLst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57" r:id="rId12"/>
    <p:sldId id="258" r:id="rId13"/>
    <p:sldId id="259" r:id="rId14"/>
    <p:sldId id="261" r:id="rId15"/>
    <p:sldId id="260" r:id="rId16"/>
    <p:sldId id="262" r:id="rId17"/>
    <p:sldId id="264" r:id="rId18"/>
    <p:sldId id="265" r:id="rId19"/>
    <p:sldId id="266" r:id="rId20"/>
    <p:sldId id="267" r:id="rId21"/>
    <p:sldId id="268" r:id="rId22"/>
    <p:sldId id="270" r:id="rId23"/>
    <p:sldId id="271" r:id="rId24"/>
    <p:sldId id="272" r:id="rId25"/>
    <p:sldId id="274" r:id="rId26"/>
    <p:sldId id="285" r:id="rId27"/>
    <p:sldId id="286" r:id="rId28"/>
    <p:sldId id="287" r:id="rId29"/>
    <p:sldId id="273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59" autoAdjust="0"/>
    <p:restoredTop sz="94660"/>
  </p:normalViewPr>
  <p:slideViewPr>
    <p:cSldViewPr snapToGrid="0">
      <p:cViewPr varScale="1">
        <p:scale>
          <a:sx n="79" d="100"/>
          <a:sy n="79" d="100"/>
        </p:scale>
        <p:origin x="65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65D5B-1885-4CA6-8306-11EF47257489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B38936-26E3-4A0D-AD92-84EA851A95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4594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44726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23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2735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24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718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25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9615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26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6230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27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895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0" name="Google Shape;470;p4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4:notes"/>
          <p:cNvSpPr txBox="1">
            <a:spLocks noGrp="1"/>
          </p:cNvSpPr>
          <p:nvPr>
            <p:ph type="sldNum" idx="12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fr-F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6764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7C472-90EE-3493-612A-0BA214C06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0CD9C5D-5410-EEBE-4987-C3FF696B57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59125A7-96DC-4D28-5772-04C231E14A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1CD996-9249-C230-FE25-309EDC6A3B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7498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17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318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70D28-8575-5007-8EB6-2A6B48611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FE04558-DC98-F1E2-F568-5CCE6D6829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599E4F1-6900-D2AB-AA31-96BD235782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D83F3B-15E4-D095-E72F-178069243D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18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71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A2EA0-08CA-AAE8-9BC8-BE183AD70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5C38F06-F7EE-E7F3-F02D-E91C907BB0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5C6791A-1D98-0B07-C9B5-41E66F8EF7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27B89C-403F-46EC-E948-17E917DBB9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19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306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92704-DA5E-BBE3-0AE7-A44CC91CC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3C183B-D044-178A-2BB3-F8344AEAB3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4D5A000-BD7C-2AB0-471C-3E6EF734B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9B94F21-EEB9-AFA5-9D63-4217E96278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20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258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31924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22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437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112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343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695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626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9169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29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54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956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957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4225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5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5"/>
          <p:cNvSpPr txBox="1">
            <a:spLocks noGrp="1"/>
          </p:cNvSpPr>
          <p:nvPr>
            <p:ph type="subTitle" idx="1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5"/>
          <p:cNvSpPr txBox="1">
            <a:spLocks noGrp="1"/>
          </p:cNvSpPr>
          <p:nvPr>
            <p:ph type="subTitle" idx="2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title" idx="3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subTitle" idx="4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5"/>
          <p:cNvSpPr txBox="1">
            <a:spLocks noGrp="1"/>
          </p:cNvSpPr>
          <p:nvPr>
            <p:ph type="subTitle" idx="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5"/>
          <p:cNvSpPr txBox="1">
            <a:spLocks noGrp="1"/>
          </p:cNvSpPr>
          <p:nvPr>
            <p:ph type="title" idx="6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5"/>
          <p:cNvSpPr txBox="1">
            <a:spLocks noGrp="1"/>
          </p:cNvSpPr>
          <p:nvPr>
            <p:ph type="title" idx="7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5"/>
          <p:cNvSpPr txBox="1">
            <a:spLocks noGrp="1"/>
          </p:cNvSpPr>
          <p:nvPr>
            <p:ph type="title" idx="8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5"/>
          <p:cNvSpPr txBox="1">
            <a:spLocks noGrp="1"/>
          </p:cNvSpPr>
          <p:nvPr>
            <p:ph type="title" idx="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5"/>
          <p:cNvSpPr txBox="1">
            <a:spLocks noGrp="1"/>
          </p:cNvSpPr>
          <p:nvPr>
            <p:ph type="title" idx="13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5"/>
          <p:cNvSpPr txBox="1">
            <a:spLocks noGrp="1"/>
          </p:cNvSpPr>
          <p:nvPr>
            <p:ph type="title" idx="14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5"/>
          <p:cNvSpPr txBox="1">
            <a:spLocks noGrp="1"/>
          </p:cNvSpPr>
          <p:nvPr>
            <p:ph type="title" idx="1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1144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082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800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703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0281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4753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048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6111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419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0168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405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241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5201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2249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5689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6530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3043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7569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2427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2521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7166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6229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1949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163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642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349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7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604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451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134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701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302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9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14652" y="1681226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noProof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Physique chimie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7" y="1750505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2400" b="1" kern="0" noProof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1186170" y="2875803"/>
            <a:ext cx="3016179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</a:t>
            </a:r>
            <a:endParaRPr lang="fr-FR" sz="3200" b="1" kern="0" noProof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253512" y="3710465"/>
            <a:ext cx="5990003" cy="696796"/>
            <a:chOff x="2535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2535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Chapitre 4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Séances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1" y="538117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3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91;p1">
            <a:extLst>
              <a:ext uri="{FF2B5EF4-FFF2-40B4-BE49-F238E27FC236}">
                <a16:creationId xmlns:a16="http://schemas.microsoft.com/office/drawing/2014/main" id="{198230B9-2AA3-35B3-0276-4B365BACA0C2}"/>
              </a:ext>
            </a:extLst>
          </p:cNvPr>
          <p:cNvSpPr txBox="1"/>
          <p:nvPr/>
        </p:nvSpPr>
        <p:spPr>
          <a:xfrm>
            <a:off x="731955" y="3911317"/>
            <a:ext cx="47427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buClr>
                <a:srgbClr val="000000"/>
              </a:buClr>
              <a:buSzPts val="2800"/>
            </a:pPr>
            <a:r>
              <a:rPr lang="fr-FR" sz="2400" b="1" i="1" noProof="0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La solubilité</a:t>
            </a:r>
            <a:endParaRPr lang="fr-FR" sz="1400" b="0" i="0" u="none" strike="noStrike" cap="none" noProof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" name="Google Shape;91;p1">
            <a:extLst>
              <a:ext uri="{FF2B5EF4-FFF2-40B4-BE49-F238E27FC236}">
                <a16:creationId xmlns:a16="http://schemas.microsoft.com/office/drawing/2014/main" id="{11B7DF38-B518-FE40-DACC-62F9E20B3DF9}"/>
              </a:ext>
            </a:extLst>
          </p:cNvPr>
          <p:cNvSpPr txBox="1"/>
          <p:nvPr/>
        </p:nvSpPr>
        <p:spPr>
          <a:xfrm>
            <a:off x="2193940" y="4608113"/>
            <a:ext cx="274785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400" b="1" i="1" u="none" strike="noStrike" cap="none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Séance 5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B29DF8-DA9E-E2F5-BC42-B056D8414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2326" y="3453664"/>
            <a:ext cx="3524244" cy="260903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C564AAE-846C-10F1-DB44-2D2D7D25B48F}"/>
              </a:ext>
            </a:extLst>
          </p:cNvPr>
          <p:cNvSpPr txBox="1"/>
          <p:nvPr/>
        </p:nvSpPr>
        <p:spPr>
          <a:xfrm>
            <a:off x="1937551" y="5381173"/>
            <a:ext cx="3913632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253846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D256A-C24C-97CE-75FC-45ABB7E3E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D5C50081-12E8-FE7A-6ABE-2FA764A3D964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75D589E-5826-BD38-F111-F4D89F7D5C0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C01D85-7A9E-56F4-8597-EA733A143EB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Correction des exercices de consolidation</a:t>
              </a:r>
            </a:p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tâche 2</a:t>
              </a: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57862C77-20E6-06B4-0195-6CC2AAE16DA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8F0F8E7C-103C-3873-26F4-63520B51C77E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200"/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36BCC69-B193-6943-FDC0-71B0F64EE48E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200"/>
              <a:endParaRPr lang="fr-FR" sz="3600" b="1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9910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91891-6005-2642-BA0B-09380CECB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C21D8F79-491A-E651-C529-346610DD96C2}"/>
              </a:ext>
            </a:extLst>
          </p:cNvPr>
          <p:cNvSpPr txBox="1"/>
          <p:nvPr/>
        </p:nvSpPr>
        <p:spPr>
          <a:xfrm>
            <a:off x="843034" y="300802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457200"/>
            <a:r>
              <a:rPr lang="fr-FR" dirty="0">
                <a:solidFill>
                  <a:schemeClr val="tx1"/>
                </a:solidFill>
              </a:rPr>
              <a:t>Passons maintenant à la correction des exercices correspondant à la deuxième tâche de ce chapitre.</a:t>
            </a:r>
            <a:br>
              <a:rPr lang="fr-FR" dirty="0">
                <a:solidFill>
                  <a:schemeClr val="tx1"/>
                </a:solidFill>
              </a:rPr>
            </a:br>
            <a:r>
              <a:rPr lang="fr-FR" dirty="0">
                <a:solidFill>
                  <a:schemeClr val="tx1"/>
                </a:solidFill>
              </a:rPr>
              <a:t>Je vous rappelle la tâche principale.</a:t>
            </a:r>
          </a:p>
        </p:txBody>
      </p:sp>
      <p:sp>
        <p:nvSpPr>
          <p:cNvPr id="8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sz="2400" dirty="0">
              <a:solidFill>
                <a:srgbClr val="1D6FA9"/>
              </a:solidFill>
            </a:endParaRPr>
          </a:p>
        </p:txBody>
      </p:sp>
      <p:pic>
        <p:nvPicPr>
          <p:cNvPr id="9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10" name="Google Shape;7876;p43">
            <a:extLst>
              <a:ext uri="{FF2B5EF4-FFF2-40B4-BE49-F238E27FC236}">
                <a16:creationId xmlns:a16="http://schemas.microsoft.com/office/drawing/2014/main" id="{B870F64A-E90B-6C8D-8607-E4036996587D}"/>
              </a:ext>
            </a:extLst>
          </p:cNvPr>
          <p:cNvSpPr txBox="1"/>
          <p:nvPr/>
        </p:nvSpPr>
        <p:spPr>
          <a:xfrm>
            <a:off x="1153393" y="3310688"/>
            <a:ext cx="1065029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defTabSz="457200"/>
            <a:r>
              <a:rPr lang="fr-FR" sz="2400" b="1" dirty="0">
                <a:solidFill>
                  <a:srgbClr val="1D6FA9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fr-FR" sz="2400" b="1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Comparer</a:t>
            </a:r>
            <a:r>
              <a:rPr lang="fr-FR" sz="2400" b="1" dirty="0">
                <a:solidFill>
                  <a:srgbClr val="1D6FA9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la vitesse de dissolution d’un même soluté dans différentes conditions.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21F765FF-24CF-1A3C-938B-F7EB404EB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6734" y="252983"/>
            <a:ext cx="603639" cy="603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216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DA837-74F8-3767-B08D-63E44D58F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A9E5AAA3-435C-DCC5-BD66-7432D571AE4D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457200"/>
            <a:r>
              <a:rPr lang="fr-FR" dirty="0">
                <a:solidFill>
                  <a:schemeClr val="tx1"/>
                </a:solidFill>
              </a:rPr>
              <a:t>Pour réussir cette tâche, vous devez vous rappeler de l’influence de certains facteurs sur la vitesse de dissolution.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D2E7C3D4-2A3E-AE42-14EC-8A93FE7B3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4960" y="186940"/>
            <a:ext cx="583170" cy="583170"/>
          </a:xfrm>
          <a:prstGeom prst="rect">
            <a:avLst/>
          </a:prstGeom>
        </p:spPr>
      </p:pic>
      <p:sp>
        <p:nvSpPr>
          <p:cNvPr id="5" name="ZoneTexte 2"/>
          <p:cNvSpPr txBox="1"/>
          <p:nvPr/>
        </p:nvSpPr>
        <p:spPr>
          <a:xfrm>
            <a:off x="3394713" y="2319005"/>
            <a:ext cx="3456000" cy="939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 defTabSz="457200">
              <a:lnSpc>
                <a:spcPct val="20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fr-MA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température.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97223D-A99E-5FA0-CA0C-079FC12D9235}"/>
              </a:ext>
            </a:extLst>
          </p:cNvPr>
          <p:cNvSpPr txBox="1"/>
          <p:nvPr/>
        </p:nvSpPr>
        <p:spPr>
          <a:xfrm>
            <a:off x="630145" y="1214585"/>
            <a:ext cx="8378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3200" b="1" dirty="0">
                <a:solidFill>
                  <a:srgbClr val="1D6FA9"/>
                </a:solidFill>
              </a:rPr>
              <a:t>Les trois facteurs étudiés sont : </a:t>
            </a:r>
          </a:p>
        </p:txBody>
      </p:sp>
      <p:sp>
        <p:nvSpPr>
          <p:cNvPr id="4" name="Rectangle 3"/>
          <p:cNvSpPr/>
          <p:nvPr/>
        </p:nvSpPr>
        <p:spPr>
          <a:xfrm>
            <a:off x="3394713" y="4874875"/>
            <a:ext cx="4342471" cy="9393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defTabSz="457200">
              <a:lnSpc>
                <a:spcPct val="20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fr-MA" sz="3200" b="1" dirty="0">
                <a:solidFill>
                  <a:srgbClr val="FF0000"/>
                </a:solidFill>
                <a:cs typeface="Calibri" panose="020F0502020204030204" pitchFamily="34" charset="0"/>
              </a:rPr>
              <a:t>La surface du contact.</a:t>
            </a:r>
            <a:endParaRPr lang="fr-FR" sz="3200" b="1" dirty="0">
              <a:solidFill>
                <a:srgbClr val="FF0000"/>
              </a:solidFill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94713" y="3668450"/>
            <a:ext cx="2590517" cy="9393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defTabSz="457200">
              <a:lnSpc>
                <a:spcPct val="20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fr-MA" sz="3200" b="1" dirty="0">
                <a:solidFill>
                  <a:srgbClr val="FF0000"/>
                </a:solidFill>
                <a:cs typeface="Calibri" panose="020F0502020204030204" pitchFamily="34" charset="0"/>
              </a:rPr>
              <a:t>L’agitation. </a:t>
            </a:r>
          </a:p>
        </p:txBody>
      </p:sp>
    </p:spTree>
    <p:extLst>
      <p:ext uri="{BB962C8B-B14F-4D97-AF65-F5344CB8AC3E}">
        <p14:creationId xmlns:p14="http://schemas.microsoft.com/office/powerpoint/2010/main" val="31809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9948C-4ADF-2315-28AB-3F42B9E95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DF63C7FF-AC73-508B-5287-82DE47B1F7D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defTabSz="457200">
              <a:spcAft>
                <a:spcPts val="400"/>
              </a:spcAft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</a:t>
            </a:r>
            <a:r>
              <a:rPr lang="fr-FR" sz="1400" i="1" dirty="0" err="1">
                <a:solidFill>
                  <a:prstClr val="white">
                    <a:lumMod val="65000"/>
                  </a:prstClr>
                </a:solidFill>
              </a:rPr>
              <a:t>enseignant.e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 fait participer les élèves en projetant les étapes..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67B0B885-2182-95A9-C17F-FF0BEE9DB45A}"/>
              </a:ext>
            </a:extLst>
          </p:cNvPr>
          <p:cNvSpPr txBox="1"/>
          <p:nvPr/>
        </p:nvSpPr>
        <p:spPr>
          <a:xfrm>
            <a:off x="968998" y="19079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457200"/>
            <a:r>
              <a:rPr lang="fr-FR" dirty="0">
                <a:solidFill>
                  <a:schemeClr val="tx1"/>
                </a:solidFill>
              </a:rPr>
              <a:t>Pour c</a:t>
            </a:r>
            <a:r>
              <a:rPr lang="fr-FR" dirty="0" err="1">
                <a:solidFill>
                  <a:schemeClr val="tx1"/>
                </a:solidFill>
              </a:rPr>
              <a:t>omparer</a:t>
            </a:r>
            <a:r>
              <a:rPr lang="fr-FR" dirty="0">
                <a:solidFill>
                  <a:schemeClr val="tx1"/>
                </a:solidFill>
              </a:rPr>
              <a:t> la vitesse de dissolution d’un même soluté dans différentes conditions, on suit les étapes suivantes: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1959274-08BE-C086-0599-377BF3B919BA}"/>
              </a:ext>
            </a:extLst>
          </p:cNvPr>
          <p:cNvSpPr txBox="1"/>
          <p:nvPr/>
        </p:nvSpPr>
        <p:spPr>
          <a:xfrm>
            <a:off x="863293" y="1493310"/>
            <a:ext cx="1009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dirty="0">
                <a:solidFill>
                  <a:srgbClr val="0040C0"/>
                </a:solidFill>
              </a:rPr>
              <a:t>Étape 1:</a:t>
            </a:r>
            <a:r>
              <a:rPr lang="fr-FR" dirty="0">
                <a:solidFill>
                  <a:prstClr val="black"/>
                </a:solidFill>
              </a:rPr>
              <a:t> </a:t>
            </a:r>
            <a:r>
              <a:rPr lang="fr-FR" sz="2400" dirty="0">
                <a:solidFill>
                  <a:prstClr val="black"/>
                </a:solidFill>
              </a:rPr>
              <a:t>Identifier </a:t>
            </a:r>
            <a:r>
              <a:rPr lang="fr-FR" sz="2400" b="1" dirty="0">
                <a:solidFill>
                  <a:srgbClr val="FF0000"/>
                </a:solidFill>
              </a:rPr>
              <a:t>les facteurs fixes </a:t>
            </a:r>
            <a:r>
              <a:rPr lang="fr-FR" sz="2400" dirty="0">
                <a:solidFill>
                  <a:prstClr val="black"/>
                </a:solidFill>
              </a:rPr>
              <a:t>(qu’on n’a pas fait varier).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6B98625-09DC-9824-6A63-461CE4390476}"/>
              </a:ext>
            </a:extLst>
          </p:cNvPr>
          <p:cNvSpPr txBox="1"/>
          <p:nvPr/>
        </p:nvSpPr>
        <p:spPr>
          <a:xfrm>
            <a:off x="863293" y="3543950"/>
            <a:ext cx="1009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dirty="0">
                <a:solidFill>
                  <a:srgbClr val="0040C0"/>
                </a:solidFill>
              </a:rPr>
              <a:t>Étape 3</a:t>
            </a:r>
            <a:r>
              <a:rPr lang="fr-FR" sz="2400" dirty="0">
                <a:solidFill>
                  <a:prstClr val="black"/>
                </a:solidFill>
              </a:rPr>
              <a:t>:  Identifier </a:t>
            </a:r>
            <a:r>
              <a:rPr lang="fr-FR" sz="2400" b="1" dirty="0">
                <a:solidFill>
                  <a:srgbClr val="FF0000"/>
                </a:solidFill>
              </a:rPr>
              <a:t>la variable dépendante </a:t>
            </a:r>
            <a:r>
              <a:rPr lang="fr-FR" sz="2400" dirty="0">
                <a:solidFill>
                  <a:prstClr val="black"/>
                </a:solidFill>
              </a:rPr>
              <a:t>(qu’on mesure) .</a:t>
            </a:r>
          </a:p>
          <a:p>
            <a:pPr defTabSz="457200"/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60CD777-1EAE-C5D0-ACFF-BFF4FE5DA644}"/>
              </a:ext>
            </a:extLst>
          </p:cNvPr>
          <p:cNvSpPr txBox="1"/>
          <p:nvPr/>
        </p:nvSpPr>
        <p:spPr>
          <a:xfrm>
            <a:off x="863293" y="2501269"/>
            <a:ext cx="10625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dirty="0">
                <a:solidFill>
                  <a:srgbClr val="0040C0"/>
                </a:solidFill>
              </a:rPr>
              <a:t>Étape 2: </a:t>
            </a:r>
            <a:r>
              <a:rPr lang="fr-FR" sz="2400" dirty="0">
                <a:solidFill>
                  <a:prstClr val="black"/>
                </a:solidFill>
              </a:rPr>
              <a:t>. Identifier </a:t>
            </a:r>
            <a:r>
              <a:rPr lang="fr-FR" sz="2400" b="1" dirty="0">
                <a:solidFill>
                  <a:srgbClr val="FF0000"/>
                </a:solidFill>
              </a:rPr>
              <a:t>la variable indépendante </a:t>
            </a:r>
            <a:r>
              <a:rPr lang="fr-FR" sz="2400" dirty="0">
                <a:solidFill>
                  <a:prstClr val="black"/>
                </a:solidFill>
              </a:rPr>
              <a:t>(qu’on a fait varier).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6B98625-09DC-9824-6A63-461CE4390476}"/>
              </a:ext>
            </a:extLst>
          </p:cNvPr>
          <p:cNvSpPr txBox="1"/>
          <p:nvPr/>
        </p:nvSpPr>
        <p:spPr>
          <a:xfrm>
            <a:off x="863293" y="4529806"/>
            <a:ext cx="1009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dirty="0">
                <a:solidFill>
                  <a:srgbClr val="0040C0"/>
                </a:solidFill>
              </a:rPr>
              <a:t>Étape 4</a:t>
            </a:r>
            <a:r>
              <a:rPr lang="fr-FR" sz="2400" dirty="0">
                <a:solidFill>
                  <a:prstClr val="black"/>
                </a:solidFill>
              </a:rPr>
              <a:t>: Conclure sur l’influence du facteur(variable indépendante) sur la vitesse de dissolution .</a:t>
            </a:r>
          </a:p>
          <a:p>
            <a:pPr defTabSz="457200"/>
            <a:endParaRPr lang="fr-FR" sz="2400" dirty="0">
              <a:solidFill>
                <a:prstClr val="black"/>
              </a:solidFill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CE2C18A0-399C-36C1-8C14-F2C0CB9B1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4960" y="186940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284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DA837-74F8-3767-B08D-63E44D58F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A9E5AAA3-435C-DCC5-BD66-7432D571AE4D}"/>
              </a:ext>
            </a:extLst>
          </p:cNvPr>
          <p:cNvSpPr txBox="1"/>
          <p:nvPr/>
        </p:nvSpPr>
        <p:spPr>
          <a:xfrm>
            <a:off x="819150" y="224525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457200"/>
            <a:r>
              <a:rPr lang="fr-FR" dirty="0">
                <a:solidFill>
                  <a:schemeClr val="tx1"/>
                </a:solidFill>
              </a:rPr>
              <a:t>Vous devez vous rappeler aussi de la façon dont varie la vitesse de dissolution lorsqu’on fait varier un facteur.</a:t>
            </a:r>
          </a:p>
        </p:txBody>
      </p:sp>
      <p:sp>
        <p:nvSpPr>
          <p:cNvPr id="8" name="Rectangle 7"/>
          <p:cNvSpPr/>
          <p:nvPr/>
        </p:nvSpPr>
        <p:spPr>
          <a:xfrm>
            <a:off x="579469" y="1743815"/>
            <a:ext cx="10917281" cy="3539430"/>
          </a:xfrm>
          <a:prstGeom prst="rect">
            <a:avLst/>
          </a:prstGeom>
          <a:ln w="12700">
            <a:noFill/>
          </a:ln>
        </p:spPr>
        <p:txBody>
          <a:bodyPr wrap="square">
            <a:spAutoFit/>
          </a:bodyPr>
          <a:lstStyle/>
          <a:p>
            <a:pPr marL="457200" indent="-457200" defTabSz="457200">
              <a:buFont typeface="Wingdings" panose="05000000000000000000" pitchFamily="2" charset="2"/>
              <a:buChar char="Ø"/>
            </a:pPr>
            <a:r>
              <a:rPr lang="fr-MA" sz="3200" b="1" dirty="0">
                <a:solidFill>
                  <a:srgbClr val="FF0000"/>
                </a:solidFill>
              </a:rPr>
              <a:t> L’élévation </a:t>
            </a:r>
            <a:r>
              <a:rPr lang="fr-MA" sz="3200" dirty="0">
                <a:solidFill>
                  <a:prstClr val="black"/>
                </a:solidFill>
              </a:rPr>
              <a:t>de la température </a:t>
            </a:r>
            <a:r>
              <a:rPr lang="fr-MA" sz="3200" b="1" dirty="0">
                <a:solidFill>
                  <a:srgbClr val="FF0000"/>
                </a:solidFill>
              </a:rPr>
              <a:t>accélère</a:t>
            </a:r>
            <a:r>
              <a:rPr lang="fr-MA" sz="3200" dirty="0">
                <a:solidFill>
                  <a:prstClr val="black"/>
                </a:solidFill>
              </a:rPr>
              <a:t> généralement la vitesse de dissolution.</a:t>
            </a:r>
          </a:p>
          <a:p>
            <a:pPr defTabSz="457200"/>
            <a:endParaRPr lang="fr-MA" sz="3200" dirty="0">
              <a:solidFill>
                <a:prstClr val="black"/>
              </a:solidFill>
            </a:endParaRPr>
          </a:p>
          <a:p>
            <a:pPr marL="457200" indent="-457200" defTabSz="457200">
              <a:buFont typeface="Wingdings" panose="05000000000000000000" pitchFamily="2" charset="2"/>
              <a:buChar char="Ø"/>
            </a:pPr>
            <a:r>
              <a:rPr lang="fr-MA" sz="3200" b="1" dirty="0">
                <a:solidFill>
                  <a:srgbClr val="FF0000"/>
                </a:solidFill>
              </a:rPr>
              <a:t>L’augmentation</a:t>
            </a:r>
            <a:r>
              <a:rPr lang="fr-MA" sz="3200" dirty="0">
                <a:solidFill>
                  <a:prstClr val="black"/>
                </a:solidFill>
              </a:rPr>
              <a:t> de la surface de contact</a:t>
            </a:r>
            <a:r>
              <a:rPr lang="fr-MA" sz="3200" b="1" dirty="0">
                <a:solidFill>
                  <a:srgbClr val="FF0000"/>
                </a:solidFill>
              </a:rPr>
              <a:t> accélère </a:t>
            </a:r>
            <a:r>
              <a:rPr lang="fr-MA" sz="3200" dirty="0">
                <a:solidFill>
                  <a:prstClr val="black"/>
                </a:solidFill>
              </a:rPr>
              <a:t>la vitesse de dissolution.</a:t>
            </a:r>
          </a:p>
          <a:p>
            <a:pPr marL="457200" indent="-457200" defTabSz="457200">
              <a:buFont typeface="Wingdings" panose="05000000000000000000" pitchFamily="2" charset="2"/>
              <a:buChar char="Ø"/>
            </a:pPr>
            <a:endParaRPr lang="fr-FR" sz="3200" dirty="0">
              <a:solidFill>
                <a:prstClr val="black"/>
              </a:solidFill>
            </a:endParaRPr>
          </a:p>
          <a:p>
            <a:pPr marL="457200" indent="-457200" defTabSz="457200">
              <a:buFont typeface="Wingdings" panose="05000000000000000000" pitchFamily="2" charset="2"/>
              <a:buChar char="Ø"/>
            </a:pPr>
            <a:r>
              <a:rPr lang="fr-FR" sz="3200" b="1" dirty="0">
                <a:solidFill>
                  <a:srgbClr val="FF0000"/>
                </a:solidFill>
              </a:rPr>
              <a:t>L’agitation</a:t>
            </a:r>
            <a:r>
              <a:rPr lang="fr-FR" sz="3200" dirty="0">
                <a:solidFill>
                  <a:prstClr val="black"/>
                </a:solidFill>
              </a:rPr>
              <a:t> </a:t>
            </a:r>
            <a:r>
              <a:rPr lang="fr-FR" sz="3200" b="1" dirty="0">
                <a:solidFill>
                  <a:srgbClr val="FF0000"/>
                </a:solidFill>
              </a:rPr>
              <a:t>accélère</a:t>
            </a:r>
            <a:r>
              <a:rPr lang="fr-FR" sz="3200" dirty="0">
                <a:solidFill>
                  <a:prstClr val="black"/>
                </a:solidFill>
              </a:rPr>
              <a:t> la vitesse de dissolution.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88181BF1-F80D-5A69-29DB-6797FD1FB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4960" y="186940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08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4B1D8-6F02-0843-6F1B-C449FDCFE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A0451729-E3B6-9D6E-54C5-709D2C5AD24A}"/>
              </a:ext>
            </a:extLst>
          </p:cNvPr>
          <p:cNvSpPr txBox="1"/>
          <p:nvPr/>
        </p:nvSpPr>
        <p:spPr>
          <a:xfrm>
            <a:off x="498856" y="552691"/>
            <a:ext cx="10553700" cy="44175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defTabSz="457200">
              <a:spcAft>
                <a:spcPts val="400"/>
              </a:spcAft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</a:t>
            </a:r>
            <a:r>
              <a:rPr lang="fr-FR" sz="1400" i="1" dirty="0" err="1">
                <a:solidFill>
                  <a:prstClr val="white">
                    <a:lumMod val="65000"/>
                  </a:prstClr>
                </a:solidFill>
              </a:rPr>
              <a:t>enseignant·e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00A1F537-B547-D81E-5707-9DFD49662D43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457200"/>
            <a:r>
              <a:rPr lang="fr-FR" dirty="0">
                <a:solidFill>
                  <a:schemeClr val="tx1"/>
                </a:solidFill>
              </a:rPr>
              <a:t>Corrigeons ensemble l’exercice 2 page 49. </a:t>
            </a:r>
          </a:p>
        </p:txBody>
      </p:sp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EEC0D334-7121-CD69-9287-38DCA798B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7193" y="242520"/>
            <a:ext cx="620341" cy="620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/>
          <p:cNvPicPr/>
          <p:nvPr/>
        </p:nvPicPr>
        <p:blipFill>
          <a:blip r:embed="rId3"/>
          <a:srcRect l="22383" t="26958" r="21982" b="12840"/>
          <a:stretch>
            <a:fillRect/>
          </a:stretch>
        </p:blipFill>
        <p:spPr bwMode="auto">
          <a:xfrm>
            <a:off x="217469" y="994450"/>
            <a:ext cx="10967090" cy="5605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3842190" y="3692672"/>
            <a:ext cx="4297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dirty="0">
                <a:solidFill>
                  <a:srgbClr val="FF0000"/>
                </a:solidFill>
              </a:rPr>
              <a:t>L’agitation et la surface de contact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889131" y="4051816"/>
            <a:ext cx="48970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dirty="0">
                <a:solidFill>
                  <a:srgbClr val="FF0000"/>
                </a:solidFill>
              </a:rPr>
              <a:t>La température et la surface de contact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580998" y="5146127"/>
            <a:ext cx="4297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dirty="0">
                <a:solidFill>
                  <a:srgbClr val="FF0000"/>
                </a:solidFill>
              </a:rPr>
              <a:t>L’agitation 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580998" y="4774361"/>
            <a:ext cx="48970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dirty="0">
                <a:solidFill>
                  <a:srgbClr val="FF0000"/>
                </a:solidFill>
              </a:rPr>
              <a:t>La température 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001770" y="6172163"/>
            <a:ext cx="50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dirty="0">
                <a:solidFill>
                  <a:srgbClr val="FF0000"/>
                </a:solidFill>
              </a:rPr>
              <a:t>X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001770" y="5810011"/>
            <a:ext cx="50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dirty="0">
                <a:solidFill>
                  <a:srgbClr val="FF0000"/>
                </a:solidFill>
              </a:rPr>
              <a:t>X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56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FD778-BB95-E39D-B807-B3BA0F72B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22147B7-1A91-B980-0A69-F658B7E21016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7582F0E-EA5D-4C09-3A1E-A2F55DA72CE5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2BAD05B-4A47-DF55-0B2E-42A0AFD1A0FC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Correction des exercices de consolidation</a:t>
              </a:r>
            </a:p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tâche 3</a:t>
              </a: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07C939D6-E6D7-6531-861A-B1318F6385D0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D546292F-7217-B227-1410-DD125611813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200"/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540A4DB-5F6A-21C6-803B-74CA50FD206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200"/>
              <a:r>
                <a:rPr lang="fr-FR" sz="3600" b="1" dirty="0">
                  <a:solidFill>
                    <a:prstClr val="black"/>
                  </a:solidFill>
                </a:rPr>
                <a:t>17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9816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FEDDF-A13F-933A-30AF-C7271EF6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485CC4B3-7047-DFCD-4F5D-BC5A1A9F5507}"/>
              </a:ext>
            </a:extLst>
          </p:cNvPr>
          <p:cNvSpPr txBox="1"/>
          <p:nvPr/>
        </p:nvSpPr>
        <p:spPr>
          <a:xfrm>
            <a:off x="895350" y="330231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457200"/>
            <a:r>
              <a:rPr lang="fr-FR" dirty="0">
                <a:solidFill>
                  <a:schemeClr val="tx1"/>
                </a:solidFill>
              </a:rPr>
              <a:t>Nous arrivons à la correction des exercices correspondant à la troisième tâche de ce chapitre.</a:t>
            </a:r>
            <a:br>
              <a:rPr lang="fr-FR" dirty="0">
                <a:solidFill>
                  <a:schemeClr val="tx1"/>
                </a:solidFill>
              </a:rPr>
            </a:br>
            <a:r>
              <a:rPr lang="fr-FR" dirty="0">
                <a:solidFill>
                  <a:schemeClr val="tx1"/>
                </a:solidFill>
              </a:rPr>
              <a:t>Je vous rappelle la tâche principale.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17408075-5968-6141-9418-FFEBDFB77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8444" y="232910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504304" y="3318637"/>
            <a:ext cx="10334288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sz="2400" dirty="0">
              <a:solidFill>
                <a:prstClr val="black"/>
              </a:solidFill>
            </a:endParaRPr>
          </a:p>
        </p:txBody>
      </p:sp>
      <p:pic>
        <p:nvPicPr>
          <p:cNvPr id="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64" y="3035360"/>
            <a:ext cx="805544" cy="80554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35065" y="3429028"/>
            <a:ext cx="82622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b="1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Déterminer</a:t>
            </a:r>
            <a:r>
              <a:rPr lang="fr-FR" sz="2400" b="1" dirty="0">
                <a:solidFill>
                  <a:srgbClr val="1D6FA9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la solubilité d’un soluté dans l’eau.</a:t>
            </a:r>
          </a:p>
        </p:txBody>
      </p:sp>
    </p:spTree>
    <p:extLst>
      <p:ext uri="{BB962C8B-B14F-4D97-AF65-F5344CB8AC3E}">
        <p14:creationId xmlns:p14="http://schemas.microsoft.com/office/powerpoint/2010/main" val="8015668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7FEAA-C0E4-B6EA-ADA1-C265CDC03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E45ABDBF-451D-76CF-576B-56721F7C2D2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defTabSz="457200">
              <a:spcAft>
                <a:spcPts val="400"/>
              </a:spcAft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</a:t>
            </a:r>
            <a:r>
              <a:rPr lang="fr-FR" sz="1400" i="1" dirty="0" err="1">
                <a:solidFill>
                  <a:prstClr val="white">
                    <a:lumMod val="65000"/>
                  </a:prstClr>
                </a:solidFill>
              </a:rPr>
              <a:t>enseignant.e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 fait participer les élèves pour compléter les espaces en pointillés.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BC01405E-7486-954F-A045-558CD3CCD529}"/>
              </a:ext>
            </a:extLst>
          </p:cNvPr>
          <p:cNvSpPr txBox="1"/>
          <p:nvPr/>
        </p:nvSpPr>
        <p:spPr>
          <a:xfrm>
            <a:off x="819150" y="242135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457200"/>
            <a:r>
              <a:rPr lang="fr-FR" dirty="0">
                <a:solidFill>
                  <a:schemeClr val="tx1"/>
                </a:solidFill>
              </a:rPr>
              <a:t>Pour réussir cette tâche, il faut bien se rappeler de la définition de la solubilité et de son expression et des étapes à suivre pour la déterminer.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F5E9A9D-B1A2-7AA6-47B8-22F0F1BE3607}"/>
              </a:ext>
            </a:extLst>
          </p:cNvPr>
          <p:cNvSpPr txBox="1"/>
          <p:nvPr/>
        </p:nvSpPr>
        <p:spPr>
          <a:xfrm>
            <a:off x="4146861" y="1352107"/>
            <a:ext cx="2772000" cy="50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800" b="1" dirty="0">
                <a:solidFill>
                  <a:prstClr val="black"/>
                </a:solidFill>
              </a:rPr>
              <a:t>La solubilité est: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" y="1935805"/>
            <a:ext cx="110408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200000"/>
              </a:lnSpc>
            </a:pPr>
            <a:r>
              <a:rPr lang="fr-FR" sz="2800" b="1" dirty="0">
                <a:solidFill>
                  <a:srgbClr val="FF0000"/>
                </a:solidFill>
              </a:rPr>
              <a:t>La solubilité (s) </a:t>
            </a:r>
            <a:r>
              <a:rPr lang="fr-FR" sz="2800" dirty="0">
                <a:solidFill>
                  <a:prstClr val="black"/>
                </a:solidFill>
              </a:rPr>
              <a:t>d’un soluté est sa masse ………………….. (</a:t>
            </a:r>
            <a:r>
              <a:rPr lang="fr-FR" sz="2800" dirty="0" err="1">
                <a:solidFill>
                  <a:prstClr val="black"/>
                </a:solidFill>
              </a:rPr>
              <a:t>m</a:t>
            </a:r>
            <a:r>
              <a:rPr lang="fr-FR" sz="2800" baseline="-25000" dirty="0" err="1">
                <a:solidFill>
                  <a:prstClr val="black"/>
                </a:solidFill>
              </a:rPr>
              <a:t>max</a:t>
            </a:r>
            <a:r>
              <a:rPr lang="fr-FR" sz="2800" dirty="0">
                <a:solidFill>
                  <a:prstClr val="black"/>
                </a:solidFill>
              </a:rPr>
              <a:t>) qui peut être dissoute dans un …………….. (V) donné de solvant .</a:t>
            </a:r>
          </a:p>
          <a:p>
            <a:pPr defTabSz="457200">
              <a:lnSpc>
                <a:spcPct val="200000"/>
              </a:lnSpc>
            </a:pPr>
            <a:r>
              <a:rPr lang="fr-MA" sz="2800" dirty="0">
                <a:solidFill>
                  <a:prstClr val="black"/>
                </a:solidFill>
              </a:rPr>
              <a:t>Son expression est : </a:t>
            </a:r>
            <a:endParaRPr lang="fr-FR" sz="2800" dirty="0">
              <a:solidFill>
                <a:prstClr val="black"/>
              </a:solidFill>
            </a:endParaRPr>
          </a:p>
          <a:p>
            <a:pPr defTabSz="457200">
              <a:lnSpc>
                <a:spcPct val="200000"/>
              </a:lnSpc>
            </a:pPr>
            <a:endParaRPr lang="fr-FR" sz="2800" dirty="0">
              <a:solidFill>
                <a:prstClr val="black"/>
              </a:solidFill>
            </a:endParaRPr>
          </a:p>
        </p:txBody>
      </p:sp>
      <p:grpSp>
        <p:nvGrpSpPr>
          <p:cNvPr id="18" name="Groupe 17"/>
          <p:cNvGrpSpPr/>
          <p:nvPr/>
        </p:nvGrpSpPr>
        <p:grpSpPr>
          <a:xfrm>
            <a:off x="3374564" y="4110932"/>
            <a:ext cx="3206259" cy="1365246"/>
            <a:chOff x="3544725" y="3893566"/>
            <a:chExt cx="3206259" cy="13652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8">
                  <a:extLst>
                    <a:ext uri="{FF2B5EF4-FFF2-40B4-BE49-F238E27FC236}">
                      <a16:creationId xmlns:a16="http://schemas.microsoft.com/office/drawing/2014/main" id="{7F9FF3D7-3615-6E2A-8722-F3C5E2737B61}"/>
                    </a:ext>
                  </a:extLst>
                </p:cNvPr>
                <p:cNvSpPr txBox="1"/>
                <p:nvPr/>
              </p:nvSpPr>
              <p:spPr>
                <a:xfrm>
                  <a:off x="4662984" y="3893566"/>
                  <a:ext cx="2088000" cy="1365246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defTabSz="4572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4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MA" sz="48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𝐦</m:t>
                            </m:r>
                            <m:r>
                              <a:rPr lang="fr-MA" sz="4800" b="1" baseline="-25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𝐦𝐚𝐱</m:t>
                            </m:r>
                          </m:num>
                          <m:den>
                            <m:r>
                              <a:rPr lang="fr-FR" sz="48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𝐕</m:t>
                            </m:r>
                          </m:den>
                        </m:f>
                      </m:oMath>
                    </m:oMathPara>
                  </a14:m>
                  <a:endParaRPr lang="fr-FR" sz="48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8">
                  <a:extLst>
                    <a:ext uri="{FF2B5EF4-FFF2-40B4-BE49-F238E27FC236}">
                      <a16:creationId xmlns="" xmlns:a16="http://schemas.microsoft.com/office/drawing/2014/main" xmlns:a14="http://schemas.microsoft.com/office/drawing/2010/main" id="{7F9FF3D7-3615-6E2A-8722-F3C5E2737B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62984" y="3893566"/>
                  <a:ext cx="2088000" cy="1365246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22079B7A-0CE2-752E-1F84-999172B06CF9}"/>
                </a:ext>
              </a:extLst>
            </p:cNvPr>
            <p:cNvSpPr txBox="1"/>
            <p:nvPr/>
          </p:nvSpPr>
          <p:spPr>
            <a:xfrm>
              <a:off x="3544725" y="4068357"/>
              <a:ext cx="1296000" cy="10156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defTabSz="457200"/>
              <a:r>
                <a:rPr lang="fr-FR" sz="6000" b="1" dirty="0">
                  <a:solidFill>
                    <a:prstClr val="black"/>
                  </a:solidFill>
                </a:rPr>
                <a:t>s =</a:t>
              </a:r>
              <a:endParaRPr lang="fr-FR" sz="6000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A69627BE-92F6-9A10-2F65-F2371DEB7771}"/>
              </a:ext>
            </a:extLst>
          </p:cNvPr>
          <p:cNvSpPr txBox="1"/>
          <p:nvPr/>
        </p:nvSpPr>
        <p:spPr>
          <a:xfrm>
            <a:off x="6580823" y="2203262"/>
            <a:ext cx="1548000" cy="46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dirty="0">
                <a:solidFill>
                  <a:srgbClr val="FF0000"/>
                </a:solidFill>
              </a:rPr>
              <a:t>maximale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69627BE-92F6-9A10-2F65-F2371DEB7771}"/>
              </a:ext>
            </a:extLst>
          </p:cNvPr>
          <p:cNvSpPr txBox="1"/>
          <p:nvPr/>
        </p:nvSpPr>
        <p:spPr>
          <a:xfrm>
            <a:off x="3096795" y="3011612"/>
            <a:ext cx="136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volume</a:t>
            </a:r>
            <a:endParaRPr lang="fr-FR" sz="2400" dirty="0">
              <a:solidFill>
                <a:prstClr val="black"/>
              </a:solidFill>
            </a:endParaRP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9E1F64C8-FA6C-CF61-2AEA-B52377650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8444" y="232910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7C702-228F-6AE2-C65E-952C78BCC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5F2748F9-ABB7-F499-75C0-923BDC9CEB33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defTabSz="457200">
              <a:spcAft>
                <a:spcPts val="400"/>
              </a:spcAft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</a:t>
            </a:r>
            <a:r>
              <a:rPr lang="fr-FR" sz="1400" i="1" dirty="0" err="1">
                <a:solidFill>
                  <a:prstClr val="white">
                    <a:lumMod val="65000"/>
                  </a:prstClr>
                </a:solidFill>
              </a:rPr>
              <a:t>enseignant.e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 fait participer les élèves pour compléter les espaces en pointillés.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E31F035-FCFF-B514-06B8-1D6C9FBA9860}"/>
              </a:ext>
            </a:extLst>
          </p:cNvPr>
          <p:cNvSpPr txBox="1"/>
          <p:nvPr/>
        </p:nvSpPr>
        <p:spPr>
          <a:xfrm>
            <a:off x="819150" y="218818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457200"/>
            <a:r>
              <a:rPr lang="fr-FR" dirty="0">
                <a:solidFill>
                  <a:schemeClr val="tx1"/>
                </a:solidFill>
              </a:rPr>
              <a:t>Pour déterminer la solubilité d’un soluté on suit les étapes suivantes :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3814BF37-BEFF-9F55-8307-556D22093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6899" y="239915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A7229B5-9120-B8C8-F208-619DAC676AF7}"/>
              </a:ext>
            </a:extLst>
          </p:cNvPr>
          <p:cNvSpPr txBox="1"/>
          <p:nvPr/>
        </p:nvSpPr>
        <p:spPr>
          <a:xfrm>
            <a:off x="432618" y="1278194"/>
            <a:ext cx="10628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dirty="0">
                <a:solidFill>
                  <a:prstClr val="black"/>
                </a:solidFill>
              </a:rPr>
              <a:t> - Première étape: </a:t>
            </a:r>
            <a:r>
              <a:rPr lang="fr-FR" sz="2400" b="1" dirty="0">
                <a:solidFill>
                  <a:srgbClr val="0040C0"/>
                </a:solidFill>
              </a:rPr>
              <a:t>On exprime le volume V du solvant en …………………..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6B7C8D-9821-4979-37DD-F5ADADD96B0E}"/>
              </a:ext>
            </a:extLst>
          </p:cNvPr>
          <p:cNvSpPr txBox="1"/>
          <p:nvPr/>
        </p:nvSpPr>
        <p:spPr>
          <a:xfrm>
            <a:off x="464164" y="2598003"/>
            <a:ext cx="10628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dirty="0">
                <a:solidFill>
                  <a:prstClr val="black"/>
                </a:solidFill>
              </a:rPr>
              <a:t>- Deuxième étape:</a:t>
            </a:r>
            <a:r>
              <a:rPr lang="fr-FR" sz="2400" dirty="0">
                <a:solidFill>
                  <a:prstClr val="black"/>
                </a:solidFill>
              </a:rPr>
              <a:t> </a:t>
            </a:r>
            <a:r>
              <a:rPr lang="fr-FR" sz="2400" b="1" dirty="0">
                <a:solidFill>
                  <a:srgbClr val="0070C0"/>
                </a:solidFill>
              </a:rPr>
              <a:t>On exprime la masse …………………. </a:t>
            </a:r>
            <a:r>
              <a:rPr lang="fr-FR" sz="2400" b="1" dirty="0" err="1">
                <a:solidFill>
                  <a:srgbClr val="0070C0"/>
                </a:solidFill>
              </a:rPr>
              <a:t>m</a:t>
            </a:r>
            <a:r>
              <a:rPr lang="fr-FR" sz="2400" b="1" baseline="-25000" dirty="0" err="1">
                <a:solidFill>
                  <a:srgbClr val="0070C0"/>
                </a:solidFill>
              </a:rPr>
              <a:t>max</a:t>
            </a:r>
            <a:r>
              <a:rPr lang="fr-FR" sz="2400" b="1" dirty="0">
                <a:solidFill>
                  <a:srgbClr val="0070C0"/>
                </a:solidFill>
              </a:rPr>
              <a:t> dissoute en ……………….</a:t>
            </a:r>
            <a:r>
              <a:rPr lang="fr-FR" sz="24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31C102-14D6-A8A0-F8FD-4491453E0D61}"/>
              </a:ext>
            </a:extLst>
          </p:cNvPr>
          <p:cNvSpPr txBox="1"/>
          <p:nvPr/>
        </p:nvSpPr>
        <p:spPr>
          <a:xfrm>
            <a:off x="464164" y="3982842"/>
            <a:ext cx="10628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dirty="0">
                <a:solidFill>
                  <a:prstClr val="black"/>
                </a:solidFill>
              </a:rPr>
              <a:t>- Troisième étape: </a:t>
            </a:r>
            <a:r>
              <a:rPr lang="fr-FR" sz="2400" b="1" dirty="0">
                <a:solidFill>
                  <a:srgbClr val="0070C0"/>
                </a:solidFill>
              </a:rPr>
              <a:t>On calcule la solubilité s = …………. …………. Exprimée en ………….</a:t>
            </a:r>
            <a:endParaRPr lang="fr-FR" sz="2400" b="1" dirty="0">
              <a:solidFill>
                <a:prstClr val="black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69627BE-92F6-9A10-2F65-F2371DEB7771}"/>
              </a:ext>
            </a:extLst>
          </p:cNvPr>
          <p:cNvSpPr txBox="1"/>
          <p:nvPr/>
        </p:nvSpPr>
        <p:spPr>
          <a:xfrm>
            <a:off x="9463906" y="2473599"/>
            <a:ext cx="2880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gramme (g)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69627BE-92F6-9A10-2F65-F2371DEB7771}"/>
              </a:ext>
            </a:extLst>
          </p:cNvPr>
          <p:cNvSpPr txBox="1"/>
          <p:nvPr/>
        </p:nvSpPr>
        <p:spPr>
          <a:xfrm>
            <a:off x="5816902" y="2457215"/>
            <a:ext cx="144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maximale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69627BE-92F6-9A10-2F65-F2371DEB7771}"/>
              </a:ext>
            </a:extLst>
          </p:cNvPr>
          <p:cNvSpPr txBox="1"/>
          <p:nvPr/>
        </p:nvSpPr>
        <p:spPr>
          <a:xfrm>
            <a:off x="7956470" y="1190174"/>
            <a:ext cx="133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litre (L)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69627BE-92F6-9A10-2F65-F2371DEB7771}"/>
              </a:ext>
            </a:extLst>
          </p:cNvPr>
          <p:cNvSpPr txBox="1"/>
          <p:nvPr/>
        </p:nvSpPr>
        <p:spPr>
          <a:xfrm>
            <a:off x="6354613" y="3541868"/>
            <a:ext cx="9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dirty="0">
                <a:solidFill>
                  <a:srgbClr val="FF0000"/>
                </a:solidFill>
              </a:rPr>
              <a:t> </a:t>
            </a:r>
            <a:r>
              <a:rPr lang="fr-FR" sz="2400" b="1" dirty="0" err="1">
                <a:solidFill>
                  <a:srgbClr val="FF0000"/>
                </a:solidFill>
              </a:rPr>
              <a:t>m</a:t>
            </a:r>
            <a:r>
              <a:rPr lang="fr-FR" sz="2400" b="1" baseline="-25000" dirty="0" err="1">
                <a:solidFill>
                  <a:srgbClr val="FF0000"/>
                </a:solidFill>
              </a:rPr>
              <a:t>max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69627BE-92F6-9A10-2F65-F2371DEB7771}"/>
              </a:ext>
            </a:extLst>
          </p:cNvPr>
          <p:cNvSpPr txBox="1"/>
          <p:nvPr/>
        </p:nvSpPr>
        <p:spPr>
          <a:xfrm>
            <a:off x="6470572" y="4333142"/>
            <a:ext cx="9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dirty="0">
                <a:solidFill>
                  <a:srgbClr val="FF0000"/>
                </a:solidFill>
              </a:rPr>
              <a:t> V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69627BE-92F6-9A10-2F65-F2371DEB7771}"/>
              </a:ext>
            </a:extLst>
          </p:cNvPr>
          <p:cNvSpPr txBox="1"/>
          <p:nvPr/>
        </p:nvSpPr>
        <p:spPr>
          <a:xfrm>
            <a:off x="9856170" y="3863374"/>
            <a:ext cx="9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g/L</a:t>
            </a:r>
            <a:endParaRPr lang="fr-FR" sz="2400" dirty="0">
              <a:solidFill>
                <a:srgbClr val="FF0000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490E3FC1-6650-8962-6FDE-3CBB1AD1DB49}"/>
              </a:ext>
            </a:extLst>
          </p:cNvPr>
          <p:cNvCxnSpPr/>
          <p:nvPr/>
        </p:nvCxnSpPr>
        <p:spPr>
          <a:xfrm>
            <a:off x="6445250" y="4267200"/>
            <a:ext cx="6731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193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3" grpId="0"/>
      <p:bldP spid="14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458727" y="294704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365255" y="110279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450935" y="360219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508262" y="199629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1446391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FD4D4-5F54-EBF1-7419-6DDBD781E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D50DF618-CBFE-15F3-BE4D-10CB713AC014}"/>
              </a:ext>
            </a:extLst>
          </p:cNvPr>
          <p:cNvSpPr txBox="1"/>
          <p:nvPr/>
        </p:nvSpPr>
        <p:spPr>
          <a:xfrm>
            <a:off x="508000" y="635215"/>
            <a:ext cx="11034838" cy="39918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defTabSz="457200">
              <a:spcAft>
                <a:spcPts val="400"/>
              </a:spcAft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</a:t>
            </a:r>
            <a:r>
              <a:rPr lang="fr-FR" sz="1400" i="1" dirty="0" err="1">
                <a:solidFill>
                  <a:prstClr val="white">
                    <a:lumMod val="65000"/>
                  </a:prstClr>
                </a:solidFill>
              </a:rPr>
              <a:t>enseignant·e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0AA23E3A-1A52-0E18-58E8-CD270FAEA5B9}"/>
              </a:ext>
            </a:extLst>
          </p:cNvPr>
          <p:cNvSpPr txBox="1"/>
          <p:nvPr/>
        </p:nvSpPr>
        <p:spPr>
          <a:xfrm>
            <a:off x="819150" y="201801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457200"/>
            <a:r>
              <a:rPr lang="fr-FR" dirty="0">
                <a:solidFill>
                  <a:schemeClr val="tx1"/>
                </a:solidFill>
              </a:rPr>
              <a:t>Corrigeons ensemble l’exercice 3 page 49. </a:t>
            </a:r>
          </a:p>
        </p:txBody>
      </p:sp>
      <p:pic>
        <p:nvPicPr>
          <p:cNvPr id="17" name="Image 16"/>
          <p:cNvPicPr/>
          <p:nvPr/>
        </p:nvPicPr>
        <p:blipFill>
          <a:blip r:embed="rId3"/>
          <a:srcRect l="9178" t="27375" r="8625" b="14522"/>
          <a:stretch>
            <a:fillRect/>
          </a:stretch>
        </p:blipFill>
        <p:spPr bwMode="auto">
          <a:xfrm>
            <a:off x="240876" y="1034403"/>
            <a:ext cx="11301962" cy="5767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1278951" y="5276689"/>
            <a:ext cx="2880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100 – 10 =  90</a:t>
            </a:r>
            <a:endParaRPr lang="fr-FR" sz="24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7D0DC3B-F408-1283-B0A0-579408CEC173}"/>
                  </a:ext>
                </a:extLst>
              </p:cNvPr>
              <p:cNvSpPr txBox="1"/>
              <p:nvPr/>
            </p:nvSpPr>
            <p:spPr>
              <a:xfrm>
                <a:off x="1133401" y="6148280"/>
                <a:ext cx="1299138" cy="5166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MA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MA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fr-FR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𝒎𝒂𝒙</m:t>
                              </m:r>
                            </m:sub>
                          </m:sSub>
                        </m:num>
                        <m:den>
                          <m: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endParaRPr lang="fr-FR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7D0DC3B-F408-1283-B0A0-579408CEC1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401" y="6148280"/>
                <a:ext cx="1299138" cy="516680"/>
              </a:xfrm>
              <a:prstGeom prst="rect">
                <a:avLst/>
              </a:prstGeom>
              <a:blipFill>
                <a:blip r:embed="rId4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37D0DC3B-F408-1283-B0A0-579408CEC173}"/>
                  </a:ext>
                </a:extLst>
              </p:cNvPr>
              <p:cNvSpPr txBox="1"/>
              <p:nvPr/>
            </p:nvSpPr>
            <p:spPr>
              <a:xfrm>
                <a:off x="3253632" y="6148279"/>
                <a:ext cx="1188000" cy="519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MA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𝟗𝟎</m:t>
                          </m:r>
                        </m:num>
                        <m:den>
                          <m: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fr-FR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37D0DC3B-F408-1283-B0A0-579408CEC1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3632" y="6148279"/>
                <a:ext cx="1188000" cy="519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ZoneTexte 19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5029344" y="6177391"/>
            <a:ext cx="118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 900</a:t>
            </a:r>
            <a:endParaRPr lang="fr-FR" sz="2400" dirty="0">
              <a:solidFill>
                <a:prstClr val="black"/>
              </a:solidFill>
            </a:endParaRP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B0D04D6D-1786-455D-6794-62CC9CF9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960" y="194499"/>
            <a:ext cx="702641" cy="702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73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  <p:bldP spid="19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7" name="Google Shape;797;p26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798" name="Google Shape;798;p2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defTabSz="457200"/>
              <a:endParaRPr sz="1200">
                <a:solidFill>
                  <a:prstClr val="white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2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  <a:ea typeface="Calibri"/>
                  <a:cs typeface="Calibri"/>
                  <a:sym typeface="Calibri"/>
                </a:rPr>
                <a:t>Correction des exercices des défis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62804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1F210A2-1871-5005-F04E-D4361675E5CB}"/>
              </a:ext>
            </a:extLst>
          </p:cNvPr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defTabSz="457200">
              <a:spcAft>
                <a:spcPts val="400"/>
              </a:spcAft>
            </a:pPr>
            <a:r>
              <a:rPr lang="fr-FR" sz="1200" i="1" dirty="0">
                <a:solidFill>
                  <a:prstClr val="white">
                    <a:lumMod val="65000"/>
                  </a:prstClr>
                </a:solidFill>
              </a:rPr>
              <a:t>L’</a:t>
            </a:r>
            <a:r>
              <a:rPr lang="fr-FR" sz="1200" i="1" dirty="0" err="1">
                <a:solidFill>
                  <a:prstClr val="white">
                    <a:lumMod val="65000"/>
                  </a:prstClr>
                </a:solidFill>
              </a:rPr>
              <a:t>enseignant·e</a:t>
            </a:r>
            <a:r>
              <a:rPr lang="fr-FR" sz="1200" i="1" dirty="0">
                <a:solidFill>
                  <a:prstClr val="white">
                    <a:lumMod val="65000"/>
                  </a:prst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CCB68B78-7066-C771-5539-910EEECDB8CD}"/>
              </a:ext>
            </a:extLst>
          </p:cNvPr>
          <p:cNvSpPr txBox="1"/>
          <p:nvPr/>
        </p:nvSpPr>
        <p:spPr>
          <a:xfrm>
            <a:off x="819150" y="173356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457200"/>
            <a:r>
              <a:rPr lang="fr-FR" dirty="0">
                <a:solidFill>
                  <a:schemeClr val="tx1"/>
                </a:solidFill>
              </a:rPr>
              <a:t>Faisons maintenant ensemble la correction de l’exercice défi1, page 50.</a:t>
            </a:r>
          </a:p>
        </p:txBody>
      </p:sp>
      <p:pic>
        <p:nvPicPr>
          <p:cNvPr id="10" name="Image 9"/>
          <p:cNvPicPr/>
          <p:nvPr/>
        </p:nvPicPr>
        <p:blipFill>
          <a:blip r:embed="rId3"/>
          <a:srcRect l="8942" t="25285" r="8311" b="8360"/>
          <a:stretch>
            <a:fillRect/>
          </a:stretch>
        </p:blipFill>
        <p:spPr bwMode="auto">
          <a:xfrm>
            <a:off x="476526" y="1079240"/>
            <a:ext cx="11503198" cy="566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3602912" y="3057579"/>
            <a:ext cx="2625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X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1976207" y="3393627"/>
            <a:ext cx="7376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Le sucre s’est dissout dans l’eau et non il a fondu .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2671945" y="4283407"/>
            <a:ext cx="5030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le sucre et le dioxyde de carbone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2671945" y="4627056"/>
            <a:ext cx="2625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l’eau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11159964" y="5237562"/>
            <a:ext cx="53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X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1820493" y="5699227"/>
            <a:ext cx="96095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La masse maximale de dioxyde de carbone qu’on peut dissoudre dans 1 litre d’eau est de 1,69 g.</a:t>
            </a:r>
            <a:endParaRPr lang="fr-FR" sz="2400" b="1" dirty="0">
              <a:solidFill>
                <a:srgbClr val="FF6565"/>
              </a:solidFill>
            </a:endParaRPr>
          </a:p>
        </p:txBody>
      </p:sp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A25B8BD2-3A78-84C6-9E38-5606293A6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960" y="194499"/>
            <a:ext cx="702641" cy="702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09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  <p:bldP spid="15" grpId="0"/>
      <p:bldP spid="16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1F210A2-1871-5005-F04E-D4361675E5CB}"/>
              </a:ext>
            </a:extLst>
          </p:cNvPr>
          <p:cNvSpPr txBox="1"/>
          <p:nvPr/>
        </p:nvSpPr>
        <p:spPr>
          <a:xfrm>
            <a:off x="476526" y="575497"/>
            <a:ext cx="10017303" cy="32164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defTabSz="457200">
              <a:spcAft>
                <a:spcPts val="400"/>
              </a:spcAft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</a:t>
            </a:r>
            <a:r>
              <a:rPr lang="fr-FR" sz="1400" i="1" dirty="0" err="1">
                <a:solidFill>
                  <a:prstClr val="white">
                    <a:lumMod val="65000"/>
                  </a:prstClr>
                </a:solidFill>
              </a:rPr>
              <a:t>enseignant·e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CCB68B78-7066-C771-5539-910EEECDB8CD}"/>
              </a:ext>
            </a:extLst>
          </p:cNvPr>
          <p:cNvSpPr txBox="1"/>
          <p:nvPr/>
        </p:nvSpPr>
        <p:spPr>
          <a:xfrm>
            <a:off x="819150" y="172297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457200"/>
            <a:r>
              <a:rPr lang="fr-FR" dirty="0">
                <a:solidFill>
                  <a:schemeClr val="tx1"/>
                </a:solidFill>
              </a:rPr>
              <a:t>Faisons maintenant ensemble la correction de l’exercice défi2, page 50.</a:t>
            </a:r>
          </a:p>
        </p:txBody>
      </p:sp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949B5FC5-90A5-3F41-AE47-88EC05CF7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960" y="194499"/>
            <a:ext cx="702641" cy="702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/>
          <p:nvPr/>
        </p:nvPicPr>
        <p:blipFill>
          <a:blip r:embed="rId4"/>
          <a:srcRect l="17115" t="30587" r="16246" b="8098"/>
          <a:stretch>
            <a:fillRect/>
          </a:stretch>
        </p:blipFill>
        <p:spPr bwMode="auto">
          <a:xfrm>
            <a:off x="287685" y="1083497"/>
            <a:ext cx="11711917" cy="5476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5161800" y="5551396"/>
            <a:ext cx="7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(b)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2006023" y="5948959"/>
            <a:ext cx="9433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Dans le bécher (b) la température est plus grande et il y a agitation.</a:t>
            </a:r>
            <a:endParaRPr lang="fr-FR" sz="2400" b="1" dirty="0">
              <a:solidFill>
                <a:srgbClr val="FF65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19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/>
          <p:nvPr/>
        </p:nvPicPr>
        <p:blipFill>
          <a:blip r:embed="rId3" cstate="print"/>
          <a:srcRect l="17115" t="25288" r="16325" b="28607"/>
          <a:stretch>
            <a:fillRect/>
          </a:stretch>
        </p:blipFill>
        <p:spPr bwMode="auto">
          <a:xfrm>
            <a:off x="379445" y="1083497"/>
            <a:ext cx="11635708" cy="5515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D_A_02">
            <a:extLst>
              <a:ext uri="{FF2B5EF4-FFF2-40B4-BE49-F238E27FC236}">
                <a16:creationId xmlns:a16="http://schemas.microsoft.com/office/drawing/2014/main" id="{11F210A2-1871-5005-F04E-D4361675E5CB}"/>
              </a:ext>
            </a:extLst>
          </p:cNvPr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defTabSz="457200">
              <a:spcAft>
                <a:spcPts val="400"/>
              </a:spcAft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</a:t>
            </a:r>
            <a:r>
              <a:rPr lang="fr-FR" sz="1400" i="1" dirty="0" err="1">
                <a:solidFill>
                  <a:prstClr val="white">
                    <a:lumMod val="65000"/>
                  </a:prstClr>
                </a:solidFill>
              </a:rPr>
              <a:t>enseignant·e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CCB68B78-7066-C771-5539-910EEECDB8CD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457200"/>
            <a:r>
              <a:rPr lang="fr-FR" dirty="0">
                <a:solidFill>
                  <a:schemeClr val="tx1"/>
                </a:solidFill>
              </a:rPr>
              <a:t>Faisons maintenant ensemble la correction de l’exercice défi3, page 50.</a:t>
            </a:r>
          </a:p>
        </p:txBody>
      </p:sp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949B5FC5-90A5-3F41-AE47-88EC05CF7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960" y="19449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2325294" y="5206162"/>
            <a:ext cx="7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(b)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8115157" y="5206162"/>
            <a:ext cx="3697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elle présente une surface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569801" y="5740704"/>
            <a:ext cx="10057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de contact  avec le solvant plus grande que celle de la forme (a)</a:t>
            </a:r>
            <a:endParaRPr lang="fr-FR" sz="2400" b="1" dirty="0">
              <a:solidFill>
                <a:srgbClr val="FF65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41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1F210A2-1871-5005-F04E-D4361675E5CB}"/>
              </a:ext>
            </a:extLst>
          </p:cNvPr>
          <p:cNvSpPr txBox="1"/>
          <p:nvPr/>
        </p:nvSpPr>
        <p:spPr>
          <a:xfrm>
            <a:off x="476526" y="576942"/>
            <a:ext cx="10028188" cy="30335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defTabSz="457200">
              <a:spcAft>
                <a:spcPts val="400"/>
              </a:spcAft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</a:t>
            </a:r>
            <a:r>
              <a:rPr lang="fr-FR" sz="1400" i="1" dirty="0" err="1">
                <a:solidFill>
                  <a:prstClr val="white">
                    <a:lumMod val="65000"/>
                  </a:prstClr>
                </a:solidFill>
              </a:rPr>
              <a:t>enseignant·e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CCB68B78-7066-C771-5539-910EEECDB8CD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457200"/>
            <a:r>
              <a:rPr lang="fr-FR" dirty="0">
                <a:solidFill>
                  <a:schemeClr val="tx1"/>
                </a:solidFill>
              </a:rPr>
              <a:t>Faisons maintenant ensemble la correction de l’exercice défi4, page 51.</a:t>
            </a:r>
          </a:p>
        </p:txBody>
      </p:sp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949B5FC5-90A5-3F41-AE47-88EC05CF7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960" y="19449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/>
          <p:cNvPicPr/>
          <p:nvPr/>
        </p:nvPicPr>
        <p:blipFill rotWithShape="1">
          <a:blip r:embed="rId4"/>
          <a:srcRect l="15432" t="28415" r="15895" b="13972"/>
          <a:stretch/>
        </p:blipFill>
        <p:spPr bwMode="auto">
          <a:xfrm>
            <a:off x="298383" y="1287142"/>
            <a:ext cx="11701219" cy="52387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2051173" y="5807758"/>
            <a:ext cx="7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la solubilité augmente généralement avec la température.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2970186" y="5235039"/>
            <a:ext cx="7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(c)</a:t>
            </a:r>
            <a:endParaRPr lang="fr-FR" sz="2400" b="1" dirty="0">
              <a:solidFill>
                <a:srgbClr val="FF65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33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1F210A2-1871-5005-F04E-D4361675E5CB}"/>
              </a:ext>
            </a:extLst>
          </p:cNvPr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defTabSz="457200">
              <a:spcAft>
                <a:spcPts val="400"/>
              </a:spcAft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</a:t>
            </a:r>
            <a:r>
              <a:rPr lang="fr-FR" sz="1400" i="1" dirty="0" err="1">
                <a:solidFill>
                  <a:prstClr val="white">
                    <a:lumMod val="65000"/>
                  </a:prstClr>
                </a:solidFill>
              </a:rPr>
              <a:t>enseignant·e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CCB68B78-7066-C771-5539-910EEECDB8CD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457200"/>
            <a:r>
              <a:rPr lang="fr-FR" dirty="0">
                <a:solidFill>
                  <a:schemeClr val="tx1"/>
                </a:solidFill>
              </a:rPr>
              <a:t>Faisons maintenant ensemble la correction de l’exercice défi5, page 51.</a:t>
            </a:r>
          </a:p>
        </p:txBody>
      </p:sp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949B5FC5-90A5-3F41-AE47-88EC05CF7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960" y="186940"/>
            <a:ext cx="685799" cy="68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/>
          <p:cNvPicPr/>
          <p:nvPr/>
        </p:nvPicPr>
        <p:blipFill>
          <a:blip r:embed="rId4"/>
          <a:srcRect l="15700" t="25884" r="15304" b="7821"/>
          <a:stretch>
            <a:fillRect/>
          </a:stretch>
        </p:blipFill>
        <p:spPr bwMode="auto">
          <a:xfrm>
            <a:off x="476526" y="1291435"/>
            <a:ext cx="10820433" cy="5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89D135C-D2FC-97BF-E2DB-8ADCA7EB4010}"/>
                  </a:ext>
                </a:extLst>
              </p:cNvPr>
              <p:cNvSpPr txBox="1"/>
              <p:nvPr/>
            </p:nvSpPr>
            <p:spPr>
              <a:xfrm>
                <a:off x="5415103" y="5696852"/>
                <a:ext cx="4536000" cy="6543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fr-MA" sz="2400" b="1" dirty="0">
                    <a:solidFill>
                      <a:srgbClr val="FF6565"/>
                    </a:solidFill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MA" sz="2400" b="1" i="1" smtClean="0">
                            <a:solidFill>
                              <a:srgbClr val="FF6565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solidFill>
                              <a:srgbClr val="FF6565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fr-FR" sz="2400" b="1" i="1" smtClean="0">
                            <a:solidFill>
                              <a:srgbClr val="FF6565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den>
                    </m:f>
                    <m:r>
                      <a:rPr lang="fr-FR" sz="2400" b="1" i="1" smtClean="0">
                        <a:solidFill>
                          <a:srgbClr val="FF6565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MA" sz="2400" b="1" dirty="0">
                    <a:solidFill>
                      <a:srgbClr val="FF6565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MA" sz="2400" b="1" i="1" smtClean="0">
                            <a:solidFill>
                              <a:srgbClr val="FF6565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solidFill>
                              <a:srgbClr val="FF6565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num>
                      <m:den>
                        <m:r>
                          <a:rPr lang="fr-FR" sz="2400" b="1" i="1" smtClean="0">
                            <a:solidFill>
                              <a:srgbClr val="FF6565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fr-FR" sz="2400" b="1" i="1" smtClean="0">
                            <a:solidFill>
                              <a:srgbClr val="FF6565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400" b="1" i="1" smtClean="0">
                            <a:solidFill>
                              <a:srgbClr val="FF6565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fr-FR" sz="2400" b="1" i="0" smtClean="0">
                        <a:solidFill>
                          <a:srgbClr val="FF6565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MA" sz="2400" b="1" dirty="0">
                    <a:solidFill>
                      <a:srgbClr val="FF6565"/>
                    </a:solidFill>
                  </a:rPr>
                  <a:t> = 400 g/L.</a:t>
                </a:r>
                <a:endParaRPr lang="fr-FR" sz="2400" b="1" dirty="0">
                  <a:solidFill>
                    <a:srgbClr val="FF6565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89D135C-D2FC-97BF-E2DB-8ADCA7EB40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5103" y="5696852"/>
                <a:ext cx="4536000" cy="654346"/>
              </a:xfrm>
              <a:prstGeom prst="rect">
                <a:avLst/>
              </a:prstGeom>
              <a:blipFill>
                <a:blip r:embed="rId5"/>
                <a:stretch>
                  <a:fillRect l="-2016" b="-46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6410822" y="5104900"/>
            <a:ext cx="7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40 g</a:t>
            </a:r>
            <a:endParaRPr lang="fr-FR" sz="2400" b="1" dirty="0">
              <a:solidFill>
                <a:srgbClr val="FF65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982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1F210A2-1871-5005-F04E-D4361675E5CB}"/>
              </a:ext>
            </a:extLst>
          </p:cNvPr>
          <p:cNvSpPr txBox="1"/>
          <p:nvPr/>
        </p:nvSpPr>
        <p:spPr>
          <a:xfrm>
            <a:off x="761260" y="545820"/>
            <a:ext cx="9974424" cy="38353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defTabSz="457200">
              <a:spcAft>
                <a:spcPts val="400"/>
              </a:spcAft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</a:t>
            </a:r>
            <a:r>
              <a:rPr lang="fr-FR" sz="1400" i="1" dirty="0" err="1">
                <a:solidFill>
                  <a:prstClr val="white">
                    <a:lumMod val="65000"/>
                  </a:prstClr>
                </a:solidFill>
              </a:rPr>
              <a:t>enseignant·e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CCB68B78-7066-C771-5539-910EEECDB8CD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457200"/>
            <a:r>
              <a:rPr lang="fr-FR" dirty="0">
                <a:solidFill>
                  <a:schemeClr val="tx1"/>
                </a:solidFill>
              </a:rPr>
              <a:t>Faisons maintenant ensemble la correction de l’exercice défi6, page 51.</a:t>
            </a:r>
          </a:p>
        </p:txBody>
      </p:sp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949B5FC5-90A5-3F41-AE47-88EC05CF7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960" y="19449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5415103" y="5696852"/>
            <a:ext cx="453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s = m/V = 40 / 0,1 = 400 g/L.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6410822" y="5104900"/>
            <a:ext cx="7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40 g</a:t>
            </a:r>
            <a:endParaRPr lang="fr-FR" sz="2400" b="1" dirty="0">
              <a:solidFill>
                <a:srgbClr val="FF6565"/>
              </a:solidFill>
            </a:endParaRPr>
          </a:p>
        </p:txBody>
      </p:sp>
      <p:pic>
        <p:nvPicPr>
          <p:cNvPr id="9" name="Image 8"/>
          <p:cNvPicPr/>
          <p:nvPr/>
        </p:nvPicPr>
        <p:blipFill>
          <a:blip r:embed="rId4"/>
          <a:srcRect l="15779" t="26266" r="14989" b="28049"/>
          <a:stretch>
            <a:fillRect/>
          </a:stretch>
        </p:blipFill>
        <p:spPr bwMode="auto">
          <a:xfrm>
            <a:off x="653143" y="1053819"/>
            <a:ext cx="10946551" cy="5104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89D135C-D2FC-97BF-E2DB-8ADCA7EB4010}"/>
                  </a:ext>
                </a:extLst>
              </p:cNvPr>
              <p:cNvSpPr txBox="1"/>
              <p:nvPr/>
            </p:nvSpPr>
            <p:spPr>
              <a:xfrm>
                <a:off x="1063690" y="4512948"/>
                <a:ext cx="9974424" cy="1386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fr-MA" sz="2400" b="1" dirty="0">
                    <a:solidFill>
                      <a:srgbClr val="FF6565"/>
                    </a:solidFill>
                  </a:rPr>
                  <a:t>On calcule le volume  V:   On a V = m/s</a:t>
                </a:r>
              </a:p>
              <a:p>
                <a:pPr defTabSz="457200"/>
                <a:r>
                  <a:rPr lang="fr-MA" sz="2400" b="1" dirty="0">
                    <a:solidFill>
                      <a:srgbClr val="FF6565"/>
                    </a:solidFill>
                  </a:rPr>
                  <a:t>V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MA" sz="2400" b="1" i="1" smtClean="0">
                            <a:solidFill>
                              <a:srgbClr val="FF6565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solidFill>
                              <a:srgbClr val="FF6565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400" b="1" i="1" smtClean="0">
                            <a:solidFill>
                              <a:srgbClr val="FF6565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fr-FR" sz="2400" b="1" i="1" smtClean="0">
                            <a:solidFill>
                              <a:srgbClr val="FF6565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400" b="1" i="1" smtClean="0">
                            <a:solidFill>
                              <a:srgbClr val="FF6565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fr-MA" sz="2400" b="1" dirty="0">
                    <a:solidFill>
                      <a:srgbClr val="FF6565"/>
                    </a:solidFill>
                  </a:rPr>
                  <a:t>  g/L = 0,303 L = 30,3 </a:t>
                </a:r>
                <a:r>
                  <a:rPr lang="fr-MA" sz="2400" b="1" dirty="0" err="1">
                    <a:solidFill>
                      <a:srgbClr val="FF6565"/>
                    </a:solidFill>
                  </a:rPr>
                  <a:t>cL</a:t>
                </a:r>
                <a:r>
                  <a:rPr lang="fr-MA" sz="2400" b="1" dirty="0">
                    <a:solidFill>
                      <a:srgbClr val="FF6565"/>
                    </a:solidFill>
                  </a:rPr>
                  <a:t> </a:t>
                </a:r>
              </a:p>
              <a:p>
                <a:pPr defTabSz="457200"/>
                <a:r>
                  <a:rPr lang="fr-MA" sz="2400" b="1" dirty="0">
                    <a:solidFill>
                      <a:srgbClr val="FF6565"/>
                    </a:solidFill>
                  </a:rPr>
                  <a:t>Donc le flacon à utiliser est le flacon de capacité 50 </a:t>
                </a:r>
                <a:r>
                  <a:rPr lang="fr-MA" sz="2400" b="1" dirty="0" err="1">
                    <a:solidFill>
                      <a:srgbClr val="FF6565"/>
                    </a:solidFill>
                  </a:rPr>
                  <a:t>cL</a:t>
                </a:r>
                <a:r>
                  <a:rPr lang="fr-MA" sz="2400" b="1" dirty="0">
                    <a:solidFill>
                      <a:srgbClr val="FF6565"/>
                    </a:solidFill>
                  </a:rPr>
                  <a:t>.</a:t>
                </a:r>
                <a:endParaRPr lang="fr-FR" sz="2400" b="1" dirty="0">
                  <a:solidFill>
                    <a:srgbClr val="FF6565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89D135C-D2FC-97BF-E2DB-8ADCA7EB40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690" y="4512948"/>
                <a:ext cx="9974424" cy="1386020"/>
              </a:xfrm>
              <a:prstGeom prst="rect">
                <a:avLst/>
              </a:prstGeom>
              <a:blipFill>
                <a:blip r:embed="rId5"/>
                <a:stretch>
                  <a:fillRect l="-916" t="-3509" b="-92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2335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635206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948074" y="901061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4510568" y="4004535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7428" y="1440609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05584" y="4499741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3885544" y="4917606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16365" y="5271042"/>
            <a:ext cx="894928" cy="86045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E5452D4-2657-8719-2E0C-E56E3158AF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 flipH="1" flipV="1">
            <a:off x="6886706" y="1616522"/>
            <a:ext cx="3277607" cy="394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21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"/>
          <p:cNvSpPr txBox="1"/>
          <p:nvPr/>
        </p:nvSpPr>
        <p:spPr>
          <a:xfrm>
            <a:off x="4182494" y="402121"/>
            <a:ext cx="522972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Orientations didactiques</a:t>
            </a:r>
            <a:endParaRPr/>
          </a:p>
        </p:txBody>
      </p:sp>
      <p:sp>
        <p:nvSpPr>
          <p:cNvPr id="474" name="Google Shape;474;p4"/>
          <p:cNvSpPr txBox="1"/>
          <p:nvPr/>
        </p:nvSpPr>
        <p:spPr>
          <a:xfrm>
            <a:off x="1084596" y="863786"/>
            <a:ext cx="10189956" cy="5759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Avant de corriger les exercices de consolidation correspondant à chaque tâche,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rappelle la procédure de résolution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faisant participer les élèves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Ces derniers complètent les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espaces en pointillés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qui s’affichent sur les diapositives.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Lors de la correction d’un exercice,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sollicite la participation active des élèves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en en choisissant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 ou trois au hasard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pour répondre à chaque question, tout en les invitant à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expliciter leur raisonnement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veille à fournir un feed-back immédiat et précis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afin de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corriger les erreurs conceptuelles ou procédurales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de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renforcer les acquis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tableau est utilisé pour expliciter les explications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et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peut recourir à l’alternance linguistique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 nécessaire, afin de favoriser la compréhension de tous les élèves.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fr-FR" sz="2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Si, après avoir corrigé les exercices de consolidation, il reste du temps, l’</a:t>
            </a:r>
            <a:r>
              <a:rPr lang="fr-FR" sz="20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peut passer à la correction des défis.</a:t>
            </a:r>
            <a:endParaRPr dirty="0"/>
          </a:p>
        </p:txBody>
      </p:sp>
      <p:pic>
        <p:nvPicPr>
          <p:cNvPr id="475" name="Google Shape;475;p4" descr="Image générée"/>
          <p:cNvPicPr preferRelativeResize="0"/>
          <p:nvPr/>
        </p:nvPicPr>
        <p:blipFill rotWithShape="1">
          <a:blip r:embed="rId3">
            <a:alphaModFix/>
          </a:blip>
          <a:srcRect t="11064" b="10678"/>
          <a:stretch/>
        </p:blipFill>
        <p:spPr>
          <a:xfrm>
            <a:off x="101717" y="81175"/>
            <a:ext cx="546818" cy="6418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9515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26873-17F5-B392-93CF-34F7F836D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BBB253E-7715-E698-FC32-01AFDCE5BC77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336DA-21FA-7507-AC08-0B4424D6723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46D18EA-87D9-4042-A148-650F79141D2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exercices de consolidation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1</a:t>
              </a:r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32B791D5-9CD8-5E41-9E27-84E489A0907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FC7E6DAB-A7AB-30BE-4E9F-2E3A063A71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70A3D3E-D993-0298-8469-A16D403369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endParaRPr lang="fr-FR" sz="3600" b="1" noProof="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9444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F93B8-D94D-A9B0-642E-8C7534659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8D081DD0-A3C3-D060-143D-F8C943E9077D}"/>
              </a:ext>
            </a:extLst>
          </p:cNvPr>
          <p:cNvSpPr txBox="1"/>
          <p:nvPr/>
        </p:nvSpPr>
        <p:spPr>
          <a:xfrm>
            <a:off x="871031" y="300802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Nous allons commencer par la correction des exercices correspondant à la première tâche de ce chapitre.</a:t>
            </a:r>
            <a:br>
              <a:rPr lang="fr-FR" dirty="0">
                <a:solidFill>
                  <a:schemeClr val="tx1"/>
                </a:solidFill>
              </a:rPr>
            </a:br>
            <a:r>
              <a:rPr lang="fr-FR" dirty="0">
                <a:solidFill>
                  <a:schemeClr val="tx1"/>
                </a:solidFill>
              </a:rPr>
              <a:t>Je vous rappelle la tâche principale.</a:t>
            </a:r>
            <a:endParaRPr lang="fr-FR" noProof="0" dirty="0">
              <a:solidFill>
                <a:schemeClr val="tx1"/>
              </a:solidFill>
            </a:endParaRPr>
          </a:p>
        </p:txBody>
      </p:sp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91D16ADE-E882-C8BC-24B6-F9AA2E091471}"/>
              </a:ext>
            </a:extLst>
          </p:cNvPr>
          <p:cNvSpPr/>
          <p:nvPr/>
        </p:nvSpPr>
        <p:spPr>
          <a:xfrm>
            <a:off x="774699" y="3191193"/>
            <a:ext cx="10883902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6" name="ZoneTexte 3">
            <a:extLst>
              <a:ext uri="{FF2B5EF4-FFF2-40B4-BE49-F238E27FC236}">
                <a16:creationId xmlns:a16="http://schemas.microsoft.com/office/drawing/2014/main" id="{F56CF034-1496-AF86-9341-4E570B2FEA7C}"/>
              </a:ext>
            </a:extLst>
          </p:cNvPr>
          <p:cNvSpPr txBox="1"/>
          <p:nvPr/>
        </p:nvSpPr>
        <p:spPr>
          <a:xfrm>
            <a:off x="1538110" y="3251289"/>
            <a:ext cx="9000000" cy="504000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dirty="0">
                <a:solidFill>
                  <a:srgbClr val="FF0000"/>
                </a:solidFill>
                <a:sym typeface="Calibri"/>
              </a:rPr>
              <a:t>Distinguer</a:t>
            </a:r>
            <a:r>
              <a:rPr lang="fr-FR" b="1" dirty="0">
                <a:solidFill>
                  <a:srgbClr val="106585"/>
                </a:solidFill>
                <a:sym typeface="Calibri"/>
              </a:rPr>
              <a:t> un soluté, un solvant et une solution</a:t>
            </a:r>
            <a:endParaRPr lang="fr-FR" b="1" dirty="0">
              <a:solidFill>
                <a:srgbClr val="106585"/>
              </a:solidFill>
            </a:endParaRPr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07DFEBF4-06AF-4B8C-2327-3D2A97B577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A9B0B7DB-C368-406E-03E2-9820868BA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6734" y="252983"/>
            <a:ext cx="603639" cy="603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247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fait participer les élèves pour compléter les espaces en pointillés.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843034" y="26336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Pour réussir cette tâche, vous devez vous rappeler de la différence entre un soluté, un solvant et une solution lors d’une dissolution .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B63DCC44-C821-0B00-8874-53645DC0A62E}"/>
              </a:ext>
            </a:extLst>
          </p:cNvPr>
          <p:cNvSpPr txBox="1"/>
          <p:nvPr/>
        </p:nvSpPr>
        <p:spPr>
          <a:xfrm>
            <a:off x="7844757" y="3377793"/>
            <a:ext cx="2127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</a:rPr>
              <a:t>le soluté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84708" y="842050"/>
            <a:ext cx="1115273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300000"/>
              </a:lnSpc>
            </a:pPr>
            <a:r>
              <a:rPr lang="fr-FR" sz="2400" b="1" dirty="0">
                <a:solidFill>
                  <a:srgbClr val="0040C0"/>
                </a:solidFill>
              </a:rPr>
              <a:t>Dans une dissolution:</a:t>
            </a:r>
          </a:p>
          <a:p>
            <a:pPr marL="1073150" indent="268288">
              <a:lnSpc>
                <a:spcPct val="300000"/>
              </a:lnSpc>
              <a:buFont typeface="Wingdings" panose="05000000000000000000" pitchFamily="2" charset="2"/>
              <a:buChar char="ü"/>
            </a:pPr>
            <a:r>
              <a:rPr lang="fr-FR" sz="2400" b="1" dirty="0">
                <a:solidFill>
                  <a:srgbClr val="0040C0"/>
                </a:solidFill>
              </a:rPr>
              <a:t> ……………………. est la substance qui est dissoute,</a:t>
            </a:r>
          </a:p>
          <a:p>
            <a:pPr marL="1073150" indent="268288">
              <a:lnSpc>
                <a:spcPct val="300000"/>
              </a:lnSpc>
              <a:buFont typeface="Wingdings" panose="05000000000000000000" pitchFamily="2" charset="2"/>
              <a:buChar char="ü"/>
            </a:pPr>
            <a:r>
              <a:rPr lang="fr-FR" sz="2400" b="1" dirty="0">
                <a:solidFill>
                  <a:srgbClr val="0040C0"/>
                </a:solidFill>
              </a:rPr>
              <a:t>………………………… est la substance qui dissout ………………., </a:t>
            </a:r>
          </a:p>
          <a:p>
            <a:pPr marL="1073150" indent="268288">
              <a:lnSpc>
                <a:spcPct val="300000"/>
              </a:lnSpc>
              <a:buFont typeface="Wingdings" panose="05000000000000000000" pitchFamily="2" charset="2"/>
              <a:buChar char="ü"/>
            </a:pPr>
            <a:r>
              <a:rPr lang="fr-FR" sz="2400" b="1" dirty="0">
                <a:solidFill>
                  <a:srgbClr val="0040C0"/>
                </a:solidFill>
              </a:rPr>
              <a:t> ………………..........est le mélange…………………… obtenu.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63DCC44-C821-0B00-8874-53645DC0A62E}"/>
              </a:ext>
            </a:extLst>
          </p:cNvPr>
          <p:cNvSpPr txBox="1"/>
          <p:nvPr/>
        </p:nvSpPr>
        <p:spPr>
          <a:xfrm>
            <a:off x="2247011" y="2336208"/>
            <a:ext cx="2127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</a:rPr>
              <a:t>le soluté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63DCC44-C821-0B00-8874-53645DC0A62E}"/>
              </a:ext>
            </a:extLst>
          </p:cNvPr>
          <p:cNvSpPr txBox="1"/>
          <p:nvPr/>
        </p:nvSpPr>
        <p:spPr>
          <a:xfrm>
            <a:off x="2315392" y="3389621"/>
            <a:ext cx="2127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</a:rPr>
              <a:t>le solvant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63DCC44-C821-0B00-8874-53645DC0A62E}"/>
              </a:ext>
            </a:extLst>
          </p:cNvPr>
          <p:cNvSpPr txBox="1"/>
          <p:nvPr/>
        </p:nvSpPr>
        <p:spPr>
          <a:xfrm>
            <a:off x="6161073" y="4560549"/>
            <a:ext cx="2127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</a:rPr>
              <a:t>homogène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63DCC44-C821-0B00-8874-53645DC0A62E}"/>
              </a:ext>
            </a:extLst>
          </p:cNvPr>
          <p:cNvSpPr txBox="1"/>
          <p:nvPr/>
        </p:nvSpPr>
        <p:spPr>
          <a:xfrm>
            <a:off x="2457086" y="4573218"/>
            <a:ext cx="2127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</a:rPr>
              <a:t>la solution</a:t>
            </a:r>
            <a:endParaRPr lang="fr-FR" sz="2400" dirty="0">
              <a:solidFill>
                <a:srgbClr val="FF0000"/>
              </a:solidFill>
            </a:endParaRPr>
          </a:p>
        </p:txBody>
      </p:sp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68048FC0-5C4D-CAEB-71AE-BC7B34D4F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6734" y="252983"/>
            <a:ext cx="603639" cy="603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73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11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32197-3BD2-64A7-9FF3-A658DD0F5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B629E77B-5D88-568C-DB82-5A4526BA0735}"/>
              </a:ext>
            </a:extLst>
          </p:cNvPr>
          <p:cNvSpPr txBox="1"/>
          <p:nvPr/>
        </p:nvSpPr>
        <p:spPr>
          <a:xfrm>
            <a:off x="538758" y="571727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fait participer les élèves pour compléter les espaces en pointillés.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BD5DE801-31A2-1988-1FE0-06DFA1CC552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>
                <a:solidFill>
                  <a:schemeClr val="tx1"/>
                </a:solidFill>
              </a:rPr>
              <a:t>Pour identifier </a:t>
            </a:r>
            <a:r>
              <a:rPr lang="fr-FR" dirty="0">
                <a:solidFill>
                  <a:schemeClr val="tx1"/>
                </a:solidFill>
              </a:rPr>
              <a:t>un soluté, un solvant et une solution lors d’une dissolution il faut observer</a:t>
            </a:r>
            <a:r>
              <a:rPr lang="fr-FR" noProof="0" dirty="0">
                <a:solidFill>
                  <a:schemeClr val="tx1"/>
                </a:solidFill>
              </a:rPr>
              <a:t>: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94C6A1A-5B32-AC93-3491-9AAAA655C19D}"/>
              </a:ext>
            </a:extLst>
          </p:cNvPr>
          <p:cNvSpPr txBox="1"/>
          <p:nvPr/>
        </p:nvSpPr>
        <p:spPr>
          <a:xfrm>
            <a:off x="776048" y="1495696"/>
            <a:ext cx="100949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300000"/>
              </a:lnSpc>
              <a:buFont typeface="Wingdings" panose="05000000000000000000" pitchFamily="2" charset="2"/>
              <a:buChar char="ü"/>
            </a:pPr>
            <a:r>
              <a:rPr lang="fr-FR" sz="2400" b="1" dirty="0">
                <a:solidFill>
                  <a:srgbClr val="0040C0"/>
                </a:solidFill>
              </a:rPr>
              <a:t> </a:t>
            </a:r>
            <a:r>
              <a:rPr lang="fr-FR" noProof="0" dirty="0"/>
              <a:t> </a:t>
            </a:r>
            <a:r>
              <a:rPr lang="fr-FR" sz="2400" noProof="0" dirty="0"/>
              <a:t>La substance qui se dissout : </a:t>
            </a:r>
            <a:r>
              <a:rPr lang="fr-FR" sz="2400" dirty="0"/>
              <a:t>e</a:t>
            </a:r>
            <a:r>
              <a:rPr lang="fr-FR" sz="2400" noProof="0" dirty="0" err="1"/>
              <a:t>lle</a:t>
            </a:r>
            <a:r>
              <a:rPr lang="fr-FR" sz="2400" noProof="0" dirty="0"/>
              <a:t> représente ……………….</a:t>
            </a:r>
            <a:r>
              <a:rPr lang="fr-FR" sz="2400" dirty="0"/>
              <a:t>…..</a:t>
            </a:r>
            <a:r>
              <a:rPr lang="fr-FR" sz="2400" noProof="0" dirty="0"/>
              <a:t> .</a:t>
            </a:r>
          </a:p>
          <a:p>
            <a:pPr marL="342900" indent="-342900">
              <a:lnSpc>
                <a:spcPct val="300000"/>
              </a:lnSpc>
              <a:buFont typeface="Wingdings" panose="05000000000000000000" pitchFamily="2" charset="2"/>
              <a:buChar char="ü"/>
            </a:pPr>
            <a:r>
              <a:rPr lang="fr-MA" sz="2400" dirty="0"/>
              <a:t>Le liquide qui dissout la substance : il représente…………………….</a:t>
            </a:r>
          </a:p>
          <a:p>
            <a:pPr marL="342900" indent="-342900">
              <a:lnSpc>
                <a:spcPct val="300000"/>
              </a:lnSpc>
              <a:buFont typeface="Wingdings" panose="05000000000000000000" pitchFamily="2" charset="2"/>
              <a:buChar char="ü"/>
            </a:pPr>
            <a:r>
              <a:rPr lang="fr-MA" sz="2400" noProof="0" dirty="0"/>
              <a:t>Le mélange homogène obtenu : il représente ……………………………</a:t>
            </a:r>
            <a:endParaRPr lang="fr-FR" sz="2400" noProof="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FB9A801-F4BB-F34B-5885-30BC2267F75E}"/>
              </a:ext>
            </a:extLst>
          </p:cNvPr>
          <p:cNvSpPr txBox="1"/>
          <p:nvPr/>
        </p:nvSpPr>
        <p:spPr>
          <a:xfrm>
            <a:off x="6906899" y="1944741"/>
            <a:ext cx="1993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</a:rPr>
              <a:t>le soluté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B3FF0C8-4E99-2CB0-87DA-91CB8CCDC3D3}"/>
              </a:ext>
            </a:extLst>
          </p:cNvPr>
          <p:cNvSpPr txBox="1"/>
          <p:nvPr/>
        </p:nvSpPr>
        <p:spPr>
          <a:xfrm>
            <a:off x="7155824" y="4142775"/>
            <a:ext cx="1993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</a:rPr>
              <a:t>la solution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FB9A801-F4BB-F34B-5885-30BC2267F75E}"/>
              </a:ext>
            </a:extLst>
          </p:cNvPr>
          <p:cNvSpPr txBox="1"/>
          <p:nvPr/>
        </p:nvSpPr>
        <p:spPr>
          <a:xfrm>
            <a:off x="7230256" y="3035514"/>
            <a:ext cx="1993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</a:rPr>
              <a:t>le solvant </a:t>
            </a:r>
            <a:endParaRPr lang="fr-FR" sz="2400" b="1" dirty="0">
              <a:solidFill>
                <a:srgbClr val="FF0000"/>
              </a:solidFill>
            </a:endParaRPr>
          </a:p>
        </p:txBody>
      </p:sp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1CEB0FFF-716F-C607-0148-223CE8ACC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6734" y="252983"/>
            <a:ext cx="603639" cy="603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83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A7A52-BF5B-0BD7-1115-6C2E709D5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2C76743A-CE1D-08B5-538C-A037D87985E3}"/>
              </a:ext>
            </a:extLst>
          </p:cNvPr>
          <p:cNvSpPr txBox="1"/>
          <p:nvPr/>
        </p:nvSpPr>
        <p:spPr>
          <a:xfrm>
            <a:off x="427168" y="519712"/>
            <a:ext cx="11221884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65FAE44C-C502-B1FB-B1FC-F802D7CFE057}"/>
              </a:ext>
            </a:extLst>
          </p:cNvPr>
          <p:cNvSpPr txBox="1"/>
          <p:nvPr/>
        </p:nvSpPr>
        <p:spPr>
          <a:xfrm>
            <a:off x="843730" y="196488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Commençons par exercice1  page 49 .</a:t>
            </a:r>
          </a:p>
        </p:txBody>
      </p:sp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D7802F54-0C27-EF8D-03F9-96922E106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6734" y="252983"/>
            <a:ext cx="603639" cy="603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/>
          <p:cNvPicPr/>
          <p:nvPr/>
        </p:nvPicPr>
        <p:blipFill>
          <a:blip r:embed="rId3"/>
          <a:srcRect l="11142" t="35903" r="11140" b="13106"/>
          <a:stretch>
            <a:fillRect/>
          </a:stretch>
        </p:blipFill>
        <p:spPr bwMode="auto">
          <a:xfrm>
            <a:off x="251417" y="1107900"/>
            <a:ext cx="11145317" cy="4797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E4C3200-5849-40E9-AA01-5075254FEA0C}"/>
              </a:ext>
            </a:extLst>
          </p:cNvPr>
          <p:cNvSpPr txBox="1"/>
          <p:nvPr/>
        </p:nvSpPr>
        <p:spPr>
          <a:xfrm>
            <a:off x="2232854" y="3506737"/>
            <a:ext cx="2462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 l’eau minérale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E4C3200-5849-40E9-AA01-5075254FEA0C}"/>
              </a:ext>
            </a:extLst>
          </p:cNvPr>
          <p:cNvSpPr txBox="1"/>
          <p:nvPr/>
        </p:nvSpPr>
        <p:spPr>
          <a:xfrm>
            <a:off x="2325620" y="4394632"/>
            <a:ext cx="2462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 la poudre de lait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E4C3200-5849-40E9-AA01-5075254FEA0C}"/>
              </a:ext>
            </a:extLst>
          </p:cNvPr>
          <p:cNvSpPr txBox="1"/>
          <p:nvPr/>
        </p:nvSpPr>
        <p:spPr>
          <a:xfrm>
            <a:off x="2603914" y="5367013"/>
            <a:ext cx="5605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 le lait liquide obtenu dans le biberon</a:t>
            </a:r>
          </a:p>
        </p:txBody>
      </p:sp>
    </p:spTree>
    <p:extLst>
      <p:ext uri="{BB962C8B-B14F-4D97-AF65-F5344CB8AC3E}">
        <p14:creationId xmlns:p14="http://schemas.microsoft.com/office/powerpoint/2010/main" val="419512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1432</Words>
  <Application>Microsoft Office PowerPoint</Application>
  <PresentationFormat>Grand écran</PresentationFormat>
  <Paragraphs>156</Paragraphs>
  <Slides>28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Cambria Math</vt:lpstr>
      <vt:lpstr>Dosis</vt:lpstr>
      <vt:lpstr>Wingdings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lenovo</dc:creator>
  <cp:lastModifiedBy>salim elmokhtar</cp:lastModifiedBy>
  <cp:revision>19</cp:revision>
  <dcterms:created xsi:type="dcterms:W3CDTF">2025-12-06T09:32:16Z</dcterms:created>
  <dcterms:modified xsi:type="dcterms:W3CDTF">2026-01-07T09:46:18Z</dcterms:modified>
</cp:coreProperties>
</file>