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5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683" r:id="rId14"/>
    <p:sldId id="2134808459" r:id="rId15"/>
    <p:sldId id="2134808701" r:id="rId16"/>
    <p:sldId id="2134808702" r:id="rId17"/>
    <p:sldId id="2134808734" r:id="rId18"/>
    <p:sldId id="2134808762" r:id="rId19"/>
    <p:sldId id="2134808763" r:id="rId20"/>
    <p:sldId id="2134808764" r:id="rId21"/>
    <p:sldId id="2134808765" r:id="rId22"/>
    <p:sldId id="2134808766" r:id="rId23"/>
    <p:sldId id="2134808594" r:id="rId24"/>
    <p:sldId id="2134808709" r:id="rId25"/>
    <p:sldId id="2134808710" r:id="rId26"/>
    <p:sldId id="2134808738" r:id="rId27"/>
    <p:sldId id="2134808739" r:id="rId28"/>
    <p:sldId id="2134808740" r:id="rId29"/>
    <p:sldId id="2134808595" r:id="rId30"/>
    <p:sldId id="2134808714" r:id="rId31"/>
    <p:sldId id="2134808715" r:id="rId32"/>
    <p:sldId id="2134808716" r:id="rId33"/>
    <p:sldId id="2134808717" r:id="rId34"/>
    <p:sldId id="2134808718" r:id="rId35"/>
    <p:sldId id="2134808719" r:id="rId36"/>
    <p:sldId id="2134808720" r:id="rId37"/>
    <p:sldId id="2134808721" r:id="rId38"/>
    <p:sldId id="2134808722" r:id="rId39"/>
    <p:sldId id="2134808741" r:id="rId40"/>
    <p:sldId id="2134808724" r:id="rId41"/>
    <p:sldId id="2134808596" r:id="rId42"/>
    <p:sldId id="2134808725" r:id="rId43"/>
    <p:sldId id="2134808726" r:id="rId44"/>
    <p:sldId id="2134808727" r:id="rId45"/>
    <p:sldId id="2134808728" r:id="rId46"/>
    <p:sldId id="2134808729" r:id="rId47"/>
    <p:sldId id="2134808730" r:id="rId48"/>
    <p:sldId id="2134808731" r:id="rId49"/>
    <p:sldId id="2134808461" r:id="rId50"/>
    <p:sldId id="2134808469" r:id="rId51"/>
    <p:sldId id="2134808754" r:id="rId52"/>
    <p:sldId id="2134808503" r:id="rId53"/>
    <p:sldId id="2134808504" r:id="rId54"/>
  </p:sldIdLst>
  <p:sldSz cx="13716000" cy="10287000"/>
  <p:notesSz cx="6858000" cy="9144000"/>
  <p:embeddedFontLst>
    <p:embeddedFont>
      <p:font typeface="Arial Black" panose="020B0604020202020204" pitchFamily="34" charset="0"/>
      <p:bold r:id="rId56"/>
    </p:embeddedFont>
    <p:embeddedFont>
      <p:font typeface="Cambria" panose="02040503050406030204" pitchFamily="18" charset="0"/>
      <p:regular r:id="rId57"/>
      <p:bold r:id="rId58"/>
      <p:italic r:id="rId59"/>
      <p:boldItalic r:id="rId60"/>
    </p:embeddedFont>
    <p:embeddedFont>
      <p:font typeface="Dosis" pitchFamily="2" charset="77"/>
      <p:regular r:id="rId61"/>
      <p:bold r:id="rId62"/>
    </p:embeddedFont>
    <p:embeddedFont>
      <p:font typeface="IBM Plex Sans Arabic" panose="020B0503050203000203" pitchFamily="34" charset="-78"/>
      <p:regular r:id="rId63"/>
    </p:embeddedFont>
    <p:embeddedFont>
      <p:font typeface="Microsoft Uighur" panose="02000000000000000000" pitchFamily="2" charset="-78"/>
      <p:regular r:id="rId64"/>
      <p:bold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8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1.jpeg"/><Relationship Id="rId5" Type="http://schemas.openxmlformats.org/officeDocument/2006/relationships/image" Target="../media/image38.png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25.png"/><Relationship Id="rId5" Type="http://schemas.openxmlformats.org/officeDocument/2006/relationships/image" Target="../media/image9.png"/><Relationship Id="rId10" Type="http://schemas.openxmlformats.org/officeDocument/2006/relationships/image" Target="../media/image24.png"/><Relationship Id="rId4" Type="http://schemas.openxmlformats.org/officeDocument/2006/relationships/image" Target="../media/image42.png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سأقرأ جدول الضرب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يريد أن يقرأ</a:t>
            </a:r>
            <a:endParaRPr kumimoji="0" lang="ar-MA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4914900"/>
            <a:ext cx="4154291" cy="4104731"/>
          </a:xfrm>
          <a:prstGeom prst="rect">
            <a:avLst/>
          </a:prstGeom>
        </p:spPr>
      </p:pic>
      <p:pic>
        <p:nvPicPr>
          <p:cNvPr id="1028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AB60EE1D-807D-8A44-2959-9E56767E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0570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0515DB-DA08-B136-4A39-0DBA7158E8FB}"/>
              </a:ext>
            </a:extLst>
          </p:cNvPr>
          <p:cNvSpPr/>
          <p:nvPr/>
        </p:nvSpPr>
        <p:spPr>
          <a:xfrm>
            <a:off x="8153400" y="8191500"/>
            <a:ext cx="609600" cy="6096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دفاتر البحث أحسبوا بسرعة.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(بطل الحساب السريع)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4CC23BCE-8B3A-9E56-111C-589781F47EC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54487" y="973964"/>
            <a:ext cx="620345" cy="849489"/>
          </a:xfrm>
          <a:prstGeom prst="rect">
            <a:avLst/>
          </a:prstGeom>
        </p:spPr>
      </p:pic>
      <p:pic>
        <p:nvPicPr>
          <p:cNvPr id="1026" name="Picture 2" descr="Toutes les Tables de multiplication à Imprimer (plusieurs coloris) | Memozor">
            <a:extLst>
              <a:ext uri="{FF2B5EF4-FFF2-40B4-BE49-F238E27FC236}">
                <a16:creationId xmlns:a16="http://schemas.microsoft.com/office/drawing/2014/main" id="{9E465AAD-9AAF-FEB0-9697-37CE133E77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7" t="30242" r="2488" b="45830"/>
          <a:stretch>
            <a:fillRect/>
          </a:stretch>
        </p:blipFill>
        <p:spPr bwMode="auto">
          <a:xfrm>
            <a:off x="304800" y="4762501"/>
            <a:ext cx="6576544" cy="2386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outes les Tables de multiplication à Imprimer (plusieurs coloris) | Memozor">
            <a:extLst>
              <a:ext uri="{FF2B5EF4-FFF2-40B4-BE49-F238E27FC236}">
                <a16:creationId xmlns:a16="http://schemas.microsoft.com/office/drawing/2014/main" id="{254A507B-4626-C862-56B3-3C5D4E5FE8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" t="53429" r="3417" b="22642"/>
          <a:stretch>
            <a:fillRect/>
          </a:stretch>
        </p:blipFill>
        <p:spPr bwMode="auto">
          <a:xfrm>
            <a:off x="6880685" y="4758527"/>
            <a:ext cx="6454315" cy="23902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ترتيب الأعداد من 0 إلى 9999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2104" y="5351890"/>
            <a:ext cx="3051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مقارنة وترتيب الأعداد من 0 إلى 9999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A43D122A-59A1-8D8D-FDE4-506D9EF36BC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864" y="5930789"/>
            <a:ext cx="4632599" cy="30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بوضع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40984B7-7B1E-EB01-ABFF-0155DB54958C}"/>
              </a:ext>
            </a:extLst>
          </p:cNvPr>
          <p:cNvSpPr/>
          <p:nvPr/>
        </p:nvSpPr>
        <p:spPr>
          <a:xfrm>
            <a:off x="963168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2457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A32253-4A01-2C55-A07E-53B86E4B1CAC}"/>
              </a:ext>
            </a:extLst>
          </p:cNvPr>
          <p:cNvSpPr/>
          <p:nvPr/>
        </p:nvSpPr>
        <p:spPr>
          <a:xfrm>
            <a:off x="83820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3457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1BD77A7-0AF3-AA83-1067-2BD7A9C15544}"/>
              </a:ext>
            </a:extLst>
          </p:cNvPr>
          <p:cNvSpPr txBox="1"/>
          <p:nvPr/>
        </p:nvSpPr>
        <p:spPr>
          <a:xfrm>
            <a:off x="4889123" y="5959826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2A4DE-2074-96DD-B5FB-B5CF12F8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78A60D-A0BD-3A16-19C0-FE3C1B55D01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2FFC99-75DB-946E-FB69-04945A1D3ED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59A9D0-A00F-CAFA-8CA7-39761A363C0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683962-3E41-90CA-6C7C-711E22D3FED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بوضع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023974-AC99-F83F-1A61-D4A4AC258F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DAD889E-E262-13EA-EBF7-6179137BEA6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14BDF8A-476C-D4EC-BF88-EA0D6478DD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1EA5A23-C991-37E6-0E0A-7B29E99B0660}"/>
              </a:ext>
            </a:extLst>
          </p:cNvPr>
          <p:cNvSpPr/>
          <p:nvPr/>
        </p:nvSpPr>
        <p:spPr>
          <a:xfrm>
            <a:off x="963168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F4CD70-DED7-9ACD-4594-45B0AE17FEF0}"/>
              </a:ext>
            </a:extLst>
          </p:cNvPr>
          <p:cNvSpPr/>
          <p:nvPr/>
        </p:nvSpPr>
        <p:spPr>
          <a:xfrm>
            <a:off x="83820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6ED3A0-BD2D-629B-A094-4C44BD23B5E5}"/>
              </a:ext>
            </a:extLst>
          </p:cNvPr>
          <p:cNvSpPr txBox="1"/>
          <p:nvPr/>
        </p:nvSpPr>
        <p:spPr>
          <a:xfrm>
            <a:off x="6096000" y="5359662"/>
            <a:ext cx="25022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31098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3C323-15E1-2704-5E21-7B32B864A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03F0F0-0F55-7CDD-D42A-9F48CF096B6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697CD9-2B2B-978D-94EC-FACBD0EE726C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88B9CBD-B81D-6A0E-B23B-AE592E3DF01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C32FCE-F3B7-79EA-C7C5-2361206AFFDD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بوضع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0B0F1F2-FDE8-4934-F661-C99B2B201E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221B4FC-7A09-1E74-7D60-E9E6C52A5A0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80BF029C-F556-554D-5539-85E9B61F14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572CA87-6FFF-46EC-F974-B6F1FBECC738}"/>
              </a:ext>
            </a:extLst>
          </p:cNvPr>
          <p:cNvSpPr/>
          <p:nvPr/>
        </p:nvSpPr>
        <p:spPr>
          <a:xfrm>
            <a:off x="963168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56016A5-AC7D-FDF9-AFFD-DF849766DDEC}"/>
              </a:ext>
            </a:extLst>
          </p:cNvPr>
          <p:cNvSpPr/>
          <p:nvPr/>
        </p:nvSpPr>
        <p:spPr>
          <a:xfrm>
            <a:off x="83820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4ECCA7-0D94-67BB-5F9E-2DEF551EC101}"/>
              </a:ext>
            </a:extLst>
          </p:cNvPr>
          <p:cNvSpPr txBox="1"/>
          <p:nvPr/>
        </p:nvSpPr>
        <p:spPr>
          <a:xfrm>
            <a:off x="4889123" y="5959826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3640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FC2D76C-584F-C6A6-3DE3-AAD6F14D8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D99DA-1E5F-7FC6-31CF-D4C53CB7E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9A16A6-8AE0-1D75-92FC-001275FE08C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1222A4-9892-79E9-2FAA-28E6E6B97F0B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BD5D15-856C-41BC-B3FD-E6AE76D1524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520ED6-A464-DED2-FA25-DC6B43FB350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بوضع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228C36-19A9-91F1-B4A8-22A3FA396D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9E57B20-12A1-9F82-6F6C-CAC80D1E785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286314A-3AB0-85A5-373E-EA69D17106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3DDEB2-7F4F-A295-6A27-ADA2F7A0D451}"/>
              </a:ext>
            </a:extLst>
          </p:cNvPr>
          <p:cNvSpPr txBox="1"/>
          <p:nvPr/>
        </p:nvSpPr>
        <p:spPr>
          <a:xfrm>
            <a:off x="6096000" y="5359662"/>
            <a:ext cx="25022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352D372-8D60-B376-2886-6F9A6E0DFE9E}"/>
              </a:ext>
            </a:extLst>
          </p:cNvPr>
          <p:cNvSpPr/>
          <p:nvPr/>
        </p:nvSpPr>
        <p:spPr>
          <a:xfrm>
            <a:off x="963168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4AB5B7-7F1D-110A-33A9-31D82F3E76E7}"/>
              </a:ext>
            </a:extLst>
          </p:cNvPr>
          <p:cNvSpPr/>
          <p:nvPr/>
        </p:nvSpPr>
        <p:spPr>
          <a:xfrm>
            <a:off x="83820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9513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383E7-96AA-7ECE-FFA3-365C2F8B1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C8B7FE-2C83-4181-070D-3ADB236E872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279D2C-62E6-A0ED-DFB5-AD7755C584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C3C0ED-D167-BE19-0488-17E1B904C630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379873-9AE4-BA48-2DDE-F6B7E7E619AB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بوضع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F5362DD-2FC5-2BFF-C72D-1832499DE4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7EE0ED0-7B08-8D5B-648F-3E4531A22C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8D795AC-3A5E-E981-4E82-6A2ED7B4B4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D8F220E-731F-BFE3-E437-1C753F045292}"/>
              </a:ext>
            </a:extLst>
          </p:cNvPr>
          <p:cNvSpPr/>
          <p:nvPr/>
        </p:nvSpPr>
        <p:spPr>
          <a:xfrm>
            <a:off x="963168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4597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0D92FF1-8CCA-FAF9-210F-427ADD1A8B01}"/>
              </a:ext>
            </a:extLst>
          </p:cNvPr>
          <p:cNvSpPr/>
          <p:nvPr/>
        </p:nvSpPr>
        <p:spPr>
          <a:xfrm>
            <a:off x="83820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4587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A88E36-31EE-BC7A-25FA-1B323FE9B273}"/>
              </a:ext>
            </a:extLst>
          </p:cNvPr>
          <p:cNvSpPr txBox="1"/>
          <p:nvPr/>
        </p:nvSpPr>
        <p:spPr>
          <a:xfrm>
            <a:off x="4889123" y="5959826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524462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F716E-5B2A-E61C-85DB-124A28801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7129FE-2101-7261-4AF0-E60F8B18D33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961423-8B25-9B32-8B61-90172391958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64D52D-D91D-F71F-0472-814A11BAF00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55FECC8-C9F3-F2E9-F6F3-91C31A636E6C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بوضع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6A328DF-3E73-359B-61E9-E93151C6669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DDDC2E4-5D9F-BC05-7C55-CF0CCD3D4CD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8FFC51B-400F-3AE3-1263-507A6A6428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026773B-1B17-8778-1688-E6858A53C744}"/>
              </a:ext>
            </a:extLst>
          </p:cNvPr>
          <p:cNvSpPr txBox="1"/>
          <p:nvPr/>
        </p:nvSpPr>
        <p:spPr>
          <a:xfrm>
            <a:off x="6096000" y="5359662"/>
            <a:ext cx="25022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E23136-7EDA-84B9-BEA0-F519653247BC}"/>
              </a:ext>
            </a:extLst>
          </p:cNvPr>
          <p:cNvSpPr/>
          <p:nvPr/>
        </p:nvSpPr>
        <p:spPr>
          <a:xfrm>
            <a:off x="963168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13DD65D-9B5C-B3B1-371B-29B3310B3EED}"/>
              </a:ext>
            </a:extLst>
          </p:cNvPr>
          <p:cNvSpPr/>
          <p:nvPr/>
        </p:nvSpPr>
        <p:spPr>
          <a:xfrm>
            <a:off x="838200" y="557655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2370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يواصل المتعلمون التدرب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AE8290-B533-5F14-55EF-420F783A6778}"/>
              </a:ext>
            </a:extLst>
          </p:cNvPr>
          <p:cNvSpPr/>
          <p:nvPr/>
        </p:nvSpPr>
        <p:spPr>
          <a:xfrm>
            <a:off x="2209800" y="8289735"/>
            <a:ext cx="4419600" cy="7399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الأستاذ على المتعلمين الذين يجدون صعوبات في وضع وإنجاز عمليات ضرب</a:t>
            </a:r>
            <a:endParaRPr lang="fr-FR" sz="2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9BF5D5FB-73FA-B564-77E9-DCCB760B5F06}"/>
              </a:ext>
            </a:extLst>
          </p:cNvPr>
          <p:cNvSpPr/>
          <p:nvPr/>
        </p:nvSpPr>
        <p:spPr>
          <a:xfrm flipH="1">
            <a:off x="4072123" y="3859079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457700" y="4009936"/>
            <a:ext cx="4686300" cy="4998449"/>
            <a:chOff x="4457700" y="4009936"/>
            <a:chExt cx="4686300" cy="4998449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5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4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>
              <a:cxnSpLocks/>
            </p:cNvCxnSpPr>
            <p:nvPr/>
          </p:nvCxnSpPr>
          <p:spPr>
            <a:xfrm>
              <a:off x="5348473" y="7658100"/>
              <a:ext cx="37955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8039939" y="780805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679841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5378953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081242"/>
            <a:chOff x="4457700" y="4009936"/>
            <a:chExt cx="5419708" cy="5081242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5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4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68489" y="78527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0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473262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</p:grp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B931214-8EE1-CC60-F3BC-4515D90EA8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41E96C-0417-52A8-CB73-782F36CD9922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87551A9B-4B48-DC04-F825-AE4C6FFE600C}"/>
              </a:ext>
            </a:extLst>
          </p:cNvPr>
          <p:cNvSpPr/>
          <p:nvPr/>
        </p:nvSpPr>
        <p:spPr>
          <a:xfrm flipH="1">
            <a:off x="4081631" y="3848100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57700" y="4009936"/>
            <a:ext cx="4610100" cy="4848493"/>
            <a:chOff x="4457700" y="4009936"/>
            <a:chExt cx="4610100" cy="484849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4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>
              <a:cxnSpLocks/>
            </p:cNvCxnSpPr>
            <p:nvPr/>
          </p:nvCxnSpPr>
          <p:spPr>
            <a:xfrm>
              <a:off x="5767573" y="7658100"/>
              <a:ext cx="33002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8015191" y="76581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517954" y="761056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5122727" y="7634333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4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4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6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9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2</a:t>
              </a:r>
            </a:p>
          </p:txBody>
        </p:sp>
      </p:grpSp>
      <p:pic>
        <p:nvPicPr>
          <p:cNvPr id="10" name="Image 9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2F2EBEE-13B8-854E-FCF3-AB6C17FAAF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9600E9-FB3F-72B0-51B3-70C793A91B96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ميلاد خولةَ، اشترت الأم  27 قطعة حلوى. ثمن القطعة الواحدة 4 دراهم. ما المبلغ الذي دفعته الأم للبائع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ميلاد خولة، اشترت الأم  27 قطعة حلوى. ثمن القطعة الواحدة 4 دراهم. ما المبلغ الذي دفعته الأم للبائع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الأم 27 قطعة حلوى.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القطعة الواحدة 4 دراهم.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A34BCAF-181B-4F8F-50AD-6B6055ABF24B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ميلاد خولة، اشترت الأم  27 قطعة حلوى. ثمن القطعة الواحدة 4 دراهم. ما المبلغ الذي دفعته الأم للبائع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4B5CD4-9A98-1741-1220-85981354F28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ميلاد خولة، اشترت الأم  27 قطعة حلوى. ثمن القطعة الواحدة 4 دراهم. ما المبلغ الذي دفعته الأم للبائع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الثمن الذي دفعته الأم للبائع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E019180-D20A-6683-D33C-D68EA3E7CEB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ميلاد خولة، اشترت الأم  27 قطعة حلوى. ثمن القطعة الواحدة 4 دراهم. ما المبلغ الذي دفعته الأم للبائع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المرحلة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C7FB9E4-C76E-8475-2F60-AD3B742DAABB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ميلاد خولة، اشترت الأم  27 قطعة حلوى. ثمن القطعة الواحدة 4 دراهم. ما المبلغ الذي دفعته الأم للبائع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الحلوى.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القطعة الواحدة.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AEFBD7C-E06B-E6B7-B776-4C6CBCE5584A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ميلاد خولة، اشترت الأم  27 قطعة حلوى. ثمن القطعة الواحدة 4 دراهم. ما المبلغ الذي دفعته الأم للبائع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دفعته الأم للبائع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القطعة الواحدة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الحلوى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القطعة الواحدة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دراهم 27  مرة بعدد قطع الحلوى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دراهم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 قطعة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دراهم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دفعته الأم للبائع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دفعته الأم للبائع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 X 4 = 108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6A0D3B-FA4A-BE13-BE25-2ECA7801BA91}"/>
              </a:ext>
            </a:extLst>
          </p:cNvPr>
          <p:cNvSpPr/>
          <p:nvPr/>
        </p:nvSpPr>
        <p:spPr>
          <a:xfrm>
            <a:off x="7238482" y="3211656"/>
            <a:ext cx="6051147" cy="6351444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ميلاد خولة، اشترت الأم  27 قطعة حلوى. ثمن القطعة الواحدة 4 دراهم. ما المبلغ الذي دفعته الأم للبائع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40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5F37BEA-5B51-CB62-2FD1-22D5013FB4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10"/>
          <a:stretch>
            <a:fillRect/>
          </a:stretch>
        </p:blipFill>
        <p:spPr>
          <a:xfrm>
            <a:off x="289708" y="4207029"/>
            <a:ext cx="12520585" cy="443431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04453" y="4838700"/>
            <a:ext cx="4829547" cy="39623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B79C617-8751-159C-FBED-AED9AF8D07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10"/>
          <a:stretch>
            <a:fillRect/>
          </a:stretch>
        </p:blipFill>
        <p:spPr>
          <a:xfrm>
            <a:off x="548940" y="3796587"/>
            <a:ext cx="12520585" cy="443431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402078" y="5868763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791098-403B-0DBA-FF3D-DAA2BA632485}"/>
              </a:ext>
            </a:extLst>
          </p:cNvPr>
          <p:cNvSpPr txBox="1"/>
          <p:nvPr/>
        </p:nvSpPr>
        <p:spPr>
          <a:xfrm>
            <a:off x="2286000" y="658816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15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B4358A8-3CCC-2F41-4C40-3F8CD206B7EF}"/>
              </a:ext>
            </a:extLst>
          </p:cNvPr>
          <p:cNvSpPr txBox="1"/>
          <p:nvPr/>
        </p:nvSpPr>
        <p:spPr>
          <a:xfrm>
            <a:off x="2407574" y="728568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B832A49-FA55-0D0D-E830-48AD6445CFC0}"/>
              </a:ext>
            </a:extLst>
          </p:cNvPr>
          <p:cNvSpPr txBox="1"/>
          <p:nvPr/>
        </p:nvSpPr>
        <p:spPr>
          <a:xfrm>
            <a:off x="4800600" y="511232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35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D43A602-A895-5813-68BC-75CD40EB1D63}"/>
              </a:ext>
            </a:extLst>
          </p:cNvPr>
          <p:cNvSpPr txBox="1"/>
          <p:nvPr/>
        </p:nvSpPr>
        <p:spPr>
          <a:xfrm>
            <a:off x="4765964" y="5831488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6E0EF1-CA5A-AFCC-6048-C26F721C41F8}"/>
              </a:ext>
            </a:extLst>
          </p:cNvPr>
          <p:cNvSpPr txBox="1"/>
          <p:nvPr/>
        </p:nvSpPr>
        <p:spPr>
          <a:xfrm>
            <a:off x="4724400" y="6588431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63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96731D-718D-419E-4610-C9D56526BA03}"/>
              </a:ext>
            </a:extLst>
          </p:cNvPr>
          <p:cNvSpPr txBox="1"/>
          <p:nvPr/>
        </p:nvSpPr>
        <p:spPr>
          <a:xfrm>
            <a:off x="4765964" y="731712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64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2646" y="7502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40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13C2916-A773-A2B7-0813-9E150D575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2" t="30383" r="662" b="48973"/>
          <a:stretch>
            <a:fillRect/>
          </a:stretch>
        </p:blipFill>
        <p:spPr>
          <a:xfrm>
            <a:off x="548940" y="5295899"/>
            <a:ext cx="12520585" cy="2935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631790" y="5981700"/>
            <a:ext cx="6150010" cy="2667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C51884B-F2AB-1A62-67DE-62D94C6EEF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2" t="30383" r="662" b="48973"/>
          <a:stretch>
            <a:fillRect/>
          </a:stretch>
        </p:blipFill>
        <p:spPr>
          <a:xfrm>
            <a:off x="386991" y="5143500"/>
            <a:ext cx="12520585" cy="293500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1931773" y="7110623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562AB7-8084-A5DA-FEC2-F05DE5392A2E}"/>
              </a:ext>
            </a:extLst>
          </p:cNvPr>
          <p:cNvSpPr txBox="1"/>
          <p:nvPr/>
        </p:nvSpPr>
        <p:spPr>
          <a:xfrm>
            <a:off x="4800600" y="7140714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8BAC1A5-8DA8-389C-2DAD-237268F2629D}"/>
              </a:ext>
            </a:extLst>
          </p:cNvPr>
          <p:cNvSpPr txBox="1"/>
          <p:nvPr/>
        </p:nvSpPr>
        <p:spPr>
          <a:xfrm>
            <a:off x="4800600" y="6343144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40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1313C21-B139-6AEF-B484-EE0C77DAFE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9" t="50917" r="1459" b="23079"/>
          <a:stretch>
            <a:fillRect/>
          </a:stretch>
        </p:blipFill>
        <p:spPr>
          <a:xfrm>
            <a:off x="386991" y="4381500"/>
            <a:ext cx="12520585" cy="3697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991101"/>
            <a:ext cx="4940470" cy="34188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5887DDC-A7AD-1C8D-3326-1FC442C23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9" t="50917" r="1459" b="23079"/>
          <a:stretch>
            <a:fillRect/>
          </a:stretch>
        </p:blipFill>
        <p:spPr>
          <a:xfrm>
            <a:off x="275854" y="3903400"/>
            <a:ext cx="12793672" cy="369700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733800" y="6743743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1  5  9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2A21ECA-1717-503D-BA5C-EA850B9DCD22}"/>
              </a:ext>
            </a:extLst>
          </p:cNvPr>
          <p:cNvSpPr txBox="1"/>
          <p:nvPr/>
        </p:nvSpPr>
        <p:spPr>
          <a:xfrm>
            <a:off x="6310745" y="6738526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3  5  5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500745-447B-AD74-F1A4-903422501304}"/>
              </a:ext>
            </a:extLst>
          </p:cNvPr>
          <p:cNvSpPr txBox="1"/>
          <p:nvPr/>
        </p:nvSpPr>
        <p:spPr>
          <a:xfrm>
            <a:off x="1143000" y="6738526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2  4  8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B0C33C-4DDD-E6E6-ABE4-B6616AB22082}"/>
              </a:ext>
            </a:extLst>
          </p:cNvPr>
          <p:cNvSpPr txBox="1"/>
          <p:nvPr/>
        </p:nvSpPr>
        <p:spPr>
          <a:xfrm>
            <a:off x="4038603" y="5626892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5  3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2BFDC3-010E-C9D0-49A4-575F6461F7EF}"/>
              </a:ext>
            </a:extLst>
          </p:cNvPr>
          <p:cNvSpPr txBox="1"/>
          <p:nvPr/>
        </p:nvSpPr>
        <p:spPr>
          <a:xfrm>
            <a:off x="4465897" y="6185318"/>
            <a:ext cx="547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FDA1416-E4AD-CB9C-CA38-88B9F2FDAB87}"/>
              </a:ext>
            </a:extLst>
          </p:cNvPr>
          <p:cNvSpPr txBox="1"/>
          <p:nvPr/>
        </p:nvSpPr>
        <p:spPr>
          <a:xfrm>
            <a:off x="1478667" y="5626892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6  2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BC29B10-B3B4-AF69-C07D-0C94B69468E4}"/>
              </a:ext>
            </a:extLst>
          </p:cNvPr>
          <p:cNvSpPr txBox="1"/>
          <p:nvPr/>
        </p:nvSpPr>
        <p:spPr>
          <a:xfrm>
            <a:off x="1918846" y="6172200"/>
            <a:ext cx="547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C5EF7ED-9117-6DC4-6A9D-34C7C39FE6F3}"/>
              </a:ext>
            </a:extLst>
          </p:cNvPr>
          <p:cNvSpPr txBox="1"/>
          <p:nvPr/>
        </p:nvSpPr>
        <p:spPr>
          <a:xfrm>
            <a:off x="6553206" y="5624244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7   1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2945F11-B548-8485-B56C-47C5A9BEAED2}"/>
              </a:ext>
            </a:extLst>
          </p:cNvPr>
          <p:cNvSpPr txBox="1"/>
          <p:nvPr/>
        </p:nvSpPr>
        <p:spPr>
          <a:xfrm>
            <a:off x="7058272" y="6169552"/>
            <a:ext cx="547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4FF009C-6A41-ECA1-6F5C-3AF0A2DB73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4" t="77100" r="1184" b="-1315"/>
          <a:stretch>
            <a:fillRect/>
          </a:stretch>
        </p:blipFill>
        <p:spPr>
          <a:xfrm>
            <a:off x="303562" y="2907954"/>
            <a:ext cx="12793672" cy="3442689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</a:t>
            </a:r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92CCC0-F7A3-3EC6-8AA7-0B3C1016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60888"/>
              </p:ext>
            </p:extLst>
          </p:nvPr>
        </p:nvGraphicFramePr>
        <p:xfrm>
          <a:off x="800640" y="3459394"/>
          <a:ext cx="12239470" cy="6183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1996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50746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2282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1897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61C127DC-29E7-664E-0DCE-5C75DA7862F8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F6EEA8B0-E69E-2600-BBEE-FDE4D844B301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BB161B-AFDD-CF35-07E2-5DABE1D0D32C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id="{775D6310-4D3E-B412-A86E-B5583DDD9F62}"/>
              </a:ext>
            </a:extLst>
          </p:cNvPr>
          <p:cNvSpPr txBox="1"/>
          <p:nvPr/>
        </p:nvSpPr>
        <p:spPr>
          <a:xfrm>
            <a:off x="6857999" y="5676900"/>
            <a:ext cx="5675009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800" b="1" dirty="0">
                <a:highlight>
                  <a:srgbClr val="00FFFF"/>
                </a:highlight>
                <a:latin typeface="Microsoft Uighur" panose="02000000000000000000" pitchFamily="2" charset="-78"/>
                <a:cs typeface="Microsoft Uighur" panose="02000000000000000000" pitchFamily="2" charset="-78"/>
              </a:rPr>
              <a:t>ممارسة مستقلة في ثنائيات</a:t>
            </a: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ar-MA" sz="2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الطريقة تلعب كل ثنائية </a:t>
            </a:r>
            <a:r>
              <a:rPr lang="fr-FR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تعين كل مجموعة ميسرا لتيسير  أطوار اللعبة.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الدعم حسب الحاجة.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0940EE-3DF5-F03F-47A7-1CF71EC2A37B}"/>
              </a:ext>
            </a:extLst>
          </p:cNvPr>
          <p:cNvSpPr/>
          <p:nvPr/>
        </p:nvSpPr>
        <p:spPr>
          <a:xfrm>
            <a:off x="1066800" y="5781736"/>
            <a:ext cx="4979297" cy="20287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مكتوب عليها فقط العملية (مثلاً: 6 × 7).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أخرى مكتوب عليها الناتج (42).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نفس الحجم والتصميم حتى لا يُكشف الفرق من الخلف.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يعد الأستاذ البطاقات  أو يطبعها حسب النموذج على الشريحة</a:t>
            </a:r>
          </a:p>
          <a:p>
            <a:pPr marL="0" algn="ctr" defTabSz="914400" rtl="1" eaLnBrk="1" latinLnBrk="0" hangingPunct="1"/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B57-EC92-BFD1-4795-31D82D28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20E5EA-CFAF-97C1-BDB5-8FBE4B252D0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D26F12-C5D8-522E-6578-6159A1A420FA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7FA7CF-36C4-9A34-F38F-629F244E8101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A775AC-2B79-3490-F358-8D0BBAA9FE46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D13729-0B48-7B69-84D7-2A156425F6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AEB45-3E68-59C3-5BB8-84146ED92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9867FB-5691-6F16-71E7-F2A7615B3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0DF377F-16FC-1806-0A42-9E20494C22D5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24B7C0D8-A0BE-7393-10C8-9F2786BCDAF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نموذج </a:t>
              </a:r>
              <a:r>
                <a:rPr lang="ar-MA" sz="2700" b="1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بطاقات للاستعمال (يمكن للأستاذ أعتماد بطاقات جديدة)</a:t>
              </a:r>
              <a:endParaRPr lang="ar-MA" sz="2700" b="1" dirty="0">
                <a:latin typeface="Microsoft Uighur" panose="02000000000000000000" pitchFamily="2" charset="-78"/>
                <a:ea typeface="Arial Black"/>
                <a:cs typeface="Microsoft Uighur" panose="02000000000000000000" pitchFamily="2" charset="-78"/>
                <a:sym typeface="Arial Black"/>
              </a:endParaRP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6C151C-78E0-FCCD-C8A1-71AFF1249F60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458A929-1215-4C15-B740-AF9650237046}"/>
              </a:ext>
            </a:extLst>
          </p:cNvPr>
          <p:cNvGrpSpPr/>
          <p:nvPr/>
        </p:nvGrpSpPr>
        <p:grpSpPr>
          <a:xfrm>
            <a:off x="414277" y="4070864"/>
            <a:ext cx="12887446" cy="5548929"/>
            <a:chOff x="414277" y="4070864"/>
            <a:chExt cx="12887446" cy="5548929"/>
          </a:xfrm>
        </p:grpSpPr>
        <p:pic>
          <p:nvPicPr>
            <p:cNvPr id="11" name="Image 10" descr="Une image contenant capture d’écran, carré, Rectangle&#10;&#10;Le contenu généré par l’IA peut être incorrect.">
              <a:extLst>
                <a:ext uri="{FF2B5EF4-FFF2-40B4-BE49-F238E27FC236}">
                  <a16:creationId xmlns:a16="http://schemas.microsoft.com/office/drawing/2014/main" id="{C86CCC40-6E8E-C7C1-E529-72363F041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77" y="4070864"/>
              <a:ext cx="6497710" cy="5547419"/>
            </a:xfrm>
            <a:prstGeom prst="rect">
              <a:avLst/>
            </a:prstGeom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249096CF-6F50-D950-0B89-FCA32A9BA017}"/>
                </a:ext>
              </a:extLst>
            </p:cNvPr>
            <p:cNvGrpSpPr/>
            <p:nvPr/>
          </p:nvGrpSpPr>
          <p:grpSpPr>
            <a:xfrm>
              <a:off x="6804013" y="4072374"/>
              <a:ext cx="6497710" cy="5547419"/>
              <a:chOff x="6804013" y="4072374"/>
              <a:chExt cx="6497710" cy="5547419"/>
            </a:xfrm>
          </p:grpSpPr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DE8D722A-A85F-5C72-250C-D410A920CB52}"/>
                  </a:ext>
                </a:extLst>
              </p:cNvPr>
              <p:cNvGrpSpPr/>
              <p:nvPr/>
            </p:nvGrpSpPr>
            <p:grpSpPr>
              <a:xfrm>
                <a:off x="6804013" y="4072374"/>
                <a:ext cx="6497710" cy="5547419"/>
                <a:chOff x="6804013" y="4072374"/>
                <a:chExt cx="6497710" cy="5547419"/>
              </a:xfrm>
            </p:grpSpPr>
            <p:pic>
              <p:nvPicPr>
                <p:cNvPr id="6" name="Image 5" descr="Une image contenant capture d’écran, carré, Rectangle&#10;&#10;Le contenu généré par l’IA peut être incorrect.">
                  <a:extLst>
                    <a:ext uri="{FF2B5EF4-FFF2-40B4-BE49-F238E27FC236}">
                      <a16:creationId xmlns:a16="http://schemas.microsoft.com/office/drawing/2014/main" id="{420E00C0-A96B-6BE7-E3A1-154D4A24B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04013" y="4072374"/>
                  <a:ext cx="6497710" cy="5547419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3195493-E33E-4E71-98D8-64248B7A9F70}"/>
                    </a:ext>
                  </a:extLst>
                </p:cNvPr>
                <p:cNvSpPr/>
                <p:nvPr/>
              </p:nvSpPr>
              <p:spPr>
                <a:xfrm>
                  <a:off x="7239000" y="44577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427DBC8E-4124-44E6-8B8B-1569BC4F777D}"/>
                    </a:ext>
                  </a:extLst>
                </p:cNvPr>
                <p:cNvSpPr/>
                <p:nvPr/>
              </p:nvSpPr>
              <p:spPr>
                <a:xfrm>
                  <a:off x="7391400" y="594359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27F0ED5-F68D-6D38-679A-D7E343A89918}"/>
                    </a:ext>
                  </a:extLst>
                </p:cNvPr>
                <p:cNvSpPr/>
                <p:nvPr/>
              </p:nvSpPr>
              <p:spPr>
                <a:xfrm>
                  <a:off x="7239000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26701E0-66C0-446B-35B8-FC200A634950}"/>
                    </a:ext>
                  </a:extLst>
                </p:cNvPr>
                <p:cNvSpPr/>
                <p:nvPr/>
              </p:nvSpPr>
              <p:spPr>
                <a:xfrm>
                  <a:off x="7172602" y="872825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0AF23D53-A364-4E29-DAF4-C2309BAB24CA}"/>
                    </a:ext>
                  </a:extLst>
                </p:cNvPr>
                <p:cNvSpPr/>
                <p:nvPr/>
              </p:nvSpPr>
              <p:spPr>
                <a:xfrm>
                  <a:off x="9535355" y="436626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F033041-FDED-546D-4425-5598BA776541}"/>
                    </a:ext>
                  </a:extLst>
                </p:cNvPr>
                <p:cNvSpPr/>
                <p:nvPr/>
              </p:nvSpPr>
              <p:spPr>
                <a:xfrm>
                  <a:off x="9466775" y="573023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8A3E5D3-6EE9-70D7-7C54-813B7ACF70C3}"/>
                    </a:ext>
                  </a:extLst>
                </p:cNvPr>
                <p:cNvSpPr/>
                <p:nvPr/>
              </p:nvSpPr>
              <p:spPr>
                <a:xfrm>
                  <a:off x="9382955" y="714161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FBABDB4-C0D7-48DD-9EBA-D2D609EE6C50}"/>
                    </a:ext>
                  </a:extLst>
                </p:cNvPr>
                <p:cNvSpPr/>
                <p:nvPr/>
              </p:nvSpPr>
              <p:spPr>
                <a:xfrm>
                  <a:off x="9482015" y="872063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C09BA03-8E91-65B1-42FF-79C1D188E3BC}"/>
                    </a:ext>
                  </a:extLst>
                </p:cNvPr>
                <p:cNvSpPr/>
                <p:nvPr/>
              </p:nvSpPr>
              <p:spPr>
                <a:xfrm>
                  <a:off x="11543884" y="44196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55D89B5-6B36-5314-7F13-44F838821ABE}"/>
                    </a:ext>
                  </a:extLst>
                </p:cNvPr>
                <p:cNvSpPr/>
                <p:nvPr/>
              </p:nvSpPr>
              <p:spPr>
                <a:xfrm>
                  <a:off x="11725150" y="578523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2F335DF-BE61-E456-111D-CCF885BB3EF3}"/>
                    </a:ext>
                  </a:extLst>
                </p:cNvPr>
                <p:cNvSpPr/>
                <p:nvPr/>
              </p:nvSpPr>
              <p:spPr>
                <a:xfrm>
                  <a:off x="11648815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14152B1-79B5-ED4A-51F0-38850BF7D86C}"/>
                    </a:ext>
                  </a:extLst>
                </p:cNvPr>
                <p:cNvSpPr/>
                <p:nvPr/>
              </p:nvSpPr>
              <p:spPr>
                <a:xfrm>
                  <a:off x="11648815" y="863254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</p:grp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7D43B5E-E666-38A8-19C4-9DB69BE16217}"/>
                  </a:ext>
                </a:extLst>
              </p:cNvPr>
              <p:cNvSpPr txBox="1"/>
              <p:nvPr/>
            </p:nvSpPr>
            <p:spPr>
              <a:xfrm>
                <a:off x="7518821" y="440058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9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3FD98B5C-164D-B06F-42D2-527954760F71}"/>
                  </a:ext>
                </a:extLst>
              </p:cNvPr>
              <p:cNvSpPr txBox="1"/>
              <p:nvPr/>
            </p:nvSpPr>
            <p:spPr>
              <a:xfrm>
                <a:off x="9700939" y="5866547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 9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76890BC-5647-B9BC-8388-678D69FF5B7C}"/>
                  </a:ext>
                </a:extLst>
              </p:cNvPr>
              <p:cNvSpPr txBox="1"/>
              <p:nvPr/>
            </p:nvSpPr>
            <p:spPr>
              <a:xfrm>
                <a:off x="11714116" y="7301665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6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03BE804-F540-E385-5D4B-6123FA62025D}"/>
                  </a:ext>
                </a:extLst>
              </p:cNvPr>
              <p:cNvSpPr txBox="1"/>
              <p:nvPr/>
            </p:nvSpPr>
            <p:spPr>
              <a:xfrm>
                <a:off x="7646242" y="7258476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72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A0FF084A-1D51-9E09-5BD5-BF11B6DA1015}"/>
                  </a:ext>
                </a:extLst>
              </p:cNvPr>
              <p:cNvSpPr txBox="1"/>
              <p:nvPr/>
            </p:nvSpPr>
            <p:spPr>
              <a:xfrm>
                <a:off x="11852571" y="441959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63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4FF8175-0C26-701B-8ACA-0816E1D5806D}"/>
                  </a:ext>
                </a:extLst>
              </p:cNvPr>
              <p:cNvSpPr txBox="1"/>
              <p:nvPr/>
            </p:nvSpPr>
            <p:spPr>
              <a:xfrm>
                <a:off x="7634447" y="5795418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48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A35D408-3166-6039-CEB5-B6A189747F00}"/>
                  </a:ext>
                </a:extLst>
              </p:cNvPr>
              <p:cNvSpPr txBox="1"/>
              <p:nvPr/>
            </p:nvSpPr>
            <p:spPr>
              <a:xfrm>
                <a:off x="9637797" y="735319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7X7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6023A19D-FACD-679A-BE0D-226913CD515F}"/>
                  </a:ext>
                </a:extLst>
              </p:cNvPr>
              <p:cNvSpPr txBox="1"/>
              <p:nvPr/>
            </p:nvSpPr>
            <p:spPr>
              <a:xfrm>
                <a:off x="9622805" y="441185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6X6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43A42FD1-9795-FF94-4E7C-A60568E3802F}"/>
                  </a:ext>
                </a:extLst>
              </p:cNvPr>
              <p:cNvSpPr txBox="1"/>
              <p:nvPr/>
            </p:nvSpPr>
            <p:spPr>
              <a:xfrm>
                <a:off x="7514184" y="878583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36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0C026B7-B487-DF8F-E43B-F6A8B90D47E1}"/>
                  </a:ext>
                </a:extLst>
              </p:cNvPr>
              <p:cNvSpPr txBox="1"/>
              <p:nvPr/>
            </p:nvSpPr>
            <p:spPr>
              <a:xfrm>
                <a:off x="11903657" y="5874224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49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971E7516-FA2B-5310-CC85-6280FBC4B5F9}"/>
                  </a:ext>
                </a:extLst>
              </p:cNvPr>
              <p:cNvSpPr txBox="1"/>
              <p:nvPr/>
            </p:nvSpPr>
            <p:spPr>
              <a:xfrm>
                <a:off x="11887211" y="866987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45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CF19F2C-5432-6869-C6D8-487D02B31692}"/>
                  </a:ext>
                </a:extLst>
              </p:cNvPr>
              <p:cNvSpPr txBox="1"/>
              <p:nvPr/>
            </p:nvSpPr>
            <p:spPr>
              <a:xfrm>
                <a:off x="9700939" y="8703712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9X5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85467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جداول الضرب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البطاقات المقلوبة (</a:t>
                </a: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29570</TotalTime>
  <Words>1740</Words>
  <Application>Microsoft Macintosh PowerPoint</Application>
  <PresentationFormat>Personnalisé</PresentationFormat>
  <Paragraphs>527</Paragraphs>
  <Slides>53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53</vt:i4>
      </vt:variant>
    </vt:vector>
  </HeadingPairs>
  <TitlesOfParts>
    <vt:vector size="61" baseType="lpstr">
      <vt:lpstr>Dosis</vt:lpstr>
      <vt:lpstr>Arial Black</vt:lpstr>
      <vt:lpstr>Microsoft Uighur</vt:lpstr>
      <vt:lpstr>A Massir Ballpoint</vt:lpstr>
      <vt:lpstr>Cambria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337</cp:revision>
  <dcterms:created xsi:type="dcterms:W3CDTF">2006-08-16T00:00:00Z</dcterms:created>
  <dcterms:modified xsi:type="dcterms:W3CDTF">2025-10-01T11:07:00Z</dcterms:modified>
  <dc:identifier>DAFtlvZnwz4</dc:identifier>
</cp:coreProperties>
</file>