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742" r:id="rId13"/>
    <p:sldId id="2134808755" r:id="rId14"/>
    <p:sldId id="2134808667" r:id="rId15"/>
    <p:sldId id="2134808683" r:id="rId16"/>
    <p:sldId id="2134808684" r:id="rId17"/>
    <p:sldId id="2134808756" r:id="rId18"/>
    <p:sldId id="2134808757" r:id="rId19"/>
    <p:sldId id="2134808459" r:id="rId20"/>
    <p:sldId id="2134808701" r:id="rId21"/>
    <p:sldId id="2134808702" r:id="rId22"/>
    <p:sldId id="2134808734" r:id="rId23"/>
    <p:sldId id="2134808753" r:id="rId24"/>
    <p:sldId id="2134808758" r:id="rId25"/>
    <p:sldId id="2134808759" r:id="rId26"/>
    <p:sldId id="2134808760" r:id="rId27"/>
    <p:sldId id="2134808761" r:id="rId28"/>
    <p:sldId id="2134808594" r:id="rId29"/>
    <p:sldId id="2134808709" r:id="rId30"/>
    <p:sldId id="2134808710" r:id="rId31"/>
    <p:sldId id="2134808738" r:id="rId32"/>
    <p:sldId id="2134808739" r:id="rId33"/>
    <p:sldId id="2134808740" r:id="rId34"/>
    <p:sldId id="2134808595" r:id="rId35"/>
    <p:sldId id="2134808714" r:id="rId36"/>
    <p:sldId id="2134808715" r:id="rId37"/>
    <p:sldId id="2134808716" r:id="rId38"/>
    <p:sldId id="2134808717" r:id="rId39"/>
    <p:sldId id="2134808718" r:id="rId40"/>
    <p:sldId id="2134808719" r:id="rId41"/>
    <p:sldId id="2134808720" r:id="rId42"/>
    <p:sldId id="2134808721" r:id="rId43"/>
    <p:sldId id="2134808722" r:id="rId44"/>
    <p:sldId id="2134808741" r:id="rId45"/>
    <p:sldId id="2134808724" r:id="rId46"/>
    <p:sldId id="2134808596" r:id="rId47"/>
    <p:sldId id="2134808725" r:id="rId48"/>
    <p:sldId id="2134808726" r:id="rId49"/>
    <p:sldId id="2134808727" r:id="rId50"/>
    <p:sldId id="2134808728" r:id="rId51"/>
    <p:sldId id="2134808729" r:id="rId52"/>
    <p:sldId id="2134808730" r:id="rId53"/>
    <p:sldId id="2134808731" r:id="rId54"/>
    <p:sldId id="2134808461" r:id="rId55"/>
    <p:sldId id="2134808469" r:id="rId56"/>
    <p:sldId id="2134808754" r:id="rId57"/>
    <p:sldId id="2134808503" r:id="rId58"/>
    <p:sldId id="2134808504" r:id="rId59"/>
  </p:sldIdLst>
  <p:sldSz cx="13716000" cy="10287000"/>
  <p:notesSz cx="6858000" cy="9144000"/>
  <p:embeddedFontLst>
    <p:embeddedFont>
      <p:font typeface="Arial Black" panose="020B0604020202020204" pitchFamily="34" charset="0"/>
      <p:bold r:id="rId61"/>
    </p:embeddedFont>
    <p:embeddedFont>
      <p:font typeface="Cambria" panose="02040503050406030204" pitchFamily="18" charset="0"/>
      <p:regular r:id="rId62"/>
      <p:bold r:id="rId63"/>
      <p:italic r:id="rId64"/>
      <p:boldItalic r:id="rId65"/>
    </p:embeddedFont>
    <p:embeddedFont>
      <p:font typeface="Dosis" pitchFamily="2" charset="77"/>
      <p:regular r:id="rId66"/>
      <p:bold r:id="rId67"/>
    </p:embeddedFont>
    <p:embeddedFont>
      <p:font typeface="IBM Plex Sans Arabic" panose="020B0503050203000203" pitchFamily="34" charset="-78"/>
      <p:regular r:id="rId68"/>
    </p:embeddedFont>
    <p:embeddedFont>
      <p:font typeface="Microsoft Uighur" panose="02000000000000000000" pitchFamily="2" charset="-78"/>
      <p:regular r:id="rId69"/>
      <p:bold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25.png"/><Relationship Id="rId5" Type="http://schemas.openxmlformats.org/officeDocument/2006/relationships/image" Target="../media/image9.png"/><Relationship Id="rId10" Type="http://schemas.openxmlformats.org/officeDocument/2006/relationships/image" Target="../media/image24.png"/><Relationship Id="rId4" Type="http://schemas.openxmlformats.org/officeDocument/2006/relationships/image" Target="../media/image44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40.png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8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و 9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BE65A-3D4A-298C-F920-9D145FC75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DECFCF-0BFF-AC25-1A5C-E67EBFC025D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0D2021-91F7-87D6-E0A8-9CFB11369556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106ED1-51F9-5E61-AD13-878C6E49DC71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A50B04D-7F01-DDDB-84C1-7A297200117C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جدول ضرب العدد 8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المتعلمين للقراءة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EADBCD-2769-1A4F-A40F-CDE9794936D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147830D-CE49-1BD9-88B7-2427CEE0FB4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074" name="Picture 2" descr="Jolie Table de 8 à imprimer PDF (plusieurs coloris) | Memozor">
            <a:extLst>
              <a:ext uri="{FF2B5EF4-FFF2-40B4-BE49-F238E27FC236}">
                <a16:creationId xmlns:a16="http://schemas.microsoft.com/office/drawing/2014/main" id="{992C73D4-B496-3F87-7FAF-B365C153F2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0" t="2592" r="16477" b="4074"/>
          <a:stretch>
            <a:fillRect/>
          </a:stretch>
        </p:blipFill>
        <p:spPr bwMode="auto">
          <a:xfrm>
            <a:off x="7187806" y="2660733"/>
            <a:ext cx="3667446" cy="710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9693561-BA27-C238-D610-AED51D486A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3347775"/>
            <a:ext cx="6273418" cy="619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9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AB778-EFEE-8B1A-1D3E-DC85BB999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84DB9D-F942-32B9-A0C9-49B862178AC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512A10-A814-9426-77CC-54FDC741125F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8B2DA3-1500-2872-43E3-88F8A3A09017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CFDFFD-8AE2-DC5F-E6A7-72076A482A3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جدول ضرب العدد 9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المتعلمين للقراءة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45A1112-DA2C-CF12-CBAF-D002B8B9505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35B87BD-B945-6023-C585-E0F4394A7F9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62A6ADA0-CABC-760E-C582-E8DACE9F8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3347775"/>
            <a:ext cx="6273418" cy="6198578"/>
          </a:xfrm>
          <a:prstGeom prst="rect">
            <a:avLst/>
          </a:prstGeom>
        </p:spPr>
      </p:pic>
      <p:pic>
        <p:nvPicPr>
          <p:cNvPr id="5" name="Picture 2" descr="Jolie Table de 9 à imprimer PDF (plusieurs coloris) | Memozor">
            <a:extLst>
              <a:ext uri="{FF2B5EF4-FFF2-40B4-BE49-F238E27FC236}">
                <a16:creationId xmlns:a16="http://schemas.microsoft.com/office/drawing/2014/main" id="{5C5BEBC6-2827-AF6B-41B6-3537370382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8" t="2592" r="17525" b="4074"/>
          <a:stretch>
            <a:fillRect/>
          </a:stretch>
        </p:blipFill>
        <p:spPr bwMode="auto">
          <a:xfrm>
            <a:off x="7439242" y="2941025"/>
            <a:ext cx="3390901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951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1319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مسابقة أقول/ تشير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الأستاذ عملية ضرب ( مثلا </a:t>
            </a:r>
            <a:r>
              <a:rPr lang="fr-FR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9X6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)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يشير المتع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 على جدول الضرب إلى الجداء الصحيح ( </a:t>
            </a:r>
            <a:r>
              <a:rPr lang="fr-FR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)</a:t>
            </a:r>
            <a:endParaRPr kumimoji="0" lang="ar-M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4914900"/>
            <a:ext cx="4154291" cy="4104731"/>
          </a:xfrm>
          <a:prstGeom prst="rect">
            <a:avLst/>
          </a:prstGeom>
        </p:spPr>
      </p:pic>
      <p:pic>
        <p:nvPicPr>
          <p:cNvPr id="1028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AB60EE1D-807D-8A44-2959-9E56767E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90570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0515DB-DA08-B136-4A39-0DBA7158E8FB}"/>
              </a:ext>
            </a:extLst>
          </p:cNvPr>
          <p:cNvSpPr/>
          <p:nvPr/>
        </p:nvSpPr>
        <p:spPr>
          <a:xfrm>
            <a:off x="8153400" y="8191500"/>
            <a:ext cx="609600" cy="6096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أتمموا بالعدد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63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25EBB43F-6C52-4EA8-D1B2-16F14F5674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242" y="990885"/>
            <a:ext cx="1135459" cy="7729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×7=63</a:t>
            </a: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B6286-6C27-7982-6FDF-78C88FBC1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7B4F59-A187-15BD-4A6C-7C734E8E30E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DA6F53-E9A8-9B66-BC56-64A21D81006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0006C8-87BD-F243-BD77-C8569B0ABBB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5585995-2C3E-0B8E-6FC3-5E0F6882534D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أتمموا بالعدد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D61616C-D6B9-2682-BE7B-433D77F4114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8E340A-5775-DF85-A967-2879703EE8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0F4B05C0-67F5-6091-2202-65896B975A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902E10-36D7-ACF4-EFA8-B220FEE0E9F5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56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9C68FF11-168A-8E38-BC41-401A415F44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242" y="990885"/>
            <a:ext cx="1135459" cy="7729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92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B15A4-2E33-468E-B2C5-C9E4818C7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75704D-FA5B-29F9-02DA-D11C7015856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9E73D6-83BA-F7CD-5910-2521E2EB885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65E3D7-F0BB-E4DF-83DA-0819ED62C9B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260104C-CF0B-A40B-2B6E-99353A827CD9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ACCC23-D20C-D56B-07DD-D656C08B276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4629E0-625E-6DE2-2975-C07E5177AB8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CCC09AD-67F0-8CFB-6580-529FB27C6F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B2F5F6B-2187-CF14-2368-85B8CB4763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451A81-D0D9-2F11-4AB2-7FF15E333909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×7=</a:t>
            </a:r>
            <a:r>
              <a:rPr lang="ar-SA" sz="11500" dirty="0">
                <a:solidFill>
                  <a:schemeClr val="bg1"/>
                </a:solidFill>
              </a:rPr>
              <a:t>56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409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FC2D76C-584F-C6A6-3DE3-AAD6F14D8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ترتيب الأعداد من 0 إلى 9999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2104" y="5351890"/>
            <a:ext cx="3051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مقارنة وترتيب الأعداد من 0 إلى 9999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A43D122A-59A1-8D8D-FDE4-506D9EF36BC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864" y="5930789"/>
            <a:ext cx="4632599" cy="30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اتبعوا نفس الخطوات السابقة وقوموا بترتيب الأعداد ترتيبا تزايديا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07129EB-DC81-621D-2477-714E03B92E56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40984B7-7B1E-EB01-ABFF-0155DB54958C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7534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DA32253-4A01-2C55-A07E-53B86E4B1CAC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19EE070-8F93-1CFC-26A4-FF9A3FBC9840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SA" sz="6600" b="1" dirty="0"/>
              <a:t>…</a:t>
            </a:r>
            <a:r>
              <a:rPr lang="fr-FR" sz="6600" b="1" dirty="0"/>
              <a:t>…………</a:t>
            </a:r>
            <a:r>
              <a:rPr lang="ar-SA" sz="6600" b="1" dirty="0"/>
              <a:t>......</a:t>
            </a:r>
            <a:r>
              <a:rPr lang="fr-FR" sz="6600" b="1" dirty="0"/>
              <a:t>&lt;……………..&lt;………….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8FD99-E0A6-7204-C09C-18621A326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D2AE78-73D7-7CE3-CF88-89A264FEC9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9C3712-644E-8B86-ECE8-98975B93D58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576CA59-C835-ABAE-3832-6617B170078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BB8E34-E2D3-282C-81A9-6A813BA4EE69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الإنجاز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التغذية الراجعة المناسبة</a:t>
            </a:r>
            <a:endParaRPr lang="ar-S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8CF9CD2-DA1F-8D63-AD2C-214327C481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DEF27A3-1C20-F352-1307-427578F3B93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34966E-0731-0C25-0FCE-5073E7DB469A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SA" sz="6600" b="1" dirty="0">
                <a:solidFill>
                  <a:srgbClr val="C00000"/>
                </a:solidFill>
              </a:rPr>
              <a:t>6</a:t>
            </a:r>
            <a:r>
              <a:rPr lang="ar-SA" sz="6600" b="1" dirty="0"/>
              <a:t>534</a:t>
            </a:r>
            <a:r>
              <a:rPr lang="fr-FR" sz="6600" b="1" dirty="0"/>
              <a:t>         &lt;     </a:t>
            </a:r>
            <a:r>
              <a:rPr lang="ar-SA" sz="6600" b="1" dirty="0">
                <a:solidFill>
                  <a:srgbClr val="C00000"/>
                </a:solidFill>
              </a:rPr>
              <a:t>7</a:t>
            </a:r>
            <a:r>
              <a:rPr lang="ar-SA" sz="6600" b="1" dirty="0"/>
              <a:t>534</a:t>
            </a:r>
            <a:r>
              <a:rPr lang="fr-FR" sz="6600" b="1" dirty="0"/>
              <a:t>       &lt;         </a:t>
            </a:r>
            <a:r>
              <a:rPr lang="ar-SA" sz="6600" b="1" dirty="0">
                <a:solidFill>
                  <a:srgbClr val="C00000"/>
                </a:solidFill>
              </a:rPr>
              <a:t>8</a:t>
            </a:r>
            <a:r>
              <a:rPr lang="ar-SA" sz="6600" b="1" dirty="0"/>
              <a:t>534</a:t>
            </a:r>
            <a:endParaRPr lang="fr-FR" sz="6600" b="1" dirty="0"/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38D15E1-18B7-AC24-1481-B35F77EACD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223146-DCED-F04F-DE6A-2EBC5E8A0EB0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F789F3B-D135-32BD-119B-9838BC5C6D2D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7534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DD8A42-C2B8-624C-3E6D-776FB2CD357A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2021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4D36D-54DC-4BF6-E930-FBD53B39E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CAB7281-7797-AFC2-0C30-8DC7DE175C7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D519E4-8589-859E-F262-422303C5DA0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7C0FE1-5F95-6D2A-D560-40000637D69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5442625-8177-8CBA-590B-4A544216F8EE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اتبعوا نفس الخطوات السابقة وقوموا بترتيب الأعداد ترتيبا تزايديا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DE15B4-A687-CE6F-BE80-13D57E2941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FC23F10-D3FF-76CF-F04D-FAA8FBDDB1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8D4D6B7-7190-ADA9-2029-4451392769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92D800D-F403-8FC6-83EF-7D7E4D13ED97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9634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F0E3F0F-0373-4482-0CB3-5857EA782772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D0B2E38-5E72-659D-C6EE-7896CE0BC349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9434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8F94E47-A3BB-AEDD-CA59-4ED8F91D2EDD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SA" sz="6600" b="1" dirty="0"/>
              <a:t>…</a:t>
            </a:r>
            <a:r>
              <a:rPr lang="fr-FR" sz="6600" b="1" dirty="0"/>
              <a:t>…………</a:t>
            </a:r>
            <a:r>
              <a:rPr lang="ar-SA" sz="6600" b="1" dirty="0"/>
              <a:t>......</a:t>
            </a:r>
            <a:r>
              <a:rPr lang="fr-FR" sz="6600" b="1" dirty="0"/>
              <a:t>&lt;……………..&lt;………….</a:t>
            </a:r>
          </a:p>
        </p:txBody>
      </p:sp>
    </p:spTree>
    <p:extLst>
      <p:ext uri="{BB962C8B-B14F-4D97-AF65-F5344CB8AC3E}">
        <p14:creationId xmlns:p14="http://schemas.microsoft.com/office/powerpoint/2010/main" val="18318582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B1992-7199-07E7-784F-7B9BEC294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8B0BDD-79AB-9252-1517-5E2D4D13A10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6F2CC8-0171-E41A-2309-CD52D15FEAF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C37E04-62FE-F807-46B4-CFBF377EEE8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0B52EEB-ED60-2F7C-6F40-B864CD047101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الإنجاز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التغذية الراجعة المناسبة</a:t>
            </a:r>
            <a:endParaRPr lang="ar-S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9070CF-5C49-8A79-C530-9FD1C65D89E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BD257A0-F643-83FB-39D5-F672D1B8598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61A985-3240-727A-031A-556E10851ACD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SA" sz="6600" b="1" dirty="0"/>
              <a:t>9</a:t>
            </a:r>
            <a:r>
              <a:rPr lang="ar-SA" sz="6600" b="1" dirty="0">
                <a:solidFill>
                  <a:srgbClr val="C00000"/>
                </a:solidFill>
              </a:rPr>
              <a:t>4</a:t>
            </a:r>
            <a:r>
              <a:rPr lang="ar-SA" sz="6600" b="1" dirty="0"/>
              <a:t>34</a:t>
            </a:r>
            <a:r>
              <a:rPr lang="fr-FR" sz="6600" b="1" dirty="0"/>
              <a:t>         &lt;     </a:t>
            </a:r>
            <a:r>
              <a:rPr lang="ar-SA" sz="6600" b="1" dirty="0"/>
              <a:t>9</a:t>
            </a:r>
            <a:r>
              <a:rPr lang="ar-SA" sz="6600" b="1" dirty="0">
                <a:solidFill>
                  <a:srgbClr val="C00000"/>
                </a:solidFill>
              </a:rPr>
              <a:t>6</a:t>
            </a:r>
            <a:r>
              <a:rPr lang="ar-SA" sz="6600" b="1" dirty="0"/>
              <a:t>34</a:t>
            </a:r>
            <a:r>
              <a:rPr lang="fr-FR" sz="6600" b="1" dirty="0"/>
              <a:t>       &lt;         </a:t>
            </a:r>
            <a:r>
              <a:rPr lang="ar-SA" sz="6600" b="1" dirty="0"/>
              <a:t>9</a:t>
            </a:r>
            <a:r>
              <a:rPr lang="ar-SA" sz="6600" b="1" dirty="0">
                <a:solidFill>
                  <a:srgbClr val="C00000"/>
                </a:solidFill>
              </a:rPr>
              <a:t>8</a:t>
            </a:r>
            <a:r>
              <a:rPr lang="ar-SA" sz="6600" b="1" dirty="0"/>
              <a:t>34</a:t>
            </a:r>
            <a:endParaRPr lang="fr-FR" sz="6600" b="1" dirty="0"/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D5196AA-D905-3428-5DF7-83B9F9AE64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9B7DEC2-ED72-7274-C0EC-C5168C4FBF9D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9634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CC18EC-EDED-CAC9-E10C-EC6B2FDF4C0E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928886-39EF-F7EA-C909-5FC2E341FE91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9434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6895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F20A7-A948-D1C4-756A-8931069DB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43FEC3-A54A-21CC-166D-468F7CFAD2D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31DB1D-5D8C-2C2B-E386-2E3C6203A27E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878870A-A01C-5F14-6BC4-92D6E23BDEA1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6398CA-C420-85B5-E736-A42B81CD3F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اتبعوا نفس الخطوات السابقة وقوموا بترتيب الأعداد ترتيبا تناقصيا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7463422-8561-CB40-8270-7A7412DD2E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5DA87E2-AB54-665D-788F-D091E644C2B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9B9C61A-7289-3C9A-864B-ABBB2E9DA3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2934864-528B-D37C-CD50-E9992D0A9E4C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3741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3E7A175-98C7-CDBE-6445-319D3BFEBCD9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3731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149BE05-6B28-43AD-F9D1-AA7191C0383B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3761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501CB7F-C8CA-606C-CC8F-D2615EA7A7DF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SA" sz="6600" b="1" dirty="0"/>
              <a:t>…</a:t>
            </a:r>
            <a:r>
              <a:rPr lang="fr-FR" sz="6600" b="1" dirty="0"/>
              <a:t>…………</a:t>
            </a:r>
            <a:r>
              <a:rPr lang="ar-SA" sz="6600" b="1" dirty="0"/>
              <a:t>......</a:t>
            </a:r>
            <a:r>
              <a:rPr lang="fr-FR" sz="6600" b="1" dirty="0"/>
              <a:t>&gt;……………..&gt;………….</a:t>
            </a:r>
          </a:p>
        </p:txBody>
      </p:sp>
    </p:spTree>
    <p:extLst>
      <p:ext uri="{BB962C8B-B14F-4D97-AF65-F5344CB8AC3E}">
        <p14:creationId xmlns:p14="http://schemas.microsoft.com/office/powerpoint/2010/main" val="1987187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957D3-E3ED-C09A-DC02-AFC35A5A1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52C7094-9319-34C7-195B-98ED91877A9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03ADC54-08E7-E7B7-577C-66EF6700E72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00674-043D-BAD5-43CF-FA07AEE1E477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D2AC8C-0932-40F1-1CAD-0E7C6774C586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الإنجاز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التغذية الراجعة المناسبة</a:t>
            </a:r>
            <a:endParaRPr lang="ar-S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C1EB2D1-F6E7-F783-2D86-1BAADA30BB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BF551BD-8261-C56A-D286-2DA5B4ED0B4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B08BAA-ABAC-91A5-8098-8B6C03D4A6FF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SA" sz="6600" b="1" dirty="0"/>
              <a:t>37</a:t>
            </a:r>
            <a:r>
              <a:rPr lang="ar-SA" sz="6600" b="1" dirty="0">
                <a:solidFill>
                  <a:srgbClr val="C00000"/>
                </a:solidFill>
              </a:rPr>
              <a:t>9</a:t>
            </a:r>
            <a:r>
              <a:rPr lang="ar-SA" sz="6600" b="1" dirty="0"/>
              <a:t>1</a:t>
            </a:r>
            <a:r>
              <a:rPr lang="fr-FR" sz="6600" b="1" dirty="0"/>
              <a:t>         &gt;     </a:t>
            </a:r>
            <a:r>
              <a:rPr lang="ar-SA" sz="6600" b="1" dirty="0"/>
              <a:t>37</a:t>
            </a:r>
            <a:r>
              <a:rPr lang="ar-SA" sz="6600" b="1" dirty="0">
                <a:solidFill>
                  <a:srgbClr val="C00000"/>
                </a:solidFill>
              </a:rPr>
              <a:t>6</a:t>
            </a:r>
            <a:r>
              <a:rPr lang="ar-SA" sz="6600" b="1" dirty="0"/>
              <a:t>1</a:t>
            </a:r>
            <a:r>
              <a:rPr lang="fr-FR" sz="6600" b="1" dirty="0"/>
              <a:t>       &gt;         </a:t>
            </a:r>
            <a:r>
              <a:rPr lang="ar-SA" sz="6600" b="1" dirty="0"/>
              <a:t>37</a:t>
            </a:r>
            <a:r>
              <a:rPr lang="ar-SA" sz="6600" b="1" dirty="0">
                <a:solidFill>
                  <a:srgbClr val="C00000"/>
                </a:solidFill>
              </a:rPr>
              <a:t>4</a:t>
            </a:r>
            <a:r>
              <a:rPr lang="ar-SA" sz="6600" b="1" dirty="0"/>
              <a:t>1</a:t>
            </a:r>
            <a:endParaRPr lang="fr-FR" sz="6600" b="1" dirty="0"/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A25DD05-7EB5-C15F-51DF-BCB42E395D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CC352A7-0211-32D5-8D48-D300775E1FE4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3741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4003110-FC5E-791D-EE8D-1DBA73494150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3791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04530E6-65E2-5D09-C52F-69CF9A77708B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3761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999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يواصل المتعلمون التدرب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36750BA-4E6C-414A-3F32-D468C14CB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62" y="5295900"/>
            <a:ext cx="4960938" cy="28040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AE8290-B533-5F14-55EF-420F783A6778}"/>
              </a:ext>
            </a:extLst>
          </p:cNvPr>
          <p:cNvSpPr/>
          <p:nvPr/>
        </p:nvSpPr>
        <p:spPr>
          <a:xfrm>
            <a:off x="2209800" y="8289735"/>
            <a:ext cx="4419600" cy="7399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الأستاذ على المتعلمين الذين يجدون صعوبات في وضع وإنجاز عمليات ضرب</a:t>
            </a:r>
            <a:endParaRPr lang="fr-FR" sz="2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9BF5D5FB-73FA-B564-77E9-DCCB760B5F06}"/>
              </a:ext>
            </a:extLst>
          </p:cNvPr>
          <p:cNvSpPr/>
          <p:nvPr/>
        </p:nvSpPr>
        <p:spPr>
          <a:xfrm flipH="1">
            <a:off x="4072123" y="3859079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095F52-82DD-F56A-EED6-4F8A664BFD10}"/>
              </a:ext>
            </a:extLst>
          </p:cNvPr>
          <p:cNvGrpSpPr/>
          <p:nvPr/>
        </p:nvGrpSpPr>
        <p:grpSpPr>
          <a:xfrm>
            <a:off x="4457700" y="4009936"/>
            <a:ext cx="4686300" cy="4998449"/>
            <a:chOff x="4457700" y="4009936"/>
            <a:chExt cx="4686300" cy="4998449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1BEFF6-4C4E-775E-97F1-89209CE69FE1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7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056A0E2-742D-FA78-B346-F59AB7731DED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FCA6E1-1334-44FD-E3FA-B92D491E3AB1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2B87F8C-0C43-D6A6-1262-16C2F49FAD1B}"/>
                </a:ext>
              </a:extLst>
            </p:cNvPr>
            <p:cNvCxnSpPr>
              <a:cxnSpLocks/>
            </p:cNvCxnSpPr>
            <p:nvPr/>
          </p:nvCxnSpPr>
          <p:spPr>
            <a:xfrm>
              <a:off x="5348473" y="7658100"/>
              <a:ext cx="37955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0C70D7A-623E-18AC-FD5F-24649DFC729D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5EE3AD-8A92-8B8C-75E5-C3068EAB1EA4}"/>
                </a:ext>
              </a:extLst>
            </p:cNvPr>
            <p:cNvSpPr txBox="1"/>
            <p:nvPr/>
          </p:nvSpPr>
          <p:spPr>
            <a:xfrm>
              <a:off x="8039939" y="780805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03AD34-5698-B695-EC31-9426C8DAF766}"/>
                </a:ext>
              </a:extLst>
            </p:cNvPr>
            <p:cNvSpPr txBox="1"/>
            <p:nvPr/>
          </p:nvSpPr>
          <p:spPr>
            <a:xfrm>
              <a:off x="6679841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3CBAC0-B702-3329-C92E-5153CBFC8105}"/>
                </a:ext>
              </a:extLst>
            </p:cNvPr>
            <p:cNvSpPr txBox="1"/>
            <p:nvPr/>
          </p:nvSpPr>
          <p:spPr>
            <a:xfrm>
              <a:off x="5378953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C161-580F-FA1F-F755-9CDD5BC2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115AAE-5754-303D-A955-7AD9D3DD7D9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C5C598-A780-CA48-7F2E-88FEDF7B7D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2E8E94-1747-2004-3CC9-5E3F1F5290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FF4B56-C857-9DC8-0CD2-42B216136F1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بالتصحيح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5D5FE-09DF-8405-95CF-6AF6D26A2A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2E75A9-FE32-3C7E-16CB-D2E0EF56E4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BC865F-A1F1-DE1C-56C0-C1D5E0BF86BD}"/>
              </a:ext>
            </a:extLst>
          </p:cNvPr>
          <p:cNvGrpSpPr/>
          <p:nvPr/>
        </p:nvGrpSpPr>
        <p:grpSpPr>
          <a:xfrm>
            <a:off x="4457700" y="4009936"/>
            <a:ext cx="5419708" cy="5081242"/>
            <a:chOff x="4457700" y="4009936"/>
            <a:chExt cx="5419708" cy="5081242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949DA0-6FE0-6F4F-2EEF-7ED783C7B8E3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7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99D24DD-19FD-63E5-7F27-D370AB28F33A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6DA31DB-FF1C-AF91-1F76-2CF4E4A4A49B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FCA47D7-2783-2037-67F4-B61A6A8CAFE6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9A646B7-F8BA-B891-79AC-A00FF19B3A20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E3A9E4-CE68-208E-6D74-2388ED32CA80}"/>
                </a:ext>
              </a:extLst>
            </p:cNvPr>
            <p:cNvSpPr txBox="1"/>
            <p:nvPr/>
          </p:nvSpPr>
          <p:spPr>
            <a:xfrm>
              <a:off x="7868489" y="78527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9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D4DE7F-5369-8FFF-A364-CE67F86DD4CE}"/>
                </a:ext>
              </a:extLst>
            </p:cNvPr>
            <p:cNvSpPr txBox="1"/>
            <p:nvPr/>
          </p:nvSpPr>
          <p:spPr>
            <a:xfrm>
              <a:off x="6473262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1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B83EF54-913B-E587-C2A3-8F21FB94B888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</p:grp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B931214-8EE1-CC60-F3BC-4515D90EA8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34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BD8E-F439-3928-59C7-D49F4629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BC3736-C2A1-033F-648A-C732E137774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D6653C-E7A6-9C1B-FC01-4E66649130E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07EF0B-AFB2-3102-41F8-DD1E7777EE5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C0B6D1-D164-2B49-F1F2-0B5E275D76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DFDC6F-62A8-E062-3A6D-B8B77FE5B74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29E38C-1F10-EE30-505F-ED5F587260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5EDDE7-2EBF-5484-F196-195ABBD2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87551A9B-4B48-DC04-F825-AE4C6FFE600C}"/>
              </a:ext>
            </a:extLst>
          </p:cNvPr>
          <p:cNvSpPr/>
          <p:nvPr/>
        </p:nvSpPr>
        <p:spPr>
          <a:xfrm flipH="1">
            <a:off x="4081631" y="3848100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02C5ED7-C04F-75F4-255C-AD14980BA32A}"/>
              </a:ext>
            </a:extLst>
          </p:cNvPr>
          <p:cNvGrpSpPr/>
          <p:nvPr/>
        </p:nvGrpSpPr>
        <p:grpSpPr>
          <a:xfrm>
            <a:off x="4457700" y="4009936"/>
            <a:ext cx="4610100" cy="4848493"/>
            <a:chOff x="4457700" y="4009936"/>
            <a:chExt cx="4610100" cy="484849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3372758-2623-862F-3A9C-F7177CECC379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55564D-EE32-764B-21E3-3434029F5454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2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AD46D-CE56-ACB3-A4F1-CAEA096DEBE8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4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7C7D10E-124C-59CF-5164-40C1F835FA9E}"/>
                </a:ext>
              </a:extLst>
            </p:cNvPr>
            <p:cNvCxnSpPr>
              <a:cxnSpLocks/>
            </p:cNvCxnSpPr>
            <p:nvPr/>
          </p:nvCxnSpPr>
          <p:spPr>
            <a:xfrm>
              <a:off x="5767573" y="7658100"/>
              <a:ext cx="33002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A01C0F-B146-2B7E-AE4B-178561FB82EC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81C487-9FD9-F744-4F94-AD26008DB90B}"/>
                </a:ext>
              </a:extLst>
            </p:cNvPr>
            <p:cNvSpPr txBox="1"/>
            <p:nvPr/>
          </p:nvSpPr>
          <p:spPr>
            <a:xfrm>
              <a:off x="8015191" y="7658100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4C8D2CD-7690-8BEF-3F60-0F4D87EFE421}"/>
                </a:ext>
              </a:extLst>
            </p:cNvPr>
            <p:cNvSpPr txBox="1"/>
            <p:nvPr/>
          </p:nvSpPr>
          <p:spPr>
            <a:xfrm>
              <a:off x="6517954" y="761056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4460F1-079C-9BB2-4419-ACF24653BC6F}"/>
                </a:ext>
              </a:extLst>
            </p:cNvPr>
            <p:cNvSpPr txBox="1"/>
            <p:nvPr/>
          </p:nvSpPr>
          <p:spPr>
            <a:xfrm>
              <a:off x="5122727" y="7634333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9239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6CBF-F0A6-6CDB-831B-011485BA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7B32B6-2360-9B0D-B907-DE55287F37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FDFC05-EED0-23C6-0962-53963C5766A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0A4A22-441A-C32F-1BA1-3335FDEA4C6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24236B-66B0-CAFC-7F3E-D7BA90102A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بالتصحيح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48FEFC-015B-3A20-B2CD-10E1B5F67FE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4A5F6A-23EE-DFD6-C23A-FAA064FE65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7002C3F7-4297-94A5-2CBB-8F409CC28B1E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BD065E-8BDD-FD33-7B7F-68DA89FBC18D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14FAF3D-EE92-5155-98C3-70D10F301FB9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2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B7D5CD-8751-EDF7-5B03-7C914716F672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4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506C595-D4FA-B089-4977-B89933B58EC3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2612607-7784-1D0D-4235-495937722F83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6D31C75-8058-965D-D83F-3AB6BA2220FA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EBE931E-740A-1819-125C-71D0B70489CA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2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C0EC03-6C55-0D69-F351-440905DC8984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</p:grpSp>
      <p:pic>
        <p:nvPicPr>
          <p:cNvPr id="10" name="Image 9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2F2EBEE-13B8-854E-FCF3-AB6C17FAAF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716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مكتبة المدرسةِ على 8 رُفوفٍ، في كل رفٍ 34 كتابا. كم عدد الكتب الموجودة في المكتبة؟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مكتبة المدرسةِ على 8 رُفوفٍ، في كل رفٍ 34 كتابا. كم عدد الكتب الموجودة في المكتبة؟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المكتبة على 8 رفوف.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رف يتضمن 34 كتابا.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36A777-5533-7B32-6AE4-D72C8C4B583C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مكتبة المدرسةِ على 8 رُفوفٍ، في كل رفٍ 34 كتابا. كم عدد الكتب الموجودة في المكتبة؟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99C7DA-010F-C0CB-74F2-B30C637F838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مكتبة المدرسةِ على 8 رُفوفٍ، في كل رفٍ 34 كتابا. كم عدد الكتب الموجودة في المكتبة؟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الموجودة في المكتبة.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5FB9620-4813-95EF-6A9B-4343BD785C5D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مكتبة المدرسةِ على 8 رُفوفٍ، في كل رفٍ 34 كتابا. كم عدد الكتب الموجودة في المكتبة؟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B1C08-3A3F-CFB7-62FB-6EDD08F9BB07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مكتبة المدرسةِ على 8 رُفوفٍ، في كل رفٍ 34 كتابا. كم عدد الكتب الموجودة في المكتبة؟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0393" y="496060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الرفوف في المكتبة.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في كل رف.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40A83D-9F3C-F78F-5C64-07B2A18E9E72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مكتبة المدرسةِ على 8 رُفوفٍ، في كل رفٍ 34 كتابا. كم عدد الكتب الموجودة في المكتبة؟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في المكتبة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في كل رف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الرفوف في المكتبة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في كل رف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16EA-9973-6F35-E1C6-48F3F8347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F4D768-1955-577F-CDC9-6213541201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20F76D-9E60-78CC-3BFD-6FEFD06A63A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4BD4A-B4FE-CA34-F5E8-AA81A7AB05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1C6E2-466D-1D5E-5A83-53E95F6B566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 كتبا 8 مرات بعدد رفوف المكتبة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C79696-5646-5CD1-A665-B14D8056D3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55C26-A59E-E25A-2DBF-C2504EF29F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32E9A33-0650-B9D0-3478-340485F7A81A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87201BF6-8BA3-288E-B2D3-C0680A566118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03201BB-76EC-7689-8267-3BC04738763A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 كتابا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B7C6913-D173-DE40-8184-A95A276089E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رفوف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E7F6A6-0823-FA22-E0C7-377B58FC8D69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D46E6-9DE2-ADA5-F641-A76742CB63E8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 كتابا</a:t>
            </a:r>
          </a:p>
        </p:txBody>
      </p:sp>
    </p:spTree>
    <p:extLst>
      <p:ext uri="{BB962C8B-B14F-4D97-AF65-F5344CB8AC3E}">
        <p14:creationId xmlns:p14="http://schemas.microsoft.com/office/powerpoint/2010/main" val="12815632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الكتب الموجودة في المكتبة؟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الموجودة في المكتبة: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 X 8 = 272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كتابا.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B9EA5B-5311-DBD1-C4E7-8D26507603B3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تحتوي مكتبة المدرسةِ على 8 رُفوفٍ، في كل رفٍ 34 كتابا. كم عدد الكتب الموجودة في المكتبة؟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34AD6394-03FE-D98D-E00D-680FBF5E6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" b="72905"/>
          <a:stretch>
            <a:fillRect/>
          </a:stretch>
        </p:blipFill>
        <p:spPr>
          <a:xfrm>
            <a:off x="489213" y="4210574"/>
            <a:ext cx="12525747" cy="392325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04453" y="4225102"/>
            <a:ext cx="4829547" cy="4575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D8278A6-3AC1-10C8-FC2B-0B374F544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" r="2384" b="72905"/>
          <a:stretch>
            <a:fillRect/>
          </a:stretch>
        </p:blipFill>
        <p:spPr>
          <a:xfrm>
            <a:off x="275853" y="4041896"/>
            <a:ext cx="13110283" cy="379393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1143000" y="521267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791098-403B-0DBA-FF3D-DAA2BA632485}"/>
              </a:ext>
            </a:extLst>
          </p:cNvPr>
          <p:cNvSpPr txBox="1"/>
          <p:nvPr/>
        </p:nvSpPr>
        <p:spPr>
          <a:xfrm>
            <a:off x="1143000" y="589532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B4358A8-3CCC-2F41-4C40-3F8CD206B7EF}"/>
              </a:ext>
            </a:extLst>
          </p:cNvPr>
          <p:cNvSpPr txBox="1"/>
          <p:nvPr/>
        </p:nvSpPr>
        <p:spPr>
          <a:xfrm>
            <a:off x="1132285" y="647261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9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1F2F7C9-0761-7347-8F0D-DADCFA6B8738}"/>
              </a:ext>
            </a:extLst>
          </p:cNvPr>
          <p:cNvSpPr txBox="1"/>
          <p:nvPr/>
        </p:nvSpPr>
        <p:spPr>
          <a:xfrm>
            <a:off x="1143000" y="716287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9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B832A49-FA55-0D0D-E830-48AD6445CFC0}"/>
              </a:ext>
            </a:extLst>
          </p:cNvPr>
          <p:cNvSpPr txBox="1"/>
          <p:nvPr/>
        </p:nvSpPr>
        <p:spPr>
          <a:xfrm>
            <a:off x="3810000" y="521267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8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D43A602-A895-5813-68BC-75CD40EB1D63}"/>
              </a:ext>
            </a:extLst>
          </p:cNvPr>
          <p:cNvSpPr txBox="1"/>
          <p:nvPr/>
        </p:nvSpPr>
        <p:spPr>
          <a:xfrm>
            <a:off x="3840480" y="586876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8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6E0EF1-CA5A-AFCC-6048-C26F721C41F8}"/>
              </a:ext>
            </a:extLst>
          </p:cNvPr>
          <p:cNvSpPr txBox="1"/>
          <p:nvPr/>
        </p:nvSpPr>
        <p:spPr>
          <a:xfrm>
            <a:off x="3810000" y="649764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7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96731D-718D-419E-4610-C9D56526BA03}"/>
              </a:ext>
            </a:extLst>
          </p:cNvPr>
          <p:cNvSpPr txBox="1"/>
          <p:nvPr/>
        </p:nvSpPr>
        <p:spPr>
          <a:xfrm>
            <a:off x="3741420" y="715081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7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26201" y="744511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23F314BD-F044-1DFF-28B4-8FD0E8B5A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" t="27040" r="271" b="52308"/>
          <a:stretch>
            <a:fillRect/>
          </a:stretch>
        </p:blipFill>
        <p:spPr>
          <a:xfrm>
            <a:off x="631790" y="4382362"/>
            <a:ext cx="12754347" cy="29902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13B22B-69A0-1B33-24C1-1ABC5CC888EA}"/>
              </a:ext>
            </a:extLst>
          </p:cNvPr>
          <p:cNvSpPr/>
          <p:nvPr/>
        </p:nvSpPr>
        <p:spPr>
          <a:xfrm>
            <a:off x="631790" y="4973882"/>
            <a:ext cx="3991347" cy="26414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7D9298AD-E60A-9D95-E71D-33E0F9A8D0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" t="27040" r="271" b="52308"/>
          <a:stretch>
            <a:fillRect/>
          </a:stretch>
        </p:blipFill>
        <p:spPr>
          <a:xfrm>
            <a:off x="480825" y="4457700"/>
            <a:ext cx="12754347" cy="299024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780715" y="6525432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5689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562AB7-8084-A5DA-FEC2-F05DE5392A2E}"/>
              </a:ext>
            </a:extLst>
          </p:cNvPr>
          <p:cNvSpPr txBox="1"/>
          <p:nvPr/>
        </p:nvSpPr>
        <p:spPr>
          <a:xfrm>
            <a:off x="1985706" y="6535764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5798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8BAC1A5-8DA8-389C-2DAD-237268F2629D}"/>
              </a:ext>
            </a:extLst>
          </p:cNvPr>
          <p:cNvSpPr txBox="1"/>
          <p:nvPr/>
        </p:nvSpPr>
        <p:spPr>
          <a:xfrm>
            <a:off x="3205937" y="6535764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6584</a:t>
            </a: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39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E5B5A8B7-CC8D-D62D-C3F0-882D1AAB8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" t="46838" r="1843" b="30485"/>
          <a:stretch>
            <a:fillRect/>
          </a:stretch>
        </p:blipFill>
        <p:spPr>
          <a:xfrm>
            <a:off x="345658" y="4530475"/>
            <a:ext cx="12754347" cy="32834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991101"/>
            <a:ext cx="6235870" cy="34188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2A0347E-5898-FD46-6EA0-ED1265B1F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" t="46838" r="1843" b="30485"/>
          <a:stretch>
            <a:fillRect/>
          </a:stretch>
        </p:blipFill>
        <p:spPr>
          <a:xfrm>
            <a:off x="328420" y="4315458"/>
            <a:ext cx="12754347" cy="328344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3138682" y="6738526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3  6  8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4014979" y="5751901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3633979" y="5785463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32A21ECA-1717-503D-BA5C-EA850B9DCD22}"/>
              </a:ext>
            </a:extLst>
          </p:cNvPr>
          <p:cNvSpPr txBox="1"/>
          <p:nvPr/>
        </p:nvSpPr>
        <p:spPr>
          <a:xfrm>
            <a:off x="5150682" y="6738526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1  5  5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4CC88E40-0F55-7505-6605-DF1F7CA42EAE}"/>
              </a:ext>
            </a:extLst>
          </p:cNvPr>
          <p:cNvCxnSpPr/>
          <p:nvPr/>
        </p:nvCxnSpPr>
        <p:spPr>
          <a:xfrm flipV="1">
            <a:off x="6083391" y="5751901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16EAD1D6-5970-3A53-BF78-95F52CAAD974}"/>
              </a:ext>
            </a:extLst>
          </p:cNvPr>
          <p:cNvCxnSpPr>
            <a:cxnSpLocks/>
          </p:cNvCxnSpPr>
          <p:nvPr/>
        </p:nvCxnSpPr>
        <p:spPr>
          <a:xfrm flipH="1" flipV="1">
            <a:off x="5702391" y="5785463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29500745-447B-AD74-F1A4-903422501304}"/>
              </a:ext>
            </a:extLst>
          </p:cNvPr>
          <p:cNvSpPr txBox="1"/>
          <p:nvPr/>
        </p:nvSpPr>
        <p:spPr>
          <a:xfrm>
            <a:off x="1058105" y="6756112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2  1  7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A74AF661-6B2B-1AFC-73F6-35BBEC751948}"/>
              </a:ext>
            </a:extLst>
          </p:cNvPr>
          <p:cNvCxnSpPr/>
          <p:nvPr/>
        </p:nvCxnSpPr>
        <p:spPr>
          <a:xfrm flipV="1">
            <a:off x="1977046" y="5751902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25652F82-5206-04E3-F7C1-7BF52A092AD1}"/>
              </a:ext>
            </a:extLst>
          </p:cNvPr>
          <p:cNvCxnSpPr>
            <a:cxnSpLocks/>
          </p:cNvCxnSpPr>
          <p:nvPr/>
        </p:nvCxnSpPr>
        <p:spPr>
          <a:xfrm flipH="1" flipV="1">
            <a:off x="1596046" y="5785464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39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67D1AE9D-BFF5-4241-2AC2-DA04AB160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" t="74942" b="15"/>
          <a:stretch>
            <a:fillRect/>
          </a:stretch>
        </p:blipFill>
        <p:spPr>
          <a:xfrm>
            <a:off x="614314" y="2639751"/>
            <a:ext cx="12446170" cy="355693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</a:t>
            </a:r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البطاقات المقلوبة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92CCC0-F7A3-3EC6-8AA7-0B3C1016A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660888"/>
              </p:ext>
            </p:extLst>
          </p:nvPr>
        </p:nvGraphicFramePr>
        <p:xfrm>
          <a:off x="800640" y="3459394"/>
          <a:ext cx="12239470" cy="6183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1996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50746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2282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1897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61C127DC-29E7-664E-0DCE-5C75DA7862F8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F6EEA8B0-E69E-2600-BBEE-FDE4D844B301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BB161B-AFDD-CF35-07E2-5DABE1D0D32C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2" name="TextBox 1">
            <a:extLst>
              <a:ext uri="{FF2B5EF4-FFF2-40B4-BE49-F238E27FC236}">
                <a16:creationId xmlns:a16="http://schemas.microsoft.com/office/drawing/2014/main" id="{775D6310-4D3E-B412-A86E-B5583DDD9F62}"/>
              </a:ext>
            </a:extLst>
          </p:cNvPr>
          <p:cNvSpPr txBox="1"/>
          <p:nvPr/>
        </p:nvSpPr>
        <p:spPr>
          <a:xfrm>
            <a:off x="6857999" y="5676900"/>
            <a:ext cx="5675009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800" b="1" dirty="0">
                <a:highlight>
                  <a:srgbClr val="00FFFF"/>
                </a:highlight>
                <a:latin typeface="Microsoft Uighur" panose="02000000000000000000" pitchFamily="2" charset="-78"/>
                <a:cs typeface="Microsoft Uighur" panose="02000000000000000000" pitchFamily="2" charset="-78"/>
              </a:rPr>
              <a:t>ممارسة موجهة</a:t>
            </a: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ar-MA" sz="2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</a:t>
            </a:r>
            <a:r>
              <a:rPr lang="ar-SA" sz="2000" b="1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الطريقة تلعب </a:t>
            </a: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المجموعات 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تعين كل مجموعة ميسرا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الدعم حسب الحاجة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0940EE-3DF5-F03F-47A7-1CF71EC2A37B}"/>
              </a:ext>
            </a:extLst>
          </p:cNvPr>
          <p:cNvSpPr/>
          <p:nvPr/>
        </p:nvSpPr>
        <p:spPr>
          <a:xfrm>
            <a:off x="990600" y="6551024"/>
            <a:ext cx="4979297" cy="2322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مكتوب عليها فقط العملية (مثلاً: 6 × 7).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أخرى مكتوب عليها الناتج (42).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نفس الحجم والتصميم حتى لا يُكشف الفرق من الخلف.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يعد الأستاذ البطاقات  أو يطبعها حسب النموذج على الشريحة</a:t>
            </a:r>
          </a:p>
          <a:p>
            <a:pPr marL="0" algn="ctr" defTabSz="914400" rtl="1" eaLnBrk="1" latinLnBrk="0" hangingPunct="1"/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CAB57-EC92-BFD1-4795-31D82D281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20E5EA-CFAF-97C1-BDB5-8FBE4B252D0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D26F12-C5D8-522E-6578-6159A1A420FA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7FA7CF-36C4-9A34-F38F-629F244E8101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A775AC-2B79-3490-F358-8D0BBAA9FE46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D13729-0B48-7B69-84D7-2A156425F6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AEB45-3E68-59C3-5BB8-84146ED92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9867FB-5691-6F16-71E7-F2A7615B3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0DF377F-16FC-1806-0A42-9E20494C22D5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24B7C0D8-A0BE-7393-10C8-9F2786BCDAFB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نموذج بطاقات للاستعمال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6C151C-78E0-FCCD-C8A1-71AFF1249F60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458A929-1215-4C15-B740-AF9650237046}"/>
              </a:ext>
            </a:extLst>
          </p:cNvPr>
          <p:cNvGrpSpPr/>
          <p:nvPr/>
        </p:nvGrpSpPr>
        <p:grpSpPr>
          <a:xfrm>
            <a:off x="414277" y="4070864"/>
            <a:ext cx="12887446" cy="5548929"/>
            <a:chOff x="414277" y="4070864"/>
            <a:chExt cx="12887446" cy="5548929"/>
          </a:xfrm>
        </p:grpSpPr>
        <p:pic>
          <p:nvPicPr>
            <p:cNvPr id="11" name="Image 10" descr="Une image contenant capture d’écran, carré, Rectangle&#10;&#10;Le contenu généré par l’IA peut être incorrect.">
              <a:extLst>
                <a:ext uri="{FF2B5EF4-FFF2-40B4-BE49-F238E27FC236}">
                  <a16:creationId xmlns:a16="http://schemas.microsoft.com/office/drawing/2014/main" id="{C86CCC40-6E8E-C7C1-E529-72363F041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277" y="4070864"/>
              <a:ext cx="6497710" cy="5547419"/>
            </a:xfrm>
            <a:prstGeom prst="rect">
              <a:avLst/>
            </a:prstGeom>
          </p:spPr>
        </p:pic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249096CF-6F50-D950-0B89-FCA32A9BA017}"/>
                </a:ext>
              </a:extLst>
            </p:cNvPr>
            <p:cNvGrpSpPr/>
            <p:nvPr/>
          </p:nvGrpSpPr>
          <p:grpSpPr>
            <a:xfrm>
              <a:off x="6804013" y="4072374"/>
              <a:ext cx="6497710" cy="5547419"/>
              <a:chOff x="6804013" y="4072374"/>
              <a:chExt cx="6497710" cy="5547419"/>
            </a:xfrm>
          </p:grpSpPr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DE8D722A-A85F-5C72-250C-D410A920CB52}"/>
                  </a:ext>
                </a:extLst>
              </p:cNvPr>
              <p:cNvGrpSpPr/>
              <p:nvPr/>
            </p:nvGrpSpPr>
            <p:grpSpPr>
              <a:xfrm>
                <a:off x="6804013" y="4072374"/>
                <a:ext cx="6497710" cy="5547419"/>
                <a:chOff x="6804013" y="4072374"/>
                <a:chExt cx="6497710" cy="5547419"/>
              </a:xfrm>
            </p:grpSpPr>
            <p:pic>
              <p:nvPicPr>
                <p:cNvPr id="6" name="Image 5" descr="Une image contenant capture d’écran, carré, Rectangle&#10;&#10;Le contenu généré par l’IA peut être incorrect.">
                  <a:extLst>
                    <a:ext uri="{FF2B5EF4-FFF2-40B4-BE49-F238E27FC236}">
                      <a16:creationId xmlns:a16="http://schemas.microsoft.com/office/drawing/2014/main" id="{420E00C0-A96B-6BE7-E3A1-154D4A24B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04013" y="4072374"/>
                  <a:ext cx="6497710" cy="5547419"/>
                </a:xfrm>
                <a:prstGeom prst="rect">
                  <a:avLst/>
                </a:prstGeom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3195493-E33E-4E71-98D8-64248B7A9F70}"/>
                    </a:ext>
                  </a:extLst>
                </p:cNvPr>
                <p:cNvSpPr/>
                <p:nvPr/>
              </p:nvSpPr>
              <p:spPr>
                <a:xfrm>
                  <a:off x="7239000" y="44577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427DBC8E-4124-44E6-8B8B-1569BC4F777D}"/>
                    </a:ext>
                  </a:extLst>
                </p:cNvPr>
                <p:cNvSpPr/>
                <p:nvPr/>
              </p:nvSpPr>
              <p:spPr>
                <a:xfrm>
                  <a:off x="7391400" y="594359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C27F0ED5-F68D-6D38-679A-D7E343A89918}"/>
                    </a:ext>
                  </a:extLst>
                </p:cNvPr>
                <p:cNvSpPr/>
                <p:nvPr/>
              </p:nvSpPr>
              <p:spPr>
                <a:xfrm>
                  <a:off x="7239000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26701E0-66C0-446B-35B8-FC200A634950}"/>
                    </a:ext>
                  </a:extLst>
                </p:cNvPr>
                <p:cNvSpPr/>
                <p:nvPr/>
              </p:nvSpPr>
              <p:spPr>
                <a:xfrm>
                  <a:off x="7172602" y="872825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0AF23D53-A364-4E29-DAF4-C2309BAB24CA}"/>
                    </a:ext>
                  </a:extLst>
                </p:cNvPr>
                <p:cNvSpPr/>
                <p:nvPr/>
              </p:nvSpPr>
              <p:spPr>
                <a:xfrm>
                  <a:off x="9535355" y="436626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F033041-FDED-546D-4425-5598BA776541}"/>
                    </a:ext>
                  </a:extLst>
                </p:cNvPr>
                <p:cNvSpPr/>
                <p:nvPr/>
              </p:nvSpPr>
              <p:spPr>
                <a:xfrm>
                  <a:off x="9466775" y="573023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8A3E5D3-6EE9-70D7-7C54-813B7ACF70C3}"/>
                    </a:ext>
                  </a:extLst>
                </p:cNvPr>
                <p:cNvSpPr/>
                <p:nvPr/>
              </p:nvSpPr>
              <p:spPr>
                <a:xfrm>
                  <a:off x="9382955" y="714161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FBABDB4-C0D7-48DD-9EBA-D2D609EE6C50}"/>
                    </a:ext>
                  </a:extLst>
                </p:cNvPr>
                <p:cNvSpPr/>
                <p:nvPr/>
              </p:nvSpPr>
              <p:spPr>
                <a:xfrm>
                  <a:off x="9482015" y="872063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C09BA03-8E91-65B1-42FF-79C1D188E3BC}"/>
                    </a:ext>
                  </a:extLst>
                </p:cNvPr>
                <p:cNvSpPr/>
                <p:nvPr/>
              </p:nvSpPr>
              <p:spPr>
                <a:xfrm>
                  <a:off x="11543884" y="44196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55D89B5-6B36-5314-7F13-44F838821ABE}"/>
                    </a:ext>
                  </a:extLst>
                </p:cNvPr>
                <p:cNvSpPr/>
                <p:nvPr/>
              </p:nvSpPr>
              <p:spPr>
                <a:xfrm>
                  <a:off x="11725150" y="578523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2F335DF-BE61-E456-111D-CCF885BB3EF3}"/>
                    </a:ext>
                  </a:extLst>
                </p:cNvPr>
                <p:cNvSpPr/>
                <p:nvPr/>
              </p:nvSpPr>
              <p:spPr>
                <a:xfrm>
                  <a:off x="11648815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14152B1-79B5-ED4A-51F0-38850BF7D86C}"/>
                    </a:ext>
                  </a:extLst>
                </p:cNvPr>
                <p:cNvSpPr/>
                <p:nvPr/>
              </p:nvSpPr>
              <p:spPr>
                <a:xfrm>
                  <a:off x="11648815" y="863254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</p:grp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7D43B5E-E666-38A8-19C4-9DB69BE16217}"/>
                  </a:ext>
                </a:extLst>
              </p:cNvPr>
              <p:cNvSpPr txBox="1"/>
              <p:nvPr/>
            </p:nvSpPr>
            <p:spPr>
              <a:xfrm>
                <a:off x="7518821" y="440058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9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3FD98B5C-164D-B06F-42D2-527954760F71}"/>
                  </a:ext>
                </a:extLst>
              </p:cNvPr>
              <p:cNvSpPr txBox="1"/>
              <p:nvPr/>
            </p:nvSpPr>
            <p:spPr>
              <a:xfrm>
                <a:off x="9700939" y="5866547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 9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76890BC-5647-B9BC-8388-678D69FF5B7C}"/>
                  </a:ext>
                </a:extLst>
              </p:cNvPr>
              <p:cNvSpPr txBox="1"/>
              <p:nvPr/>
            </p:nvSpPr>
            <p:spPr>
              <a:xfrm>
                <a:off x="11714116" y="7301665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6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03BE804-F540-E385-5D4B-6123FA62025D}"/>
                  </a:ext>
                </a:extLst>
              </p:cNvPr>
              <p:cNvSpPr txBox="1"/>
              <p:nvPr/>
            </p:nvSpPr>
            <p:spPr>
              <a:xfrm>
                <a:off x="7646242" y="7258476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72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A0FF084A-1D51-9E09-5BD5-BF11B6DA1015}"/>
                  </a:ext>
                </a:extLst>
              </p:cNvPr>
              <p:cNvSpPr txBox="1"/>
              <p:nvPr/>
            </p:nvSpPr>
            <p:spPr>
              <a:xfrm>
                <a:off x="11852571" y="441959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63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B4FF8175-0C26-701B-8ACA-0816E1D5806D}"/>
                  </a:ext>
                </a:extLst>
              </p:cNvPr>
              <p:cNvSpPr txBox="1"/>
              <p:nvPr/>
            </p:nvSpPr>
            <p:spPr>
              <a:xfrm>
                <a:off x="7634447" y="5795418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48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A35D408-3166-6039-CEB5-B6A189747F00}"/>
                  </a:ext>
                </a:extLst>
              </p:cNvPr>
              <p:cNvSpPr txBox="1"/>
              <p:nvPr/>
            </p:nvSpPr>
            <p:spPr>
              <a:xfrm>
                <a:off x="9637797" y="735319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7X7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6023A19D-FACD-679A-BE0D-226913CD515F}"/>
                  </a:ext>
                </a:extLst>
              </p:cNvPr>
              <p:cNvSpPr txBox="1"/>
              <p:nvPr/>
            </p:nvSpPr>
            <p:spPr>
              <a:xfrm>
                <a:off x="9622805" y="441185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6X6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43A42FD1-9795-FF94-4E7C-A60568E3802F}"/>
                  </a:ext>
                </a:extLst>
              </p:cNvPr>
              <p:cNvSpPr txBox="1"/>
              <p:nvPr/>
            </p:nvSpPr>
            <p:spPr>
              <a:xfrm>
                <a:off x="7514184" y="878583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36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10C026B7-B487-DF8F-E43B-F6A8B90D47E1}"/>
                  </a:ext>
                </a:extLst>
              </p:cNvPr>
              <p:cNvSpPr txBox="1"/>
              <p:nvPr/>
            </p:nvSpPr>
            <p:spPr>
              <a:xfrm>
                <a:off x="11903657" y="5874224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49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971E7516-FA2B-5310-CC85-6280FBC4B5F9}"/>
                  </a:ext>
                </a:extLst>
              </p:cNvPr>
              <p:cNvSpPr txBox="1"/>
              <p:nvPr/>
            </p:nvSpPr>
            <p:spPr>
              <a:xfrm>
                <a:off x="11887211" y="866987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45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CF19F2C-5432-6869-C6D8-487D02B31692}"/>
                  </a:ext>
                </a:extLst>
              </p:cNvPr>
              <p:cNvSpPr txBox="1"/>
              <p:nvPr/>
            </p:nvSpPr>
            <p:spPr>
              <a:xfrm>
                <a:off x="9700939" y="8703712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9X5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85467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8 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البطاقات المقلوبة </a:t>
                </a: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29455</TotalTime>
  <Words>1855</Words>
  <Application>Microsoft Macintosh PowerPoint</Application>
  <PresentationFormat>Personnalisé</PresentationFormat>
  <Paragraphs>573</Paragraphs>
  <Slides>58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6" baseType="lpstr">
      <vt:lpstr>Dosis</vt:lpstr>
      <vt:lpstr>Arial Black</vt:lpstr>
      <vt:lpstr>Microsoft Uighur</vt:lpstr>
      <vt:lpstr>A Massir Ballpoint</vt:lpstr>
      <vt:lpstr>Cambria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334</cp:revision>
  <dcterms:created xsi:type="dcterms:W3CDTF">2006-08-16T00:00:00Z</dcterms:created>
  <dcterms:modified xsi:type="dcterms:W3CDTF">2025-10-01T11:06:11Z</dcterms:modified>
  <dc:identifier>DAFtlvZnwz4</dc:identifier>
</cp:coreProperties>
</file>