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742" r:id="rId14"/>
    <p:sldId id="2134808743" r:id="rId15"/>
    <p:sldId id="2134808683" r:id="rId16"/>
    <p:sldId id="2134808684" r:id="rId17"/>
    <p:sldId id="2134808744" r:id="rId18"/>
    <p:sldId id="2134808745" r:id="rId19"/>
    <p:sldId id="2134808746" r:id="rId20"/>
    <p:sldId id="2134808747" r:id="rId21"/>
    <p:sldId id="2134808459" r:id="rId22"/>
    <p:sldId id="2134808701" r:id="rId23"/>
    <p:sldId id="2134808702" r:id="rId24"/>
    <p:sldId id="2134808707" r:id="rId25"/>
    <p:sldId id="2134808751" r:id="rId26"/>
    <p:sldId id="2134808750" r:id="rId27"/>
    <p:sldId id="2134808752" r:id="rId28"/>
    <p:sldId id="2134808734" r:id="rId29"/>
    <p:sldId id="2134808753" r:id="rId30"/>
    <p:sldId id="2134808594" r:id="rId31"/>
    <p:sldId id="2134808709" r:id="rId32"/>
    <p:sldId id="2134808710" r:id="rId33"/>
    <p:sldId id="2134808738" r:id="rId34"/>
    <p:sldId id="2134808739" r:id="rId35"/>
    <p:sldId id="2134808740" r:id="rId36"/>
    <p:sldId id="2134808595" r:id="rId37"/>
    <p:sldId id="2134808714" r:id="rId38"/>
    <p:sldId id="2134808715" r:id="rId39"/>
    <p:sldId id="2134808716" r:id="rId40"/>
    <p:sldId id="2134808717" r:id="rId41"/>
    <p:sldId id="2134808718" r:id="rId42"/>
    <p:sldId id="2134808719" r:id="rId43"/>
    <p:sldId id="2134808720" r:id="rId44"/>
    <p:sldId id="2134808721" r:id="rId45"/>
    <p:sldId id="2134808722" r:id="rId46"/>
    <p:sldId id="2134808741" r:id="rId47"/>
    <p:sldId id="2134808724" r:id="rId48"/>
    <p:sldId id="2134808596" r:id="rId49"/>
    <p:sldId id="2134808725" r:id="rId50"/>
    <p:sldId id="2134808726" r:id="rId51"/>
    <p:sldId id="2134808727" r:id="rId52"/>
    <p:sldId id="2134808728" r:id="rId53"/>
    <p:sldId id="2134808729" r:id="rId54"/>
    <p:sldId id="2134808730" r:id="rId55"/>
    <p:sldId id="2134808731" r:id="rId56"/>
    <p:sldId id="2134808461" r:id="rId57"/>
    <p:sldId id="2134808469" r:id="rId58"/>
    <p:sldId id="2134808754" r:id="rId59"/>
    <p:sldId id="2134808503" r:id="rId60"/>
    <p:sldId id="2134808504" r:id="rId61"/>
  </p:sldIdLst>
  <p:sldSz cx="13716000" cy="10287000"/>
  <p:notesSz cx="6858000" cy="9144000"/>
  <p:embeddedFontLst>
    <p:embeddedFont>
      <p:font typeface="Arial Black" panose="020B0604020202020204" pitchFamily="34" charset="0"/>
      <p:bold r:id="rId63"/>
    </p:embeddedFon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Dosis" pitchFamily="2" charset="77"/>
      <p:regular r:id="rId68"/>
      <p:bold r:id="rId69"/>
    </p:embeddedFont>
    <p:embeddedFont>
      <p:font typeface="IBM Plex Sans Arabic" panose="020B0503050203000203" pitchFamily="34" charset="-78"/>
      <p:regular r:id="rId70"/>
    </p:embeddedFont>
    <p:embeddedFont>
      <p:font typeface="Microsoft Uighur" panose="02000000000000000000" pitchFamily="2" charset="-78"/>
      <p:regular r:id="rId71"/>
      <p:bold r:id="rId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1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4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9.pn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و 9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131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مسابقة أقول/ تشير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عملية ضرب ( مثلا </a:t>
            </a:r>
            <a:r>
              <a:rPr lang="fr-FR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5X7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)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المتع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 على جدول الضرب إلى الجداء الصحيح ( </a:t>
            </a: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)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4914900"/>
            <a:ext cx="4154291" cy="4104731"/>
          </a:xfrm>
          <a:prstGeom prst="rect">
            <a:avLst/>
          </a:prstGeom>
        </p:spPr>
      </p:pic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057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BE65A-3D4A-298C-F920-9D145FC7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DECFCF-0BFF-AC25-1A5C-E67EBFC025D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0D2021-91F7-87D6-E0A8-9CFB113695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106ED1-51F9-5E61-AD13-878C6E49DC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A50B04D-7F01-DDDB-84C1-7A297200117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يبني الأستاذ جدول ضرب العدد 8 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الجدول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للقراءة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EADBCD-2769-1A4F-A40F-CDE9794936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147830D-CE49-1BD9-88B7-2427CEE0FB4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074" name="Picture 2" descr="Jolie Table de 8 à imprimer PDF (plusieurs coloris) | Memozor">
            <a:extLst>
              <a:ext uri="{FF2B5EF4-FFF2-40B4-BE49-F238E27FC236}">
                <a16:creationId xmlns:a16="http://schemas.microsoft.com/office/drawing/2014/main" id="{992C73D4-B496-3F87-7FAF-B365C153F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0" t="2592" r="16477" b="4074"/>
          <a:stretch>
            <a:fillRect/>
          </a:stretch>
        </p:blipFill>
        <p:spPr bwMode="auto">
          <a:xfrm>
            <a:off x="7187806" y="2660733"/>
            <a:ext cx="3667446" cy="710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693561-BA27-C238-D610-AED51D486A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3347775"/>
            <a:ext cx="6273418" cy="619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9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6727-06C0-BDA9-BB3E-EEE62C4DE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703B87-0205-0A3E-A524-054D1C80687A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87D911-32A4-2D00-66AA-378E060323AF}"/>
              </a:ext>
            </a:extLst>
          </p:cNvPr>
          <p:cNvSpPr/>
          <p:nvPr/>
        </p:nvSpPr>
        <p:spPr>
          <a:xfrm>
            <a:off x="275854" y="2643551"/>
            <a:ext cx="13164293" cy="737674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416E41-C1E9-C50B-4E95-ECC33C408E79}"/>
              </a:ext>
            </a:extLst>
          </p:cNvPr>
          <p:cNvSpPr/>
          <p:nvPr/>
        </p:nvSpPr>
        <p:spPr>
          <a:xfrm>
            <a:off x="-1" y="740646"/>
            <a:ext cx="13716002" cy="179770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784C32-4F70-5DB0-4439-129D6FAB4A93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يقوم المتعلمون ببناء جدول ضرب العدد 9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B44D227-1601-CC24-F05A-0FD6043EDA9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9092C5-D4E7-231F-0270-F8B18FA8E4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A6132D2-52F5-3C32-251D-10C6BCA78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57200" y="4305300"/>
            <a:ext cx="5819560" cy="364996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CE10FFA-60EC-18FB-827A-2A8EAA7A9B81}"/>
              </a:ext>
            </a:extLst>
          </p:cNvPr>
          <p:cNvGrpSpPr/>
          <p:nvPr/>
        </p:nvGrpSpPr>
        <p:grpSpPr>
          <a:xfrm>
            <a:off x="7439242" y="2941025"/>
            <a:ext cx="3390901" cy="6781800"/>
            <a:chOff x="7439242" y="2941025"/>
            <a:chExt cx="3390901" cy="6781800"/>
          </a:xfrm>
        </p:grpSpPr>
        <p:pic>
          <p:nvPicPr>
            <p:cNvPr id="5122" name="Picture 2" descr="Jolie Table de 9 à imprimer PDF (plusieurs coloris) | Memozor">
              <a:extLst>
                <a:ext uri="{FF2B5EF4-FFF2-40B4-BE49-F238E27FC236}">
                  <a16:creationId xmlns:a16="http://schemas.microsoft.com/office/drawing/2014/main" id="{8070EBE6-2566-F4E6-9895-94060B97984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78" t="2592" r="17525" b="4074"/>
            <a:stretch>
              <a:fillRect/>
            </a:stretch>
          </p:blipFill>
          <p:spPr bwMode="auto">
            <a:xfrm>
              <a:off x="7439242" y="2941025"/>
              <a:ext cx="3390901" cy="678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A9C2A16-6BC6-7122-1126-7D36AA413765}"/>
                </a:ext>
              </a:extLst>
            </p:cNvPr>
            <p:cNvSpPr/>
            <p:nvPr/>
          </p:nvSpPr>
          <p:spPr>
            <a:xfrm>
              <a:off x="9601200" y="4076700"/>
              <a:ext cx="685800" cy="53472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01303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25EBB43F-6C52-4EA8-D1B2-16F14F5674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27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B0580-335E-5894-BA39-CC13E78D3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041764-EFA4-F3F1-CB42-341A6AA0A6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D95CD1-25F0-5D15-D53D-FCB23E4061E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9B4D30-975D-8AD7-3C6F-82DCAC92F7B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BA5A0B-52B2-C1DE-03AB-6F2F99206836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D57E326-763E-9DAC-3E9A-4FEAC4EE63B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4F6214B-82B5-EE47-0994-ABD5484905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4D7BC83-3625-7286-B860-500C9A898B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9BE8475-DB1B-DA25-F6BA-1D3CC03BFC51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C13104B8-31D0-3DF5-7F11-400CA0C116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11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AB13-310B-8857-A963-8C15FA154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7B6332-6E17-9D66-8024-A568BBF2904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2EA683-DD0D-25BA-2742-526684BA9C3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3BBBC3-B9A4-2C15-AA04-221101434FE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2D8308-EC80-F623-1AFE-CCD462BE2A1C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503A35D-1583-FFD0-70EA-B33C30E4E2E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A61A098-76DB-9B56-FFD7-880B722A8D9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0A527494-3BD8-7F45-961F-A245ABCEA8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C958C66-89FE-B8A5-5F6F-C52669D960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9F38F6-E626-5818-151E-ABE944A7C1C5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05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F902E-23C5-6EC7-C381-53E8956C3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E6EDCB-D009-0A54-23C7-41B18DD2D97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A5A654-485D-91FC-BDCC-18AA630549F2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8C7BFE7-6109-22A8-F3ED-55DB5BDAEEF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101019-B58D-3E97-D72C-7BCDA40595A6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84BE34-7CAE-E5E0-8C2F-A80E77FF89F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6C8BD60-5F47-71CE-1C4C-979DE032F9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7C6B4DA4-CDD7-9010-DC88-3781F2E0FA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1B536A-2FDB-EE4A-CF6B-C3108A47DB85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8B6B5C24-2EDC-0272-2A33-A2FACA397E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8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F85D608-40A2-DDED-DCED-1B489F5AF2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93CF8-158B-953D-A8F9-C70709920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98185F-57F3-6469-ADA8-3BD58A1C3C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33CC57-1C88-649F-01FB-40BC5937DEB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E9C02B-5AF0-2FE3-FEF4-E460849667C5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862956-23E5-3C72-A3D8-0DD6024A509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62BBA87-52FB-71F6-4581-189EA4D2D6FE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EDCB52-4ADD-A783-BF99-5070D4A8F8C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83EA88E8-1A2F-6FE4-9E0E-0C70BE1CBB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72F10F8-3874-F74A-78E2-8BEDA75262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61FA55-51E6-6EC9-146D-662142BD1DB8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4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ترتيب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5478" y="5555274"/>
            <a:ext cx="33968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ACF9-575C-C449-F4C3-9CB29B33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299A0-CAC0-D270-4D4E-4B295C2327C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197D7-A97D-D6E8-5CBA-E3B0B98296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AE237D-C0FF-BD41-D7A3-814A2F675A5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5C197-DA2C-DCB8-9102-A399A7ABDC7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سنتعلم كيف نقوم بترتيب الأعداد من 0 إلى  9999 باستعمال تقنية جدول الرتب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بترتيب الأعداد 7564  و 6542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5643  ترتيبا تزايديا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أولا سأقرأ الأعداد وأكتبها في جدول الرتب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85490A-7590-1204-38CA-A4F631DD54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E5577E8-41E2-5E1C-131A-27B36003D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363A371-F411-6CC8-74B3-60014D56D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634"/>
              </p:ext>
            </p:extLst>
          </p:nvPr>
        </p:nvGraphicFramePr>
        <p:xfrm>
          <a:off x="1215598" y="4769065"/>
          <a:ext cx="11665804" cy="2730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6451">
                  <a:extLst>
                    <a:ext uri="{9D8B030D-6E8A-4147-A177-3AD203B41FA5}">
                      <a16:colId xmlns:a16="http://schemas.microsoft.com/office/drawing/2014/main" val="1766903166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642997789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902951338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226739563"/>
                    </a:ext>
                  </a:extLst>
                </a:gridCol>
              </a:tblGrid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7721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7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474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3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94425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642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608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08D0-8749-7D03-41FE-6031A0E1A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E91771-19F6-6423-F2F9-1AEB79F8427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4A392C-3DC8-C15F-FB9E-416DC353E78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6C5DCB-AEFF-D2AF-AA9C-21D864E3DA8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B2CBDC-1BC5-23A5-E0ED-1BE7DBDDF092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سنتعلم كيف نقوم بترتيب الأعداد من 0 إلى  9999 باستعمال تقنية جدول الرتب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بترتيب الأعداد 7564  و 6542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5643 ترتيبا تزايديا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ثانيا نقارن رتب الأعداد بدءا من أعلى رتبة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60D22CC-D781-CEC9-64F9-D0D73DEAEF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0C74D4F-344F-9D88-D12F-24498195F71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04F0085-9C6E-79DB-29C7-F56A51F7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512774"/>
              </p:ext>
            </p:extLst>
          </p:nvPr>
        </p:nvGraphicFramePr>
        <p:xfrm>
          <a:off x="990600" y="3861228"/>
          <a:ext cx="11665804" cy="2730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6451">
                  <a:extLst>
                    <a:ext uri="{9D8B030D-6E8A-4147-A177-3AD203B41FA5}">
                      <a16:colId xmlns:a16="http://schemas.microsoft.com/office/drawing/2014/main" val="1766903166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642997789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902951338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226739563"/>
                    </a:ext>
                  </a:extLst>
                </a:gridCol>
              </a:tblGrid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7721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7</a:t>
                      </a:r>
                      <a:endParaRPr lang="fr-FR" sz="3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474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3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94425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642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911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843ED-6B61-A0AD-1FF9-696CB91A2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655B7A-181C-2DE5-AEAB-B214ED0A44C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F65A0-AC96-46B7-85C0-5FB25466498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295151-5DF8-5474-C1C0-765A1FBDDCCE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87C8FD-2439-4321-7D65-D8D6D58C4293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سنقارن عدد الرتب بدءا بالألف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 آلاف أصغر من 6  آلاف أصغر من 7 آلاف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4DB8E81-B4F4-B0D3-016B-4DFD6C2CB5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BBE332D-7785-6EF1-0039-233D8553AEA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3B66D4F-43CE-8ABD-C3B3-05ACD0870D7B}"/>
              </a:ext>
            </a:extLst>
          </p:cNvPr>
          <p:cNvSpPr/>
          <p:nvPr/>
        </p:nvSpPr>
        <p:spPr>
          <a:xfrm>
            <a:off x="1276383" y="5163206"/>
            <a:ext cx="2632309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BFE5819-7420-8152-C869-166926516A7D}"/>
              </a:ext>
            </a:extLst>
          </p:cNvPr>
          <p:cNvSpPr/>
          <p:nvPr/>
        </p:nvSpPr>
        <p:spPr>
          <a:xfrm>
            <a:off x="10450489" y="5159977"/>
            <a:ext cx="263230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8D823B-04C5-BC09-0F65-DFA0058BD0DA}"/>
              </a:ext>
            </a:extLst>
          </p:cNvPr>
          <p:cNvSpPr/>
          <p:nvPr/>
        </p:nvSpPr>
        <p:spPr>
          <a:xfrm>
            <a:off x="5943600" y="5159977"/>
            <a:ext cx="263230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EE6AFC-EB10-6276-84F3-7799EB68ED99}"/>
              </a:ext>
            </a:extLst>
          </p:cNvPr>
          <p:cNvSpPr txBox="1"/>
          <p:nvPr/>
        </p:nvSpPr>
        <p:spPr>
          <a:xfrm>
            <a:off x="4434810" y="5458171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69DE81E-84F4-0BF7-583D-644B9D044D76}"/>
              </a:ext>
            </a:extLst>
          </p:cNvPr>
          <p:cNvSpPr txBox="1"/>
          <p:nvPr/>
        </p:nvSpPr>
        <p:spPr>
          <a:xfrm>
            <a:off x="9041966" y="5288395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723659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BC269-C6CE-F290-E492-4EDE9D3D9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557C86-43DD-32FA-EA02-8261C7D4ADB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FE4110-4F14-3624-B5D7-ADC1E9105FA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BAEEBC-98CB-6D19-DA58-818512E340A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589DC3-68AA-977A-F300-18E4719612B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نستنتج أن</a:t>
            </a:r>
            <a:endParaRPr lang="ar-SA" sz="24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59DA21-A48A-EC4B-1A33-E8E29D989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7BCBC22-3EEF-F17B-6B15-F00F4A4910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89AB7CA-0A7A-208F-B696-2020FADC7DDA}"/>
              </a:ext>
            </a:extLst>
          </p:cNvPr>
          <p:cNvSpPr/>
          <p:nvPr/>
        </p:nvSpPr>
        <p:spPr>
          <a:xfrm>
            <a:off x="533401" y="5163206"/>
            <a:ext cx="3375292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643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A5A2FF9-3B09-98C6-D8E0-BBBDFF84F97F}"/>
              </a:ext>
            </a:extLst>
          </p:cNvPr>
          <p:cNvSpPr/>
          <p:nvPr/>
        </p:nvSpPr>
        <p:spPr>
          <a:xfrm>
            <a:off x="9867831" y="5080548"/>
            <a:ext cx="322048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C305D8-B72D-46FC-5E89-AD50107BC300}"/>
              </a:ext>
            </a:extLst>
          </p:cNvPr>
          <p:cNvSpPr/>
          <p:nvPr/>
        </p:nvSpPr>
        <p:spPr>
          <a:xfrm>
            <a:off x="5200616" y="5159977"/>
            <a:ext cx="3375292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EF26831-1AED-6E00-BAAE-859A4AA0CF9F}"/>
              </a:ext>
            </a:extLst>
          </p:cNvPr>
          <p:cNvSpPr txBox="1"/>
          <p:nvPr/>
        </p:nvSpPr>
        <p:spPr>
          <a:xfrm>
            <a:off x="4184546" y="5473687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B82CD37-B4A9-BA37-63EA-86A03B009376}"/>
              </a:ext>
            </a:extLst>
          </p:cNvPr>
          <p:cNvSpPr txBox="1"/>
          <p:nvPr/>
        </p:nvSpPr>
        <p:spPr>
          <a:xfrm>
            <a:off x="8950556" y="5354724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040400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اتبعوا نفس الخطوات السابقة وقوموا بترتيب الأعداد ترتيبا تزايديا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07129EB-DC81-621D-2477-714E03B92E56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40984B7-7B1E-EB01-ABFF-0155DB54958C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A32253-4A01-2C55-A07E-53B86E4B1CAC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19EE070-8F93-1CFC-26A4-FF9A3FBC9840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…</a:t>
            </a:r>
            <a:r>
              <a:rPr lang="fr-FR" sz="6600" b="1" dirty="0"/>
              <a:t>…………</a:t>
            </a:r>
            <a:r>
              <a:rPr lang="ar-SA" sz="6600" b="1" dirty="0"/>
              <a:t>......</a:t>
            </a:r>
            <a:r>
              <a:rPr lang="fr-FR" sz="6600" b="1" dirty="0"/>
              <a:t>&lt;……………..&lt;………….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8FD99-E0A6-7204-C09C-18621A326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D2AE78-73D7-7CE3-CF88-89A264FEC9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9C3712-644E-8B86-ECE8-98975B93D58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76CA59-C835-ABAE-3832-6617B170078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BB8E34-E2D3-282C-81A9-6A813BA4EE69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الإنجاز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التغذية الراجعة المناسبة</a:t>
            </a:r>
            <a:endParaRPr lang="ar-S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8CF9CD2-DA1F-8D63-AD2C-214327C481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DEF27A3-1C20-F352-1307-427578F3B93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3783D7A-5FBA-6314-2258-47794A646AA6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0DA6077-629B-71A3-AFCD-B47DCFEB15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F18C581-7870-DCDD-4A11-76235CBE7BAF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8ACC79-E0A3-5711-410A-CB1DC6F8680F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34966E-0731-0C25-0FCE-5073E7DB469A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6600" b="1" dirty="0">
                <a:solidFill>
                  <a:srgbClr val="C00000"/>
                </a:solidFill>
              </a:rPr>
              <a:t>2</a:t>
            </a:r>
            <a:r>
              <a:rPr lang="fr-FR" sz="6600" b="1" dirty="0"/>
              <a:t>721         &lt;     </a:t>
            </a:r>
            <a:r>
              <a:rPr lang="fr-FR" sz="6600" b="1" dirty="0">
                <a:solidFill>
                  <a:srgbClr val="C00000"/>
                </a:solidFill>
              </a:rPr>
              <a:t>5</a:t>
            </a:r>
            <a:r>
              <a:rPr lang="fr-FR" sz="6600" b="1" dirty="0"/>
              <a:t>421       &lt;         </a:t>
            </a:r>
            <a:r>
              <a:rPr lang="fr-FR" sz="6600" b="1" dirty="0">
                <a:solidFill>
                  <a:srgbClr val="C00000"/>
                </a:solidFill>
              </a:rPr>
              <a:t>9</a:t>
            </a:r>
            <a:r>
              <a:rPr lang="fr-FR" sz="6600" b="1" dirty="0"/>
              <a:t>821</a:t>
            </a:r>
          </a:p>
        </p:txBody>
      </p:sp>
    </p:spTree>
    <p:extLst>
      <p:ext uri="{BB962C8B-B14F-4D97-AF65-F5344CB8AC3E}">
        <p14:creationId xmlns:p14="http://schemas.microsoft.com/office/powerpoint/2010/main" val="134202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55FC82A-887E-DDA6-B87D-401FD23C3BE7}"/>
              </a:ext>
            </a:extLst>
          </p:cNvPr>
          <p:cNvSpPr/>
          <p:nvPr/>
        </p:nvSpPr>
        <p:spPr>
          <a:xfrm flipH="1">
            <a:off x="3886200" y="3567456"/>
            <a:ext cx="6248400" cy="580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EB62C7-5BA7-76AE-0E63-364AC4409A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C5FAE39E-0BCE-A75A-9D55-9F96F1926EF4}"/>
              </a:ext>
            </a:extLst>
          </p:cNvPr>
          <p:cNvSpPr/>
          <p:nvPr/>
        </p:nvSpPr>
        <p:spPr>
          <a:xfrm flipH="1">
            <a:off x="4205474" y="3580372"/>
            <a:ext cx="6248400" cy="580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6323FE6-4130-F34A-0384-0D0DA473EC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7CB4A7F-AC02-3E61-4D90-77E61F52763E}"/>
              </a:ext>
            </a:extLst>
          </p:cNvPr>
          <p:cNvSpPr txBox="1"/>
          <p:nvPr/>
        </p:nvSpPr>
        <p:spPr>
          <a:xfrm>
            <a:off x="6248400" y="3467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توجد في المدرسة 8 قاعات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توجد في  كل قاعة 17 طاولة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الطاولات في المدرسة.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القاعات في المدرسة.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كل قاعة.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المدرسة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القاعة الواحدة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القاعات في المدرسة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القاعة الواحدة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طاولة 8 مرات بعدد القاعات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طاولة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قاعات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طاولة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عددُ الطاولات في المدرسةِ؟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القاعة: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X 8 = 136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طاولة.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85D6EAF-A075-3A32-548C-4F42081E4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41"/>
          <a:stretch>
            <a:fillRect/>
          </a:stretch>
        </p:blipFill>
        <p:spPr>
          <a:xfrm>
            <a:off x="518660" y="3674007"/>
            <a:ext cx="12700337" cy="42126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04453" y="4225103"/>
            <a:ext cx="5342227" cy="42126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171734D-BA64-E07D-476D-3F75F8610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41"/>
          <a:stretch>
            <a:fillRect/>
          </a:stretch>
        </p:blipFill>
        <p:spPr>
          <a:xfrm>
            <a:off x="671593" y="3796510"/>
            <a:ext cx="12700337" cy="421269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791367" y="587420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16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5181600" y="51435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40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5167393" y="58953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48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2738914" y="7295228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32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2701185" y="654340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182287B-FBB6-9343-5FB0-C866A59C690B}"/>
              </a:ext>
            </a:extLst>
          </p:cNvPr>
          <p:cNvSpPr txBox="1"/>
          <p:nvPr/>
        </p:nvSpPr>
        <p:spPr>
          <a:xfrm>
            <a:off x="5153186" y="654340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56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CDFD94-41B5-330A-2A11-9495429C2C52}"/>
              </a:ext>
            </a:extLst>
          </p:cNvPr>
          <p:cNvSpPr txBox="1"/>
          <p:nvPr/>
        </p:nvSpPr>
        <p:spPr>
          <a:xfrm>
            <a:off x="5123481" y="727301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26201" y="744511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E681ABA-E470-2F67-032C-0433E030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30418" r="-1496" b="49138"/>
          <a:stretch>
            <a:fillRect/>
          </a:stretch>
        </p:blipFill>
        <p:spPr>
          <a:xfrm>
            <a:off x="513739" y="4720299"/>
            <a:ext cx="12700337" cy="29038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666139" y="5143500"/>
            <a:ext cx="4058261" cy="26414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82B32EA9-C349-8B40-8A3B-89A59B061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30418" r="-1496" b="49138"/>
          <a:stretch>
            <a:fillRect/>
          </a:stretch>
        </p:blipFill>
        <p:spPr>
          <a:xfrm>
            <a:off x="507830" y="4515518"/>
            <a:ext cx="12700337" cy="290380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1066800" y="65151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4569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562AB7-8084-A5DA-FEC2-F05DE5392A2E}"/>
              </a:ext>
            </a:extLst>
          </p:cNvPr>
          <p:cNvSpPr txBox="1"/>
          <p:nvPr/>
        </p:nvSpPr>
        <p:spPr>
          <a:xfrm>
            <a:off x="2235370" y="6525432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5469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8BAC1A5-8DA8-389C-2DAD-237268F2629D}"/>
              </a:ext>
            </a:extLst>
          </p:cNvPr>
          <p:cNvSpPr txBox="1"/>
          <p:nvPr/>
        </p:nvSpPr>
        <p:spPr>
          <a:xfrm>
            <a:off x="3379401" y="6535764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9654</a:t>
            </a: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C9A3D121-C940-57E0-8B72-066FA2D2E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50000" r="600" b="25930"/>
          <a:stretch>
            <a:fillRect/>
          </a:stretch>
        </p:blipFill>
        <p:spPr>
          <a:xfrm>
            <a:off x="597524" y="4502257"/>
            <a:ext cx="12446170" cy="34188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991101"/>
            <a:ext cx="6464470" cy="34188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1409CB2-79E3-77EF-6D4C-7EFC3B674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50000" r="600" b="25930"/>
          <a:stretch>
            <a:fillRect/>
          </a:stretch>
        </p:blipFill>
        <p:spPr>
          <a:xfrm>
            <a:off x="623355" y="3959167"/>
            <a:ext cx="12446170" cy="341882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397799" y="6507920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1  2  6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4274096" y="5548178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893096" y="558174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32A21ECA-1717-503D-BA5C-EA850B9DCD22}"/>
              </a:ext>
            </a:extLst>
          </p:cNvPr>
          <p:cNvSpPr txBox="1"/>
          <p:nvPr/>
        </p:nvSpPr>
        <p:spPr>
          <a:xfrm>
            <a:off x="5334000" y="6463725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3  6  4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4CC88E40-0F55-7505-6605-DF1F7CA42EAE}"/>
              </a:ext>
            </a:extLst>
          </p:cNvPr>
          <p:cNvCxnSpPr/>
          <p:nvPr/>
        </p:nvCxnSpPr>
        <p:spPr>
          <a:xfrm flipV="1">
            <a:off x="6286503" y="5580183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6EAD1D6-5970-3A53-BF78-95F52CAAD974}"/>
              </a:ext>
            </a:extLst>
          </p:cNvPr>
          <p:cNvCxnSpPr>
            <a:cxnSpLocks/>
          </p:cNvCxnSpPr>
          <p:nvPr/>
        </p:nvCxnSpPr>
        <p:spPr>
          <a:xfrm flipH="1" flipV="1">
            <a:off x="5905503" y="5613745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7D1AE9D-BFF5-4241-2AC2-DA04AB160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 t="74942" b="15"/>
          <a:stretch>
            <a:fillRect/>
          </a:stretch>
        </p:blipFill>
        <p:spPr>
          <a:xfrm>
            <a:off x="614314" y="2639751"/>
            <a:ext cx="12446170" cy="355693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3729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الميسر(ة) بنمذجة النشاط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 بنمذجة اللعبة بالاستعانة بمجموعة من التلاميذ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يقسم المجموعة إلى فريقين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على كل فريق بطاقات (بعضها عليها عمليات ضرب والبعض الأخر جداءات)</a:t>
            </a:r>
          </a:p>
          <a:p>
            <a:pPr marL="0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كل فريق قراءة البطاقات   وضعها مقلوبة على الطاولة في جهته من الطاولة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  الأولى يأخذ ممثل كل فريق بطاقتين  واحدة من كل جهة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 الثانية يقارن الفريق البطاقتين معا: </a:t>
            </a:r>
          </a:p>
          <a:p>
            <a:pPr marL="342900" marR="202893" lvl="1" indent="-342900" algn="just" rtl="1">
              <a:spcBef>
                <a:spcPts val="86"/>
              </a:spcBef>
              <a:buClr>
                <a:srgbClr val="151616"/>
              </a:buClr>
              <a:buSzPts val="1200"/>
              <a:buFont typeface="Wingdings" pitchFamily="2" charset="2"/>
              <a:buChar char="§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حالة تساوي العملية والجداء يحتفظ الفريق بالبطاقتين</a:t>
            </a:r>
          </a:p>
          <a:p>
            <a:pPr marL="342900" marR="202893" lvl="1" indent="-342900" algn="just" rtl="1">
              <a:spcBef>
                <a:spcPts val="86"/>
              </a:spcBef>
              <a:buClr>
                <a:srgbClr val="151616"/>
              </a:buClr>
              <a:buSzPts val="1200"/>
              <a:buFont typeface="Wingdings" pitchFamily="2" charset="2"/>
              <a:buChar char="§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حالة عدم التساوي يعيد الفريق البطاقتين إلى مكانيهما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يتواصل اللعب بهذه الطريقة (تتوقف اللعبة عندما يتم سحب جميع البطاقات )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الفائز هو الذي حصل على أكبر عدد من الثنائيات المتساوية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990600" y="6551024"/>
            <a:ext cx="4979297" cy="2322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بطاقات للاستعمال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pic>
        <p:nvPicPr>
          <p:cNvPr id="11" name="Image 10" descr="Une image contenant capture d’écran, carré, Rectangle&#10;&#10;Le contenu généré par l’IA peut être incorrect.">
            <a:extLst>
              <a:ext uri="{FF2B5EF4-FFF2-40B4-BE49-F238E27FC236}">
                <a16:creationId xmlns:a16="http://schemas.microsoft.com/office/drawing/2014/main" id="{C86CCC40-6E8E-C7C1-E529-72363F041C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095234"/>
            <a:ext cx="6497710" cy="554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 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</a:t>
                </a: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29232</TotalTime>
  <Words>1971</Words>
  <Application>Microsoft Macintosh PowerPoint</Application>
  <PresentationFormat>Personnalisé</PresentationFormat>
  <Paragraphs>608</Paragraphs>
  <Slides>60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9" baseType="lpstr">
      <vt:lpstr>Wingdings</vt:lpstr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329</cp:revision>
  <dcterms:created xsi:type="dcterms:W3CDTF">2006-08-16T00:00:00Z</dcterms:created>
  <dcterms:modified xsi:type="dcterms:W3CDTF">2025-10-01T11:06:40Z</dcterms:modified>
  <dc:identifier>DAFtlvZnwz4</dc:identifier>
</cp:coreProperties>
</file>