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775" r:id="rId14"/>
    <p:sldId id="2134808459" r:id="rId15"/>
    <p:sldId id="2134808701" r:id="rId16"/>
    <p:sldId id="2134808702" r:id="rId17"/>
    <p:sldId id="2134808783" r:id="rId18"/>
    <p:sldId id="2134808784" r:id="rId19"/>
    <p:sldId id="2134808786" r:id="rId20"/>
    <p:sldId id="2134808787" r:id="rId21"/>
    <p:sldId id="2134808788" r:id="rId22"/>
    <p:sldId id="2134808789" r:id="rId23"/>
    <p:sldId id="2134808790" r:id="rId24"/>
    <p:sldId id="2134808791" r:id="rId25"/>
    <p:sldId id="2134808792" r:id="rId26"/>
    <p:sldId id="2134808793" r:id="rId27"/>
    <p:sldId id="2134808594" r:id="rId28"/>
    <p:sldId id="2134808709" r:id="rId29"/>
    <p:sldId id="2134808710" r:id="rId30"/>
    <p:sldId id="2134808595" r:id="rId31"/>
    <p:sldId id="2134808714" r:id="rId32"/>
    <p:sldId id="2134808715" r:id="rId33"/>
    <p:sldId id="2134808716" r:id="rId34"/>
    <p:sldId id="2134808717" r:id="rId35"/>
    <p:sldId id="2134808718" r:id="rId36"/>
    <p:sldId id="2134808719" r:id="rId37"/>
    <p:sldId id="2134808720" r:id="rId38"/>
    <p:sldId id="2134808721" r:id="rId39"/>
    <p:sldId id="2134808722" r:id="rId40"/>
    <p:sldId id="2134808794" r:id="rId41"/>
    <p:sldId id="2134808724" r:id="rId42"/>
    <p:sldId id="2134808596" r:id="rId43"/>
    <p:sldId id="2134808725" r:id="rId44"/>
    <p:sldId id="2134808726" r:id="rId45"/>
    <p:sldId id="2134808727" r:id="rId46"/>
    <p:sldId id="2134808785" r:id="rId47"/>
    <p:sldId id="2134808729" r:id="rId48"/>
    <p:sldId id="2134808730" r:id="rId49"/>
    <p:sldId id="2134808731" r:id="rId50"/>
    <p:sldId id="2134808461" r:id="rId51"/>
    <p:sldId id="2134808469" r:id="rId52"/>
    <p:sldId id="2134808754" r:id="rId53"/>
    <p:sldId id="2134808503" r:id="rId54"/>
    <p:sldId id="2134808504" r:id="rId55"/>
  </p:sldIdLst>
  <p:sldSz cx="13716000" cy="10287000"/>
  <p:notesSz cx="6858000" cy="9144000"/>
  <p:embeddedFontLst>
    <p:embeddedFont>
      <p:font typeface="Arial Black" panose="020B0604020202020204" pitchFamily="34" charset="0"/>
      <p:bold r:id="rId57"/>
    </p:embeddedFont>
    <p:embeddedFont>
      <p:font typeface="Cambria" panose="02040503050406030204" pitchFamily="18" charset="0"/>
      <p:regular r:id="rId58"/>
      <p:bold r:id="rId59"/>
      <p:italic r:id="rId60"/>
      <p:boldItalic r:id="rId61"/>
    </p:embeddedFont>
    <p:embeddedFont>
      <p:font typeface="Dosis" pitchFamily="2" charset="77"/>
      <p:regular r:id="rId62"/>
      <p:bold r:id="rId63"/>
    </p:embeddedFont>
    <p:embeddedFont>
      <p:font typeface="IBM Plex Sans Arabic" panose="020B0503050203000203" pitchFamily="3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097B2"/>
    <a:srgbClr val="02BDC9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5.jpeg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4" Type="http://schemas.openxmlformats.org/officeDocument/2006/relationships/image" Target="../media/image8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لعبة تحدي الضرب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أقول /تشير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أشير/ 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08" y="300990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CA8D977C-FE02-068B-B5A3-6B7F8B02AFBE}"/>
              </a:ext>
            </a:extLst>
          </p:cNvPr>
          <p:cNvSpPr/>
          <p:nvPr/>
        </p:nvSpPr>
        <p:spPr>
          <a:xfrm flipH="1">
            <a:off x="7848599" y="3771900"/>
            <a:ext cx="5190751" cy="180168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تشكيل ثنائيات؛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الثنائية الأولى الاقتراب من جدول الضرب؛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أحد المتعلمين 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المتعلم الأخر على الجداء على الجدول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444AB377-01F7-DA59-2145-93F6BAABF5EF}"/>
              </a:ext>
            </a:extLst>
          </p:cNvPr>
          <p:cNvSpPr/>
          <p:nvPr/>
        </p:nvSpPr>
        <p:spPr>
          <a:xfrm flipH="1">
            <a:off x="7945466" y="6667500"/>
            <a:ext cx="5190751" cy="180168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تشكيل ثنائيات؛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الثنائية الأولى الاقتراب من جدول الضرب؛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 أحد المتعلمين إلى جداء (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ناتج) على الجدول؛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المتعلم الأخر عن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الحلول الممكنة.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18 - 2">
            <a:extLst>
              <a:ext uri="{FF2B5EF4-FFF2-40B4-BE49-F238E27FC236}">
                <a16:creationId xmlns:a16="http://schemas.microsoft.com/office/drawing/2014/main" id="{4E040EE7-3076-02B6-49A0-7367CF3D4018}"/>
              </a:ext>
            </a:extLst>
          </p:cNvPr>
          <p:cNvSpPr/>
          <p:nvPr/>
        </p:nvSpPr>
        <p:spPr>
          <a:xfrm flipH="1">
            <a:off x="8919973" y="3265619"/>
            <a:ext cx="3048001" cy="6205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7200" rtl="1" eaLnBrk="1" fontAlgn="auto" latinLnBrk="0" hangingPunct="1">
              <a:spcBef>
                <a:spcPts val="0"/>
              </a:spcBef>
              <a:buClrTx/>
              <a:buSzTx/>
              <a:tabLst/>
              <a:defRPr/>
            </a:pP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الأول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18 - 2">
            <a:extLst>
              <a:ext uri="{FF2B5EF4-FFF2-40B4-BE49-F238E27FC236}">
                <a16:creationId xmlns:a16="http://schemas.microsoft.com/office/drawing/2014/main" id="{7D7B07C1-213D-4FB7-D8D1-AAFB003B01F7}"/>
              </a:ext>
            </a:extLst>
          </p:cNvPr>
          <p:cNvSpPr/>
          <p:nvPr/>
        </p:nvSpPr>
        <p:spPr>
          <a:xfrm flipH="1">
            <a:off x="9143999" y="6199903"/>
            <a:ext cx="3048001" cy="6205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7200" rtl="1" eaLnBrk="1" fontAlgn="auto" latinLnBrk="0" hangingPunct="1">
              <a:spcBef>
                <a:spcPts val="0"/>
              </a:spcBef>
              <a:buClrTx/>
              <a:buSzTx/>
              <a:tabLst/>
              <a:defRPr/>
            </a:pP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الثاني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1682-0CA6-4B85-6636-B4B6DA6A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EF23AD-B390-5D3A-0810-0953E9A6261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8D7EF5-2433-7DA9-79DC-18330619EACD}"/>
              </a:ext>
            </a:extLst>
          </p:cNvPr>
          <p:cNvSpPr>
            <a:spLocks/>
          </p:cNvSpPr>
          <p:nvPr/>
        </p:nvSpPr>
        <p:spPr>
          <a:xfrm>
            <a:off x="142995" y="238998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073614-10CE-506D-41B2-60303646859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A0C7C5A-687F-1CF2-3E40-3F09C5DA9AB4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 البحث أحسبوا بسرعة.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(تحدي الضرب)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تفاعلي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26A839-0030-5244-D667-98135445D67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391E5C-A602-A8EC-8C25-30A2B2ADBF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2858FD7F-2006-853E-E5A8-E86178143A61}"/>
              </a:ext>
            </a:extLst>
          </p:cNvPr>
          <p:cNvSpPr/>
          <p:nvPr/>
        </p:nvSpPr>
        <p:spPr>
          <a:xfrm flipH="1">
            <a:off x="609597" y="2714224"/>
            <a:ext cx="12489259" cy="692843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E9264CC-D8FC-7AA9-0FBE-39EDB1B5B5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789462" y="846837"/>
            <a:ext cx="685800" cy="939122"/>
          </a:xfrm>
          <a:prstGeom prst="rect">
            <a:avLst/>
          </a:prstGeom>
        </p:spPr>
      </p:pic>
      <p:pic>
        <p:nvPicPr>
          <p:cNvPr id="1026" name="Picture 2" descr="Toutes les Tables de multiplication à Imprimer (plusieurs coloris) | Memozor">
            <a:extLst>
              <a:ext uri="{FF2B5EF4-FFF2-40B4-BE49-F238E27FC236}">
                <a16:creationId xmlns:a16="http://schemas.microsoft.com/office/drawing/2014/main" id="{2537925F-C16A-56A7-A985-0FCE9FEDE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53704" r="5454" b="11495"/>
          <a:stretch>
            <a:fillRect/>
          </a:stretch>
        </p:blipFill>
        <p:spPr bwMode="auto">
          <a:xfrm>
            <a:off x="1590322" y="3162299"/>
            <a:ext cx="11035603" cy="617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9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سندرب على كتابة الأعداد من 0 إلى 9999 كتابة ضربية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4948657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يتدرب المتعلمون على كتابة الأعداد من 0 إلى 9999 كتابة ضربية</a:t>
            </a:r>
            <a:endParaRPr lang="fr-FR" sz="1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B8BA8B-822F-D2A5-D8D1-E90826831A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6" y="4305300"/>
            <a:ext cx="6619119" cy="441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ينوع الأستاذ طرق قراءة اللوحة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13968"/>
              </p:ext>
            </p:extLst>
          </p:nvPr>
        </p:nvGraphicFramePr>
        <p:xfrm>
          <a:off x="685800" y="2699114"/>
          <a:ext cx="122682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7050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006F-5AD4-F548-CDA3-E18082040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0543CE-D50A-EA97-896D-572D50EBC9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77B184-63BA-769B-29B4-64E0E9B29A4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4D2DAC-77F2-C085-E5E6-D27F7ED8C3E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4AFB58A-5E0E-689F-4ED8-7ED8416E283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العدد الموافق للبطاقات الملونة.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F9B9C-2054-6805-DC27-76F8511D57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B25E20B-DE4D-FD6D-67E6-6A8B2A0970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393525D-1764-754B-83A1-B306E28BA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99755"/>
              </p:ext>
            </p:extLst>
          </p:nvPr>
        </p:nvGraphicFramePr>
        <p:xfrm>
          <a:off x="685800" y="2699114"/>
          <a:ext cx="124206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CE2066C-5052-98DC-5920-F36CAB707EEB}"/>
              </a:ext>
            </a:extLst>
          </p:cNvPr>
          <p:cNvSpPr/>
          <p:nvPr/>
        </p:nvSpPr>
        <p:spPr>
          <a:xfrm>
            <a:off x="685800" y="5751466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5B8E69-C087-6FAE-06A9-A8FDAFDD8A78}"/>
              </a:ext>
            </a:extLst>
          </p:cNvPr>
          <p:cNvSpPr/>
          <p:nvPr/>
        </p:nvSpPr>
        <p:spPr>
          <a:xfrm>
            <a:off x="3809998" y="7249750"/>
            <a:ext cx="30480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51E2BC-7AC7-5623-9E7B-BEF76CE8D87D}"/>
              </a:ext>
            </a:extLst>
          </p:cNvPr>
          <p:cNvSpPr/>
          <p:nvPr/>
        </p:nvSpPr>
        <p:spPr>
          <a:xfrm>
            <a:off x="6858000" y="4989466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7887E-FB6F-E254-28DB-5B1D1181E0F9}"/>
              </a:ext>
            </a:extLst>
          </p:cNvPr>
          <p:cNvSpPr/>
          <p:nvPr/>
        </p:nvSpPr>
        <p:spPr>
          <a:xfrm>
            <a:off x="9982200" y="6487750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642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679C4-0194-F479-5951-EF43A6067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BECDF-6952-D4FD-B0C7-E712C17F158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60C49A-BF14-CEAC-4D63-9844B6AA9EF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D5A8AD-6432-FEB8-250B-8103BBD70A1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FA071A-37FA-990C-8C0D-38B93759361A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جيد.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5746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271EEE3-130F-86FF-C160-E0B4A66A20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F5EA7B-76FA-E4D4-C466-E4607C9DBF5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3CBF9F7-A61F-E591-B113-66BB63673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4091B8-ACAD-2E6F-1A7F-B64AEAADEA82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5764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7885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6E74F-2709-D4C6-69B3-822EC7D06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F2B203-C694-A25F-88A2-415DADEB339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C19F06-24EA-B49D-D801-4C2B3195CA0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078219-4120-5EEE-8332-101F32CC696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132987-197D-8FAB-9DD4-771F366A9C9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سنمثل العدد بالنقود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5746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CAB5092-E849-1815-F38E-7644817684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B1EAAE6-509B-3297-0989-5B62A152F8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ACA508-D811-E08A-52F2-54C4D86B6DF8}"/>
              </a:ext>
            </a:extLst>
          </p:cNvPr>
          <p:cNvSpPr/>
          <p:nvPr/>
        </p:nvSpPr>
        <p:spPr>
          <a:xfrm>
            <a:off x="914401" y="7734300"/>
            <a:ext cx="11742004" cy="17999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5764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F90082B-EC63-6524-1602-AD75A0ED5520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601D01B-FEC2-DF0F-8E35-058F3D04A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8BF8368-3264-0FA6-9CB2-0B78789BA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297BDFBE-6B25-83EB-4EFB-4799860CA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06223FEB-E16F-7604-7F25-C151F6EF8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5F351628-B98B-8177-1487-BB278CD7D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5496619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D2A0421A-88E6-672E-FE9C-16D6C4A2F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66E0504F-DD06-EE42-0C74-C69823C72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A8624524-705E-2B68-0EC9-5147B5DF24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F4CBA74-7F8F-0D84-3F74-6FD74F73B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AD44B8-2C7B-6673-E1FC-AD62211F6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4C1B20BC-3018-87D9-DF08-60AAC0CC95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C47264D-DCCB-3206-F5D3-7206FC0BB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24B5F99-D6BB-F57E-AF94-59A441E32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A028E72-42C4-6E6B-F2B1-A0C189824E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8A6ED9DC-445A-3F64-4809-EEB48E6BD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051A42E2-4590-EBAE-DE51-496FF02E2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AEFFCA77-E4A9-9245-7EC8-599E0D9EE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17687330-D213-3AB9-4267-0149E97D5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BF202CC8-8CC9-414D-0A9D-BB8B1C276E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26ECA23A-8964-1E43-0BC7-EA8CC8990C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BFB0894F-CD73-E40B-CB30-B02C619B75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C07C921C-9E3E-D1BA-7F37-4C1C681EA6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6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F0AB8-3E8B-1868-1CC1-4666F349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C04285-B9FB-2B63-ECC8-72F4B7814C4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E2E275-80F5-113A-F526-5A877F719A5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E4975-0344-3BC2-D894-F84D0077F11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69390A-7F43-24C0-4805-29955D5A401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الألف في العدد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5 آلاف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5X1000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2BE092C-9923-5C05-8BA1-E20D0FA3A7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6FD755-129D-40E6-062B-F188BF5C88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A7E14E9-320C-2B0A-8AA8-5ECE5B3D49BF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9E50279-DD48-4243-C5DB-075EDCEAE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97E972F9-597B-8D7E-5187-89A4A08BE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7305CC64-98A2-2FFA-03B2-3AE0944771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EC9D227B-7EC6-F6AD-B8BF-75ECABBB4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1BF30111-5D21-678A-FC34-D2B764482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7645" y="5414113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C854C89C-EB71-9D29-797F-458F2A929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16B37EE9-EA70-6A96-DD74-082EC1104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D6FB6592-FA17-8F54-A199-2D27867B70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BB2386-43C3-83EC-96DF-DCEEF6E0CC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5C4FF97-7BF3-19E6-5FAE-6AAA23AB8C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CCCC8DE7-E6FE-144B-337F-8FA805E4D8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888BF60-39C6-B020-3DA0-13D1A8A8EF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907A1EC-1D7E-A043-A763-4E34EF0CA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2830611-D734-C5CD-8C19-D020D7F797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899E2AE4-B3D6-FE5F-33B2-B37E0109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359DAAB4-E5CE-4326-101F-2CE2FB5E4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51179105-52A7-219E-F1BC-910F8A28C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8D07258A-3855-CA25-D612-26B71C37E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728E9844-B682-B52B-BA4E-EB70D515BE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9F66FE91-AD45-BFE7-8E7B-3BE9F681CE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45C87069-140D-735A-8C65-559328D1EB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5713F52D-DE27-7BB8-A344-FC6947D1F2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5CF425-48B4-95BA-96AD-829D04CC78E7}"/>
              </a:ext>
            </a:extLst>
          </p:cNvPr>
          <p:cNvSpPr/>
          <p:nvPr/>
        </p:nvSpPr>
        <p:spPr>
          <a:xfrm>
            <a:off x="914401" y="3009900"/>
            <a:ext cx="2606242" cy="4800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0222AA6-01E9-E25C-5F43-C22B9AB33081}"/>
              </a:ext>
            </a:extLst>
          </p:cNvPr>
          <p:cNvSpPr/>
          <p:nvPr/>
        </p:nvSpPr>
        <p:spPr>
          <a:xfrm>
            <a:off x="669456" y="7914148"/>
            <a:ext cx="3096131" cy="15714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5X1000</a:t>
            </a:r>
          </a:p>
        </p:txBody>
      </p:sp>
    </p:spTree>
    <p:extLst>
      <p:ext uri="{BB962C8B-B14F-4D97-AF65-F5344CB8AC3E}">
        <p14:creationId xmlns:p14="http://schemas.microsoft.com/office/powerpoint/2010/main" val="2587700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ABE5B-893A-C4DA-A3C9-C3107322A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3D82AA-8325-06DA-2267-137190647B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1DD8DE-1DC9-EC1C-3208-AE815F3C0E4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D423D2-0D3F-1876-6A84-16B408EC7C3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44C943-CC3C-07F0-5285-F93B1026DC4C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المئات في العدد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7 مئات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7X100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0704C6-BE7F-6A58-06A5-0B97C755B1D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425506A-99E8-2EF1-01BE-39DA64BBE69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942BACD-265E-88C2-B619-BF4A3D5553BC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D02EB06-3E32-21BE-56E0-1B560D640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6232A982-D434-7EC7-275E-A38A289E5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A56DFA08-8CA9-2095-58C0-634CE9480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A1551006-A555-0932-10D5-632DE2C56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02E43AD6-DBF2-CBAD-4AAE-572E1BB99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7645" y="5414113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86730EA4-A351-868F-CDCE-1D559F8CD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11EC5AE9-1600-4579-067D-DAB2996E5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AD907A01-9ED3-72E2-4879-99F4045601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4B299F4-F4E1-2E56-3598-4F729E2EE3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6C3F9C9-F16F-B659-39BA-424B12BA9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C6E75B58-8FE2-D371-5304-1908F31C06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196D0656-12F7-D154-2EF7-A5CBB8AFBD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0444EC1-B464-8111-CAFF-1F812E8136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396A018-CEC9-3862-EBB2-2523D62D01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72D61A8B-DC6F-3BEB-954D-BDD128733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76106B92-B932-5995-1D2B-EB5E8BAEC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D0D44EB9-1FFF-E85F-F1A2-3EAE5FAAB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EC7F312A-E595-2399-1748-9D9C7E269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FF1458BB-02E8-6C09-2746-48B0C253FD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97235697-97A2-1319-4C88-9111099120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49B1A0D5-0266-CA9F-B3D2-42020DD0FB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034D8D04-AC68-59B5-27D2-5A873440E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472D92-AF6F-327B-2702-F77A117CAA20}"/>
              </a:ext>
            </a:extLst>
          </p:cNvPr>
          <p:cNvSpPr/>
          <p:nvPr/>
        </p:nvSpPr>
        <p:spPr>
          <a:xfrm>
            <a:off x="3439514" y="3009900"/>
            <a:ext cx="3886547" cy="4800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6C43AF2-22C6-4BB1-58B1-78F15F7DA4CD}"/>
              </a:ext>
            </a:extLst>
          </p:cNvPr>
          <p:cNvSpPr/>
          <p:nvPr/>
        </p:nvSpPr>
        <p:spPr>
          <a:xfrm>
            <a:off x="3439515" y="7932234"/>
            <a:ext cx="3957646" cy="15714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7X100</a:t>
            </a:r>
          </a:p>
        </p:txBody>
      </p:sp>
    </p:spTree>
    <p:extLst>
      <p:ext uri="{BB962C8B-B14F-4D97-AF65-F5344CB8AC3E}">
        <p14:creationId xmlns:p14="http://schemas.microsoft.com/office/powerpoint/2010/main" val="2313683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D36EA-F2BA-299F-1951-CF609ED7D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1A2ED7-AB37-0D05-09CE-0C36CFE582C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EDC29A-B8B1-7ED2-CC25-068DFE18639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72BD88-1AEC-39D6-7531-BF471270019F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119A96-61BA-2E00-2063-BC430033E2B6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العشرات في العدد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6 عشرات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6X10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07F7890-8B99-AEB5-9439-D0EBD94998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3871DD2-D221-F77F-5BA1-6480F5AABE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26DBC63-250C-CE02-6621-C3CEA4B0C6EA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1716782-A95D-4FE9-3770-9CB58E1D5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73542A44-C3A1-03CA-CE08-27FB5DE04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4C294E26-5334-08F6-9E85-9E1B851B9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2B3ED67C-D4B1-9856-30E7-15AA5A5D2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94793704-69DC-B3ED-6CC1-AFB45B74A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7645" y="5414113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45A366F7-BA78-6BAF-5442-90BD8C91E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422C3313-D689-F62A-E2AF-CBED39221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171B8FBF-C3C9-AAD6-AD22-08DC35BF03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70700A-E662-05E2-5982-E419686158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71EF74-845D-FD1B-DD7B-F1351D2161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3DEE21B5-0BD5-A60C-2BF2-65D0F869BB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D076243-7438-8FB0-EA2C-F18A09A9B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1B9F1B-DC08-5FCC-5B14-DF9FDB4EC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C0CDDB7-DBE9-5134-CCA9-87883CE24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52B9CE48-0217-95E1-05F4-A2BB196AC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3B080C2A-1384-6FC3-10FF-179C95601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5B84161E-5CC1-3C96-E91B-EEB2E3960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2C8D44D5-703E-EA34-08A8-60D393782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67803D2B-4F3C-A74D-63CB-36AFA2950B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D3953491-7E12-0A3A-C75D-F0C6AE98DF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1A8BE119-76E9-ADA7-E587-87227E0762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C30D6D5E-8392-A5EA-2B1B-773955C8DE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9E8C8B-2BE0-BB97-AA5E-18B521DFF209}"/>
              </a:ext>
            </a:extLst>
          </p:cNvPr>
          <p:cNvSpPr/>
          <p:nvPr/>
        </p:nvSpPr>
        <p:spPr>
          <a:xfrm>
            <a:off x="7336201" y="3032522"/>
            <a:ext cx="3449790" cy="45035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1D5C1D0-57F3-41FC-E272-4B0F3936353F}"/>
              </a:ext>
            </a:extLst>
          </p:cNvPr>
          <p:cNvSpPr/>
          <p:nvPr/>
        </p:nvSpPr>
        <p:spPr>
          <a:xfrm>
            <a:off x="7040852" y="7614679"/>
            <a:ext cx="3957646" cy="15714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6X10</a:t>
            </a:r>
          </a:p>
        </p:txBody>
      </p:sp>
    </p:spTree>
    <p:extLst>
      <p:ext uri="{BB962C8B-B14F-4D97-AF65-F5344CB8AC3E}">
        <p14:creationId xmlns:p14="http://schemas.microsoft.com/office/powerpoint/2010/main" val="3801366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934A6-9825-7F56-903F-C164BEC77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52DC14-AE6B-8DE0-954E-40230F5CB97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326C0-4BB2-2D94-8C4D-D78A208CC17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BEC58A-6D12-2031-3C0A-B3E0BBDC26E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D626FA-281B-9906-FCB0-F661819ED455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الوحدات  في العدد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وحدات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4X1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05B2A9D-5786-2B33-1575-068C8CE0E6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71FAD90-8969-0891-1E7F-6148C122C6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324D696-D39B-E0E3-2FC1-BC87813B6568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4BE65AC-0570-8A5F-0435-E9E4B77A5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7AF47BCB-F605-6C92-8FF1-273EF2BE2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ED2DA5F9-B0C4-7F37-C254-707FAE0E9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2DD5A0F4-3A42-C23E-76E7-F5EA40C8B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16B1B03D-E31D-4EFB-C411-13C7721D0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7645" y="5414113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723F64ED-BEC5-D85E-62A0-401D79B42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5CF93605-EC8A-7217-8DB9-FBC3F2B4D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A80246DB-5D72-EC9E-DB39-2373EB5C7C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FA522AC-9E68-D188-63F7-F57080BD2E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F230CB2-60A6-0A26-F5C6-590F5208B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89F30378-ECB6-C1B7-C972-A67EAE3EAC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9957E64B-CDFF-ED99-1151-2B847F258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029F7274-F5DC-EAC8-90FD-83E85346CC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33FD463C-DF99-BC9A-C93A-3F36A79933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827E4BAB-F248-DEAA-A247-15F9474E9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986F6F22-AF40-2636-2B8C-980C5BE37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FB35A78B-DBFB-A699-339F-71D9E00F0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1BB2B522-7B15-BBAD-0171-2FBEB6B1D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3E51B457-DF02-3231-F8F0-2DCE4CE8F0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20C8181D-90E1-27F6-5730-76450591BB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14243303-7739-AB4E-5440-81E5D28FDD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B864D42E-7AD2-A61C-557A-C20A4F4FDB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8155B7-AA61-8027-58A6-917E90AD8D14}"/>
              </a:ext>
            </a:extLst>
          </p:cNvPr>
          <p:cNvSpPr/>
          <p:nvPr/>
        </p:nvSpPr>
        <p:spPr>
          <a:xfrm>
            <a:off x="10772966" y="3118745"/>
            <a:ext cx="1883439" cy="45035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10C4A8-721D-EF5A-0750-C38A49836D3A}"/>
              </a:ext>
            </a:extLst>
          </p:cNvPr>
          <p:cNvSpPr/>
          <p:nvPr/>
        </p:nvSpPr>
        <p:spPr>
          <a:xfrm>
            <a:off x="10287000" y="7658004"/>
            <a:ext cx="2819400" cy="15714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4X1</a:t>
            </a:r>
          </a:p>
        </p:txBody>
      </p:sp>
    </p:spTree>
    <p:extLst>
      <p:ext uri="{BB962C8B-B14F-4D97-AF65-F5344CB8AC3E}">
        <p14:creationId xmlns:p14="http://schemas.microsoft.com/office/powerpoint/2010/main" val="1759787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8FA15-3594-DC25-87FB-5B83E2C94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BE9E85-7826-F086-DB85-F0CDD16748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7990C8-7EC8-EA5C-F6CB-5A6DFA1A623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B61718-93E5-A957-0369-01A64B850DB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28B93D-97A1-926B-23F1-FA28863EC8A1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نكتب العدد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5764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كتابة ضربية على الشكل التالي: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آلاف و7 مئات و6 عشرات و4 وحدات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C9F1885-BB19-55E7-2CEF-3C36C0F954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F77A53-6942-0020-B893-E9CF680559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06965F9-499D-6E97-32F1-04C523BF3C0E}"/>
              </a:ext>
            </a:extLst>
          </p:cNvPr>
          <p:cNvSpPr/>
          <p:nvPr/>
        </p:nvSpPr>
        <p:spPr>
          <a:xfrm>
            <a:off x="914401" y="3229684"/>
            <a:ext cx="11742004" cy="43063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A395D10-8252-6FA8-04C6-C8242CD34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10877" y="3788838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4A5735D2-082F-4321-E2EF-3BF7B2058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051" y="3570325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A11EF80E-4CD7-11DB-4C55-78608FDD5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619E3E0D-20E8-FF71-3217-4E1BDE868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3565" y="4607246"/>
            <a:ext cx="793637" cy="1774105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3C592754-64DA-3459-233C-2D35D88CF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7645" y="5414113"/>
            <a:ext cx="793637" cy="1774105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2C5B1F16-DAD8-D552-0643-0F0C67AFE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4F16787F-A7DE-237F-BC22-58FFD5B26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F2E468AE-A909-E7E8-9457-8016512476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2701" y="5484342"/>
            <a:ext cx="785773" cy="16034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9EF4E06-4764-E12D-6EB4-5DC7012CE5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6678015"/>
            <a:ext cx="1741114" cy="73346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DE410A5-D5B9-8D24-E00E-BD44FEB392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376" y="5917863"/>
            <a:ext cx="1741114" cy="733462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E74462A0-7F1A-77CC-47E7-F5BBFFB81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061" y="4685724"/>
            <a:ext cx="785773" cy="160345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16A2CAA-4844-57EB-8AAE-65F38AAB2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511978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7FEE2FB-8F74-CF92-2394-9F3D0F5F65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036" y="4314077"/>
            <a:ext cx="1741114" cy="73346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BD87D2D-33A3-829B-785E-11FD24AE03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7302" y="3496924"/>
            <a:ext cx="1741114" cy="73346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6EBE3E0D-BB4A-B2C8-E236-468A329FA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2" y="3769956"/>
            <a:ext cx="793637" cy="1774105"/>
          </a:xfrm>
          <a:prstGeom prst="rect">
            <a:avLst/>
          </a:prstGeom>
        </p:spPr>
      </p:pic>
      <p:pic>
        <p:nvPicPr>
          <p:cNvPr id="40" name="Picture 21">
            <a:extLst>
              <a:ext uri="{FF2B5EF4-FFF2-40B4-BE49-F238E27FC236}">
                <a16:creationId xmlns:a16="http://schemas.microsoft.com/office/drawing/2014/main" id="{097F25D3-557C-F793-D745-1482EE652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1" y="4622851"/>
            <a:ext cx="793637" cy="1774105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D296D613-6BF8-E606-FC88-35F57EB0D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1220" y="5474799"/>
            <a:ext cx="793637" cy="1774105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45E11972-9805-CBCD-58E8-9EC708B88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4167" y="2946821"/>
            <a:ext cx="793637" cy="1774105"/>
          </a:xfrm>
          <a:prstGeom prst="rect">
            <a:avLst/>
          </a:prstGeom>
        </p:spPr>
      </p:pic>
      <p:pic>
        <p:nvPicPr>
          <p:cNvPr id="43" name="Picture 15">
            <a:extLst>
              <a:ext uri="{FF2B5EF4-FFF2-40B4-BE49-F238E27FC236}">
                <a16:creationId xmlns:a16="http://schemas.microsoft.com/office/drawing/2014/main" id="{C8F5AF30-2AAC-0667-76BA-982CE82700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6001" y="3884017"/>
            <a:ext cx="785773" cy="1603455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:a16="http://schemas.microsoft.com/office/drawing/2014/main" id="{B2D72B44-8B2B-9250-69FC-12FC90E7F7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54" y="5484342"/>
            <a:ext cx="785773" cy="1603455"/>
          </a:xfrm>
          <a:prstGeom prst="rect">
            <a:avLst/>
          </a:prstGeom>
        </p:spPr>
      </p:pic>
      <p:pic>
        <p:nvPicPr>
          <p:cNvPr id="46" name="Picture 15">
            <a:extLst>
              <a:ext uri="{FF2B5EF4-FFF2-40B4-BE49-F238E27FC236}">
                <a16:creationId xmlns:a16="http://schemas.microsoft.com/office/drawing/2014/main" id="{2471220C-A25A-2CDA-CE83-A117BD385F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614" y="4685724"/>
            <a:ext cx="785773" cy="1603455"/>
          </a:xfrm>
          <a:prstGeom prst="rect">
            <a:avLst/>
          </a:prstGeom>
        </p:spPr>
      </p:pic>
      <p:pic>
        <p:nvPicPr>
          <p:cNvPr id="47" name="Picture 15">
            <a:extLst>
              <a:ext uri="{FF2B5EF4-FFF2-40B4-BE49-F238E27FC236}">
                <a16:creationId xmlns:a16="http://schemas.microsoft.com/office/drawing/2014/main" id="{B02AF239-E93A-8395-4404-F783E4316D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604" y="3843866"/>
            <a:ext cx="785773" cy="160345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052F9D2-F16F-7372-D424-15ACABFFE9C9}"/>
              </a:ext>
            </a:extLst>
          </p:cNvPr>
          <p:cNvSpPr/>
          <p:nvPr/>
        </p:nvSpPr>
        <p:spPr>
          <a:xfrm>
            <a:off x="838200" y="7658004"/>
            <a:ext cx="12268200" cy="15714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1000 + 7</a:t>
            </a:r>
            <a:r>
              <a:rPr lang="fr-FR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 + 6</a:t>
            </a:r>
            <a:r>
              <a:rPr lang="fr-FR" sz="7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+ 4</a:t>
            </a:r>
            <a:r>
              <a:rPr lang="fr-FR" sz="7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0697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F75B5-1623-892D-2590-3CE868082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7B630B-B386-AACE-23F8-41E84BBC18D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386E60E-0C4A-5A8A-B348-CB4F0AEC81E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C90C18-77EE-9455-7EB3-BD09846B907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256FA6-CC46-C4A4-7456-3EC7B699F8F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ضربــية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9E97A2A-BC41-B1B8-12C5-BF2F368AAF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C4E5874-2262-438E-FA6D-F7FBD6C3A22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1CC5F2-BAF0-7E4B-C86D-BF7A37FB92B6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8359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DBE88A9-C354-B9BB-5AF0-58B98AF7E2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609600" y="1213706"/>
            <a:ext cx="1022413" cy="7270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7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D2A03-2F08-3C4B-E2CF-EB09D44B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8B8D9B-C5F1-1189-CFEC-12A0E9131A5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218EAE-7C08-1D41-A162-2089D3F9E72E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1233CF-7AD0-796B-5B76-563C89EBAE5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8AD0FD-D52D-5D0B-A474-19C65EC2477D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50B10D1-EF88-A1D1-C271-493B82D181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ECC291-B8B6-BE3E-26A7-C0DB9C4D44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0A100E7-A67D-ADB1-6801-167C5B9021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BAE543-D96D-A0A8-6ADD-E918B24AD100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1000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+ 3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+ 5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+ 9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192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136452"/>
            <a:ext cx="13716001" cy="815054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2495392"/>
            <a:ext cx="13164293" cy="744870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33970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 ستقومون بوضع وإنجاز عمليات ضرب.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57DCA3B6-7D41-EBB3-6FDC-2BAEC0C1F9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871535" y="4229100"/>
            <a:ext cx="2601545" cy="35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4172920" y="867105"/>
            <a:ext cx="84145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تحدي عمليات الضرب (يضع وينجز المتعلمون العمليات بسرعة)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يشغل الأستاذ الموقت ويحدد بطل التحدي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تفاعلي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899160" y="4408929"/>
            <a:ext cx="3444093" cy="210830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4DFC04D-F33F-34F4-4EB8-7F7804D338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752184" y="960123"/>
            <a:ext cx="1021429" cy="1398726"/>
          </a:xfrm>
          <a:prstGeom prst="rect">
            <a:avLst/>
          </a:prstGeom>
        </p:spPr>
      </p:pic>
      <p:sp>
        <p:nvSpPr>
          <p:cNvPr id="11" name="Rectangle : coins arrondis 18 - 2">
            <a:extLst>
              <a:ext uri="{FF2B5EF4-FFF2-40B4-BE49-F238E27FC236}">
                <a16:creationId xmlns:a16="http://schemas.microsoft.com/office/drawing/2014/main" id="{2175CB33-CC02-EABB-F312-6BE2052900BD}"/>
              </a:ext>
            </a:extLst>
          </p:cNvPr>
          <p:cNvSpPr/>
          <p:nvPr/>
        </p:nvSpPr>
        <p:spPr>
          <a:xfrm flipH="1">
            <a:off x="899159" y="3258681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67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</a:p>
        </p:txBody>
      </p:sp>
      <p:sp>
        <p:nvSpPr>
          <p:cNvPr id="12" name="Rectangle : coins arrondis 18 - 2">
            <a:extLst>
              <a:ext uri="{FF2B5EF4-FFF2-40B4-BE49-F238E27FC236}">
                <a16:creationId xmlns:a16="http://schemas.microsoft.com/office/drawing/2014/main" id="{9D1E020B-C790-AE09-FE9B-AD44FF0A3941}"/>
              </a:ext>
            </a:extLst>
          </p:cNvPr>
          <p:cNvSpPr/>
          <p:nvPr/>
        </p:nvSpPr>
        <p:spPr>
          <a:xfrm flipH="1">
            <a:off x="4936078" y="4408929"/>
            <a:ext cx="3444093" cy="210830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8 - 2">
            <a:extLst>
              <a:ext uri="{FF2B5EF4-FFF2-40B4-BE49-F238E27FC236}">
                <a16:creationId xmlns:a16="http://schemas.microsoft.com/office/drawing/2014/main" id="{04B70FFF-888B-C150-78E1-1027BA9B2BEA}"/>
              </a:ext>
            </a:extLst>
          </p:cNvPr>
          <p:cNvSpPr/>
          <p:nvPr/>
        </p:nvSpPr>
        <p:spPr>
          <a:xfrm flipH="1">
            <a:off x="4936077" y="3258681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58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</a:p>
        </p:txBody>
      </p:sp>
      <p:sp>
        <p:nvSpPr>
          <p:cNvPr id="21" name="Rectangle : coins arrondis 18 - 2">
            <a:extLst>
              <a:ext uri="{FF2B5EF4-FFF2-40B4-BE49-F238E27FC236}">
                <a16:creationId xmlns:a16="http://schemas.microsoft.com/office/drawing/2014/main" id="{EA247510-92E5-8DF2-8F4E-3DC748A4840E}"/>
              </a:ext>
            </a:extLst>
          </p:cNvPr>
          <p:cNvSpPr/>
          <p:nvPr/>
        </p:nvSpPr>
        <p:spPr>
          <a:xfrm flipH="1">
            <a:off x="9342267" y="4408929"/>
            <a:ext cx="3444093" cy="210830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Rectangle : coins arrondis 18 - 2">
            <a:extLst>
              <a:ext uri="{FF2B5EF4-FFF2-40B4-BE49-F238E27FC236}">
                <a16:creationId xmlns:a16="http://schemas.microsoft.com/office/drawing/2014/main" id="{264C1948-F766-525D-D7DC-440B516B8788}"/>
              </a:ext>
            </a:extLst>
          </p:cNvPr>
          <p:cNvSpPr/>
          <p:nvPr/>
        </p:nvSpPr>
        <p:spPr>
          <a:xfrm flipH="1">
            <a:off x="9342266" y="3258681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</a:p>
        </p:txBody>
      </p:sp>
      <p:sp>
        <p:nvSpPr>
          <p:cNvPr id="24" name="Rectangle : coins arrondis 18 - 2">
            <a:extLst>
              <a:ext uri="{FF2B5EF4-FFF2-40B4-BE49-F238E27FC236}">
                <a16:creationId xmlns:a16="http://schemas.microsoft.com/office/drawing/2014/main" id="{FEA36E5F-083A-F27A-ED3C-25582A21C0F6}"/>
              </a:ext>
            </a:extLst>
          </p:cNvPr>
          <p:cNvSpPr/>
          <p:nvPr/>
        </p:nvSpPr>
        <p:spPr>
          <a:xfrm flipH="1">
            <a:off x="929639" y="7828176"/>
            <a:ext cx="3444093" cy="177814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Rectangle : coins arrondis 18 - 2">
            <a:extLst>
              <a:ext uri="{FF2B5EF4-FFF2-40B4-BE49-F238E27FC236}">
                <a16:creationId xmlns:a16="http://schemas.microsoft.com/office/drawing/2014/main" id="{F7E34AFA-3A3D-AA0A-9E7D-0BE99BF3421E}"/>
              </a:ext>
            </a:extLst>
          </p:cNvPr>
          <p:cNvSpPr/>
          <p:nvPr/>
        </p:nvSpPr>
        <p:spPr>
          <a:xfrm flipH="1">
            <a:off x="929639" y="6677928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77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</a:p>
        </p:txBody>
      </p:sp>
      <p:sp>
        <p:nvSpPr>
          <p:cNvPr id="26" name="Rectangle : coins arrondis 18 - 2">
            <a:extLst>
              <a:ext uri="{FF2B5EF4-FFF2-40B4-BE49-F238E27FC236}">
                <a16:creationId xmlns:a16="http://schemas.microsoft.com/office/drawing/2014/main" id="{7546349F-0847-D2BA-C108-4F73FBABDC05}"/>
              </a:ext>
            </a:extLst>
          </p:cNvPr>
          <p:cNvSpPr/>
          <p:nvPr/>
        </p:nvSpPr>
        <p:spPr>
          <a:xfrm flipH="1">
            <a:off x="4936077" y="7786722"/>
            <a:ext cx="3444093" cy="177814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Rectangle : coins arrondis 18 - 2">
            <a:extLst>
              <a:ext uri="{FF2B5EF4-FFF2-40B4-BE49-F238E27FC236}">
                <a16:creationId xmlns:a16="http://schemas.microsoft.com/office/drawing/2014/main" id="{3C6C777A-4ED5-DBC7-7FDC-9E95AD36807F}"/>
              </a:ext>
            </a:extLst>
          </p:cNvPr>
          <p:cNvSpPr/>
          <p:nvPr/>
        </p:nvSpPr>
        <p:spPr>
          <a:xfrm flipH="1">
            <a:off x="4936077" y="6636474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66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7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Rectangle : coins arrondis 18 - 2">
            <a:extLst>
              <a:ext uri="{FF2B5EF4-FFF2-40B4-BE49-F238E27FC236}">
                <a16:creationId xmlns:a16="http://schemas.microsoft.com/office/drawing/2014/main" id="{FCF06EBC-0E40-9233-D536-7DFDB3B5A22B}"/>
              </a:ext>
            </a:extLst>
          </p:cNvPr>
          <p:cNvSpPr/>
          <p:nvPr/>
        </p:nvSpPr>
        <p:spPr>
          <a:xfrm flipH="1">
            <a:off x="9242792" y="7801962"/>
            <a:ext cx="3444093" cy="177814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BB7B3D87-6FEE-92D9-A9C6-780CBF140F31}"/>
              </a:ext>
            </a:extLst>
          </p:cNvPr>
          <p:cNvSpPr/>
          <p:nvPr/>
        </p:nvSpPr>
        <p:spPr>
          <a:xfrm flipH="1">
            <a:off x="9242792" y="6651714"/>
            <a:ext cx="3444093" cy="102338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89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AD8BC5E-2B5F-0EA5-1069-13642DAFFD6C}"/>
              </a:ext>
            </a:extLst>
          </p:cNvPr>
          <p:cNvSpPr/>
          <p:nvPr/>
        </p:nvSpPr>
        <p:spPr>
          <a:xfrm>
            <a:off x="1409698" y="3483924"/>
            <a:ext cx="10896600" cy="5455485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3BB746A-8217-C11A-B954-5C4314078FF5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حضر المباراة 2657 متفرجا.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غادر المباراة  متفرجا 1578 بين الشوطين.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017EB6-C984-6FF9-CB28-F14D210BC1A1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C00234-BD2B-4CFE-4B1C-347C5265616A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عدد المتفرجين الذين بقوا في الملعب.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5B6E5C-06B8-4455-B69F-47B88B2673FA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4E7C6C1-020F-5A1B-B274-749F444B9C5B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676806" y="4407487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المتفرجين.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المتفرجين الذين غادروا.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المتفرجين الذين بقوا.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50476" y="671581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65C645C-3CF7-68C0-2BCF-F67042B8D591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المتفرجين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67056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المتفرجين الذين غادروا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7391400" y="4861515"/>
            <a:ext cx="5963928" cy="1920284"/>
          </a:xfrm>
          <a:prstGeom prst="roundRect">
            <a:avLst/>
          </a:prstGeom>
          <a:ln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المتفرجين الذين بقوا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313032" y="5508979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D2ABF-D329-953D-0C8F-BA004BFE5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AAA08B-BA92-F4D5-9D49-939EE64B511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2B4BD2-DBF7-6024-919F-E3F4EE72E26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914B76-5941-9AF4-BD73-33D33F081F3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8D92B8-F3D8-9C37-891F-7376A47372F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سنقوم بطرح عدد المغادرين من مجموع المتفرجين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73DE01-539D-541D-7D37-B26D34879B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81C4FC-7732-C9B8-E73E-6020D6E4211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9EE743D-7619-ECA3-EA64-B81122E82235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2657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BC6A5695-7D7A-450B-B48D-6C040BD851E9}"/>
              </a:ext>
            </a:extLst>
          </p:cNvPr>
          <p:cNvSpPr/>
          <p:nvPr/>
        </p:nvSpPr>
        <p:spPr>
          <a:xfrm>
            <a:off x="533400" y="4899615"/>
            <a:ext cx="67056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1578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F5B9566-BA77-E00B-4785-2F3B5171E64E}"/>
              </a:ext>
            </a:extLst>
          </p:cNvPr>
          <p:cNvSpPr/>
          <p:nvPr/>
        </p:nvSpPr>
        <p:spPr>
          <a:xfrm>
            <a:off x="7315200" y="4861515"/>
            <a:ext cx="6040128" cy="1920284"/>
          </a:xfrm>
          <a:prstGeom prst="roundRect">
            <a:avLst/>
          </a:prstGeom>
          <a:ln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64030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المتفرجين الذين بقوا في الملعب؟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5622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599" y="4019999"/>
            <a:ext cx="5867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المتفرجين الذين بقوا: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2657 - 1578 = 1079 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متفرجا.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5"/>
            <a:ext cx="6051147" cy="6430997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حضر مباراة نهائي كرة القدم 2657 متفرجا. غادر منهم 1578 متفرجا بين الشوطين. كم عدد المتفرجين الذين بقوا في الملعب؟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3E3095A-348B-F1DD-0C4F-202A2B19F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74195"/>
          <a:stretch>
            <a:fillRect/>
          </a:stretch>
        </p:blipFill>
        <p:spPr>
          <a:xfrm>
            <a:off x="571500" y="3970360"/>
            <a:ext cx="12573000" cy="35617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534531"/>
            <a:ext cx="5105400" cy="35617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535CF2D-8A98-6AB9-39F0-8ED40AE65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74195"/>
          <a:stretch>
            <a:fillRect/>
          </a:stretch>
        </p:blipFill>
        <p:spPr>
          <a:xfrm>
            <a:off x="571499" y="3790259"/>
            <a:ext cx="12573000" cy="356171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209800" y="481916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4724400" y="677696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2186940" y="6714742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4673260" y="6158588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64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2E4BFE-5F2B-663E-A33E-84B46C5B76EC}"/>
              </a:ext>
            </a:extLst>
          </p:cNvPr>
          <p:cNvSpPr txBox="1"/>
          <p:nvPr/>
        </p:nvSpPr>
        <p:spPr>
          <a:xfrm>
            <a:off x="2281064" y="54467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800315-69C5-BC6A-16AB-5AE70C46E6DF}"/>
              </a:ext>
            </a:extLst>
          </p:cNvPr>
          <p:cNvSpPr txBox="1"/>
          <p:nvPr/>
        </p:nvSpPr>
        <p:spPr>
          <a:xfrm>
            <a:off x="2178603" y="611522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919CBF-1F16-341E-C73C-589DD897DB1C}"/>
              </a:ext>
            </a:extLst>
          </p:cNvPr>
          <p:cNvSpPr txBox="1"/>
          <p:nvPr/>
        </p:nvSpPr>
        <p:spPr>
          <a:xfrm>
            <a:off x="4693920" y="478824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4E1F7F-454C-5425-AEF7-784742E16D76}"/>
              </a:ext>
            </a:extLst>
          </p:cNvPr>
          <p:cNvSpPr txBox="1"/>
          <p:nvPr/>
        </p:nvSpPr>
        <p:spPr>
          <a:xfrm>
            <a:off x="4676429" y="553685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4AAB6789-30B0-52BC-77EB-857176956F26}"/>
              </a:ext>
            </a:extLst>
          </p:cNvPr>
          <p:cNvSpPr/>
          <p:nvPr/>
        </p:nvSpPr>
        <p:spPr>
          <a:xfrm>
            <a:off x="1143000" y="7810500"/>
            <a:ext cx="4724400" cy="340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62965F8-7D19-B8BF-6188-2A114B8F2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1" t="25985" r="1801" b="52759"/>
          <a:stretch>
            <a:fillRect/>
          </a:stretch>
        </p:blipFill>
        <p:spPr>
          <a:xfrm>
            <a:off x="381000" y="4146996"/>
            <a:ext cx="12573000" cy="297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02624-9691-BBE4-61D6-D41EE657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382FFB-BE7B-4278-B4C4-F3DF37F3023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FC621-008B-821B-95C8-AAF9401F089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8F2EAF-94B0-046F-3761-67B1744C7AB0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2517D8-E1D9-0110-4E8B-8BC6B59A5785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1B1BEC-449B-3A66-067E-0DA77AAAF44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9656A2-6D6A-6679-49BD-EB519A9E990B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89551B28-EEB2-7A55-1855-95B9B5A37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1" t="25985" r="1801" b="52759"/>
          <a:stretch>
            <a:fillRect/>
          </a:stretch>
        </p:blipFill>
        <p:spPr>
          <a:xfrm>
            <a:off x="571499" y="4474263"/>
            <a:ext cx="12573000" cy="29704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895255-F578-E26F-820E-F85BE9339675}"/>
              </a:ext>
            </a:extLst>
          </p:cNvPr>
          <p:cNvSpPr txBox="1"/>
          <p:nvPr/>
        </p:nvSpPr>
        <p:spPr>
          <a:xfrm>
            <a:off x="3786929" y="5959502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وسبع مئة وتسعون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2CAC60-5A2B-50B7-B9F8-251D43214C47}"/>
              </a:ext>
            </a:extLst>
          </p:cNvPr>
          <p:cNvSpPr txBox="1"/>
          <p:nvPr/>
        </p:nvSpPr>
        <p:spPr>
          <a:xfrm>
            <a:off x="3924856" y="6550408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آلاف وأربع مئة وستة وعشرون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7EF262-3F40-D350-E8A4-BB8145598DAE}"/>
              </a:ext>
            </a:extLst>
          </p:cNvPr>
          <p:cNvSpPr txBox="1"/>
          <p:nvPr/>
        </p:nvSpPr>
        <p:spPr>
          <a:xfrm>
            <a:off x="841923" y="6085398"/>
            <a:ext cx="4458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8X1000 + 7X100 + 9X10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E644FE-138F-C613-BEDE-5DEB9698F5CE}"/>
              </a:ext>
            </a:extLst>
          </p:cNvPr>
          <p:cNvSpPr txBox="1"/>
          <p:nvPr/>
        </p:nvSpPr>
        <p:spPr>
          <a:xfrm>
            <a:off x="540847" y="6618876"/>
            <a:ext cx="506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3X1000 + 4X100 + 2X10 + 6X1</a:t>
            </a:r>
          </a:p>
        </p:txBody>
      </p:sp>
    </p:spTree>
    <p:extLst>
      <p:ext uri="{BB962C8B-B14F-4D97-AF65-F5344CB8AC3E}">
        <p14:creationId xmlns:p14="http://schemas.microsoft.com/office/powerpoint/2010/main" val="1362507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41E59AB-21A7-8093-7D8E-9444F7984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5" t="46347" r="1515" b="29167"/>
          <a:stretch>
            <a:fillRect/>
          </a:stretch>
        </p:blipFill>
        <p:spPr>
          <a:xfrm>
            <a:off x="381001" y="4426826"/>
            <a:ext cx="12573000" cy="34217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1999" y="4991099"/>
            <a:ext cx="4953001" cy="32717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4F04DEC4-7896-397A-8069-976CE0085AE8}"/>
              </a:ext>
            </a:extLst>
          </p:cNvPr>
          <p:cNvGrpSpPr/>
          <p:nvPr/>
        </p:nvGrpSpPr>
        <p:grpSpPr>
          <a:xfrm>
            <a:off x="457200" y="4152900"/>
            <a:ext cx="12573000" cy="3421774"/>
            <a:chOff x="571500" y="4152900"/>
            <a:chExt cx="12573000" cy="3421774"/>
          </a:xfrm>
        </p:grpSpPr>
        <p:pic>
          <p:nvPicPr>
            <p:cNvPr id="5" name="Image 4" descr="Une image contenant texte, Police, capture d’écran, nombre&#10;&#10;Le contenu généré par l’IA peut être incorrect.">
              <a:extLst>
                <a:ext uri="{FF2B5EF4-FFF2-40B4-BE49-F238E27FC236}">
                  <a16:creationId xmlns:a16="http://schemas.microsoft.com/office/drawing/2014/main" id="{6489F48C-678B-055A-88C1-54207BE96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15" t="46347" r="1515" b="29167"/>
            <a:stretch>
              <a:fillRect/>
            </a:stretch>
          </p:blipFill>
          <p:spPr>
            <a:xfrm>
              <a:off x="571500" y="4152900"/>
              <a:ext cx="12573000" cy="342177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9500745-447B-AD74-F1A4-903422501304}"/>
                </a:ext>
              </a:extLst>
            </p:cNvPr>
            <p:cNvSpPr txBox="1"/>
            <p:nvPr/>
          </p:nvSpPr>
          <p:spPr>
            <a:xfrm>
              <a:off x="2100742" y="5792274"/>
              <a:ext cx="106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3200" b="1" dirty="0">
                  <a:solidFill>
                    <a:srgbClr val="C00000"/>
                  </a:solidFill>
                </a:rPr>
                <a:t>5</a:t>
              </a:r>
              <a:r>
                <a:rPr lang="fr-FR" sz="3200" b="1" dirty="0">
                  <a:solidFill>
                    <a:srgbClr val="C00000"/>
                  </a:solidFill>
                </a:rPr>
                <a:t>  </a:t>
              </a:r>
              <a:r>
                <a:rPr lang="ar-SA" sz="3200" b="1" dirty="0">
                  <a:solidFill>
                    <a:srgbClr val="C00000"/>
                  </a:solidFill>
                </a:rPr>
                <a:t>7</a:t>
              </a:r>
              <a:endParaRPr lang="fr-FR" sz="3200" b="1" dirty="0">
                <a:solidFill>
                  <a:srgbClr val="C0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F25D4C0-60CF-A2AA-2E59-59D003EE3E8A}"/>
                </a:ext>
              </a:extLst>
            </p:cNvPr>
            <p:cNvSpPr txBox="1"/>
            <p:nvPr/>
          </p:nvSpPr>
          <p:spPr>
            <a:xfrm>
              <a:off x="1699260" y="6936287"/>
              <a:ext cx="13715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3200" b="1" dirty="0">
                  <a:solidFill>
                    <a:srgbClr val="C00000"/>
                  </a:solidFill>
                </a:rPr>
                <a:t>2</a:t>
              </a:r>
              <a:r>
                <a:rPr lang="fr-FR" sz="3200" b="1" dirty="0">
                  <a:solidFill>
                    <a:srgbClr val="C00000"/>
                  </a:solidFill>
                </a:rPr>
                <a:t>  </a:t>
              </a:r>
              <a:r>
                <a:rPr lang="ar-SA" sz="3200" b="1" dirty="0">
                  <a:solidFill>
                    <a:srgbClr val="C00000"/>
                  </a:solidFill>
                </a:rPr>
                <a:t>8</a:t>
              </a:r>
              <a:r>
                <a:rPr lang="fr-FR" sz="3200" b="1" dirty="0">
                  <a:solidFill>
                    <a:srgbClr val="C00000"/>
                  </a:solidFill>
                </a:rPr>
                <a:t>  </a:t>
              </a:r>
              <a:r>
                <a:rPr lang="ar-SA" sz="3200" b="1" dirty="0">
                  <a:solidFill>
                    <a:srgbClr val="C00000"/>
                  </a:solidFill>
                </a:rPr>
                <a:t>5</a:t>
              </a:r>
              <a:endParaRPr lang="fr-FR" sz="32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616C98E-43BC-3332-4F2C-0646A51926C4}"/>
                </a:ext>
              </a:extLst>
            </p:cNvPr>
            <p:cNvSpPr txBox="1"/>
            <p:nvPr/>
          </p:nvSpPr>
          <p:spPr>
            <a:xfrm>
              <a:off x="2501262" y="6362523"/>
              <a:ext cx="471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3200" b="1" dirty="0">
                  <a:solidFill>
                    <a:srgbClr val="C00000"/>
                  </a:solidFill>
                </a:rPr>
                <a:t>5</a:t>
              </a:r>
              <a:endParaRPr lang="fr-FR" sz="32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530039A-459E-EF78-AC64-1903E17E8A89}"/>
                </a:ext>
              </a:extLst>
            </p:cNvPr>
            <p:cNvSpPr txBox="1"/>
            <p:nvPr/>
          </p:nvSpPr>
          <p:spPr>
            <a:xfrm>
              <a:off x="4614380" y="5805700"/>
              <a:ext cx="106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C00000"/>
                  </a:solidFill>
                </a:rPr>
                <a:t>3  9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64D0ACF-816A-D55A-D096-F31758B6F6E7}"/>
                </a:ext>
              </a:extLst>
            </p:cNvPr>
            <p:cNvSpPr txBox="1"/>
            <p:nvPr/>
          </p:nvSpPr>
          <p:spPr>
            <a:xfrm>
              <a:off x="4213866" y="6989899"/>
              <a:ext cx="13715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C00000"/>
                  </a:solidFill>
                </a:rPr>
                <a:t>1  9  5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CE5AFC8-BF30-65AB-FA32-F9AFE27691AD}"/>
                </a:ext>
              </a:extLst>
            </p:cNvPr>
            <p:cNvSpPr txBox="1"/>
            <p:nvPr/>
          </p:nvSpPr>
          <p:spPr>
            <a:xfrm>
              <a:off x="5062615" y="6312044"/>
              <a:ext cx="471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C00000"/>
                  </a:solidFill>
                </a:rPr>
                <a:t>5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F6818EAD-6BB3-B5AC-B207-450EDD3F5317}"/>
                </a:ext>
              </a:extLst>
            </p:cNvPr>
            <p:cNvCxnSpPr/>
            <p:nvPr/>
          </p:nvCxnSpPr>
          <p:spPr>
            <a:xfrm>
              <a:off x="1470660" y="6936287"/>
              <a:ext cx="1600194" cy="1101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6D1AA090-6C14-2C56-A9B5-D9A7D52620D3}"/>
                </a:ext>
              </a:extLst>
            </p:cNvPr>
            <p:cNvCxnSpPr/>
            <p:nvPr/>
          </p:nvCxnSpPr>
          <p:spPr>
            <a:xfrm>
              <a:off x="3813417" y="6936287"/>
              <a:ext cx="1600194" cy="1101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5EE17EB-633C-7D26-6998-ECD6DE266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8" t="70272" r="2197" b="10"/>
          <a:stretch>
            <a:fillRect/>
          </a:stretch>
        </p:blipFill>
        <p:spPr>
          <a:xfrm>
            <a:off x="5466401" y="2850016"/>
            <a:ext cx="6812518" cy="464102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707B51-AB88-1513-8434-2D418C0696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6146323" y="3855291"/>
            <a:ext cx="1878600" cy="11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 (يمكن للأستاذ في كل حصة اعتماد بطاقات جديدة)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الضرب (توليف)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566062"/>
                  <a:ext cx="8259165" cy="615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 algn="r" rtl="1">
                    <a:buFont typeface="Arial" panose="020B0604020202020204" pitchFamily="34" charset="0"/>
                    <a:buChar char="•"/>
                  </a:pP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قراءة وكتابة وتفكيك الأعداد من 0 إلى  99</a:t>
                  </a:r>
                  <a:r>
                    <a:rPr lang="fr-FR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fr-FR" sz="2400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وضع وإنجاز عملية  الضرب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33810</TotalTime>
  <Words>1815</Words>
  <Application>Microsoft Macintosh PowerPoint</Application>
  <PresentationFormat>Personnalisé</PresentationFormat>
  <Paragraphs>548</Paragraphs>
  <Slides>54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2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364</cp:revision>
  <dcterms:created xsi:type="dcterms:W3CDTF">2006-08-16T00:00:00Z</dcterms:created>
  <dcterms:modified xsi:type="dcterms:W3CDTF">2025-10-06T15:19:54Z</dcterms:modified>
  <dc:identifier>DAFtlvZnwz4</dc:identifier>
</cp:coreProperties>
</file>