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5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24" r:id="rId14"/>
    <p:sldId id="2134808775" r:id="rId15"/>
    <p:sldId id="2134808767" r:id="rId16"/>
    <p:sldId id="2134808683" r:id="rId17"/>
    <p:sldId id="2134808770" r:id="rId18"/>
    <p:sldId id="2134808771" r:id="rId19"/>
    <p:sldId id="2134808772" r:id="rId20"/>
    <p:sldId id="2134808780" r:id="rId21"/>
    <p:sldId id="2134808781" r:id="rId22"/>
    <p:sldId id="2134808459" r:id="rId23"/>
    <p:sldId id="2134808701" r:id="rId24"/>
    <p:sldId id="2134808702" r:id="rId25"/>
    <p:sldId id="2134808734" r:id="rId26"/>
    <p:sldId id="2134808762" r:id="rId27"/>
    <p:sldId id="2134808776" r:id="rId28"/>
    <p:sldId id="2134808777" r:id="rId29"/>
    <p:sldId id="2134808778" r:id="rId30"/>
    <p:sldId id="2134808779" r:id="rId31"/>
    <p:sldId id="2134808594" r:id="rId32"/>
    <p:sldId id="2134808709" r:id="rId33"/>
    <p:sldId id="2134808710" r:id="rId34"/>
    <p:sldId id="2134808738" r:id="rId35"/>
    <p:sldId id="2134808739" r:id="rId36"/>
    <p:sldId id="2134808740" r:id="rId37"/>
    <p:sldId id="2134808595" r:id="rId38"/>
    <p:sldId id="2134808714" r:id="rId39"/>
    <p:sldId id="2134808715" r:id="rId40"/>
    <p:sldId id="2134808716" r:id="rId41"/>
    <p:sldId id="2134808717" r:id="rId42"/>
    <p:sldId id="2134808718" r:id="rId43"/>
    <p:sldId id="2134808719" r:id="rId44"/>
    <p:sldId id="2134808720" r:id="rId45"/>
    <p:sldId id="2134808721" r:id="rId46"/>
    <p:sldId id="2134808722" r:id="rId47"/>
    <p:sldId id="2134808741" r:id="rId48"/>
    <p:sldId id="2134808724" r:id="rId49"/>
    <p:sldId id="2134808596" r:id="rId50"/>
    <p:sldId id="2134808725" r:id="rId51"/>
    <p:sldId id="2134808726" r:id="rId52"/>
    <p:sldId id="2134808727" r:id="rId53"/>
    <p:sldId id="2134808728" r:id="rId54"/>
    <p:sldId id="2134808729" r:id="rId55"/>
    <p:sldId id="2134808730" r:id="rId56"/>
    <p:sldId id="2134808731" r:id="rId57"/>
    <p:sldId id="2134808461" r:id="rId58"/>
    <p:sldId id="2134808469" r:id="rId59"/>
    <p:sldId id="2134808754" r:id="rId60"/>
    <p:sldId id="2134808768" r:id="rId61"/>
    <p:sldId id="2134808769" r:id="rId62"/>
    <p:sldId id="2134808503" r:id="rId63"/>
    <p:sldId id="2134808504" r:id="rId64"/>
  </p:sldIdLst>
  <p:sldSz cx="13716000" cy="10287000"/>
  <p:notesSz cx="6858000" cy="9144000"/>
  <p:embeddedFontLst>
    <p:embeddedFont>
      <p:font typeface="A Massir Ballpoint" panose="00000100000000000000" pitchFamily="2" charset="-78"/>
      <p:bold r:id="rId66"/>
    </p:embeddedFont>
    <p:embeddedFont>
      <p:font typeface="Arial Black" panose="020B0A04020102020204" pitchFamily="34" charset="0"/>
      <p:bold r:id="rId67"/>
    </p:embeddedFont>
    <p:embeddedFont>
      <p:font typeface="Cambria" panose="02040503050406030204" pitchFamily="18" charset="0"/>
      <p:regular r:id="rId68"/>
      <p:bold r:id="rId69"/>
      <p:italic r:id="rId70"/>
      <p:boldItalic r:id="rId71"/>
    </p:embeddedFont>
    <p:embeddedFont>
      <p:font typeface="Dosis" panose="02010703020202060003" pitchFamily="2" charset="0"/>
      <p:regular r:id="rId72"/>
      <p:bold r:id="rId73"/>
    </p:embeddedFont>
    <p:embeddedFont>
      <p:font typeface="IBM Plex Sans Arabic" panose="020B0604020202020204" charset="-78"/>
      <p:regular r:id="rId74"/>
    </p:embeddedFont>
    <p:embeddedFont>
      <p:font typeface="Microsoft Uighur" panose="02000000000000000000" pitchFamily="2" charset="-78"/>
      <p:regular r:id="rId75"/>
      <p:bold r:id="rId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097B2"/>
    <a:srgbClr val="02BDC9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53" d="100"/>
          <a:sy n="53" d="100"/>
        </p:scale>
        <p:origin x="677" y="29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7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1.fntdata"/><Relationship Id="rId7" Type="http://schemas.openxmlformats.org/officeDocument/2006/relationships/slide" Target="slides/slide6.xml"/><Relationship Id="rId71" Type="http://schemas.openxmlformats.org/officeDocument/2006/relationships/font" Target="fonts/font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sv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emf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35.png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31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11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 في 11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سأقرأ جدول الضرب</a:t>
            </a: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يريد أن يقرأ</a:t>
            </a:r>
            <a:endParaRPr kumimoji="0" lang="ar-MA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4914900"/>
            <a:ext cx="4154291" cy="4104731"/>
          </a:xfrm>
          <a:prstGeom prst="rect">
            <a:avLst/>
          </a:prstGeom>
        </p:spPr>
      </p:pic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057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0515DB-DA08-B136-4A39-0DBA7158E8FB}"/>
              </a:ext>
            </a:extLst>
          </p:cNvPr>
          <p:cNvSpPr/>
          <p:nvPr/>
        </p:nvSpPr>
        <p:spPr>
          <a:xfrm>
            <a:off x="8153400" y="8191500"/>
            <a:ext cx="609600" cy="6096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سأقوم بنمذجة نشاط الضرب في  11 باستعمال البطاقات 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554" y="3184939"/>
            <a:ext cx="5370846" cy="496627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الضرب في 11 باستخدام البطاقات</a:t>
            </a:r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699044" y="3107548"/>
            <a:ext cx="3962799" cy="450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dessin humoristique, garçon, Visage humain, habits&#10;&#10;Le contenu généré par l’IA peut être incorrect.">
            <a:extLst>
              <a:ext uri="{FF2B5EF4-FFF2-40B4-BE49-F238E27FC236}">
                <a16:creationId xmlns:a16="http://schemas.microsoft.com/office/drawing/2014/main" id="{3C6CD580-E8A9-B12E-3447-0908162F26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4" b="15157"/>
          <a:stretch>
            <a:fillRect/>
          </a:stretch>
        </p:blipFill>
        <p:spPr>
          <a:xfrm>
            <a:off x="2323958" y="6134101"/>
            <a:ext cx="4615309" cy="30201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9D19544-B8A2-8707-3B91-28260999424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65" t="11904" r="881"/>
          <a:stretch/>
        </p:blipFill>
        <p:spPr>
          <a:xfrm>
            <a:off x="1981200" y="4144415"/>
            <a:ext cx="1230657" cy="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CE4B4-7D2F-2DB7-7B70-8B09D5ACA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CA4263-0BA6-09BB-F551-BB5104F5955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1EB233-8747-9A69-2162-E479F4C00EF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D738F-7CA0-D659-589E-6A98B624E56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1ADB64-2AB7-DF5C-B057-B65F037DC952}"/>
              </a:ext>
            </a:extLst>
          </p:cNvPr>
          <p:cNvSpPr txBox="1"/>
          <p:nvPr/>
        </p:nvSpPr>
        <p:spPr>
          <a:xfrm>
            <a:off x="838200" y="863026"/>
            <a:ext cx="11601417" cy="834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جيدا سنقوم معا ببناء جدول ضرب العدد11 باستخدام البطاقات.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B231EA-A64C-87BB-4970-011DB967D89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CEF20F1-6F7F-EA35-DE1E-9C4B0EE9353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11B04B0-1CE8-0A62-E0E3-BE3C0618E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7EB652-4DFF-5E52-902B-3AC27ABA6F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22" t="16889" r="47653" b="73577"/>
          <a:stretch>
            <a:fillRect/>
          </a:stretch>
        </p:blipFill>
        <p:spPr>
          <a:xfrm>
            <a:off x="495300" y="2938619"/>
            <a:ext cx="1409700" cy="785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9A7B868-610C-2EB3-ECDF-5F1B7E59BE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436" t="16889" r="31503" b="73938"/>
          <a:stretch>
            <a:fillRect/>
          </a:stretch>
        </p:blipFill>
        <p:spPr>
          <a:xfrm>
            <a:off x="2158477" y="4974192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5BADFA4-74C5-4BF8-EB1B-F74F22ABBB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262" t="23247" r="47513" b="67219"/>
          <a:stretch>
            <a:fillRect/>
          </a:stretch>
        </p:blipFill>
        <p:spPr>
          <a:xfrm>
            <a:off x="495300" y="3940876"/>
            <a:ext cx="1409702" cy="785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752868-D6DA-5687-02D1-77B89D4DD7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262" t="31143" r="47513" b="59323"/>
          <a:stretch>
            <a:fillRect/>
          </a:stretch>
        </p:blipFill>
        <p:spPr>
          <a:xfrm>
            <a:off x="492686" y="4943134"/>
            <a:ext cx="1409701" cy="785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0012BE0-23E6-B47F-DACA-080F184553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666" t="39111" r="47109" b="51355"/>
          <a:stretch>
            <a:fillRect/>
          </a:stretch>
        </p:blipFill>
        <p:spPr>
          <a:xfrm>
            <a:off x="492686" y="5913487"/>
            <a:ext cx="1409701" cy="785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677D9C7-2564-BD9C-1EB0-3F54BE78C1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654" t="45846" r="48121" b="44620"/>
          <a:stretch>
            <a:fillRect/>
          </a:stretch>
        </p:blipFill>
        <p:spPr>
          <a:xfrm>
            <a:off x="492686" y="6868512"/>
            <a:ext cx="1409704" cy="785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F623B58-F359-A4CE-525D-98546A2319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758" t="53457" r="48017" b="37009"/>
          <a:stretch>
            <a:fillRect/>
          </a:stretch>
        </p:blipFill>
        <p:spPr>
          <a:xfrm>
            <a:off x="2236816" y="2938619"/>
            <a:ext cx="1409702" cy="785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EE55B9A-1543-75C7-A63A-01CF3C56AB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556" t="60516" r="48219" b="29950"/>
          <a:stretch>
            <a:fillRect/>
          </a:stretch>
        </p:blipFill>
        <p:spPr>
          <a:xfrm>
            <a:off x="2293038" y="3925854"/>
            <a:ext cx="1409702" cy="785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2002CD3-5757-8331-CDE4-92339364C5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556" t="68259" r="48219" b="22207"/>
          <a:stretch>
            <a:fillRect/>
          </a:stretch>
        </p:blipFill>
        <p:spPr>
          <a:xfrm>
            <a:off x="492686" y="8783223"/>
            <a:ext cx="1409701" cy="785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A299FBF-36D5-132A-EC41-58620ABA1F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955" t="75269" r="47820" b="15197"/>
          <a:stretch>
            <a:fillRect/>
          </a:stretch>
        </p:blipFill>
        <p:spPr>
          <a:xfrm>
            <a:off x="525533" y="7815873"/>
            <a:ext cx="1409704" cy="785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2725697-53F1-E29E-EA20-8C674C196D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023" t="23929" r="31916" b="66898"/>
          <a:stretch>
            <a:fillRect/>
          </a:stretch>
        </p:blipFill>
        <p:spPr>
          <a:xfrm>
            <a:off x="3113019" y="7355228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250ED19-E52F-3270-919E-E5DAC375D7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879" t="30752" r="32060" b="60075"/>
          <a:stretch>
            <a:fillRect/>
          </a:stretch>
        </p:blipFill>
        <p:spPr>
          <a:xfrm>
            <a:off x="3088358" y="4971782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CE61868-5D0F-54EE-C29B-A24EA3B52D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681" t="39826" r="32258" b="51001"/>
          <a:stretch>
            <a:fillRect/>
          </a:stretch>
        </p:blipFill>
        <p:spPr>
          <a:xfrm>
            <a:off x="2162934" y="6271590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8501186-4280-8DC0-1673-49C4D59C0FD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524" t="46839" r="32415" b="43988"/>
          <a:stretch>
            <a:fillRect/>
          </a:stretch>
        </p:blipFill>
        <p:spPr>
          <a:xfrm>
            <a:off x="3113019" y="6136118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8D7E7ED-FA52-A1C9-5C76-E96C537CAFF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042" t="53575" r="31897" b="37252"/>
          <a:stretch>
            <a:fillRect/>
          </a:stretch>
        </p:blipFill>
        <p:spPr>
          <a:xfrm>
            <a:off x="2134460" y="8706863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7028283-5E4B-0122-AE11-E741DF9ED8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441" t="60298" r="32498" b="30529"/>
          <a:stretch>
            <a:fillRect/>
          </a:stretch>
        </p:blipFill>
        <p:spPr>
          <a:xfrm>
            <a:off x="2191172" y="7376929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C9D753B4-ECBC-4770-274E-F1A039FE9A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689" t="67959" r="32250" b="22868"/>
          <a:stretch>
            <a:fillRect/>
          </a:stretch>
        </p:blipFill>
        <p:spPr>
          <a:xfrm>
            <a:off x="3932138" y="2878685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7879596-7D2A-5966-D160-20E1FC7213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654" t="75632" r="32285" b="15195"/>
          <a:stretch>
            <a:fillRect/>
          </a:stretch>
        </p:blipFill>
        <p:spPr>
          <a:xfrm>
            <a:off x="3171357" y="8648614"/>
            <a:ext cx="750495" cy="88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6" name="Groupe 35">
            <a:extLst>
              <a:ext uri="{FF2B5EF4-FFF2-40B4-BE49-F238E27FC236}">
                <a16:creationId xmlns:a16="http://schemas.microsoft.com/office/drawing/2014/main" id="{BCB4A38E-FC14-E6E3-7998-D0C108CD1C85}"/>
              </a:ext>
            </a:extLst>
          </p:cNvPr>
          <p:cNvGrpSpPr/>
          <p:nvPr/>
        </p:nvGrpSpPr>
        <p:grpSpPr>
          <a:xfrm>
            <a:off x="5850751" y="2926326"/>
            <a:ext cx="7255650" cy="6409705"/>
            <a:chOff x="7009303" y="3521033"/>
            <a:chExt cx="6097097" cy="581499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C1435B7-02B1-CCBC-9E48-A8FF741DD0FC}"/>
                </a:ext>
              </a:extLst>
            </p:cNvPr>
            <p:cNvSpPr/>
            <p:nvPr/>
          </p:nvSpPr>
          <p:spPr>
            <a:xfrm>
              <a:off x="7009303" y="3521033"/>
              <a:ext cx="6097097" cy="581499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يعد الأستاذ نموذجين من بطاقات جدول ضرب العدد 11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يستعين الاستاذ بمجموعة من المتعلمين لنمذجة النشاط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يضع البطاقات على الطاولة غير مقلوبة 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يأخذ الأستاذ البطاقة الأولى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يبحث عن الجداء المقابل للبطاقة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يقول الأستاذ </a:t>
              </a:r>
              <a:r>
                <a:rPr lang="fr-FR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11X8 = 88 </a:t>
              </a:r>
              <a:endParaRPr lang="ar-S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يطلب من متعلمين اثنين البدء في اللعب 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يتوقف اللعب عند مطابقة جميع البطاقات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يسجل متعلم ثالث النتائج على جدول يرسم على السبورة</a:t>
              </a:r>
            </a:p>
            <a:p>
              <a:pPr marL="0" algn="ctr" defTabSz="914400" rtl="1" eaLnBrk="1" latinLnBrk="0" hangingPunct="1"/>
              <a:endParaRPr lang="fr-FR" dirty="0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06390EA-76A0-86FD-2275-23A67CC96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7556" t="68259" r="48219" b="22207"/>
            <a:stretch>
              <a:fillRect/>
            </a:stretch>
          </p:blipFill>
          <p:spPr>
            <a:xfrm>
              <a:off x="9760066" y="5791959"/>
              <a:ext cx="486622" cy="27101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BC552EBB-3814-21E8-339E-3201596DF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6689" t="67959" r="32250" b="22868"/>
            <a:stretch>
              <a:fillRect/>
            </a:stretch>
          </p:blipFill>
          <p:spPr>
            <a:xfrm>
              <a:off x="9649289" y="6182235"/>
              <a:ext cx="221553" cy="260003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1168662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EFCCC-5789-63B7-AAEF-4BC2BEBAD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891981-F8F4-D882-5AEB-D1273AD9F71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D840FA-B91D-2FEE-BD47-1D6DB18C3D80}"/>
              </a:ext>
            </a:extLst>
          </p:cNvPr>
          <p:cNvSpPr/>
          <p:nvPr/>
        </p:nvSpPr>
        <p:spPr>
          <a:xfrm>
            <a:off x="275853" y="2996566"/>
            <a:ext cx="13164293" cy="688653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9270AE-4326-D36F-9693-6C6FB415A226}"/>
              </a:ext>
            </a:extLst>
          </p:cNvPr>
          <p:cNvSpPr/>
          <p:nvPr/>
        </p:nvSpPr>
        <p:spPr>
          <a:xfrm>
            <a:off x="-1" y="752745"/>
            <a:ext cx="13716001" cy="204559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33C0C2-93BF-AD92-E7E2-B2C2257309B0}"/>
              </a:ext>
            </a:extLst>
          </p:cNvPr>
          <p:cNvSpPr txBox="1"/>
          <p:nvPr/>
        </p:nvSpPr>
        <p:spPr>
          <a:xfrm>
            <a:off x="838200" y="863026"/>
            <a:ext cx="11601417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الانتهاء من ملء الجدول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 الأستاذ ويوضح خصوصيات  الضرب في 11</a:t>
            </a:r>
          </a:p>
          <a:p>
            <a:pPr lvl="1" indent="-457200" algn="r" defTabSz="685834" rt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لقراءة الجدول والتذكير بخصوصيات الضرب في 11 ( التوأم)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DC9E797-3DBE-2E29-E0DD-E51CE19325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C379FE-B50F-6D36-F951-EAB13F3D47C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78E113-93F1-38C0-8F38-04AF26BBF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6" name="Image 5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288A704-0780-0609-12A0-6DA2CE942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575" y="4196291"/>
            <a:ext cx="4749419" cy="469275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5613CD6-FD12-4818-C7AE-2D431F311F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136" t="4015" r="16044" b="5211"/>
          <a:stretch>
            <a:fillRect/>
          </a:stretch>
        </p:blipFill>
        <p:spPr>
          <a:xfrm>
            <a:off x="8230104" y="3348677"/>
            <a:ext cx="3127321" cy="601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9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بسرعة.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6A4053B-AB9A-0208-796B-806ACD74E9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22FB1447-BD78-8131-7DB0-8E44BE82EDC3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4BE0E-46B2-3375-65B0-5CD49CE79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36DA3-96FF-923C-8289-465A2FD32C9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309D93-97C2-06CF-57E2-10823626CE2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6D0F3A-A7FB-0F4F-C51A-6F34BE6C26C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33ADBC-4CEC-E9E9-8E3D-7DC46F2D5818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24060F-5772-0502-4E18-7A69BBE079A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B532AE6-DE6B-D714-43B3-1DB1C72764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ECDBECE-FB1E-2BFB-6E1A-FCC0102FA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6" name="Rectangle : coins arrondis 18 - 2">
            <a:extLst>
              <a:ext uri="{FF2B5EF4-FFF2-40B4-BE49-F238E27FC236}">
                <a16:creationId xmlns:a16="http://schemas.microsoft.com/office/drawing/2014/main" id="{B4D53A4B-A282-485B-5ED8-84EC74985FCE}"/>
              </a:ext>
            </a:extLst>
          </p:cNvPr>
          <p:cNvSpPr/>
          <p:nvPr/>
        </p:nvSpPr>
        <p:spPr>
          <a:xfrm flipH="1">
            <a:off x="3886200" y="514350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 6</a:t>
            </a:r>
            <a:r>
              <a:rPr lang="ar-SA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21037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860D0-0195-024C-F384-23F44A3FE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0E02FF-68E0-CD33-0258-D29F7A8439A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DF95D4-2B03-C572-0957-E22F9417F6A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1C20D3-139E-4B6F-6CF4-3F55DA1DBDC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946168-774B-F296-0677-2686B37183D2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بسرعة.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85142A-5714-BAFA-7FCB-CF83D50AE95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A0FCD6-2F59-3313-00B5-FC87DDDB47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B171F647-B7A6-C3CB-E755-4AB9A35D64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EE2D130D-AF12-C61B-0D68-301291D9F0D7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200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FA4DE-986D-F9BD-4261-5A2E9E3C6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A4931F-6AB8-761B-A5A1-5BB62552B8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8234C7-44EB-7AE9-2B5D-CE8672FAC4FB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81881B-11D8-C24A-4232-C540452BB54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786EA73-CA5E-7D44-986E-7C35A13D4577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950A87-C564-7D2E-EA73-306168F3299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089B6C-67E2-1021-1362-3A0B3247B9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0638BF5-25D0-0E50-D8AD-A6C180514C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6" name="Rectangle : coins arrondis 18 - 2">
            <a:extLst>
              <a:ext uri="{FF2B5EF4-FFF2-40B4-BE49-F238E27FC236}">
                <a16:creationId xmlns:a16="http://schemas.microsoft.com/office/drawing/2014/main" id="{F482447C-004C-36BB-0F2D-BBB819B09225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 </a:t>
            </a: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SA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762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FC2D76C-584F-C6A6-3DE3-AAD6F14D8A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A1D5A-4E23-F3F6-B073-F4F02ED47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0DC43F-E3CB-7DF6-39C7-1AF806B46F0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012EA15-BFD5-7D59-DA35-22F411EFB6F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C5CAC9-B3DE-26D5-CC68-1BABC971A96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387600-546B-4209-DAC2-53365CBD0E9B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بسرعة.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E8B9F61-7BA8-4010-926A-CB80D2B256F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AA6AC6-01C1-2410-7CC7-E7922A89D2D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1C660617-E530-946F-8C81-A2F732683A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02CF82FE-D529-4B0A-B034-4F30D1719670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1683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38D86-35D4-3E69-4DF1-FEFD14994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7EC659-6488-AF77-FF48-D6114EFEEFE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4AB677-3768-EB65-9818-54DEEA05527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2E00FB-3CD8-8C2D-4374-415A68BD70B2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045A37-C5F5-F5D9-F074-37F6A2756BB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BA1C142-83F9-0926-B4C7-42CF4CF33A47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D619F81-2EE2-F286-BE67-DF19A8CE416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6A36FBF-A329-FAEB-D4FB-F6A55C25B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6" name="Rectangle : coins arrondis 18 - 2">
            <a:extLst>
              <a:ext uri="{FF2B5EF4-FFF2-40B4-BE49-F238E27FC236}">
                <a16:creationId xmlns:a16="http://schemas.microsoft.com/office/drawing/2014/main" id="{A29615F9-F9B0-7A65-4DE4-DEE358C63C4D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 </a:t>
            </a: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SA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85386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وكتابة وتفكيك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554" y="3682200"/>
            <a:ext cx="5370846" cy="5334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05208" y="5071928"/>
            <a:ext cx="3051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9999</a:t>
            </a:r>
            <a:endParaRPr lang="fr-FR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8F9F879-5AAE-3A60-2B78-9BE8CCAE97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497" y="4659074"/>
            <a:ext cx="5980447" cy="338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ينوع الأستاذ طرق قراءة اللوحة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40984B7-7B1E-EB01-ABFF-0155DB54958C}"/>
              </a:ext>
            </a:extLst>
          </p:cNvPr>
          <p:cNvSpPr/>
          <p:nvPr/>
        </p:nvSpPr>
        <p:spPr>
          <a:xfrm>
            <a:off x="2666998" y="4594183"/>
            <a:ext cx="8382000" cy="307983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8967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2A4DE-2074-96DD-B5FB-B5CF12F8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78A60D-A0BD-3A16-19C0-FE3C1B55D01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2FFC99-75DB-946E-FB69-04945A1D3ED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59A9D0-A00F-CAFA-8CA7-39761A363C0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683962-3E41-90CA-6C7C-711E22D3FED1}"/>
              </a:ext>
            </a:extLst>
          </p:cNvPr>
          <p:cNvSpPr txBox="1"/>
          <p:nvPr/>
        </p:nvSpPr>
        <p:spPr>
          <a:xfrm>
            <a:off x="838200" y="863026"/>
            <a:ext cx="11601417" cy="2412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023974-AC99-F83F-1A61-D4A4AC258F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DAD889E-E262-13EA-EBF7-6179137BEA6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F8CDC3A-EB9C-8108-B4B6-10F012E6C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25946D-3DBF-2F00-1A41-2B626A7B84CD}"/>
              </a:ext>
            </a:extLst>
          </p:cNvPr>
          <p:cNvSpPr/>
          <p:nvPr/>
        </p:nvSpPr>
        <p:spPr>
          <a:xfrm>
            <a:off x="838200" y="4594183"/>
            <a:ext cx="11963400" cy="307983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آلاف وتسع مئة وسبعة وستون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1098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CF31C-36B7-224C-31D2-B6BE86DB9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79EE077-6C2E-C270-0B77-6F15CC9E35A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B73222-61BA-C987-7B34-F3B77B5B2895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5D2569-23D5-536E-90FD-88213D44208B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511688-7E7C-4E27-D28C-948BD5C7291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بالأرقام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69486CB-295A-EA58-967F-524EC2399F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1011411-770C-0028-C5EA-9E0D6A93BF2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6BFCC63-DC14-23A0-0D62-B9205C0EB9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5A23231-13F3-3BDA-4957-6C6285360673}"/>
              </a:ext>
            </a:extLst>
          </p:cNvPr>
          <p:cNvSpPr/>
          <p:nvPr/>
        </p:nvSpPr>
        <p:spPr>
          <a:xfrm>
            <a:off x="590583" y="4594183"/>
            <a:ext cx="12363417" cy="307983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 آلاف وأربعة</a:t>
            </a:r>
            <a:endParaRPr lang="fr-FR" sz="7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27604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808D2-0507-93BA-C520-2A1B44D5B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482365-3E60-701A-36F6-BC30EE27C7A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01DFC6-6981-3687-F01D-91D6DF18419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D33715-1DCF-0EDF-37DB-5D991D1582D6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1DFB055-D815-7637-05AF-5D4E9D7721D2}"/>
              </a:ext>
            </a:extLst>
          </p:cNvPr>
          <p:cNvSpPr txBox="1"/>
          <p:nvPr/>
        </p:nvSpPr>
        <p:spPr>
          <a:xfrm>
            <a:off x="838200" y="863026"/>
            <a:ext cx="11601417" cy="2412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493DBCF-3E1E-7A34-E0B3-C061677E171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83622A2-24D2-CBB9-CD59-AE15F7A08A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D51600F-8B94-63FF-98AF-DDD08C13D8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E04067-22DC-C5AA-8ACA-524470556CA7}"/>
              </a:ext>
            </a:extLst>
          </p:cNvPr>
          <p:cNvSpPr/>
          <p:nvPr/>
        </p:nvSpPr>
        <p:spPr>
          <a:xfrm>
            <a:off x="838200" y="4594183"/>
            <a:ext cx="11963400" cy="307983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5004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6663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D2C78-7687-8C65-EE19-07F118501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0C2C74-880C-707D-FC27-B1A9C7755F5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A32AE-5560-5896-8922-8DA0A4F5581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EB6459-D4DB-5C7F-9A46-04E3FB26A817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71AC71-A032-418D-CDCB-C8869B1059B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جمعية مفككة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B023E8E-8AB6-DBDB-9865-8F569CD6E8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3A2BCAE-A763-403C-8748-F36FE9F012B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993447F-A7CF-32A3-26D6-72F49DC119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66C0E56-C677-86E0-31F4-552741192CD9}"/>
              </a:ext>
            </a:extLst>
          </p:cNvPr>
          <p:cNvSpPr/>
          <p:nvPr/>
        </p:nvSpPr>
        <p:spPr>
          <a:xfrm>
            <a:off x="590583" y="4594183"/>
            <a:ext cx="12363417" cy="307983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4932</a:t>
            </a:r>
            <a:endParaRPr lang="fr-FR" sz="9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7381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416D9-7036-CD62-0091-E550F4B5D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743390-CE94-3C6B-8EE4-393B7FDB7FA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4ECE7C-1E44-ABB8-4D3D-D3693EF4551C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EA7ECC1-1AB2-91C6-CB18-2E934F7D881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BFC58A-40B9-8963-5A40-BB1A0A201DC4}"/>
              </a:ext>
            </a:extLst>
          </p:cNvPr>
          <p:cNvSpPr txBox="1"/>
          <p:nvPr/>
        </p:nvSpPr>
        <p:spPr>
          <a:xfrm>
            <a:off x="838200" y="863026"/>
            <a:ext cx="11601417" cy="2412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86B687-E636-7870-13D2-684B711A470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31F5FEB-A328-9CC1-C2CE-7641EAC292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F86DF33-49AC-3650-28DB-5DE0B40A1F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9FE2CAA-1D31-6AD3-A1D0-BFCF6C7A454B}"/>
              </a:ext>
            </a:extLst>
          </p:cNvPr>
          <p:cNvSpPr/>
          <p:nvPr/>
        </p:nvSpPr>
        <p:spPr>
          <a:xfrm>
            <a:off x="838200" y="4594183"/>
            <a:ext cx="11963400" cy="307983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4000 + 900 + 30 + 2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5005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يواصل المتعلمون التدرب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AE8290-B533-5F14-55EF-420F783A6778}"/>
              </a:ext>
            </a:extLst>
          </p:cNvPr>
          <p:cNvSpPr/>
          <p:nvPr/>
        </p:nvSpPr>
        <p:spPr>
          <a:xfrm>
            <a:off x="2209800" y="8289735"/>
            <a:ext cx="4419600" cy="7399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الأستاذ على المتعلمين الذين يجدون صعوبات في وضع وإنجاز عمليات ضرب</a:t>
            </a:r>
            <a:endParaRPr lang="fr-FR" sz="2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9BF5D5FB-73FA-B564-77E9-DCCB760B5F06}"/>
              </a:ext>
            </a:extLst>
          </p:cNvPr>
          <p:cNvSpPr/>
          <p:nvPr/>
        </p:nvSpPr>
        <p:spPr>
          <a:xfrm flipH="1">
            <a:off x="4072123" y="3859079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457700" y="4009936"/>
            <a:ext cx="4686300" cy="4998449"/>
            <a:chOff x="4457700" y="4009936"/>
            <a:chExt cx="4686300" cy="4998449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5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>
              <a:cxnSpLocks/>
            </p:cNvCxnSpPr>
            <p:nvPr/>
          </p:nvCxnSpPr>
          <p:spPr>
            <a:xfrm>
              <a:off x="5348473" y="7658100"/>
              <a:ext cx="37955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8039939" y="780805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679841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5378953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081242"/>
            <a:chOff x="4457700" y="4009936"/>
            <a:chExt cx="5419708" cy="508124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5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68489" y="78527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5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473262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</p:grp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B931214-8EE1-CC60-F3BC-4515D90EA8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41E96C-0417-52A8-CB73-782F36CD9922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87551A9B-4B48-DC04-F825-AE4C6FFE600C}"/>
              </a:ext>
            </a:extLst>
          </p:cNvPr>
          <p:cNvSpPr/>
          <p:nvPr/>
        </p:nvSpPr>
        <p:spPr>
          <a:xfrm flipH="1">
            <a:off x="4081631" y="3848100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57700" y="4009936"/>
            <a:ext cx="4610100" cy="4848493"/>
            <a:chOff x="4457700" y="4009936"/>
            <a:chExt cx="4610100" cy="484849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5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>
              <a:cxnSpLocks/>
            </p:cNvCxnSpPr>
            <p:nvPr/>
          </p:nvCxnSpPr>
          <p:spPr>
            <a:xfrm>
              <a:off x="5767573" y="7658100"/>
              <a:ext cx="33002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8015191" y="76581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517954" y="761056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5122727" y="7634333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5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0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2</a:t>
              </a:r>
            </a:p>
          </p:txBody>
        </p:sp>
      </p:grpSp>
      <p:pic>
        <p:nvPicPr>
          <p:cNvPr id="10" name="Image 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2F2EBEE-13B8-854E-FCF3-AB6C17FAA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9600E9-FB3F-72B0-51B3-70C793A91B96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 أخذ لنفسه 35 صورة تذكارية في كل مدينة. كم عدد الصور التذكارية التي أخذها يحي؟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313032" y="5508979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 أخذ لنفسه 35 صورة تذكارية في كل مدينة. كم عدد الصور التذكارية التي أخذها يحي؟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أخذ 35 صورة في كل مدينة.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A34BCAF-181B-4F8F-50AD-6B6055ABF24B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 أخذ لنفسه 35 صورة تذكارية في كل مدينة. كم عدد الصور التذكارية التي أخذها يحي؟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4B5CD4-9A98-1741-1220-85981354F28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 أخذ لنفسه 35 صورة تذكارية في كل مدينة. كم عدد الصور التذكارية التي أخذها يحي؟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الصور التذكارية التي أخذها يحي.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019180-D20A-6683-D33C-D68EA3E7CEB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 أخذ لنفسه 35 صورة تذكارية في كل مدينة. كم عدد الصور التذكارية التي أخذها يحي؟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المرحلة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C7FB9E4-C76E-8475-2F60-AD3B742DAABB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 أخذ لنفسه 35 صورة تذكارية في كل مدينة. كم عدد الصور التذكارية التي أخذها يحي؟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020885"/>
            <a:ext cx="66270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75854" y="4407487"/>
            <a:ext cx="65870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المدن التي زارها يحي.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الصور التي أخذها في كل مدينة.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الصور التي أخذها.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37769" y="6794746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EFBD7C-E06B-E6B7-B776-4C6CBCE5584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 أخذ لنفسه 35 صورة تذكارية في كل مدينة. كم عدد الصور التذكارية التي أخذها يحي؟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الصور التذكارية التي أخذها يحي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الصور التي أخذها في كل مدينة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المدن التي زارها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الصور التي أخذها في كل مدينة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 صورة 6 مرات بعدد المدن التي زارها يحي.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 صورة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مدن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 صورة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 عدد الصور التذكارية التي أخذها يحي؟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الصور التذكارية التي أخذها يحي: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 X 6 = 210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صورة.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6A0D3B-FA4A-BE13-BE25-2ECA7801BA91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زار يحي 6 مدن تاريخية. أخذ لنفسه 35 صورة تذكارية في كل مدينة. كم عدد الصور التذكارية التي أخذها يحي؟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707B51-AB88-1513-8434-2D418C0696A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65" t="11904" r="881"/>
          <a:stretch/>
        </p:blipFill>
        <p:spPr>
          <a:xfrm>
            <a:off x="6146323" y="3855291"/>
            <a:ext cx="1878600" cy="11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42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1DC21CE-2EF6-E60F-0B9A-7F8FDED4CD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" t="15498" r="4622" b="68720"/>
          <a:stretch>
            <a:fillRect/>
          </a:stretch>
        </p:blipFill>
        <p:spPr>
          <a:xfrm>
            <a:off x="457200" y="4426930"/>
            <a:ext cx="12778497" cy="28996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05237" y="4133851"/>
            <a:ext cx="7295763" cy="39623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377D3EB-DBD2-6459-A1B6-196574359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" t="15498" r="4622" b="68720"/>
          <a:stretch>
            <a:fillRect/>
          </a:stretch>
        </p:blipFill>
        <p:spPr>
          <a:xfrm>
            <a:off x="468750" y="4722351"/>
            <a:ext cx="12778497" cy="289969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590800" y="67392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22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791098-403B-0DBA-FF3D-DAA2BA632485}"/>
              </a:ext>
            </a:extLst>
          </p:cNvPr>
          <p:cNvSpPr txBox="1"/>
          <p:nvPr/>
        </p:nvSpPr>
        <p:spPr>
          <a:xfrm>
            <a:off x="7184572" y="673923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66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43A602-A895-5813-68BC-75CD40EB1D63}"/>
              </a:ext>
            </a:extLst>
          </p:cNvPr>
          <p:cNvSpPr txBox="1"/>
          <p:nvPr/>
        </p:nvSpPr>
        <p:spPr>
          <a:xfrm>
            <a:off x="4876800" y="601132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33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6E0EF1-CA5A-AFCC-6048-C26F721C41F8}"/>
              </a:ext>
            </a:extLst>
          </p:cNvPr>
          <p:cNvSpPr txBox="1"/>
          <p:nvPr/>
        </p:nvSpPr>
        <p:spPr>
          <a:xfrm>
            <a:off x="4887686" y="670158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44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96731D-718D-419E-4610-C9D56526BA03}"/>
              </a:ext>
            </a:extLst>
          </p:cNvPr>
          <p:cNvSpPr txBox="1"/>
          <p:nvPr/>
        </p:nvSpPr>
        <p:spPr>
          <a:xfrm>
            <a:off x="7239000" y="601132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55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2646" y="7502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42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7FF2BA0-8F88-B384-AE89-7B58E4546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0" t="30689" r="5171" b="44624"/>
          <a:stretch>
            <a:fillRect/>
          </a:stretch>
        </p:blipFill>
        <p:spPr>
          <a:xfrm>
            <a:off x="838200" y="3957193"/>
            <a:ext cx="12321297" cy="453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5D6B75B-2836-B4DC-A221-352B235FF7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0" t="30689" r="5171" b="44624"/>
          <a:stretch>
            <a:fillRect/>
          </a:stretch>
        </p:blipFill>
        <p:spPr>
          <a:xfrm>
            <a:off x="1064840" y="2701748"/>
            <a:ext cx="12321297" cy="453594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3F507CD-472B-9AB0-AB6A-2BD0EE5CFA89}"/>
              </a:ext>
            </a:extLst>
          </p:cNvPr>
          <p:cNvSpPr txBox="1"/>
          <p:nvPr/>
        </p:nvSpPr>
        <p:spPr>
          <a:xfrm>
            <a:off x="6857999" y="583409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8675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4A8E04-258C-9E7C-765B-DF20C03EED2E}"/>
              </a:ext>
            </a:extLst>
          </p:cNvPr>
          <p:cNvSpPr txBox="1"/>
          <p:nvPr/>
        </p:nvSpPr>
        <p:spPr>
          <a:xfrm>
            <a:off x="9126472" y="5212080"/>
            <a:ext cx="3586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7000 + 500 + 40 + 8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23B554-ED8D-C42C-4042-B25FB4CEC014}"/>
              </a:ext>
            </a:extLst>
          </p:cNvPr>
          <p:cNvSpPr txBox="1"/>
          <p:nvPr/>
        </p:nvSpPr>
        <p:spPr>
          <a:xfrm>
            <a:off x="1524000" y="5181302"/>
            <a:ext cx="4450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آلاف وخمس مئة وثمانية وأربعون</a:t>
            </a:r>
            <a:endParaRPr lang="fr-FR" sz="32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B844B5-CB1E-D0B0-D427-0A1CD152DE64}"/>
              </a:ext>
            </a:extLst>
          </p:cNvPr>
          <p:cNvSpPr txBox="1"/>
          <p:nvPr/>
        </p:nvSpPr>
        <p:spPr>
          <a:xfrm>
            <a:off x="9126472" y="6367161"/>
            <a:ext cx="3586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9000 + 700 + 30 + 2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AF9506-A369-438E-5DA1-C12BD0FB94D6}"/>
              </a:ext>
            </a:extLst>
          </p:cNvPr>
          <p:cNvSpPr txBox="1"/>
          <p:nvPr/>
        </p:nvSpPr>
        <p:spPr>
          <a:xfrm>
            <a:off x="1428445" y="5737653"/>
            <a:ext cx="4450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آلاف وست مئة وخمسة وسبعون</a:t>
            </a:r>
            <a:endParaRPr lang="fr-FR" sz="32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C6B018C-4B51-1D06-2192-5ABC1882F73A}"/>
              </a:ext>
            </a:extLst>
          </p:cNvPr>
          <p:cNvSpPr txBox="1"/>
          <p:nvPr/>
        </p:nvSpPr>
        <p:spPr>
          <a:xfrm>
            <a:off x="1295400" y="6345288"/>
            <a:ext cx="4450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آلاف وسبع مئة واثنان وثلاثون</a:t>
            </a:r>
            <a:endParaRPr lang="fr-FR" sz="32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41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38A4B63-220C-BEFC-DB2C-3957CC7228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6" t="55392" r="5637" b="23672"/>
          <a:stretch>
            <a:fillRect/>
          </a:stretch>
        </p:blipFill>
        <p:spPr>
          <a:xfrm>
            <a:off x="677590" y="4248801"/>
            <a:ext cx="12636671" cy="38467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622129" y="4006956"/>
            <a:ext cx="5092871" cy="44094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A12920D-7594-7691-5D78-B794EF495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6" t="55392" r="5637" b="23672"/>
          <a:stretch>
            <a:fillRect/>
          </a:stretch>
        </p:blipFill>
        <p:spPr>
          <a:xfrm>
            <a:off x="539663" y="4345354"/>
            <a:ext cx="12636671" cy="384679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657600" y="7267501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3</a:t>
            </a:r>
            <a:r>
              <a:rPr lang="fr-FR" sz="3200" b="1" dirty="0">
                <a:solidFill>
                  <a:srgbClr val="C00000"/>
                </a:solidFill>
              </a:rPr>
              <a:t>  7  0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500745-447B-AD74-F1A4-903422501304}"/>
              </a:ext>
            </a:extLst>
          </p:cNvPr>
          <p:cNvSpPr txBox="1"/>
          <p:nvPr/>
        </p:nvSpPr>
        <p:spPr>
          <a:xfrm>
            <a:off x="1143000" y="7301925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7  8  4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578DA5-ECE1-A810-64BF-F2A41C0330B5}"/>
              </a:ext>
            </a:extLst>
          </p:cNvPr>
          <p:cNvSpPr txBox="1"/>
          <p:nvPr/>
        </p:nvSpPr>
        <p:spPr>
          <a:xfrm>
            <a:off x="1524000" y="6134100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9   8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B0DAB7-683D-D204-11DA-CBB9892BFD01}"/>
              </a:ext>
            </a:extLst>
          </p:cNvPr>
          <p:cNvSpPr txBox="1"/>
          <p:nvPr/>
        </p:nvSpPr>
        <p:spPr>
          <a:xfrm>
            <a:off x="2026913" y="6666638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DECCC1A-5EC6-D1A5-C561-24241F180A10}"/>
              </a:ext>
            </a:extLst>
          </p:cNvPr>
          <p:cNvSpPr txBox="1"/>
          <p:nvPr/>
        </p:nvSpPr>
        <p:spPr>
          <a:xfrm>
            <a:off x="4038600" y="6126480"/>
            <a:ext cx="1100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7   4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E41103-F99E-8746-FF7F-7A8C27E92AEB}"/>
              </a:ext>
            </a:extLst>
          </p:cNvPr>
          <p:cNvSpPr txBox="1"/>
          <p:nvPr/>
        </p:nvSpPr>
        <p:spPr>
          <a:xfrm>
            <a:off x="4431701" y="665651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52D3768-77E7-A910-E7FD-3B8B5D74A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1" t="76306" r="6001" b="6929"/>
          <a:stretch>
            <a:fillRect/>
          </a:stretch>
        </p:blipFill>
        <p:spPr>
          <a:xfrm>
            <a:off x="463334" y="2827038"/>
            <a:ext cx="12636671" cy="308054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ممارسة مستقلة في ثنائيات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الطريقة تلعب كل ثنائية </a:t>
            </a:r>
            <a:r>
              <a:rPr lang="fr-FR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تعين كل مجموعة ميسرا لتيسير  أطوار اللعبة.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الدعم حسب الحاجة.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1066800" y="5781736"/>
            <a:ext cx="4979297" cy="20287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</a:t>
              </a:r>
              <a:r>
                <a:rPr lang="ar-MA" sz="2700" b="1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بطاقات للاستعمال (يمكن للأستاذ اعتماد بطاقات جديدة)</a:t>
              </a:r>
              <a:endParaRPr lang="ar-MA" sz="2700" b="1" dirty="0">
                <a:latin typeface="Microsoft Uighur" panose="02000000000000000000" pitchFamily="2" charset="-78"/>
                <a:ea typeface="Arial Black"/>
                <a:cs typeface="Microsoft Uighur" panose="02000000000000000000" pitchFamily="2" charset="-78"/>
                <a:sym typeface="Arial Black"/>
              </a:endParaRP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458A929-1215-4C15-B740-AF9650237046}"/>
              </a:ext>
            </a:extLst>
          </p:cNvPr>
          <p:cNvGrpSpPr/>
          <p:nvPr/>
        </p:nvGrpSpPr>
        <p:grpSpPr>
          <a:xfrm>
            <a:off x="414277" y="4070864"/>
            <a:ext cx="12887446" cy="5548929"/>
            <a:chOff x="414277" y="4070864"/>
            <a:chExt cx="12887446" cy="5548929"/>
          </a:xfrm>
        </p:grpSpPr>
        <p:pic>
          <p:nvPicPr>
            <p:cNvPr id="11" name="Image 10" descr="Une image contenant capture d’écran, carré, Rectangle&#10;&#10;Le contenu généré par l’IA peut être incorrect.">
              <a:extLst>
                <a:ext uri="{FF2B5EF4-FFF2-40B4-BE49-F238E27FC236}">
                  <a16:creationId xmlns:a16="http://schemas.microsoft.com/office/drawing/2014/main" id="{C86CCC40-6E8E-C7C1-E529-72363F04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77" y="4070864"/>
              <a:ext cx="6497710" cy="5547419"/>
            </a:xfrm>
            <a:prstGeom prst="rect">
              <a:avLst/>
            </a:prstGeom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249096CF-6F50-D950-0B89-FCA32A9BA017}"/>
                </a:ext>
              </a:extLst>
            </p:cNvPr>
            <p:cNvGrpSpPr/>
            <p:nvPr/>
          </p:nvGrpSpPr>
          <p:grpSpPr>
            <a:xfrm>
              <a:off x="6804013" y="4072374"/>
              <a:ext cx="6497710" cy="5547419"/>
              <a:chOff x="6804013" y="4072374"/>
              <a:chExt cx="6497710" cy="5547419"/>
            </a:xfrm>
          </p:grpSpPr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DE8D722A-A85F-5C72-250C-D410A920CB52}"/>
                  </a:ext>
                </a:extLst>
              </p:cNvPr>
              <p:cNvGrpSpPr/>
              <p:nvPr/>
            </p:nvGrpSpPr>
            <p:grpSpPr>
              <a:xfrm>
                <a:off x="6804013" y="4072374"/>
                <a:ext cx="6497710" cy="5547419"/>
                <a:chOff x="6804013" y="4072374"/>
                <a:chExt cx="6497710" cy="5547419"/>
              </a:xfrm>
            </p:grpSpPr>
            <p:pic>
              <p:nvPicPr>
                <p:cNvPr id="6" name="Image 5" descr="Une image contenant capture d’écran, carré, Rectangle&#10;&#10;Le contenu généré par l’IA peut être incorrect.">
                  <a:extLst>
                    <a:ext uri="{FF2B5EF4-FFF2-40B4-BE49-F238E27FC236}">
                      <a16:creationId xmlns:a16="http://schemas.microsoft.com/office/drawing/2014/main" id="{420E00C0-A96B-6BE7-E3A1-154D4A24B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04013" y="4072374"/>
                  <a:ext cx="6497710" cy="5547419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3195493-E33E-4E71-98D8-64248B7A9F70}"/>
                    </a:ext>
                  </a:extLst>
                </p:cNvPr>
                <p:cNvSpPr/>
                <p:nvPr/>
              </p:nvSpPr>
              <p:spPr>
                <a:xfrm>
                  <a:off x="7239000" y="44577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427DBC8E-4124-44E6-8B8B-1569BC4F777D}"/>
                    </a:ext>
                  </a:extLst>
                </p:cNvPr>
                <p:cNvSpPr/>
                <p:nvPr/>
              </p:nvSpPr>
              <p:spPr>
                <a:xfrm>
                  <a:off x="7391400" y="594359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27F0ED5-F68D-6D38-679A-D7E343A89918}"/>
                    </a:ext>
                  </a:extLst>
                </p:cNvPr>
                <p:cNvSpPr/>
                <p:nvPr/>
              </p:nvSpPr>
              <p:spPr>
                <a:xfrm>
                  <a:off x="7239000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26701E0-66C0-446B-35B8-FC200A634950}"/>
                    </a:ext>
                  </a:extLst>
                </p:cNvPr>
                <p:cNvSpPr/>
                <p:nvPr/>
              </p:nvSpPr>
              <p:spPr>
                <a:xfrm>
                  <a:off x="7172602" y="872825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0AF23D53-A364-4E29-DAF4-C2309BAB24CA}"/>
                    </a:ext>
                  </a:extLst>
                </p:cNvPr>
                <p:cNvSpPr/>
                <p:nvPr/>
              </p:nvSpPr>
              <p:spPr>
                <a:xfrm>
                  <a:off x="9535355" y="436626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033041-FDED-546D-4425-5598BA776541}"/>
                    </a:ext>
                  </a:extLst>
                </p:cNvPr>
                <p:cNvSpPr/>
                <p:nvPr/>
              </p:nvSpPr>
              <p:spPr>
                <a:xfrm>
                  <a:off x="9466775" y="573023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A3E5D3-6EE9-70D7-7C54-813B7ACF70C3}"/>
                    </a:ext>
                  </a:extLst>
                </p:cNvPr>
                <p:cNvSpPr/>
                <p:nvPr/>
              </p:nvSpPr>
              <p:spPr>
                <a:xfrm>
                  <a:off x="9382955" y="714161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FBABDB4-C0D7-48DD-9EBA-D2D609EE6C50}"/>
                    </a:ext>
                  </a:extLst>
                </p:cNvPr>
                <p:cNvSpPr/>
                <p:nvPr/>
              </p:nvSpPr>
              <p:spPr>
                <a:xfrm>
                  <a:off x="9482015" y="872063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C09BA03-8E91-65B1-42FF-79C1D188E3BC}"/>
                    </a:ext>
                  </a:extLst>
                </p:cNvPr>
                <p:cNvSpPr/>
                <p:nvPr/>
              </p:nvSpPr>
              <p:spPr>
                <a:xfrm>
                  <a:off x="11543884" y="44196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55D89B5-6B36-5314-7F13-44F838821ABE}"/>
                    </a:ext>
                  </a:extLst>
                </p:cNvPr>
                <p:cNvSpPr/>
                <p:nvPr/>
              </p:nvSpPr>
              <p:spPr>
                <a:xfrm>
                  <a:off x="11725150" y="578523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2F335DF-BE61-E456-111D-CCF885BB3EF3}"/>
                    </a:ext>
                  </a:extLst>
                </p:cNvPr>
                <p:cNvSpPr/>
                <p:nvPr/>
              </p:nvSpPr>
              <p:spPr>
                <a:xfrm>
                  <a:off x="11648815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14152B1-79B5-ED4A-51F0-38850BF7D86C}"/>
                    </a:ext>
                  </a:extLst>
                </p:cNvPr>
                <p:cNvSpPr/>
                <p:nvPr/>
              </p:nvSpPr>
              <p:spPr>
                <a:xfrm>
                  <a:off x="11648815" y="863254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</p:grp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7D43B5E-E666-38A8-19C4-9DB69BE16217}"/>
                  </a:ext>
                </a:extLst>
              </p:cNvPr>
              <p:cNvSpPr txBox="1"/>
              <p:nvPr/>
            </p:nvSpPr>
            <p:spPr>
              <a:xfrm>
                <a:off x="7518821" y="440058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9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3FD98B5C-164D-B06F-42D2-527954760F71}"/>
                  </a:ext>
                </a:extLst>
              </p:cNvPr>
              <p:cNvSpPr txBox="1"/>
              <p:nvPr/>
            </p:nvSpPr>
            <p:spPr>
              <a:xfrm>
                <a:off x="9700939" y="5866547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 9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76890BC-5647-B9BC-8388-678D69FF5B7C}"/>
                  </a:ext>
                </a:extLst>
              </p:cNvPr>
              <p:cNvSpPr txBox="1"/>
              <p:nvPr/>
            </p:nvSpPr>
            <p:spPr>
              <a:xfrm>
                <a:off x="11714116" y="7301665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6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03BE804-F540-E385-5D4B-6123FA62025D}"/>
                  </a:ext>
                </a:extLst>
              </p:cNvPr>
              <p:cNvSpPr txBox="1"/>
              <p:nvPr/>
            </p:nvSpPr>
            <p:spPr>
              <a:xfrm>
                <a:off x="7646242" y="7258476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72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A0FF084A-1D51-9E09-5BD5-BF11B6DA1015}"/>
                  </a:ext>
                </a:extLst>
              </p:cNvPr>
              <p:cNvSpPr txBox="1"/>
              <p:nvPr/>
            </p:nvSpPr>
            <p:spPr>
              <a:xfrm>
                <a:off x="11852571" y="441959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63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4FF8175-0C26-701B-8ACA-0816E1D5806D}"/>
                  </a:ext>
                </a:extLst>
              </p:cNvPr>
              <p:cNvSpPr txBox="1"/>
              <p:nvPr/>
            </p:nvSpPr>
            <p:spPr>
              <a:xfrm>
                <a:off x="7634447" y="5795418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48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A35D408-3166-6039-CEB5-B6A189747F00}"/>
                  </a:ext>
                </a:extLst>
              </p:cNvPr>
              <p:cNvSpPr txBox="1"/>
              <p:nvPr/>
            </p:nvSpPr>
            <p:spPr>
              <a:xfrm>
                <a:off x="9637797" y="735319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7X7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023A19D-FACD-679A-BE0D-226913CD515F}"/>
                  </a:ext>
                </a:extLst>
              </p:cNvPr>
              <p:cNvSpPr txBox="1"/>
              <p:nvPr/>
            </p:nvSpPr>
            <p:spPr>
              <a:xfrm>
                <a:off x="9622805" y="441185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6X6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43A42FD1-9795-FF94-4E7C-A60568E3802F}"/>
                  </a:ext>
                </a:extLst>
              </p:cNvPr>
              <p:cNvSpPr txBox="1"/>
              <p:nvPr/>
            </p:nvSpPr>
            <p:spPr>
              <a:xfrm>
                <a:off x="7514184" y="878583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36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0C026B7-B487-DF8F-E43B-F6A8B90D47E1}"/>
                  </a:ext>
                </a:extLst>
              </p:cNvPr>
              <p:cNvSpPr txBox="1"/>
              <p:nvPr/>
            </p:nvSpPr>
            <p:spPr>
              <a:xfrm>
                <a:off x="11903657" y="5874224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49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971E7516-FA2B-5310-CC85-6280FBC4B5F9}"/>
                  </a:ext>
                </a:extLst>
              </p:cNvPr>
              <p:cNvSpPr txBox="1"/>
              <p:nvPr/>
            </p:nvSpPr>
            <p:spPr>
              <a:xfrm>
                <a:off x="11887211" y="866987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45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CF19F2C-5432-6869-C6D8-487D02B31692}"/>
                  </a:ext>
                </a:extLst>
              </p:cNvPr>
              <p:cNvSpPr txBox="1"/>
              <p:nvPr/>
            </p:nvSpPr>
            <p:spPr>
              <a:xfrm>
                <a:off x="9700939" y="8703712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9X5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الضرب في 11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300365"/>
                <a:chOff x="1111293" y="1942898"/>
                <a:chExt cx="11493414" cy="1300365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6155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 algn="r" rtl="1">
                    <a:buFont typeface="Arial" panose="020B0604020202020204" pitchFamily="34" charset="0"/>
                    <a:buChar char="•"/>
                  </a:pPr>
                  <a:r>
                    <a:rPr lang="ar-MA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قراءة وكتابة وتفكيك الأعداد من 0 إلى  99</a:t>
                  </a:r>
                  <a:r>
                    <a:rPr lang="fr-FR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fr-FR" sz="2400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من رقمين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82E7D-5788-A97C-A9FE-32DB9FB13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C68277-EA83-810B-E6CB-7918EC27566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97B0082C-A48A-C3B1-D9D4-46D7B4CCF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406B7598-6217-C46C-0C2C-A77FF497F2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2876E04F-4E98-CC41-8A0F-5582B6A462F1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نشاط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 في 10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3845369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C4A47-B38F-85DC-B379-3EB3FB84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1942C6-00CA-7F82-0274-1D344F97E2F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38172C-455C-1F57-847C-F24A16D8E4B8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17A9373-8730-F4BC-2BEB-B274C76AC78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D7EE55-294E-5524-3DDE-9BCD3551A0B0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AB9AE9-D6EB-3BEB-ACD6-38B58042593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FCB35B-14FF-E71F-4C3B-450E272B93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88C7A1-FE8B-81BA-A949-7B4D2355A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C250605-7678-076B-52AF-71CFF6AE4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95660"/>
              </p:ext>
            </p:extLst>
          </p:nvPr>
        </p:nvGraphicFramePr>
        <p:xfrm>
          <a:off x="800640" y="3459394"/>
          <a:ext cx="12239470" cy="6007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58447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505595">
                <a:tc>
                  <a:txBody>
                    <a:bodyPr/>
                    <a:lstStyle/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خشيبات </a:t>
                      </a:r>
                    </a:p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ربطات مطاطية لعمل حزم من 10 خشبات.</a:t>
                      </a:r>
                    </a:p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بطاقات مكتوب عليها أعداد (من 1 إلى 9 مثلاً).</a:t>
                      </a: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الأدوات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67172"/>
                  </a:ext>
                </a:extLst>
              </a:tr>
              <a:tr h="541179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52774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2724932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93B1C0EB-C7B1-5956-8FAF-2218F792409E}"/>
              </a:ext>
            </a:extLst>
          </p:cNvPr>
          <p:cNvGrpSpPr/>
          <p:nvPr/>
        </p:nvGrpSpPr>
        <p:grpSpPr>
          <a:xfrm>
            <a:off x="800640" y="2621323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363B8C5B-01EE-6A37-1852-E68FA551DF3E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1B24B46F-56C4-CC33-FF4F-BA8DA090660A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7" name="Rectangle 4">
            <a:extLst>
              <a:ext uri="{FF2B5EF4-FFF2-40B4-BE49-F238E27FC236}">
                <a16:creationId xmlns:a16="http://schemas.microsoft.com/office/drawing/2014/main" id="{74BC1527-D7A4-01CF-0754-900EF1D80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6544757"/>
            <a:ext cx="867331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ar-SA" altLang="fr-FR" sz="1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ar-SA" altLang="fr-FR" sz="2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بمجموعة من المتعلمين لنمذجة النشاط؛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المتعلمين حزما من 10 خشيبات كل حزمة = عشرة خشيبة؛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المتعلم بطاقة عدد مثلاً: 4؛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</a:t>
            </a: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المتعلم  أن يأخذ عددا من حزم بعدد الرقم الموجود على البطا</a:t>
            </a: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قة مثلا 4 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يسأل الأستاذ: "كم خشبة لديك الآن؟" → المتعلم  يعدها بالعشرات: 10، 20، 30، 40</a:t>
            </a: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أو يقول: "4 × 10 = 40</a:t>
            </a:r>
            <a:r>
              <a:rPr kumimoji="0" lang="fr-FR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".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34293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32805</TotalTime>
  <Words>2213</Words>
  <Application>Microsoft Office PowerPoint</Application>
  <PresentationFormat>Personnalisé</PresentationFormat>
  <Paragraphs>620</Paragraphs>
  <Slides>63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71" baseType="lpstr">
      <vt:lpstr>Dosis</vt:lpstr>
      <vt:lpstr>Arial</vt:lpstr>
      <vt:lpstr>Microsoft Uighur</vt:lpstr>
      <vt:lpstr>A Massir Ballpoint</vt:lpstr>
      <vt:lpstr>IBM Plex Sans Arabic</vt:lpstr>
      <vt:lpstr>Arial Black</vt:lpstr>
      <vt:lpstr>Cambria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354</cp:revision>
  <dcterms:created xsi:type="dcterms:W3CDTF">2006-08-16T00:00:00Z</dcterms:created>
  <dcterms:modified xsi:type="dcterms:W3CDTF">2025-10-05T21:31:35Z</dcterms:modified>
  <dc:identifier>DAFtlvZnwz4</dc:identifier>
</cp:coreProperties>
</file>