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0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67" r:id="rId13"/>
    <p:sldId id="2134808624" r:id="rId14"/>
    <p:sldId id="2134808767" r:id="rId15"/>
    <p:sldId id="2134808683" r:id="rId16"/>
    <p:sldId id="2134808770" r:id="rId17"/>
    <p:sldId id="2134808771" r:id="rId18"/>
    <p:sldId id="2134808772" r:id="rId19"/>
    <p:sldId id="2134808459" r:id="rId20"/>
    <p:sldId id="2134808701" r:id="rId21"/>
    <p:sldId id="2134808702" r:id="rId22"/>
    <p:sldId id="2134808734" r:id="rId23"/>
    <p:sldId id="2134808762" r:id="rId24"/>
    <p:sldId id="2134808773" r:id="rId25"/>
    <p:sldId id="2134808774" r:id="rId26"/>
    <p:sldId id="2134808594" r:id="rId27"/>
    <p:sldId id="2134808709" r:id="rId28"/>
    <p:sldId id="2134808710" r:id="rId29"/>
    <p:sldId id="2134808738" r:id="rId30"/>
    <p:sldId id="2134808739" r:id="rId31"/>
    <p:sldId id="2134808740" r:id="rId32"/>
    <p:sldId id="2134808595" r:id="rId33"/>
    <p:sldId id="2134808714" r:id="rId34"/>
    <p:sldId id="2134808715" r:id="rId35"/>
    <p:sldId id="2134808716" r:id="rId36"/>
    <p:sldId id="2134808717" r:id="rId37"/>
    <p:sldId id="2134808718" r:id="rId38"/>
    <p:sldId id="2134808719" r:id="rId39"/>
    <p:sldId id="2134808720" r:id="rId40"/>
    <p:sldId id="2134808721" r:id="rId41"/>
    <p:sldId id="2134808722" r:id="rId42"/>
    <p:sldId id="2134808741" r:id="rId43"/>
    <p:sldId id="2134808724" r:id="rId44"/>
    <p:sldId id="2134808596" r:id="rId45"/>
    <p:sldId id="2134808725" r:id="rId46"/>
    <p:sldId id="2134808726" r:id="rId47"/>
    <p:sldId id="2134808727" r:id="rId48"/>
    <p:sldId id="2134808728" r:id="rId49"/>
    <p:sldId id="2134808729" r:id="rId50"/>
    <p:sldId id="2134808730" r:id="rId51"/>
    <p:sldId id="2134808731" r:id="rId52"/>
    <p:sldId id="2134808461" r:id="rId53"/>
    <p:sldId id="2134808469" r:id="rId54"/>
    <p:sldId id="2134808754" r:id="rId55"/>
    <p:sldId id="2134808768" r:id="rId56"/>
    <p:sldId id="2134808769" r:id="rId57"/>
    <p:sldId id="2134808503" r:id="rId58"/>
    <p:sldId id="2134808504" r:id="rId59"/>
  </p:sldIdLst>
  <p:sldSz cx="13716000" cy="10287000"/>
  <p:notesSz cx="6858000" cy="9144000"/>
  <p:embeddedFontLst>
    <p:embeddedFont>
      <p:font typeface="Arial Black" panose="020B0604020202020204" pitchFamily="34" charset="0"/>
      <p:bold r:id="rId61"/>
    </p:embeddedFont>
    <p:embeddedFont>
      <p:font typeface="Cambria" panose="02040503050406030204" pitchFamily="18" charset="0"/>
      <p:regular r:id="rId62"/>
      <p:bold r:id="rId63"/>
      <p:italic r:id="rId64"/>
      <p:boldItalic r:id="rId65"/>
    </p:embeddedFont>
    <p:embeddedFont>
      <p:font typeface="Dosis" pitchFamily="2" charset="77"/>
      <p:regular r:id="rId66"/>
      <p:bold r:id="rId67"/>
    </p:embeddedFont>
    <p:embeddedFont>
      <p:font typeface="IBM Plex Sans Arabic" panose="020B0503050203000203" pitchFamily="34" charset="-78"/>
      <p:regular r:id="rId68"/>
    </p:embeddedFont>
    <p:embeddedFont>
      <p:font typeface="Microsoft Uighur" panose="02000000000000000000" pitchFamily="2" charset="-78"/>
      <p:regular r:id="rId69"/>
      <p:bold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097B2"/>
    <a:srgbClr val="02BDC9"/>
    <a:srgbClr val="7ACFB0"/>
    <a:srgbClr val="F98F51"/>
    <a:srgbClr val="4AC283"/>
    <a:srgbClr val="3D8FA5"/>
    <a:srgbClr val="106585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05/10/2025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.svg"/><Relationship Id="rId7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9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4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9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34.png"/><Relationship Id="rId4" Type="http://schemas.openxmlformats.org/officeDocument/2006/relationships/image" Target="../media/image4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7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6.png"/><Relationship Id="rId5" Type="http://schemas.openxmlformats.org/officeDocument/2006/relationships/image" Target="../media/image23.jpeg"/><Relationship Id="rId4" Type="http://schemas.openxmlformats.org/officeDocument/2006/relationships/image" Target="../media/image8.sv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الضرب في 10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سأقرأ جدول الضرب</a:t>
            </a:r>
          </a:p>
          <a:p>
            <a:pPr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يريد أن يقرأ</a:t>
            </a:r>
            <a:endParaRPr kumimoji="0" lang="ar-MA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81" y="4914900"/>
            <a:ext cx="4154291" cy="4104731"/>
          </a:xfrm>
          <a:prstGeom prst="rect">
            <a:avLst/>
          </a:prstGeom>
        </p:spPr>
      </p:pic>
      <p:pic>
        <p:nvPicPr>
          <p:cNvPr id="1028" name="Picture 4" descr="Plus de 50 Tableaux de multiplication - Toutes les tailles | Memozor">
            <a:extLst>
              <a:ext uri="{FF2B5EF4-FFF2-40B4-BE49-F238E27FC236}">
                <a16:creationId xmlns:a16="http://schemas.microsoft.com/office/drawing/2014/main" id="{AB60EE1D-807D-8A44-2959-9E56767E7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90570"/>
            <a:ext cx="6435836" cy="663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E0515DB-DA08-B136-4A39-0DBA7158E8FB}"/>
              </a:ext>
            </a:extLst>
          </p:cNvPr>
          <p:cNvSpPr/>
          <p:nvPr/>
        </p:nvSpPr>
        <p:spPr>
          <a:xfrm>
            <a:off x="8153400" y="8191500"/>
            <a:ext cx="609600" cy="6096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سأقوم بنمذجة نشاط الضرب في 10 باستخدام الخشيبات والحزم. ستفعلون مثلي في مجموعات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أنظر المرفق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554" y="3184939"/>
            <a:ext cx="5370846" cy="496627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الضرب في 10 باستخدام الخشيبات والحزم</a:t>
            </a:r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699044" y="3107548"/>
            <a:ext cx="3962799" cy="450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dessin humoristique, garçon, Visage humain, habits&#10;&#10;Le contenu généré par l’IA peut être incorrect.">
            <a:extLst>
              <a:ext uri="{FF2B5EF4-FFF2-40B4-BE49-F238E27FC236}">
                <a16:creationId xmlns:a16="http://schemas.microsoft.com/office/drawing/2014/main" id="{3C6CD580-E8A9-B12E-3447-0908162F26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04" b="15157"/>
          <a:stretch>
            <a:fillRect/>
          </a:stretch>
        </p:blipFill>
        <p:spPr>
          <a:xfrm>
            <a:off x="2323958" y="6134101"/>
            <a:ext cx="4615309" cy="302015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9D19544-B8A2-8707-3B91-28260999424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65" t="11904" r="881"/>
          <a:stretch/>
        </p:blipFill>
        <p:spPr>
          <a:xfrm>
            <a:off x="1981200" y="4144415"/>
            <a:ext cx="1230657" cy="75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EFCCC-5789-63B7-AAEF-4BC2BEBAD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D891981-F8F4-D882-5AEB-D1273AD9F71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0D840FA-B91D-2FEE-BD47-1D6DB18C3D80}"/>
              </a:ext>
            </a:extLst>
          </p:cNvPr>
          <p:cNvSpPr/>
          <p:nvPr/>
        </p:nvSpPr>
        <p:spPr>
          <a:xfrm>
            <a:off x="275853" y="2996566"/>
            <a:ext cx="13164293" cy="688653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9270AE-4326-D36F-9693-6C6FB415A226}"/>
              </a:ext>
            </a:extLst>
          </p:cNvPr>
          <p:cNvSpPr/>
          <p:nvPr/>
        </p:nvSpPr>
        <p:spPr>
          <a:xfrm>
            <a:off x="-1" y="752745"/>
            <a:ext cx="13716001" cy="204559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33C0C2-93BF-AD92-E7E2-B2C2257309B0}"/>
              </a:ext>
            </a:extLst>
          </p:cNvPr>
          <p:cNvSpPr txBox="1"/>
          <p:nvPr/>
        </p:nvSpPr>
        <p:spPr>
          <a:xfrm>
            <a:off x="838200" y="863026"/>
            <a:ext cx="11601417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الحزم يبني الأستاذ جدول الضرب في 10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يملأ الأستاذ الجدول</a:t>
            </a:r>
          </a:p>
          <a:p>
            <a:pPr lvl="1" indent="-457200" algn="r" defTabSz="685834" rt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ويوضح خصوصيات  الضرب في 10</a:t>
            </a:r>
          </a:p>
          <a:p>
            <a:pPr lvl="1" indent="-457200" algn="r" defTabSz="685834" rt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المتعلمين لقراءة الجدول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DC9E797-3DBE-2E29-E0DD-E51CE193251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BC379FE-B50F-6D36-F951-EAB13F3D47C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578E113-93F1-38C0-8F38-04AF26BBF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6" name="Image 5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288A704-0780-0609-12A0-6DA2CE942E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575" y="4196291"/>
            <a:ext cx="4749419" cy="469275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784CE2B-1783-329F-6DBB-DB3B15B527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27" t="74018" r="15919" b="5253"/>
          <a:stretch>
            <a:fillRect/>
          </a:stretch>
        </p:blipFill>
        <p:spPr>
          <a:xfrm>
            <a:off x="8077200" y="3252943"/>
            <a:ext cx="2823716" cy="638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693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371-E509-FC59-7465-BE49EA4D1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0992B1-AB3A-BEBD-A44C-331DA06D567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C02C2-57F0-E428-4CA3-A802F1D2E5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524DEE-A5F2-CEA0-2A03-4CC853E9EB0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94F680-6061-63BA-2B43-2E396F600D93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بسرعة.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A461DF-5192-01CD-5393-9EA543A618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B5036D-F786-5BCF-26BA-516225E7F8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6A4053B-AB9A-0208-796B-806ACD74E9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09600" y="1052378"/>
            <a:ext cx="1316554" cy="856143"/>
          </a:xfrm>
          <a:prstGeom prst="roundRect">
            <a:avLst/>
          </a:prstGeom>
        </p:spPr>
      </p:pic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22FB1447-BD78-8131-7DB0-8E44BE82EDC3}"/>
              </a:ext>
            </a:extLst>
          </p:cNvPr>
          <p:cNvSpPr/>
          <p:nvPr/>
        </p:nvSpPr>
        <p:spPr>
          <a:xfrm flipH="1">
            <a:off x="3962400" y="5115410"/>
            <a:ext cx="6181353" cy="19921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</a:t>
            </a:r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 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=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6074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4BE0E-46B2-3375-65B0-5CD49CE79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836DA3-96FF-923C-8289-465A2FD32C9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309D93-97C2-06CF-57E2-10823626CE2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16D0F3A-A7FB-0F4F-C51A-6F34BE6C26C4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033ADBC-4CEC-E9E9-8E3D-7DC46F2D5818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224060F-5772-0502-4E18-7A69BBE079A3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B532AE6-DE6B-D714-43B3-1DB1C72764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DECDBECE-FB1E-2BFB-6E1A-FCC0102FA4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6" name="Rectangle : coins arrondis 18 - 2">
            <a:extLst>
              <a:ext uri="{FF2B5EF4-FFF2-40B4-BE49-F238E27FC236}">
                <a16:creationId xmlns:a16="http://schemas.microsoft.com/office/drawing/2014/main" id="{B4D53A4B-A282-485B-5ED8-84EC74985FCE}"/>
              </a:ext>
            </a:extLst>
          </p:cNvPr>
          <p:cNvSpPr/>
          <p:nvPr/>
        </p:nvSpPr>
        <p:spPr>
          <a:xfrm flipH="1">
            <a:off x="3962400" y="5115410"/>
            <a:ext cx="6181353" cy="19921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</a:t>
            </a:r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 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fr-FR" sz="138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= 6</a:t>
            </a:r>
            <a:r>
              <a:rPr lang="fr-FR" sz="138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210372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860D0-0195-024C-F384-23F44A3FE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B0E02FF-68E0-CD33-0258-D29F7A8439A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DF95D4-2B03-C572-0957-E22F9417F6A3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1C20D3-139E-4B6F-6CF4-3F55DA1DBDC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A946168-774B-F296-0677-2686B37183D2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بسرعة.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185142A-5714-BAFA-7FCB-CF83D50AE953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A0FCD6-2F59-3313-00B5-FC87DDDB47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B171F647-B7A6-C3CB-E755-4AB9A35D64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09600" y="1052378"/>
            <a:ext cx="1316554" cy="856143"/>
          </a:xfrm>
          <a:prstGeom prst="roundRect">
            <a:avLst/>
          </a:prstGeom>
        </p:spPr>
      </p:pic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EE2D130D-AF12-C61B-0D68-301291D9F0D7}"/>
              </a:ext>
            </a:extLst>
          </p:cNvPr>
          <p:cNvSpPr/>
          <p:nvPr/>
        </p:nvSpPr>
        <p:spPr>
          <a:xfrm flipH="1">
            <a:off x="3962400" y="5115410"/>
            <a:ext cx="6181353" cy="19921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</a:t>
            </a:r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 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=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200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FA4DE-986D-F9BD-4261-5A2E9E3C6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A4931F-6AB8-761B-A5A1-5BB62552B8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8234C7-44EB-7AE9-2B5D-CE8672FAC4FB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81881B-11D8-C24A-4232-C540452BB54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786EA73-CA5E-7D44-986E-7C35A13D4577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950A87-C564-7D2E-EA73-306168F3299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089B6C-67E2-1021-1362-3A0B3247B9A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0638BF5-25D0-0E50-D8AD-A6C180514C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6" name="Rectangle : coins arrondis 18 - 2">
            <a:extLst>
              <a:ext uri="{FF2B5EF4-FFF2-40B4-BE49-F238E27FC236}">
                <a16:creationId xmlns:a16="http://schemas.microsoft.com/office/drawing/2014/main" id="{F482447C-004C-36BB-0F2D-BBB819B09225}"/>
              </a:ext>
            </a:extLst>
          </p:cNvPr>
          <p:cNvSpPr/>
          <p:nvPr/>
        </p:nvSpPr>
        <p:spPr>
          <a:xfrm flipH="1">
            <a:off x="3962400" y="5115410"/>
            <a:ext cx="6181353" cy="19921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</a:t>
            </a:r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 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fr-FR" sz="138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r>
              <a:rPr lang="fr-FR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= 8</a:t>
            </a:r>
            <a:r>
              <a:rPr lang="fr-FR" sz="138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5762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FC2D76C-584F-C6A6-3DE3-AAD6F14D8A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ترتيب الأعداد من 0 إلى 9999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72104" y="5351890"/>
            <a:ext cx="30519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مقارنة وترتيب الأعداد من 0 إلى 9999</a:t>
            </a:r>
            <a:endParaRPr lang="fr-FR" sz="16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0B2D82A-F434-459A-9DC8-D8693D1ABB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022" y="5143500"/>
            <a:ext cx="4495800" cy="254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31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بعدها ينتدب الأستاذ مجموعة من المتعلمين للقراءة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ينوع الأستاذ طرق قراءة اللوحة</a:t>
            </a:r>
            <a:endParaRPr lang="ar-MA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406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9C440-C315-0C85-A5AB-C8C166A06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8FE719-6130-3015-0F18-95F00E70368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0F610C-DF0D-3BB1-DE4A-6039E82D694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2838261-4D7A-DEF0-2C83-13DCE5DFB80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61E076-1CEC-71EE-D053-4A2749118D1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رتبوا الأعداد ترتيبا تناقصيا.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D9CACF6-ADD6-CC9E-2D0B-B54791602F9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D9E9C6C-4A68-2942-A6E2-EC86754D91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E352327-C73D-E6EA-F300-723A52092A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40984B7-7B1E-EB01-ABFF-0155DB54958C}"/>
              </a:ext>
            </a:extLst>
          </p:cNvPr>
          <p:cNvSpPr/>
          <p:nvPr/>
        </p:nvSpPr>
        <p:spPr>
          <a:xfrm>
            <a:off x="9430296" y="3592286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8967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DA32253-4A01-2C55-A07E-53B86E4B1CAC}"/>
              </a:ext>
            </a:extLst>
          </p:cNvPr>
          <p:cNvSpPr/>
          <p:nvPr/>
        </p:nvSpPr>
        <p:spPr>
          <a:xfrm>
            <a:off x="838200" y="361950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8976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1BD77A7-0AF3-AA83-1067-2BD7A9C15544}"/>
              </a:ext>
            </a:extLst>
          </p:cNvPr>
          <p:cNvSpPr txBox="1"/>
          <p:nvPr/>
        </p:nvSpPr>
        <p:spPr>
          <a:xfrm>
            <a:off x="838200" y="5959826"/>
            <a:ext cx="12066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dirty="0"/>
              <a:t>.............................................................................................</a:t>
            </a:r>
            <a:endParaRPr lang="fr-FR" sz="3600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3C408D2-0FC1-BF44-202B-3E69578025D6}"/>
              </a:ext>
            </a:extLst>
          </p:cNvPr>
          <p:cNvSpPr/>
          <p:nvPr/>
        </p:nvSpPr>
        <p:spPr>
          <a:xfrm>
            <a:off x="5120638" y="3592286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8796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8446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2A4DE-2074-96DD-B5FB-B5CF12F89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78A60D-A0BD-3A16-19C0-FE3C1B55D01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2FFC99-75DB-946E-FB69-04945A1D3ED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59A9D0-A00F-CAFA-8CA7-39761A363C0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683962-3E41-90CA-6C7C-711E22D3FED1}"/>
              </a:ext>
            </a:extLst>
          </p:cNvPr>
          <p:cNvSpPr txBox="1"/>
          <p:nvPr/>
        </p:nvSpPr>
        <p:spPr>
          <a:xfrm>
            <a:off x="838200" y="863026"/>
            <a:ext cx="11601417" cy="2412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يصف المتعلم خطوات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023974-AC99-F83F-1A61-D4A4AC258FC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DAD889E-E262-13EA-EBF7-6179137BEA6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6ED3A0-BD2D-629B-A094-4C44BD23B5E5}"/>
              </a:ext>
            </a:extLst>
          </p:cNvPr>
          <p:cNvSpPr txBox="1"/>
          <p:nvPr/>
        </p:nvSpPr>
        <p:spPr>
          <a:xfrm>
            <a:off x="4196417" y="6155872"/>
            <a:ext cx="789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&gt;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0D7C4EC-6E58-BA28-5894-39102FB03B27}"/>
              </a:ext>
            </a:extLst>
          </p:cNvPr>
          <p:cNvSpPr/>
          <p:nvPr/>
        </p:nvSpPr>
        <p:spPr>
          <a:xfrm>
            <a:off x="5008493" y="636138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SA" sz="9600" b="1" dirty="0">
                <a:solidFill>
                  <a:schemeClr val="accent3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34F20D2-D240-9532-0DB7-F47A66131273}"/>
              </a:ext>
            </a:extLst>
          </p:cNvPr>
          <p:cNvSpPr/>
          <p:nvPr/>
        </p:nvSpPr>
        <p:spPr>
          <a:xfrm>
            <a:off x="557926" y="636138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SA" sz="9600" b="1" dirty="0">
                <a:solidFill>
                  <a:schemeClr val="accent3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77E55BA-1FDB-A0B2-286D-3B94943B042F}"/>
              </a:ext>
            </a:extLst>
          </p:cNvPr>
          <p:cNvSpPr/>
          <p:nvPr/>
        </p:nvSpPr>
        <p:spPr>
          <a:xfrm>
            <a:off x="9565698" y="6345546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9C785A-9AF2-9C66-676D-9E6238A809E4}"/>
              </a:ext>
            </a:extLst>
          </p:cNvPr>
          <p:cNvSpPr txBox="1"/>
          <p:nvPr/>
        </p:nvSpPr>
        <p:spPr>
          <a:xfrm>
            <a:off x="8621139" y="6128658"/>
            <a:ext cx="789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&gt;</a:t>
            </a: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F8CDC3A-EB9C-8108-B4B6-10F012E6CA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0989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5ABE1-2957-7184-234C-E8FF7DA88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6AC39B2-0F7E-AECE-B9DC-17A48637A97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99C461-1B16-1A26-BEFF-885940691B84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74E5F2A-F6B4-CCB2-3BBC-8D09F0EA7449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A09E502-10B5-1375-BA4C-3E23CC5349EE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رتبوا الأعداد ترتيبا تزايديا.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9BA0B32-A9EF-AB50-3684-540AFE7E2BD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7272BB5-56A9-D2FD-F0AF-3897419E389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C2C7CAD8-91E8-4286-8A91-C513E28298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9A738A3-19FC-1321-C003-4FCAADC6056A}"/>
              </a:ext>
            </a:extLst>
          </p:cNvPr>
          <p:cNvSpPr/>
          <p:nvPr/>
        </p:nvSpPr>
        <p:spPr>
          <a:xfrm>
            <a:off x="9430296" y="3592286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7834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8814E64-E4B7-6976-88A7-28EDBCA83AD6}"/>
              </a:ext>
            </a:extLst>
          </p:cNvPr>
          <p:cNvSpPr/>
          <p:nvPr/>
        </p:nvSpPr>
        <p:spPr>
          <a:xfrm>
            <a:off x="838200" y="361950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7854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B678444-697E-8243-8C72-8A5A5BE38528}"/>
              </a:ext>
            </a:extLst>
          </p:cNvPr>
          <p:cNvSpPr txBox="1"/>
          <p:nvPr/>
        </p:nvSpPr>
        <p:spPr>
          <a:xfrm>
            <a:off x="838200" y="5959826"/>
            <a:ext cx="12066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dirty="0"/>
              <a:t>.............................................................................................</a:t>
            </a:r>
            <a:endParaRPr lang="fr-FR" sz="3600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707A67-6B31-0FF8-CD5B-98CE4FBF8915}"/>
              </a:ext>
            </a:extLst>
          </p:cNvPr>
          <p:cNvSpPr/>
          <p:nvPr/>
        </p:nvSpPr>
        <p:spPr>
          <a:xfrm>
            <a:off x="5120638" y="3592286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7864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492314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93411-EDD3-875D-F2F7-A98373A78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DCB5D1-C878-8F0D-B79B-7B9FC76F149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560642-FDC6-2E82-13EA-A78D627F7B31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56BF9F7-E554-4428-34C6-C7D178A7FA47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87FE45-4EDA-FB0E-AA8F-24F4FF881D45}"/>
              </a:ext>
            </a:extLst>
          </p:cNvPr>
          <p:cNvSpPr txBox="1"/>
          <p:nvPr/>
        </p:nvSpPr>
        <p:spPr>
          <a:xfrm>
            <a:off x="838200" y="863026"/>
            <a:ext cx="11601417" cy="2027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يصف المتعلم خطوات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56B2554-04BB-F10C-3A88-31EC920DB66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129B3BA-FC30-1A4D-17BE-2322F3AB8E0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9A592BE4-6D2F-3B04-F5E2-CFF111CEAC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B5776D4-8605-4F14-4633-C0A996F659CD}"/>
              </a:ext>
            </a:extLst>
          </p:cNvPr>
          <p:cNvSpPr txBox="1"/>
          <p:nvPr/>
        </p:nvSpPr>
        <p:spPr>
          <a:xfrm>
            <a:off x="4196417" y="6155872"/>
            <a:ext cx="789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&lt;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4D9155A-FA03-4240-2280-D477838C48A4}"/>
              </a:ext>
            </a:extLst>
          </p:cNvPr>
          <p:cNvSpPr txBox="1"/>
          <p:nvPr/>
        </p:nvSpPr>
        <p:spPr>
          <a:xfrm>
            <a:off x="8621139" y="6128658"/>
            <a:ext cx="789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&lt;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E49F0C-267C-D12D-040F-97091A221CB2}"/>
              </a:ext>
            </a:extLst>
          </p:cNvPr>
          <p:cNvSpPr/>
          <p:nvPr/>
        </p:nvSpPr>
        <p:spPr>
          <a:xfrm>
            <a:off x="445842" y="6345546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78</a:t>
            </a:r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6D3774D-4DC0-E3E3-3E81-E92EB3E8650A}"/>
              </a:ext>
            </a:extLst>
          </p:cNvPr>
          <p:cNvSpPr/>
          <p:nvPr/>
        </p:nvSpPr>
        <p:spPr>
          <a:xfrm>
            <a:off x="5124648" y="6383646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78</a:t>
            </a:r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951C3B9-A939-ABE4-2520-D5945AE7DD83}"/>
              </a:ext>
            </a:extLst>
          </p:cNvPr>
          <p:cNvSpPr/>
          <p:nvPr/>
        </p:nvSpPr>
        <p:spPr>
          <a:xfrm>
            <a:off x="9762781" y="6304534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78</a:t>
            </a:r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451794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على كل مجموعة بطاقة تتضمن عملية ضرب ويطلب منها وضع وإنجاز العملية.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527235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8939388" y="4786968"/>
            <a:ext cx="303812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يواصل المتعلمون التدرب على وضع وإنجاز عمليات ضرب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600" dirty="0"/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236750BA-4E6C-414A-3F32-D468C14CBD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62" y="5295900"/>
            <a:ext cx="4960938" cy="280400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FAE8290-B533-5F14-55EF-420F783A6778}"/>
              </a:ext>
            </a:extLst>
          </p:cNvPr>
          <p:cNvSpPr/>
          <p:nvPr/>
        </p:nvSpPr>
        <p:spPr>
          <a:xfrm>
            <a:off x="2209800" y="8289735"/>
            <a:ext cx="4419600" cy="7399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يركز الأستاذ على المتعلمين الذين يجدون صعوبات في وضع وإنجاز عمليات ضرب</a:t>
            </a:r>
            <a:endParaRPr lang="fr-FR" sz="2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8026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9BF5D5FB-73FA-B564-77E9-DCCB760B5F06}"/>
              </a:ext>
            </a:extLst>
          </p:cNvPr>
          <p:cNvSpPr/>
          <p:nvPr/>
        </p:nvSpPr>
        <p:spPr>
          <a:xfrm flipH="1">
            <a:off x="4072123" y="3859079"/>
            <a:ext cx="6181353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5095F52-82DD-F56A-EED6-4F8A664BFD10}"/>
              </a:ext>
            </a:extLst>
          </p:cNvPr>
          <p:cNvGrpSpPr/>
          <p:nvPr/>
        </p:nvGrpSpPr>
        <p:grpSpPr>
          <a:xfrm>
            <a:off x="4457700" y="4009936"/>
            <a:ext cx="4686300" cy="4998449"/>
            <a:chOff x="4457700" y="4009936"/>
            <a:chExt cx="4686300" cy="4998449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E1BEFF6-4C4E-775E-97F1-89209CE69FE1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056A0E2-742D-FA78-B346-F59AB7731DED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6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3FCA6E1-1334-44FD-E3FA-B92D491E3AB1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4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92B87F8C-0C43-D6A6-1262-16C2F49FAD1B}"/>
                </a:ext>
              </a:extLst>
            </p:cNvPr>
            <p:cNvCxnSpPr>
              <a:cxnSpLocks/>
            </p:cNvCxnSpPr>
            <p:nvPr/>
          </p:nvCxnSpPr>
          <p:spPr>
            <a:xfrm>
              <a:off x="5348473" y="7658100"/>
              <a:ext cx="3795527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90C70D7A-623E-18AC-FD5F-24649DFC729D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5EE3AD-8A92-8B8C-75E5-C3068EAB1EA4}"/>
                </a:ext>
              </a:extLst>
            </p:cNvPr>
            <p:cNvSpPr txBox="1"/>
            <p:nvPr/>
          </p:nvSpPr>
          <p:spPr>
            <a:xfrm>
              <a:off x="8039939" y="780805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03AD34-5698-B695-EC31-9426C8DAF766}"/>
                </a:ext>
              </a:extLst>
            </p:cNvPr>
            <p:cNvSpPr txBox="1"/>
            <p:nvPr/>
          </p:nvSpPr>
          <p:spPr>
            <a:xfrm>
              <a:off x="6679841" y="776809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3CBAC0-B702-3329-C92E-5153CBFC8105}"/>
                </a:ext>
              </a:extLst>
            </p:cNvPr>
            <p:cNvSpPr txBox="1"/>
            <p:nvPr/>
          </p:nvSpPr>
          <p:spPr>
            <a:xfrm>
              <a:off x="5378953" y="776809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0862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4C161-580F-FA1F-F755-9CDD5BC25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2115AAE-5754-303D-A955-7AD9D3DD7D9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C5C598-A780-CA48-7F2E-88FEDF7B7DB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52E8E94-1747-2004-3CC9-5E3F1F5290A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FF4B56-C857-9DC8-0CD2-42B216136F1C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للتصحيح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75D5FE-09DF-8405-95CF-6AF6D26A2A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12E75A9-FE32-3C7E-16CB-D2E0EF56E4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9" name="Groupe 18">
            <a:extLst>
              <a:ext uri="{FF2B5EF4-FFF2-40B4-BE49-F238E27FC236}">
                <a16:creationId xmlns:a16="http://schemas.microsoft.com/office/drawing/2014/main" id="{6BBC865F-A1F1-DE1C-56C0-C1D5E0BF86BD}"/>
              </a:ext>
            </a:extLst>
          </p:cNvPr>
          <p:cNvGrpSpPr/>
          <p:nvPr/>
        </p:nvGrpSpPr>
        <p:grpSpPr>
          <a:xfrm>
            <a:off x="4457700" y="4009936"/>
            <a:ext cx="5419708" cy="5081242"/>
            <a:chOff x="4457700" y="4009936"/>
            <a:chExt cx="5419708" cy="5081242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4949DA0-6FE0-6F4F-2EEF-7ED783C7B8E3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799D24DD-19FD-63E5-7F27-D370AB28F33A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6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6DA31DB-FF1C-AF91-1F76-2CF4E4A4A49B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4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7FCA47D7-2783-2037-67F4-B61A6A8CAFE6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9A646B7-F8BA-B891-79AC-A00FF19B3A20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C0E3A9E4-CE68-208E-6D74-2388ED32CA80}"/>
                </a:ext>
              </a:extLst>
            </p:cNvPr>
            <p:cNvSpPr txBox="1"/>
            <p:nvPr/>
          </p:nvSpPr>
          <p:spPr>
            <a:xfrm>
              <a:off x="7868489" y="78527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4</a:t>
              </a:r>
              <a:endParaRPr lang="fr-FR" sz="7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3D4DE7F-5369-8FFF-A364-CE67F86DD4CE}"/>
                </a:ext>
              </a:extLst>
            </p:cNvPr>
            <p:cNvSpPr txBox="1"/>
            <p:nvPr/>
          </p:nvSpPr>
          <p:spPr>
            <a:xfrm>
              <a:off x="6473262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4</a:t>
              </a:r>
              <a:endParaRPr lang="fr-FR" sz="7200" b="1" dirty="0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B83EF54-913B-E587-C2A3-8F21FB94B888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3</a:t>
              </a:r>
            </a:p>
          </p:txBody>
        </p:sp>
      </p:grp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B931214-8EE1-CC60-F3BC-4515D90EA8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A41E96C-0417-52A8-CB73-782F36CD9922}"/>
              </a:ext>
            </a:extLst>
          </p:cNvPr>
          <p:cNvSpPr txBox="1"/>
          <p:nvPr/>
        </p:nvSpPr>
        <p:spPr>
          <a:xfrm>
            <a:off x="6477000" y="376722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2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434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3BD8E-F439-3928-59C7-D49F4629A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BC3736-C2A1-033F-648A-C732E137774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DD6653C-E7A6-9C1B-FC01-4E66649130E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D07EF0B-AFB2-3102-41F8-DD1E7777EE5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C0B6D1-D164-2B49-F1F2-0B5E275D761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DFDC6F-62A8-E062-3A6D-B8B77FE5B74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29E38C-1F10-EE30-505F-ED5F587260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15EDDE7-2EBF-5484-F196-195ABBD22B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87551A9B-4B48-DC04-F825-AE4C6FFE600C}"/>
              </a:ext>
            </a:extLst>
          </p:cNvPr>
          <p:cNvSpPr/>
          <p:nvPr/>
        </p:nvSpPr>
        <p:spPr>
          <a:xfrm flipH="1">
            <a:off x="4081631" y="3848100"/>
            <a:ext cx="6181353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902C5ED7-C04F-75F4-255C-AD14980BA32A}"/>
              </a:ext>
            </a:extLst>
          </p:cNvPr>
          <p:cNvGrpSpPr/>
          <p:nvPr/>
        </p:nvGrpSpPr>
        <p:grpSpPr>
          <a:xfrm>
            <a:off x="4457700" y="4009936"/>
            <a:ext cx="4610100" cy="4848493"/>
            <a:chOff x="4457700" y="4009936"/>
            <a:chExt cx="4610100" cy="4848493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D3372758-2623-862F-3A9C-F7177CECC379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7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E55564D-EE32-764B-21E3-3434029F5454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5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F5AD46D-CE56-ACB3-A4F1-CAEA096DEBE8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6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7C7D10E-124C-59CF-5164-40C1F835FA9E}"/>
                </a:ext>
              </a:extLst>
            </p:cNvPr>
            <p:cNvCxnSpPr>
              <a:cxnSpLocks/>
            </p:cNvCxnSpPr>
            <p:nvPr/>
          </p:nvCxnSpPr>
          <p:spPr>
            <a:xfrm>
              <a:off x="5767573" y="7658100"/>
              <a:ext cx="3300227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CA01C0F-B146-2B7E-AE4B-178561FB82EC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81C487-9FD9-F744-4F94-AD26008DB90B}"/>
                </a:ext>
              </a:extLst>
            </p:cNvPr>
            <p:cNvSpPr txBox="1"/>
            <p:nvPr/>
          </p:nvSpPr>
          <p:spPr>
            <a:xfrm>
              <a:off x="8015191" y="7658100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4C8D2CD-7690-8BEF-3F60-0F4D87EFE421}"/>
                </a:ext>
              </a:extLst>
            </p:cNvPr>
            <p:cNvSpPr txBox="1"/>
            <p:nvPr/>
          </p:nvSpPr>
          <p:spPr>
            <a:xfrm>
              <a:off x="6517954" y="761056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4460F1-079C-9BB2-4419-ACF24653BC6F}"/>
                </a:ext>
              </a:extLst>
            </p:cNvPr>
            <p:cNvSpPr txBox="1"/>
            <p:nvPr/>
          </p:nvSpPr>
          <p:spPr>
            <a:xfrm>
              <a:off x="5122727" y="7634333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29239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36CBF-F0A6-6CDB-831B-011485BA2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7B32B6-2360-9B0D-B907-DE55287F371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FDFC05-EED0-23C6-0962-53963C5766A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70A4A22-441A-C32F-1BA1-3335FDEA4C6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924236B-66B0-CAFC-7F3E-D7BA90102A67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للتصحيح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648FEFC-015B-3A20-B2CD-10E1B5F67FE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44A5F6A-23EE-DFD6-C23A-FAA064FE65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9" name="Groupe 18">
            <a:extLst>
              <a:ext uri="{FF2B5EF4-FFF2-40B4-BE49-F238E27FC236}">
                <a16:creationId xmlns:a16="http://schemas.microsoft.com/office/drawing/2014/main" id="{7002C3F7-4297-94A5-2CBB-8F409CC28B1E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CBD065E-8BDD-FD33-7B7F-68DA89FBC18D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7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014FAF3D-EE92-5155-98C3-70D10F301FB9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5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EB7D5CD-8751-EDF7-5B03-7C914716F672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6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506C595-D4FA-B089-4977-B89933B58EC3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32612607-7784-1D0D-4235-495937722F83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76D31C75-8058-965D-D83F-3AB6BA2220FA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0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EBE931E-740A-1819-125C-71D0B70489CA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5</a:t>
              </a:r>
              <a:endParaRPr lang="fr-FR" sz="7200" b="1" dirty="0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4EC0EC03-6C55-0D69-F351-440905DC8984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4</a:t>
              </a:r>
              <a:endParaRPr lang="fr-FR" sz="7200" b="1" dirty="0"/>
            </a:p>
          </p:txBody>
        </p:sp>
      </p:grpSp>
      <p:pic>
        <p:nvPicPr>
          <p:cNvPr id="10" name="Image 9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2F2EBEE-13B8-854E-FCF3-AB6C17FAAF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9600E9-FB3F-72B0-51B3-70C793A91B96}"/>
              </a:ext>
            </a:extLst>
          </p:cNvPr>
          <p:cNvSpPr txBox="1"/>
          <p:nvPr/>
        </p:nvSpPr>
        <p:spPr>
          <a:xfrm>
            <a:off x="6477000" y="376722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666716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قام الأب بغرس 43 صفا من أشجار التفاح. وضع في كل صف 8 أشجار. كم عدد أشجار التفاح التي غرسها الأب؟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74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053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قام الأب بغرس 43 صفا من أشجار التفاح. وضع في كل صف 8 أشجار. كم عدد أشجار التفاح التي غرسها الأب؟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632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غرس الأب 43 صفا 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كل صف 8 أشجار.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A34BCAF-181B-4F8F-50AD-6B6055ABF24B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قام الأب بغرس 43 صفا من أشجار التفاح. وضع في كل صف 8 أشجار. كم عدد أشجار التفاح التي غرسها الأب؟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311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74B5CD4-9A98-1741-1220-85981354F28A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قام الأب بغرس 43 صفا من أشجار التفاح. وضع في كل صف 8 أشجار. كم عدد أشجار التفاح التي غرسها الأب؟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404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أشجار التفاح التي غرسها الأب.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E019180-D20A-6683-D33C-D68EA3E7CEBA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قام الأب بغرس 43 صفا من أشجار التفاح. وضع في كل صف 8 أشجار. كم عدد أشجار التفاح التي غرسها الأب؟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2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المرحلة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C7FB9E4-C76E-8475-2F60-AD3B742DAABB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قام الأب بغرس 43 صفا من أشجار التفاح. وضع في كل صف 8 أشجار. كم عدد أشجار التفاح التي غرسها الأب؟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01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313032" y="5508979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1" y="4020885"/>
            <a:ext cx="66270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275854" y="4407487"/>
            <a:ext cx="658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الصفوف.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أشجار التفاح في الصف الواحد.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07735" y="6570177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AEFBD7C-E06B-E6B7-B776-4C6CBCE5584A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قام الأب بغرس 43 صفا من أشجار التفاح. وضع في كل صف 8 أشجار. كم عدد أشجار التفاح التي غرسها الأب؟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69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الضرب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أشجار التفاح التي غرسها الأب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951FACE4-5570-D054-742C-C0CD35D75E70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الأشجار في الصف الواحد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D53A71F-A105-F897-0949-25A5D9B9B91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الصفوف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4BEB6E-A084-B00A-3534-755B866B3B21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92D930-F8E0-AABA-978D-60451DC09466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الأشجار في الصف الواحد</a:t>
            </a:r>
          </a:p>
        </p:txBody>
      </p:sp>
    </p:spTree>
    <p:extLst>
      <p:ext uri="{BB962C8B-B14F-4D97-AF65-F5344CB8AC3E}">
        <p14:creationId xmlns:p14="http://schemas.microsoft.com/office/powerpoint/2010/main" val="25554483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616EA-9973-6F35-E1C6-48F3F8347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F4D768-1955-577F-CDC9-62135412018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20F76D-9E60-78CC-3BFD-6FEFD06A63A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F4BD4A-B4FE-CA34-F5E8-AA81A7AB05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E21C6E2-466D-1D5E-5A83-53E95F6B566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أشجار 43 مرة بعدد الصفوف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3C79696-5646-5CD1-A665-B14D8056D31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155C26-A59E-E25A-2DBF-C2504EF29FF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432E9A33-0650-B9D0-3478-340485F7A81A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87201BF6-8BA3-288E-B2D3-C0680A566118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E03201BB-76EC-7689-8267-3BC04738763A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أشجار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B7C6913-D173-DE40-8184-A95A276089E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43 صفا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E7F6A6-0823-FA22-E0C7-377B58FC8D69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B2D46E6-9DE2-ADA5-F641-A76742CB63E8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أشجار</a:t>
            </a:r>
          </a:p>
        </p:txBody>
      </p:sp>
    </p:spTree>
    <p:extLst>
      <p:ext uri="{BB962C8B-B14F-4D97-AF65-F5344CB8AC3E}">
        <p14:creationId xmlns:p14="http://schemas.microsoft.com/office/powerpoint/2010/main" val="12815632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أشجار التفاح التي غرسها الأب؟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أشجار التفاح التي غرسها الأب: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43 X 8 = 344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شجرة.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6A0D3B-FA4A-BE13-BE25-2ECA7801BA91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قام الأب بغرس 43 صفا من أشجار التفاح. وضع في كل صف 8 أشجار. كم عدد أشجار التفاح التي غرسها الأب؟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31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41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FDDFED2-1ED0-1150-D371-45FAC83D77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r="2095" b="79053"/>
          <a:stretch>
            <a:fillRect/>
          </a:stretch>
        </p:blipFill>
        <p:spPr>
          <a:xfrm>
            <a:off x="981090" y="4495801"/>
            <a:ext cx="11753818" cy="28484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705237" y="4133851"/>
            <a:ext cx="7219563" cy="396239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4509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7586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3810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A0BABB9-F9A1-5047-6292-432D6D178F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r="2095" b="79053"/>
          <a:stretch>
            <a:fillRect/>
          </a:stretch>
        </p:blipFill>
        <p:spPr>
          <a:xfrm>
            <a:off x="1063032" y="4747988"/>
            <a:ext cx="11753818" cy="284842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2590800" y="67392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20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F791098-403B-0DBA-FF3D-DAA2BA632485}"/>
              </a:ext>
            </a:extLst>
          </p:cNvPr>
          <p:cNvSpPr txBox="1"/>
          <p:nvPr/>
        </p:nvSpPr>
        <p:spPr>
          <a:xfrm>
            <a:off x="7184572" y="673923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60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D43A602-A895-5813-68BC-75CD40EB1D63}"/>
              </a:ext>
            </a:extLst>
          </p:cNvPr>
          <p:cNvSpPr txBox="1"/>
          <p:nvPr/>
        </p:nvSpPr>
        <p:spPr>
          <a:xfrm>
            <a:off x="4876800" y="601132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30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D6E0EF1-CA5A-AFCC-6048-C26F721C41F8}"/>
              </a:ext>
            </a:extLst>
          </p:cNvPr>
          <p:cNvSpPr txBox="1"/>
          <p:nvPr/>
        </p:nvSpPr>
        <p:spPr>
          <a:xfrm>
            <a:off x="4887686" y="6701589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40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96731D-718D-419E-4610-C9D56526BA03}"/>
              </a:ext>
            </a:extLst>
          </p:cNvPr>
          <p:cNvSpPr txBox="1"/>
          <p:nvPr/>
        </p:nvSpPr>
        <p:spPr>
          <a:xfrm>
            <a:off x="7239000" y="601132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50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4079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2646" y="7502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41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-48612" y="13848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D0179B-5BF7-7091-E629-CBCCC6137C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00" t="20301" r="1649" b="57738"/>
          <a:stretch>
            <a:fillRect/>
          </a:stretch>
        </p:blipFill>
        <p:spPr>
          <a:xfrm>
            <a:off x="631790" y="4229100"/>
            <a:ext cx="12474610" cy="33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6799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96E6C58-9005-9F28-09BC-FF9FBC291C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00" t="20301" r="1649" b="57738"/>
          <a:stretch>
            <a:fillRect/>
          </a:stretch>
        </p:blipFill>
        <p:spPr>
          <a:xfrm>
            <a:off x="562258" y="5013431"/>
            <a:ext cx="12474610" cy="336731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3857950" y="7091728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872F833-41FE-2431-5273-41C3982C8CEC}"/>
              </a:ext>
            </a:extLst>
          </p:cNvPr>
          <p:cNvSpPr txBox="1"/>
          <p:nvPr/>
        </p:nvSpPr>
        <p:spPr>
          <a:xfrm>
            <a:off x="5580363" y="7048500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1450ED1-D3DC-AE77-48CF-762101F4384D}"/>
              </a:ext>
            </a:extLst>
          </p:cNvPr>
          <p:cNvSpPr txBox="1"/>
          <p:nvPr/>
        </p:nvSpPr>
        <p:spPr>
          <a:xfrm>
            <a:off x="7291890" y="7102614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C887106-861D-CFED-9FCD-D4A393AF83A1}"/>
              </a:ext>
            </a:extLst>
          </p:cNvPr>
          <p:cNvSpPr txBox="1"/>
          <p:nvPr/>
        </p:nvSpPr>
        <p:spPr>
          <a:xfrm>
            <a:off x="8757453" y="7091728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A19C277-9068-F8AD-3028-6B9D31FED81A}"/>
              </a:ext>
            </a:extLst>
          </p:cNvPr>
          <p:cNvSpPr txBox="1"/>
          <p:nvPr/>
        </p:nvSpPr>
        <p:spPr>
          <a:xfrm>
            <a:off x="2745137" y="7140833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5231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0FEF2FA-4FC0-23F5-7812-E9EA74E2CDAB}"/>
              </a:ext>
            </a:extLst>
          </p:cNvPr>
          <p:cNvSpPr txBox="1"/>
          <p:nvPr/>
        </p:nvSpPr>
        <p:spPr>
          <a:xfrm>
            <a:off x="4478436" y="7102614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5236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3F507CD-472B-9AB0-AB6A-2BD0EE5CFA89}"/>
              </a:ext>
            </a:extLst>
          </p:cNvPr>
          <p:cNvSpPr txBox="1"/>
          <p:nvPr/>
        </p:nvSpPr>
        <p:spPr>
          <a:xfrm>
            <a:off x="6083576" y="7102614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5321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14A8E04-258C-9E7C-765B-DF20C03EED2E}"/>
              </a:ext>
            </a:extLst>
          </p:cNvPr>
          <p:cNvSpPr txBox="1"/>
          <p:nvPr/>
        </p:nvSpPr>
        <p:spPr>
          <a:xfrm>
            <a:off x="7834798" y="7140833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5326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923B554-ED8D-C42C-4042-B25FB4CEC014}"/>
              </a:ext>
            </a:extLst>
          </p:cNvPr>
          <p:cNvSpPr txBox="1"/>
          <p:nvPr/>
        </p:nvSpPr>
        <p:spPr>
          <a:xfrm>
            <a:off x="9405049" y="7140833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5438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0758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41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CA1730A-6FDF-31AC-A7A7-EC3ECA21D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9" t="40907" r="1024" b="29848"/>
          <a:stretch>
            <a:fillRect/>
          </a:stretch>
        </p:blipFill>
        <p:spPr>
          <a:xfrm>
            <a:off x="275853" y="3619500"/>
            <a:ext cx="12906747" cy="397691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622129" y="4006956"/>
            <a:ext cx="6235870" cy="44094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03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707B51-AB88-1513-8434-2D418C0696A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65" t="11904" r="881"/>
          <a:stretch/>
        </p:blipFill>
        <p:spPr>
          <a:xfrm>
            <a:off x="6146323" y="3855291"/>
            <a:ext cx="1878600" cy="115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F460BBD-BD21-9078-72C5-D2E119268E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9" t="40907" r="1024" b="29848"/>
          <a:stretch>
            <a:fillRect/>
          </a:stretch>
        </p:blipFill>
        <p:spPr>
          <a:xfrm>
            <a:off x="200878" y="3909788"/>
            <a:ext cx="12906747" cy="397691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BB741E5-1D84-C58C-6120-5676C15DC645}"/>
              </a:ext>
            </a:extLst>
          </p:cNvPr>
          <p:cNvSpPr txBox="1"/>
          <p:nvPr/>
        </p:nvSpPr>
        <p:spPr>
          <a:xfrm>
            <a:off x="5216586" y="6700695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3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1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5</a:t>
            </a:r>
            <a:endParaRPr lang="fr-FR" sz="32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2A21ECA-1717-503D-BA5C-EA850B9DCD22}"/>
              </a:ext>
            </a:extLst>
          </p:cNvPr>
          <p:cNvSpPr txBox="1"/>
          <p:nvPr/>
        </p:nvSpPr>
        <p:spPr>
          <a:xfrm>
            <a:off x="7239000" y="6717023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1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2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8</a:t>
            </a:r>
            <a:endParaRPr lang="fr-FR" sz="32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9500745-447B-AD74-F1A4-903422501304}"/>
              </a:ext>
            </a:extLst>
          </p:cNvPr>
          <p:cNvSpPr txBox="1"/>
          <p:nvPr/>
        </p:nvSpPr>
        <p:spPr>
          <a:xfrm>
            <a:off x="3276600" y="6700695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3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1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2</a:t>
            </a:r>
            <a:endParaRPr lang="fr-FR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2082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41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D8AF037-171E-826F-BD2E-9F59966F3D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54" t="70175" r="2180" b="-434"/>
          <a:stretch>
            <a:fillRect/>
          </a:stretch>
        </p:blipFill>
        <p:spPr>
          <a:xfrm>
            <a:off x="275852" y="2573035"/>
            <a:ext cx="12906747" cy="4114800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02744" y="568129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02199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</a:t>
            </a:r>
            <a:r>
              <a:rPr lang="ar-S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البطاقات المقلوبة</a:t>
            </a:r>
            <a:endParaRPr lang="ar-MA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192CCC0-F7A3-3EC6-8AA7-0B3C1016A9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660888"/>
              </p:ext>
            </p:extLst>
          </p:nvPr>
        </p:nvGraphicFramePr>
        <p:xfrm>
          <a:off x="800640" y="3459394"/>
          <a:ext cx="12239470" cy="6183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8183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557632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1996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3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سيرورة الإنجاز</a:t>
                      </a:r>
                      <a:endParaRPr lang="fr-MA" sz="33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50746">
                <a:tc>
                  <a:txBody>
                    <a:bodyPr/>
                    <a:lstStyle/>
                    <a:p>
                      <a:pPr algn="ctr" rtl="1"/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5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18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C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22829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2900" b="1" i="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2900" b="1" i="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1897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25132" marR="125132" marT="62566" marB="62566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61C127DC-29E7-664E-0DCE-5C75DA7862F8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F6EEA8B0-E69E-2600-BBEE-FDE4D844B301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لعبة البطاقات المقلوبة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BB161B-AFDD-CF35-07E2-5DABE1D0D32C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sp>
        <p:nvSpPr>
          <p:cNvPr id="12" name="TextBox 1">
            <a:extLst>
              <a:ext uri="{FF2B5EF4-FFF2-40B4-BE49-F238E27FC236}">
                <a16:creationId xmlns:a16="http://schemas.microsoft.com/office/drawing/2014/main" id="{775D6310-4D3E-B412-A86E-B5583DDD9F62}"/>
              </a:ext>
            </a:extLst>
          </p:cNvPr>
          <p:cNvSpPr txBox="1"/>
          <p:nvPr/>
        </p:nvSpPr>
        <p:spPr>
          <a:xfrm>
            <a:off x="6857999" y="5676900"/>
            <a:ext cx="5675009" cy="1485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MA" sz="2800" b="1" dirty="0">
                <a:highlight>
                  <a:srgbClr val="00FFFF"/>
                </a:highlight>
                <a:latin typeface="Microsoft Uighur" panose="02000000000000000000" pitchFamily="2" charset="-78"/>
                <a:cs typeface="Microsoft Uighur" panose="02000000000000000000" pitchFamily="2" charset="-78"/>
              </a:rPr>
              <a:t>ممارسة مستقلة في ثنائيات</a:t>
            </a:r>
            <a:r>
              <a:rPr lang="ar-MA" sz="2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lang="ar-MA" sz="2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بنفس الطريقة تلعب كل ثنائية </a:t>
            </a:r>
            <a:r>
              <a:rPr lang="fr-FR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المقلوبة.</a:t>
            </a: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تعين كل مجموعة ميسرا لتيسير  أطوار اللعبة.</a:t>
            </a: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المجموعات ويقدم الدعم حسب الحاجة.</a:t>
            </a:r>
            <a:endParaRPr lang="fr-FR" sz="2000" b="1" dirty="0">
              <a:solidFill>
                <a:srgbClr val="151616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0940EE-3DF5-F03F-47A7-1CF71EC2A37B}"/>
              </a:ext>
            </a:extLst>
          </p:cNvPr>
          <p:cNvSpPr/>
          <p:nvPr/>
        </p:nvSpPr>
        <p:spPr>
          <a:xfrm>
            <a:off x="1066800" y="5781736"/>
            <a:ext cx="4979297" cy="20287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مكتوب عليها فقط العملية (مثلاً: 6 × 7).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أخرى مكتوب عليها الناتج (42).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نفس الحجم والتصميم حتى لا يُكشف الفرق من الخلف.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يعد الأستاذ البطاقات  أو يطبعها حسب النموذج على الشريحة</a:t>
            </a:r>
          </a:p>
          <a:p>
            <a:pPr marL="0" algn="ctr" defTabSz="914400" rtl="1" eaLnBrk="1" latinLnBrk="0" hangingPunct="1"/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CAB57-EC92-BFD1-4795-31D82D281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20E5EA-CFAF-97C1-BDB5-8FBE4B252D0D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D26F12-C5D8-522E-6578-6159A1A420FA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A7FA7CF-36C4-9A34-F38F-629F244E8101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A775AC-2B79-3490-F358-8D0BBAA9FE46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9D13729-0B48-7B69-84D7-2A156425F64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1AEB45-3E68-59C3-5BB8-84146ED92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59867FB-5691-6F16-71E7-F2A7615B3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0DF377F-16FC-1806-0A42-9E20494C22D5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24B7C0D8-A0BE-7393-10C8-9F2786BCDAFB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نموذج بطاقات للاستعمال (يمكن للأستاذ اعتماد بطاقات جديدة)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6C151C-78E0-FCCD-C8A1-71AFF1249F60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4458A929-1215-4C15-B740-AF9650237046}"/>
              </a:ext>
            </a:extLst>
          </p:cNvPr>
          <p:cNvGrpSpPr/>
          <p:nvPr/>
        </p:nvGrpSpPr>
        <p:grpSpPr>
          <a:xfrm>
            <a:off x="414277" y="4070864"/>
            <a:ext cx="12887446" cy="5548929"/>
            <a:chOff x="414277" y="4070864"/>
            <a:chExt cx="12887446" cy="5548929"/>
          </a:xfrm>
        </p:grpSpPr>
        <p:pic>
          <p:nvPicPr>
            <p:cNvPr id="11" name="Image 10" descr="Une image contenant capture d’écran, carré, Rectangle&#10;&#10;Le contenu généré par l’IA peut être incorrect.">
              <a:extLst>
                <a:ext uri="{FF2B5EF4-FFF2-40B4-BE49-F238E27FC236}">
                  <a16:creationId xmlns:a16="http://schemas.microsoft.com/office/drawing/2014/main" id="{C86CCC40-6E8E-C7C1-E529-72363F041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277" y="4070864"/>
              <a:ext cx="6497710" cy="5547419"/>
            </a:xfrm>
            <a:prstGeom prst="rect">
              <a:avLst/>
            </a:prstGeom>
          </p:spPr>
        </p:pic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249096CF-6F50-D950-0B89-FCA32A9BA017}"/>
                </a:ext>
              </a:extLst>
            </p:cNvPr>
            <p:cNvGrpSpPr/>
            <p:nvPr/>
          </p:nvGrpSpPr>
          <p:grpSpPr>
            <a:xfrm>
              <a:off x="6804013" y="4072374"/>
              <a:ext cx="6497710" cy="5547419"/>
              <a:chOff x="6804013" y="4072374"/>
              <a:chExt cx="6497710" cy="5547419"/>
            </a:xfrm>
          </p:grpSpPr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DE8D722A-A85F-5C72-250C-D410A920CB52}"/>
                  </a:ext>
                </a:extLst>
              </p:cNvPr>
              <p:cNvGrpSpPr/>
              <p:nvPr/>
            </p:nvGrpSpPr>
            <p:grpSpPr>
              <a:xfrm>
                <a:off x="6804013" y="4072374"/>
                <a:ext cx="6497710" cy="5547419"/>
                <a:chOff x="6804013" y="4072374"/>
                <a:chExt cx="6497710" cy="5547419"/>
              </a:xfrm>
            </p:grpSpPr>
            <p:pic>
              <p:nvPicPr>
                <p:cNvPr id="6" name="Image 5" descr="Une image contenant capture d’écran, carré, Rectangle&#10;&#10;Le contenu généré par l’IA peut être incorrect.">
                  <a:extLst>
                    <a:ext uri="{FF2B5EF4-FFF2-40B4-BE49-F238E27FC236}">
                      <a16:creationId xmlns:a16="http://schemas.microsoft.com/office/drawing/2014/main" id="{420E00C0-A96B-6BE7-E3A1-154D4A24B9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04013" y="4072374"/>
                  <a:ext cx="6497710" cy="5547419"/>
                </a:xfrm>
                <a:prstGeom prst="rect">
                  <a:avLst/>
                </a:prstGeom>
              </p:spPr>
            </p:pic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13195493-E33E-4E71-98D8-64248B7A9F70}"/>
                    </a:ext>
                  </a:extLst>
                </p:cNvPr>
                <p:cNvSpPr/>
                <p:nvPr/>
              </p:nvSpPr>
              <p:spPr>
                <a:xfrm>
                  <a:off x="7239000" y="445770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427DBC8E-4124-44E6-8B8B-1569BC4F777D}"/>
                    </a:ext>
                  </a:extLst>
                </p:cNvPr>
                <p:cNvSpPr/>
                <p:nvPr/>
              </p:nvSpPr>
              <p:spPr>
                <a:xfrm>
                  <a:off x="7391400" y="5943599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C27F0ED5-F68D-6D38-679A-D7E343A89918}"/>
                    </a:ext>
                  </a:extLst>
                </p:cNvPr>
                <p:cNvSpPr/>
                <p:nvPr/>
              </p:nvSpPr>
              <p:spPr>
                <a:xfrm>
                  <a:off x="7239000" y="724829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926701E0-66C0-446B-35B8-FC200A634950}"/>
                    </a:ext>
                  </a:extLst>
                </p:cNvPr>
                <p:cNvSpPr/>
                <p:nvPr/>
              </p:nvSpPr>
              <p:spPr>
                <a:xfrm>
                  <a:off x="7172602" y="8728254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0AF23D53-A364-4E29-DAF4-C2309BAB24CA}"/>
                    </a:ext>
                  </a:extLst>
                </p:cNvPr>
                <p:cNvSpPr/>
                <p:nvPr/>
              </p:nvSpPr>
              <p:spPr>
                <a:xfrm>
                  <a:off x="9535355" y="436626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6F033041-FDED-546D-4425-5598BA776541}"/>
                    </a:ext>
                  </a:extLst>
                </p:cNvPr>
                <p:cNvSpPr/>
                <p:nvPr/>
              </p:nvSpPr>
              <p:spPr>
                <a:xfrm>
                  <a:off x="9466775" y="5730239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C8A3E5D3-6EE9-70D7-7C54-813B7ACF70C3}"/>
                    </a:ext>
                  </a:extLst>
                </p:cNvPr>
                <p:cNvSpPr/>
                <p:nvPr/>
              </p:nvSpPr>
              <p:spPr>
                <a:xfrm>
                  <a:off x="9382955" y="714161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7FBABDB4-C0D7-48DD-9EBA-D2D609EE6C50}"/>
                    </a:ext>
                  </a:extLst>
                </p:cNvPr>
                <p:cNvSpPr/>
                <p:nvPr/>
              </p:nvSpPr>
              <p:spPr>
                <a:xfrm>
                  <a:off x="9482015" y="8720634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0C09BA03-8E91-65B1-42FF-79C1D188E3BC}"/>
                    </a:ext>
                  </a:extLst>
                </p:cNvPr>
                <p:cNvSpPr/>
                <p:nvPr/>
              </p:nvSpPr>
              <p:spPr>
                <a:xfrm>
                  <a:off x="11543884" y="441960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55D89B5-6B36-5314-7F13-44F838821ABE}"/>
                    </a:ext>
                  </a:extLst>
                </p:cNvPr>
                <p:cNvSpPr/>
                <p:nvPr/>
              </p:nvSpPr>
              <p:spPr>
                <a:xfrm>
                  <a:off x="11725150" y="5785238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92F335DF-BE61-E456-111D-CCF885BB3EF3}"/>
                    </a:ext>
                  </a:extLst>
                </p:cNvPr>
                <p:cNvSpPr/>
                <p:nvPr/>
              </p:nvSpPr>
              <p:spPr>
                <a:xfrm>
                  <a:off x="11648815" y="724829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14152B1-79B5-ED4A-51F0-38850BF7D86C}"/>
                    </a:ext>
                  </a:extLst>
                </p:cNvPr>
                <p:cNvSpPr/>
                <p:nvPr/>
              </p:nvSpPr>
              <p:spPr>
                <a:xfrm>
                  <a:off x="11648815" y="8632548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</p:grp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B7D43B5E-E666-38A8-19C4-9DB69BE16217}"/>
                  </a:ext>
                </a:extLst>
              </p:cNvPr>
              <p:cNvSpPr txBox="1"/>
              <p:nvPr/>
            </p:nvSpPr>
            <p:spPr>
              <a:xfrm>
                <a:off x="7518821" y="4400580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8 X 9</a:t>
                </a: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3FD98B5C-164D-B06F-42D2-527954760F71}"/>
                  </a:ext>
                </a:extLst>
              </p:cNvPr>
              <p:cNvSpPr txBox="1"/>
              <p:nvPr/>
            </p:nvSpPr>
            <p:spPr>
              <a:xfrm>
                <a:off x="9700939" y="5866547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7X 9</a:t>
                </a:r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876890BC-5647-B9BC-8388-678D69FF5B7C}"/>
                  </a:ext>
                </a:extLst>
              </p:cNvPr>
              <p:cNvSpPr txBox="1"/>
              <p:nvPr/>
            </p:nvSpPr>
            <p:spPr>
              <a:xfrm>
                <a:off x="11714116" y="7301665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8 X 6</a:t>
                </a:r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503BE804-F540-E385-5D4B-6123FA62025D}"/>
                  </a:ext>
                </a:extLst>
              </p:cNvPr>
              <p:cNvSpPr txBox="1"/>
              <p:nvPr/>
            </p:nvSpPr>
            <p:spPr>
              <a:xfrm>
                <a:off x="7646242" y="7258476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72</a:t>
                </a:r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A0FF084A-1D51-9E09-5BD5-BF11B6DA1015}"/>
                  </a:ext>
                </a:extLst>
              </p:cNvPr>
              <p:cNvSpPr txBox="1"/>
              <p:nvPr/>
            </p:nvSpPr>
            <p:spPr>
              <a:xfrm>
                <a:off x="11852571" y="4419599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63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B4FF8175-0C26-701B-8ACA-0816E1D5806D}"/>
                  </a:ext>
                </a:extLst>
              </p:cNvPr>
              <p:cNvSpPr txBox="1"/>
              <p:nvPr/>
            </p:nvSpPr>
            <p:spPr>
              <a:xfrm>
                <a:off x="7634447" y="5795418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48</a:t>
                </a:r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1A35D408-3166-6039-CEB5-B6A189747F00}"/>
                  </a:ext>
                </a:extLst>
              </p:cNvPr>
              <p:cNvSpPr txBox="1"/>
              <p:nvPr/>
            </p:nvSpPr>
            <p:spPr>
              <a:xfrm>
                <a:off x="9637797" y="7353191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7X7</a:t>
                </a:r>
              </a:p>
            </p:txBody>
          </p:sp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6023A19D-FACD-679A-BE0D-226913CD515F}"/>
                  </a:ext>
                </a:extLst>
              </p:cNvPr>
              <p:cNvSpPr txBox="1"/>
              <p:nvPr/>
            </p:nvSpPr>
            <p:spPr>
              <a:xfrm>
                <a:off x="9622805" y="4411851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6X6</a:t>
                </a: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43A42FD1-9795-FF94-4E7C-A60568E3802F}"/>
                  </a:ext>
                </a:extLst>
              </p:cNvPr>
              <p:cNvSpPr txBox="1"/>
              <p:nvPr/>
            </p:nvSpPr>
            <p:spPr>
              <a:xfrm>
                <a:off x="7514184" y="8785830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36</a:t>
                </a:r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10C026B7-B487-DF8F-E43B-F6A8B90D47E1}"/>
                  </a:ext>
                </a:extLst>
              </p:cNvPr>
              <p:cNvSpPr txBox="1"/>
              <p:nvPr/>
            </p:nvSpPr>
            <p:spPr>
              <a:xfrm>
                <a:off x="11903657" y="5874224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49</a:t>
                </a:r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971E7516-FA2B-5310-CC85-6280FBC4B5F9}"/>
                  </a:ext>
                </a:extLst>
              </p:cNvPr>
              <p:cNvSpPr txBox="1"/>
              <p:nvPr/>
            </p:nvSpPr>
            <p:spPr>
              <a:xfrm>
                <a:off x="11887211" y="8669879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45</a:t>
                </a:r>
              </a:p>
            </p:txBody>
          </p:sp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3CF19F2C-5432-6869-C6D8-487D02B31692}"/>
                  </a:ext>
                </a:extLst>
              </p:cNvPr>
              <p:cNvSpPr txBox="1"/>
              <p:nvPr/>
            </p:nvSpPr>
            <p:spPr>
              <a:xfrm>
                <a:off x="9700939" y="8703712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9X5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085467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82E7D-5788-A97C-A9FE-32DB9FB13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C68277-EA83-810B-E6CB-7918EC27566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97B0082C-A48A-C3B1-D9D4-46D7B4CCF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406B7598-6217-C46C-0C2C-A77FF497F2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2876E04F-4E98-CC41-8A0F-5582B6A462F1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نشاط</a:t>
            </a:r>
            <a:endParaRPr lang="ar-MA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الضرب في 10 باستخدام الخشيبات والحزم</a:t>
            </a:r>
          </a:p>
        </p:txBody>
      </p:sp>
    </p:spTree>
    <p:extLst>
      <p:ext uri="{BB962C8B-B14F-4D97-AF65-F5344CB8AC3E}">
        <p14:creationId xmlns:p14="http://schemas.microsoft.com/office/powerpoint/2010/main" val="13845369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C4A47-B38F-85DC-B379-3EB3FB849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1942C6-00CA-7F82-0274-1D344F97E2F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38172C-455C-1F57-847C-F24A16D8E4B8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17A9373-8730-F4BC-2BEB-B274C76AC78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FCB35B-14FF-E71F-4C3B-450E272B93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C250605-7678-076B-52AF-71CFF6AE45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548763"/>
              </p:ext>
            </p:extLst>
          </p:nvPr>
        </p:nvGraphicFramePr>
        <p:xfrm>
          <a:off x="800640" y="3459394"/>
          <a:ext cx="12239470" cy="60071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8183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557632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58447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3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سيرورة الإنجاز</a:t>
                      </a:r>
                      <a:endParaRPr lang="fr-MA" sz="33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1505595">
                <a:tc>
                  <a:txBody>
                    <a:bodyPr/>
                    <a:lstStyle/>
                    <a:p>
                      <a:pPr marL="342900" indent="-3429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خشيبات </a:t>
                      </a:r>
                    </a:p>
                    <a:p>
                      <a:pPr marL="342900" indent="-3429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أشرطة مطاطية لعمل حزم من 10 خشبات.</a:t>
                      </a:r>
                    </a:p>
                    <a:p>
                      <a:pPr marL="342900" indent="-3429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بطاقات مكتوب عليها أعداد (من 1 إلى 9 مثلاً).</a:t>
                      </a: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الأدوات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C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1367172"/>
                  </a:ext>
                </a:extLst>
              </a:tr>
              <a:tr h="541179">
                <a:tc>
                  <a:txBody>
                    <a:bodyPr/>
                    <a:lstStyle/>
                    <a:p>
                      <a:pPr algn="ctr" rtl="1"/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5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18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C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52774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2900" b="1" i="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2900" b="1" i="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2724932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</a:p>
                  </a:txBody>
                  <a:tcPr marL="125132" marR="125132" marT="62566" marB="62566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93B1C0EB-C7B1-5956-8FAF-2218F792409E}"/>
              </a:ext>
            </a:extLst>
          </p:cNvPr>
          <p:cNvGrpSpPr/>
          <p:nvPr/>
        </p:nvGrpSpPr>
        <p:grpSpPr>
          <a:xfrm>
            <a:off x="800640" y="2621323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363B8C5B-01EE-6A37-1852-E68FA551DF3E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لعبة البطاقات المقلوبة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1B24B46F-56C4-CC33-FF4F-BA8DA090660A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sp>
        <p:nvSpPr>
          <p:cNvPr id="17" name="Rectangle 4">
            <a:extLst>
              <a:ext uri="{FF2B5EF4-FFF2-40B4-BE49-F238E27FC236}">
                <a16:creationId xmlns:a16="http://schemas.microsoft.com/office/drawing/2014/main" id="{74BC1527-D7A4-01CF-0754-900EF1D80D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6544757"/>
            <a:ext cx="8673310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ar-SA" altLang="fr-FR" sz="1800" b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ar-SA" altLang="fr-FR" sz="2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بمجموعة من المتعلمين لنمذجة النشاط؛</a:t>
            </a: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SA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على المتعلمين حزما من 10 خشيبات كل حزمة = عشرة خشيبة؛</a:t>
            </a:r>
            <a:endParaRPr kumimoji="0" lang="fr-FR" altLang="fr-FR" sz="2800" b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SA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يختار المتعلم بطاقة عدد مثلاً: 4؛</a:t>
            </a: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ar-SA" altLang="fr-FR" sz="2800" b="1" dirty="0">
                <a:solidFill>
                  <a:srgbClr val="0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</a:t>
            </a:r>
            <a:r>
              <a:rPr kumimoji="0" lang="ar-SA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 من المتعلم  أن يأخذ عددا من حزم بعدد الرقم الموجود على البطا</a:t>
            </a:r>
            <a:r>
              <a:rPr lang="ar-SA" altLang="fr-FR" sz="2800" b="1" dirty="0">
                <a:solidFill>
                  <a:srgbClr val="0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قة مثلا 4 ؛</a:t>
            </a:r>
            <a:endParaRPr kumimoji="0" lang="fr-FR" altLang="fr-FR" sz="2800" b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SA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يسأل الأستاذ: "كم خشيبة لديك الآن؟" → المتعلم  يعدها بالعشرات: 10، 20، 30، 40</a:t>
            </a:r>
            <a:r>
              <a:rPr lang="ar-SA" altLang="fr-FR" sz="2800" b="1" dirty="0">
                <a:solidFill>
                  <a:srgbClr val="0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kumimoji="0" lang="fr-FR" altLang="fr-FR" sz="2800" b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SA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المتعلم و  يقول: "4 × 10 = 40</a:t>
            </a:r>
            <a:r>
              <a:rPr kumimoji="0" lang="fr-FR" altLang="fr-FR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".</a:t>
            </a:r>
            <a:endParaRPr kumimoji="0" lang="fr-FR" altLang="fr-FR" sz="28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834293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الضرب في 10</a:t>
                  </a:r>
                  <a:endPara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مقارنة وترتيب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</a:t>
                  </a:r>
                  <a:r>
                    <a:rPr lang="ar-MA" sz="2100" b="1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من رقمين 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البطاقات المقلوبة (التدرب 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على الضرب)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31082</TotalTime>
  <Words>2000</Words>
  <Application>Microsoft Macintosh PowerPoint</Application>
  <PresentationFormat>Personnalisé</PresentationFormat>
  <Paragraphs>586</Paragraphs>
  <Slides>58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6" baseType="lpstr">
      <vt:lpstr>Dosis</vt:lpstr>
      <vt:lpstr>Arial Black</vt:lpstr>
      <vt:lpstr>Microsoft Uighur</vt:lpstr>
      <vt:lpstr>A Massir Ballpoint</vt:lpstr>
      <vt:lpstr>Cambria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348</cp:revision>
  <dcterms:created xsi:type="dcterms:W3CDTF">2006-08-16T00:00:00Z</dcterms:created>
  <dcterms:modified xsi:type="dcterms:W3CDTF">2025-10-05T06:45:47Z</dcterms:modified>
  <dc:identifier>DAFtlvZnwz4</dc:identifier>
</cp:coreProperties>
</file>