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1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70" r:id="rId13"/>
    <p:sldId id="2134808446" r:id="rId14"/>
    <p:sldId id="2134808656" r:id="rId15"/>
    <p:sldId id="2134808657" r:id="rId16"/>
    <p:sldId id="2134808658" r:id="rId17"/>
    <p:sldId id="2134808659" r:id="rId18"/>
    <p:sldId id="2134808459" r:id="rId19"/>
    <p:sldId id="2134808624" r:id="rId20"/>
    <p:sldId id="2134808625" r:id="rId21"/>
    <p:sldId id="2134808638" r:id="rId22"/>
    <p:sldId id="2134808639" r:id="rId23"/>
    <p:sldId id="2134808640" r:id="rId24"/>
    <p:sldId id="2134808660" r:id="rId25"/>
    <p:sldId id="2134808661" r:id="rId26"/>
    <p:sldId id="2134808662" r:id="rId27"/>
    <p:sldId id="2134808663" r:id="rId28"/>
    <p:sldId id="2134808594" r:id="rId29"/>
    <p:sldId id="2134808453" r:id="rId30"/>
    <p:sldId id="2134808537" r:id="rId31"/>
    <p:sldId id="2134808538" r:id="rId32"/>
    <p:sldId id="2134808540" r:id="rId33"/>
    <p:sldId id="2134808665" r:id="rId34"/>
    <p:sldId id="2134808574" r:id="rId35"/>
    <p:sldId id="2134808576" r:id="rId36"/>
    <p:sldId id="2134808595" r:id="rId37"/>
    <p:sldId id="2134808645" r:id="rId38"/>
    <p:sldId id="2134808646" r:id="rId39"/>
    <p:sldId id="2134808647" r:id="rId40"/>
    <p:sldId id="2134808648" r:id="rId41"/>
    <p:sldId id="2134808649" r:id="rId42"/>
    <p:sldId id="2134808650" r:id="rId43"/>
    <p:sldId id="2134808651" r:id="rId44"/>
    <p:sldId id="2134808652" r:id="rId45"/>
    <p:sldId id="2134808653" r:id="rId46"/>
    <p:sldId id="2134808666" r:id="rId47"/>
    <p:sldId id="2134808655" r:id="rId48"/>
    <p:sldId id="2134808596" r:id="rId49"/>
    <p:sldId id="2134808468" r:id="rId50"/>
    <p:sldId id="2134808562" r:id="rId51"/>
    <p:sldId id="2134808472" r:id="rId52"/>
    <p:sldId id="2134808563" r:id="rId53"/>
    <p:sldId id="2134808501" r:id="rId54"/>
    <p:sldId id="2134808573" r:id="rId55"/>
    <p:sldId id="2134808518" r:id="rId56"/>
    <p:sldId id="2134808461" r:id="rId57"/>
    <p:sldId id="2134808469" r:id="rId58"/>
    <p:sldId id="2134808503" r:id="rId59"/>
    <p:sldId id="2134808504" r:id="rId60"/>
  </p:sldIdLst>
  <p:sldSz cx="13716000" cy="10287000"/>
  <p:notesSz cx="6858000" cy="9144000"/>
  <p:embeddedFontLst>
    <p:embeddedFont>
      <p:font typeface="Dosis" pitchFamily="2" charset="77"/>
      <p:regular r:id="rId62"/>
      <p:bold r:id="rId63"/>
    </p:embeddedFont>
    <p:embeddedFont>
      <p:font typeface="IBM Plex Sans Arabic" panose="020B0503050203000203" pitchFamily="3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63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22.png"/><Relationship Id="rId12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23.png"/><Relationship Id="rId5" Type="http://schemas.openxmlformats.org/officeDocument/2006/relationships/image" Target="../media/image9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4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4" Type="http://schemas.openxmlformats.org/officeDocument/2006/relationships/image" Target="../media/image8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و 3 باستعمال تقنية السلم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ببناء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 الأستاذ بناء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العدد 2 باستعمال تقنية السلم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280" y="3238500"/>
            <a:ext cx="6092480" cy="6019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653615" y="2933700"/>
            <a:ext cx="3429000" cy="538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جدول ضرب 3 بشكل جماعي باستعمال تقنية السلم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615965"/>
            <a:ext cx="5994276" cy="592276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3956417-729C-924F-5163-E7F50F90528A}"/>
              </a:ext>
            </a:extLst>
          </p:cNvPr>
          <p:cNvGrpSpPr/>
          <p:nvPr/>
        </p:nvGrpSpPr>
        <p:grpSpPr>
          <a:xfrm>
            <a:off x="7056442" y="3285406"/>
            <a:ext cx="3886200" cy="6101129"/>
            <a:chOff x="7056442" y="3285406"/>
            <a:chExt cx="3886200" cy="610112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A749C96-4F20-1495-0EE6-E4299CF41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11" t="1118" r="37539" b="67373"/>
            <a:stretch>
              <a:fillRect/>
            </a:stretch>
          </p:blipFill>
          <p:spPr>
            <a:xfrm>
              <a:off x="7056442" y="3285406"/>
              <a:ext cx="3886200" cy="610112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BCE212B-6E38-8204-8451-4BFC4CEE90F1}"/>
                </a:ext>
              </a:extLst>
            </p:cNvPr>
            <p:cNvSpPr/>
            <p:nvPr/>
          </p:nvSpPr>
          <p:spPr>
            <a:xfrm>
              <a:off x="9601200" y="3771900"/>
              <a:ext cx="762000" cy="5105400"/>
            </a:xfrm>
            <a:prstGeom prst="rect">
              <a:avLst/>
            </a:prstGeom>
            <a:solidFill>
              <a:srgbClr val="FFD2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6×2=..</a:t>
            </a:r>
          </a:p>
        </p:txBody>
      </p: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6×2=12</a:t>
            </a: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21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ثنائيات على قراءة وكتابة وتفكيك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656" y="5684205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9249" y="5413276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1999" y="5091609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1580" y="4677012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A979995-81AF-3D9B-D9FA-E3ECBFA29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084941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376B14-2FC3-A899-57DB-9F21B9EA2B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956300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بالحروف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تفكيك الأعداد يكتب كل متعلم عددا من 1000 إلى 9999  على بطاقة 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تتبادل كل ثنائية البطاقات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العدد على البطاقة </a:t>
            </a: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1295400" y="3191584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1CC0D7-EF0D-27B2-8CE8-43F68D129F4F}"/>
              </a:ext>
            </a:extLst>
          </p:cNvPr>
          <p:cNvSpPr/>
          <p:nvPr/>
        </p:nvSpPr>
        <p:spPr>
          <a:xfrm>
            <a:off x="1295401" y="6504780"/>
            <a:ext cx="11144216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آلاف وسبع مئة وتسعة وخمسون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 vers le bas 9">
            <a:extLst>
              <a:ext uri="{FF2B5EF4-FFF2-40B4-BE49-F238E27FC236}">
                <a16:creationId xmlns:a16="http://schemas.microsoft.com/office/drawing/2014/main" id="{BF937CB6-963A-3381-0120-87C826C5895B}"/>
              </a:ext>
            </a:extLst>
          </p:cNvPr>
          <p:cNvSpPr/>
          <p:nvPr/>
        </p:nvSpPr>
        <p:spPr>
          <a:xfrm>
            <a:off x="6400798" y="5251650"/>
            <a:ext cx="914400" cy="12088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3997-BA8E-6F16-F36A-D5A4392A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D3236B-9948-9723-AB0A-88972412695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14932-7306-8408-4D43-EC7FCDBE949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03C4E6-F05C-E5C4-B30C-43E059FEFEA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996E5-7570-D30E-9BBB-3D261CB5556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ثنائية عملها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تشرح كيف توصلت إلى الجواب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الاعداد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9735C3-90B4-7000-4382-CCE75EE2A8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56F2481-D2A1-60DD-AE07-9851633384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A5BE57C-BF93-7DBC-C4E8-3CD90CCD20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4419600" y="4152900"/>
            <a:ext cx="5665013" cy="355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3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BD96F-1E5E-8254-3A77-53E5E9330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052F01-C0F6-1027-EE9A-2B492621C6D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5E42F1-38A0-BEE9-4425-E04DEE3B4EA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1165A3-B887-0979-0FAB-D7BE99CEBBA0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A78F0-DC54-7908-4D11-BB10FE73C99F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بالأرقام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تفكيك الأعداد يكتب كل متعلم عددا من 1000 إلى 9999  على بطاقةٍ </a:t>
            </a:r>
            <a:r>
              <a:rPr lang="ar-SA" sz="4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تتبادل كل ثنائية البطاقات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العدد على البطاقة </a:t>
            </a: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</a:t>
            </a:r>
            <a:endParaRPr lang="ar-SA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B372920-2BE2-C87F-F0AA-F4ECF3BD34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FF28C71-09E5-51F2-E3C7-2CE44A820C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7E47A88-898C-1495-D25D-FFEA9A70DD82}"/>
              </a:ext>
            </a:extLst>
          </p:cNvPr>
          <p:cNvSpPr/>
          <p:nvPr/>
        </p:nvSpPr>
        <p:spPr>
          <a:xfrm>
            <a:off x="1295400" y="3191584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 آلاف وثلاث مئة وستة وعشرون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6E816F7-0A64-E5FA-DD8A-32076D50FC1B}"/>
              </a:ext>
            </a:extLst>
          </p:cNvPr>
          <p:cNvSpPr/>
          <p:nvPr/>
        </p:nvSpPr>
        <p:spPr>
          <a:xfrm>
            <a:off x="1295401" y="6504780"/>
            <a:ext cx="11144216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5326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 vers le bas 9">
            <a:extLst>
              <a:ext uri="{FF2B5EF4-FFF2-40B4-BE49-F238E27FC236}">
                <a16:creationId xmlns:a16="http://schemas.microsoft.com/office/drawing/2014/main" id="{3309593E-1F09-4755-B8E7-1B3E059A3DC0}"/>
              </a:ext>
            </a:extLst>
          </p:cNvPr>
          <p:cNvSpPr/>
          <p:nvPr/>
        </p:nvSpPr>
        <p:spPr>
          <a:xfrm>
            <a:off x="6400798" y="5251650"/>
            <a:ext cx="914400" cy="12088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499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6016-288A-A71B-365D-CBBB8A93D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0A0335-A883-052A-2D03-8AA95E82BD4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AB4B1-4638-B4A7-F817-564624F44AB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A91C6F-711A-9508-B407-B7FC04D0F222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643ADEE-737D-B1BD-A088-97489219CB6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ثنائية عملها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تشرح كيف توصلت إلى الجواب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الاعداد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6922C0-6600-BA33-C351-5D34C0AADA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E46EB3-93D7-0829-5AF0-D936B9DA683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77B7ECE-3CF0-6293-F99B-11F6D91AD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4419600" y="4152900"/>
            <a:ext cx="5665013" cy="355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32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AC6AE-7E8D-9F04-3B9D-957474CA4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14581B-9015-22A9-6ACC-0B0E8D0E56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EA5D0D-FE79-C9AC-365E-AEF0835D18D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14BF1A3-D5D6-B127-27AB-4FB189D965F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AE16E8-EA6E-915F-B7E3-E3FDAEA9F417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كتابة مفككة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تفكيك الأعداد يكتب كل متعلم عددا من 1000 إلى 9999  على بطاقة </a:t>
            </a:r>
            <a:r>
              <a:rPr lang="ar-SA" sz="4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مفككة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تتبادل كل ثنائية البطاقات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المتعلم العدد على البطاقة بالأرقام ثم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745070F-444D-64E7-8AEC-C919CDDA0C4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6B4779E-BDDA-585B-C648-BC1130763D6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1451E6E-A958-B9CC-EF09-C84D93FE0B09}"/>
              </a:ext>
            </a:extLst>
          </p:cNvPr>
          <p:cNvSpPr/>
          <p:nvPr/>
        </p:nvSpPr>
        <p:spPr>
          <a:xfrm>
            <a:off x="1282841" y="2890504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 + 500 + 30 + 4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07A025E-89E1-69BD-022F-1CE9368ABF32}"/>
              </a:ext>
            </a:extLst>
          </p:cNvPr>
          <p:cNvSpPr/>
          <p:nvPr/>
        </p:nvSpPr>
        <p:spPr>
          <a:xfrm>
            <a:off x="1273333" y="5912207"/>
            <a:ext cx="11144216" cy="187303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6534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 vers le bas 9">
            <a:extLst>
              <a:ext uri="{FF2B5EF4-FFF2-40B4-BE49-F238E27FC236}">
                <a16:creationId xmlns:a16="http://schemas.microsoft.com/office/drawing/2014/main" id="{7CA7C4C5-BFE6-9533-564A-32ABDB5D5D05}"/>
              </a:ext>
            </a:extLst>
          </p:cNvPr>
          <p:cNvSpPr/>
          <p:nvPr/>
        </p:nvSpPr>
        <p:spPr>
          <a:xfrm>
            <a:off x="6388239" y="4950570"/>
            <a:ext cx="457202" cy="7841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75CA7-660D-CBC6-FF63-EDB889B55457}"/>
              </a:ext>
            </a:extLst>
          </p:cNvPr>
          <p:cNvSpPr/>
          <p:nvPr/>
        </p:nvSpPr>
        <p:spPr>
          <a:xfrm>
            <a:off x="1295401" y="7984212"/>
            <a:ext cx="11144216" cy="163479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وخمس مئة وأربعة وثلاثون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602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16D86-9F41-2E0B-5538-8B0489C3F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D23A44-2965-7A6D-DE3C-DC16236269D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BFBA3B-D4BD-D815-07FA-8037303D457C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AB7BC9-373B-73A2-9889-95565A93CD0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BF4F8E-36D7-0063-3128-6A88F4821A9D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ثنائية عملها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تشرح كيف توصلت إلى الجواب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الاعداد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07D60C-B1D2-67A6-DBD4-AA6FE071FF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1A0ED65-85D4-02D7-ABA2-447997F17F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F5E4B8B-2625-04C4-A509-FA75A21ED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4419600" y="4152900"/>
            <a:ext cx="5665013" cy="355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66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النقود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 لكل واحد من ثلاثة تلاميذ يتم اختيارهم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8030" y="3993234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منكم أن تعيدوا لي </a:t>
            </a:r>
            <a:r>
              <a:rPr lang="ar-MA" sz="4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 من النقود التي أعطيتكم مسبقا.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2507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2" y="2722672"/>
            <a:ext cx="13164293" cy="7297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49056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وانجاز عملية الضرب ( عدد من رقمين في عدد من رقم واحد)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AEA43F3A-3CF8-391B-276B-28C9D4EC8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590" y="4612959"/>
            <a:ext cx="4950251" cy="495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63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4767132" y="533971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7868829" y="434902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7870161" y="55102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6675810" y="706194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477000" y="43757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5339530" y="70934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7967533" y="70595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6062533" y="686443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FC03E5-DB9F-6E44-7C74-4BCFBB9E017D}"/>
              </a:ext>
            </a:extLst>
          </p:cNvPr>
          <p:cNvSpPr txBox="1"/>
          <p:nvPr/>
        </p:nvSpPr>
        <p:spPr>
          <a:xfrm>
            <a:off x="4745571" y="537539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BF0113-0C6E-0F1B-6F5D-2F2882787B54}"/>
              </a:ext>
            </a:extLst>
          </p:cNvPr>
          <p:cNvSpPr txBox="1"/>
          <p:nvPr/>
        </p:nvSpPr>
        <p:spPr>
          <a:xfrm>
            <a:off x="7847268" y="438471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C330F2-3B10-9562-1BD2-462C7335453E}"/>
              </a:ext>
            </a:extLst>
          </p:cNvPr>
          <p:cNvSpPr txBox="1"/>
          <p:nvPr/>
        </p:nvSpPr>
        <p:spPr>
          <a:xfrm>
            <a:off x="7848600" y="554597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DAFE73-8655-D13B-8427-1E24ADAEC3E4}"/>
              </a:ext>
            </a:extLst>
          </p:cNvPr>
          <p:cNvSpPr txBox="1"/>
          <p:nvPr/>
        </p:nvSpPr>
        <p:spPr>
          <a:xfrm>
            <a:off x="6455439" y="70951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975745-DB58-6EB1-746F-1F12AD535B99}"/>
              </a:ext>
            </a:extLst>
          </p:cNvPr>
          <p:cNvSpPr txBox="1"/>
          <p:nvPr/>
        </p:nvSpPr>
        <p:spPr>
          <a:xfrm>
            <a:off x="6455439" y="44114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243290-40B0-8C0C-F6D0-A7230D43A851}"/>
              </a:ext>
            </a:extLst>
          </p:cNvPr>
          <p:cNvSpPr txBox="1"/>
          <p:nvPr/>
        </p:nvSpPr>
        <p:spPr>
          <a:xfrm>
            <a:off x="7847268" y="70951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30E5F39-AC5C-39A5-CF95-E3DE59BEB4BF}"/>
              </a:ext>
            </a:extLst>
          </p:cNvPr>
          <p:cNvCxnSpPr>
            <a:cxnSpLocks/>
          </p:cNvCxnSpPr>
          <p:nvPr/>
        </p:nvCxnSpPr>
        <p:spPr>
          <a:xfrm flipH="1">
            <a:off x="6040972" y="6900116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D877C3C-629D-5B8B-08E7-49233013B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7B311B4-7784-BE73-4FC2-56D39421EFBA}"/>
              </a:ext>
            </a:extLst>
          </p:cNvPr>
          <p:cNvCxnSpPr/>
          <p:nvPr/>
        </p:nvCxnSpPr>
        <p:spPr>
          <a:xfrm flipV="1">
            <a:off x="8174572" y="5342591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5694124-C7BE-6BDC-A9A6-6F7033D9D955}"/>
              </a:ext>
            </a:extLst>
          </p:cNvPr>
          <p:cNvCxnSpPr>
            <a:cxnSpLocks/>
          </p:cNvCxnSpPr>
          <p:nvPr/>
        </p:nvCxnSpPr>
        <p:spPr>
          <a:xfrm flipH="1" flipV="1">
            <a:off x="7189925" y="5494991"/>
            <a:ext cx="984647" cy="3554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7698-64CA-9DBB-55A7-639FAC896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88A6F4-9EE3-9246-2062-6D99C48F62CB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FE65FC-E0CE-4E93-3F3A-FBDA62D36F22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2F3FF7-D63D-33C5-2071-0CF95ABDF67A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B6576B-23D7-8A38-3E4A-302AEBB505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ED4758-942A-474B-B5E2-B73B73E2A7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591429-F657-68AE-6EB7-A140A97EE7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B97E77E-8241-F757-7C28-F07F57E05773}"/>
              </a:ext>
            </a:extLst>
          </p:cNvPr>
          <p:cNvSpPr txBox="1"/>
          <p:nvPr/>
        </p:nvSpPr>
        <p:spPr>
          <a:xfrm>
            <a:off x="4919532" y="499681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A9D386-4DEE-A3A8-AFD4-EFE799EDF384}"/>
              </a:ext>
            </a:extLst>
          </p:cNvPr>
          <p:cNvSpPr txBox="1"/>
          <p:nvPr/>
        </p:nvSpPr>
        <p:spPr>
          <a:xfrm>
            <a:off x="8021229" y="400612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D4336E-AB6F-957C-B219-91788151EE28}"/>
              </a:ext>
            </a:extLst>
          </p:cNvPr>
          <p:cNvSpPr txBox="1"/>
          <p:nvPr/>
        </p:nvSpPr>
        <p:spPr>
          <a:xfrm>
            <a:off x="8022561" y="51673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5E0E4B-35BD-7D49-5A15-6677DC5EA704}"/>
              </a:ext>
            </a:extLst>
          </p:cNvPr>
          <p:cNvSpPr txBox="1"/>
          <p:nvPr/>
        </p:nvSpPr>
        <p:spPr>
          <a:xfrm>
            <a:off x="6828210" y="67190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5FCB4B6-DD1B-F773-B5D4-EB21F8205F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F72C5CE-C234-D87B-170A-A0D1E92D7EA5}"/>
              </a:ext>
            </a:extLst>
          </p:cNvPr>
          <p:cNvSpPr txBox="1"/>
          <p:nvPr/>
        </p:nvSpPr>
        <p:spPr>
          <a:xfrm>
            <a:off x="6629400" y="40328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50B76D-E385-9BF9-23A8-21610202A309}"/>
              </a:ext>
            </a:extLst>
          </p:cNvPr>
          <p:cNvSpPr txBox="1"/>
          <p:nvPr/>
        </p:nvSpPr>
        <p:spPr>
          <a:xfrm>
            <a:off x="5491930" y="67505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322CA4C-7F06-A274-255F-7FE64C238BE5}"/>
              </a:ext>
            </a:extLst>
          </p:cNvPr>
          <p:cNvSpPr txBox="1"/>
          <p:nvPr/>
        </p:nvSpPr>
        <p:spPr>
          <a:xfrm>
            <a:off x="8119933" y="6716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78CAAAF-EF3D-61CD-F6D9-97B58E186E7C}"/>
              </a:ext>
            </a:extLst>
          </p:cNvPr>
          <p:cNvCxnSpPr>
            <a:cxnSpLocks/>
          </p:cNvCxnSpPr>
          <p:nvPr/>
        </p:nvCxnSpPr>
        <p:spPr>
          <a:xfrm flipH="1">
            <a:off x="6214933" y="6521532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620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F3C76-6CF6-2290-93FE-13E74A959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B4D8B2-389D-203A-DDC4-EC67B41B947A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EA711A-88CD-3E5A-D4DF-1A2E9001D52B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584C68-366D-4DC7-25A9-FF3E1241BFC8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61B7DC-2A57-40B6-AC49-87AE649CFB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83A654-2838-0FCD-1767-47AB770F550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CAD974-85BD-6839-26C2-431D123012C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51D944B-1608-6BC3-DD9D-76FA5460841F}"/>
              </a:ext>
            </a:extLst>
          </p:cNvPr>
          <p:cNvSpPr txBox="1"/>
          <p:nvPr/>
        </p:nvSpPr>
        <p:spPr>
          <a:xfrm>
            <a:off x="4594503" y="505931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C8E4D1-491A-9857-EA51-75036B7D27BD}"/>
              </a:ext>
            </a:extLst>
          </p:cNvPr>
          <p:cNvSpPr txBox="1"/>
          <p:nvPr/>
        </p:nvSpPr>
        <p:spPr>
          <a:xfrm>
            <a:off x="7697532" y="381861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29CDA2-0CE0-4D72-E0C0-70B8157B2D1F}"/>
              </a:ext>
            </a:extLst>
          </p:cNvPr>
          <p:cNvSpPr txBox="1"/>
          <p:nvPr/>
        </p:nvSpPr>
        <p:spPr>
          <a:xfrm>
            <a:off x="7697532" y="52298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67B619-5B07-1709-0181-ED616E871184}"/>
              </a:ext>
            </a:extLst>
          </p:cNvPr>
          <p:cNvSpPr txBox="1"/>
          <p:nvPr/>
        </p:nvSpPr>
        <p:spPr>
          <a:xfrm>
            <a:off x="6503181" y="67815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71C136-A488-EC1B-DD7D-E6C526007833}"/>
              </a:ext>
            </a:extLst>
          </p:cNvPr>
          <p:cNvSpPr txBox="1"/>
          <p:nvPr/>
        </p:nvSpPr>
        <p:spPr>
          <a:xfrm>
            <a:off x="6503181" y="383059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C851710-B10F-A8E8-2104-3C3AB1D238AB}"/>
              </a:ext>
            </a:extLst>
          </p:cNvPr>
          <p:cNvSpPr txBox="1"/>
          <p:nvPr/>
        </p:nvSpPr>
        <p:spPr>
          <a:xfrm>
            <a:off x="7794904" y="67791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C7F50E2-AE93-808D-9C60-57414A431C8F}"/>
              </a:ext>
            </a:extLst>
          </p:cNvPr>
          <p:cNvCxnSpPr>
            <a:cxnSpLocks/>
          </p:cNvCxnSpPr>
          <p:nvPr/>
        </p:nvCxnSpPr>
        <p:spPr>
          <a:xfrm flipH="1">
            <a:off x="5889904" y="6584032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775D449-3D42-E012-5F6A-0E15FA536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045102"/>
            <a:ext cx="1148959" cy="82179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157902C-E334-AA61-3E46-2DCA2215A580}"/>
              </a:ext>
            </a:extLst>
          </p:cNvPr>
          <p:cNvCxnSpPr/>
          <p:nvPr/>
        </p:nvCxnSpPr>
        <p:spPr>
          <a:xfrm flipV="1">
            <a:off x="8051888" y="4953414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BD62AF8D-8ED5-0725-0408-44B3B192ABAD}"/>
              </a:ext>
            </a:extLst>
          </p:cNvPr>
          <p:cNvCxnSpPr>
            <a:cxnSpLocks/>
          </p:cNvCxnSpPr>
          <p:nvPr/>
        </p:nvCxnSpPr>
        <p:spPr>
          <a:xfrm flipH="1" flipV="1">
            <a:off x="7067241" y="5105814"/>
            <a:ext cx="984647" cy="3554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927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3 صفوف وردا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كل صف 30 وردة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الورد الذي زرعه البستاني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الصفوف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الورد في كل صف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الإجمالي للورود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59614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الورود في الصف الأول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الإجمالي للورد المزروع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81A8D1BD-33FD-2EDC-9D7E-269A6800DC77}"/>
              </a:ext>
            </a:extLst>
          </p:cNvPr>
          <p:cNvSpPr/>
          <p:nvPr/>
        </p:nvSpPr>
        <p:spPr>
          <a:xfrm>
            <a:off x="4816013" y="4859614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الورود في الصف الثاني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3CC51799-9C31-479C-2E53-2A6C7D60BFBA}"/>
              </a:ext>
            </a:extLst>
          </p:cNvPr>
          <p:cNvSpPr/>
          <p:nvPr/>
        </p:nvSpPr>
        <p:spPr>
          <a:xfrm>
            <a:off x="9170375" y="484731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الورود في الصف الثالث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0502177-4CAA-A446-2AF5-210EDAF0015A}"/>
              </a:ext>
            </a:extLst>
          </p:cNvPr>
          <p:cNvSpPr/>
          <p:nvPr/>
        </p:nvSpPr>
        <p:spPr>
          <a:xfrm>
            <a:off x="4994614" y="7621941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الصفوف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9784E-2B08-5B49-CB7B-FBFA05197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A17FDA2-AC85-60F1-EB56-49290E2EAA1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60C09E-20C9-7C27-6922-8E703EBE629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C248A3-A711-BE2B-454C-6E1C3291D8E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753844-D5C4-30D5-3A71-02C317BBA87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سنضرب  عدد الورد في كل صف في عدد الصفوف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E12A0F-009D-6126-FC11-C4B2ADA04D1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B014370-2A7B-B962-12F9-84DE26F8BA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A31B7D30-3D8F-DAB7-988B-9F6CD9C61274}"/>
              </a:ext>
            </a:extLst>
          </p:cNvPr>
          <p:cNvSpPr/>
          <p:nvPr/>
        </p:nvSpPr>
        <p:spPr>
          <a:xfrm>
            <a:off x="533399" y="4859614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1FAB87E-FCE0-1FE8-41CC-C0F953BD8E1C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6A8EB835-30C4-9AAC-DE97-E6C967FB4142}"/>
              </a:ext>
            </a:extLst>
          </p:cNvPr>
          <p:cNvSpPr/>
          <p:nvPr/>
        </p:nvSpPr>
        <p:spPr>
          <a:xfrm>
            <a:off x="4816013" y="4859614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1967BB33-9FD6-E1E0-1950-180AD1C47B50}"/>
              </a:ext>
            </a:extLst>
          </p:cNvPr>
          <p:cNvSpPr/>
          <p:nvPr/>
        </p:nvSpPr>
        <p:spPr>
          <a:xfrm>
            <a:off x="9170375" y="484731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31983C90-68BE-4BCB-4351-386158514CA0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2AFC6986-45EC-CBEE-C36B-679D9E39BA1B}"/>
              </a:ext>
            </a:extLst>
          </p:cNvPr>
          <p:cNvSpPr/>
          <p:nvPr/>
        </p:nvSpPr>
        <p:spPr>
          <a:xfrm>
            <a:off x="4994614" y="7621941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889726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وردة  زرعها البستاني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 X 3 = 90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زرع البستاني في حديقة المدرسة 3 صفوف من الورود، في كل صف 30 وردة. كم وردة  زرعها البستاني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4CD8E08-1474-4346-2E8F-5CB458738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" t="-1" r="1086" b="72416"/>
          <a:stretch>
            <a:fillRect/>
          </a:stretch>
        </p:blipFill>
        <p:spPr>
          <a:xfrm>
            <a:off x="896557" y="3565392"/>
            <a:ext cx="11922883" cy="3886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90946" y="4485445"/>
            <a:ext cx="4695454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69592" y="5264258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F38651-9D82-7E9F-6D51-F25F6FD60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065256" y="4726974"/>
            <a:ext cx="1231816" cy="19338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04884D-AD52-2FDE-274B-FAC8C60206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65" t="11904" r="881"/>
          <a:stretch/>
        </p:blipFill>
        <p:spPr>
          <a:xfrm>
            <a:off x="5559622" y="3591314"/>
            <a:ext cx="1134301" cy="699606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FBD57370-923F-468E-1BDB-95858A45A2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5546" y="3793665"/>
            <a:ext cx="1121526" cy="746408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4B42355E-6B60-2C07-C0EE-7C6F533BC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7534" y="4726974"/>
            <a:ext cx="839303" cy="3530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E32824C-990E-7966-4A10-AC0563996C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9243" y="4475109"/>
            <a:ext cx="878446" cy="37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C9560B6-6AA8-B4B9-5A87-7D5D405B66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" t="-1" r="1086" b="72416"/>
          <a:stretch>
            <a:fillRect/>
          </a:stretch>
        </p:blipFill>
        <p:spPr>
          <a:xfrm>
            <a:off x="896557" y="3565392"/>
            <a:ext cx="11922883" cy="38862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438400" y="548563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438400" y="614348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775C36-346C-89FA-098C-139D48E00FC5}"/>
              </a:ext>
            </a:extLst>
          </p:cNvPr>
          <p:cNvSpPr txBox="1"/>
          <p:nvPr/>
        </p:nvSpPr>
        <p:spPr>
          <a:xfrm>
            <a:off x="2438400" y="673188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724400" y="488189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648200" y="548404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4648200" y="610632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E0B472-EB3A-2DAF-CD25-231C477FCCE8}"/>
              </a:ext>
            </a:extLst>
          </p:cNvPr>
          <p:cNvSpPr txBox="1"/>
          <p:nvPr/>
        </p:nvSpPr>
        <p:spPr>
          <a:xfrm>
            <a:off x="4632960" y="6724266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A9E1B86-03EC-3EEA-8947-5BEEEBE8D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27855" r="715" b="47107"/>
          <a:stretch>
            <a:fillRect/>
          </a:stretch>
        </p:blipFill>
        <p:spPr>
          <a:xfrm>
            <a:off x="457200" y="3632320"/>
            <a:ext cx="12928937" cy="38249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62309" y="5372100"/>
            <a:ext cx="12390604" cy="76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9877945-7C70-7127-C2CD-A7C781A09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27855" r="715" b="47107"/>
          <a:stretch>
            <a:fillRect/>
          </a:stretch>
        </p:blipFill>
        <p:spPr>
          <a:xfrm>
            <a:off x="457200" y="3632320"/>
            <a:ext cx="12928937" cy="382492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7162800" y="54483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2548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F6B5FB-FA03-3558-03C9-4219D910E637}"/>
              </a:ext>
            </a:extLst>
          </p:cNvPr>
          <p:cNvSpPr txBox="1"/>
          <p:nvPr/>
        </p:nvSpPr>
        <p:spPr>
          <a:xfrm>
            <a:off x="1143000" y="5417521"/>
            <a:ext cx="469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ألفان وخمس مئة وثمانية وأربعون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E10C2DF-07CE-7AB5-FCAF-7AEE9826A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" t="51875" r="2247" b="25995"/>
          <a:stretch>
            <a:fillRect/>
          </a:stretch>
        </p:blipFill>
        <p:spPr>
          <a:xfrm>
            <a:off x="393530" y="4177957"/>
            <a:ext cx="12928937" cy="33805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743449"/>
            <a:ext cx="6312070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4942F45-6875-992D-A65D-74A036276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" t="51875" r="2247" b="25995"/>
          <a:stretch>
            <a:fillRect/>
          </a:stretch>
        </p:blipFill>
        <p:spPr>
          <a:xfrm>
            <a:off x="393530" y="4177957"/>
            <a:ext cx="12928937" cy="338054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265CDF-3B9C-F3C4-799E-C357845A4527}"/>
              </a:ext>
            </a:extLst>
          </p:cNvPr>
          <p:cNvSpPr txBox="1"/>
          <p:nvPr/>
        </p:nvSpPr>
        <p:spPr>
          <a:xfrm>
            <a:off x="3048000" y="65913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6  0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5181600" y="65913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9  6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982894C-3C00-2448-89A0-893426634632}"/>
              </a:ext>
            </a:extLst>
          </p:cNvPr>
          <p:cNvCxnSpPr/>
          <p:nvPr/>
        </p:nvCxnSpPr>
        <p:spPr>
          <a:xfrm flipV="1">
            <a:off x="5867400" y="5868229"/>
            <a:ext cx="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01A7505-C735-9C57-AC72-1ECC79535765}"/>
              </a:ext>
            </a:extLst>
          </p:cNvPr>
          <p:cNvCxnSpPr>
            <a:cxnSpLocks/>
          </p:cNvCxnSpPr>
          <p:nvPr/>
        </p:nvCxnSpPr>
        <p:spPr>
          <a:xfrm flipH="1" flipV="1">
            <a:off x="5486400" y="5868229"/>
            <a:ext cx="38100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3733800" y="5868229"/>
            <a:ext cx="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352800" y="5868229"/>
            <a:ext cx="38100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32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9B566B7-9A70-4D57-DD67-DBDAC56F5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" t="73140" r="2702" b="520"/>
          <a:stretch>
            <a:fillRect/>
          </a:stretch>
        </p:blipFill>
        <p:spPr>
          <a:xfrm>
            <a:off x="393529" y="2760614"/>
            <a:ext cx="12928937" cy="402367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2 و 3 باستعمال تقنية السلم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تفكيك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28580</TotalTime>
  <Words>1849</Words>
  <Application>Microsoft Macintosh PowerPoint</Application>
  <PresentationFormat>Personnalisé</PresentationFormat>
  <Paragraphs>564</Paragraphs>
  <Slides>59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6" baseType="lpstr">
      <vt:lpstr>Dosis</vt:lpstr>
      <vt:lpstr>Microsoft Uighur</vt:lpstr>
      <vt:lpstr>A Massir Ballpoint</vt:lpstr>
      <vt:lpstr>Arial</vt:lpstr>
      <vt:lpstr>IBM Plex Sans Arabic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298</cp:revision>
  <dcterms:created xsi:type="dcterms:W3CDTF">2006-08-16T00:00:00Z</dcterms:created>
  <dcterms:modified xsi:type="dcterms:W3CDTF">2025-10-01T11:09:11Z</dcterms:modified>
  <dc:identifier>DAFtlvZnwz4</dc:identifier>
</cp:coreProperties>
</file>