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6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445" r:id="rId11"/>
    <p:sldId id="2134805396" r:id="rId12"/>
    <p:sldId id="2134808519" r:id="rId13"/>
    <p:sldId id="2134808656" r:id="rId14"/>
    <p:sldId id="2134808459" r:id="rId15"/>
    <p:sldId id="2134808624" r:id="rId16"/>
    <p:sldId id="2134808625" r:id="rId17"/>
    <p:sldId id="2134808638" r:id="rId18"/>
    <p:sldId id="2134808626" r:id="rId19"/>
    <p:sldId id="2134808639" r:id="rId20"/>
    <p:sldId id="2134808640" r:id="rId21"/>
    <p:sldId id="2134808657" r:id="rId22"/>
    <p:sldId id="2134808658" r:id="rId23"/>
    <p:sldId id="2134808659" r:id="rId24"/>
    <p:sldId id="2134808660" r:id="rId25"/>
    <p:sldId id="2134808594" r:id="rId26"/>
    <p:sldId id="2134808661" r:id="rId27"/>
    <p:sldId id="2134808662" r:id="rId28"/>
    <p:sldId id="2134808663" r:id="rId29"/>
    <p:sldId id="2134808664" r:id="rId30"/>
    <p:sldId id="2134808665" r:id="rId31"/>
    <p:sldId id="2134808595" r:id="rId32"/>
    <p:sldId id="2134808645" r:id="rId33"/>
    <p:sldId id="2134808646" r:id="rId34"/>
    <p:sldId id="2134808647" r:id="rId35"/>
    <p:sldId id="2134808648" r:id="rId36"/>
    <p:sldId id="2134808649" r:id="rId37"/>
    <p:sldId id="2134808650" r:id="rId38"/>
    <p:sldId id="2134808651" r:id="rId39"/>
    <p:sldId id="2134808652" r:id="rId40"/>
    <p:sldId id="2134808653" r:id="rId41"/>
    <p:sldId id="2134808654" r:id="rId42"/>
    <p:sldId id="2134808655" r:id="rId43"/>
    <p:sldId id="2134808596" r:id="rId44"/>
    <p:sldId id="2134808468" r:id="rId45"/>
    <p:sldId id="2134808562" r:id="rId46"/>
    <p:sldId id="2134808472" r:id="rId47"/>
    <p:sldId id="2134808563" r:id="rId48"/>
    <p:sldId id="2134808501" r:id="rId49"/>
    <p:sldId id="2134808573" r:id="rId50"/>
    <p:sldId id="2134808518" r:id="rId51"/>
    <p:sldId id="2134808461" r:id="rId52"/>
    <p:sldId id="2134808469" r:id="rId53"/>
    <p:sldId id="2134808503" r:id="rId54"/>
    <p:sldId id="2134808504" r:id="rId55"/>
  </p:sldIdLst>
  <p:sldSz cx="13716000" cy="10287000"/>
  <p:notesSz cx="6858000" cy="9144000"/>
  <p:embeddedFontLst>
    <p:embeddedFont>
      <p:font typeface="Dosis" pitchFamily="2" charset="77"/>
      <p:regular r:id="rId57"/>
      <p:bold r:id="rId58"/>
    </p:embeddedFont>
    <p:embeddedFont>
      <p:font typeface="IBM Plex Sans Arabic" panose="020B0503050203000203" pitchFamily="34" charset="-78"/>
      <p:regular r:id="rId59"/>
    </p:embeddedFont>
    <p:embeddedFont>
      <p:font typeface="Microsoft Uighur" panose="02000000000000000000" pitchFamily="2" charset="-78"/>
      <p:regular r:id="rId60"/>
      <p:bold r:id="rId6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4" d="100"/>
          <a:sy n="84" d="100"/>
        </p:scale>
        <p:origin x="424" y="18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2.fntdata"/><Relationship Id="rId5" Type="http://schemas.openxmlformats.org/officeDocument/2006/relationships/slide" Target="slides/slide4.xml"/><Relationship Id="rId61" Type="http://schemas.openxmlformats.org/officeDocument/2006/relationships/font" Target="fonts/font5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1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4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8.svg"/><Relationship Id="rId7" Type="http://schemas.openxmlformats.org/officeDocument/2006/relationships/image" Target="../media/image21.png"/><Relationship Id="rId12" Type="http://schemas.openxmlformats.org/officeDocument/2006/relationships/image" Target="../media/image4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36.png"/><Relationship Id="rId9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8.svg"/><Relationship Id="rId7" Type="http://schemas.openxmlformats.org/officeDocument/2006/relationships/image" Target="../media/image4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37.png"/><Relationship Id="rId9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56.png"/><Relationship Id="rId4" Type="http://schemas.openxmlformats.org/officeDocument/2006/relationships/image" Target="../media/image3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7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7.png"/><Relationship Id="rId5" Type="http://schemas.openxmlformats.org/officeDocument/2006/relationships/image" Target="../media/image24.jpeg"/><Relationship Id="rId4" Type="http://schemas.openxmlformats.org/officeDocument/2006/relationships/image" Target="../media/image8.svg"/><Relationship Id="rId9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الانتباه يساعد على الفهم الجيد،عندما أتحدث أنصتوا جيدا، أطلبـــــــــــ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الإذن قبل التحدث.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420F9D31-1C0D-F87D-73C5-D3D34BB6C291}"/>
              </a:ext>
            </a:extLst>
          </p:cNvPr>
          <p:cNvGrpSpPr/>
          <p:nvPr/>
        </p:nvGrpSpPr>
        <p:grpSpPr>
          <a:xfrm>
            <a:off x="2286000" y="2494759"/>
            <a:ext cx="8839200" cy="6721166"/>
            <a:chOff x="2431311" y="2737549"/>
            <a:chExt cx="8839200" cy="6721166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D03A9727-D41D-EEFB-8246-8E2B4E228AFF}"/>
                </a:ext>
              </a:extLst>
            </p:cNvPr>
            <p:cNvGrpSpPr/>
            <p:nvPr/>
          </p:nvGrpSpPr>
          <p:grpSpPr>
            <a:xfrm>
              <a:off x="2431311" y="2737549"/>
              <a:ext cx="8839200" cy="4285950"/>
              <a:chOff x="500199" y="3424087"/>
              <a:chExt cx="4148645" cy="3198818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39F88FA6-F084-B192-8753-A0051C347119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1936145" cy="3198817"/>
                <a:chOff x="3077908" y="3424088"/>
                <a:chExt cx="1936145" cy="3198817"/>
              </a:xfrm>
            </p:grpSpPr>
            <p:sp>
              <p:nvSpPr>
                <p:cNvPr id="22" name="Rectangle : coins arrondis 18 - 2">
                  <a:extLst>
                    <a:ext uri="{FF2B5EF4-FFF2-40B4-BE49-F238E27FC236}">
                      <a16:creationId xmlns:a16="http://schemas.microsoft.com/office/drawing/2014/main" id="{C955F83F-7AAC-E5E0-5A12-64BA757150D6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" name="Rectangle : coins arrondis 18 - 2">
                  <a:extLst>
                    <a:ext uri="{FF2B5EF4-FFF2-40B4-BE49-F238E27FC236}">
                      <a16:creationId xmlns:a16="http://schemas.microsoft.com/office/drawing/2014/main" id="{7CBBFC16-68CD-A112-0298-722D10820E34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 أطلب الإذن قبل التحدث</a:t>
                  </a:r>
                </a:p>
              </p:txBody>
            </p:sp>
          </p:grpSp>
          <p:grpSp>
            <p:nvGrpSpPr>
              <p:cNvPr id="19" name="Groupe 18">
                <a:extLst>
                  <a:ext uri="{FF2B5EF4-FFF2-40B4-BE49-F238E27FC236}">
                    <a16:creationId xmlns:a16="http://schemas.microsoft.com/office/drawing/2014/main" id="{97947E8C-1E4B-CFE4-9051-822D9346B04B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20" name="Rectangle : coins arrondis 18 - 2">
                  <a:extLst>
                    <a:ext uri="{FF2B5EF4-FFF2-40B4-BE49-F238E27FC236}">
                      <a16:creationId xmlns:a16="http://schemas.microsoft.com/office/drawing/2014/main" id="{6C18982E-6718-B514-E0BD-7F5326DD73D9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1" name="Rectangle : coins arrondis 18 - 2">
                  <a:extLst>
                    <a:ext uri="{FF2B5EF4-FFF2-40B4-BE49-F238E27FC236}">
                      <a16:creationId xmlns:a16="http://schemas.microsoft.com/office/drawing/2014/main" id="{E31B3354-4B58-137E-B0FF-C6392BFA57B6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36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أنصت جيدا للأستاذ(ة)</a:t>
                  </a:r>
                </a:p>
              </p:txBody>
            </p:sp>
          </p:grpSp>
        </p:grpSp>
        <p:sp>
          <p:nvSpPr>
            <p:cNvPr id="12" name="Étoile à 5 branches 3">
              <a:extLst>
                <a:ext uri="{FF2B5EF4-FFF2-40B4-BE49-F238E27FC236}">
                  <a16:creationId xmlns:a16="http://schemas.microsoft.com/office/drawing/2014/main" id="{6FAF2011-6CD1-FA62-732E-27873D347C01}"/>
                </a:ext>
              </a:extLst>
            </p:cNvPr>
            <p:cNvSpPr/>
            <p:nvPr/>
          </p:nvSpPr>
          <p:spPr>
            <a:xfrm>
              <a:off x="6354000" y="7658100"/>
              <a:ext cx="1008000" cy="1008000"/>
            </a:xfrm>
            <a:prstGeom prst="star5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endParaRPr lang="fr-FR"/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6BE9F1F7-2AAF-DE49-BCCE-077AA7575C57}"/>
                </a:ext>
              </a:extLst>
            </p:cNvPr>
            <p:cNvSpPr/>
            <p:nvPr/>
          </p:nvSpPr>
          <p:spPr>
            <a:xfrm>
              <a:off x="2771911" y="8772915"/>
              <a:ext cx="8172178" cy="685800"/>
            </a:xfrm>
            <a:prstGeom prst="roundRect">
              <a:avLst>
                <a:gd name="adj" fmla="val 50000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914400" rtl="1" eaLnBrk="1" latinLnBrk="0" hangingPunct="1"/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سيفوز التلاميذ الذين يلتزمون بهذه السلوك</a:t>
              </a: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ات</a:t>
              </a:r>
              <a:r>
                <a:rPr lang="ar-S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بنجمة التميز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5" name="Image 4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240C2FEF-8C30-04BA-3CA5-AB949CA46E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2907684" y="2557971"/>
            <a:ext cx="2713803" cy="3264429"/>
          </a:xfrm>
          <a:prstGeom prst="rect">
            <a:avLst/>
          </a:prstGeom>
        </p:spPr>
      </p:pic>
      <p:pic>
        <p:nvPicPr>
          <p:cNvPr id="14" name="Image 13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93ECDC66-96FC-62D5-56F6-2585EE3FB5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7595348" y="2481373"/>
            <a:ext cx="2934503" cy="3529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بناء وقراءة جدول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3352799" y="2940961"/>
            <a:ext cx="6096001" cy="6341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7533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999446"/>
            <a:ext cx="13422461" cy="68684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20428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51852" y="857043"/>
            <a:ext cx="1130573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نواصل مسابقة تحدي الطرح وسنحدد بطل اليوم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أقول/ تشير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أشير /تقول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2">
            <a:extLst>
              <a:ext uri="{FF2B5EF4-FFF2-40B4-BE49-F238E27FC236}">
                <a16:creationId xmlns:a16="http://schemas.microsoft.com/office/drawing/2014/main" id="{A7196DBC-3C49-5E71-9236-7DC90BE1D3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146"/>
          <a:stretch>
            <a:fillRect/>
          </a:stretch>
        </p:blipFill>
        <p:spPr>
          <a:xfrm>
            <a:off x="508718" y="3331927"/>
            <a:ext cx="6096001" cy="6341078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6DD51D1-D89C-E26D-192B-EAF8AA9BAE90}"/>
              </a:ext>
            </a:extLst>
          </p:cNvPr>
          <p:cNvSpPr/>
          <p:nvPr/>
        </p:nvSpPr>
        <p:spPr>
          <a:xfrm>
            <a:off x="6849178" y="3458282"/>
            <a:ext cx="6481224" cy="6097318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 1 :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الأستاذ عمليات طرح سريع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المتعلم إلى الفرق الصحيح.</a:t>
            </a:r>
          </a:p>
          <a:p>
            <a:pPr marL="342900" indent="-342900" algn="just" rtl="1">
              <a:buFont typeface="+mj-lt"/>
              <a:buAutoNum type="arabicPeriod"/>
            </a:pPr>
            <a:endParaRPr lang="ar-SA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indent="-342900" algn="just" rtl="1">
              <a:buFont typeface="+mj-lt"/>
              <a:buAutoNum type="arabicPeriod"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2 :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الأستاذ إلى عدد على جدول الطرح </a:t>
            </a:r>
          </a:p>
          <a:p>
            <a:pPr marL="571500" indent="-571500" algn="just" rtl="1">
              <a:buFont typeface="Arial" panose="020B0604020202020204" pitchFamily="34" charset="0"/>
              <a:buChar char="•"/>
            </a:pPr>
            <a:r>
              <a:rPr lang="ar-SA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المتعلم متساويات الطرح  الممكنة.</a:t>
            </a:r>
          </a:p>
          <a:p>
            <a:pPr marL="342900" indent="-342900" algn="just" rtl="1">
              <a:buFont typeface="+mj-lt"/>
              <a:buAutoNum type="arabicPeriod"/>
            </a:pPr>
            <a:endParaRPr lang="fr-FR" sz="4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5472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</a:t>
            </a: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566569" y="4698580"/>
            <a:ext cx="339683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 على قراءة وكتابة وتفكيك الأعداد من 0 إلى 9999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859997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4891CB39-4244-66CD-8B6D-6AA716B8B5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0036" y="3904709"/>
            <a:ext cx="1469720" cy="978141"/>
          </a:xfrm>
          <a:prstGeom prst="rect">
            <a:avLst/>
          </a:prstGeom>
        </p:spPr>
      </p:pic>
      <p:pic>
        <p:nvPicPr>
          <p:cNvPr id="10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976646D1-39C2-02FE-0A2F-46D63947690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886" y="5277668"/>
            <a:ext cx="1190242" cy="529022"/>
          </a:xfrm>
          <a:prstGeom prst="rect">
            <a:avLst/>
          </a:prstGeom>
        </p:spPr>
      </p:pic>
      <p:pic>
        <p:nvPicPr>
          <p:cNvPr id="11" name="Image 47">
            <a:extLst>
              <a:ext uri="{FF2B5EF4-FFF2-40B4-BE49-F238E27FC236}">
                <a16:creationId xmlns:a16="http://schemas.microsoft.com/office/drawing/2014/main" id="{09A2922F-05B0-58EF-908F-533827C35AC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1479" y="5006739"/>
            <a:ext cx="1207858" cy="541859"/>
          </a:xfrm>
          <a:prstGeom prst="rect">
            <a:avLst/>
          </a:prstGeom>
        </p:spPr>
      </p:pic>
      <p:pic>
        <p:nvPicPr>
          <p:cNvPr id="12" name="Image 52">
            <a:extLst>
              <a:ext uri="{FF2B5EF4-FFF2-40B4-BE49-F238E27FC236}">
                <a16:creationId xmlns:a16="http://schemas.microsoft.com/office/drawing/2014/main" id="{CA0622A6-44F4-0801-CAD9-D69A340323A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4229" y="4685072"/>
            <a:ext cx="1181598" cy="527171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D327212-ED87-C397-60D1-35B119CFF68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23810" y="4270475"/>
            <a:ext cx="1181598" cy="4977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2ED4D38-0BB0-B928-B2EB-6CA196DD3DB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4896" y="6858050"/>
            <a:ext cx="4311094" cy="2436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350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58897"/>
              </p:ext>
            </p:extLst>
          </p:nvPr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13714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9CB35-9D45-1E68-091C-32B708D26F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8019ED-E339-9066-4568-A440252C30C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CA875EC-1FA3-E85E-A79F-06E02C34D2A5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AF2741-F03E-E6EA-CB0A-B8DADD7BE29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E134A1-4B2F-4883-D2FE-195A8D41C24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يريد أن يقرأ كما قرأت.</a:t>
            </a: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9A4D935-E6EC-6862-DC0B-17D5CE28635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5927612-EAD5-D5B8-6BFB-3C0EA25F93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A460A7FC-F312-0F53-3214-4C0079307FBC}"/>
              </a:ext>
            </a:extLst>
          </p:cNvPr>
          <p:cNvGraphicFramePr>
            <a:graphicFrameLocks noGrp="1"/>
          </p:cNvGraphicFramePr>
          <p:nvPr/>
        </p:nvGraphicFramePr>
        <p:xfrm>
          <a:off x="1482295" y="2847010"/>
          <a:ext cx="10751405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0281">
                  <a:extLst>
                    <a:ext uri="{9D8B030D-6E8A-4147-A177-3AD203B41FA5}">
                      <a16:colId xmlns:a16="http://schemas.microsoft.com/office/drawing/2014/main" val="30679683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150281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79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D6691-BB7C-CDAA-F79D-540107E6B7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17A3375-54A3-F8E0-ED14-9A6BA7BCCD2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ABC98CE-9D08-099A-88BD-C88CFEBFCBD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4BF1D-6D34-0464-9AB6-2D8A24D6260B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71D29F3-E7D7-9C17-D77E-5C9280BBE10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14F24CA-6655-D891-A3A4-9ABB0E1ED9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94F2655-FD25-E81B-B8EF-A9D5D32BB1E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425C321-7916-51C9-012B-3EABB41323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7033132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CB740-27BC-BE65-0654-7AE63EBF5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BC7E03-1FFD-96D0-1DFE-4B6722981F0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8B22EEE-EBA5-0574-65E6-BC94242E2C6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A2ED2C6-9E4C-0297-F5A3-4936E49F6E0C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9EEAB3F-FD82-BD53-61F3-E40F2B8F0613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بالأرقام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5F5CB2-0B9A-E326-92B5-EF56BBF54F9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CD13600B-3223-BC3A-A921-9884B3D8F8E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87F297-F19A-430D-4703-EBE86C23B2F3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C668032-2486-3E06-DCE0-D66917B83415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0F17966-BC6C-5D15-7B2D-AFFF6A74FC1E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9F723F2-5340-CD7F-A322-CFEBC5A487C8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EFECD0E-583D-67F0-116A-E5E927C2AC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282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F9213077-B2D9-012C-E8FE-B3568C3004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304" y="6455674"/>
            <a:ext cx="1442766" cy="955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33997-BA8E-6F16-F36A-D5A4392A3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ED3236B-9948-9723-AB0A-88972412695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114932-7306-8408-4D43-EC7FCDBE949D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03C4E6-F05C-E5C4-B30C-43E059FEFEA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36996E5-7570-D30E-9BBB-3D261CB5556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E9735C3-90B4-7000-4382-CCE75EE2A80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056F2481-D2A1-60DD-AE07-9851633384C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3831A7D-F5AC-769D-57E2-DF98E31AE5D1}"/>
              </a:ext>
            </a:extLst>
          </p:cNvPr>
          <p:cNvSpPr/>
          <p:nvPr/>
        </p:nvSpPr>
        <p:spPr>
          <a:xfrm>
            <a:off x="3238498" y="5010150"/>
            <a:ext cx="72390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3021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8763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7E8FA-6B63-76B5-7FD1-4CCC18B8CB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85756C-2F9E-C7D1-C11A-10442CD48B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110EDC3-0C70-42B3-AF13-C55CE3D30AF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87E6F53-B388-D39B-5039-3082C144EFA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542FCB5-4660-ABC4-FD8C-8CE4028200F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بالحروف العدد الممثل على البطاقات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34895F3-6290-8DCC-66B4-B01F7E19952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B69ACA-D30B-2360-6151-7167AFEA5FC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04FAA03-4FB2-34CA-C4CD-D8420147FD4C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50BC21A-9CF9-9292-5368-D2512E844892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296D231-26E7-3289-F9FD-B51B40EA8D62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FE5040B-F703-3BB3-4332-EF24CAB7A6A1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47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5C32CF-9DEA-A8A4-CC11-EC39EEBFB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7F129F1-A6DF-A65B-4F1B-EC83978D629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DA07A-8A39-6D88-41F6-BE8921A05747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99ABF6E-C2A5-3DD9-7740-1BCD7AAA2E5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5CF869-D77A-7B22-6D83-A05D47627BF1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90ED40-A33C-F1D7-7169-3DAE8FEEC7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B65E9BC-F7BD-B8AC-4B60-EE828748530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E94B648-552D-6DF3-2517-DD385A6D518C}"/>
              </a:ext>
            </a:extLst>
          </p:cNvPr>
          <p:cNvSpPr/>
          <p:nvPr/>
        </p:nvSpPr>
        <p:spPr>
          <a:xfrm>
            <a:off x="275852" y="5010150"/>
            <a:ext cx="12830548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وأربع مئة وتسعة وثلاثون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94212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17A52-430D-50A3-4AF8-B8D74EB14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12BFA80-AB1C-DD83-84D8-9C1C2237326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9282E9-703C-746E-2DC0-04A5EDCD220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1F9ADED-B201-5C78-B2B2-B6D1EC4D7965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7D96F-4B54-F6AD-DA57-E2224BFF08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أكتبوا  العدد الممثل على البطاقات كتابة مفككة.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AE3D37A-6D2B-9C58-C3CC-1D25E6691C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E5F7375-4B31-AF7A-F8B9-C9ACB231FE7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026779C-9C82-6D6C-BAC8-387F750431F5}"/>
              </a:ext>
            </a:extLst>
          </p:cNvPr>
          <p:cNvSpPr/>
          <p:nvPr/>
        </p:nvSpPr>
        <p:spPr>
          <a:xfrm>
            <a:off x="3287994" y="3878704"/>
            <a:ext cx="6122704" cy="1295400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0C30D0A-D1FC-0078-F5C8-12EB23E6A9FF}"/>
              </a:ext>
            </a:extLst>
          </p:cNvPr>
          <p:cNvSpPr/>
          <p:nvPr/>
        </p:nvSpPr>
        <p:spPr>
          <a:xfrm>
            <a:off x="4305298" y="5143500"/>
            <a:ext cx="5105400" cy="1295400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2220F8-45FC-4712-7E65-409D2E513B2C}"/>
              </a:ext>
            </a:extLst>
          </p:cNvPr>
          <p:cNvSpPr/>
          <p:nvPr/>
        </p:nvSpPr>
        <p:spPr>
          <a:xfrm>
            <a:off x="5219698" y="6438900"/>
            <a:ext cx="4190999" cy="129540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50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AB5545B-4496-50D4-E803-B0EB1C58BAF0}"/>
              </a:ext>
            </a:extLst>
          </p:cNvPr>
          <p:cNvSpPr/>
          <p:nvPr/>
        </p:nvSpPr>
        <p:spPr>
          <a:xfrm>
            <a:off x="6349346" y="7703696"/>
            <a:ext cx="2971800" cy="1295400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166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3DC31DB-4CF8-D529-A30C-B71C21E0DF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3311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0547A7-C66F-22E7-90B0-7EB0C7C15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545BF73-8B54-0A85-9156-8919872AB3D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0310FDC-FE2B-BA59-29CF-FE38BCC5F5BB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4B7C33-6567-28AE-69B3-FCC970DC8D9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3EEFF7-3BD2-34DA-1D0B-19B94C39F0B8}"/>
              </a:ext>
            </a:extLst>
          </p:cNvPr>
          <p:cNvSpPr txBox="1"/>
          <p:nvPr/>
        </p:nvSpPr>
        <p:spPr>
          <a:xfrm>
            <a:off x="838200" y="863026"/>
            <a:ext cx="11601417" cy="1642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المتعلم كيف توصل إلى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C923B63-F699-EA7A-B414-1235EEB7D6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A0763A4-4D69-0793-AB11-4897B078C2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6BF30C2D-944F-05C1-BF41-5BD339717F07}"/>
              </a:ext>
            </a:extLst>
          </p:cNvPr>
          <p:cNvSpPr/>
          <p:nvPr/>
        </p:nvSpPr>
        <p:spPr>
          <a:xfrm>
            <a:off x="685800" y="5010150"/>
            <a:ext cx="12420600" cy="2247901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 + 700 + 50 +8 </a:t>
            </a:r>
          </a:p>
        </p:txBody>
      </p:sp>
    </p:spTree>
    <p:extLst>
      <p:ext uri="{BB962C8B-B14F-4D97-AF65-F5344CB8AC3E}">
        <p14:creationId xmlns:p14="http://schemas.microsoft.com/office/powerpoint/2010/main" val="6009526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طرح بمبادلة </a:t>
            </a: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سأقوم بنمذجة كيفية وضع وإنجاز عملية "طرح" باستخدام الخشيبات والحزم.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96648" y="49642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وانجاز عمليات طرح بمبادلة.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0" name="Image 9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38AC6D72-3ABE-82E7-5DD0-AB95B29E726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055590" y="3508716"/>
            <a:ext cx="4762500" cy="2500595"/>
          </a:xfrm>
          <a:prstGeom prst="rect">
            <a:avLst/>
          </a:prstGeom>
        </p:spPr>
      </p:pic>
      <p:pic>
        <p:nvPicPr>
          <p:cNvPr id="5" name="Image 4" descr="Une image contenant sourire, dessin humoristique, habits, Dessin animé&#10;&#10;Le contenu généré par l’IA peut être incorrect.">
            <a:extLst>
              <a:ext uri="{FF2B5EF4-FFF2-40B4-BE49-F238E27FC236}">
                <a16:creationId xmlns:a16="http://schemas.microsoft.com/office/drawing/2014/main" id="{25275F65-828F-E07C-18AC-3D5AE9852BE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86" b="12383"/>
          <a:stretch>
            <a:fillRect/>
          </a:stretch>
        </p:blipFill>
        <p:spPr>
          <a:xfrm>
            <a:off x="2040350" y="5313359"/>
            <a:ext cx="4989061" cy="3429000"/>
          </a:xfrm>
          <a:prstGeom prst="rect">
            <a:avLst/>
          </a:prstGeom>
        </p:spPr>
      </p:pic>
      <p:pic>
        <p:nvPicPr>
          <p:cNvPr id="9" name="Image 35">
            <a:extLst>
              <a:ext uri="{FF2B5EF4-FFF2-40B4-BE49-F238E27FC236}">
                <a16:creationId xmlns:a16="http://schemas.microsoft.com/office/drawing/2014/main" id="{6F562C7A-F571-F969-CE9F-0CC531661B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811" y="4003458"/>
            <a:ext cx="1074390" cy="503019"/>
          </a:xfrm>
          <a:prstGeom prst="rect">
            <a:avLst/>
          </a:prstGeom>
        </p:spPr>
      </p:pic>
      <p:pic>
        <p:nvPicPr>
          <p:cNvPr id="14" name="Image 41" descr="Une image contenant Graphique, graphisme, Police, vert&#10;&#10;Description générée automatiquement">
            <a:extLst>
              <a:ext uri="{FF2B5EF4-FFF2-40B4-BE49-F238E27FC236}">
                <a16:creationId xmlns:a16="http://schemas.microsoft.com/office/drawing/2014/main" id="{113D66DC-146D-A4BE-CB2B-59755F63A40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7359" y="4605602"/>
            <a:ext cx="1074390" cy="506261"/>
          </a:xfrm>
          <a:prstGeom prst="rect">
            <a:avLst/>
          </a:prstGeom>
        </p:spPr>
      </p:pic>
      <p:pic>
        <p:nvPicPr>
          <p:cNvPr id="16" name="Image 47">
            <a:extLst>
              <a:ext uri="{FF2B5EF4-FFF2-40B4-BE49-F238E27FC236}">
                <a16:creationId xmlns:a16="http://schemas.microsoft.com/office/drawing/2014/main" id="{F4525DBB-C2B0-94DE-463E-1D44603616B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3557" y="4777915"/>
            <a:ext cx="1062645" cy="505397"/>
          </a:xfrm>
          <a:prstGeom prst="rect">
            <a:avLst/>
          </a:prstGeom>
        </p:spPr>
      </p:pic>
      <p:pic>
        <p:nvPicPr>
          <p:cNvPr id="20" name="Image 52">
            <a:extLst>
              <a:ext uri="{FF2B5EF4-FFF2-40B4-BE49-F238E27FC236}">
                <a16:creationId xmlns:a16="http://schemas.microsoft.com/office/drawing/2014/main" id="{CB277CB8-B6FA-B4E6-E283-4537E05C983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1068" y="4391390"/>
            <a:ext cx="1074389" cy="509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683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95FB6A9-F894-D68C-0682-0C0A7BA3DFEE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45 - 60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226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6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4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1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6B4B576-4679-433A-6451-0A4565930710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3285D2BF-790D-5168-5CB2-2638CD859C59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5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243612B-C407-C1DB-1EFF-B8A194E8C973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BDC7A6F-4F3B-8D1B-E600-A4EFD73B074E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562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F2D469-6629-4C30-19EB-4B7E1182E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E628C19-42BC-C7D6-E677-FA9B4237D7E5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5C4DB4B-EE07-137A-6F25-D59564A07EC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90269B6-E8B7-C5B2-E843-0F7141F9BA6E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29E17A7-F33E-4814-925E-74E23383207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ضعوا وأنجزوا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7DB1047-84D8-574F-0C01-1A73D2B5BBE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2DFB363-42AF-E7E7-44D0-F106C6E8FB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37C777D-5BA2-A5A5-C067-37CD67F8E864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40BCC02A-A6B7-B6B6-F109-9927B759C5A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20F7C11-210D-8E71-0E11-3FF3A967FAF7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6509B64-AC6F-7392-562B-1E741D5D3B2D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371774B-99C4-972D-B105-A3D974012ACF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.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BF5C7D4-8B16-0343-025C-CE7C01837207}"/>
              </a:ext>
            </a:extLst>
          </p:cNvPr>
          <p:cNvSpPr txBox="1"/>
          <p:nvPr/>
        </p:nvSpPr>
        <p:spPr>
          <a:xfrm>
            <a:off x="5853975" y="566101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.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3D0C2CA-EEDD-C23D-E73A-B2E5B2D3D61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EF674DC-63A6-6E12-BE68-8468B843E5E1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4F0FD4D-961C-E3A1-63E6-6A9FAE1A5A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59985E51-69F6-C681-251F-7F7A77A86E90}"/>
              </a:ext>
            </a:extLst>
          </p:cNvPr>
          <p:cNvSpPr/>
          <p:nvPr/>
        </p:nvSpPr>
        <p:spPr>
          <a:xfrm>
            <a:off x="609600" y="3252961"/>
            <a:ext cx="3200400" cy="899939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800" dirty="0">
                <a:solidFill>
                  <a:schemeClr val="tx1"/>
                </a:solidFill>
              </a:rPr>
              <a:t>17 - 50</a:t>
            </a:r>
            <a:endParaRPr lang="fr-FR" sz="4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1201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3B8B5-6219-67B5-1BDE-29AE92B02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765321-255F-F51B-6013-DCD8BF100B0F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B282B5-ABEC-A09E-618A-4D8E4FA39A82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A0DB5-0A22-7B04-7D39-1600172954C7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BC7E03-D34B-1172-0FDF-C31A4A56FA11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منه التصريح بخطوات الانجاز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58D329-6EA0-41A6-C814-12F09744DB8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77B4769-6E5A-2523-FB97-FCECB98D55D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CD0461CA-14E8-4DBD-68F8-824430881C3C}"/>
              </a:ext>
            </a:extLst>
          </p:cNvPr>
          <p:cNvSpPr txBox="1"/>
          <p:nvPr/>
        </p:nvSpPr>
        <p:spPr>
          <a:xfrm>
            <a:off x="3280728" y="5934079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F8C42A8-BA22-7538-05A9-350557E285CF}"/>
              </a:ext>
            </a:extLst>
          </p:cNvPr>
          <p:cNvGraphicFramePr>
            <a:graphicFrameLocks noGrp="1"/>
          </p:cNvGraphicFramePr>
          <p:nvPr/>
        </p:nvGraphicFramePr>
        <p:xfrm>
          <a:off x="4267201" y="3252961"/>
          <a:ext cx="6096000" cy="62372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0212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995788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999181"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4829822"/>
                  </a:ext>
                </a:extLst>
              </a:tr>
              <a:tr h="999181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378402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186052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19D27452-4B5B-7123-4498-047B46C84EF6}"/>
              </a:ext>
            </a:extLst>
          </p:cNvPr>
          <p:cNvSpPr txBox="1"/>
          <p:nvPr/>
        </p:nvSpPr>
        <p:spPr>
          <a:xfrm>
            <a:off x="8056029" y="52318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6A77E-1CDE-5D84-F906-90E748EB7050}"/>
              </a:ext>
            </a:extLst>
          </p:cNvPr>
          <p:cNvSpPr txBox="1"/>
          <p:nvPr/>
        </p:nvSpPr>
        <p:spPr>
          <a:xfrm>
            <a:off x="5742513" y="52716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6BE7E71-05A4-EF2D-396D-9F22637C6420}"/>
              </a:ext>
            </a:extLst>
          </p:cNvPr>
          <p:cNvSpPr txBox="1"/>
          <p:nvPr/>
        </p:nvSpPr>
        <p:spPr>
          <a:xfrm>
            <a:off x="8056029" y="637160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7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683A19F-4FF8-B4F2-76F9-2B3D59D9FC9A}"/>
              </a:ext>
            </a:extLst>
          </p:cNvPr>
          <p:cNvSpPr txBox="1"/>
          <p:nvPr/>
        </p:nvSpPr>
        <p:spPr>
          <a:xfrm>
            <a:off x="5742513" y="64040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1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0730DCE-DFAD-7D79-FBD2-F5A8E8952D82}"/>
              </a:ext>
            </a:extLst>
          </p:cNvPr>
          <p:cNvSpPr txBox="1"/>
          <p:nvPr/>
        </p:nvSpPr>
        <p:spPr>
          <a:xfrm>
            <a:off x="8150669" y="773201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EB6EE3-6F30-D967-CFEB-1BA92BE8FC62}"/>
              </a:ext>
            </a:extLst>
          </p:cNvPr>
          <p:cNvSpPr txBox="1"/>
          <p:nvPr/>
        </p:nvSpPr>
        <p:spPr>
          <a:xfrm>
            <a:off x="5742513" y="773783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079C865A-7C62-3E46-3E52-CE184B3B59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679A95A-CFED-73F8-D6CF-DE7AE8A20162}"/>
              </a:ext>
            </a:extLst>
          </p:cNvPr>
          <p:cNvCxnSpPr/>
          <p:nvPr/>
        </p:nvCxnSpPr>
        <p:spPr>
          <a:xfrm flipH="1">
            <a:off x="5518040" y="5304861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9969A3-5128-DB08-5CC8-88FE01C97752}"/>
              </a:ext>
            </a:extLst>
          </p:cNvPr>
          <p:cNvSpPr txBox="1"/>
          <p:nvPr/>
        </p:nvSpPr>
        <p:spPr>
          <a:xfrm>
            <a:off x="5880440" y="4389349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4</a:t>
            </a:r>
            <a:endParaRPr lang="fr-FR" sz="5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8FB127A-7E0C-6096-72DE-52A8C9F8C4D6}"/>
              </a:ext>
            </a:extLst>
          </p:cNvPr>
          <p:cNvSpPr txBox="1"/>
          <p:nvPr/>
        </p:nvSpPr>
        <p:spPr>
          <a:xfrm>
            <a:off x="8056029" y="4358998"/>
            <a:ext cx="10117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5400" b="1" dirty="0">
                <a:solidFill>
                  <a:srgbClr val="C00000"/>
                </a:solidFill>
              </a:rPr>
              <a:t>10</a:t>
            </a:r>
            <a:endParaRPr lang="fr-FR" sz="54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EA535A14-42FF-ADA9-389C-95C8A46F9AA0}"/>
              </a:ext>
            </a:extLst>
          </p:cNvPr>
          <p:cNvCxnSpPr/>
          <p:nvPr/>
        </p:nvCxnSpPr>
        <p:spPr>
          <a:xfrm flipH="1">
            <a:off x="7848602" y="5327902"/>
            <a:ext cx="1219199" cy="102521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70047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مسافرٍ بقي على متن القطار؟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5284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مثلا : ماذا ركب الأطفال؟ هل نزل الأطفال كلهم</a:t>
            </a:r>
            <a:r>
              <a:rPr lang="fr-FR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هل سبق لك أن سافرت على متن القطار؟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37346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426371" y="3217851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59" y="4050718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685800" y="477243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393345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417061" y="28675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01821" y="3701206"/>
            <a:ext cx="6308280" cy="52455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251304" y="4422426"/>
            <a:ext cx="634213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ركب 85 طفلا على متن القطار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نزل من القطار 23 في المحطة الأولى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04CC16B-8204-AE32-C10C-B699717CECAF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9546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299127" y="329989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108240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685800" y="5572035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479111B-5C6B-8D15-E58F-36AD38B35342}"/>
              </a:ext>
            </a:extLst>
          </p:cNvPr>
          <p:cNvSpPr/>
          <p:nvPr/>
        </p:nvSpPr>
        <p:spPr>
          <a:xfrm>
            <a:off x="6905256" y="3467099"/>
            <a:ext cx="6384374" cy="5715001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8895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528809" y="3165818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58502" y="3974161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528809" y="4838700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تحديد عدد الأطفال الذين بقوا على متن القطار.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A4C7D906-5869-45EB-8274-2ECE33D84BA1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922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306608" y="329428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1" y="4155672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609600" y="564708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4DCF91F-A3DE-7C9F-8849-A103FD16BD1A}"/>
              </a:ext>
            </a:extLst>
          </p:cNvPr>
          <p:cNvSpPr/>
          <p:nvPr/>
        </p:nvSpPr>
        <p:spPr>
          <a:xfrm>
            <a:off x="6905256" y="3217851"/>
            <a:ext cx="6384374" cy="5964250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083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426370" y="3122427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43262" y="3964808"/>
            <a:ext cx="6959970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223919" y="3964808"/>
            <a:ext cx="71793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المسافرين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نزلوا في المحطة الأولى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83021" y="698154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4FB9DB15-95D7-AFA2-EC3B-7421E1C2613A}"/>
              </a:ext>
            </a:extLst>
          </p:cNvPr>
          <p:cNvSpPr/>
          <p:nvPr/>
        </p:nvSpPr>
        <p:spPr>
          <a:xfrm>
            <a:off x="7650830" y="2701748"/>
            <a:ext cx="5638799" cy="694090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5244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ومقارنة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الجمع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5638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نزلوا من القطار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مجموع عدد الأطفال المسافرين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6429745" y="4838700"/>
            <a:ext cx="675285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</a:t>
            </a:r>
          </a:p>
        </p:txBody>
      </p:sp>
    </p:spTree>
    <p:extLst>
      <p:ext uri="{BB962C8B-B14F-4D97-AF65-F5344CB8AC3E}">
        <p14:creationId xmlns:p14="http://schemas.microsoft.com/office/powerpoint/2010/main" val="10746349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الأطفال الذين نزلوا من القطار من مجموع عدد الأطفال المسافرين.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1" y="4838700"/>
            <a:ext cx="58674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23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85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6658349" y="4838700"/>
            <a:ext cx="6631280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996562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04146" y="3428452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من طفل مسافر بقي على متن القطار؟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0" y="4289842"/>
            <a:ext cx="6186141" cy="5352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585740" y="4704089"/>
            <a:ext cx="5867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الأطفال الذين بقوا على متن القطار هو: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83 - 27 = 56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طفلا.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38B1C76-6B65-78D3-C919-0E6AC78E932B}"/>
              </a:ext>
            </a:extLst>
          </p:cNvPr>
          <p:cNvSpPr/>
          <p:nvPr/>
        </p:nvSpPr>
        <p:spPr>
          <a:xfrm>
            <a:off x="6905255" y="2920427"/>
            <a:ext cx="6384374" cy="6722226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متن 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مسافرا، نزل من القطار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27</a:t>
            </a:r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طفلا مسافرا في المحطة الأولى. كم من طفل مسافر بقي على متن القطار؟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2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24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C7806AC4-BAF5-3618-5872-3B76C23448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b="75859"/>
          <a:stretch>
            <a:fillRect/>
          </a:stretch>
        </p:blipFill>
        <p:spPr>
          <a:xfrm>
            <a:off x="375486" y="4146386"/>
            <a:ext cx="12965028" cy="35415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05966" y="4675340"/>
            <a:ext cx="49530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90B3FB51-D6F1-34D0-F940-BD9C4BDA95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8" b="75859"/>
          <a:stretch>
            <a:fillRect/>
          </a:stretch>
        </p:blipFill>
        <p:spPr>
          <a:xfrm>
            <a:off x="375486" y="4146386"/>
            <a:ext cx="12965028" cy="354159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389D332-7162-4389-01E3-4387D9322BA4}"/>
              </a:ext>
            </a:extLst>
          </p:cNvPr>
          <p:cNvSpPr txBox="1"/>
          <p:nvPr/>
        </p:nvSpPr>
        <p:spPr>
          <a:xfrm>
            <a:off x="1524000" y="5517071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10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2419E8-2A82-D3D4-A4B8-DEC485B8B8AA}"/>
              </a:ext>
            </a:extLst>
          </p:cNvPr>
          <p:cNvSpPr txBox="1"/>
          <p:nvPr/>
        </p:nvSpPr>
        <p:spPr>
          <a:xfrm>
            <a:off x="1524000" y="6202413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13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ACDB3B0-D01E-49B6-5264-3A4A5EB28396}"/>
              </a:ext>
            </a:extLst>
          </p:cNvPr>
          <p:cNvSpPr txBox="1"/>
          <p:nvPr/>
        </p:nvSpPr>
        <p:spPr>
          <a:xfrm>
            <a:off x="1524000" y="687779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13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8FDFCEF-D501-27DE-A601-2E488539F7EE}"/>
              </a:ext>
            </a:extLst>
          </p:cNvPr>
          <p:cNvSpPr txBox="1"/>
          <p:nvPr/>
        </p:nvSpPr>
        <p:spPr>
          <a:xfrm>
            <a:off x="3962400" y="5442997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9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CB65CB-7871-BD05-329C-0013873E83F8}"/>
              </a:ext>
            </a:extLst>
          </p:cNvPr>
          <p:cNvSpPr txBox="1"/>
          <p:nvPr/>
        </p:nvSpPr>
        <p:spPr>
          <a:xfrm>
            <a:off x="3962400" y="6165376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20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6FADA16-0DC0-BF8C-D0E1-0E6F23C0A615}"/>
              </a:ext>
            </a:extLst>
          </p:cNvPr>
          <p:cNvSpPr txBox="1"/>
          <p:nvPr/>
        </p:nvSpPr>
        <p:spPr>
          <a:xfrm>
            <a:off x="3947160" y="6877794"/>
            <a:ext cx="60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000" b="1" dirty="0">
                <a:solidFill>
                  <a:srgbClr val="C00000"/>
                </a:solidFill>
              </a:rPr>
              <a:t>11</a:t>
            </a:r>
            <a:endParaRPr lang="fr-F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7B276E56-C722-8200-A6FB-47E6A6FEB8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3374" r="44" b="49932"/>
          <a:stretch>
            <a:fillRect/>
          </a:stretch>
        </p:blipFill>
        <p:spPr>
          <a:xfrm>
            <a:off x="475118" y="3667963"/>
            <a:ext cx="12965028" cy="391607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609600" y="5372100"/>
            <a:ext cx="12631282" cy="914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A820BBA4-B311-AF31-B561-A0847B7551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5" t="23374" r="44" b="49932"/>
          <a:stretch>
            <a:fillRect/>
          </a:stretch>
        </p:blipFill>
        <p:spPr>
          <a:xfrm>
            <a:off x="475118" y="3667963"/>
            <a:ext cx="12965028" cy="391607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4319D91-5BD6-45F7-536E-5B6C992DBDC5}"/>
              </a:ext>
            </a:extLst>
          </p:cNvPr>
          <p:cNvSpPr txBox="1"/>
          <p:nvPr/>
        </p:nvSpPr>
        <p:spPr>
          <a:xfrm>
            <a:off x="3276599" y="5579805"/>
            <a:ext cx="3581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6000 +100 +40 +1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CBA9D19-A7AB-393E-0FFB-462DD8C00D1C}"/>
              </a:ext>
            </a:extLst>
          </p:cNvPr>
          <p:cNvSpPr txBox="1"/>
          <p:nvPr/>
        </p:nvSpPr>
        <p:spPr>
          <a:xfrm>
            <a:off x="7392913" y="5464314"/>
            <a:ext cx="45331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ألاف ومئة وواحد وأربعون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E454EFE-6F45-4419-A89F-4580D5F08B7A}"/>
              </a:ext>
            </a:extLst>
          </p:cNvPr>
          <p:cNvSpPr txBox="1"/>
          <p:nvPr/>
        </p:nvSpPr>
        <p:spPr>
          <a:xfrm>
            <a:off x="3048000" y="6743700"/>
            <a:ext cx="304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.</a:t>
            </a:r>
          </a:p>
        </p:txBody>
      </p:sp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F7D25483-CCC5-989E-FA13-A05F2B5C01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49866" r="-472" b="27770"/>
          <a:stretch>
            <a:fillRect/>
          </a:stretch>
        </p:blipFill>
        <p:spPr>
          <a:xfrm>
            <a:off x="459878" y="4222401"/>
            <a:ext cx="12965028" cy="328106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518090" y="4533900"/>
            <a:ext cx="4242137" cy="3810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81899838-0CC3-4DCE-AD7E-C0FC7F217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49866" r="-472" b="27770"/>
          <a:stretch>
            <a:fillRect/>
          </a:stretch>
        </p:blipFill>
        <p:spPr>
          <a:xfrm>
            <a:off x="459878" y="4222401"/>
            <a:ext cx="12965028" cy="328106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3494FC6-AE70-0AF8-9CE7-5CCED5821BAB}"/>
              </a:ext>
            </a:extLst>
          </p:cNvPr>
          <p:cNvSpPr txBox="1"/>
          <p:nvPr/>
        </p:nvSpPr>
        <p:spPr>
          <a:xfrm>
            <a:off x="3200400" y="6591300"/>
            <a:ext cx="1143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C00000"/>
                </a:solidFill>
              </a:rPr>
              <a:t>1   9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0FE2935-5438-5574-06D7-BB59FC120E51}"/>
              </a:ext>
            </a:extLst>
          </p:cNvPr>
          <p:cNvSpPr txBox="1"/>
          <p:nvPr/>
        </p:nvSpPr>
        <p:spPr>
          <a:xfrm>
            <a:off x="3200400" y="514350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7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90DEA6-78D4-344C-327E-7FD09E5AFED6}"/>
              </a:ext>
            </a:extLst>
          </p:cNvPr>
          <p:cNvSpPr txBox="1"/>
          <p:nvPr/>
        </p:nvSpPr>
        <p:spPr>
          <a:xfrm>
            <a:off x="3651124" y="5139035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46BEE659-BAC9-B1BC-B376-D8819FF592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6" t="72177" r="-585" b="-209"/>
          <a:stretch>
            <a:fillRect/>
          </a:stretch>
        </p:blipFill>
        <p:spPr>
          <a:xfrm>
            <a:off x="444637" y="2600137"/>
            <a:ext cx="12965028" cy="4112567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685800" y="5211633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بناء جداول الطرح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التدرب عل قراءة وكتابة </a:t>
                  </a:r>
                  <a:r>
                    <a:rPr lang="ar-MA" sz="2100" b="1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و تفكيك  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 من 0 إلى 9999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النقود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28652</TotalTime>
  <Words>1754</Words>
  <Application>Microsoft Macintosh PowerPoint</Application>
  <PresentationFormat>Personnalisé</PresentationFormat>
  <Paragraphs>563</Paragraphs>
  <Slides>54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Dosis</vt:lpstr>
      <vt:lpstr>A Massir Ballpoint</vt:lpstr>
      <vt:lpstr>IBM Plex Sans Arabic</vt:lpstr>
      <vt:lpstr>Microsoft Uighur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302</cp:revision>
  <dcterms:created xsi:type="dcterms:W3CDTF">2006-08-16T00:00:00Z</dcterms:created>
  <dcterms:modified xsi:type="dcterms:W3CDTF">2025-09-20T17:16:51Z</dcterms:modified>
  <dc:identifier>DAFtlvZnwz4</dc:identifier>
</cp:coreProperties>
</file>