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447" r:id="rId13"/>
    <p:sldId id="2134808519" r:id="rId14"/>
    <p:sldId id="2134808666" r:id="rId15"/>
    <p:sldId id="2134808603" r:id="rId16"/>
    <p:sldId id="2134808520" r:id="rId17"/>
    <p:sldId id="2134808521" r:id="rId18"/>
    <p:sldId id="2134808522" r:id="rId19"/>
    <p:sldId id="2134808557" r:id="rId20"/>
    <p:sldId id="2134808558" r:id="rId21"/>
    <p:sldId id="2134808604" r:id="rId22"/>
    <p:sldId id="2134808605" r:id="rId23"/>
    <p:sldId id="2134808656" r:id="rId24"/>
    <p:sldId id="2134808459" r:id="rId25"/>
    <p:sldId id="2134808624" r:id="rId26"/>
    <p:sldId id="2134808625" r:id="rId27"/>
    <p:sldId id="2134808638" r:id="rId28"/>
    <p:sldId id="2134808626" r:id="rId29"/>
    <p:sldId id="2134808639" r:id="rId30"/>
    <p:sldId id="2134808640" r:id="rId31"/>
    <p:sldId id="2134808657" r:id="rId32"/>
    <p:sldId id="2134808658" r:id="rId33"/>
    <p:sldId id="2134808659" r:id="rId34"/>
    <p:sldId id="2134808660" r:id="rId35"/>
    <p:sldId id="2134808594" r:id="rId36"/>
    <p:sldId id="2134808661" r:id="rId37"/>
    <p:sldId id="2134808662" r:id="rId38"/>
    <p:sldId id="2134808663" r:id="rId39"/>
    <p:sldId id="2134808664" r:id="rId40"/>
    <p:sldId id="2134808665" r:id="rId41"/>
    <p:sldId id="2134808595" r:id="rId42"/>
    <p:sldId id="2134808645" r:id="rId43"/>
    <p:sldId id="2134808646" r:id="rId44"/>
    <p:sldId id="2134808647" r:id="rId45"/>
    <p:sldId id="2134808648" r:id="rId46"/>
    <p:sldId id="2134808649" r:id="rId47"/>
    <p:sldId id="2134808650" r:id="rId48"/>
    <p:sldId id="2134808651" r:id="rId49"/>
    <p:sldId id="2134808652" r:id="rId50"/>
    <p:sldId id="2134808653" r:id="rId51"/>
    <p:sldId id="2134808654" r:id="rId52"/>
    <p:sldId id="2134808655" r:id="rId53"/>
    <p:sldId id="2134808596" r:id="rId54"/>
    <p:sldId id="2134808468" r:id="rId55"/>
    <p:sldId id="2134808562" r:id="rId56"/>
    <p:sldId id="2134808472" r:id="rId57"/>
    <p:sldId id="2134808563" r:id="rId58"/>
    <p:sldId id="2134808501" r:id="rId59"/>
    <p:sldId id="2134808573" r:id="rId60"/>
    <p:sldId id="2134808518" r:id="rId61"/>
    <p:sldId id="2134808461" r:id="rId62"/>
    <p:sldId id="2134808469" r:id="rId63"/>
    <p:sldId id="2134808503" r:id="rId64"/>
    <p:sldId id="2134808504" r:id="rId65"/>
  </p:sldIdLst>
  <p:sldSz cx="13716000" cy="10287000"/>
  <p:notesSz cx="6858000" cy="9144000"/>
  <p:embeddedFontLs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4.png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7.png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وقراءة جدول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– 14  –  15 - 16</a:t>
            </a:r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جدول الطرح (11 – 12 – 13 )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0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بتفاعل مع المتعلمين جدول طرح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14 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/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35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6 - 15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جدول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المسابقة بالاستعانة بأحد المتعلمين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508718" y="3331927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849178" y="3458282"/>
            <a:ext cx="6481224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الصحيح.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58897"/>
              </p:ext>
            </p:extLst>
          </p:nvPr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460A7FC-F312-0F53-3214-4C0079307FBC}"/>
              </a:ext>
            </a:extLst>
          </p:cNvPr>
          <p:cNvGraphicFramePr>
            <a:graphicFrameLocks noGrp="1"/>
          </p:cNvGraphicFramePr>
          <p:nvPr/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بالأرقام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EFECD0E-583D-67F0-116A-E5E927C2A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3238498" y="5010150"/>
            <a:ext cx="72390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8234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7E8FA-6B63-76B5-7FD1-4CCC18B8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85756C-2F9E-C7D1-C11A-10442CD48B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10EDC3-0C70-42B3-AF13-C55CE3D30AF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7E6F53-B388-D39B-5039-3082C144EFA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42FCB5-4660-ABC4-FD8C-8CE4028200F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بالحروف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895F3-6290-8DCC-66B4-B01F7E1995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B69ACA-D30B-2360-6151-7167AFEA5FC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4FAA03-4FB2-34CA-C4CD-D8420147FD4C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50BC21A-9CF9-9292-5368-D2512E844892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96D231-26E7-3289-F9FD-B51B40EA8D62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FE5040B-F703-3BB3-4332-EF24CAB7A6A1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47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C32CF-9DEA-A8A4-CC11-EC39EEBFB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F129F1-A6DF-A65B-4F1B-EC83978D629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DA07A-8A39-6D88-41F6-BE8921A0574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9ABF6E-C2A5-3DD9-7740-1BCD7AAA2E5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5CF869-D77A-7B22-6D83-A05D47627BF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90ED40-A33C-F1D7-7169-3DAE8FEEC7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B65E9BC-F7BD-B8AC-4B60-EE82874853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94B648-552D-6DF3-2517-DD385A6D518C}"/>
              </a:ext>
            </a:extLst>
          </p:cNvPr>
          <p:cNvSpPr/>
          <p:nvPr/>
        </p:nvSpPr>
        <p:spPr>
          <a:xfrm>
            <a:off x="275852" y="5010150"/>
            <a:ext cx="12830548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ألفٌ وثمان مئة وخمسة وستونَ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4212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7A52-430D-50A3-4AF8-B8D74EB1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2BFA80-AB1C-DD83-84D8-9C1C2237326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9282E9-703C-746E-2DC0-04A5EDCD220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F9ADED-B201-5C78-B2B2-B6D1EC4D79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7D96F-4B54-F6AD-DA57-E2224BFF08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العدد الممثل على البطاقات كتابة مفككة.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E3D37A-6D2B-9C58-C3CC-1D25E6691C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5F7375-4B31-AF7A-F8B9-C9ACB231FE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26779C-9C82-6D6C-BAC8-387F750431F5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C30D0A-D1FC-0078-F5C8-12EB23E6A9FF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2220F8-45FC-4712-7E65-409D2E513B2C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AB5545B-4496-50D4-E803-B0EB1C58BAF0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3DC31DB-4CF8-D529-A30C-B71C21E0D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1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547A7-C66F-22E7-90B0-7EB0C7C1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5BF73-8B54-0A85-9156-8919872AB3D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310FDC-FE2B-BA59-29CF-FE38BCC5F5B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4B7C33-6567-28AE-69B3-FCC970DC8D9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3EEFF7-3BD2-34DA-1D0B-19B94C39F0B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C923B63-F699-EA7A-B414-1235EEB7D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A0763A4-4D69-0793-AB11-4897B078C2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F30C2D-944F-05C1-BF41-5BD339717F07}"/>
              </a:ext>
            </a:extLst>
          </p:cNvPr>
          <p:cNvSpPr/>
          <p:nvPr/>
        </p:nvSpPr>
        <p:spPr>
          <a:xfrm>
            <a:off x="685800" y="5010150"/>
            <a:ext cx="124206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 + 500 + 20 +6 </a:t>
            </a:r>
          </a:p>
        </p:txBody>
      </p:sp>
    </p:spTree>
    <p:extLst>
      <p:ext uri="{BB962C8B-B14F-4D97-AF65-F5344CB8AC3E}">
        <p14:creationId xmlns:p14="http://schemas.microsoft.com/office/powerpoint/2010/main" val="6009526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96648" y="49642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</a:t>
            </a:r>
            <a:r>
              <a:rPr lang="ar-SA" sz="36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عمليات طرح 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بمبادلة باستخدام النقود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83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65 - 80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22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56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38 - 70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2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MA" sz="4000">
                <a:latin typeface="Microsoft Uighur" panose="02000000000000000000" pitchFamily="2" charset="-78"/>
                <a:cs typeface="Microsoft Uighur" panose="02000000000000000000" pitchFamily="2" charset="-78"/>
              </a:rPr>
              <a:t>ومقارنة وتفكيك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04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من زين نافورة المدرسة؟ ماذا استعمل في تزيين النافورة؟ هل لها نفس اللون؟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426371" y="3217851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59" y="4050718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417061" y="28675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3675899"/>
            <a:ext cx="6308280" cy="5966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417061" y="4422426"/>
            <a:ext cx="61763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لتزيين النافورة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استعمل الصانع 368 قطعة من الفسيفساء الأحمر.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استعمل الصانع 274 قطعة من الفسيفساء الأخضر.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7DF3EC6-B15B-B364-FA12-BD09DDFA02B6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299127" y="329989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108240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685800" y="55720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E97216F-03FA-9C82-EE28-54EE3BC1E7CA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459950" y="333003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62" y="4187483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275853" y="52959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قطع الفسيفساء الذي استعمله الصانع لتزيين النافورة.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5A9648-3038-2C1F-DF6E-3939F5C24B5B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306608" y="329428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155672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609600" y="564708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E3B4F-B2C8-AE5C-9E67-8C3D96EB1DF1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426370" y="331534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3492" y="4110497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126629" y="4497762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القطع المستعملة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673971" y="6985866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0669EA8-9768-D8BF-E8E7-D6FFEEE9771B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المستعملة في تزيين النافورة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الأخضر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قطع الفسيفساء الأحمر لعدد قطع الفسيفساء الأخضر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274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04146" y="342845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قطع الفسيفساء الذي استعمله الصانع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289842"/>
            <a:ext cx="6186141" cy="535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426370" y="5049756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المستعمل في تزيين النافورة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368 + 274 = 642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قطعة.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38B1C76-6B65-78D3-C919-0E6AC78E932B}"/>
              </a:ext>
            </a:extLst>
          </p:cNvPr>
          <p:cNvSpPr/>
          <p:nvPr/>
        </p:nvSpPr>
        <p:spPr>
          <a:xfrm>
            <a:off x="6905255" y="2920427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579D6C09-967F-2695-2E04-54181111E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" r="2626" b="76862"/>
          <a:stretch>
            <a:fillRect/>
          </a:stretch>
        </p:blipFill>
        <p:spPr>
          <a:xfrm>
            <a:off x="538814" y="4379636"/>
            <a:ext cx="12719985" cy="33872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375486" y="4754275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9B4F999-6353-5829-D2A0-B32ED61C7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" r="2626" b="76862"/>
          <a:stretch>
            <a:fillRect/>
          </a:stretch>
        </p:blipFill>
        <p:spPr>
          <a:xfrm>
            <a:off x="538814" y="4463908"/>
            <a:ext cx="12719985" cy="338727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A132922-7E00-F468-3005-311FBDF055BA}"/>
              </a:ext>
            </a:extLst>
          </p:cNvPr>
          <p:cNvSpPr txBox="1"/>
          <p:nvPr/>
        </p:nvSpPr>
        <p:spPr>
          <a:xfrm>
            <a:off x="1524000" y="566770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1391D6E-08AB-D920-B79C-24F21DF6EE2A}"/>
              </a:ext>
            </a:extLst>
          </p:cNvPr>
          <p:cNvSpPr txBox="1"/>
          <p:nvPr/>
        </p:nvSpPr>
        <p:spPr>
          <a:xfrm>
            <a:off x="1447800" y="6296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FE5B5-4D2A-8074-4DA4-07B2E95A3FBE}"/>
              </a:ext>
            </a:extLst>
          </p:cNvPr>
          <p:cNvSpPr txBox="1"/>
          <p:nvPr/>
        </p:nvSpPr>
        <p:spPr>
          <a:xfrm>
            <a:off x="1447800" y="698287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AE5FE2-44B3-A1D6-931D-81E96E8B2709}"/>
              </a:ext>
            </a:extLst>
          </p:cNvPr>
          <p:cNvSpPr txBox="1"/>
          <p:nvPr/>
        </p:nvSpPr>
        <p:spPr>
          <a:xfrm>
            <a:off x="3886200" y="566770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9140081-A3AE-55E9-E406-626D11C9BEDC}"/>
              </a:ext>
            </a:extLst>
          </p:cNvPr>
          <p:cNvSpPr txBox="1"/>
          <p:nvPr/>
        </p:nvSpPr>
        <p:spPr>
          <a:xfrm>
            <a:off x="3886200" y="631928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0ED4E4-2DC3-5623-410C-A3E48C18A89D}"/>
              </a:ext>
            </a:extLst>
          </p:cNvPr>
          <p:cNvSpPr txBox="1"/>
          <p:nvPr/>
        </p:nvSpPr>
        <p:spPr>
          <a:xfrm>
            <a:off x="3902990" y="700143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41B0502-02DC-9F07-9527-69CF3D982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1" t="22773" r="2230" b="46034"/>
          <a:stretch>
            <a:fillRect/>
          </a:stretch>
        </p:blipFill>
        <p:spPr>
          <a:xfrm>
            <a:off x="457200" y="3555247"/>
            <a:ext cx="12459925" cy="42998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334000" y="4557148"/>
            <a:ext cx="4953000" cy="3352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7A513B6-CFEA-4FAC-4953-202B1FC43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1" t="22773" r="2230" b="46034"/>
          <a:stretch>
            <a:fillRect/>
          </a:stretch>
        </p:blipFill>
        <p:spPr>
          <a:xfrm>
            <a:off x="457200" y="3555247"/>
            <a:ext cx="12459925" cy="429981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5F53191-850B-9574-3685-B8B152E9BAA3}"/>
              </a:ext>
            </a:extLst>
          </p:cNvPr>
          <p:cNvSpPr txBox="1"/>
          <p:nvPr/>
        </p:nvSpPr>
        <p:spPr>
          <a:xfrm>
            <a:off x="8620108" y="7146751"/>
            <a:ext cx="1476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9781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586A10-206E-CA77-F69A-1663F501CE01}"/>
              </a:ext>
            </a:extLst>
          </p:cNvPr>
          <p:cNvSpPr txBox="1"/>
          <p:nvPr/>
        </p:nvSpPr>
        <p:spPr>
          <a:xfrm>
            <a:off x="6333754" y="7115204"/>
            <a:ext cx="1476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7542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EF559E5-643F-84C4-3BD3-D8C58F226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" t="53621" r="1823" b="22286"/>
          <a:stretch>
            <a:fillRect/>
          </a:stretch>
        </p:blipFill>
        <p:spPr>
          <a:xfrm>
            <a:off x="518090" y="4218606"/>
            <a:ext cx="12459925" cy="33211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18090" y="4533900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454EFE-6F45-4419-A89F-4580D5F08B7A}"/>
              </a:ext>
            </a:extLst>
          </p:cNvPr>
          <p:cNvSpPr txBox="1"/>
          <p:nvPr/>
        </p:nvSpPr>
        <p:spPr>
          <a:xfrm>
            <a:off x="3048000" y="67437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1FD896C-5A54-68B0-6D69-67E0F2306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" t="53621" r="1823" b="22286"/>
          <a:stretch>
            <a:fillRect/>
          </a:stretch>
        </p:blipFill>
        <p:spPr>
          <a:xfrm>
            <a:off x="518090" y="4218606"/>
            <a:ext cx="12459925" cy="332115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472EF6E-F6B2-7141-4294-BA29CA94FDB1}"/>
              </a:ext>
            </a:extLst>
          </p:cNvPr>
          <p:cNvSpPr txBox="1"/>
          <p:nvPr/>
        </p:nvSpPr>
        <p:spPr>
          <a:xfrm>
            <a:off x="3352800" y="66675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800" b="1" dirty="0">
                <a:solidFill>
                  <a:srgbClr val="C00000"/>
                </a:solidFill>
              </a:rPr>
              <a:t>2    8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0C1F79B-2391-E9F6-9153-3951E1D80276}"/>
              </a:ext>
            </a:extLst>
          </p:cNvPr>
          <p:cNvCxnSpPr/>
          <p:nvPr/>
        </p:nvCxnSpPr>
        <p:spPr>
          <a:xfrm>
            <a:off x="3355383" y="5472597"/>
            <a:ext cx="304800" cy="5715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6E604A4-FBEE-EAE1-AD22-AC18DE3B971A}"/>
              </a:ext>
            </a:extLst>
          </p:cNvPr>
          <p:cNvCxnSpPr/>
          <p:nvPr/>
        </p:nvCxnSpPr>
        <p:spPr>
          <a:xfrm>
            <a:off x="3810000" y="5524419"/>
            <a:ext cx="304800" cy="5715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15BB435-935A-9A2A-4460-485230A6C0C4}"/>
              </a:ext>
            </a:extLst>
          </p:cNvPr>
          <p:cNvSpPr txBox="1"/>
          <p:nvPr/>
        </p:nvSpPr>
        <p:spPr>
          <a:xfrm>
            <a:off x="3397128" y="5308629"/>
            <a:ext cx="367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653B4B9-CAE0-BCDF-066D-F8CD0F7329FE}"/>
              </a:ext>
            </a:extLst>
          </p:cNvPr>
          <p:cNvSpPr txBox="1"/>
          <p:nvPr/>
        </p:nvSpPr>
        <p:spPr>
          <a:xfrm>
            <a:off x="3839817" y="5324364"/>
            <a:ext cx="653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000" b="1" dirty="0">
                <a:solidFill>
                  <a:srgbClr val="C0000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جداول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541D850-2DBF-F20F-90D0-ECD52BB9A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" t="77139" r="1339" b="-22"/>
          <a:stretch>
            <a:fillRect/>
          </a:stretch>
        </p:blipFill>
        <p:spPr>
          <a:xfrm>
            <a:off x="605725" y="2749173"/>
            <a:ext cx="12459925" cy="315438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28516</TotalTime>
  <Words>1970</Words>
  <Application>Microsoft Macintosh PowerPoint</Application>
  <PresentationFormat>Personnalisé</PresentationFormat>
  <Paragraphs>658</Paragraphs>
  <Slides>64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0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296</cp:revision>
  <dcterms:created xsi:type="dcterms:W3CDTF">2006-08-16T00:00:00Z</dcterms:created>
  <dcterms:modified xsi:type="dcterms:W3CDTF">2025-09-20T17:15:56Z</dcterms:modified>
  <dc:identifier>DAFtlvZnwz4</dc:identifier>
</cp:coreProperties>
</file>