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8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445" r:id="rId11"/>
    <p:sldId id="2134805396" r:id="rId12"/>
    <p:sldId id="2134808447" r:id="rId13"/>
    <p:sldId id="2134808519" r:id="rId14"/>
    <p:sldId id="2134808631" r:id="rId15"/>
    <p:sldId id="2134808603" r:id="rId16"/>
    <p:sldId id="2134808520" r:id="rId17"/>
    <p:sldId id="2134808521" r:id="rId18"/>
    <p:sldId id="2134808522" r:id="rId19"/>
    <p:sldId id="2134808557" r:id="rId20"/>
    <p:sldId id="2134808558" r:id="rId21"/>
    <p:sldId id="2134808604" r:id="rId22"/>
    <p:sldId id="2134808605" r:id="rId23"/>
    <p:sldId id="2134808459" r:id="rId24"/>
    <p:sldId id="2134808624" r:id="rId25"/>
    <p:sldId id="2134808625" r:id="rId26"/>
    <p:sldId id="2134808615" r:id="rId27"/>
    <p:sldId id="2134808616" r:id="rId28"/>
    <p:sldId id="2134808626" r:id="rId29"/>
    <p:sldId id="2134808627" r:id="rId30"/>
    <p:sldId id="2134808628" r:id="rId31"/>
    <p:sldId id="2134808629" r:id="rId32"/>
    <p:sldId id="2134808630" r:id="rId33"/>
    <p:sldId id="2134808620" r:id="rId34"/>
    <p:sldId id="2134808621" r:id="rId35"/>
    <p:sldId id="2134808622" r:id="rId36"/>
    <p:sldId id="2134808623" r:id="rId37"/>
    <p:sldId id="2134808594" r:id="rId38"/>
    <p:sldId id="2134808538" r:id="rId39"/>
    <p:sldId id="2134808592" r:id="rId40"/>
    <p:sldId id="2134808593" r:id="rId41"/>
    <p:sldId id="2134808610" r:id="rId42"/>
    <p:sldId id="2134808611" r:id="rId43"/>
    <p:sldId id="2134808595" r:id="rId44"/>
    <p:sldId id="2134808454" r:id="rId45"/>
    <p:sldId id="2134808542" r:id="rId46"/>
    <p:sldId id="2134808491" r:id="rId47"/>
    <p:sldId id="2134808547" r:id="rId48"/>
    <p:sldId id="2134808544" r:id="rId49"/>
    <p:sldId id="2134808548" r:id="rId50"/>
    <p:sldId id="2134808545" r:id="rId51"/>
    <p:sldId id="2134808549" r:id="rId52"/>
    <p:sldId id="2134808455" r:id="rId53"/>
    <p:sldId id="2134808551" r:id="rId54"/>
    <p:sldId id="2134808546" r:id="rId55"/>
    <p:sldId id="2134808596" r:id="rId56"/>
    <p:sldId id="2134808468" r:id="rId57"/>
    <p:sldId id="2134808562" r:id="rId58"/>
    <p:sldId id="2134808472" r:id="rId59"/>
    <p:sldId id="2134808563" r:id="rId60"/>
    <p:sldId id="2134808501" r:id="rId61"/>
    <p:sldId id="2134808573" r:id="rId62"/>
    <p:sldId id="2134808518" r:id="rId63"/>
    <p:sldId id="2134808461" r:id="rId64"/>
    <p:sldId id="2134808469" r:id="rId65"/>
    <p:sldId id="2134808503" r:id="rId66"/>
    <p:sldId id="2134808504" r:id="rId67"/>
  </p:sldIdLst>
  <p:sldSz cx="13716000" cy="10287000"/>
  <p:notesSz cx="6858000" cy="9144000"/>
  <p:embeddedFontLst>
    <p:embeddedFont>
      <p:font typeface="Dosis" pitchFamily="2" charset="77"/>
      <p:regular r:id="rId69"/>
      <p:bold r:id="rId70"/>
    </p:embeddedFont>
    <p:embeddedFont>
      <p:font typeface="IBM Plex Sans Arabic" panose="020B0503050203000203" pitchFamily="34" charset="-78"/>
      <p:regular r:id="rId71"/>
    </p:embeddedFont>
    <p:embeddedFont>
      <p:font typeface="Microsoft Uighur" panose="02000000000000000000" pitchFamily="2" charset="-78"/>
      <p:regular r:id="rId72"/>
      <p:bold r:id="rId7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1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2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17/09/2025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8.svg"/><Relationship Id="rId7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6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8.svg"/><Relationship Id="rId7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1.png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50.png"/><Relationship Id="rId4" Type="http://schemas.openxmlformats.org/officeDocument/2006/relationships/image" Target="../media/image4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7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5" Type="http://schemas.openxmlformats.org/officeDocument/2006/relationships/image" Target="../media/image24.jpeg"/><Relationship Id="rId4" Type="http://schemas.openxmlformats.org/officeDocument/2006/relationships/image" Target="../media/image8.sv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420F9D31-1C0D-F87D-73C5-D3D34BB6C291}"/>
              </a:ext>
            </a:extLst>
          </p:cNvPr>
          <p:cNvGrpSpPr/>
          <p:nvPr/>
        </p:nvGrpSpPr>
        <p:grpSpPr>
          <a:xfrm>
            <a:off x="2286000" y="2494759"/>
            <a:ext cx="8839200" cy="6721166"/>
            <a:chOff x="2431311" y="2737549"/>
            <a:chExt cx="8839200" cy="6721166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D03A9727-D41D-EEFB-8246-8E2B4E228AFF}"/>
                </a:ext>
              </a:extLst>
            </p:cNvPr>
            <p:cNvGrpSpPr/>
            <p:nvPr/>
          </p:nvGrpSpPr>
          <p:grpSpPr>
            <a:xfrm>
              <a:off x="2431311" y="2737549"/>
              <a:ext cx="8839200" cy="4285950"/>
              <a:chOff x="500199" y="3424087"/>
              <a:chExt cx="4148645" cy="3198818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39F88FA6-F084-B192-8753-A0051C347119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1936145" cy="3198817"/>
                <a:chOff x="3077908" y="3424088"/>
                <a:chExt cx="1936145" cy="3198817"/>
              </a:xfrm>
            </p:grpSpPr>
            <p:sp>
              <p:nvSpPr>
                <p:cNvPr id="22" name="Rectangle : coins arrondis 18 - 2">
                  <a:extLst>
                    <a:ext uri="{FF2B5EF4-FFF2-40B4-BE49-F238E27FC236}">
                      <a16:creationId xmlns:a16="http://schemas.microsoft.com/office/drawing/2014/main" id="{C955F83F-7AAC-E5E0-5A12-64BA757150D6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" name="Rectangle : coins arrondis 18 - 2">
                  <a:extLst>
                    <a:ext uri="{FF2B5EF4-FFF2-40B4-BE49-F238E27FC236}">
                      <a16:creationId xmlns:a16="http://schemas.microsoft.com/office/drawing/2014/main" id="{7CBBFC16-68CD-A112-0298-722D10820E34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 أطلب الإذن قبل التحدث</a:t>
                  </a:r>
                </a:p>
              </p:txBody>
            </p:sp>
          </p:grp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97947E8C-1E4B-CFE4-9051-822D9346B04B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20" name="Rectangle : coins arrondis 18 - 2">
                  <a:extLst>
                    <a:ext uri="{FF2B5EF4-FFF2-40B4-BE49-F238E27FC236}">
                      <a16:creationId xmlns:a16="http://schemas.microsoft.com/office/drawing/2014/main" id="{6C18982E-6718-B514-E0BD-7F5326DD73D9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1" name="Rectangle : coins arrondis 18 - 2">
                  <a:extLst>
                    <a:ext uri="{FF2B5EF4-FFF2-40B4-BE49-F238E27FC236}">
                      <a16:creationId xmlns:a16="http://schemas.microsoft.com/office/drawing/2014/main" id="{E31B3354-4B58-137E-B0FF-C6392BFA57B6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أنصت جيدا للأستاذ(ة)</a:t>
                  </a:r>
                </a:p>
              </p:txBody>
            </p:sp>
          </p:grpSp>
        </p:grpSp>
        <p:sp>
          <p:nvSpPr>
            <p:cNvPr id="12" name="Étoile à 5 branches 3">
              <a:extLst>
                <a:ext uri="{FF2B5EF4-FFF2-40B4-BE49-F238E27FC236}">
                  <a16:creationId xmlns:a16="http://schemas.microsoft.com/office/drawing/2014/main" id="{6FAF2011-6CD1-FA62-732E-27873D347C01}"/>
                </a:ext>
              </a:extLst>
            </p:cNvPr>
            <p:cNvSpPr/>
            <p:nvPr/>
          </p:nvSpPr>
          <p:spPr>
            <a:xfrm>
              <a:off x="6354000" y="7658100"/>
              <a:ext cx="1008000" cy="1008000"/>
            </a:xfrm>
            <a:prstGeom prst="star5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BE9F1F7-2AAF-DE49-BCCE-077AA7575C57}"/>
                </a:ext>
              </a:extLst>
            </p:cNvPr>
            <p:cNvSpPr/>
            <p:nvPr/>
          </p:nvSpPr>
          <p:spPr>
            <a:xfrm>
              <a:off x="2771911" y="8772915"/>
              <a:ext cx="8172178" cy="685800"/>
            </a:xfrm>
            <a:prstGeom prst="roundRect">
              <a:avLst>
                <a:gd name="adj" fmla="val 50000"/>
              </a:avLst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سيفوز التلاميذ الذين يلتزمون بهذه السلوك</a:t>
              </a: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ات</a:t>
              </a:r>
              <a:r>
                <a:rPr lang="ar-S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بنجمة التميز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2907684" y="2557971"/>
            <a:ext cx="2713803" cy="3264429"/>
          </a:xfrm>
          <a:prstGeom prst="rect">
            <a:avLst/>
          </a:prstGeom>
        </p:spPr>
      </p:pic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7595348" y="2481373"/>
            <a:ext cx="2934503" cy="352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شفهيا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سنقوم معا بملء جدول الطرح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608355"/>
            <a:ext cx="4130165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46695" y="5626725"/>
            <a:ext cx="304059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تفاعلي يملأ الأستاذ والمتعلمون جدول الطرح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762" y="4411073"/>
            <a:ext cx="1790037" cy="17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3352799" y="2940961"/>
            <a:ext cx="6096001" cy="634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52FBD-2910-EAD2-A733-8B92F761B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5926CC5-C28A-1532-E486-262301B4AC5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09EA68-7FAC-47C1-43B7-A7C5F39B68C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4E88EA-01E7-B195-076B-017AEDE4DC1F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9F529F8-3C8E-21D9-B806-05F3EEBA99F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31574D2-0F3B-1169-C910-8C24CE5BAE4E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D37B89-E96B-3A68-839C-6BE16567125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1489F3F2-3CA8-A226-CB5E-22C9E8A1D40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3352799" y="2940961"/>
            <a:ext cx="6096001" cy="634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22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6 - 18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936437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3913232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6 - 18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12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9 - 19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3908066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9 - 19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10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8 - 17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3872781" y="5010010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8 - 17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D44AA-51BC-22B5-1FA1-44B9A0647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C9AF92-9CA4-54C7-0EED-7E4678BBD62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1FDA7AB-4626-AC7B-78B5-E9F1EF94790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325D57-BB4A-2B21-31A4-A0BEC932FE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E666365-F3D2-7A4C-52DD-28802762D4B5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82FB50F-6B15-D055-E960-0F210544A72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AD0FCA-B883-A459-1EC7-4CED3654DA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9B8B1607-BB2D-4844-D71C-E6688DA5BB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BCB9E71-14FE-CF45-6EC0-BB2B9D4B1D28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9 - 18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185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F4825-5E68-F9BF-AFB3-DA4FDE2C2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94BD0F1-CFBA-F57E-6BD1-04293EBC8F0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CC0605-44DB-F805-960A-6B5C2460E15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4417D0-0D24-5757-A0CF-27B83EF63F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B130F4-CD36-7DB7-5769-1751114DD95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904C91-EA3C-59D6-4AFC-E89EA974ACB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EFBCD1-64FB-9DBC-A4E9-8870C832E2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A5B53C6-9AA9-6514-34C3-D259ACD40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218E7F3-B0AA-ACA6-E7C8-08D6CFAE57C2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0BA4C2-6E62-154C-9DD2-E39C737DA7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07B4436-FD22-99E0-78C7-DECEFDAC5AB6}"/>
              </a:ext>
            </a:extLst>
          </p:cNvPr>
          <p:cNvSpPr txBox="1"/>
          <p:nvPr/>
        </p:nvSpPr>
        <p:spPr>
          <a:xfrm>
            <a:off x="4026917" y="5115269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9 - 18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199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مقارنة وترتيب الأعداد من 0 إلى 999 باستخدام بطاقات تفكيك العدد.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A445BC4-CFF1-C144-A95C-D08FC95CD66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006" y="6183975"/>
            <a:ext cx="4859997" cy="3239999"/>
          </a:xfrm>
          <a:prstGeom prst="rect">
            <a:avLst/>
          </a:prstGeom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1100" y="4511030"/>
            <a:ext cx="1469720" cy="97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سنتدرب على مقارنة وترتيب الأعداد من 0 إلى 999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العدد باستعمال بطاقات التفكيك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العدد الأول 735   </a:t>
            </a: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(7 مئات و3 عشرات و5 وحدات)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DF4BDB-AF1D-2939-FEF5-4C7220E00697}"/>
              </a:ext>
            </a:extLst>
          </p:cNvPr>
          <p:cNvSpPr/>
          <p:nvPr/>
        </p:nvSpPr>
        <p:spPr>
          <a:xfrm>
            <a:off x="838200" y="5295900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7FA060-2851-8E8C-F166-732E646D5842}"/>
              </a:ext>
            </a:extLst>
          </p:cNvPr>
          <p:cNvSpPr/>
          <p:nvPr/>
        </p:nvSpPr>
        <p:spPr>
          <a:xfrm>
            <a:off x="5257798" y="5288280"/>
            <a:ext cx="3200400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E08974-0398-1086-D047-8CBEE5A02420}"/>
              </a:ext>
            </a:extLst>
          </p:cNvPr>
          <p:cNvSpPr/>
          <p:nvPr/>
        </p:nvSpPr>
        <p:spPr>
          <a:xfrm>
            <a:off x="9677396" y="5288280"/>
            <a:ext cx="32004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63DD99-D657-F8FE-0DB1-C4AB0A70906B}"/>
              </a:ext>
            </a:extLst>
          </p:cNvPr>
          <p:cNvSpPr/>
          <p:nvPr/>
        </p:nvSpPr>
        <p:spPr>
          <a:xfrm>
            <a:off x="838200" y="6638285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مئات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0EEB24-8639-0318-307F-AB58AC1924E8}"/>
              </a:ext>
            </a:extLst>
          </p:cNvPr>
          <p:cNvSpPr/>
          <p:nvPr/>
        </p:nvSpPr>
        <p:spPr>
          <a:xfrm>
            <a:off x="5257798" y="6630665"/>
            <a:ext cx="3200400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عشرات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DF73F5-2F45-39ED-F9A5-A8BE44417CB8}"/>
              </a:ext>
            </a:extLst>
          </p:cNvPr>
          <p:cNvSpPr/>
          <p:nvPr/>
        </p:nvSpPr>
        <p:spPr>
          <a:xfrm>
            <a:off x="9677396" y="6630665"/>
            <a:ext cx="32004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وحدات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73D99-5F70-DA17-187D-D34FC2872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A0F1BA-6950-2008-E907-ED2DCBB8F87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97A084-3AE6-4677-59CD-2C177C532901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153B7F1-8353-18A2-A57F-AAFE6BD6CFD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C56BBF7-96C1-1025-D519-5990C76D819E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العدد الثاني باستعمال بطاقات التفكيك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العدد الثاني 646  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(6 مئات و4 عشرات و 6 وحدات)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D864A34-86EC-B774-4575-B75FDD609D3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389B5B6-B47F-EA3B-2FBC-35733B7BAF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67ADE9-118B-BD2E-3A35-6B7D5575C38E}"/>
              </a:ext>
            </a:extLst>
          </p:cNvPr>
          <p:cNvSpPr/>
          <p:nvPr/>
        </p:nvSpPr>
        <p:spPr>
          <a:xfrm>
            <a:off x="838200" y="5295900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B79181-5EFA-0D72-2430-BF0E92051492}"/>
              </a:ext>
            </a:extLst>
          </p:cNvPr>
          <p:cNvSpPr/>
          <p:nvPr/>
        </p:nvSpPr>
        <p:spPr>
          <a:xfrm>
            <a:off x="5257798" y="5288280"/>
            <a:ext cx="3200400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ED714A-A0BD-DD75-EE31-E77FDAA819B1}"/>
              </a:ext>
            </a:extLst>
          </p:cNvPr>
          <p:cNvSpPr/>
          <p:nvPr/>
        </p:nvSpPr>
        <p:spPr>
          <a:xfrm>
            <a:off x="9677396" y="5288280"/>
            <a:ext cx="32004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CB78EE-8DA1-03FA-F815-39259EC79048}"/>
              </a:ext>
            </a:extLst>
          </p:cNvPr>
          <p:cNvSpPr/>
          <p:nvPr/>
        </p:nvSpPr>
        <p:spPr>
          <a:xfrm>
            <a:off x="838200" y="6638285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مئات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102117-C45D-DFA4-CB05-BBCCA91A9050}"/>
              </a:ext>
            </a:extLst>
          </p:cNvPr>
          <p:cNvSpPr/>
          <p:nvPr/>
        </p:nvSpPr>
        <p:spPr>
          <a:xfrm>
            <a:off x="5257798" y="6630665"/>
            <a:ext cx="3200400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عشرات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87B208-99D1-B2E9-6F3A-7C7A388060AA}"/>
              </a:ext>
            </a:extLst>
          </p:cNvPr>
          <p:cNvSpPr/>
          <p:nvPr/>
        </p:nvSpPr>
        <p:spPr>
          <a:xfrm>
            <a:off x="9677396" y="6630665"/>
            <a:ext cx="32004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وحدات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72429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70B7E-E488-0657-8B4B-50D3D2654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28C726-3476-BCF5-F706-E37E4857B48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930275-A041-7FBA-CCBF-ED63818C3444}"/>
              </a:ext>
            </a:extLst>
          </p:cNvPr>
          <p:cNvSpPr/>
          <p:nvPr/>
        </p:nvSpPr>
        <p:spPr>
          <a:xfrm>
            <a:off x="275852" y="3004161"/>
            <a:ext cx="13164293" cy="683778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fr-FR" sz="19900" b="1" dirty="0">
                <a:solidFill>
                  <a:schemeClr val="tx1"/>
                </a:solidFill>
                <a:latin typeface="Dosis" pitchFamily="2" charset="0"/>
              </a:rPr>
              <a:t>&lt;</a:t>
            </a:r>
            <a:endParaRPr lang="fr-MA" sz="19900" b="1" dirty="0">
              <a:solidFill>
                <a:schemeClr val="tx1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6C70A0-93CD-D830-91D9-41685C4EF48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09BB7F-B6B6-E119-8762-6B7B4D19F2A9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سأقارن العددين 646 و735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مئات أصغر من </a:t>
            </a: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مئات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العدد 646 أصغر من العدد 735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3ED6B00-5E05-B59E-65A5-C34EBB071E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05FEC77-C9EE-2EBF-D8CE-B9C8F2B53BD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84E9C6-509A-7C81-CFA0-BEBCB2842788}"/>
              </a:ext>
            </a:extLst>
          </p:cNvPr>
          <p:cNvSpPr/>
          <p:nvPr/>
        </p:nvSpPr>
        <p:spPr>
          <a:xfrm>
            <a:off x="1295400" y="5894048"/>
            <a:ext cx="2565395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CD9409-7F3E-4D92-F3FF-82D84F998BBA}"/>
              </a:ext>
            </a:extLst>
          </p:cNvPr>
          <p:cNvSpPr/>
          <p:nvPr/>
        </p:nvSpPr>
        <p:spPr>
          <a:xfrm>
            <a:off x="1727195" y="6827829"/>
            <a:ext cx="21336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5B9E43-9000-1B5A-CCD6-2A97693DC111}"/>
              </a:ext>
            </a:extLst>
          </p:cNvPr>
          <p:cNvSpPr/>
          <p:nvPr/>
        </p:nvSpPr>
        <p:spPr>
          <a:xfrm>
            <a:off x="9877055" y="5894048"/>
            <a:ext cx="2732095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F687BC-EE70-55A6-2A51-C659884FF28C}"/>
              </a:ext>
            </a:extLst>
          </p:cNvPr>
          <p:cNvSpPr/>
          <p:nvPr/>
        </p:nvSpPr>
        <p:spPr>
          <a:xfrm>
            <a:off x="10475550" y="6777969"/>
            <a:ext cx="21336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C665C8-8324-6452-104A-0BC5AADD0097}"/>
              </a:ext>
            </a:extLst>
          </p:cNvPr>
          <p:cNvSpPr/>
          <p:nvPr/>
        </p:nvSpPr>
        <p:spPr>
          <a:xfrm>
            <a:off x="5943600" y="5595957"/>
            <a:ext cx="2133600" cy="21088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6407CAC-CE43-42B4-086A-848F47FDD5F9}"/>
              </a:ext>
            </a:extLst>
          </p:cNvPr>
          <p:cNvSpPr txBox="1"/>
          <p:nvPr/>
        </p:nvSpPr>
        <p:spPr>
          <a:xfrm>
            <a:off x="4572000" y="8572500"/>
            <a:ext cx="52105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/>
              <a:t>646 </a:t>
            </a:r>
            <a:r>
              <a:rPr lang="ar-SA" sz="6600" b="1" dirty="0"/>
              <a:t> </a:t>
            </a:r>
            <a:r>
              <a:rPr lang="fr-FR" sz="6600" b="1" dirty="0"/>
              <a:t>&lt;</a:t>
            </a:r>
            <a:r>
              <a:rPr lang="ar-SA" sz="6600" b="1" dirty="0"/>
              <a:t>  </a:t>
            </a:r>
            <a:r>
              <a:rPr lang="fr-FR" sz="6600" b="1" dirty="0"/>
              <a:t>735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70DEB2-DC33-8185-BB42-8DCD830EF9EC}"/>
              </a:ext>
            </a:extLst>
          </p:cNvPr>
          <p:cNvSpPr/>
          <p:nvPr/>
        </p:nvSpPr>
        <p:spPr>
          <a:xfrm>
            <a:off x="660395" y="4974928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4A3A64-F971-8C5A-09D2-3212F5DA916C}"/>
              </a:ext>
            </a:extLst>
          </p:cNvPr>
          <p:cNvSpPr/>
          <p:nvPr/>
        </p:nvSpPr>
        <p:spPr>
          <a:xfrm>
            <a:off x="9408750" y="4974928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9100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D6691-BB7C-CDAA-F79D-540107E6B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7A3375-54A3-F8E0-ED14-9A6BA7BCCD2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BC98CE-9D08-099A-88BD-C88CFEBFCBD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4BF1D-6D34-0464-9AB6-2D8A24D6260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1D29F3-E7D7-9C17-D77E-5C9280BBE10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4F24CA-6655-D891-A3A4-9ABB0E1ED9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94F2655-FD25-E81B-B8EF-A9D5D32BB1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25C321-7916-51C9-012B-3EABB4132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033132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EB12F-8B86-E0A4-41A9-455F2DF3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B09E40-D7CA-6CBF-3008-55957F3FDCF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FBD27F-CC07-31F7-6D19-4C8DADC4B5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AA6246-051A-3A13-A1F8-0DCA84E2A1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21D3CD-B52A-7033-3E83-427BBF26AAE2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تفكيك الأعداد قارن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مايلي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71A85B4-E213-D68C-D136-44C0CC08D1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6453A29-B8B2-0439-F4A4-92C8282419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CD9960F-E43A-EB11-4FD8-D8DC5616A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31FA78D-69A3-8FEC-3635-E1BD6341DF54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dirty="0">
                <a:solidFill>
                  <a:schemeClr val="tx1"/>
                </a:solidFill>
              </a:rPr>
              <a:t>546…678</a:t>
            </a:r>
          </a:p>
        </p:txBody>
      </p:sp>
    </p:spTree>
    <p:extLst>
      <p:ext uri="{BB962C8B-B14F-4D97-AF65-F5344CB8AC3E}">
        <p14:creationId xmlns:p14="http://schemas.microsoft.com/office/powerpoint/2010/main" val="4191022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5C018-9EC0-D9EA-E152-52BAC88B6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FF3027-0E79-8BBC-3C75-BAB07F8718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CA2939-BCA4-906D-6F83-A8D3CA0CEA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5E84E74-DAB5-5179-7FEA-5D7A7237B5C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B47A8F2-DB33-26B4-0E16-EA6D0CEEFF78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30440EB-B4E5-4C30-4EEE-9466E8B29C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504D7BD-6229-D49B-638B-CF736E046AC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35B9541-C65A-51DC-63EB-D85482DDD3A1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ar-SA" sz="8000" dirty="0">
                <a:solidFill>
                  <a:schemeClr val="tx1"/>
                </a:solidFill>
              </a:rPr>
              <a:t>546</a:t>
            </a:r>
            <a:r>
              <a:rPr lang="fr-FR" sz="8000" dirty="0">
                <a:solidFill>
                  <a:schemeClr val="tx1"/>
                </a:solidFill>
              </a:rPr>
              <a:t> &lt; </a:t>
            </a:r>
            <a:r>
              <a:rPr lang="fr-FR" sz="8800" dirty="0">
                <a:solidFill>
                  <a:schemeClr val="tx1"/>
                </a:solidFill>
              </a:rPr>
              <a:t>678</a:t>
            </a:r>
            <a:endParaRPr lang="fr-FR" sz="8000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4C81AAF0-71E9-3E0A-6C43-C72F880746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67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A431D-04E3-FB8B-CBAB-A490951F9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14FBB68-D9DF-F08D-3EB5-A29CE9F93AF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2EBBC83-8557-75C1-A9C6-A0429BBDBDF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E61733-91BB-E503-7F9C-03FF356E3BD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1C5E9D-EA84-390C-4180-37919283EE5B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تفكيك الأعداد قارن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مايلي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B68EFD6-A1F6-4EFD-261C-A464B05F323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7482B6C-F634-C259-5DED-1384C06D2A8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24FB6CC8-0679-0553-37B1-682F612DEE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9438C97-4898-423A-5C27-A75F3498BC92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dirty="0">
                <a:solidFill>
                  <a:schemeClr val="tx1"/>
                </a:solidFill>
              </a:rPr>
              <a:t>875…..756</a:t>
            </a:r>
          </a:p>
        </p:txBody>
      </p:sp>
    </p:spTree>
    <p:extLst>
      <p:ext uri="{BB962C8B-B14F-4D97-AF65-F5344CB8AC3E}">
        <p14:creationId xmlns:p14="http://schemas.microsoft.com/office/powerpoint/2010/main" val="2109686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240BF-6236-7C7C-51C7-E860BE3FE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C0A4F93-80BB-A74E-3653-37ED7281C0F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9617D8-D51D-52A2-F49C-6669EBE56E3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B63F05A-0FA8-F3A7-8DBA-32607FBC077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6653D74-2022-395B-6933-EBD86752FD13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D84058F-05B2-420D-812C-2AFDC56E795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FB634FE-D77C-2447-870F-D0C2BBAE5D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65E65D9-6B65-EDF2-8EA5-4FB0D1FC275E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11500" dirty="0">
                <a:solidFill>
                  <a:schemeClr val="tx1"/>
                </a:solidFill>
              </a:rPr>
              <a:t>875</a:t>
            </a:r>
            <a:r>
              <a:rPr lang="fr-FR" sz="9600" dirty="0">
                <a:solidFill>
                  <a:schemeClr val="tx1"/>
                </a:solidFill>
              </a:rPr>
              <a:t> &gt; </a:t>
            </a:r>
            <a:r>
              <a:rPr lang="fr-FR" sz="11500" dirty="0">
                <a:solidFill>
                  <a:schemeClr val="tx1"/>
                </a:solidFill>
              </a:rPr>
              <a:t>756</a:t>
            </a:r>
            <a:endParaRPr lang="fr-FR" sz="9600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A665DE51-480B-BB8E-F003-B47F664ACE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16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52834-9C4E-DF8B-EAAB-F53CC82D8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8E41F5-99F1-9392-2493-E2D33797E88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99275C-0079-4990-AEA1-1AF8B21AB61C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F9F3EAA-8936-28C1-0392-0934341314E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DDBDCA1-426A-3D2C-364D-45A9BBCDBC8B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 وباستعمال بطاقات تفكيك الأعداد رتبوا تزايديا سلسة الأعداد الآتية: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3C5D1D8-6825-3C75-9751-4924C6BD268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5750D8C-FADE-EEEC-E461-FB0A9946C84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368F876-21D7-ADD8-7FEC-20E59889DF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83ECCDB-B36D-FF14-27AD-3B734C82CE59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ar-SA" sz="8800" dirty="0">
                <a:solidFill>
                  <a:schemeClr val="tx1"/>
                </a:solidFill>
              </a:rPr>
              <a:t>665 -757 - 435</a:t>
            </a:r>
            <a:endParaRPr lang="fr-FR" sz="8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0250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8D06F-FB3A-A029-DF21-4DCF38579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F1AAE6-03F8-9047-82BB-2EE89EC28A2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FE4AB1-9634-6A7F-EA85-A18EB37B5F0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858A8E-3C48-9066-9118-C40B7212850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ACD494-9725-4895-E810-A3B07F29DDA5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5CBF40E-BBEF-B847-0225-54ECC302264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6A4B5C0-C195-88C4-B04C-237F84BE71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26E17B2-DD31-6471-D9E7-C05CDD4AB1F5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ar-SA" sz="9600" dirty="0">
                <a:solidFill>
                  <a:schemeClr val="tx1"/>
                </a:solidFill>
              </a:rPr>
              <a:t>435</a:t>
            </a:r>
            <a:r>
              <a:rPr lang="fr-FR" sz="11500" dirty="0">
                <a:solidFill>
                  <a:schemeClr val="tx1"/>
                </a:solidFill>
              </a:rPr>
              <a:t>&lt; 665 &lt;757</a:t>
            </a:r>
            <a:endParaRPr lang="fr-FR" sz="9600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20B537A4-C7FD-1472-7197-D666DFE3BD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556083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288B0-961A-FB23-4451-299869183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1F09D8-1A95-ED89-CFD3-167C04BE0EF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B0F7D6-7782-C51A-46A6-F71DF1D0ECD0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727A8C4-5047-B029-E3F6-8DC1F0F5571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D4D1BF-326E-B209-BAAD-40C0925F6D9F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 باستعمال بطاقات تفكيك الأعداد رتبوا تناقصيا السلسة التالية: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ABD08AF-C48D-EC51-87E6-89713BBDDE7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F0082F3-22CC-0CB1-0DEC-2A416534C32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326498F-CE0F-02D8-F0C9-833D14D203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6B130250-D4AE-7E01-FDDA-6BC0431809B0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ar-SA" sz="8800" dirty="0">
                <a:solidFill>
                  <a:schemeClr val="tx1"/>
                </a:solidFill>
              </a:rPr>
              <a:t>865 -875 - 835</a:t>
            </a:r>
            <a:endParaRPr lang="fr-FR" sz="8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1836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449AE-61BB-50F9-9560-5940D3A6B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7729633-A3C6-2CBA-6859-F21C8216F88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21C7B7-DFAC-B0B7-7CC5-F51236DCAB3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AADEE7-77EE-B76E-9D7E-345709328E2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5BEAFA-24A8-0658-B2B1-C87FC8B43B99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79B520D-24C4-26CB-E39F-7F2696CB780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A6E4D1B-1002-9C2E-B9BA-3D16B7A5A8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27AC1DA-1E3D-869B-7593-C2DE137C2C10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9600" dirty="0">
                <a:solidFill>
                  <a:schemeClr val="tx1"/>
                </a:solidFill>
              </a:rPr>
              <a:t>875 &gt; 865 &gt;835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9022E5B5-08DE-4419-86BC-402C2AD647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5628204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طرح بمبادلة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59068" y="5118315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وإنجاز عمليات طرح بمبادلة باستخدام الخشيبات والحزم.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FE8B61C7-AB3C-A161-A2DB-D09E23A7A413}"/>
              </a:ext>
            </a:extLst>
          </p:cNvPr>
          <p:cNvGrpSpPr/>
          <p:nvPr/>
        </p:nvGrpSpPr>
        <p:grpSpPr>
          <a:xfrm>
            <a:off x="1437965" y="3508716"/>
            <a:ext cx="6358992" cy="5848927"/>
            <a:chOff x="5695281" y="3272011"/>
            <a:chExt cx="6358992" cy="5848927"/>
          </a:xfrm>
        </p:grpSpPr>
        <p:pic>
          <p:nvPicPr>
            <p:cNvPr id="10" name="Image 9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38AC6D72-3ABE-82E7-5DD0-AB95B29E7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D5FF4FF8-8650-E034-DFA5-B40F5E60D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5281" y="4881610"/>
              <a:ext cx="6358992" cy="4239328"/>
            </a:xfrm>
            <a:prstGeom prst="rect">
              <a:avLst/>
            </a:prstGeom>
          </p:spPr>
        </p:pic>
      </p:grpSp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E575D4A3-95D8-69B9-1696-ED5F88E7B4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A335F19-4D9F-F1AA-00DE-50D66B0D84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269" y="4151444"/>
            <a:ext cx="337444" cy="120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B4566B7A-6941-9BD9-B1C2-7AB82A4287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311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33790261">
            <a:extLst>
              <a:ext uri="{FF2B5EF4-FFF2-40B4-BE49-F238E27FC236}">
                <a16:creationId xmlns:a16="http://schemas.microsoft.com/office/drawing/2014/main" id="{70AFFC85-80E3-8609-267B-AFC906370D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515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927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28 - 34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999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332993"/>
              </p:ext>
            </p:extLst>
          </p:nvPr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0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2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69 - 97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502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8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1395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ماذا تجمع سارة ؟ لماذا؟ اين تضع طوابعها التي تجمعها؟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108668"/>
            <a:ext cx="61763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في الملف الأحمر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وضعت سارة 156 طابعا في الملف الأخضر.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سناء في حصالتها 82 درهما، أخدت منه 46 درهما لشراء هدية لصديقتها. ما المبلغ الذي بقي لدى سناء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مجموع الطوابع التي تملكها سارة.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الطوابع في الملف الأحمر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الطوابع في الملف الأخضر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الطوابع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الطوابع في الملف الأحمر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الطوابع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الطوابع في الملف الأخضر</a:t>
            </a:r>
            <a:endParaRPr lang="ar-M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عدد الطوابع في الملف الأحمر لعدد الطوابع في الملف الأخضر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0" y="4838700"/>
            <a:ext cx="708847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234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772399" y="4838700"/>
            <a:ext cx="551722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156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بقي لدى سناء 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بقي لدى سناء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234 + 156 = 390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طابعا بريديا.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2712E9B5-F933-49F3-9B46-29CF791A60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690"/>
          <a:stretch>
            <a:fillRect/>
          </a:stretch>
        </p:blipFill>
        <p:spPr>
          <a:xfrm>
            <a:off x="457200" y="3544495"/>
            <a:ext cx="12496800" cy="392803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09600" y="4195930"/>
            <a:ext cx="49530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67026FE6-F55D-8251-B088-E1BB7BFC4C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690"/>
          <a:stretch>
            <a:fillRect/>
          </a:stretch>
        </p:blipFill>
        <p:spPr>
          <a:xfrm>
            <a:off x="457200" y="3544495"/>
            <a:ext cx="12496800" cy="392803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077A327-173B-F967-BA41-DC13041CF238}"/>
              </a:ext>
            </a:extLst>
          </p:cNvPr>
          <p:cNvSpPr txBox="1"/>
          <p:nvPr/>
        </p:nvSpPr>
        <p:spPr>
          <a:xfrm>
            <a:off x="2438400" y="47625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6B3FF92-2D3A-1F2A-0E5B-BCDE1029C9C3}"/>
              </a:ext>
            </a:extLst>
          </p:cNvPr>
          <p:cNvSpPr txBox="1"/>
          <p:nvPr/>
        </p:nvSpPr>
        <p:spPr>
          <a:xfrm>
            <a:off x="1905000" y="5417995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F4CB8F3-38F9-1FED-DF4E-DBF6E77C3143}"/>
              </a:ext>
            </a:extLst>
          </p:cNvPr>
          <p:cNvSpPr txBox="1"/>
          <p:nvPr/>
        </p:nvSpPr>
        <p:spPr>
          <a:xfrm>
            <a:off x="2423160" y="6042805"/>
            <a:ext cx="77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11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4E636B4-CF05-1D1A-739E-78170979FB05}"/>
              </a:ext>
            </a:extLst>
          </p:cNvPr>
          <p:cNvSpPr txBox="1"/>
          <p:nvPr/>
        </p:nvSpPr>
        <p:spPr>
          <a:xfrm>
            <a:off x="4724400" y="4811070"/>
            <a:ext cx="77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55A7E27-594A-B733-9C4C-8026AEC3689E}"/>
              </a:ext>
            </a:extLst>
          </p:cNvPr>
          <p:cNvSpPr txBox="1"/>
          <p:nvPr/>
        </p:nvSpPr>
        <p:spPr>
          <a:xfrm>
            <a:off x="1783080" y="6698300"/>
            <a:ext cx="77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11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0C617A2-7CF1-CBB2-AFA2-A2436DAEBF39}"/>
              </a:ext>
            </a:extLst>
          </p:cNvPr>
          <p:cNvSpPr txBox="1"/>
          <p:nvPr/>
        </p:nvSpPr>
        <p:spPr>
          <a:xfrm>
            <a:off x="4716780" y="5440970"/>
            <a:ext cx="77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5B58DB3-0EE0-270D-9814-663D199C3A50}"/>
              </a:ext>
            </a:extLst>
          </p:cNvPr>
          <p:cNvSpPr txBox="1"/>
          <p:nvPr/>
        </p:nvSpPr>
        <p:spPr>
          <a:xfrm>
            <a:off x="4754880" y="6070870"/>
            <a:ext cx="77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2B1E6DC-F05B-4113-448D-53257C6F0F43}"/>
              </a:ext>
            </a:extLst>
          </p:cNvPr>
          <p:cNvSpPr txBox="1"/>
          <p:nvPr/>
        </p:nvSpPr>
        <p:spPr>
          <a:xfrm>
            <a:off x="4724400" y="6707545"/>
            <a:ext cx="77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47101DFB-E4C4-DCA0-D38A-8DB2DE6AB2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" t="29710" r="-43" b="49500"/>
          <a:stretch>
            <a:fillRect/>
          </a:stretch>
        </p:blipFill>
        <p:spPr>
          <a:xfrm>
            <a:off x="457200" y="4686300"/>
            <a:ext cx="12496800" cy="278623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609599" y="5558565"/>
            <a:ext cx="6248400" cy="18911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F9BA9C91-C9F1-0CB2-E04E-A12E5F86B9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" t="29710" r="-43" b="49500"/>
          <a:stretch>
            <a:fillRect/>
          </a:stretch>
        </p:blipFill>
        <p:spPr>
          <a:xfrm>
            <a:off x="457200" y="4686300"/>
            <a:ext cx="12496800" cy="27862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8BAF9-4CA9-6641-CE85-2165BDA77B05}"/>
              </a:ext>
            </a:extLst>
          </p:cNvPr>
          <p:cNvSpPr txBox="1"/>
          <p:nvPr/>
        </p:nvSpPr>
        <p:spPr>
          <a:xfrm>
            <a:off x="3962400" y="6591300"/>
            <a:ext cx="1051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710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28ABACE-013F-3086-812F-F248D0747908}"/>
              </a:ext>
            </a:extLst>
          </p:cNvPr>
          <p:cNvSpPr txBox="1"/>
          <p:nvPr/>
        </p:nvSpPr>
        <p:spPr>
          <a:xfrm>
            <a:off x="4876800" y="6591300"/>
            <a:ext cx="1051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708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F6BF91-6BA5-85F4-064E-D21BF66E1676}"/>
              </a:ext>
            </a:extLst>
          </p:cNvPr>
          <p:cNvSpPr txBox="1"/>
          <p:nvPr/>
        </p:nvSpPr>
        <p:spPr>
          <a:xfrm>
            <a:off x="5791200" y="6591300"/>
            <a:ext cx="1051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170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(بناء جدول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االتدرب على مقارنة وترتيب  الأعداد من 0 </a:t>
                  </a:r>
                  <a:r>
                    <a:rPr lang="ar-MA" sz="2100" b="1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إلى 999</a:t>
                  </a:r>
                  <a:endPara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2D00D7B5-92B1-4F24-B8C1-E1FC3D022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49788" r="-1451" b="26332"/>
          <a:stretch>
            <a:fillRect/>
          </a:stretch>
        </p:blipFill>
        <p:spPr>
          <a:xfrm>
            <a:off x="275853" y="4305300"/>
            <a:ext cx="12496800" cy="3200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457200" y="4838700"/>
            <a:ext cx="3962400" cy="2819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02478E7E-5321-342E-87F2-6A0879961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49788" r="-1451" b="26332"/>
          <a:stretch>
            <a:fillRect/>
          </a:stretch>
        </p:blipFill>
        <p:spPr>
          <a:xfrm>
            <a:off x="943346" y="4663440"/>
            <a:ext cx="12496800" cy="3200400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0B56D25-6EEB-7999-854B-3FEAD86B2D24}"/>
              </a:ext>
            </a:extLst>
          </p:cNvPr>
          <p:cNvCxnSpPr/>
          <p:nvPr/>
        </p:nvCxnSpPr>
        <p:spPr>
          <a:xfrm flipH="1">
            <a:off x="4267200" y="5981700"/>
            <a:ext cx="304800" cy="3810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8C7E2FAD-158D-67B9-A0A1-A293652CB958}"/>
              </a:ext>
            </a:extLst>
          </p:cNvPr>
          <p:cNvCxnSpPr/>
          <p:nvPr/>
        </p:nvCxnSpPr>
        <p:spPr>
          <a:xfrm flipH="1">
            <a:off x="3781054" y="6021167"/>
            <a:ext cx="304800" cy="3810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6A650D52-8636-3D49-7E16-2E73B1441D75}"/>
              </a:ext>
            </a:extLst>
          </p:cNvPr>
          <p:cNvSpPr txBox="1"/>
          <p:nvPr/>
        </p:nvSpPr>
        <p:spPr>
          <a:xfrm>
            <a:off x="3733801" y="5430560"/>
            <a:ext cx="257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AAAE359-5A0A-5DC2-B0AC-D925149A4F22}"/>
              </a:ext>
            </a:extLst>
          </p:cNvPr>
          <p:cNvSpPr txBox="1"/>
          <p:nvPr/>
        </p:nvSpPr>
        <p:spPr>
          <a:xfrm>
            <a:off x="4085854" y="5419013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17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1944D6D-5290-887C-CDFE-E5C3062977AC}"/>
              </a:ext>
            </a:extLst>
          </p:cNvPr>
          <p:cNvSpPr txBox="1"/>
          <p:nvPr/>
        </p:nvSpPr>
        <p:spPr>
          <a:xfrm>
            <a:off x="4200154" y="6972300"/>
            <a:ext cx="475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2267FFE-CD45-FB23-58AC-B59CF9A20FAD}"/>
              </a:ext>
            </a:extLst>
          </p:cNvPr>
          <p:cNvSpPr txBox="1"/>
          <p:nvPr/>
        </p:nvSpPr>
        <p:spPr>
          <a:xfrm>
            <a:off x="3695700" y="7011767"/>
            <a:ext cx="475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0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fr-FR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410D1C33-1383-F1ED-E159-4AC3EAE692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72912" r="-2924" b="-638"/>
          <a:stretch>
            <a:fillRect/>
          </a:stretch>
        </p:blipFill>
        <p:spPr>
          <a:xfrm>
            <a:off x="609598" y="2616180"/>
            <a:ext cx="12496800" cy="3715907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94847" y="498927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28706</TotalTime>
  <Words>1809</Words>
  <Application>Microsoft Macintosh PowerPoint</Application>
  <PresentationFormat>Personnalisé</PresentationFormat>
  <Paragraphs>560</Paragraphs>
  <Slides>66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66</vt:i4>
      </vt:variant>
    </vt:vector>
  </HeadingPairs>
  <TitlesOfParts>
    <vt:vector size="72" baseType="lpstr">
      <vt:lpstr>Dosis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269</cp:revision>
  <dcterms:created xsi:type="dcterms:W3CDTF">2006-08-16T00:00:00Z</dcterms:created>
  <dcterms:modified xsi:type="dcterms:W3CDTF">2025-09-17T17:22:58Z</dcterms:modified>
  <dc:identifier>DAFtlvZnwz4</dc:identifier>
</cp:coreProperties>
</file>