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0"/>
  </p:notesMasterIdLst>
  <p:sldIdLst>
    <p:sldId id="257" r:id="rId2"/>
    <p:sldId id="2134808553" r:id="rId3"/>
    <p:sldId id="2134808443" r:id="rId4"/>
    <p:sldId id="2147482624" r:id="rId5"/>
    <p:sldId id="2134805392" r:id="rId6"/>
    <p:sldId id="2134805155" r:id="rId7"/>
    <p:sldId id="386" r:id="rId8"/>
    <p:sldId id="2134808444" r:id="rId9"/>
    <p:sldId id="2134805396" r:id="rId10"/>
    <p:sldId id="2134808551" r:id="rId11"/>
    <p:sldId id="2147482680" r:id="rId12"/>
    <p:sldId id="2147482701" r:id="rId13"/>
    <p:sldId id="2147482737" r:id="rId14"/>
    <p:sldId id="2147482738" r:id="rId15"/>
    <p:sldId id="2147482739" r:id="rId16"/>
    <p:sldId id="2147482740" r:id="rId17"/>
    <p:sldId id="2147482652" r:id="rId18"/>
    <p:sldId id="2147482679" r:id="rId19"/>
    <p:sldId id="2147482741" r:id="rId20"/>
    <p:sldId id="2147482664" r:id="rId21"/>
    <p:sldId id="2147482655" r:id="rId22"/>
    <p:sldId id="2147482744" r:id="rId23"/>
    <p:sldId id="2147482745" r:id="rId24"/>
    <p:sldId id="2147482743" r:id="rId25"/>
    <p:sldId id="2147482747" r:id="rId26"/>
    <p:sldId id="2147482746" r:id="rId27"/>
    <p:sldId id="2147482656" r:id="rId28"/>
    <p:sldId id="2147482657" r:id="rId29"/>
    <p:sldId id="2147482641" r:id="rId30"/>
    <p:sldId id="2147482667" r:id="rId31"/>
    <p:sldId id="2147482748" r:id="rId32"/>
    <p:sldId id="2147482749" r:id="rId33"/>
    <p:sldId id="2147482750" r:id="rId34"/>
    <p:sldId id="2134808467" r:id="rId35"/>
    <p:sldId id="2147482736" r:id="rId36"/>
    <p:sldId id="2147482650" r:id="rId37"/>
    <p:sldId id="2147482651" r:id="rId38"/>
    <p:sldId id="2134808504" r:id="rId39"/>
  </p:sldIdLst>
  <p:sldSz cx="13716000" cy="10287000"/>
  <p:notesSz cx="6858000" cy="9144000"/>
  <p:embeddedFontLst>
    <p:embeddedFont>
      <p:font typeface="Arial Rounded MT Bold" panose="020F0704030504030204" pitchFamily="34" charset="0"/>
      <p:regular r:id="rId41"/>
    </p:embeddedFont>
    <p:embeddedFont>
      <p:font typeface="Carelia" panose="020B0604020202020204" charset="0"/>
      <p:regular r:id="rId42"/>
    </p:embeddedFont>
    <p:embeddedFont>
      <p:font typeface="Dosis" pitchFamily="2" charset="0"/>
      <p:regular r:id="rId43"/>
      <p:bold r:id="rId44"/>
    </p:embeddedFont>
    <p:embeddedFont>
      <p:font typeface="Dubai" panose="020B0503030403030204" pitchFamily="34" charset="-78"/>
      <p:regular r:id="rId45"/>
      <p:bold r:id="rId46"/>
    </p:embeddedFont>
    <p:embeddedFont>
      <p:font typeface="Microsoft Uighur" panose="02000000000000000000" pitchFamily="2" charset="-78"/>
      <p:regular r:id="rId47"/>
      <p:bold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4AC283"/>
    <a:srgbClr val="0097B2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6" autoAdjust="0"/>
  </p:normalViewPr>
  <p:slideViewPr>
    <p:cSldViewPr>
      <p:cViewPr varScale="1">
        <p:scale>
          <a:sx n="64" d="100"/>
          <a:sy n="64" d="100"/>
        </p:scale>
        <p:origin x="1118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customXml" Target="../ink/ink5.xml"/><Relationship Id="rId18" Type="http://schemas.openxmlformats.org/officeDocument/2006/relationships/image" Target="../media/image620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0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0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5.png"/><Relationship Id="rId22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0.png"/><Relationship Id="rId13" Type="http://schemas.openxmlformats.org/officeDocument/2006/relationships/customXml" Target="../ink/ink12.xml"/><Relationship Id="rId18" Type="http://schemas.openxmlformats.org/officeDocument/2006/relationships/image" Target="../media/image6200.png"/><Relationship Id="rId3" Type="http://schemas.openxmlformats.org/officeDocument/2006/relationships/customXml" Target="../ink/ink8.xml"/><Relationship Id="rId21" Type="http://schemas.openxmlformats.org/officeDocument/2006/relationships/image" Target="../media/image8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customXml" Target="../ink/ink13.xml"/><Relationship Id="rId2" Type="http://schemas.openxmlformats.org/officeDocument/2006/relationships/image" Target="../media/image12.png"/><Relationship Id="rId16" Type="http://schemas.openxmlformats.org/officeDocument/2006/relationships/image" Target="../media/image6100.png"/><Relationship Id="rId20" Type="http://schemas.openxmlformats.org/officeDocument/2006/relationships/image" Target="../media/image6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0.png"/><Relationship Id="rId11" Type="http://schemas.openxmlformats.org/officeDocument/2006/relationships/image" Target="../media/image5900.png"/><Relationship Id="rId10" Type="http://schemas.openxmlformats.org/officeDocument/2006/relationships/customXml" Target="../ink/ink10.xml"/><Relationship Id="rId19" Type="http://schemas.openxmlformats.org/officeDocument/2006/relationships/customXml" Target="../ink/ink14.xml"/><Relationship Id="rId9" Type="http://schemas.openxmlformats.org/officeDocument/2006/relationships/image" Target="../media/image45.png"/><Relationship Id="rId22" Type="http://schemas.openxmlformats.org/officeDocument/2006/relationships/image" Target="../media/image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9.xml"/><Relationship Id="rId18" Type="http://schemas.openxmlformats.org/officeDocument/2006/relationships/image" Target="NULL"/><Relationship Id="rId3" Type="http://schemas.openxmlformats.org/officeDocument/2006/relationships/customXml" Target="../ink/ink15.xml"/><Relationship Id="rId21" Type="http://schemas.openxmlformats.org/officeDocument/2006/relationships/image" Target="../media/image8.png"/><Relationship Id="rId7" Type="http://schemas.openxmlformats.org/officeDocument/2006/relationships/customXml" Target="../ink/ink16.xml"/><Relationship Id="rId12" Type="http://schemas.openxmlformats.org/officeDocument/2006/relationships/customXml" Target="../ink/ink18.xml"/><Relationship Id="rId17" Type="http://schemas.openxmlformats.org/officeDocument/2006/relationships/customXml" Target="../ink/ink20.xml"/><Relationship Id="rId2" Type="http://schemas.openxmlformats.org/officeDocument/2006/relationships/image" Target="../media/image12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customXml" Target="../ink/ink17.xml"/><Relationship Id="rId19" Type="http://schemas.openxmlformats.org/officeDocument/2006/relationships/customXml" Target="../ink/ink21.xml"/><Relationship Id="rId9" Type="http://schemas.openxmlformats.org/officeDocument/2006/relationships/image" Target="../media/image45.png"/><Relationship Id="rId22" Type="http://schemas.openxmlformats.org/officeDocument/2006/relationships/image" Target="../media/image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مراجعة وتوليف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4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474004"/>
            <a:ext cx="13164293" cy="654629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52303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رأينا طوال هذا الأسبوع قصصا عن الأعداد 7-8-9.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يريد أن يحكي لنا قصة عن أحد هذه الأعداد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قصص اشترى لي أبي ثلاث قصص جديدة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قصة، لعبت مع أصدقائي لعبة الكلل وكان عندي أربع كلل وفزت ثلاث كلل كم كلة أصبحت عندي، أعطاني أبي 5 دراهم وأعطتني أمي 4 دراهم كم درهما أصبح عندي...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8 يسبقني في ترتيب الأعداد العدد 7 و يلحقني أو يليني العدد 9 ...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متسلسلات منطقية حسب خاصيات: اللون والحجم/ اللون والشكل/ اللون والاتجاه / الشكل والاتجاه / الشكل والحجم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7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58" y="3321582"/>
            <a:ext cx="13164293" cy="658576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2441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449993" y="857255"/>
            <a:ext cx="1225178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متسلسلات منطقية باعتماد الخاصيات التي رأيناها خلال هذا الأسبوع.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أشكالكم الهندسية وفي إطار مجموعات ستقومون ببناء متسلسلات منطقية باعتماد خاصيتي اللون والحجم.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العمل في مجموعات صغرى لتمكين كل المتعلمين من المناولة  بالشكل الذي يسمح لهم بالتحكم في بناء متسلسلات منطقية باعتماد خاصيتي اللون والحجم.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يمر الأستاذ(ة) لتقديم التغذية الراجعة.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بعض أعضاء المجموعة لقراءة المتسلسلة المنطقية التي بنوها.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96" y="3619500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2395AD-5192-A3A3-5F89-D5B344583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81" y="7515686"/>
            <a:ext cx="2566236" cy="2391661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939E87BB-241B-3237-84E1-A7DC621060A3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12E44-D79F-578C-2154-6DCD736A9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6CC5F35-AEC3-C378-55CC-32DACFAD585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F83CB99-C4B7-C156-9116-8E45CA49FECA}"/>
              </a:ext>
            </a:extLst>
          </p:cNvPr>
          <p:cNvSpPr/>
          <p:nvPr/>
        </p:nvSpPr>
        <p:spPr>
          <a:xfrm>
            <a:off x="259158" y="3321582"/>
            <a:ext cx="13164293" cy="658576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9B1F5F-944C-0AE3-0BD6-2635C2F5D931}"/>
              </a:ext>
            </a:extLst>
          </p:cNvPr>
          <p:cNvSpPr/>
          <p:nvPr/>
        </p:nvSpPr>
        <p:spPr>
          <a:xfrm>
            <a:off x="-1" y="644346"/>
            <a:ext cx="13716001" cy="2441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3C52B3-5EEE-7D3A-215A-0014E0429C88}"/>
              </a:ext>
            </a:extLst>
          </p:cNvPr>
          <p:cNvSpPr txBox="1"/>
          <p:nvPr/>
        </p:nvSpPr>
        <p:spPr>
          <a:xfrm>
            <a:off x="449993" y="857255"/>
            <a:ext cx="122517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أشكالكم الهندسية ستقومون ببناء متسلسلات منطقية باعتماد خاصيتي اللون والشكل.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العمل في مجموعات صغرى لتمكين كل المتعلمين من المناولة  بالشكل الذي يسمح لهم بالتحكم في بناء متسلسلات منطقية باعتماد خاصيتي اللون والشكل.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يمر الأستاذ(ة) لتقديم التغذية الراجعة.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بعض أعضاء المجموعة لقراءة المتسلسلة المنطقية التي بنوها.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B9CDC71-125F-ED98-89E6-B03241BC29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D8C9E27-C189-6975-B4E5-217158D42A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96" y="3619500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15F38D-E5EB-1EF1-4686-99E14F226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81" y="7515686"/>
            <a:ext cx="2566236" cy="2391661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A68C9D89-959B-31E3-F0B7-05EFAD76F6D7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356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C0EF5-7700-18AA-F4D3-5913AF96A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16576C1-5904-B9AF-DA17-10884872914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78DA3C-C682-3850-B98D-B93575F49D39}"/>
              </a:ext>
            </a:extLst>
          </p:cNvPr>
          <p:cNvSpPr/>
          <p:nvPr/>
        </p:nvSpPr>
        <p:spPr>
          <a:xfrm>
            <a:off x="259158" y="3321582"/>
            <a:ext cx="13164293" cy="658576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186A00-9B1C-3CCB-DF22-DBD52AD8DA43}"/>
              </a:ext>
            </a:extLst>
          </p:cNvPr>
          <p:cNvSpPr/>
          <p:nvPr/>
        </p:nvSpPr>
        <p:spPr>
          <a:xfrm>
            <a:off x="-1" y="644346"/>
            <a:ext cx="13716001" cy="2441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3B0D3D-B881-6D31-F8ED-B91ADFF5F939}"/>
              </a:ext>
            </a:extLst>
          </p:cNvPr>
          <p:cNvSpPr txBox="1"/>
          <p:nvPr/>
        </p:nvSpPr>
        <p:spPr>
          <a:xfrm>
            <a:off x="449993" y="857255"/>
            <a:ext cx="122517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أشكالكم الهندسية ستقومون ببناء متسلسلات منطقية باعتماد خاصيتي اللون والاتجاه.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العمل في مجموعات صغرى لتمكين كل المتعلمين من المناولة  بالشكل الذي يسمح لهم بالتحكم في بناء متسلسلات منطقية باعتماد خاصيتي اللون والاتجاه.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يمر الأستاذ(ة) لتقديم التغذية الراجعة.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بعض أعضاء المجموعة لقراءة المتسلسلة المنطقية التي بنوها.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6FBBD8B-465A-29EF-A646-693E78BFC6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6AFDA59-BFBF-BFF8-2F54-6CEB3F23D6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96" y="3619500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CDC531-DAF9-F3E7-26B2-160137A99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81" y="7515686"/>
            <a:ext cx="2566236" cy="2391661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D2321D8E-281F-86E6-F589-2D49EC263DA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932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99575-C10E-19AB-263E-BEFD97A79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C8F19C-4477-4287-2D14-5E9CA1312031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92C114B-6789-81C6-4DDD-6925CC7CB808}"/>
              </a:ext>
            </a:extLst>
          </p:cNvPr>
          <p:cNvSpPr/>
          <p:nvPr/>
        </p:nvSpPr>
        <p:spPr>
          <a:xfrm>
            <a:off x="259158" y="3321582"/>
            <a:ext cx="13164293" cy="658576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59BA54-2F70-649C-D839-7D230A7C8F16}"/>
              </a:ext>
            </a:extLst>
          </p:cNvPr>
          <p:cNvSpPr/>
          <p:nvPr/>
        </p:nvSpPr>
        <p:spPr>
          <a:xfrm>
            <a:off x="-1" y="644346"/>
            <a:ext cx="13716001" cy="2441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30FB53-60EF-561D-480E-4D8FAAE5F65A}"/>
              </a:ext>
            </a:extLst>
          </p:cNvPr>
          <p:cNvSpPr txBox="1"/>
          <p:nvPr/>
        </p:nvSpPr>
        <p:spPr>
          <a:xfrm>
            <a:off x="449993" y="857255"/>
            <a:ext cx="122517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أشكالكم الهندسية ستقومون ببناء متسلسلات منطقية باعتماد خاصيتي الشكل والاتجاه.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العمل في مجموعات صغرى لتمكين كل المتعلمين من المناولة  بالشكل الذي يسمح لهم بالتحكم في بناء متسلسلات منطقية باعتماد خاصيتي الشكل والاتجاه.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يمر الأستاذ(ة) لتقديم التغذية الراجعة.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بعض أعضاء المجموعة لقراءة المتسلسلة المنطقية التي بنوها.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8B4D983-1AFB-D12A-DC0A-7C87186BA7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4CE9C3F-982E-9E9F-09FD-882E7D31BB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96" y="3619500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E3AE89-6B00-C528-CF53-A1F367D3D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81" y="7515686"/>
            <a:ext cx="2566236" cy="2391661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A8FD146F-4AD8-2115-824B-A963228C44B1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432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B966B-5449-EFE5-1506-7CA648E55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5F69F5-F1B0-82BF-64AF-5F17537C1C2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AE3A22-F4F3-395A-6071-84581AA46D7C}"/>
              </a:ext>
            </a:extLst>
          </p:cNvPr>
          <p:cNvSpPr/>
          <p:nvPr/>
        </p:nvSpPr>
        <p:spPr>
          <a:xfrm>
            <a:off x="259158" y="3321582"/>
            <a:ext cx="13164293" cy="658576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CEA7B2-0EFF-0175-46E8-11D286976409}"/>
              </a:ext>
            </a:extLst>
          </p:cNvPr>
          <p:cNvSpPr/>
          <p:nvPr/>
        </p:nvSpPr>
        <p:spPr>
          <a:xfrm>
            <a:off x="-1" y="644346"/>
            <a:ext cx="13716001" cy="2441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9F98E6-149D-4352-1CFA-209037661347}"/>
              </a:ext>
            </a:extLst>
          </p:cNvPr>
          <p:cNvSpPr txBox="1"/>
          <p:nvPr/>
        </p:nvSpPr>
        <p:spPr>
          <a:xfrm>
            <a:off x="449993" y="857255"/>
            <a:ext cx="122517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أشكالكم الهندسية ستقومون ببناء متسلسلات منطقية باعتماد خاصيتي الشكل والحجم.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العمل في مجموعات صغرى لتمكين كل المتعلمين من المناولة  بالشكل الذي يسمح لهم بالتحكم في بناء متسلسلات منطقية باعتماد خاصيتي الشكل والحجم.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يمر الأستاذ(ة) لتقديم التغذية الراجعة.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بعض أعضاء المجموعة لقراءة المتسلسلة المنطقية التي بنوها.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CE36B6-4B71-53E8-2D6B-22B081D935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2388FFD2-0A0B-2A57-30B6-F0C5825FAE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96" y="3619500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86B049E-0950-F130-D731-6CA146C47D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81" y="7515686"/>
            <a:ext cx="2566236" cy="2391661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25426C5-4CB6-5DB4-D1FC-AB75BED12F89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83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الأعداد 7-8-9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61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128E6-59F6-D9F0-54DE-A2BBD9ADC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E513B95-F37D-C816-EA08-7C03E4C969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DD4517-B231-93BA-0BDA-43EC3C3F7531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DD20CD-7E8C-ED96-E938-6DC41AD2E38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92BDDED-E6C9-60F4-C532-0D14030666DC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خلال هذا الأسبوع على الأعداد 7-8-9.</a:t>
            </a:r>
            <a:endParaRPr lang="f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 إلى العدد 7 بأصابعه و يرفع بطاقة العدد 7.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8 بأصابعه و يرفع بطاقة الرقم 8.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9 بأصابعه ثم يرفع بطاقة الرقم 9.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389088-DC4F-C595-DA7B-284A332ABCE0}"/>
              </a:ext>
            </a:extLst>
          </p:cNvPr>
          <p:cNvSpPr/>
          <p:nvPr/>
        </p:nvSpPr>
        <p:spPr>
          <a:xfrm>
            <a:off x="4800600" y="3238500"/>
            <a:ext cx="1727540" cy="17507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B60A945-AA8C-C0D5-8CCF-7EEF66B2B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718" y="3188452"/>
            <a:ext cx="1600150" cy="198666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DE785C1-3AE6-B2C0-BE49-1256D66A4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461" y="7671225"/>
            <a:ext cx="1400548" cy="199360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67FB389-CBEF-48D3-4752-1A8B4B546EAF}"/>
              </a:ext>
            </a:extLst>
          </p:cNvPr>
          <p:cNvSpPr/>
          <p:nvPr/>
        </p:nvSpPr>
        <p:spPr>
          <a:xfrm>
            <a:off x="4800600" y="5524500"/>
            <a:ext cx="1727540" cy="1675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C3EAF54-D6AA-67B6-0E93-3F44BA67A9C8}"/>
              </a:ext>
            </a:extLst>
          </p:cNvPr>
          <p:cNvSpPr/>
          <p:nvPr/>
        </p:nvSpPr>
        <p:spPr>
          <a:xfrm>
            <a:off x="4855766" y="7886700"/>
            <a:ext cx="1721379" cy="16751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9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7E56A9-9416-0942-4FB2-A2807E7B84E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807F9EA-223C-FAA2-25A2-F1F0C4F744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733" y="3156841"/>
            <a:ext cx="839130" cy="19866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E3BC02-56EF-D7FD-2CDA-E2CEA30CE5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583" y="5442841"/>
            <a:ext cx="1039425" cy="19910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66B2AFB-47E2-DFB2-2FE3-423CE99BD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53" y="5420018"/>
            <a:ext cx="1600150" cy="19866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8CD13A-0EFD-91D3-FF80-B8CAE34BC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108" y="7638899"/>
            <a:ext cx="1600150" cy="198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8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341DE03-A7B3-0184-402D-2B1480791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15" y="5150832"/>
            <a:ext cx="1027136" cy="243176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DB414D1-E714-649E-F52A-99901727B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10" y="5227839"/>
            <a:ext cx="1852254" cy="2299656"/>
          </a:xfrm>
          <a:prstGeom prst="rect">
            <a:avLst/>
          </a:prstGeom>
        </p:spPr>
      </p:pic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4EFDA401-A20D-06BB-EDF3-29AEF43A8249}"/>
              </a:ext>
            </a:extLst>
          </p:cNvPr>
          <p:cNvSpPr/>
          <p:nvPr/>
        </p:nvSpPr>
        <p:spPr>
          <a:xfrm>
            <a:off x="11026982" y="5277334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BC1B786-A952-0CB1-CD0E-4CB217E0E3A7}"/>
              </a:ext>
            </a:extLst>
          </p:cNvPr>
          <p:cNvSpPr/>
          <p:nvPr/>
        </p:nvSpPr>
        <p:spPr>
          <a:xfrm>
            <a:off x="10196328" y="5291189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393531B9-5E4A-8D31-9C63-0AF3A96B4122}"/>
              </a:ext>
            </a:extLst>
          </p:cNvPr>
          <p:cNvSpPr/>
          <p:nvPr/>
        </p:nvSpPr>
        <p:spPr>
          <a:xfrm>
            <a:off x="10591800" y="4563743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657A792D-D0F9-3132-5353-E261382D8A60}"/>
              </a:ext>
            </a:extLst>
          </p:cNvPr>
          <p:cNvSpPr/>
          <p:nvPr/>
        </p:nvSpPr>
        <p:spPr>
          <a:xfrm>
            <a:off x="11026982" y="6044045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A46B226E-A8AC-7356-1DD4-3CBB0867CBA7}"/>
              </a:ext>
            </a:extLst>
          </p:cNvPr>
          <p:cNvSpPr/>
          <p:nvPr/>
        </p:nvSpPr>
        <p:spPr>
          <a:xfrm>
            <a:off x="10196328" y="6057900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5E6F10B9-2325-B52E-9D37-EF605E4B498E}"/>
              </a:ext>
            </a:extLst>
          </p:cNvPr>
          <p:cNvSpPr/>
          <p:nvPr/>
        </p:nvSpPr>
        <p:spPr>
          <a:xfrm>
            <a:off x="11125200" y="6882245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riangle isocèle 31">
            <a:extLst>
              <a:ext uri="{FF2B5EF4-FFF2-40B4-BE49-F238E27FC236}">
                <a16:creationId xmlns:a16="http://schemas.microsoft.com/office/drawing/2014/main" id="{841EAFC5-EDA3-F079-D4CC-D2EF97953C1C}"/>
              </a:ext>
            </a:extLst>
          </p:cNvPr>
          <p:cNvSpPr/>
          <p:nvPr/>
        </p:nvSpPr>
        <p:spPr>
          <a:xfrm>
            <a:off x="10196328" y="6896100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F954292-EE1C-5059-1D89-E3315B70290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EF6885-3889-FA9E-3E61-DEC4E0187A2E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7 مثلثات.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سبع مثلثات . سبعة مع رفع 7 أصابع للإشارة إلى 7 ثم بطاقة العدد 7.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76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426372" y="863026"/>
            <a:ext cx="12070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7 بأشياء من اختياره ويرفع في كل مرة بطاقة العدد 7 هكذا: سبع خشيبات. سبعة.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2C6AB8-AEE1-0E11-3103-5D96C60FC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FDB4FEB-5807-64C4-4CD5-2EEA41ADF672}"/>
              </a:ext>
            </a:extLst>
          </p:cNvPr>
          <p:cNvSpPr/>
          <p:nvPr/>
        </p:nvSpPr>
        <p:spPr>
          <a:xfrm>
            <a:off x="4191000" y="5220533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  <a:endParaRPr lang="fr-FR" sz="96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5CA6C5-6BEF-A9D1-3724-93466EAF2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457" y="5524499"/>
            <a:ext cx="798414" cy="8015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05169E9-AE83-DE56-C999-6B884BDCD6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9027">
            <a:off x="7694343" y="5412978"/>
            <a:ext cx="798414" cy="8015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5826A1A-FD91-D05A-6DDD-89A395321B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129">
            <a:off x="7521780" y="5351747"/>
            <a:ext cx="798414" cy="80157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A22D11-E643-387A-CD77-726B76CE82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046">
            <a:off x="7991834" y="5653212"/>
            <a:ext cx="798414" cy="8015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6B9C959-D984-1654-EE18-8B624FE9D0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53028">
            <a:off x="7354633" y="5342378"/>
            <a:ext cx="798414" cy="8015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F05FDCB-AFEF-EC51-9E75-7E1B56C9CF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03124">
            <a:off x="7145171" y="5371230"/>
            <a:ext cx="798414" cy="8015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DF61341-47EF-EFE1-5298-8D9620FE38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4884">
            <a:off x="6950998" y="5439088"/>
            <a:ext cx="798414" cy="801573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AC8E4252-3471-9BA9-E2F2-9F0673313F0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1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7.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7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7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47DDDD-7525-75EC-B51B-32EAD6317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516" y="5528709"/>
            <a:ext cx="1082134" cy="135647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459A67DF-624C-EE35-91B9-1DAA3492252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10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7.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6ED97531-638B-2DD9-1994-55538C21F7D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90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B5DC025-6B69-7C1E-F2C5-27917EE4D7A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991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5D954-F99B-8418-4944-7D55EC023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72A74C-94C2-900F-157E-1C3090D839F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B447BE7-2388-204B-C47B-1D6BFF2B730F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03F370-032E-0B5D-6C06-A385EA60E6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E674BF5-85A5-756F-2CBA-439525F94E47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8 كؤوس من العصير.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. ثمانية مع رفع 8 أصابع للإشارة إلى 8  ثم بطاقة العدد 8.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C36587-0292-B5DE-67AD-C39B4E90742C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C105502D-9685-D75B-ABB2-D8F6D7FE0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10" y="5227839"/>
            <a:ext cx="1852254" cy="22996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107C23-4E43-6043-ADB2-4836C8226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062" y="5227838"/>
            <a:ext cx="1308520" cy="250646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87C8B4D-D2FB-F4CB-2376-CBE9A843EF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870" y="4545433"/>
            <a:ext cx="442894" cy="86700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98690F2-C1DD-E014-8A37-360CED830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2108" y="4545433"/>
            <a:ext cx="442894" cy="8670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3D85E6F-16D9-51D0-EF5D-06A166B03E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668" y="5524500"/>
            <a:ext cx="442894" cy="8670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A92D4ED-255B-D466-15CA-A00E0B6D9A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2906" y="5524500"/>
            <a:ext cx="442894" cy="86700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F5DF30C-2A28-540A-77DA-215B78E897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886" y="6422819"/>
            <a:ext cx="442894" cy="86700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5097099-D0D7-E477-F8B3-FAB1FDCB5E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2124" y="6422819"/>
            <a:ext cx="442894" cy="86700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0D3DE340-B7D2-33F0-0101-23DDDCED53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684" y="7401886"/>
            <a:ext cx="442894" cy="86700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A244601C-28D4-452C-9FFA-6670BA8592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922" y="7401886"/>
            <a:ext cx="442894" cy="867004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9C6DF99D-6F3B-638F-A989-181C8057E793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36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747BF-25EC-A440-9234-CF032134B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C3A29D-4953-9696-F4A6-0BAC2179A2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3749D-94A3-3418-C8F1-D68EA9862A51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F70026-7384-5C44-8668-935EBC2065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F9F4251-80D3-3613-9536-53040A202240}"/>
              </a:ext>
            </a:extLst>
          </p:cNvPr>
          <p:cNvSpPr txBox="1"/>
          <p:nvPr/>
        </p:nvSpPr>
        <p:spPr>
          <a:xfrm>
            <a:off x="426372" y="863026"/>
            <a:ext cx="1207043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8 بأشياء من اختياره ويرفع في كل مرة بطاقة العدد 8 هكذا: ثمانية أقلام رصاص. ثمانية.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E93E49E-B859-5D49-57B7-61468ED3B6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273834C-0D61-0772-82DF-F54A70B98015}"/>
              </a:ext>
            </a:extLst>
          </p:cNvPr>
          <p:cNvSpPr/>
          <p:nvPr/>
        </p:nvSpPr>
        <p:spPr>
          <a:xfrm>
            <a:off x="4191000" y="5220533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  <a:endParaRPr lang="fr-FR" sz="96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36CF409-ECAC-A2CC-7970-5C9C187398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3334">
            <a:off x="7444221" y="5312091"/>
            <a:ext cx="1007400" cy="10122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A22062D-0FC4-756D-0058-84A0D5C4C8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97800">
            <a:off x="7555214" y="5339881"/>
            <a:ext cx="1007400" cy="101225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9AB107E-B272-A218-3E39-2EEAB0426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08320">
            <a:off x="7679746" y="5415320"/>
            <a:ext cx="1007400" cy="101225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F395AF6-E831-2D21-8C5A-951C814444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75928">
            <a:off x="7771004" y="5609695"/>
            <a:ext cx="1007400" cy="8479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6FCFCDD-9F10-5224-3C2B-1EB7BA430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99484">
            <a:off x="7339278" y="5319468"/>
            <a:ext cx="1007400" cy="8479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4835E5A-143A-E8B3-6072-D81C5D9821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93290">
            <a:off x="7203996" y="5318829"/>
            <a:ext cx="1007400" cy="84790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F3F0E38-244E-A068-BF9E-3D8EB204F7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19414">
            <a:off x="7076315" y="5387748"/>
            <a:ext cx="1007400" cy="84790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25793EA-82AF-084D-5250-22E1A3D85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83716">
            <a:off x="6911868" y="5487111"/>
            <a:ext cx="1007400" cy="847904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0EB04C2D-D3D0-17EA-559D-36E4C5BB015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99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8.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5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5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A27D78-D22D-1F72-3506-20A15D79E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860" y="5536330"/>
            <a:ext cx="975445" cy="1341236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C8D0D502-5C08-298A-DA71-C840B3A38EDF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109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295399" y="927842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8.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7C35B444-6F06-64CE-2952-F059C64DCB38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33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8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DA53999F-4755-B89D-BE10-A35DB75D3BC8}"/>
              </a:ext>
            </a:extLst>
          </p:cNvPr>
          <p:cNvSpPr/>
          <p:nvPr/>
        </p:nvSpPr>
        <p:spPr>
          <a:xfrm rot="10800000">
            <a:off x="128016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دفاتر.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تسعة دفاتر.  مع رفع 9 أصابع للإشارة إلى 9 ثم بطاقة العدد 9.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7BB477-BB7F-182C-6739-4D5334E27F3C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9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FE4C8D3-7486-0641-8945-E2B06F7AC9B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7AA477A4-9414-A6CE-5DAD-2F920CC52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300" y="4963709"/>
            <a:ext cx="1713700" cy="212763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ECECF53-238E-23C7-089E-80906E935D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33" y="4850615"/>
            <a:ext cx="1417364" cy="232791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5DEAACF-B32F-5165-9DDE-5B05A61FAD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508" y="4487580"/>
            <a:ext cx="728048" cy="105142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1640E07-3E4B-518C-907C-CF28D657E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514" y="4381501"/>
            <a:ext cx="728048" cy="105142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6FAE4298-3F21-6EF8-2D87-EFE432DF2C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732" y="5491511"/>
            <a:ext cx="728048" cy="105142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CBAEF87-DAA7-EE4C-F8D5-FF7A39DB5C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738" y="5385432"/>
            <a:ext cx="728048" cy="105142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B94360A6-7D80-6ED2-FA40-112B91888E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869" y="6530480"/>
            <a:ext cx="728048" cy="105142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F70A6C0B-FA4D-1171-6A12-2DCFE2DABA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875" y="6424401"/>
            <a:ext cx="728048" cy="105142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7BAA290-6EC3-DA35-B041-B887DB8901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27" y="4381500"/>
            <a:ext cx="728048" cy="1051420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1AF5BD73-783F-105B-8521-0D57C38BDF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845" y="5385431"/>
            <a:ext cx="728048" cy="1051420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C676DCAA-4BBF-34A5-AAAF-906F75A95B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182" y="6438000"/>
            <a:ext cx="728048" cy="105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2" y="2951073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609600" y="863026"/>
            <a:ext cx="118872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يستطيع تمثيل العدد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بأشياء من اختياره ويرفع بطاقة العدد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هكذا: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أقلام. تسعة.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2C6AB8-AEE1-0E11-3103-5D96C60FC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E0AE6D-DFDA-CAE2-651A-BC6108980607}"/>
              </a:ext>
            </a:extLst>
          </p:cNvPr>
          <p:cNvSpPr/>
          <p:nvPr/>
        </p:nvSpPr>
        <p:spPr>
          <a:xfrm>
            <a:off x="4263800" y="5150428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  <a:endParaRPr lang="fr-FR" sz="96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A59136-38FF-C723-51C9-06E4F69A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346" y="4954027"/>
            <a:ext cx="1421996" cy="14219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66FB819-0BDF-5D86-EE94-E1951186B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939">
            <a:off x="7244103" y="4975920"/>
            <a:ext cx="1421996" cy="14219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00A57B0-7F2B-71C1-1FA6-70E833789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6260">
            <a:off x="7569483" y="5115493"/>
            <a:ext cx="1421996" cy="14219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BC0C55D-2FBD-26EF-F288-299EE5147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4140">
            <a:off x="6874181" y="4954027"/>
            <a:ext cx="1421996" cy="142199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B9196D9-5545-E354-96F3-848B97C45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9303">
            <a:off x="7420304" y="5037236"/>
            <a:ext cx="1421996" cy="14219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54CB99B-150C-0010-DEA1-2877824F0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29055">
            <a:off x="6681921" y="5099715"/>
            <a:ext cx="1421996" cy="1421996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F7E23C7B-3E07-AFF6-C116-A45C2702667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42D888-7532-CB8D-1621-B9E482AE3A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6843">
            <a:off x="7698402" y="5213797"/>
            <a:ext cx="1421996" cy="14219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AE0835D-F19D-D4E2-BE1E-331430745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2784">
            <a:off x="6516366" y="5186805"/>
            <a:ext cx="1421996" cy="14219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9336C7-3C1A-5C54-CC3B-341B86975A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92495">
            <a:off x="7778344" y="5378529"/>
            <a:ext cx="1421996" cy="142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0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لاحظوا معي كيف نكتب العدد 9.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9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9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A1397D83-89D0-0714-76ED-9905F9741D9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EA911D8-EFF6-44F6-5882-6F0EDC6BEF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5295900"/>
            <a:ext cx="1287826" cy="174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36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F8F45E1D-3CCE-C903-1AFC-3E17A0A7297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278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5933084" y="5295659"/>
            <a:ext cx="132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1500" b="1" dirty="0">
                <a:solidFill>
                  <a:schemeClr val="bg1"/>
                </a:solidFill>
                <a:latin typeface="Microsoft Uighur" panose="02000000000000000000" pitchFamily="2" charset="-78"/>
              </a:rPr>
              <a:t>9</a:t>
            </a:r>
            <a:endParaRPr lang="fr-FR" sz="96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BCDA8E6-11D2-FC38-F2B4-3CC2D9943D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7860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1524000" y="2983359"/>
            <a:ext cx="10744200" cy="2693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1530148" y="3390900"/>
            <a:ext cx="10661852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 وتعبئة شبكة تتبع التقدم الفردي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8AF9-96E4-39DD-A18B-C6AEF738E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B76C71-57DC-2977-AE9A-0CDB84DF7E0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1FED69-D136-4376-1E66-EDC3D195B530}"/>
              </a:ext>
            </a:extLst>
          </p:cNvPr>
          <p:cNvSpPr/>
          <p:nvPr/>
        </p:nvSpPr>
        <p:spPr>
          <a:xfrm>
            <a:off x="176025" y="2836773"/>
            <a:ext cx="13363947" cy="7315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C2C44C-5A01-4563-CDB5-CFA902606C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8197C4C-6799-2DAB-CD15-31BF2999F100}"/>
              </a:ext>
            </a:extLst>
          </p:cNvPr>
          <p:cNvSpPr txBox="1"/>
          <p:nvPr/>
        </p:nvSpPr>
        <p:spPr>
          <a:xfrm>
            <a:off x="0" y="863026"/>
            <a:ext cx="124968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إذا توفق المتعلم في  قراءة على الأقل 10 أعداد بشكل صحيح سواء باللغة العربية أو الدارجة القريبة من الفصيحة يمنح علامة (+) وإذا أخفق نضع علامة (-).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انتظار دورهم يستمر المتعلمون في التدرب على كتابة الأعداد 7-8-9 على الألواح.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206D05-BA38-112C-77F8-D0F251C82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29" y="4128300"/>
            <a:ext cx="10232337" cy="473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6064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470190" y="4000500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تشكيل مجموعات من نفس الأعداد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  <a:endParaRPr lang="en-US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1178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304800" y="2644104"/>
            <a:ext cx="13164293" cy="72999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18321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من جديد "لعبة المجموعات"، لكن هذه المرة بطريقة جديدة. انتبهوا سأشرح كيف.  سيسحب كل واحد منكم بطاقة من بطاقات الأعداد (من 1 إلى 9 ) من السلة. ستتجولون في فضاء اللعب (قسم، ساحة،...) بعشوائية وعند سماع الإشارة ستشكلون 9  مجموعات كل مجموعة تضم التلاميذ الذين سحبوا نفس الرقم. من أخطأ في الانضمام إلى المجموعة الصحيحة قبل إشارة النهاية يقصى من اللعبة.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0" name="Image 39">
            <a:extLst>
              <a:ext uri="{FF2B5EF4-FFF2-40B4-BE49-F238E27FC236}">
                <a16:creationId xmlns:a16="http://schemas.microsoft.com/office/drawing/2014/main" id="{3867DE0B-1705-CB5E-3A8F-B404D0A39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986" y="4164898"/>
            <a:ext cx="7195920" cy="425840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2FB4ACF-4C55-C5E5-3611-93106AB5952D}"/>
              </a:ext>
            </a:extLst>
          </p:cNvPr>
          <p:cNvSpPr/>
          <p:nvPr/>
        </p:nvSpPr>
        <p:spPr>
          <a:xfrm rot="10800000">
            <a:off x="128088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1754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97726" y="4057542"/>
            <a:ext cx="9396747" cy="2669019"/>
            <a:chOff x="3340173" y="4561643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40173" y="4561643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41978" y="4359414"/>
            <a:ext cx="8463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الأعداد 7-8-9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090888" y="5113421"/>
            <a:ext cx="7751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خاصيات اللون والحجم/ اللون والشكل/ اللون والاتجاه / الشكل والاتجاه / الشكل والحجم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A29F1D-6D9A-6AC3-742D-B1545A977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5210514"/>
            <a:ext cx="455010" cy="46638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86CE988-1D96-5F52-B9B9-B5E250408B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45247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14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0FBB7AA-E805-146D-0C22-8280C0A4CD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78" y="4407410"/>
            <a:ext cx="1580236" cy="147273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F8037CB-1B0B-8891-BEA0-4AC895D1C1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042" y="4550228"/>
            <a:ext cx="1298989" cy="132991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B19ABC1-7FE5-CC70-D704-7D7A4849A3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06092" y="5971905"/>
            <a:ext cx="3373843" cy="6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4982497" y="53721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الأعداد 7-8-9</a:t>
            </a: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24978" y="7810500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23236" y="3619500"/>
            <a:ext cx="5745468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خاصيات اللون والحجم/ اللون والشكل/ اللون والاتجاه / الشكل والاتجاه / الشكل والحجم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600700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3361432" y="6667500"/>
            <a:ext cx="7707272" cy="473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–تمرير رائز التتبع وتعبئة شبكة تتبع التقدم الفردي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AC8B8662-0B48-99DB-6015-815550AE89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D2FA508-8894-A7CF-D71C-149118D22E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4F9470C6-62B6-313E-A08E-2839BBFD123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22939</TotalTime>
  <Words>1682</Words>
  <Application>Microsoft Office PowerPoint</Application>
  <PresentationFormat>Personnalisé</PresentationFormat>
  <Paragraphs>275</Paragraphs>
  <Slides>38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5" baseType="lpstr">
      <vt:lpstr>Arial Rounded MT Bold</vt:lpstr>
      <vt:lpstr>Dubai</vt:lpstr>
      <vt:lpstr>Carelia</vt:lpstr>
      <vt:lpstr>Arial</vt:lpstr>
      <vt:lpstr>Microsoft Uighur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211</cp:revision>
  <dcterms:created xsi:type="dcterms:W3CDTF">2006-08-16T00:00:00Z</dcterms:created>
  <dcterms:modified xsi:type="dcterms:W3CDTF">2025-09-30T11:23:40Z</dcterms:modified>
  <dc:identifier>DAFtlvZnwz4</dc:identifier>
</cp:coreProperties>
</file>