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2"/>
  </p:notesMasterIdLst>
  <p:sldIdLst>
    <p:sldId id="257" r:id="rId2"/>
    <p:sldId id="2134808553" r:id="rId3"/>
    <p:sldId id="2134808443" r:id="rId4"/>
    <p:sldId id="2147482649" r:id="rId5"/>
    <p:sldId id="2134805392" r:id="rId6"/>
    <p:sldId id="2134805155" r:id="rId7"/>
    <p:sldId id="386" r:id="rId8"/>
    <p:sldId id="2134808444" r:id="rId9"/>
    <p:sldId id="2134805396" r:id="rId10"/>
    <p:sldId id="2134808551" r:id="rId11"/>
    <p:sldId id="2134808459" r:id="rId12"/>
    <p:sldId id="2134808598" r:id="rId13"/>
    <p:sldId id="2147482700" r:id="rId14"/>
    <p:sldId id="2147482737" r:id="rId15"/>
    <p:sldId id="2134808568" r:id="rId16"/>
    <p:sldId id="2147482720" r:id="rId17"/>
    <p:sldId id="2147482701" r:id="rId18"/>
    <p:sldId id="2147482710" r:id="rId19"/>
    <p:sldId id="2147482711" r:id="rId20"/>
    <p:sldId id="2147482725" r:id="rId21"/>
    <p:sldId id="2147482726" r:id="rId22"/>
    <p:sldId id="2134808460" r:id="rId23"/>
    <p:sldId id="2134808453" r:id="rId24"/>
    <p:sldId id="2147482641" r:id="rId25"/>
    <p:sldId id="2147482667" r:id="rId26"/>
    <p:sldId id="2147482730" r:id="rId27"/>
    <p:sldId id="2147482731" r:id="rId28"/>
    <p:sldId id="2147482732" r:id="rId29"/>
    <p:sldId id="2147482733" r:id="rId30"/>
    <p:sldId id="2147482734" r:id="rId31"/>
    <p:sldId id="2147482735" r:id="rId32"/>
    <p:sldId id="2147482736" r:id="rId33"/>
    <p:sldId id="2147482664" r:id="rId34"/>
    <p:sldId id="2147482665" r:id="rId35"/>
    <p:sldId id="2147482666" r:id="rId36"/>
    <p:sldId id="2134808607" r:id="rId37"/>
    <p:sldId id="2147482650" r:id="rId38"/>
    <p:sldId id="2147482693" r:id="rId39"/>
    <p:sldId id="2147482651" r:id="rId40"/>
    <p:sldId id="2147482695" r:id="rId41"/>
  </p:sldIdLst>
  <p:sldSz cx="13716000" cy="10287000"/>
  <p:notesSz cx="6858000" cy="9144000"/>
  <p:embeddedFontLst>
    <p:embeddedFont>
      <p:font typeface="Arial Rounded MT Bold" panose="020F0704030504030204" pitchFamily="34" charset="0"/>
      <p:regular r:id="rId43"/>
    </p:embeddedFont>
    <p:embeddedFont>
      <p:font typeface="Carelia" panose="020B0604020202020204" charset="0"/>
      <p:regular r:id="rId44"/>
    </p:embeddedFont>
    <p:embeddedFont>
      <p:font typeface="Dosis" pitchFamily="2" charset="0"/>
      <p:regular r:id="rId45"/>
      <p:bold r:id="rId46"/>
    </p:embeddedFont>
    <p:embeddedFont>
      <p:font typeface="Dubai" panose="020B0503030403030204" pitchFamily="34" charset="-78"/>
      <p:regular r:id="rId47"/>
      <p:bold r:id="rId48"/>
    </p:embeddedFont>
    <p:embeddedFont>
      <p:font typeface="Microsoft Uighur" panose="02000000000000000000" pitchFamily="2" charset="-78"/>
      <p:regular r:id="rId49"/>
      <p:bold r:id="rId5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ED1956"/>
    <a:srgbClr val="F98F51"/>
    <a:srgbClr val="4AC283"/>
    <a:srgbClr val="0097B2"/>
    <a:srgbClr val="3D8FA5"/>
    <a:srgbClr val="106585"/>
    <a:srgbClr val="829D4A"/>
    <a:srgbClr val="7ACFB0"/>
    <a:srgbClr val="FCCF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452" autoAdjust="0"/>
    <p:restoredTop sz="95226" autoAdjust="0"/>
  </p:normalViewPr>
  <p:slideViewPr>
    <p:cSldViewPr>
      <p:cViewPr varScale="1">
        <p:scale>
          <a:sx n="64" d="100"/>
          <a:sy n="64" d="100"/>
        </p:scale>
        <p:origin x="365" y="53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3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2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7.fntdata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14.02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1124,'7'-7,"28"-21,47-39,36-27,30-18,11-3,-10 5,-3 9,-8 1,-13 4,-22 13,-15 14,-16 11,-14 10,-17 13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2.41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1655 0,'-8'2,"-29"27,-180 173,-280 286,21 45,249-212,199-276,3 0,2 2,2 1,-28 94,33-68,4 0,2 1,4 1,3-1,4 1,18 133,2-77,6-1,6-1,53 133,-25-105,126 229,-123-277,4-3,135 160,-156-213,2-3,3-1,2-3,78 52,-92-73,1-2,2-1,0-3,1-1,1-3,1-1,57 10,-35-15,0-2,0-4,0-2,92-11,-39-6,177-45,-196 34,-1-5,-2-4,-1-4,182-102,-233 111,0-2,-2-1,-1-3,-2-1,-2-3,-1 0,-3-3,-1-1,-2-2,-2-1,25-53,-27 38,-4 0,-2-2,-3-1,-3-1,-2 0,-4-1,-3 0,0-76,-9 59,-3 1,-4 0,-4 0,-4 1,-3 1,-35-97,23 102,-2 1,-4 2,-3 1,-3 2,-3 2,-3 2,-80-83,53 72,-3 5,-3 2,-3 5,-2 3,-114-60,116 77,-3 4,-1 3,-2 5,-1 3,-147-26,173 45,-1 4,0 2,0 3,0 3,0 2,0 4,1 3,-119 33,125-22,1 3,1 2,1 3,2 2,1 3,1 2,2 2,2 3,2 1,1 3,3 1,1 3,3 1,2 2,2 1,-32 68,30-42,3 1,4 2,3 1,5 2,2 0,5 1,3 0,0 96,13-113,2 0,3 0,4-1,2 0,3-1,25 66,-19-74,3 0,3-2,1-2,4 0,1-2,73 87,-75-106,1-2,2-1,1-1,1-2,2-2,68 37,-51-37,2-2,0-3,1-2,98 19,-40-19,1-6,1-4,0-6,0-4,-1-6,156-29,-152 12,0-6,-2-5,-1-4,-2-6,208-115,-272 130,-3-2,0-2,-3-2,-1-3,41-43,-63 56,-1-1,-1-1,-2 0,0-2,-2 0,-2-1,0 0,-2-1,15-61,-19 54,-3 0,-1 0,-2-1,-2 1,-2-1,-1 1,-2-1,-1 1,-3 0,-1 1,-1-1,-3 2,-1 0,-1 1,-2 0,-2 1,-27-37,7 17,-4 2,-1 3,-3 1,-87-70,40 47,-185-107,159 114,-146-58,195 96,-1 3,-1 3,-121-18,164 35,-1 2,0 0,0 2,0 2,0 0,0 3,1 0,-1 2,2 1,-1 1,1 2,0 1,1 1,1 1,0 2,1 0,0 2,2 1,0 1,1 1,1 1,-30 40,28-28,2 1,1 1,3 0,0 2,3 0,1 1,1 0,3 1,1 0,2 1,2 0,1 0,2 0,2 0,2 0,14 76,-12-99,1 1,1-1,1 0,1 0,0 0,2-1,0-1,20 28,-24-38,-1 1,1-1,0 0,0-1,0 0,1 0,0 0,0-1,0 1,0-2,1 1,0-1,0 0,0-1,0 0,0 0,0-1,0 0,0 0,1-1,-1 0,16-2,-18 0,-1 1,0-1,1-1,-1 1,0-1,0 0,0 0,-1 0,1-1,-1 1,1-1,-1 0,-1 0,1-1,0 1,-1-1,4-7,6-12,-1 0,13-38,-13 33,22-66,38-172,-45 137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4.240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3.79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2041 1,'-26'0,"-61"59,-55 59,-43 48,-22 36,4 16,10-4,6 2,1-3,7 8,27-28,32-46,38-41,25-33,23-28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5.47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1,'3'3,"0"0,-1 0,0 0,1 0,-1 1,-1-1,1 1,0 0,-1-1,1 6,6 14,59 165,67 316,-4 214,-74-379,-17-96,-11 2,-5 336,-21-472,33 209,-13-164,-15-95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8.70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234 1,'-15'493,"-11"-84,17-329,-5 0,-36 121,13-60,30-112,-62 300,63-279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14.02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1124,'7'-7,"28"-21,47-39,36-27,30-18,11-3,-10 5,-3 9,-8 1,-13 4,-22 13,-15 14,-16 11,-14 10,-17 13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50.15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2.41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1655 0,'-8'2,"-29"27,-180 173,-280 286,21 45,249-212,199-276,3 0,2 2,2 1,-28 94,33-68,4 0,2 1,4 1,3-1,4 1,18 133,2-77,6-1,6-1,53 133,-25-105,126 229,-123-277,4-3,135 160,-156-213,2-3,3-1,2-3,78 52,-92-73,1-2,2-1,0-3,1-1,1-3,1-1,57 10,-35-15,0-2,0-4,0-2,92-11,-39-6,177-45,-196 34,-1-5,-2-4,-1-4,182-102,-233 111,0-2,-2-1,-1-3,-2-1,-2-3,-1 0,-3-3,-1-1,-2-2,-2-1,25-53,-27 38,-4 0,-2-2,-3-1,-3-1,-2 0,-4-1,-3 0,0-76,-9 59,-3 1,-4 0,-4 0,-4 1,-3 1,-35-97,23 102,-2 1,-4 2,-3 1,-3 2,-3 2,-3 2,-80-83,53 72,-3 5,-3 2,-3 5,-2 3,-114-60,116 77,-3 4,-1 3,-2 5,-1 3,-147-26,173 45,-1 4,0 2,0 3,0 3,0 2,0 4,1 3,-119 33,125-22,1 3,1 2,1 3,2 2,1 3,1 2,2 2,2 3,2 1,1 3,3 1,1 3,3 1,2 2,2 1,-32 68,30-42,3 1,4 2,3 1,5 2,2 0,5 1,3 0,0 96,13-113,2 0,3 0,4-1,2 0,3-1,25 66,-19-74,3 0,3-2,1-2,4 0,1-2,73 87,-75-106,1-2,2-1,1-1,1-2,2-2,68 37,-51-37,2-2,0-3,1-2,98 19,-40-19,1-6,1-4,0-6,0-4,-1-6,156-29,-152 12,0-6,-2-5,-1-4,-2-6,208-115,-272 130,-3-2,0-2,-3-2,-1-3,41-43,-63 56,-1-1,-1-1,-2 0,0-2,-2 0,-2-1,0 0,-2-1,15-61,-19 54,-3 0,-1 0,-2-1,-2 1,-2-1,-1 1,-2-1,-1 1,-3 0,-1 1,-1-1,-3 2,-1 0,-1 1,-2 0,-2 1,-27-37,7 17,-4 2,-1 3,-3 1,-87-70,40 47,-185-107,159 114,-146-58,195 96,-1 3,-1 3,-121-18,164 35,-1 2,0 0,0 2,0 2,0 0,0 3,1 0,-1 2,2 1,-1 1,1 2,0 1,1 1,1 1,0 2,1 0,0 2,2 1,0 1,1 1,1 1,-30 40,28-28,2 1,1 1,3 0,0 2,3 0,1 1,1 0,3 1,1 0,2 1,2 0,1 0,2 0,2 0,2 0,14 76,-12-99,1 1,1-1,1 0,1 0,0 0,2-1,0-1,20 28,-24-38,-1 1,1-1,0 0,0-1,0 0,1 0,0 0,0-1,0 1,0-2,1 1,0-1,0 0,0-1,0 0,0 0,0-1,0 0,0 0,1-1,-1 0,16-2,-18 0,-1 1,0-1,1-1,-1 1,0-1,0 0,0 0,-1 0,1-1,-1 1,1-1,-1 0,-1 0,1-1,0 1,-1-1,4-7,6-12,-1 0,13-38,-13 33,22-66,38-172,-45 137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4.240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3.79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2041 1,'-26'0,"-61"59,-55 59,-43 48,-22 36,4 16,10-4,6 2,1-3,7 8,27-28,32-46,38-41,25-33,23-28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50.15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5.47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1,'3'3,"0"0,-1 0,0 0,1 0,-1 1,-1-1,1 1,0 0,-1-1,1 6,6 14,59 165,67 316,-4 214,-74-379,-17-96,-11 2,-5 336,-21-472,33 209,-13-164,-15-95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8.70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234 1,'-15'493,"-11"-84,17-329,-5 0,-36 121,13-60,30-112,-62 300,63-279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2.41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1655 0,'-8'2,"-29"27,-180 173,-280 286,21 45,249-212,199-276,3 0,2 2,2 1,-28 94,33-68,4 0,2 1,4 1,3-1,4 1,18 133,2-77,6-1,6-1,53 133,-25-105,126 229,-123-277,4-3,135 160,-156-213,2-3,3-1,2-3,78 52,-92-73,1-2,2-1,0-3,1-1,1-3,1-1,57 10,-35-15,0-2,0-4,0-2,92-11,-39-6,177-45,-196 34,-1-5,-2-4,-1-4,182-102,-233 111,0-2,-2-1,-1-3,-2-1,-2-3,-1 0,-3-3,-1-1,-2-2,-2-1,25-53,-27 38,-4 0,-2-2,-3-1,-3-1,-2 0,-4-1,-3 0,0-76,-9 59,-3 1,-4 0,-4 0,-4 1,-3 1,-35-97,23 102,-2 1,-4 2,-3 1,-3 2,-3 2,-3 2,-80-83,53 72,-3 5,-3 2,-3 5,-2 3,-114-60,116 77,-3 4,-1 3,-2 5,-1 3,-147-26,173 45,-1 4,0 2,0 3,0 3,0 2,0 4,1 3,-119 33,125-22,1 3,1 2,1 3,2 2,1 3,1 2,2 2,2 3,2 1,1 3,3 1,1 3,3 1,2 2,2 1,-32 68,30-42,3 1,4 2,3 1,5 2,2 0,5 1,3 0,0 96,13-113,2 0,3 0,4-1,2 0,3-1,25 66,-19-74,3 0,3-2,1-2,4 0,1-2,73 87,-75-106,1-2,2-1,1-1,1-2,2-2,68 37,-51-37,2-2,0-3,1-2,98 19,-40-19,1-6,1-4,0-6,0-4,-1-6,156-29,-152 12,0-6,-2-5,-1-4,-2-6,208-115,-272 130,-3-2,0-2,-3-2,-1-3,41-43,-63 56,-1-1,-1-1,-2 0,0-2,-2 0,-2-1,0 0,-2-1,15-61,-19 54,-3 0,-1 0,-2-1,-2 1,-2-1,-1 1,-2-1,-1 1,-3 0,-1 1,-1-1,-3 2,-1 0,-1 1,-2 0,-2 1,-27-37,7 17,-4 2,-1 3,-3 1,-87-70,40 47,-185-107,159 114,-146-58,195 96,-1 3,-1 3,-121-18,164 35,-1 2,0 0,0 2,0 2,0 0,0 3,1 0,-1 2,2 1,-1 1,1 2,0 1,1 1,1 1,0 2,1 0,0 2,2 1,0 1,1 1,1 1,-30 40,28-28,2 1,1 1,3 0,0 2,3 0,1 1,1 0,3 1,1 0,2 1,2 0,1 0,2 0,2 0,2 0,14 76,-12-99,1 1,1-1,1 0,1 0,0 0,2-1,0-1,20 28,-24-38,-1 1,1-1,0 0,0-1,0 0,1 0,0 0,0-1,0 1,0-2,1 1,0-1,0 0,0-1,0 0,0 0,0-1,0 0,0 0,1-1,-1 0,16-2,-18 0,-1 1,0-1,1-1,-1 1,0-1,0 0,0 0,-1 0,1-1,-1 1,1-1,-1 0,-1 0,1-1,0 1,-1-1,4-7,6-12,-1 0,13-38,-13 33,22-66,38-172,-45 137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4.240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3.79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2041 1,'-26'0,"-61"59,-55 59,-43 48,-22 36,4 16,10-4,6 2,1-3,7 8,27-28,32-46,38-41,25-33,23-28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5.47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1,'3'3,"0"0,-1 0,0 0,1 0,-1 1,-1-1,1 1,0 0,-1-1,1 6,6 14,59 165,67 316,-4 214,-74-379,-17-96,-11 2,-5 336,-21-472,33 209,-13-164,-15-95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8.70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234 1,'-15'493,"-11"-84,17-329,-5 0,-36 121,13-60,30-112,-62 300,63-279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14.02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1124,'7'-7,"28"-21,47-39,36-27,30-18,11-3,-10 5,-3 9,-8 1,-13 4,-22 13,-15 14,-16 11,-14 10,-17 13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50.15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30/09/2025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9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9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8.png"/><Relationship Id="rId7" Type="http://schemas.openxmlformats.org/officeDocument/2006/relationships/image" Target="../media/image4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customXml" Target="../ink/ink5.xml"/><Relationship Id="rId18" Type="http://schemas.openxmlformats.org/officeDocument/2006/relationships/image" Target="../media/image62.png"/><Relationship Id="rId3" Type="http://schemas.openxmlformats.org/officeDocument/2006/relationships/customXml" Target="../ink/ink1.xml"/><Relationship Id="rId21" Type="http://schemas.openxmlformats.org/officeDocument/2006/relationships/image" Target="../media/image8.png"/><Relationship Id="rId7" Type="http://schemas.openxmlformats.org/officeDocument/2006/relationships/customXml" Target="../ink/ink2.xml"/><Relationship Id="rId12" Type="http://schemas.openxmlformats.org/officeDocument/2006/relationships/customXml" Target="../ink/ink4.xml"/><Relationship Id="rId17" Type="http://schemas.openxmlformats.org/officeDocument/2006/relationships/customXml" Target="../ink/ink6.xml"/><Relationship Id="rId2" Type="http://schemas.openxmlformats.org/officeDocument/2006/relationships/image" Target="../media/image12.png"/><Relationship Id="rId16" Type="http://schemas.openxmlformats.org/officeDocument/2006/relationships/image" Target="../media/image61.png"/><Relationship Id="rId20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59.png"/><Relationship Id="rId10" Type="http://schemas.openxmlformats.org/officeDocument/2006/relationships/customXml" Target="../ink/ink3.xml"/><Relationship Id="rId19" Type="http://schemas.openxmlformats.org/officeDocument/2006/relationships/customXml" Target="../ink/ink7.xml"/><Relationship Id="rId9" Type="http://schemas.openxmlformats.org/officeDocument/2006/relationships/image" Target="../media/image43.png"/><Relationship Id="rId22" Type="http://schemas.openxmlformats.org/officeDocument/2006/relationships/image" Target="../media/image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1.png"/><Relationship Id="rId13" Type="http://schemas.openxmlformats.org/officeDocument/2006/relationships/customXml" Target="../ink/ink12.xml"/><Relationship Id="rId18" Type="http://schemas.openxmlformats.org/officeDocument/2006/relationships/image" Target="../media/image621.png"/><Relationship Id="rId3" Type="http://schemas.openxmlformats.org/officeDocument/2006/relationships/customXml" Target="../ink/ink8.xml"/><Relationship Id="rId21" Type="http://schemas.openxmlformats.org/officeDocument/2006/relationships/image" Target="../media/image8.png"/><Relationship Id="rId7" Type="http://schemas.openxmlformats.org/officeDocument/2006/relationships/customXml" Target="../ink/ink9.xml"/><Relationship Id="rId12" Type="http://schemas.openxmlformats.org/officeDocument/2006/relationships/customXml" Target="../ink/ink11.xml"/><Relationship Id="rId17" Type="http://schemas.openxmlformats.org/officeDocument/2006/relationships/customXml" Target="../ink/ink13.xml"/><Relationship Id="rId2" Type="http://schemas.openxmlformats.org/officeDocument/2006/relationships/image" Target="../media/image12.png"/><Relationship Id="rId16" Type="http://schemas.openxmlformats.org/officeDocument/2006/relationships/image" Target="../media/image611.png"/><Relationship Id="rId20" Type="http://schemas.openxmlformats.org/officeDocument/2006/relationships/image" Target="../media/image6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1.png"/><Relationship Id="rId11" Type="http://schemas.openxmlformats.org/officeDocument/2006/relationships/image" Target="../media/image591.png"/><Relationship Id="rId10" Type="http://schemas.openxmlformats.org/officeDocument/2006/relationships/customXml" Target="../ink/ink10.xml"/><Relationship Id="rId19" Type="http://schemas.openxmlformats.org/officeDocument/2006/relationships/customXml" Target="../ink/ink14.xml"/><Relationship Id="rId9" Type="http://schemas.openxmlformats.org/officeDocument/2006/relationships/image" Target="../media/image43.png"/><Relationship Id="rId22" Type="http://schemas.openxmlformats.org/officeDocument/2006/relationships/image" Target="../media/image9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9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9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13" Type="http://schemas.openxmlformats.org/officeDocument/2006/relationships/customXml" Target="../ink/ink19.xml"/><Relationship Id="rId18" Type="http://schemas.openxmlformats.org/officeDocument/2006/relationships/image" Target="NULL"/><Relationship Id="rId3" Type="http://schemas.openxmlformats.org/officeDocument/2006/relationships/customXml" Target="../ink/ink15.xml"/><Relationship Id="rId21" Type="http://schemas.openxmlformats.org/officeDocument/2006/relationships/image" Target="../media/image8.png"/><Relationship Id="rId7" Type="http://schemas.openxmlformats.org/officeDocument/2006/relationships/customXml" Target="../ink/ink16.xml"/><Relationship Id="rId12" Type="http://schemas.openxmlformats.org/officeDocument/2006/relationships/customXml" Target="../ink/ink18.xml"/><Relationship Id="rId17" Type="http://schemas.openxmlformats.org/officeDocument/2006/relationships/customXml" Target="../ink/ink20.xml"/><Relationship Id="rId2" Type="http://schemas.openxmlformats.org/officeDocument/2006/relationships/image" Target="../media/image12.png"/><Relationship Id="rId16" Type="http://schemas.openxmlformats.org/officeDocument/2006/relationships/image" Target="NULL"/><Relationship Id="rId20" Type="http://schemas.openxmlformats.org/officeDocument/2006/relationships/image" Target="NULL"/><Relationship Id="rId1" Type="http://schemas.openxmlformats.org/officeDocument/2006/relationships/slideLayout" Target="../slideLayouts/slideLayout7.xml"/><Relationship Id="rId6" Type="http://schemas.openxmlformats.org/officeDocument/2006/relationships/image" Target="NULL"/><Relationship Id="rId11" Type="http://schemas.openxmlformats.org/officeDocument/2006/relationships/image" Target="NULL"/><Relationship Id="rId10" Type="http://schemas.openxmlformats.org/officeDocument/2006/relationships/customXml" Target="../ink/ink17.xml"/><Relationship Id="rId19" Type="http://schemas.openxmlformats.org/officeDocument/2006/relationships/customXml" Target="../ink/ink21.xml"/><Relationship Id="rId9" Type="http://schemas.openxmlformats.org/officeDocument/2006/relationships/image" Target="../media/image43.png"/><Relationship Id="rId22" Type="http://schemas.openxmlformats.org/officeDocument/2006/relationships/image" Target="../media/image9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4.jpeg"/><Relationship Id="rId12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9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9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9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9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9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9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9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9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7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0.png"/><Relationship Id="rId7" Type="http://schemas.openxmlformats.org/officeDocument/2006/relationships/image" Target="../media/image32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openclipart.org/detail/131431/black-marker-marcador-negro" TargetMode="External"/><Relationship Id="rId11" Type="http://schemas.openxmlformats.org/officeDocument/2006/relationships/image" Target="../media/image9.svg"/><Relationship Id="rId5" Type="http://schemas.openxmlformats.org/officeDocument/2006/relationships/image" Target="../media/image31.png"/><Relationship Id="rId10" Type="http://schemas.openxmlformats.org/officeDocument/2006/relationships/image" Target="../media/image8.png"/><Relationship Id="rId4" Type="http://schemas.openxmlformats.org/officeDocument/2006/relationships/image" Target="../media/image12.png"/><Relationship Id="rId9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724723" y="7007413"/>
              <a:ext cx="3418547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5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864941" y="6231275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الفترة 4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f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5F251-751E-E836-1B95-C4F76A036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18EFA49-8C16-0CC5-0BB4-018508079318}"/>
              </a:ext>
            </a:extLst>
          </p:cNvPr>
          <p:cNvSpPr/>
          <p:nvPr/>
        </p:nvSpPr>
        <p:spPr>
          <a:xfrm>
            <a:off x="-1" y="3001341"/>
            <a:ext cx="13716001" cy="728565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B69452C-C47E-2CBB-E603-27DFC080FDD8}"/>
              </a:ext>
            </a:extLst>
          </p:cNvPr>
          <p:cNvSpPr/>
          <p:nvPr/>
        </p:nvSpPr>
        <p:spPr>
          <a:xfrm>
            <a:off x="275854" y="3238500"/>
            <a:ext cx="13164293" cy="6781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3FF60E8-3BCE-2B96-9D7E-50EB31299F44}"/>
              </a:ext>
            </a:extLst>
          </p:cNvPr>
          <p:cNvSpPr/>
          <p:nvPr/>
        </p:nvSpPr>
        <p:spPr>
          <a:xfrm>
            <a:off x="-1" y="740647"/>
            <a:ext cx="13716001" cy="213831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A52DFE-2E79-7796-1803-6A7407720D10}"/>
              </a:ext>
            </a:extLst>
          </p:cNvPr>
          <p:cNvSpPr txBox="1"/>
          <p:nvPr/>
        </p:nvSpPr>
        <p:spPr>
          <a:xfrm>
            <a:off x="0" y="863026"/>
            <a:ext cx="12439618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من يريد أن يحكي لنا قصة عن العدد 9 بنفس الطريقة التي رأيناها.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يحرص الأستاذ(ة) على إعطاء الفرصة لأكبر عدد من المتعلمين ويشجعهم على المشاركة ولو باللغة الأم.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تشجيع المتعلمين على إنتاج وضعيات مسائل بسيطة: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كان عندي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قصص اشترى لي أبي 4 قصص جديدة؛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كم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أصبح لدي من قصة؟ لعبت مع أصدقائي لعبة الكلل وكان عندي 6 كلل وفزت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 3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كلل؛ كم كلة أصبحت عندي؟  أعطاني أبي 5 دراهم وأعطتني أمي 4 دراهم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كم درهما أصبح عندي؟... 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الحديث أيضا عن سابق العدد ولاحقه : أنا العدد 9 يسبقني في ترتيب الأعداد العدد 8 و يلحقني أو يليني العدد 10 ...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02C540E-E6C0-5F95-FCAA-C22BD3EF085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6AFE410-D45B-E586-C23F-E1AEAC8B46B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799C1D99-D65F-9D96-6472-9F3344244E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400" y="4533900"/>
            <a:ext cx="6755198" cy="4503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5320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4266210"/>
            <a:ext cx="107442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 rtl="1">
              <a:defRPr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إكمال متسلسلة منطقية حسب خاصيتي الشكل والحجم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781300"/>
            <a:ext cx="5886448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783" rtl="1"/>
            <a:r>
              <a:rPr lang="ar-M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التفكير المنطقي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47A56-C640-D5C5-A096-8B79B7470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78C016C-8BAE-D0F4-469A-6EEE9DBE5BAA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033B49F-6A0D-A5F3-04E3-00225BD58A44}"/>
              </a:ext>
            </a:extLst>
          </p:cNvPr>
          <p:cNvSpPr/>
          <p:nvPr/>
        </p:nvSpPr>
        <p:spPr>
          <a:xfrm>
            <a:off x="275852" y="2661844"/>
            <a:ext cx="13164293" cy="72628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3BA468F-EE89-4DB3-45F4-9DC6784BA0DD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E4D051-29A7-1E73-67A7-B9F93C8A9120}"/>
              </a:ext>
            </a:extLst>
          </p:cNvPr>
          <p:cNvSpPr txBox="1"/>
          <p:nvPr/>
        </p:nvSpPr>
        <p:spPr>
          <a:xfrm>
            <a:off x="-2" y="863026"/>
            <a:ext cx="12439620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سنعود من جديد لنبني معا متسلسلات منطقية باستخدام الأشكال الهندسية باعتماد خاصيتي الشكل والحجم لكن هذه المرة معا. لاحظوا معي كيف. انتبهوا جيدا لأنكم ستفعلون مثلي.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1BF20E2-18F6-5619-848F-EADA5835793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68532056-3427-5D09-E91B-5326196E90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5277" y="2780471"/>
            <a:ext cx="6755198" cy="450346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49B0B68-E77C-FACE-7D13-C8BDB575D0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758" y="7353300"/>
            <a:ext cx="2566236" cy="2391661"/>
          </a:xfrm>
          <a:prstGeom prst="rect">
            <a:avLst/>
          </a:prstGeom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637574E5-C127-F050-5CD9-0A1F5067F63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2031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8F56C-42A5-3931-34EF-F7502F4729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4A40F-8A22-118F-B569-17BB5754F719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A85B4B5-0ABE-6D17-2998-88171A8506CB}"/>
              </a:ext>
            </a:extLst>
          </p:cNvPr>
          <p:cNvSpPr/>
          <p:nvPr/>
        </p:nvSpPr>
        <p:spPr>
          <a:xfrm>
            <a:off x="275854" y="2644968"/>
            <a:ext cx="13164293" cy="729913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22B1154-62CF-A929-3341-241B3C27A3AA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80711C7-3A4C-4F5F-FDEA-36208AF709DA}"/>
              </a:ext>
            </a:extLst>
          </p:cNvPr>
          <p:cNvSpPr txBox="1"/>
          <p:nvPr/>
        </p:nvSpPr>
        <p:spPr>
          <a:xfrm>
            <a:off x="1905000" y="863026"/>
            <a:ext cx="105346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يبني الأستاذ(ة) هذه المتسلسلة المنطقية باستخدام بطاقات الأشكال.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يقرأ الأستاذ(ة) المتسلسلة بالترتيب معتمدا معيار الشكل والحجم : مربع صغير – قرص كبير – مربع صغير ...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أحد المتعلمين لقراءتها.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أحد المتعلمين لإعادة بناء وقراءة نفس المتسلسلة.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E94D937-00FE-1780-E16E-D311C2038CD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56F91B01-E16F-96EB-CF94-4162FC496DA8}"/>
              </a:ext>
            </a:extLst>
          </p:cNvPr>
          <p:cNvCxnSpPr>
            <a:cxnSpLocks/>
          </p:cNvCxnSpPr>
          <p:nvPr/>
        </p:nvCxnSpPr>
        <p:spPr>
          <a:xfrm>
            <a:off x="685800" y="7962900"/>
            <a:ext cx="12649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D132C863-10C7-DC72-A11C-8D674F53907C}"/>
              </a:ext>
            </a:extLst>
          </p:cNvPr>
          <p:cNvSpPr/>
          <p:nvPr/>
        </p:nvSpPr>
        <p:spPr>
          <a:xfrm>
            <a:off x="1066800" y="6577602"/>
            <a:ext cx="952500" cy="895427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836D29F-A3C4-C536-B0BC-1B7888FE0A8C}"/>
              </a:ext>
            </a:extLst>
          </p:cNvPr>
          <p:cNvSpPr/>
          <p:nvPr/>
        </p:nvSpPr>
        <p:spPr>
          <a:xfrm>
            <a:off x="2536658" y="5789528"/>
            <a:ext cx="1676400" cy="1678073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CFE46EB-7A9F-8B47-F0D8-7CA1E312F78B}"/>
              </a:ext>
            </a:extLst>
          </p:cNvPr>
          <p:cNvSpPr/>
          <p:nvPr/>
        </p:nvSpPr>
        <p:spPr>
          <a:xfrm>
            <a:off x="4742448" y="6580317"/>
            <a:ext cx="952500" cy="895427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C538497C-16C8-4E99-1FED-28ED8FD7EE6E}"/>
              </a:ext>
            </a:extLst>
          </p:cNvPr>
          <p:cNvSpPr/>
          <p:nvPr/>
        </p:nvSpPr>
        <p:spPr>
          <a:xfrm>
            <a:off x="6212306" y="5792243"/>
            <a:ext cx="1676400" cy="1678073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2DF9EE-AB5B-C2C1-20E7-3D5A310A4C6C}"/>
              </a:ext>
            </a:extLst>
          </p:cNvPr>
          <p:cNvSpPr/>
          <p:nvPr/>
        </p:nvSpPr>
        <p:spPr>
          <a:xfrm>
            <a:off x="8430563" y="6577602"/>
            <a:ext cx="952500" cy="895427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734F7078-B640-93B9-48F8-DFF178E03D8F}"/>
              </a:ext>
            </a:extLst>
          </p:cNvPr>
          <p:cNvSpPr/>
          <p:nvPr/>
        </p:nvSpPr>
        <p:spPr>
          <a:xfrm>
            <a:off x="9900421" y="5789528"/>
            <a:ext cx="1676400" cy="1678073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039ABA8-9FA0-35BB-342D-DDB5A02DC5D1}"/>
              </a:ext>
            </a:extLst>
          </p:cNvPr>
          <p:cNvSpPr/>
          <p:nvPr/>
        </p:nvSpPr>
        <p:spPr>
          <a:xfrm>
            <a:off x="12106211" y="6580317"/>
            <a:ext cx="952500" cy="895427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43677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B9DEC-1B0C-38DC-7884-642658395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15A784-4DB5-6F32-7956-088F3EDE6BD5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5FBDAFA-1356-0A97-26EA-AD06485551C4}"/>
              </a:ext>
            </a:extLst>
          </p:cNvPr>
          <p:cNvSpPr/>
          <p:nvPr/>
        </p:nvSpPr>
        <p:spPr>
          <a:xfrm>
            <a:off x="275852" y="3009900"/>
            <a:ext cx="13164293" cy="6934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1B6C9FB-F4A1-0D98-5B20-2F23F87DDBAB}"/>
              </a:ext>
            </a:extLst>
          </p:cNvPr>
          <p:cNvSpPr/>
          <p:nvPr/>
        </p:nvSpPr>
        <p:spPr>
          <a:xfrm>
            <a:off x="-1" y="644346"/>
            <a:ext cx="13716001" cy="219604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8069C4F-9E87-0DC1-2BFB-DF376C020511}"/>
              </a:ext>
            </a:extLst>
          </p:cNvPr>
          <p:cNvSpPr txBox="1"/>
          <p:nvPr/>
        </p:nvSpPr>
        <p:spPr>
          <a:xfrm>
            <a:off x="1965676" y="719893"/>
            <a:ext cx="105346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يبني الأستاذ(ة) هذه المتسلسلة المنطقية باستخدام بطاقات الأشكال.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يقرأ الأستاذ(ة) المتسلسلة بالترتيب معتمدا معيار الشكل والحجم : مربع كبير – قرص صغير – مربع كبير ...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أحد المتعلمين لقراءتها.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أحد المتعلمين لإعادة بناء وقراءة نفس المتسلسلة.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380F69A-8357-378E-3750-66A3CE0401F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D5CF44DA-3563-54ED-0627-F240EECACAC2}"/>
              </a:ext>
            </a:extLst>
          </p:cNvPr>
          <p:cNvCxnSpPr>
            <a:cxnSpLocks/>
          </p:cNvCxnSpPr>
          <p:nvPr/>
        </p:nvCxnSpPr>
        <p:spPr>
          <a:xfrm>
            <a:off x="1143000" y="7551580"/>
            <a:ext cx="11506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4AD2A51A-D57E-0D3A-BFD0-D0E627A55233}"/>
              </a:ext>
            </a:extLst>
          </p:cNvPr>
          <p:cNvSpPr/>
          <p:nvPr/>
        </p:nvSpPr>
        <p:spPr>
          <a:xfrm>
            <a:off x="914401" y="6090392"/>
            <a:ext cx="1219200" cy="111032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0563EC68-7405-B102-0D86-E2F4EE43980E}"/>
              </a:ext>
            </a:extLst>
          </p:cNvPr>
          <p:cNvSpPr/>
          <p:nvPr/>
        </p:nvSpPr>
        <p:spPr>
          <a:xfrm>
            <a:off x="2590800" y="6566406"/>
            <a:ext cx="661976" cy="63430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12099B07-3FF0-40CF-0556-2F5ACD632CE2}"/>
              </a:ext>
            </a:extLst>
          </p:cNvPr>
          <p:cNvSpPr/>
          <p:nvPr/>
        </p:nvSpPr>
        <p:spPr>
          <a:xfrm>
            <a:off x="5301507" y="6566406"/>
            <a:ext cx="661976" cy="63430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BAEFD402-9772-B00A-C0C6-945B511B0F4E}"/>
              </a:ext>
            </a:extLst>
          </p:cNvPr>
          <p:cNvSpPr/>
          <p:nvPr/>
        </p:nvSpPr>
        <p:spPr>
          <a:xfrm>
            <a:off x="8012214" y="6580388"/>
            <a:ext cx="661976" cy="63430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4A2E2730-305D-5473-4443-BE034C825785}"/>
              </a:ext>
            </a:extLst>
          </p:cNvPr>
          <p:cNvSpPr/>
          <p:nvPr/>
        </p:nvSpPr>
        <p:spPr>
          <a:xfrm>
            <a:off x="10722921" y="6580388"/>
            <a:ext cx="661976" cy="63430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018205C-F86C-E340-34F6-1CF0676F7273}"/>
              </a:ext>
            </a:extLst>
          </p:cNvPr>
          <p:cNvSpPr/>
          <p:nvPr/>
        </p:nvSpPr>
        <p:spPr>
          <a:xfrm>
            <a:off x="3667541" y="6057548"/>
            <a:ext cx="1219200" cy="111032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2D0F791-6F5B-38C8-4504-B63144B2A401}"/>
              </a:ext>
            </a:extLst>
          </p:cNvPr>
          <p:cNvSpPr/>
          <p:nvPr/>
        </p:nvSpPr>
        <p:spPr>
          <a:xfrm>
            <a:off x="6325872" y="6090392"/>
            <a:ext cx="1219200" cy="111032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99BC789-9905-56BC-7DD3-0799086CA231}"/>
              </a:ext>
            </a:extLst>
          </p:cNvPr>
          <p:cNvSpPr/>
          <p:nvPr/>
        </p:nvSpPr>
        <p:spPr>
          <a:xfrm>
            <a:off x="9088955" y="6098358"/>
            <a:ext cx="1219200" cy="111032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4F212C4-D0E1-E23B-F7A5-DA384CEF37C8}"/>
              </a:ext>
            </a:extLst>
          </p:cNvPr>
          <p:cNvSpPr/>
          <p:nvPr/>
        </p:nvSpPr>
        <p:spPr>
          <a:xfrm>
            <a:off x="11721199" y="6090392"/>
            <a:ext cx="1219200" cy="111032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70367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30C56-1AA3-36CC-2542-39A841F2F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5C8CD00-56B7-FF32-A483-C4C26FD5DE15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5689B88-BC5D-9BFF-6F09-6460171F81B6}"/>
              </a:ext>
            </a:extLst>
          </p:cNvPr>
          <p:cNvSpPr/>
          <p:nvPr/>
        </p:nvSpPr>
        <p:spPr>
          <a:xfrm>
            <a:off x="275852" y="281832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79319CA-B8FE-0AC3-8EA2-97D49B50A029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2A51C65-3492-C836-84ED-AD55B9C6AC0F}"/>
              </a:ext>
            </a:extLst>
          </p:cNvPr>
          <p:cNvSpPr txBox="1"/>
          <p:nvPr/>
        </p:nvSpPr>
        <p:spPr>
          <a:xfrm>
            <a:off x="838200" y="863026"/>
            <a:ext cx="1160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ستعملون في مجموعات على إعادة بناء نفس المتسلسلات المنطقية باستعمال أشكالكم الهندسية.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الأولى: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الأستاذ(ة) لتقديم التغذية الراجعة.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57813B9-104A-0661-C1DA-C07D377F01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7" name="Image 1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0B734062-CA8E-053E-D58D-5304FBAE86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617" y="3391324"/>
            <a:ext cx="6736765" cy="3807736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34625C29-138E-F2BB-4E24-85846A4E4E1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CDA5C7C-7F9A-9686-32EF-5045781BE4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441" y="7772057"/>
            <a:ext cx="5381114" cy="113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6168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30C56-1AA3-36CC-2542-39A841F2F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5C8CD00-56B7-FF32-A483-C4C26FD5DE15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5689B88-BC5D-9BFF-6F09-6460171F81B6}"/>
              </a:ext>
            </a:extLst>
          </p:cNvPr>
          <p:cNvSpPr/>
          <p:nvPr/>
        </p:nvSpPr>
        <p:spPr>
          <a:xfrm>
            <a:off x="275852" y="281832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79319CA-B8FE-0AC3-8EA2-97D49B50A029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2A51C65-3492-C836-84ED-AD55B9C6AC0F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الثانية: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الأستاذ(ة) لتقديم التغذية الراجعة.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57813B9-104A-0661-C1DA-C07D377F01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7" name="Image 1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0B734062-CA8E-053E-D58D-5304FBAE86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617" y="3391324"/>
            <a:ext cx="6736765" cy="3807736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457E1FF1-A612-88DF-311F-EC974B5E33A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167AC80-42F2-5E07-A56B-279CBC7F93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7754010"/>
            <a:ext cx="5776133" cy="93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6708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4118E-E2C7-CC0E-8305-3063D66FE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F0112FF-47ED-5DCD-FB2E-E0633B04B4EB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70157DB-2FE1-1565-84FE-8000FF61AD40}"/>
              </a:ext>
            </a:extLst>
          </p:cNvPr>
          <p:cNvSpPr/>
          <p:nvPr/>
        </p:nvSpPr>
        <p:spPr>
          <a:xfrm>
            <a:off x="259160" y="269699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7264B8-7C0D-DA70-DB2A-366D9960D93F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4EE607E-9F41-9300-44CB-31CC513FC97F}"/>
              </a:ext>
            </a:extLst>
          </p:cNvPr>
          <p:cNvSpPr txBox="1"/>
          <p:nvPr/>
        </p:nvSpPr>
        <p:spPr>
          <a:xfrm>
            <a:off x="0" y="864699"/>
            <a:ext cx="1285417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باستعمال أشكالكم الهندسية ستقومون ببناء متسلسلات منطقية باعتماد خاصيتي الشكل والحجم.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يمكن إثارة انتباه المتعلمين إلى إمكانية تكرار نفس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الشكل أو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الحجم في المتسلسلة قبل ظهور الشكل أوالحجم الآخر.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الأستاذ(ة) لتقديم التغذية الراجعة.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كل مجموعة لقراءة متسلسلتها المنطقية.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A114271-2A30-AF3E-BAA3-A7F20120FEB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7" name="Image 1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ED303B69-4DDF-F323-C66D-47CFCDC97F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617" y="3239632"/>
            <a:ext cx="6736765" cy="380773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C2F120B-33D0-4F19-AF5E-754D34126E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9040" y="8003560"/>
            <a:ext cx="1649996" cy="140714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A4A602F-A98D-77C4-8132-D0B23C9A60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7980150"/>
            <a:ext cx="1794555" cy="1506750"/>
          </a:xfrm>
          <a:prstGeom prst="rect">
            <a:avLst/>
          </a:prstGeom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C8AF4EED-A315-D9EE-895D-D85B28B21500}"/>
              </a:ext>
            </a:extLst>
          </p:cNvPr>
          <p:cNvSpPr/>
          <p:nvPr/>
        </p:nvSpPr>
        <p:spPr>
          <a:xfrm rot="10800000">
            <a:off x="129612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83901469-777C-9398-1783-6B4CDFBD821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445" y="8021174"/>
            <a:ext cx="1515355" cy="1481137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BD42CC48-5C00-74F3-AB1D-06E29E0C048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8329" y="7987012"/>
            <a:ext cx="1639671" cy="1655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0502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6B8E9B-BEB5-64B9-AD50-0D45DA882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5C25F5-258C-675D-BFDB-666E6EA2EDB0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BEAC124-509A-EB5B-2E94-BF0CB8CEF2CD}"/>
              </a:ext>
            </a:extLst>
          </p:cNvPr>
          <p:cNvSpPr/>
          <p:nvPr/>
        </p:nvSpPr>
        <p:spPr>
          <a:xfrm>
            <a:off x="275853" y="2867698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C348774-183F-63C9-278D-210B4B40B85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AB5128E3-5144-2672-D382-6B402A67CF45}"/>
              </a:ext>
            </a:extLst>
          </p:cNvPr>
          <p:cNvSpPr txBox="1"/>
          <p:nvPr/>
        </p:nvSpPr>
        <p:spPr>
          <a:xfrm>
            <a:off x="1371601" y="863026"/>
            <a:ext cx="11125200" cy="1288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ألواحكم. ستظهر أمامكم متسلسلات منطقية وفي كل مرة ستكتبون رقم الشكل الناقص.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1: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رقم الشكل الناقص؟</a:t>
            </a: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8900862-84E3-B24A-58D8-2A3A49E783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4636" y="725869"/>
            <a:ext cx="1108364" cy="754510"/>
          </a:xfrm>
          <a:prstGeom prst="round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7E78CCE-EBAB-44EB-2E08-55A1D8E757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300" y="5007386"/>
            <a:ext cx="1252989" cy="1252989"/>
          </a:xfrm>
          <a:prstGeom prst="rect">
            <a:avLst/>
          </a:prstGeom>
        </p:spPr>
      </p:pic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CA1DB3E6-0075-C7EA-075F-3B0543C966EA}"/>
              </a:ext>
            </a:extLst>
          </p:cNvPr>
          <p:cNvCxnSpPr>
            <a:cxnSpLocks/>
          </p:cNvCxnSpPr>
          <p:nvPr/>
        </p:nvCxnSpPr>
        <p:spPr>
          <a:xfrm>
            <a:off x="1143000" y="6535329"/>
            <a:ext cx="11506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Freeform 8">
            <a:extLst>
              <a:ext uri="{FF2B5EF4-FFF2-40B4-BE49-F238E27FC236}">
                <a16:creationId xmlns:a16="http://schemas.microsoft.com/office/drawing/2014/main" id="{77B4E75D-15C4-65B4-7FE9-B3B23171306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E22792-FC2F-6E32-7890-9A1049742D40}"/>
              </a:ext>
            </a:extLst>
          </p:cNvPr>
          <p:cNvSpPr/>
          <p:nvPr/>
        </p:nvSpPr>
        <p:spPr>
          <a:xfrm>
            <a:off x="895351" y="5600703"/>
            <a:ext cx="628649" cy="59590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2D294B-A0CC-B775-68C3-EA28384BC337}"/>
              </a:ext>
            </a:extLst>
          </p:cNvPr>
          <p:cNvSpPr/>
          <p:nvPr/>
        </p:nvSpPr>
        <p:spPr>
          <a:xfrm>
            <a:off x="1866900" y="4330977"/>
            <a:ext cx="952500" cy="184275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B6D6DDB-5232-0BF4-6FFD-B0E36CD47A77}"/>
              </a:ext>
            </a:extLst>
          </p:cNvPr>
          <p:cNvSpPr/>
          <p:nvPr/>
        </p:nvSpPr>
        <p:spPr>
          <a:xfrm>
            <a:off x="3180608" y="4965033"/>
            <a:ext cx="553192" cy="123157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325AF2E-1AEE-EBF3-BA8A-E4301160E4A2}"/>
              </a:ext>
            </a:extLst>
          </p:cNvPr>
          <p:cNvSpPr/>
          <p:nvPr/>
        </p:nvSpPr>
        <p:spPr>
          <a:xfrm>
            <a:off x="4095751" y="5574635"/>
            <a:ext cx="628649" cy="59590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55BF16E-1229-33BF-4ACC-5E8FC259D076}"/>
              </a:ext>
            </a:extLst>
          </p:cNvPr>
          <p:cNvSpPr/>
          <p:nvPr/>
        </p:nvSpPr>
        <p:spPr>
          <a:xfrm>
            <a:off x="5067300" y="4353862"/>
            <a:ext cx="952500" cy="184275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5482A62-DC23-E2F3-51EF-02E2E3B6EED5}"/>
              </a:ext>
            </a:extLst>
          </p:cNvPr>
          <p:cNvSpPr/>
          <p:nvPr/>
        </p:nvSpPr>
        <p:spPr>
          <a:xfrm>
            <a:off x="6381008" y="4965033"/>
            <a:ext cx="553192" cy="123157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CC37055-1783-DF13-F671-0051BC7D144E}"/>
              </a:ext>
            </a:extLst>
          </p:cNvPr>
          <p:cNvSpPr/>
          <p:nvPr/>
        </p:nvSpPr>
        <p:spPr>
          <a:xfrm>
            <a:off x="8286749" y="4305300"/>
            <a:ext cx="952500" cy="184275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8993C0C-DA90-F582-E7EA-0CCE753F400B}"/>
              </a:ext>
            </a:extLst>
          </p:cNvPr>
          <p:cNvSpPr/>
          <p:nvPr/>
        </p:nvSpPr>
        <p:spPr>
          <a:xfrm>
            <a:off x="9600457" y="4939356"/>
            <a:ext cx="553192" cy="123157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C0AC982-D056-A015-4167-46A36D48BEB6}"/>
              </a:ext>
            </a:extLst>
          </p:cNvPr>
          <p:cNvSpPr/>
          <p:nvPr/>
        </p:nvSpPr>
        <p:spPr>
          <a:xfrm>
            <a:off x="10515600" y="5548958"/>
            <a:ext cx="628649" cy="59590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239C201-A598-E91E-2BC8-869918AF95D2}"/>
              </a:ext>
            </a:extLst>
          </p:cNvPr>
          <p:cNvSpPr/>
          <p:nvPr/>
        </p:nvSpPr>
        <p:spPr>
          <a:xfrm>
            <a:off x="11487149" y="4328185"/>
            <a:ext cx="952500" cy="184275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028F9C1-12B4-F57B-BA3B-5B3D636F5FED}"/>
              </a:ext>
            </a:extLst>
          </p:cNvPr>
          <p:cNvSpPr/>
          <p:nvPr/>
        </p:nvSpPr>
        <p:spPr>
          <a:xfrm>
            <a:off x="6749600" y="8762740"/>
            <a:ext cx="628649" cy="59590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3BA92C9-D38E-F507-3D60-D6B3EBCD2C09}"/>
              </a:ext>
            </a:extLst>
          </p:cNvPr>
          <p:cNvSpPr/>
          <p:nvPr/>
        </p:nvSpPr>
        <p:spPr>
          <a:xfrm>
            <a:off x="5117941" y="7505700"/>
            <a:ext cx="952500" cy="184275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BD03FFE-1DCA-6632-E365-213F659402BC}"/>
              </a:ext>
            </a:extLst>
          </p:cNvPr>
          <p:cNvSpPr/>
          <p:nvPr/>
        </p:nvSpPr>
        <p:spPr>
          <a:xfrm>
            <a:off x="8057408" y="8116872"/>
            <a:ext cx="553192" cy="123157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92B0B014-E83B-D617-91FE-403C675DDFBF}"/>
              </a:ext>
            </a:extLst>
          </p:cNvPr>
          <p:cNvSpPr txBox="1"/>
          <p:nvPr/>
        </p:nvSpPr>
        <p:spPr>
          <a:xfrm>
            <a:off x="8193210" y="8532606"/>
            <a:ext cx="3404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chemeClr val="bg1"/>
                </a:solidFill>
              </a:rPr>
              <a:t>3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E7EA6BCE-DB88-24F5-3349-729682312375}"/>
              </a:ext>
            </a:extLst>
          </p:cNvPr>
          <p:cNvSpPr txBox="1"/>
          <p:nvPr/>
        </p:nvSpPr>
        <p:spPr>
          <a:xfrm>
            <a:off x="6893700" y="8860639"/>
            <a:ext cx="3404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chemeClr val="bg1"/>
                </a:solidFill>
              </a:rPr>
              <a:t>2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05778470-1EA6-EF8D-375E-AFD3805DE524}"/>
              </a:ext>
            </a:extLst>
          </p:cNvPr>
          <p:cNvSpPr txBox="1"/>
          <p:nvPr/>
        </p:nvSpPr>
        <p:spPr>
          <a:xfrm>
            <a:off x="5423967" y="8231922"/>
            <a:ext cx="3404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chemeClr val="bg1"/>
                </a:solidFill>
              </a:rPr>
              <a:t>1</a:t>
            </a:r>
            <a:endParaRPr lang="fr-F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5900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8A0E3-125D-B290-C41D-3AD4C1F76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BB1CC6A-5DCB-0BF5-91CC-5B772F88457A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4FC077-9800-D0DF-0F3F-183F6262069E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CCA9553-F7F5-75E7-D72C-83AD348DCAE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BE576606-4F06-0C07-5CC9-AF34DEF2371E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الأستاذ(ة) التغذية الراجعة.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202C48A9-C6E4-EFD5-F94B-FD788A5772F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29272" y="4196314"/>
            <a:ext cx="5336743" cy="3632942"/>
          </a:xfrm>
          <a:prstGeom prst="round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BDE50509-8111-CFDA-A3F0-64F2069146C6}"/>
                  </a:ext>
                </a:extLst>
              </p14:cNvPr>
              <p14:cNvContentPartPr/>
              <p14:nvPr/>
            </p14:nvContentPartPr>
            <p14:xfrm>
              <a:off x="6068444" y="5608145"/>
              <a:ext cx="529200" cy="40464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50444" y="5572505"/>
                <a:ext cx="564840" cy="47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91293820-D647-913B-A417-EB162C0456BC}"/>
                  </a:ext>
                </a:extLst>
              </p14:cNvPr>
              <p14:cNvContentPartPr/>
              <p14:nvPr/>
            </p14:nvContentPartPr>
            <p14:xfrm>
              <a:off x="-568156" y="3837665"/>
              <a:ext cx="360" cy="36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585796" y="3801665"/>
                <a:ext cx="36000" cy="72000"/>
              </a:xfrm>
              <a:prstGeom prst="rect">
                <a:avLst/>
              </a:prstGeom>
            </p:spPr>
          </p:pic>
        </mc:Fallback>
      </mc:AlternateContent>
      <p:pic>
        <p:nvPicPr>
          <p:cNvPr id="16" name="Image 15">
            <a:extLst>
              <a:ext uri="{FF2B5EF4-FFF2-40B4-BE49-F238E27FC236}">
                <a16:creationId xmlns:a16="http://schemas.microsoft.com/office/drawing/2014/main" id="{A52ECFD2-E30C-645B-41A9-D6FD9F24997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856" y="813447"/>
            <a:ext cx="1212198" cy="86866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id="{EE16D148-A97E-040B-3DBB-272CD7994CBA}"/>
                  </a:ext>
                </a:extLst>
              </p14:cNvPr>
              <p14:cNvContentPartPr/>
              <p14:nvPr/>
            </p14:nvContentPartPr>
            <p14:xfrm>
              <a:off x="4959644" y="5486465"/>
              <a:ext cx="1329120" cy="1706400"/>
            </p14:xfrm>
          </p:contentPart>
        </mc:Choice>
        <mc:Fallback xmlns=""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941644" y="5450465"/>
                <a:ext cx="1364760" cy="177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F26C3BB9-E7B8-D1CE-E6E6-CE001F5520D5}"/>
                  </a:ext>
                </a:extLst>
              </p14:cNvPr>
              <p14:cNvContentPartPr/>
              <p14:nvPr/>
            </p14:nvContentPartPr>
            <p14:xfrm>
              <a:off x="6289844" y="2895545"/>
              <a:ext cx="360" cy="360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71844" y="2859905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D6DDDBFD-C121-A817-5569-ADBC263DCE8A}"/>
                  </a:ext>
                </a:extLst>
              </p14:cNvPr>
              <p14:cNvContentPartPr/>
              <p14:nvPr/>
            </p14:nvContentPartPr>
            <p14:xfrm>
              <a:off x="96764" y="1440425"/>
              <a:ext cx="734760" cy="78912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9124" y="1404785"/>
                <a:ext cx="770400" cy="86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0F15DA31-90AC-0103-65DF-1AE653F6F011}"/>
                  </a:ext>
                </a:extLst>
              </p14:cNvPr>
              <p14:cNvContentPartPr/>
              <p14:nvPr/>
            </p14:nvContentPartPr>
            <p14:xfrm>
              <a:off x="-1246756" y="1703585"/>
              <a:ext cx="207000" cy="1268640"/>
            </p14:xfrm>
          </p:contentPart>
        </mc:Choice>
        <mc:Fallback xmlns=""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A4D7DBEE-35BF-8252-6DB4-30D6C5E605D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-1264756" y="1667945"/>
                <a:ext cx="242640" cy="134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5" name="Encre 24">
                <a:extLst>
                  <a:ext uri="{FF2B5EF4-FFF2-40B4-BE49-F238E27FC236}">
                    <a16:creationId xmlns:a16="http://schemas.microsoft.com/office/drawing/2014/main" id="{649C9082-12A3-60B0-17E0-133CA6F3F1B2}"/>
                  </a:ext>
                </a:extLst>
              </p14:cNvPr>
              <p14:cNvContentPartPr/>
              <p14:nvPr/>
            </p14:nvContentPartPr>
            <p14:xfrm>
              <a:off x="109724" y="2881865"/>
              <a:ext cx="84600" cy="652680"/>
            </p14:xfrm>
          </p:contentPart>
        </mc:Choice>
        <mc:Fallback xmlns="">
          <p:pic>
            <p:nvPicPr>
              <p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92084" y="2846225"/>
                <a:ext cx="120240" cy="72432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D9BF312F-6316-55DC-8AB9-20B83A011D18}"/>
              </a:ext>
            </a:extLst>
          </p:cNvPr>
          <p:cNvSpPr txBox="1"/>
          <p:nvPr/>
        </p:nvSpPr>
        <p:spPr>
          <a:xfrm>
            <a:off x="5933084" y="5295659"/>
            <a:ext cx="13291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2</a:t>
            </a:r>
            <a:endParaRPr lang="fr-FR" sz="88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302DDC71-D8C8-AF5E-A653-BE698401FCE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1555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على 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606F08-44AC-F3A7-5B84-07719184A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4A8D0AA-7210-325B-6C5D-37DB41AC25D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FFD178-90E7-D865-5D86-B3720E574154}"/>
              </a:ext>
            </a:extLst>
          </p:cNvPr>
          <p:cNvSpPr/>
          <p:nvPr/>
        </p:nvSpPr>
        <p:spPr>
          <a:xfrm>
            <a:off x="275853" y="2867698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0F2F33D-A175-0096-0DB1-09B12D76561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BBDD7E12-2603-ACF2-00A4-F8E24D755F12}"/>
              </a:ext>
            </a:extLst>
          </p:cNvPr>
          <p:cNvSpPr txBox="1"/>
          <p:nvPr/>
        </p:nvSpPr>
        <p:spPr>
          <a:xfrm>
            <a:off x="1371601" y="863026"/>
            <a:ext cx="11125200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2: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رقم الشكل الناقص؟</a:t>
            </a: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19D9CE35-1D15-8047-534E-A1C4EADFB6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4636" y="725869"/>
            <a:ext cx="1108364" cy="754510"/>
          </a:xfrm>
          <a:prstGeom prst="round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4606778-0C41-80B8-59BF-5BAEF45454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5567" y="4754930"/>
            <a:ext cx="1347977" cy="1347977"/>
          </a:xfrm>
          <a:prstGeom prst="rect">
            <a:avLst/>
          </a:prstGeom>
        </p:spPr>
      </p:pic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17A8FBE2-8D91-6373-1A37-EF924E1E87DE}"/>
              </a:ext>
            </a:extLst>
          </p:cNvPr>
          <p:cNvCxnSpPr>
            <a:cxnSpLocks/>
          </p:cNvCxnSpPr>
          <p:nvPr/>
        </p:nvCxnSpPr>
        <p:spPr>
          <a:xfrm>
            <a:off x="1143000" y="6535329"/>
            <a:ext cx="11506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ZoneTexte 38">
            <a:extLst>
              <a:ext uri="{FF2B5EF4-FFF2-40B4-BE49-F238E27FC236}">
                <a16:creationId xmlns:a16="http://schemas.microsoft.com/office/drawing/2014/main" id="{B8D81FB9-535F-EAAD-9676-912F5F3F7B9D}"/>
              </a:ext>
            </a:extLst>
          </p:cNvPr>
          <p:cNvSpPr txBox="1"/>
          <p:nvPr/>
        </p:nvSpPr>
        <p:spPr>
          <a:xfrm>
            <a:off x="3754076" y="7616148"/>
            <a:ext cx="3404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chemeClr val="bg1"/>
                </a:solidFill>
              </a:rPr>
              <a:t>1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3B2F38EC-BA0F-A711-C934-4B055AFBAFC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BC629C2D-7FBC-E5DC-78B1-CF10FF1EB895}"/>
              </a:ext>
            </a:extLst>
          </p:cNvPr>
          <p:cNvSpPr/>
          <p:nvPr/>
        </p:nvSpPr>
        <p:spPr>
          <a:xfrm>
            <a:off x="838200" y="4456114"/>
            <a:ext cx="1676400" cy="1678073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03E95730-2778-FF87-C101-795BE195E034}"/>
              </a:ext>
            </a:extLst>
          </p:cNvPr>
          <p:cNvSpPr/>
          <p:nvPr/>
        </p:nvSpPr>
        <p:spPr>
          <a:xfrm>
            <a:off x="2839676" y="5218874"/>
            <a:ext cx="914400" cy="915313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riangle isocèle 10">
            <a:extLst>
              <a:ext uri="{FF2B5EF4-FFF2-40B4-BE49-F238E27FC236}">
                <a16:creationId xmlns:a16="http://schemas.microsoft.com/office/drawing/2014/main" id="{C4DB29E5-9A50-9880-D409-E3E147B02416}"/>
              </a:ext>
            </a:extLst>
          </p:cNvPr>
          <p:cNvSpPr/>
          <p:nvPr/>
        </p:nvSpPr>
        <p:spPr>
          <a:xfrm>
            <a:off x="4094522" y="4456114"/>
            <a:ext cx="1315677" cy="1678073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riangle isocèle 11">
            <a:extLst>
              <a:ext uri="{FF2B5EF4-FFF2-40B4-BE49-F238E27FC236}">
                <a16:creationId xmlns:a16="http://schemas.microsoft.com/office/drawing/2014/main" id="{5877ECB6-1689-75EF-F83F-F9D295AAF0FE}"/>
              </a:ext>
            </a:extLst>
          </p:cNvPr>
          <p:cNvSpPr/>
          <p:nvPr/>
        </p:nvSpPr>
        <p:spPr>
          <a:xfrm>
            <a:off x="5867401" y="5146659"/>
            <a:ext cx="761999" cy="971888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723392F4-9E8D-5754-CDEA-A0FF95B0BF16}"/>
              </a:ext>
            </a:extLst>
          </p:cNvPr>
          <p:cNvSpPr/>
          <p:nvPr/>
        </p:nvSpPr>
        <p:spPr>
          <a:xfrm>
            <a:off x="7044166" y="4440474"/>
            <a:ext cx="1676400" cy="1678073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Triangle isocèle 16">
            <a:extLst>
              <a:ext uri="{FF2B5EF4-FFF2-40B4-BE49-F238E27FC236}">
                <a16:creationId xmlns:a16="http://schemas.microsoft.com/office/drawing/2014/main" id="{03A2AEEB-62D8-F6F2-90BF-EDEE8683B4A7}"/>
              </a:ext>
            </a:extLst>
          </p:cNvPr>
          <p:cNvSpPr/>
          <p:nvPr/>
        </p:nvSpPr>
        <p:spPr>
          <a:xfrm>
            <a:off x="10300488" y="4440474"/>
            <a:ext cx="1315677" cy="1678073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Triangle isocèle 18">
            <a:extLst>
              <a:ext uri="{FF2B5EF4-FFF2-40B4-BE49-F238E27FC236}">
                <a16:creationId xmlns:a16="http://schemas.microsoft.com/office/drawing/2014/main" id="{544CC1A9-FE5B-4500-E52B-ED914F140CDD}"/>
              </a:ext>
            </a:extLst>
          </p:cNvPr>
          <p:cNvSpPr/>
          <p:nvPr/>
        </p:nvSpPr>
        <p:spPr>
          <a:xfrm>
            <a:off x="12073367" y="5131019"/>
            <a:ext cx="761999" cy="971888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2DF2B266-6CC2-AD7B-F6C5-4C04EE391C43}"/>
              </a:ext>
            </a:extLst>
          </p:cNvPr>
          <p:cNvSpPr/>
          <p:nvPr/>
        </p:nvSpPr>
        <p:spPr>
          <a:xfrm>
            <a:off x="3705836" y="7722603"/>
            <a:ext cx="1676400" cy="1678073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337CF966-4770-406B-0B18-462CE887BC16}"/>
              </a:ext>
            </a:extLst>
          </p:cNvPr>
          <p:cNvSpPr/>
          <p:nvPr/>
        </p:nvSpPr>
        <p:spPr>
          <a:xfrm>
            <a:off x="9996783" y="8315729"/>
            <a:ext cx="914400" cy="915313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Triangle isocèle 25">
            <a:extLst>
              <a:ext uri="{FF2B5EF4-FFF2-40B4-BE49-F238E27FC236}">
                <a16:creationId xmlns:a16="http://schemas.microsoft.com/office/drawing/2014/main" id="{2C123F0F-AD91-0A9D-53D4-A0B78C5D2F1A}"/>
              </a:ext>
            </a:extLst>
          </p:cNvPr>
          <p:cNvSpPr/>
          <p:nvPr/>
        </p:nvSpPr>
        <p:spPr>
          <a:xfrm>
            <a:off x="7845238" y="7479984"/>
            <a:ext cx="1315677" cy="1678073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Triangle isocèle 29">
            <a:extLst>
              <a:ext uri="{FF2B5EF4-FFF2-40B4-BE49-F238E27FC236}">
                <a16:creationId xmlns:a16="http://schemas.microsoft.com/office/drawing/2014/main" id="{B70A5C2F-E93E-920B-CB51-09746C506F2C}"/>
              </a:ext>
            </a:extLst>
          </p:cNvPr>
          <p:cNvSpPr/>
          <p:nvPr/>
        </p:nvSpPr>
        <p:spPr>
          <a:xfrm>
            <a:off x="5989104" y="8285222"/>
            <a:ext cx="761999" cy="971888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1E6572DC-F65D-A063-CCD2-F57AA2CDCF45}"/>
              </a:ext>
            </a:extLst>
          </p:cNvPr>
          <p:cNvSpPr txBox="1"/>
          <p:nvPr/>
        </p:nvSpPr>
        <p:spPr>
          <a:xfrm>
            <a:off x="4383953" y="8315729"/>
            <a:ext cx="340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chemeClr val="bg1"/>
                </a:solidFill>
              </a:rPr>
              <a:t>1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E7022C39-4D24-BDAA-95A3-0959F4B42D10}"/>
              </a:ext>
            </a:extLst>
          </p:cNvPr>
          <p:cNvSpPr txBox="1"/>
          <p:nvPr/>
        </p:nvSpPr>
        <p:spPr>
          <a:xfrm>
            <a:off x="6177016" y="8696392"/>
            <a:ext cx="340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chemeClr val="bg1"/>
                </a:solidFill>
              </a:rPr>
              <a:t>2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D623639B-5BA3-CD66-FB6D-A9EE320735A6}"/>
              </a:ext>
            </a:extLst>
          </p:cNvPr>
          <p:cNvSpPr txBox="1"/>
          <p:nvPr/>
        </p:nvSpPr>
        <p:spPr>
          <a:xfrm>
            <a:off x="8287469" y="8417578"/>
            <a:ext cx="340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chemeClr val="bg1"/>
                </a:solidFill>
              </a:rPr>
              <a:t>3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8902172F-59A2-47B8-AD53-FBBD415B6519}"/>
              </a:ext>
            </a:extLst>
          </p:cNvPr>
          <p:cNvSpPr txBox="1"/>
          <p:nvPr/>
        </p:nvSpPr>
        <p:spPr>
          <a:xfrm>
            <a:off x="10253544" y="8524717"/>
            <a:ext cx="340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chemeClr val="bg1"/>
                </a:solidFill>
              </a:rPr>
              <a:t>4</a:t>
            </a:r>
            <a:endParaRPr lang="fr-F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5887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6AF27-93EF-E13D-C7EE-D55258E01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3D89144-E9CF-24FD-20CF-BB7CE841D596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88DEE6C-A1F8-EB97-8C44-5A52E86EAD0C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982C93-9993-41A4-11A0-2CE1FA18DC4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ABB5CEB8-E636-DCEA-8B09-B30734696908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الأستاذ(ة) التغذية الراجعة.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5BCD802E-BDE3-A4AE-A886-B1E126D152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29272" y="4196314"/>
            <a:ext cx="5336743" cy="3632942"/>
          </a:xfrm>
          <a:prstGeom prst="round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5109E254-667C-29AB-3405-CD531D36AA88}"/>
                  </a:ext>
                </a:extLst>
              </p14:cNvPr>
              <p14:cNvContentPartPr/>
              <p14:nvPr/>
            </p14:nvContentPartPr>
            <p14:xfrm>
              <a:off x="6068444" y="5608145"/>
              <a:ext cx="529200" cy="40464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50444" y="5572505"/>
                <a:ext cx="564840" cy="47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1512EB2D-B183-D037-2DED-BBD8C08206FF}"/>
                  </a:ext>
                </a:extLst>
              </p14:cNvPr>
              <p14:cNvContentPartPr/>
              <p14:nvPr/>
            </p14:nvContentPartPr>
            <p14:xfrm>
              <a:off x="-568156" y="3837665"/>
              <a:ext cx="360" cy="36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585796" y="3801665"/>
                <a:ext cx="36000" cy="72000"/>
              </a:xfrm>
              <a:prstGeom prst="rect">
                <a:avLst/>
              </a:prstGeom>
            </p:spPr>
          </p:pic>
        </mc:Fallback>
      </mc:AlternateContent>
      <p:pic>
        <p:nvPicPr>
          <p:cNvPr id="16" name="Image 15">
            <a:extLst>
              <a:ext uri="{FF2B5EF4-FFF2-40B4-BE49-F238E27FC236}">
                <a16:creationId xmlns:a16="http://schemas.microsoft.com/office/drawing/2014/main" id="{44D515C4-8F21-30A9-F958-48CA5E8AAE2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856" y="813447"/>
            <a:ext cx="1212198" cy="86866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id="{61219500-1396-9748-330C-84AD15F0FD6F}"/>
                  </a:ext>
                </a:extLst>
              </p14:cNvPr>
              <p14:cNvContentPartPr/>
              <p14:nvPr/>
            </p14:nvContentPartPr>
            <p14:xfrm>
              <a:off x="4959644" y="5486465"/>
              <a:ext cx="1329120" cy="1706400"/>
            </p14:xfrm>
          </p:contentPart>
        </mc:Choice>
        <mc:Fallback xmlns=""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941644" y="5450465"/>
                <a:ext cx="1364760" cy="177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CB083B93-6F38-D699-6E13-6F53EB134E01}"/>
                  </a:ext>
                </a:extLst>
              </p14:cNvPr>
              <p14:cNvContentPartPr/>
              <p14:nvPr/>
            </p14:nvContentPartPr>
            <p14:xfrm>
              <a:off x="6289844" y="2895545"/>
              <a:ext cx="360" cy="360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71844" y="2859905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19356791-1B8E-4E72-C830-C96E4AD9E4E6}"/>
                  </a:ext>
                </a:extLst>
              </p14:cNvPr>
              <p14:cNvContentPartPr/>
              <p14:nvPr/>
            </p14:nvContentPartPr>
            <p14:xfrm>
              <a:off x="96764" y="1440425"/>
              <a:ext cx="734760" cy="78912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9124" y="1404785"/>
                <a:ext cx="770400" cy="86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0F3361D0-C508-47B2-9B98-097F2DA80D14}"/>
                  </a:ext>
                </a:extLst>
              </p14:cNvPr>
              <p14:cNvContentPartPr/>
              <p14:nvPr/>
            </p14:nvContentPartPr>
            <p14:xfrm>
              <a:off x="-1246756" y="1703585"/>
              <a:ext cx="207000" cy="1268640"/>
            </p14:xfrm>
          </p:contentPart>
        </mc:Choice>
        <mc:Fallback xmlns=""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A4D7DBEE-35BF-8252-6DB4-30D6C5E605D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-1264756" y="1667945"/>
                <a:ext cx="242640" cy="134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5" name="Encre 24">
                <a:extLst>
                  <a:ext uri="{FF2B5EF4-FFF2-40B4-BE49-F238E27FC236}">
                    <a16:creationId xmlns:a16="http://schemas.microsoft.com/office/drawing/2014/main" id="{F16F07B4-64E0-173B-818B-2A449A1730C9}"/>
                  </a:ext>
                </a:extLst>
              </p14:cNvPr>
              <p14:cNvContentPartPr/>
              <p14:nvPr/>
            </p14:nvContentPartPr>
            <p14:xfrm>
              <a:off x="109724" y="2881865"/>
              <a:ext cx="84600" cy="652680"/>
            </p14:xfrm>
          </p:contentPart>
        </mc:Choice>
        <mc:Fallback xmlns="">
          <p:pic>
            <p:nvPicPr>
              <p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92084" y="2846225"/>
                <a:ext cx="120240" cy="72432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63E67D7C-337D-AA9F-C006-F280CBEECF2A}"/>
              </a:ext>
            </a:extLst>
          </p:cNvPr>
          <p:cNvSpPr txBox="1"/>
          <p:nvPr/>
        </p:nvSpPr>
        <p:spPr>
          <a:xfrm>
            <a:off x="5933084" y="5295659"/>
            <a:ext cx="13291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800" dirty="0">
                <a:solidFill>
                  <a:schemeClr val="bg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4</a:t>
            </a:r>
            <a:endParaRPr lang="fr-FR" sz="88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6CA594AE-2E62-E778-D051-A990FECBEEC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4307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2201873" y="2889589"/>
            <a:ext cx="884712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667001" y="3941147"/>
            <a:ext cx="83057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وتمثيل وكتابة العدد 9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2201873" y="2836615"/>
            <a:ext cx="8847126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783" rtl="1"/>
            <a:r>
              <a:rPr lang="ar-M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التهيئة لمهارات العد والحساب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00572B1C-CDF0-F211-98C2-990240018390}"/>
              </a:ext>
            </a:extLst>
          </p:cNvPr>
          <p:cNvSpPr txBox="1"/>
          <p:nvPr/>
        </p:nvSpPr>
        <p:spPr>
          <a:xfrm>
            <a:off x="1371601" y="863026"/>
            <a:ext cx="11125200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تعرفنا في بداية هذه الحصة من خلال نشاط قصة عدد على العدد 9.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معي هذه 9 سيارات.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الترديد تسع سيارات . تسعة مع رفع 9 أصابع للإشارة إلى 9 ثم بطاقة العدد 9.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C77D87B-48A7-57E6-588B-AB2180CF60C9}"/>
              </a:ext>
            </a:extLst>
          </p:cNvPr>
          <p:cNvSpPr/>
          <p:nvPr/>
        </p:nvSpPr>
        <p:spPr>
          <a:xfrm>
            <a:off x="2057400" y="5143500"/>
            <a:ext cx="1957555" cy="1905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9600" dirty="0">
                <a:solidFill>
                  <a:schemeClr val="tx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9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45FCC3C-5E66-C9E3-4EDE-0DE07574EC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968" y="4963709"/>
            <a:ext cx="1713700" cy="2127637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6C62966D-9225-88C1-E3ED-877E9439018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0C2EE4E-2653-9BAA-1E4E-3FEB7782DA6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4381500"/>
            <a:ext cx="1295400" cy="12954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BAFBC93A-C505-571D-B992-D0EDD1E901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173" y="4316009"/>
            <a:ext cx="1295400" cy="12954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4AAA99F4-20FA-34BB-B5C2-1B649FB6A85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9503" y="5029200"/>
            <a:ext cx="1295400" cy="12954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AD0FB87F-C776-2B66-A02F-EFD955E718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5076" y="4963709"/>
            <a:ext cx="1295400" cy="12954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E8F7C1E3-470E-753B-AB7A-AB9F5BAA033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1667" y="5676900"/>
            <a:ext cx="1295400" cy="12954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F808F3D0-20F6-6E78-700A-3773D34EBE0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240" y="5611409"/>
            <a:ext cx="1295400" cy="12954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2345C949-3965-A26D-487B-98A43775A7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3831" y="6354679"/>
            <a:ext cx="1295400" cy="12954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CA5126CA-D1F7-AD08-5801-9C291E06D6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9404" y="6289188"/>
            <a:ext cx="1295400" cy="1295400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3488067F-3EAF-2650-6DC1-4B50532B57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0467" y="3724777"/>
            <a:ext cx="1295400" cy="129540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E6B6A6F4-DBF4-FB1D-A86D-0A6443ECEE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2701" y="4850615"/>
            <a:ext cx="1417364" cy="2327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6527C1-B6B3-4858-7712-4AADB0289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D311FC-D64D-0D20-3CCA-40178131801A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3BAB2F1-E535-B39C-2360-95CED905BD98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2BF0886-39E0-EE71-D34E-45FB7EBC35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DC60DA10-5720-FF40-D164-9D867B96F07F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وهذه </a:t>
            </a:r>
            <a:r>
              <a:rPr lang="f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دفاتر.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الترديد تسعة دفاتر .  مع رفع 9 أصابع للإشارة إلى 9 ثم بطاقة العدد 9.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47BB477-BB7F-182C-6739-4D5334E27F3C}"/>
              </a:ext>
            </a:extLst>
          </p:cNvPr>
          <p:cNvSpPr/>
          <p:nvPr/>
        </p:nvSpPr>
        <p:spPr>
          <a:xfrm>
            <a:off x="2057400" y="5143500"/>
            <a:ext cx="1957555" cy="1905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9600" dirty="0">
                <a:solidFill>
                  <a:schemeClr val="tx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9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FE4C8D3-7486-0641-8945-E2B06F7AC9B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7AA477A4-9414-A6CE-5DAD-2F920CC52D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8300" y="4963709"/>
            <a:ext cx="1713700" cy="2127637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ECECF53-238E-23C7-089E-80906E935D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033" y="4850615"/>
            <a:ext cx="1417364" cy="2327913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25DEAACF-B32F-5165-9DDE-5B05A61FADE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8508" y="4487580"/>
            <a:ext cx="728048" cy="1051420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61640E07-3E4B-518C-907C-CF28D657EFA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514" y="4381501"/>
            <a:ext cx="728048" cy="1051420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6FAE4298-3F21-6EF8-2D87-EFE432DF2C7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4732" y="5491511"/>
            <a:ext cx="728048" cy="1051420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1CBAEF87-DAA7-EE4C-F8D5-FF7A39DB5C5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0738" y="5385432"/>
            <a:ext cx="728048" cy="1051420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B94360A6-7D80-6ED2-FA40-112B91888ED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6869" y="6530480"/>
            <a:ext cx="728048" cy="1051420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F70A6C0B-FA4D-1171-6A12-2DCFE2DABA2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2875" y="6424401"/>
            <a:ext cx="728048" cy="1051420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7BAA290-6EC3-DA35-B041-B887DB8901A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0427" y="4381500"/>
            <a:ext cx="728048" cy="1051420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1AF5BD73-783F-105B-8521-0D57C38BDF6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3845" y="5385431"/>
            <a:ext cx="728048" cy="1051420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C676DCAA-4BBF-34A5-AAAF-906F75A95BA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5182" y="6438000"/>
            <a:ext cx="728048" cy="1051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574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72579-5CE5-E3F4-8E80-F4CEF5657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C0DFA93-DBAB-F61F-DF27-F2AFA17CE1C8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BA3EA2-BF2A-9A81-4C4F-F09A5489E9B3}"/>
              </a:ext>
            </a:extLst>
          </p:cNvPr>
          <p:cNvSpPr/>
          <p:nvPr/>
        </p:nvSpPr>
        <p:spPr>
          <a:xfrm>
            <a:off x="275852" y="2951073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9E58D84-DDF6-EDF6-D352-FB3E27DE15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B865EBBD-8060-169F-1271-DBA961691293}"/>
              </a:ext>
            </a:extLst>
          </p:cNvPr>
          <p:cNvSpPr txBox="1"/>
          <p:nvPr/>
        </p:nvSpPr>
        <p:spPr>
          <a:xfrm>
            <a:off x="609600" y="863026"/>
            <a:ext cx="1188720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يستطيع تمثيل العدد </a:t>
            </a:r>
            <a:r>
              <a:rPr lang="f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بأشياء من اختياره ويرفع بطاقة العدد </a:t>
            </a:r>
            <a:r>
              <a:rPr lang="f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هكذا: </a:t>
            </a:r>
            <a:r>
              <a:rPr lang="f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أقلام. تسعة.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يشجع الأستاذ(ة) كل المبادرات ويقدم التغذية الراجعة المناسبة في كل مرة.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D2C6AB8-AEE1-0E11-3103-5D96C60FC4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5524500"/>
            <a:ext cx="2663188" cy="366048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AE0AE6D-DFDA-CAE2-651A-BC6108980607}"/>
              </a:ext>
            </a:extLst>
          </p:cNvPr>
          <p:cNvSpPr/>
          <p:nvPr/>
        </p:nvSpPr>
        <p:spPr>
          <a:xfrm>
            <a:off x="4263800" y="5150428"/>
            <a:ext cx="1219200" cy="118646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96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9</a:t>
            </a:r>
            <a:endParaRPr lang="fr-FR" sz="96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DA59136-38FF-C723-51C9-06E4F69A9E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346" y="4954027"/>
            <a:ext cx="1421996" cy="142199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66FB819-0BDF-5D86-EE94-E1951186BC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6939">
            <a:off x="7244103" y="4975920"/>
            <a:ext cx="1421996" cy="142199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00A57B0-7F2B-71C1-1FA6-70E833789C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66260">
            <a:off x="7569483" y="5115493"/>
            <a:ext cx="1421996" cy="142199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BC0C55D-2FBD-26EF-F288-299EE51473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74140">
            <a:off x="6874181" y="4954027"/>
            <a:ext cx="1421996" cy="142199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4B9196D9-5545-E354-96F3-848B97C45B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69303">
            <a:off x="7420304" y="5037236"/>
            <a:ext cx="1421996" cy="142199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C54CB99B-150C-0010-DEA1-2877824F0F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29055">
            <a:off x="6681921" y="5099715"/>
            <a:ext cx="1421996" cy="1421996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F7E23C7B-3E07-AFF6-C116-A45C2702667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042D888-7532-CB8D-1621-B9E482AE3A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46843">
            <a:off x="7698402" y="5213797"/>
            <a:ext cx="1421996" cy="142199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AE0835D-F19D-D4E2-BE1E-331430745D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72784">
            <a:off x="6516366" y="5186805"/>
            <a:ext cx="1421996" cy="142199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69336C7-3C1A-5C54-CC3B-341B86975A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92495">
            <a:off x="7778344" y="5378529"/>
            <a:ext cx="1421996" cy="1421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124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86AFD-72C7-D1CE-71D6-0F91A7C816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B99A62A-8DFE-5F90-D516-24EDA728B195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5833C5F-1209-33DD-6916-35BC8B39B9CB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9E898E1-D0BB-0F7D-BA14-A462C0AC642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E0EB939A-FEEF-A9E6-8A31-3D133BFB80DE}"/>
              </a:ext>
            </a:extLst>
          </p:cNvPr>
          <p:cNvSpPr txBox="1"/>
          <p:nvPr/>
        </p:nvSpPr>
        <p:spPr>
          <a:xfrm>
            <a:off x="1371601" y="863026"/>
            <a:ext cx="11125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لاحظوا معي كيف نكتب العدد 9.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يتوجه الأستاذ(ة) نحو السبورة ويعطي بظهر للمتعلمين ليتم تقليده في نفس اتجاه الكتابة.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يكتب الأستاذ(ة) العدد 9 في الهواء ويدعو المتعلمين بفعل ما يفعله.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الأستاذ(ة) العدد 9 على السبورة مع التصريح بكل مراحل الكتابة.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CA5022B-6C0F-F261-6289-AE5432F23C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483" y="2739848"/>
            <a:ext cx="6934200" cy="6934200"/>
          </a:xfrm>
          <a:prstGeom prst="rect">
            <a:avLst/>
          </a:prstGeom>
        </p:spPr>
      </p:pic>
      <p:sp>
        <p:nvSpPr>
          <p:cNvPr id="3" name="Freeform 8">
            <a:extLst>
              <a:ext uri="{FF2B5EF4-FFF2-40B4-BE49-F238E27FC236}">
                <a16:creationId xmlns:a16="http://schemas.microsoft.com/office/drawing/2014/main" id="{A1397D83-89D0-0714-76ED-9905F9741D9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EA911D8-EFF6-44F6-5882-6F0EDC6BEF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5295900"/>
            <a:ext cx="1287826" cy="174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6013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D6284-B7FA-68BB-4E2A-654DC1BAB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9092FE7-92E3-9D24-FE22-5F3600D5C291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7418EAC-E637-509F-3EBE-1369C6E8971E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F842BEE-2DBB-31B4-49CB-20FD3D14579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68BDF4D8-345E-AF42-8F0E-FBC967E2E815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ألواحكم. أكتبوا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</a:rPr>
              <a:t>9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يتجول الأستاذ(ة) لتقديم التغذية الراجعة.</a:t>
            </a: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98BC7316-28E7-3556-699B-51BFA0BF54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4636" y="725869"/>
            <a:ext cx="1108364" cy="754510"/>
          </a:xfrm>
          <a:prstGeom prst="round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890280BD-FAF8-90B1-0C92-5A4C71E3CE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62400" y="4381500"/>
            <a:ext cx="5336743" cy="3632942"/>
          </a:xfrm>
          <a:prstGeom prst="roundRect">
            <a:avLst/>
          </a:prstGeom>
        </p:spPr>
      </p:pic>
      <p:sp>
        <p:nvSpPr>
          <p:cNvPr id="6" name="Freeform 8">
            <a:extLst>
              <a:ext uri="{FF2B5EF4-FFF2-40B4-BE49-F238E27FC236}">
                <a16:creationId xmlns:a16="http://schemas.microsoft.com/office/drawing/2014/main" id="{F8F45E1D-3CCE-C903-1AFC-3E17A0A7297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4630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AA881-5302-6264-46BD-B7374036C4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A1D09EB-13D3-B4B4-4A47-D5A75A5E871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5EE4930-0219-FA10-1D4A-CAFC0968FDF3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E4A2DB-BB88-523E-6506-2BE061D7351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D651BDA4-BC8C-B558-B42D-8D3420ED0AC5}"/>
              </a:ext>
            </a:extLst>
          </p:cNvPr>
          <p:cNvSpPr txBox="1"/>
          <p:nvPr/>
        </p:nvSpPr>
        <p:spPr>
          <a:xfrm>
            <a:off x="1371601" y="863026"/>
            <a:ext cx="111252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يستمر الأستاذ(ة)  في تقديم التغذية الراجعة.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تكرار العملية لمرتين أو ثلاث حتى نعطي الفرصة للمتعلم للتدرب أكثر.</a:t>
            </a: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5E4D1535-C729-4E1D-9207-60040E31DA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62400" y="4381500"/>
            <a:ext cx="5336743" cy="3632942"/>
          </a:xfrm>
          <a:prstGeom prst="round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14:cNvPr>
              <p14:cNvContentPartPr/>
              <p14:nvPr/>
            </p14:nvContentPartPr>
            <p14:xfrm>
              <a:off x="6068444" y="5608145"/>
              <a:ext cx="529200" cy="40464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50444" y="5572505"/>
                <a:ext cx="564840" cy="47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14:cNvPr>
              <p14:cNvContentPartPr/>
              <p14:nvPr/>
            </p14:nvContentPartPr>
            <p14:xfrm>
              <a:off x="-568156" y="3837665"/>
              <a:ext cx="360" cy="36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585796" y="3801665"/>
                <a:ext cx="36000" cy="72000"/>
              </a:xfrm>
              <a:prstGeom prst="rect">
                <a:avLst/>
              </a:prstGeom>
            </p:spPr>
          </p:pic>
        </mc:Fallback>
      </mc:AlternateContent>
      <p:pic>
        <p:nvPicPr>
          <p:cNvPr id="16" name="Image 15">
            <a:extLst>
              <a:ext uri="{FF2B5EF4-FFF2-40B4-BE49-F238E27FC236}">
                <a16:creationId xmlns:a16="http://schemas.microsoft.com/office/drawing/2014/main" id="{A182F147-C2A0-0481-4379-2A151EA02A7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856" y="813447"/>
            <a:ext cx="1212198" cy="86866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14:cNvPr>
              <p14:cNvContentPartPr/>
              <p14:nvPr/>
            </p14:nvContentPartPr>
            <p14:xfrm>
              <a:off x="4959644" y="5486465"/>
              <a:ext cx="1329120" cy="1706400"/>
            </p14:xfrm>
          </p:contentPart>
        </mc:Choice>
        <mc:Fallback xmlns=""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941644" y="5450465"/>
                <a:ext cx="1364760" cy="177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14:cNvPr>
              <p14:cNvContentPartPr/>
              <p14:nvPr/>
            </p14:nvContentPartPr>
            <p14:xfrm>
              <a:off x="6289844" y="2895545"/>
              <a:ext cx="360" cy="360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71844" y="2859905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14:cNvPr>
              <p14:cNvContentPartPr/>
              <p14:nvPr/>
            </p14:nvContentPartPr>
            <p14:xfrm>
              <a:off x="96764" y="1440425"/>
              <a:ext cx="734760" cy="78912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9124" y="1404785"/>
                <a:ext cx="770400" cy="86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A4D7DBEE-35BF-8252-6DB4-30D6C5E605DB}"/>
                  </a:ext>
                </a:extLst>
              </p14:cNvPr>
              <p14:cNvContentPartPr/>
              <p14:nvPr/>
            </p14:nvContentPartPr>
            <p14:xfrm>
              <a:off x="-1246756" y="1703585"/>
              <a:ext cx="207000" cy="1268640"/>
            </p14:xfrm>
          </p:contentPart>
        </mc:Choice>
        <mc:Fallback xmlns=""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A4D7DBEE-35BF-8252-6DB4-30D6C5E605D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-1264756" y="1667945"/>
                <a:ext cx="242640" cy="134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14:cNvPr>
              <p14:cNvContentPartPr/>
              <p14:nvPr/>
            </p14:nvContentPartPr>
            <p14:xfrm>
              <a:off x="109724" y="2881865"/>
              <a:ext cx="84600" cy="652680"/>
            </p14:xfrm>
          </p:contentPart>
        </mc:Choice>
        <mc:Fallback xmlns="">
          <p:pic>
            <p:nvPicPr>
              <p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92084" y="2846225"/>
                <a:ext cx="120240" cy="72432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AAEBBD46-7182-9EC8-FF94-D7C39A8765AC}"/>
              </a:ext>
            </a:extLst>
          </p:cNvPr>
          <p:cNvSpPr txBox="1"/>
          <p:nvPr/>
        </p:nvSpPr>
        <p:spPr>
          <a:xfrm>
            <a:off x="5933084" y="5295659"/>
            <a:ext cx="132912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11500" b="1" dirty="0">
                <a:solidFill>
                  <a:schemeClr val="bg1"/>
                </a:solidFill>
                <a:latin typeface="Microsoft Uighur" panose="02000000000000000000" pitchFamily="2" charset="-78"/>
              </a:rPr>
              <a:t>9</a:t>
            </a:r>
            <a:endParaRPr lang="fr-FR" sz="9600" b="1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6BCDA8E6-11D2-FC38-F2B4-3CC2D9943D8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9768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58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649828" y="6841129"/>
            <a:ext cx="1230172" cy="837429"/>
          </a:xfrm>
          <a:prstGeom prst="round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1818" y="6332930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465" y="303242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3697297" y="4294573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10085721" y="7946371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64817" y="431533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782098" y="4315339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7001683" y="7946372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3854973" y="795678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6892405" y="4280351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782098" y="7946373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2753811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47" y="6425659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943975" y="6205895"/>
            <a:ext cx="2219288" cy="147266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813" y="2686605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720DD74D-782E-F5E5-ABE5-4909AFF5AF6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272486" y="2753811"/>
            <a:ext cx="1215210" cy="146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16235-62CC-8356-5047-8D3EDD381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22271D-CA23-C6A2-BAB2-A2F91D0E327C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E6DA83-84A4-FA92-26EE-8A97B53ACCC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A42B843-A752-D53F-3A44-B3131144FD5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7397A43-1438-7CA3-BB9E-9C1267C52C58}"/>
              </a:ext>
            </a:extLst>
          </p:cNvPr>
          <p:cNvSpPr txBox="1"/>
          <p:nvPr/>
        </p:nvSpPr>
        <p:spPr>
          <a:xfrm>
            <a:off x="4191000" y="976263"/>
            <a:ext cx="8324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ذ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كراساتكم سننجز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التمرين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12 من كراسة الرياضيات. لاحظوا كيف.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3B30857-E85A-8E3E-D741-C4751A7E877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1B6B8F4-7EA6-5D64-3EB7-8FC724BC0FB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118F3FDA-64CD-ECB3-07A9-A73C55FCCE26}"/>
              </a:ext>
            </a:extLst>
          </p:cNvPr>
          <p:cNvSpPr/>
          <p:nvPr/>
        </p:nvSpPr>
        <p:spPr>
          <a:xfrm rot="10800000">
            <a:off x="12656405" y="10271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E93C02C-8A75-1890-4FBA-1F1CDC7613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1" y="3754499"/>
            <a:ext cx="11499953" cy="44693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F29724D-8292-5E14-6931-C1EAB06F93BB}"/>
              </a:ext>
            </a:extLst>
          </p:cNvPr>
          <p:cNvSpPr/>
          <p:nvPr/>
        </p:nvSpPr>
        <p:spPr>
          <a:xfrm rot="1250627" flipV="1">
            <a:off x="4614078" y="6776818"/>
            <a:ext cx="2309198" cy="2329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C57CBECD-287A-0DB5-EC73-0945EFE1D3DD}"/>
              </a:ext>
            </a:extLst>
          </p:cNvPr>
          <p:cNvCxnSpPr>
            <a:cxnSpLocks/>
            <a:endCxn id="7" idx="3"/>
          </p:cNvCxnSpPr>
          <p:nvPr/>
        </p:nvCxnSpPr>
        <p:spPr>
          <a:xfrm>
            <a:off x="4639056" y="6455438"/>
            <a:ext cx="2208656" cy="848678"/>
          </a:xfrm>
          <a:prstGeom prst="line">
            <a:avLst/>
          </a:prstGeom>
          <a:ln w="38100">
            <a:solidFill>
              <a:srgbClr val="ED19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3086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FFD50-FF6B-FCF3-3705-8A7F90A86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6623F53-A0C2-E612-AEDB-17BA3BCB110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7C04D1F-397D-69C2-1BB4-0F4DD0CB665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03FF84-1425-D166-BEF0-BEBA1737AE95}"/>
              </a:ext>
            </a:extLst>
          </p:cNvPr>
          <p:cNvSpPr/>
          <p:nvPr/>
        </p:nvSpPr>
        <p:spPr>
          <a:xfrm>
            <a:off x="-1" y="682446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38F6C35-935F-7423-E41F-41C2B854E095}"/>
              </a:ext>
            </a:extLst>
          </p:cNvPr>
          <p:cNvSpPr txBox="1"/>
          <p:nvPr/>
        </p:nvSpPr>
        <p:spPr>
          <a:xfrm>
            <a:off x="4724400" y="829516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F9CF428-FB50-FC97-51A8-B6E20CAD96F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E42E4B8B-163F-61DE-FCDC-0A3B92F8137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D0582F7-E332-16BE-6F52-43C38607F917}"/>
              </a:ext>
            </a:extLst>
          </p:cNvPr>
          <p:cNvSpPr/>
          <p:nvPr/>
        </p:nvSpPr>
        <p:spPr>
          <a:xfrm rot="675398">
            <a:off x="2834301" y="6429532"/>
            <a:ext cx="4124528" cy="1541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1E9801DA-5792-D6F2-7AB5-03CE03FA5D4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61D0077-6CE3-34D1-378A-2373123131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1" y="3754499"/>
            <a:ext cx="11499953" cy="4469300"/>
          </a:xfrm>
          <a:prstGeom prst="rect">
            <a:avLst/>
          </a:prstGeom>
        </p:spPr>
      </p:pic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19D74408-99BF-FE31-87A3-05002073ABE1}"/>
              </a:ext>
            </a:extLst>
          </p:cNvPr>
          <p:cNvCxnSpPr>
            <a:cxnSpLocks/>
          </p:cNvCxnSpPr>
          <p:nvPr/>
        </p:nvCxnSpPr>
        <p:spPr>
          <a:xfrm>
            <a:off x="6832154" y="6471648"/>
            <a:ext cx="51690" cy="779016"/>
          </a:xfrm>
          <a:prstGeom prst="line">
            <a:avLst/>
          </a:prstGeom>
          <a:ln w="38100">
            <a:solidFill>
              <a:srgbClr val="ED19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BDC8E94F-8BA9-3CE9-F4A2-68A6C26E571B}"/>
              </a:ext>
            </a:extLst>
          </p:cNvPr>
          <p:cNvCxnSpPr>
            <a:cxnSpLocks/>
          </p:cNvCxnSpPr>
          <p:nvPr/>
        </p:nvCxnSpPr>
        <p:spPr>
          <a:xfrm flipH="1">
            <a:off x="6934200" y="6471648"/>
            <a:ext cx="4267200" cy="785609"/>
          </a:xfrm>
          <a:prstGeom prst="line">
            <a:avLst/>
          </a:prstGeom>
          <a:ln w="38100">
            <a:solidFill>
              <a:srgbClr val="ED19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60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F1F5B-38D2-2F8D-41EB-FC18ABCC5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93AFFB-8688-2EDC-ED86-91CE2960DFE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6BD75E3-6C89-7318-82F8-6C62CCE08F9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8B898B7-575F-2B94-F5E3-56A7E22FA4A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88D83DB-B46B-C276-C476-4FB27DAB8F2B}"/>
              </a:ext>
            </a:extLst>
          </p:cNvPr>
          <p:cNvSpPr txBox="1"/>
          <p:nvPr/>
        </p:nvSpPr>
        <p:spPr>
          <a:xfrm>
            <a:off x="4724400" y="976263"/>
            <a:ext cx="779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نمر إلى التمرين الثاني.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يشرح الأستاذ(ة) التعليمة ويعيد نمذجة طريقة الكتابة على السبورة.</a:t>
            </a:r>
            <a:endParaRPr kumimoji="0" lang="ar-S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FAA12B7-CF9D-1189-4C30-F0D8256CA0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0F27E9ED-16DE-7574-CD94-6C6FBEEE1AD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88935E59-478F-08E5-7174-36576A687228}"/>
              </a:ext>
            </a:extLst>
          </p:cNvPr>
          <p:cNvSpPr/>
          <p:nvPr/>
        </p:nvSpPr>
        <p:spPr>
          <a:xfrm rot="10800000">
            <a:off x="12732605" y="10271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9E254F7-24EF-E1A5-5CD8-8D5DF73D17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82" y="4305300"/>
            <a:ext cx="12277688" cy="2971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9537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16235-62CC-8356-5047-8D3EDD381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22271D-CA23-C6A2-BAB2-A2F91D0E327C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E6DA83-84A4-FA92-26EE-8A97B53ACCC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A42B843-A752-D53F-3A44-B3131144FD52}"/>
              </a:ext>
            </a:extLst>
          </p:cNvPr>
          <p:cNvSpPr/>
          <p:nvPr/>
        </p:nvSpPr>
        <p:spPr>
          <a:xfrm>
            <a:off x="-1" y="682446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7397A43-1438-7CA3-BB9E-9C1267C52C58}"/>
              </a:ext>
            </a:extLst>
          </p:cNvPr>
          <p:cNvSpPr txBox="1"/>
          <p:nvPr/>
        </p:nvSpPr>
        <p:spPr>
          <a:xfrm>
            <a:off x="4724400" y="976263"/>
            <a:ext cx="779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نمر إلى التمرين رقم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3B30857-E85A-8E3E-D741-C4751A7E877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4E5F212C-1DAD-2599-1A7C-9EA378921BD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30D7DA0A-B5B9-6EA1-2C42-3047AB6CEFF9}"/>
              </a:ext>
            </a:extLst>
          </p:cNvPr>
          <p:cNvSpPr/>
          <p:nvPr/>
        </p:nvSpPr>
        <p:spPr>
          <a:xfrm rot="10800000">
            <a:off x="12732605" y="11033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420CD20-5A22-B7E1-1AEF-7989F8D7AE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34" y="3924300"/>
            <a:ext cx="12086714" cy="380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601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3DC419-2828-D53E-FBC9-50F800B79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9A51325-BA15-C52F-639E-D928B7B64DA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31D77ED-7607-3B98-0016-AF9711C92752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2E97FE7-B1D9-C9C3-5F6F-58B6CA3DD9F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34DF703-6E06-84E8-76EE-9FDCF814CE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BC203101-C5B2-703E-5B48-F41FDB173B5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FC097F3-ECA9-0943-36F6-D0FF43FBDB3A}"/>
              </a:ext>
            </a:extLst>
          </p:cNvPr>
          <p:cNvSpPr txBox="1"/>
          <p:nvPr/>
        </p:nvSpPr>
        <p:spPr>
          <a:xfrm>
            <a:off x="990600" y="876300"/>
            <a:ext cx="11525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منا هو أن نعُد عدد عناصر كل مجموعة ونكتب العدد المناسب.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الأستاذ(ة) التعليمة ويحل المثال الأول: (مثلا لدينا سبعة كؤوس من العصير إذن سنكتب 7)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75DEB076-EA4A-C5E2-3190-7C8D91A5EFF7}"/>
              </a:ext>
            </a:extLst>
          </p:cNvPr>
          <p:cNvSpPr/>
          <p:nvPr/>
        </p:nvSpPr>
        <p:spPr>
          <a:xfrm rot="10800000">
            <a:off x="127326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1286346-9CE9-B771-E7C8-B382C9F921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34" y="3924300"/>
            <a:ext cx="12086714" cy="380763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43FDA247-7D5A-94FA-5A0C-64BF0EE8747D}"/>
              </a:ext>
            </a:extLst>
          </p:cNvPr>
          <p:cNvSpPr txBox="1"/>
          <p:nvPr/>
        </p:nvSpPr>
        <p:spPr>
          <a:xfrm>
            <a:off x="10668000" y="681990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7</a:t>
            </a:r>
            <a:endParaRPr lang="fr-FR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640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20A54-74CF-DB73-BC10-3A3827DEB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7240EBD-C46D-3782-9CC1-33FA90E1CDC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9FE5521-C6E6-6BDF-D8CD-EB8B6F4F028C}"/>
              </a:ext>
            </a:extLst>
          </p:cNvPr>
          <p:cNvSpPr/>
          <p:nvPr/>
        </p:nvSpPr>
        <p:spPr>
          <a:xfrm>
            <a:off x="275852" y="2330313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AA7B877-DCEA-FE32-16B2-3892E6B0743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722A041-6AA4-8A49-73B6-4178C260301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8DDFF03B-4246-ACBB-EE14-24B01A905EF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95800C4-FF0F-6DFA-BDC1-A6787C1FC73A}"/>
              </a:ext>
            </a:extLst>
          </p:cNvPr>
          <p:cNvSpPr txBox="1"/>
          <p:nvPr/>
        </p:nvSpPr>
        <p:spPr>
          <a:xfrm>
            <a:off x="990600" y="876300"/>
            <a:ext cx="11525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A8449CAD-F892-84FF-48D9-5E4C61A5D7C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CAC3FAD0-A96F-9051-1F94-EFB2E2A000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34" y="3924300"/>
            <a:ext cx="12086714" cy="3807638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6843A54C-7C5C-11F4-4C1C-246B01FF53D8}"/>
              </a:ext>
            </a:extLst>
          </p:cNvPr>
          <p:cNvSpPr txBox="1"/>
          <p:nvPr/>
        </p:nvSpPr>
        <p:spPr>
          <a:xfrm>
            <a:off x="10668000" y="681990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7</a:t>
            </a:r>
            <a:endParaRPr lang="fr-FR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0AF32D7-E5B6-0B5C-2E63-BE89B9667B7D}"/>
              </a:ext>
            </a:extLst>
          </p:cNvPr>
          <p:cNvSpPr txBox="1"/>
          <p:nvPr/>
        </p:nvSpPr>
        <p:spPr>
          <a:xfrm>
            <a:off x="7772400" y="6843532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latin typeface="Arial Rounded MT Bold" panose="020F0704030504030204" pitchFamily="34" charset="0"/>
              </a:rPr>
              <a:t>6</a:t>
            </a:r>
            <a:endParaRPr lang="fr-FR" b="1" dirty="0">
              <a:latin typeface="Arial Rounded MT Bold" panose="020F070403050403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911AAE7-303B-5ACE-CB97-5C85CD0754AE}"/>
              </a:ext>
            </a:extLst>
          </p:cNvPr>
          <p:cNvSpPr txBox="1"/>
          <p:nvPr/>
        </p:nvSpPr>
        <p:spPr>
          <a:xfrm>
            <a:off x="4953000" y="6819899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latin typeface="Arial Rounded MT Bold" panose="020F0704030504030204" pitchFamily="34" charset="0"/>
              </a:rPr>
              <a:t>9</a:t>
            </a:r>
            <a:endParaRPr lang="fr-FR" b="1" dirty="0">
              <a:latin typeface="Arial Rounded MT Bold" panose="020F0704030504030204" pitchFamily="34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B17A6CD-98AD-D793-622B-031CF93E4B76}"/>
              </a:ext>
            </a:extLst>
          </p:cNvPr>
          <p:cNvSpPr txBox="1"/>
          <p:nvPr/>
        </p:nvSpPr>
        <p:spPr>
          <a:xfrm>
            <a:off x="2095500" y="6836496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latin typeface="Arial Rounded MT Bold" panose="020F0704030504030204" pitchFamily="34" charset="0"/>
              </a:rPr>
              <a:t>8</a:t>
            </a:r>
            <a:endParaRPr lang="fr-FR" b="1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2771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F1F5B-38D2-2F8D-41EB-FC18ABCC5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93AFFB-8688-2EDC-ED86-91CE2960DFE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6BD75E3-6C89-7318-82F8-6C62CCE08F9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8B898B7-575F-2B94-F5E3-56A7E22FA4A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88D83DB-B46B-C276-C476-4FB27DAB8F2B}"/>
              </a:ext>
            </a:extLst>
          </p:cNvPr>
          <p:cNvSpPr txBox="1"/>
          <p:nvPr/>
        </p:nvSpPr>
        <p:spPr>
          <a:xfrm>
            <a:off x="1828800" y="976263"/>
            <a:ext cx="106870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نمر إلى التمرين الرابع. المطلوب منا هو أن نلون سابق العدد 9 بالأزرق.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يتأكد الأستاذ(ة) من فهم التعليمة.</a:t>
            </a:r>
            <a:endParaRPr kumimoji="0" lang="ar-S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FAA12B7-CF9D-1189-4C30-F0D8256CA0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9D8825B7-52C3-152D-2BB8-D0549CBE2AE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982F3FE6-B428-26AD-032D-276A1191F425}"/>
              </a:ext>
            </a:extLst>
          </p:cNvPr>
          <p:cNvSpPr/>
          <p:nvPr/>
        </p:nvSpPr>
        <p:spPr>
          <a:xfrm rot="10800000">
            <a:off x="12732605" y="10287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42C0993-7BB3-C24F-D5AB-7526125B4E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991100"/>
            <a:ext cx="12355209" cy="2393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4885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FC65D-109D-0D84-36A0-47B0909A7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0E60BF0-4CFF-CF9B-90BB-9CEA5495576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BF997A8-A82E-82D3-321A-45276C8D03A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4540517-A77C-A5E9-054B-F22F3870F78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BEEF5A5-72C6-4A52-B1BA-ADDEF64F097C}"/>
              </a:ext>
            </a:extLst>
          </p:cNvPr>
          <p:cNvSpPr txBox="1"/>
          <p:nvPr/>
        </p:nvSpPr>
        <p:spPr>
          <a:xfrm>
            <a:off x="1828800" y="976263"/>
            <a:ext cx="106870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894C94A-92D9-13A6-78C3-EDC47AD6C36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AFF047CF-783B-01AD-2A61-53AE6252494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112B8D9A-934A-52BD-C0DA-3721BCCFDD2C}"/>
              </a:ext>
            </a:extLst>
          </p:cNvPr>
          <p:cNvSpPr/>
          <p:nvPr/>
        </p:nvSpPr>
        <p:spPr>
          <a:xfrm rot="10800000">
            <a:off x="12656405" y="10287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5AE1B5E-87EA-29EE-A6BB-95988567BD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991100"/>
            <a:ext cx="12355209" cy="2393707"/>
          </a:xfrm>
          <a:prstGeom prst="rect">
            <a:avLst/>
          </a:prstGeom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7E9A65B-4056-916A-3C65-F34B8E7460E6}"/>
              </a:ext>
            </a:extLst>
          </p:cNvPr>
          <p:cNvSpPr/>
          <p:nvPr/>
        </p:nvSpPr>
        <p:spPr>
          <a:xfrm>
            <a:off x="9753600" y="5905500"/>
            <a:ext cx="1143000" cy="838200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latin typeface="Arial Rounded MT Bold" panose="020F0704030504030204" pitchFamily="34" charset="0"/>
              </a:rPr>
              <a:t>8</a:t>
            </a:r>
            <a:endParaRPr lang="fr-FR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020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160885" y="-10391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1131455" y="3541609"/>
            <a:ext cx="1167014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1828800" y="3211223"/>
            <a:ext cx="10521986" cy="12984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  <a:r>
              <a:rPr lang="f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المجموعات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3" name="TextBox 6">
            <a:extLst>
              <a:ext uri="{FF2B5EF4-FFF2-40B4-BE49-F238E27FC236}">
                <a16:creationId xmlns:a16="http://schemas.microsoft.com/office/drawing/2014/main" id="{06DA6D70-06A0-51C1-541F-E19F904BC729}"/>
              </a:ext>
            </a:extLst>
          </p:cNvPr>
          <p:cNvSpPr txBox="1"/>
          <p:nvPr/>
        </p:nvSpPr>
        <p:spPr>
          <a:xfrm>
            <a:off x="2209800" y="4694992"/>
            <a:ext cx="868680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تشكيل مجموعات من نفس الأعداد</a:t>
            </a:r>
          </a:p>
        </p:txBody>
      </p:sp>
    </p:spTree>
    <p:extLst>
      <p:ext uri="{BB962C8B-B14F-4D97-AF65-F5344CB8AC3E}">
        <p14:creationId xmlns:p14="http://schemas.microsoft.com/office/powerpoint/2010/main" val="281841064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304800" y="2644104"/>
            <a:ext cx="13164293" cy="729999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6"/>
            <a:ext cx="13716001" cy="18321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من جديد "لعبة المجموعات"، لكن هذه المرة بطريقة جديدة. انتبهوا سأشرح كيف.  سيسحب كل واحد منكم بطاقة من بطاقات الأعداد (من 1 إلى 9 ) من السلة. ستتجولون في فضاء اللعب (قسم، ساحة،...) بعشوائية وعند سماع الإشارة ستشكلون 9  مجموعات كل مجموعة تضم التلاميذ الذين سحبوا نفس الرقم. من أخطأ في الانضمام إلى المجموعة الصحيحة قبل إشارة النهاية يقصى من اللعبة.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0" name="Image 39">
            <a:extLst>
              <a:ext uri="{FF2B5EF4-FFF2-40B4-BE49-F238E27FC236}">
                <a16:creationId xmlns:a16="http://schemas.microsoft.com/office/drawing/2014/main" id="{3867DE0B-1705-CB5E-3A8F-B404D0A39A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8986" y="4164898"/>
            <a:ext cx="7195920" cy="4258407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62FB4ACF-4C55-C5E5-3611-93106AB5952D}"/>
              </a:ext>
            </a:extLst>
          </p:cNvPr>
          <p:cNvSpPr/>
          <p:nvPr/>
        </p:nvSpPr>
        <p:spPr>
          <a:xfrm rot="10800000">
            <a:off x="128088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175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02DDEF-92EA-3EB6-B883-F7B366CCDD7F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0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8758458-6976-1709-75BC-156EE4B11AAE}"/>
              </a:ext>
            </a:extLst>
          </p:cNvPr>
          <p:cNvGrpSpPr/>
          <p:nvPr/>
        </p:nvGrpSpPr>
        <p:grpSpPr>
          <a:xfrm>
            <a:off x="2159626" y="4805988"/>
            <a:ext cx="9396747" cy="2394912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299349E6-BB93-3D6A-BD1D-086E144091DA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FAD0D184-C7B1-752C-0E06-294D94BDF0E1}"/>
                </a:ext>
              </a:extLst>
            </p:cNvPr>
            <p:cNvSpPr/>
            <p:nvPr/>
          </p:nvSpPr>
          <p:spPr>
            <a:xfrm>
              <a:off x="3528484" y="4676599"/>
              <a:ext cx="516540" cy="198123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FC140B0-A510-47F2-BC6D-D36DDFB03C6A}"/>
              </a:ext>
            </a:extLst>
          </p:cNvPr>
          <p:cNvSpPr txBox="1"/>
          <p:nvPr/>
        </p:nvSpPr>
        <p:spPr>
          <a:xfrm>
            <a:off x="2386037" y="4991100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وتمثيل وكتابة العدد 9.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123F85ED-2E7F-8C9E-C5F7-EFFC568D7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74953" y="5981700"/>
            <a:ext cx="455010" cy="46638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DC4C7D2-BEB1-18BD-7CF9-CD205E171E41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سيكون</a:t>
            </a:r>
            <a:r>
              <a:rPr lang="f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 80% 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 من التلاميذ قادرين على:</a:t>
            </a:r>
            <a:endParaRPr lang="fr-FR" sz="320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89CED70-A40C-48A9-E352-0B90A257C8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74953" y="5158858"/>
            <a:ext cx="455010" cy="46638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F233536-9461-7408-0FC3-99FFB3D4B901}"/>
              </a:ext>
            </a:extLst>
          </p:cNvPr>
          <p:cNvSpPr txBox="1"/>
          <p:nvPr/>
        </p:nvSpPr>
        <p:spPr>
          <a:xfrm>
            <a:off x="2507791" y="5883414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إكمال متسلسلة منطقية حسب خاصيتي الشكل والحجم.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779787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79275CD-BE76-C129-E3F5-ECB13EC4847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1676400" y="397836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914776" y="2906907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1600200" y="497640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نسبة التحكم التقديرية من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273294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1485544" y="762829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105400" y="3679156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للأستاذ(ة)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41FE0FF-D56F-78FB-BD19-1F3DC2E7535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278" y="4712092"/>
            <a:ext cx="3313287" cy="245367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775670C-190D-38C3-96D9-D9DA3B7D60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295" y="4914900"/>
            <a:ext cx="1424853" cy="145878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82194FA-4A10-586D-4245-C781A93E26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964" y="4991100"/>
            <a:ext cx="1580236" cy="147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5091152" y="5219700"/>
            <a:ext cx="6086207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–أنشطة التهيئة لمهارات العد و الحساب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وتمثيل وكتابة العدد 9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المجموعات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– نشاط اعتيادي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قصة عدد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5305762" y="3640170"/>
            <a:ext cx="5871761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–نشاط التفكير المنطقي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إكمال متسلسلة منطقية حسب خاصيتي الشكل والحجم </a:t>
            </a: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97615" y="6535879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الإنجاز- 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829246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84D29BE6-F797-E983-65F4-6E0BF172D97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اللوحة والقلم والكراسة في القمطر، سنحتاجها في هذه الحصة.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219200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5257800" y="6438900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55394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368" y="3888522"/>
            <a:ext cx="2244168" cy="2244168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9AE6994D-8ABA-BE2A-F6D0-6F009DE0D0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411968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2" name="Group 7">
            <a:extLst>
              <a:ext uri="{FF2B5EF4-FFF2-40B4-BE49-F238E27FC236}">
                <a16:creationId xmlns:a16="http://schemas.microsoft.com/office/drawing/2014/main" id="{9459AFE8-A7CA-04A8-9D7A-7521D1155653}"/>
              </a:ext>
            </a:extLst>
          </p:cNvPr>
          <p:cNvGrpSpPr/>
          <p:nvPr/>
        </p:nvGrpSpPr>
        <p:grpSpPr>
          <a:xfrm>
            <a:off x="9439968" y="4305300"/>
            <a:ext cx="1967371" cy="1801077"/>
            <a:chOff x="331235" y="1277768"/>
            <a:chExt cx="1795426" cy="2270728"/>
          </a:xfrm>
        </p:grpSpPr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B518C337-2A7F-9169-463F-EE01D02344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1025" t="14561" r="11389" b="14089"/>
            <a:stretch/>
          </p:blipFill>
          <p:spPr>
            <a:xfrm>
              <a:off x="454329" y="1277768"/>
              <a:ext cx="1672332" cy="1189216"/>
            </a:xfrm>
            <a:prstGeom prst="roundRect">
              <a:avLst/>
            </a:prstGeom>
          </p:spPr>
        </p:pic>
        <p:pic>
          <p:nvPicPr>
            <p:cNvPr id="6" name="Image 19" descr="Une image contenant texte, fournitures de bureau&#10;&#10;Description générée automatiquement">
              <a:extLst>
                <a:ext uri="{FF2B5EF4-FFF2-40B4-BE49-F238E27FC236}">
                  <a16:creationId xmlns:a16="http://schemas.microsoft.com/office/drawing/2014/main" id="{31BE3DC6-3463-5D07-59FF-A14C84664E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1171478" y="2501472"/>
              <a:ext cx="855244" cy="1025503"/>
            </a:xfrm>
            <a:prstGeom prst="rect">
              <a:avLst/>
            </a:prstGeom>
          </p:spPr>
        </p:pic>
        <p:pic>
          <p:nvPicPr>
            <p:cNvPr id="13" name="Picture 8" descr="Maped Brosse en Bois pour Ardoises Blanches et Noires">
              <a:extLst>
                <a:ext uri="{FF2B5EF4-FFF2-40B4-BE49-F238E27FC236}">
                  <a16:creationId xmlns:a16="http://schemas.microsoft.com/office/drawing/2014/main" id="{2E1DE49E-A085-CBAC-6FBD-5E606AC3393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5" t="22613" r="7267" b="28421"/>
            <a:stretch/>
          </p:blipFill>
          <p:spPr bwMode="auto">
            <a:xfrm>
              <a:off x="331235" y="2910958"/>
              <a:ext cx="855245" cy="637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BB744B03-D4D0-1D89-7A3A-DF8496EF73B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532455"/>
            <a:ext cx="1027366" cy="6858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EF211DF-AFEE-7176-21E5-50289BA02F1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2317"/>
            <a:ext cx="864313" cy="719672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14" name="Freeform 8">
            <a:extLst>
              <a:ext uri="{FF2B5EF4-FFF2-40B4-BE49-F238E27FC236}">
                <a16:creationId xmlns:a16="http://schemas.microsoft.com/office/drawing/2014/main" id="{F96C0802-DD53-AA72-C002-05432516A8D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3371010" y="4266210"/>
            <a:ext cx="722079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 rtl="1">
              <a:lnSpc>
                <a:spcPts val="3026"/>
              </a:lnSpc>
              <a:defRPr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قصة عدد : العدد 9</a:t>
            </a:r>
            <a:endParaRPr lang="en-US" sz="5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22286</TotalTime>
  <Words>1427</Words>
  <Application>Microsoft Office PowerPoint</Application>
  <PresentationFormat>Personnalisé</PresentationFormat>
  <Paragraphs>286</Paragraphs>
  <Slides>40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40</vt:i4>
      </vt:variant>
    </vt:vector>
  </HeadingPairs>
  <TitlesOfParts>
    <vt:vector size="47" baseType="lpstr">
      <vt:lpstr>Arial Rounded MT Bold</vt:lpstr>
      <vt:lpstr>Carelia</vt:lpstr>
      <vt:lpstr>Arial</vt:lpstr>
      <vt:lpstr>Microsoft Uighur</vt:lpstr>
      <vt:lpstr>Dosis</vt:lpstr>
      <vt:lpstr>Dubai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Mohamed Ouatouch</cp:lastModifiedBy>
  <cp:revision>221</cp:revision>
  <dcterms:created xsi:type="dcterms:W3CDTF">2006-08-16T00:00:00Z</dcterms:created>
  <dcterms:modified xsi:type="dcterms:W3CDTF">2025-09-30T11:16:34Z</dcterms:modified>
  <dc:identifier>DAFtlvZnwz4</dc:identifier>
</cp:coreProperties>
</file>