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3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34805396" r:id="rId10"/>
    <p:sldId id="2134808551" r:id="rId11"/>
    <p:sldId id="2134808459" r:id="rId12"/>
    <p:sldId id="2134808598" r:id="rId13"/>
    <p:sldId id="2147482732" r:id="rId14"/>
    <p:sldId id="2147482700" r:id="rId15"/>
    <p:sldId id="2134808568" r:id="rId16"/>
    <p:sldId id="2147482733" r:id="rId17"/>
    <p:sldId id="2147482701" r:id="rId18"/>
    <p:sldId id="2147482703" r:id="rId19"/>
    <p:sldId id="2147482704" r:id="rId20"/>
    <p:sldId id="2147482705" r:id="rId21"/>
    <p:sldId id="2147482716" r:id="rId22"/>
    <p:sldId id="2147482736" r:id="rId23"/>
    <p:sldId id="2147482737" r:id="rId24"/>
    <p:sldId id="2147482738" r:id="rId25"/>
    <p:sldId id="2134808460" r:id="rId26"/>
    <p:sldId id="2134808453" r:id="rId27"/>
    <p:sldId id="2147482730" r:id="rId28"/>
    <p:sldId id="2147482655" r:id="rId29"/>
    <p:sldId id="2147482656" r:id="rId30"/>
    <p:sldId id="2147482657" r:id="rId31"/>
    <p:sldId id="2147482658" r:id="rId32"/>
    <p:sldId id="2147482659" r:id="rId33"/>
    <p:sldId id="2147482660" r:id="rId34"/>
    <p:sldId id="2147482662" r:id="rId35"/>
    <p:sldId id="2147482693" r:id="rId36"/>
    <p:sldId id="2147482694" r:id="rId37"/>
    <p:sldId id="2147482731" r:id="rId38"/>
    <p:sldId id="2147482653" r:id="rId39"/>
    <p:sldId id="940" r:id="rId40"/>
    <p:sldId id="2147482651" r:id="rId41"/>
    <p:sldId id="2147482652" r:id="rId42"/>
  </p:sldIdLst>
  <p:sldSz cx="13716000" cy="10287000"/>
  <p:notesSz cx="6858000" cy="9144000"/>
  <p:embeddedFontLst>
    <p:embeddedFont>
      <p:font typeface="Arial Black" panose="020B0A04020102020204" pitchFamily="34" charset="0"/>
      <p:bold r:id="rId44"/>
    </p:embeddedFont>
    <p:embeddedFont>
      <p:font typeface="Arial Rounded MT Bold" panose="020F0704030504030204" pitchFamily="34" charset="0"/>
      <p:regular r:id="rId45"/>
    </p:embeddedFont>
    <p:embeddedFont>
      <p:font typeface="Carelia" panose="020B0604020202020204" charset="0"/>
      <p:regular r:id="rId46"/>
    </p:embeddedFont>
    <p:embeddedFont>
      <p:font typeface="Dosis" pitchFamily="2" charset="0"/>
      <p:regular r:id="rId47"/>
      <p:bold r:id="rId48"/>
    </p:embeddedFont>
    <p:embeddedFont>
      <p:font typeface="Dubai" panose="020B0503030403030204" pitchFamily="34" charset="-78"/>
      <p:regular r:id="rId49"/>
      <p:bold r:id="rId50"/>
    </p:embeddedFont>
    <p:embeddedFont>
      <p:font typeface="Microsoft Uighur" panose="02000000000000000000" pitchFamily="2" charset="-78"/>
      <p:regular r:id="rId51"/>
      <p:bold r:id="rId52"/>
    </p:embeddedFont>
    <p:embeddedFont>
      <p:font typeface="Montserrat" panose="00000500000000000000" pitchFamily="2" charset="0"/>
      <p:regular r:id="rId53"/>
      <p:bold r:id="rId54"/>
      <p:italic r:id="rId55"/>
      <p:boldItalic r:id="rId56"/>
    </p:embeddedFont>
    <p:embeddedFont>
      <p:font typeface="Montserrat Light" panose="00000400000000000000" pitchFamily="2" charset="0"/>
      <p:regular r:id="rId57"/>
      <p:italic r:id="rId58"/>
    </p:embeddedFont>
    <p:embeddedFont>
      <p:font typeface="Montserrat Medium" panose="00000600000000000000" pitchFamily="2" charset="0"/>
      <p:regular r:id="rId59"/>
      <p:italic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C897"/>
    <a:srgbClr val="3AC694"/>
    <a:srgbClr val="02BDC9"/>
    <a:srgbClr val="ED1956"/>
    <a:srgbClr val="F98F51"/>
    <a:srgbClr val="4AC283"/>
    <a:srgbClr val="0097B2"/>
    <a:srgbClr val="3D8FA5"/>
    <a:srgbClr val="106585"/>
    <a:srgbClr val="829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64" d="100"/>
          <a:sy n="64" d="100"/>
        </p:scale>
        <p:origin x="365" y="8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8743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0401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5.xml"/><Relationship Id="rId18" Type="http://schemas.openxmlformats.org/officeDocument/2006/relationships/image" Target="NULL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1.png"/><Relationship Id="rId22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2.xml"/><Relationship Id="rId18" Type="http://schemas.openxmlformats.org/officeDocument/2006/relationships/image" Target="NULL"/><Relationship Id="rId3" Type="http://schemas.openxmlformats.org/officeDocument/2006/relationships/customXml" Target="../ink/ink8.xml"/><Relationship Id="rId21" Type="http://schemas.openxmlformats.org/officeDocument/2006/relationships/image" Target="../media/image8.pn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17" Type="http://schemas.openxmlformats.org/officeDocument/2006/relationships/customXml" Target="../ink/ink13.xml"/><Relationship Id="rId2" Type="http://schemas.openxmlformats.org/officeDocument/2006/relationships/image" Target="../media/image12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0" Type="http://schemas.openxmlformats.org/officeDocument/2006/relationships/customXml" Target="../ink/ink10.xml"/><Relationship Id="rId19" Type="http://schemas.openxmlformats.org/officeDocument/2006/relationships/customXml" Target="../ink/ink14.xml"/><Relationship Id="rId9" Type="http://schemas.openxmlformats.org/officeDocument/2006/relationships/image" Target="../media/image41.png"/><Relationship Id="rId22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13" Type="http://schemas.openxmlformats.org/officeDocument/2006/relationships/customXml" Target="../ink/ink19.xml"/><Relationship Id="rId18" Type="http://schemas.openxmlformats.org/officeDocument/2006/relationships/image" Target="../media/image620.png"/><Relationship Id="rId3" Type="http://schemas.openxmlformats.org/officeDocument/2006/relationships/customXml" Target="../ink/ink15.xml"/><Relationship Id="rId21" Type="http://schemas.openxmlformats.org/officeDocument/2006/relationships/image" Target="../media/image8.png"/><Relationship Id="rId7" Type="http://schemas.openxmlformats.org/officeDocument/2006/relationships/customXml" Target="../ink/ink16.xml"/><Relationship Id="rId12" Type="http://schemas.openxmlformats.org/officeDocument/2006/relationships/customXml" Target="../ink/ink18.xml"/><Relationship Id="rId17" Type="http://schemas.openxmlformats.org/officeDocument/2006/relationships/customXml" Target="../ink/ink20.xml"/><Relationship Id="rId2" Type="http://schemas.openxmlformats.org/officeDocument/2006/relationships/image" Target="../media/image12.png"/><Relationship Id="rId16" Type="http://schemas.openxmlformats.org/officeDocument/2006/relationships/image" Target="../media/image610.png"/><Relationship Id="rId20" Type="http://schemas.openxmlformats.org/officeDocument/2006/relationships/image" Target="../media/image6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11" Type="http://schemas.openxmlformats.org/officeDocument/2006/relationships/image" Target="../media/image590.png"/><Relationship Id="rId10" Type="http://schemas.openxmlformats.org/officeDocument/2006/relationships/customXml" Target="../ink/ink17.xml"/><Relationship Id="rId19" Type="http://schemas.openxmlformats.org/officeDocument/2006/relationships/customXml" Target="../ink/ink21.xml"/><Relationship Id="rId9" Type="http://schemas.openxmlformats.org/officeDocument/2006/relationships/image" Target="../media/image41.png"/><Relationship Id="rId22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f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4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8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أقلام ملونة أعطتني أختي قلما ملونا أزرقا جديدا؛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أقلام؟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لعبت مع أصدقائي لعبة الكلل وكان عندي 6 كلل وفزت بكلتين؛ كم كلة أصبحت عندي؟ أعطاني أبي 5 دراهم وأعطتني أمي 3 دراهم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 درهما أصبح عندي؟...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8 يسبقني في ترتيب الأعداد العدد 7 و يلحقني أو يليني العدد 9 ...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762000" y="4381500"/>
            <a:ext cx="117348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اللون والاتجاه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-2" y="863026"/>
            <a:ext cx="12801602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معا متسلسلات منطقية باستخدام الأشكال الهندسية لكن هذه المرة باعتماد خاصيتي اللون والاتجاه معا.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معي كيف. انتبهوا جيدا لأنكم ستفعلون مثلي.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C87731F-28AB-9DAA-BD91-48C3BCE0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784" y="7294327"/>
            <a:ext cx="2728427" cy="2542818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3A9590B2-E99F-58E2-D9A4-63A61C65D3CD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7053E-F798-A88C-3C41-3F47D1957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FDE366-E626-1371-B1D6-E596B77622FC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C72C1B-D911-07DF-0582-AB50BB724C7F}"/>
              </a:ext>
            </a:extLst>
          </p:cNvPr>
          <p:cNvSpPr/>
          <p:nvPr/>
        </p:nvSpPr>
        <p:spPr>
          <a:xfrm>
            <a:off x="275852" y="3065754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7DA643C-6E63-667A-A068-FD9E560C4306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D3BD7E7-95DD-22CE-DA5B-594FB59AAAD9}"/>
              </a:ext>
            </a:extLst>
          </p:cNvPr>
          <p:cNvSpPr txBox="1"/>
          <p:nvPr/>
        </p:nvSpPr>
        <p:spPr>
          <a:xfrm>
            <a:off x="1066800" y="719893"/>
            <a:ext cx="1143349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يقرأ الأستاذ(ة) المتسلسلة بالترتيب معتمدا معياري اللون و الاتجاه : مثلث أزرق نحو الأعلى– مثلث أخضر نحو الأسفل - مثلث أزرق نحو الأعلى 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رأس المثلث في كل مرة وإلى تناوب اللون والاتجاه في المتسلسلة.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B68506-55F1-E798-5C35-3C3BD15CFD8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709B93A-65CC-72D8-B650-AD42F2CBF891}"/>
              </a:ext>
            </a:extLst>
          </p:cNvPr>
          <p:cNvCxnSpPr/>
          <p:nvPr/>
        </p:nvCxnSpPr>
        <p:spPr>
          <a:xfrm>
            <a:off x="1066800" y="7429500"/>
            <a:ext cx="114334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2CD9861E-6561-FDD0-2D85-DCC03D39D541}"/>
              </a:ext>
            </a:extLst>
          </p:cNvPr>
          <p:cNvSpPr/>
          <p:nvPr/>
        </p:nvSpPr>
        <p:spPr>
          <a:xfrm>
            <a:off x="1392381" y="5275558"/>
            <a:ext cx="1066800" cy="1828796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BF19EBA3-C3F5-08C2-0410-CB3A0BB60BCE}"/>
              </a:ext>
            </a:extLst>
          </p:cNvPr>
          <p:cNvSpPr/>
          <p:nvPr/>
        </p:nvSpPr>
        <p:spPr>
          <a:xfrm rot="10800000">
            <a:off x="2479963" y="5270779"/>
            <a:ext cx="1066800" cy="1828796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4285159D-7F42-1146-ADFA-2CDC73299F39}"/>
              </a:ext>
            </a:extLst>
          </p:cNvPr>
          <p:cNvSpPr/>
          <p:nvPr/>
        </p:nvSpPr>
        <p:spPr>
          <a:xfrm>
            <a:off x="3567546" y="5270779"/>
            <a:ext cx="1066800" cy="1828796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907C077B-A554-EFF2-9EF2-F987790CBD1D}"/>
              </a:ext>
            </a:extLst>
          </p:cNvPr>
          <p:cNvSpPr/>
          <p:nvPr/>
        </p:nvSpPr>
        <p:spPr>
          <a:xfrm rot="10800000">
            <a:off x="4655128" y="5266000"/>
            <a:ext cx="1066800" cy="1828796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B8F4E13A-F098-4DB9-DD10-2AFF85D32542}"/>
              </a:ext>
            </a:extLst>
          </p:cNvPr>
          <p:cNvSpPr/>
          <p:nvPr/>
        </p:nvSpPr>
        <p:spPr>
          <a:xfrm>
            <a:off x="5742709" y="5270780"/>
            <a:ext cx="1066800" cy="1828796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3AB7B3ED-6589-80D9-A524-576C6A228577}"/>
              </a:ext>
            </a:extLst>
          </p:cNvPr>
          <p:cNvSpPr/>
          <p:nvPr/>
        </p:nvSpPr>
        <p:spPr>
          <a:xfrm rot="10800000">
            <a:off x="6830291" y="5266001"/>
            <a:ext cx="1066800" cy="1828796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B10EDF71-A344-4F64-C2E1-B118BA90EE6C}"/>
              </a:ext>
            </a:extLst>
          </p:cNvPr>
          <p:cNvSpPr/>
          <p:nvPr/>
        </p:nvSpPr>
        <p:spPr>
          <a:xfrm>
            <a:off x="7917874" y="5266001"/>
            <a:ext cx="1066800" cy="1828796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315CDE4E-AF95-1539-593A-D82B4E9045BE}"/>
              </a:ext>
            </a:extLst>
          </p:cNvPr>
          <p:cNvSpPr/>
          <p:nvPr/>
        </p:nvSpPr>
        <p:spPr>
          <a:xfrm rot="10800000">
            <a:off x="9005456" y="5261222"/>
            <a:ext cx="1066800" cy="1828796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8855C85F-A121-3FB0-EAF8-822BD33FA359}"/>
              </a:ext>
            </a:extLst>
          </p:cNvPr>
          <p:cNvSpPr/>
          <p:nvPr/>
        </p:nvSpPr>
        <p:spPr>
          <a:xfrm>
            <a:off x="10113818" y="5275558"/>
            <a:ext cx="1066800" cy="1828796"/>
          </a:xfrm>
          <a:prstGeom prst="triangl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9D830F17-22DF-6BEA-424C-EA7DF8F08115}"/>
              </a:ext>
            </a:extLst>
          </p:cNvPr>
          <p:cNvSpPr/>
          <p:nvPr/>
        </p:nvSpPr>
        <p:spPr>
          <a:xfrm rot="10800000">
            <a:off x="11201400" y="5270779"/>
            <a:ext cx="1066800" cy="1828796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693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2" y="3065754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65676" y="719893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الاتجاه : مثلث أخضر نحو اليمين– مثلث أزرق نحو اليسار– مثلث أخضر نحو اليمين...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رأس المثلث في كل مرة وإلى تناوب اللون والاتجاه في المتسلسلة.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5850D4F-EE20-EC5A-DE52-011D17D7EB85}"/>
              </a:ext>
            </a:extLst>
          </p:cNvPr>
          <p:cNvCxnSpPr/>
          <p:nvPr/>
        </p:nvCxnSpPr>
        <p:spPr>
          <a:xfrm>
            <a:off x="1066800" y="7429500"/>
            <a:ext cx="114334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DD5F1B2A-B7C5-B24F-6263-EFD210A6B9F9}"/>
              </a:ext>
            </a:extLst>
          </p:cNvPr>
          <p:cNvSpPr/>
          <p:nvPr/>
        </p:nvSpPr>
        <p:spPr>
          <a:xfrm rot="5400000">
            <a:off x="1433539" y="6088218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D41A97D3-5452-3002-21AE-260BC28F3EA2}"/>
              </a:ext>
            </a:extLst>
          </p:cNvPr>
          <p:cNvSpPr/>
          <p:nvPr/>
        </p:nvSpPr>
        <p:spPr>
          <a:xfrm rot="16200000">
            <a:off x="2723357" y="6088217"/>
            <a:ext cx="1066800" cy="1041673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2AA4AE5B-E872-4166-C954-90B8B8B58A3F}"/>
              </a:ext>
            </a:extLst>
          </p:cNvPr>
          <p:cNvSpPr/>
          <p:nvPr/>
        </p:nvSpPr>
        <p:spPr>
          <a:xfrm rot="5400000">
            <a:off x="4187541" y="6081066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5144223F-DEBC-E2DA-5BBC-61A54862BD82}"/>
              </a:ext>
            </a:extLst>
          </p:cNvPr>
          <p:cNvSpPr/>
          <p:nvPr/>
        </p:nvSpPr>
        <p:spPr>
          <a:xfrm rot="16200000">
            <a:off x="5477359" y="6081065"/>
            <a:ext cx="1066800" cy="1041673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88CAFA05-5DAA-F0C7-C978-9F306C6B76FB}"/>
              </a:ext>
            </a:extLst>
          </p:cNvPr>
          <p:cNvSpPr/>
          <p:nvPr/>
        </p:nvSpPr>
        <p:spPr>
          <a:xfrm rot="5400000">
            <a:off x="6941543" y="6088219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17713DD5-95E1-6316-F06A-7399BA67947D}"/>
              </a:ext>
            </a:extLst>
          </p:cNvPr>
          <p:cNvSpPr/>
          <p:nvPr/>
        </p:nvSpPr>
        <p:spPr>
          <a:xfrm rot="16200000">
            <a:off x="8231361" y="6088218"/>
            <a:ext cx="1066800" cy="1041673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F75D36D5-E765-3E24-B7A0-1A490A5ABC09}"/>
              </a:ext>
            </a:extLst>
          </p:cNvPr>
          <p:cNvSpPr/>
          <p:nvPr/>
        </p:nvSpPr>
        <p:spPr>
          <a:xfrm rot="5400000">
            <a:off x="9695545" y="6088219"/>
            <a:ext cx="1066800" cy="10416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riangle isocèle 31">
            <a:extLst>
              <a:ext uri="{FF2B5EF4-FFF2-40B4-BE49-F238E27FC236}">
                <a16:creationId xmlns:a16="http://schemas.microsoft.com/office/drawing/2014/main" id="{B7D015B0-46FA-653C-E7EE-82A2BB2D1708}"/>
              </a:ext>
            </a:extLst>
          </p:cNvPr>
          <p:cNvSpPr/>
          <p:nvPr/>
        </p:nvSpPr>
        <p:spPr>
          <a:xfrm rot="16200000">
            <a:off x="10985363" y="6088218"/>
            <a:ext cx="1066800" cy="1041673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082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وستقومون بإعادة بناء نفس المتسلسلة المنطقية باستعمال أشكالكم الهندسية.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B3A56C-28DC-386C-8D85-0E4347DCD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19" y="7772057"/>
            <a:ext cx="4953161" cy="1152736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84208528-B457-EF5D-9C55-EB40515CCCC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0B9D9-2E2A-9005-4280-100186C9A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F2B774-B3C3-25F0-D623-1E7A1BA1FFF7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49C060-4C2A-2BA2-D452-61ED6C992105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E75E191-6D0A-1736-6B42-080B038D0983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D83002-F62F-130D-7662-9B562C9B304C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وستقومون بإعادة بناء نفس المتسلسلة المنطقية باستعمال أشكالكم الهندسية.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061394-3AD6-AC92-6B65-B7CE040646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07E3B66-AE17-D15C-8EC5-A1226B0EC4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34CEB1D-2BEB-9DCD-923C-7310AF933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24" y="7607115"/>
            <a:ext cx="5741951" cy="1159237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AB84C4A-590C-F378-4CDB-D7886CBD65E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861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75852" y="3047897"/>
            <a:ext cx="13164293" cy="691458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22246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-304800" y="888123"/>
            <a:ext cx="131642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دائما في مجموعات تأخذون مثلثات بألوان مختلفة وستقومون ببناء متسلسلات منطقية باعتماد خاصيتي اللون و الاتجاه معا.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يمكن إثارة انتباه المتعلمين إلى إمكانية تكرار نفس اللون أو الاتجاه في المتسلسلة قبل ظهور اللون أو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الاتجاه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الموالي.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310316"/>
            <a:ext cx="6736765" cy="3807736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063C23F4-90DE-EBDF-4DF3-E3A9450EA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716" y="7585641"/>
            <a:ext cx="2421883" cy="1848279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135AE583-AC48-37F0-7C5C-58432255659A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A2F2C-4742-29C5-A3FC-8EF7EFE2A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D6BDC3-A288-04AF-B16C-403A0E4F209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FCC41E-7040-643A-626F-3E765733E478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A248E0-B70F-0526-ADAA-B5898A12A29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460753-1E86-5CA8-D970-267D3EDA668C}"/>
              </a:ext>
            </a:extLst>
          </p:cNvPr>
          <p:cNvSpPr txBox="1"/>
          <p:nvPr/>
        </p:nvSpPr>
        <p:spPr>
          <a:xfrm>
            <a:off x="0" y="864699"/>
            <a:ext cx="128541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ودائما باستعمال المثلثات ستظهر أمامكم مجموعة من المتسلسلات المنطقية باعتماد خاصيتي اللون والاتجاه معا. المجموعة الفائزة هي المجموعة الأسرع في بناء المتسلسلة بنجاح.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في كل مرة  المجموعة الفائزة  لقراءة المتسلسلة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45031F8-2710-F713-CEA9-063D1B0EF3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DEDF1F12-0571-8B84-755E-66428D4F63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25" y="2962119"/>
            <a:ext cx="6736765" cy="380773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CF7221B-CF87-5930-CA14-04FF02E94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057" y="7262880"/>
            <a:ext cx="2421883" cy="184827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64403C9A-B414-1612-CF43-8B0B976772F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450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9DFE2-E22F-3653-163C-CEC80233A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A1FCFC-B5C4-0B1D-7245-A4FEF08F228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E251B-B07A-054A-A831-D2A709E0E042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ED495-4A89-14DD-2187-C7D0810252E2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76EF26-85D8-33F4-C497-9E4B6FCE61F6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1ABAADE-5F3C-BCC2-E03F-EA0CDD19A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D8009A2-722E-A0DD-4369-23AD11AA76A1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683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8DFCFE65-3398-EB39-3D4D-F2C97DC28679}"/>
              </a:ext>
            </a:extLst>
          </p:cNvPr>
          <p:cNvSpPr/>
          <p:nvPr/>
        </p:nvSpPr>
        <p:spPr>
          <a:xfrm>
            <a:off x="1392381" y="5005436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D9F1F6D8-624C-A743-DD63-73548E47C438}"/>
              </a:ext>
            </a:extLst>
          </p:cNvPr>
          <p:cNvSpPr/>
          <p:nvPr/>
        </p:nvSpPr>
        <p:spPr>
          <a:xfrm rot="10800000">
            <a:off x="2479963" y="5000657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C783579C-A7D0-2BBA-7371-1F09FCD26652}"/>
              </a:ext>
            </a:extLst>
          </p:cNvPr>
          <p:cNvSpPr/>
          <p:nvPr/>
        </p:nvSpPr>
        <p:spPr>
          <a:xfrm>
            <a:off x="3567546" y="5000657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FE452217-AB2E-5115-AFEA-2DD99F9BD1CD}"/>
              </a:ext>
            </a:extLst>
          </p:cNvPr>
          <p:cNvSpPr/>
          <p:nvPr/>
        </p:nvSpPr>
        <p:spPr>
          <a:xfrm rot="10800000">
            <a:off x="4655128" y="4995878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0E1058C1-AB96-BCCA-7251-78837DB4A40C}"/>
              </a:ext>
            </a:extLst>
          </p:cNvPr>
          <p:cNvSpPr/>
          <p:nvPr/>
        </p:nvSpPr>
        <p:spPr>
          <a:xfrm>
            <a:off x="5742709" y="5000658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0856B458-417A-9E6B-A7EB-AA831AB85E9F}"/>
              </a:ext>
            </a:extLst>
          </p:cNvPr>
          <p:cNvSpPr/>
          <p:nvPr/>
        </p:nvSpPr>
        <p:spPr>
          <a:xfrm rot="10800000">
            <a:off x="6830291" y="4995879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152A2C7E-E072-BD89-6145-B3E9F85950AD}"/>
              </a:ext>
            </a:extLst>
          </p:cNvPr>
          <p:cNvSpPr/>
          <p:nvPr/>
        </p:nvSpPr>
        <p:spPr>
          <a:xfrm>
            <a:off x="7917874" y="4995879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1DAF9A14-F4D2-8BED-4328-87DF628A74BB}"/>
              </a:ext>
            </a:extLst>
          </p:cNvPr>
          <p:cNvSpPr/>
          <p:nvPr/>
        </p:nvSpPr>
        <p:spPr>
          <a:xfrm rot="10800000">
            <a:off x="9005456" y="4991100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riangle isocèle 12">
            <a:extLst>
              <a:ext uri="{FF2B5EF4-FFF2-40B4-BE49-F238E27FC236}">
                <a16:creationId xmlns:a16="http://schemas.microsoft.com/office/drawing/2014/main" id="{242CBAB3-9458-1BF4-FC98-1F34CB608740}"/>
              </a:ext>
            </a:extLst>
          </p:cNvPr>
          <p:cNvSpPr/>
          <p:nvPr/>
        </p:nvSpPr>
        <p:spPr>
          <a:xfrm>
            <a:off x="10113818" y="5005436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64A2C182-E3D4-80E5-8A73-679BF78B81E7}"/>
              </a:ext>
            </a:extLst>
          </p:cNvPr>
          <p:cNvSpPr/>
          <p:nvPr/>
        </p:nvSpPr>
        <p:spPr>
          <a:xfrm rot="10800000">
            <a:off x="11201400" y="5000657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E8A9EE1-7A7B-B68C-7E9B-54FA609E35EB}"/>
              </a:ext>
            </a:extLst>
          </p:cNvPr>
          <p:cNvSpPr/>
          <p:nvPr/>
        </p:nvSpPr>
        <p:spPr>
          <a:xfrm rot="10800000">
            <a:off x="128850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1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55E1-5442-01D8-7EE2-A67B6E32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384DE7-0C54-0E75-B21C-082B9971505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8362ED-ECA6-9FA1-DD05-0E52BA4D45C9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5DE73D-0DF3-EF6E-51EC-9099CBF7F06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B3ECD1-DA63-55CA-864D-E97103A4186F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9021439-F9E1-5BB9-9C34-D65DE8C904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0AD93C9-CEF2-E7CD-F7DA-4A0EB0146C5B}"/>
              </a:ext>
            </a:extLst>
          </p:cNvPr>
          <p:cNvCxnSpPr>
            <a:cxnSpLocks/>
          </p:cNvCxnSpPr>
          <p:nvPr/>
        </p:nvCxnSpPr>
        <p:spPr>
          <a:xfrm>
            <a:off x="1143000" y="6896100"/>
            <a:ext cx="11811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64A3BACB-69A3-C53A-76C8-F96EFDAF9F73}"/>
              </a:ext>
            </a:extLst>
          </p:cNvPr>
          <p:cNvSpPr/>
          <p:nvPr/>
        </p:nvSpPr>
        <p:spPr>
          <a:xfrm rot="16200000">
            <a:off x="1336964" y="5429286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D5A77F95-1A63-B109-AFF7-CCBFC93ACCA6}"/>
              </a:ext>
            </a:extLst>
          </p:cNvPr>
          <p:cNvSpPr/>
          <p:nvPr/>
        </p:nvSpPr>
        <p:spPr>
          <a:xfrm rot="5400000">
            <a:off x="2948167" y="5429286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39379151-EB1A-1F86-7EF8-AD6C1549213E}"/>
              </a:ext>
            </a:extLst>
          </p:cNvPr>
          <p:cNvSpPr/>
          <p:nvPr/>
        </p:nvSpPr>
        <p:spPr>
          <a:xfrm rot="16200000">
            <a:off x="4332396" y="5429287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7275431A-B30B-5A70-D3A7-E705412AEDA6}"/>
              </a:ext>
            </a:extLst>
          </p:cNvPr>
          <p:cNvSpPr/>
          <p:nvPr/>
        </p:nvSpPr>
        <p:spPr>
          <a:xfrm rot="5400000">
            <a:off x="5943599" y="5429287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ACFB245B-A489-3E2F-2085-1FCE83F91CCF}"/>
              </a:ext>
            </a:extLst>
          </p:cNvPr>
          <p:cNvSpPr/>
          <p:nvPr/>
        </p:nvSpPr>
        <p:spPr>
          <a:xfrm rot="16200000">
            <a:off x="7348611" y="5429286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FD878CF0-86C2-D1AC-237E-7418640F118F}"/>
              </a:ext>
            </a:extLst>
          </p:cNvPr>
          <p:cNvSpPr/>
          <p:nvPr/>
        </p:nvSpPr>
        <p:spPr>
          <a:xfrm rot="5400000">
            <a:off x="8959814" y="5429286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F3D36EF3-3C4C-37B8-D9BD-72C8E231F1D9}"/>
              </a:ext>
            </a:extLst>
          </p:cNvPr>
          <p:cNvSpPr/>
          <p:nvPr/>
        </p:nvSpPr>
        <p:spPr>
          <a:xfrm rot="16200000">
            <a:off x="10344043" y="5429287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riangle isocèle 23">
            <a:extLst>
              <a:ext uri="{FF2B5EF4-FFF2-40B4-BE49-F238E27FC236}">
                <a16:creationId xmlns:a16="http://schemas.microsoft.com/office/drawing/2014/main" id="{0A9E5D40-5A2D-6274-1FDF-56D9DB7C3A2F}"/>
              </a:ext>
            </a:extLst>
          </p:cNvPr>
          <p:cNvSpPr/>
          <p:nvPr/>
        </p:nvSpPr>
        <p:spPr>
          <a:xfrm rot="5400000">
            <a:off x="11955246" y="5429287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B71C470-6AAB-2D03-9277-30063C1FD17D}"/>
              </a:ext>
            </a:extLst>
          </p:cNvPr>
          <p:cNvSpPr/>
          <p:nvPr/>
        </p:nvSpPr>
        <p:spPr>
          <a:xfrm rot="10800000">
            <a:off x="129540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06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06F08-44AC-F3A7-5B84-07719184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A8D0AA-7210-325B-6C5D-37DB41AC25D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FD178-90E7-D865-5D86-B3720E574154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2F33D-A175-0096-0DB1-09B12D7656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80E9828-ACF3-E7A2-3D48-DAE83FC2AF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250" y="5044928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50DEAFED-12F4-092F-B6B5-C6670425EC50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6295A3B-CACD-20C8-C130-361B570C6230}"/>
              </a:ext>
            </a:extLst>
          </p:cNvPr>
          <p:cNvCxnSpPr>
            <a:cxnSpLocks/>
          </p:cNvCxnSpPr>
          <p:nvPr/>
        </p:nvCxnSpPr>
        <p:spPr>
          <a:xfrm>
            <a:off x="640567" y="6547121"/>
            <a:ext cx="12161033" cy="136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A596A9B6-D5FF-3CCD-149A-068188E3A48A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" name="Triangle isocèle 2">
            <a:extLst>
              <a:ext uri="{FF2B5EF4-FFF2-40B4-BE49-F238E27FC236}">
                <a16:creationId xmlns:a16="http://schemas.microsoft.com/office/drawing/2014/main" id="{1FEC4DDC-9145-10B2-AA60-06906C9DDF3C}"/>
              </a:ext>
            </a:extLst>
          </p:cNvPr>
          <p:cNvSpPr/>
          <p:nvPr/>
        </p:nvSpPr>
        <p:spPr>
          <a:xfrm rot="16200000">
            <a:off x="914400" y="5143501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AEC620B0-19DB-5C73-FD90-037C5B0C2833}"/>
              </a:ext>
            </a:extLst>
          </p:cNvPr>
          <p:cNvSpPr/>
          <p:nvPr/>
        </p:nvSpPr>
        <p:spPr>
          <a:xfrm rot="16200000">
            <a:off x="2409453" y="5143501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8A48F0B6-58DA-DB7C-1947-80B0ADDDCB0A}"/>
              </a:ext>
            </a:extLst>
          </p:cNvPr>
          <p:cNvSpPr/>
          <p:nvPr/>
        </p:nvSpPr>
        <p:spPr>
          <a:xfrm rot="5400000">
            <a:off x="4042172" y="5143502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69ED36F6-9A9C-3E50-F66E-1810B7647407}"/>
              </a:ext>
            </a:extLst>
          </p:cNvPr>
          <p:cNvSpPr/>
          <p:nvPr/>
        </p:nvSpPr>
        <p:spPr>
          <a:xfrm rot="16200000">
            <a:off x="5570259" y="5161681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009F27B9-EB67-47EC-A0E8-CACBCA71AA69}"/>
              </a:ext>
            </a:extLst>
          </p:cNvPr>
          <p:cNvSpPr/>
          <p:nvPr/>
        </p:nvSpPr>
        <p:spPr>
          <a:xfrm rot="5400000">
            <a:off x="8698031" y="5161682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30A71BDA-07D0-9D17-39C9-E5C13E776FA5}"/>
              </a:ext>
            </a:extLst>
          </p:cNvPr>
          <p:cNvSpPr/>
          <p:nvPr/>
        </p:nvSpPr>
        <p:spPr>
          <a:xfrm rot="16200000">
            <a:off x="10229013" y="5143502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BBB8934D-6186-54B4-0930-5EC9FF5241AF}"/>
              </a:ext>
            </a:extLst>
          </p:cNvPr>
          <p:cNvSpPr/>
          <p:nvPr/>
        </p:nvSpPr>
        <p:spPr>
          <a:xfrm rot="16200000">
            <a:off x="11734801" y="5165145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25C7501-AF4F-DDBF-EA3B-DFD1C7872EBB}"/>
              </a:ext>
            </a:extLst>
          </p:cNvPr>
          <p:cNvSpPr txBox="1"/>
          <p:nvPr/>
        </p:nvSpPr>
        <p:spPr>
          <a:xfrm>
            <a:off x="1752601" y="922603"/>
            <a:ext cx="11125200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ستظهر أمامكم متسلسلات منطقية وفي كل مرة ستكتبون رقم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1: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25" name="Picture 9">
            <a:extLst>
              <a:ext uri="{FF2B5EF4-FFF2-40B4-BE49-F238E27FC236}">
                <a16:creationId xmlns:a16="http://schemas.microsoft.com/office/drawing/2014/main" id="{226ECEFE-82A1-DB5F-A638-758A91DA80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80007" y="725869"/>
            <a:ext cx="1108364" cy="754510"/>
          </a:xfrm>
          <a:prstGeom prst="roundRect">
            <a:avLst/>
          </a:prstGeom>
        </p:spPr>
      </p:pic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DAE9F7F4-2A18-D3D3-140E-F00DB4A74E29}"/>
              </a:ext>
            </a:extLst>
          </p:cNvPr>
          <p:cNvSpPr/>
          <p:nvPr/>
        </p:nvSpPr>
        <p:spPr>
          <a:xfrm rot="5400000">
            <a:off x="8074557" y="7828992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411173DF-505F-E268-DE13-8012B54634BE}"/>
              </a:ext>
            </a:extLst>
          </p:cNvPr>
          <p:cNvSpPr/>
          <p:nvPr/>
        </p:nvSpPr>
        <p:spPr>
          <a:xfrm rot="16200000">
            <a:off x="5184244" y="7843850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2BF3E95-3B2A-427C-C111-7397F1F276E8}"/>
              </a:ext>
            </a:extLst>
          </p:cNvPr>
          <p:cNvSpPr txBox="1"/>
          <p:nvPr/>
        </p:nvSpPr>
        <p:spPr>
          <a:xfrm>
            <a:off x="5772949" y="8273161"/>
            <a:ext cx="461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2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1998AD3-69F8-1960-85AA-DFCDAE35C78A}"/>
              </a:ext>
            </a:extLst>
          </p:cNvPr>
          <p:cNvSpPr txBox="1"/>
          <p:nvPr/>
        </p:nvSpPr>
        <p:spPr>
          <a:xfrm>
            <a:off x="8170905" y="8238536"/>
            <a:ext cx="461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2BBD4793-40D6-347A-6024-612B0AEC7E60}"/>
              </a:ext>
            </a:extLst>
          </p:cNvPr>
          <p:cNvSpPr/>
          <p:nvPr/>
        </p:nvSpPr>
        <p:spPr>
          <a:xfrm rot="10800000">
            <a:off x="129540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88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9F40-F25A-0203-1734-9E7C5F6BE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64262D-BA9F-79DB-F76C-D8E9351B7A5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6B16CA-9A13-7DC5-10BC-7A204AA16D5C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75E3B06-C448-FB11-4297-27FF6039E58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5403E6A-6575-2A3E-3A01-0A8BB504F8B9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1BBFCDE0-BA00-B735-7AEB-4A60CC5818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5B41917D-838A-7C9F-F0DE-7600CFD73B6B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EA2339CA-4639-BEA3-41BF-DEB2E185B88B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051FB099-E679-789B-41A3-E8E416686E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C1204A36-F16F-50E1-075C-75A61FE3B69B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4D1738F-F3BA-B16F-0FB6-E5FD3A638FD7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60FA8FFE-40B6-E359-613F-02F06BD42A5A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185FE461-A180-DA02-9D17-63D5A4E75560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A27D2C8F-AEC7-1B14-FC58-E492D253FEF4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48F54CC1-D554-7267-83CA-A27C86E7F73E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6796B96-1FBE-8AFA-8293-42C77CAB7FD9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558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8426E-0F40-5732-A257-9D6479F14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0E59D0-5C59-485D-7307-1264D8FD0C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DCA72B2-74B8-4CB5-E2D8-B98638B58932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9A28F5-B992-85C1-634C-C520275E24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151425CB-08F0-8806-C00A-0C1533E43B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924" y="4966699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3E364E72-D3E2-71E5-5F53-1701ADAE9B48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10FCF76-476D-10CC-E1C7-AB76B6B86EC6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9E0F810-1DD6-4E3F-356D-7F4E03658A4D}"/>
              </a:ext>
            </a:extLst>
          </p:cNvPr>
          <p:cNvSpPr txBox="1"/>
          <p:nvPr/>
        </p:nvSpPr>
        <p:spPr>
          <a:xfrm>
            <a:off x="1416972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2: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25" name="Picture 9">
            <a:extLst>
              <a:ext uri="{FF2B5EF4-FFF2-40B4-BE49-F238E27FC236}">
                <a16:creationId xmlns:a16="http://schemas.microsoft.com/office/drawing/2014/main" id="{FCF8CC67-2863-36C7-92EC-A7B26B6366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80007" y="725869"/>
            <a:ext cx="1108364" cy="754510"/>
          </a:xfrm>
          <a:prstGeom prst="roundRect">
            <a:avLst/>
          </a:prstGeom>
        </p:spPr>
      </p:pic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FD87F04B-C067-27BA-6C2A-BEDD8E2C8FFD}"/>
              </a:ext>
            </a:extLst>
          </p:cNvPr>
          <p:cNvSpPr/>
          <p:nvPr/>
        </p:nvSpPr>
        <p:spPr>
          <a:xfrm rot="10800000">
            <a:off x="7337100" y="7867137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6F6F9B59-6184-733D-4089-4F6166C50926}"/>
              </a:ext>
            </a:extLst>
          </p:cNvPr>
          <p:cNvSpPr/>
          <p:nvPr/>
        </p:nvSpPr>
        <p:spPr>
          <a:xfrm>
            <a:off x="4724400" y="7843850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644A79C-7007-F7DD-7345-BACB66ED6C4B}"/>
              </a:ext>
            </a:extLst>
          </p:cNvPr>
          <p:cNvSpPr txBox="1"/>
          <p:nvPr/>
        </p:nvSpPr>
        <p:spPr>
          <a:xfrm>
            <a:off x="7691918" y="8096190"/>
            <a:ext cx="461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b="1" dirty="0">
              <a:solidFill>
                <a:schemeClr val="bg1"/>
              </a:solidFill>
            </a:endParaRP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CFAC47B-07F4-BCB6-7262-9B656DAC7C1D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683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D342A7EC-4932-E5FC-DFE6-0D949BB3C9EE}"/>
              </a:ext>
            </a:extLst>
          </p:cNvPr>
          <p:cNvSpPr/>
          <p:nvPr/>
        </p:nvSpPr>
        <p:spPr>
          <a:xfrm>
            <a:off x="1392381" y="5005436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47F718E2-EF95-66F8-0E9F-C45F125C2F27}"/>
              </a:ext>
            </a:extLst>
          </p:cNvPr>
          <p:cNvSpPr/>
          <p:nvPr/>
        </p:nvSpPr>
        <p:spPr>
          <a:xfrm rot="10800000">
            <a:off x="2479963" y="5000657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E604BC11-EB3E-9521-8231-6F5C0C92CB4E}"/>
              </a:ext>
            </a:extLst>
          </p:cNvPr>
          <p:cNvSpPr/>
          <p:nvPr/>
        </p:nvSpPr>
        <p:spPr>
          <a:xfrm rot="10800000">
            <a:off x="3815688" y="5005436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Triangle isocèle 33">
            <a:extLst>
              <a:ext uri="{FF2B5EF4-FFF2-40B4-BE49-F238E27FC236}">
                <a16:creationId xmlns:a16="http://schemas.microsoft.com/office/drawing/2014/main" id="{EF82203A-BE87-4B0C-669F-325E9B6A8824}"/>
              </a:ext>
            </a:extLst>
          </p:cNvPr>
          <p:cNvSpPr/>
          <p:nvPr/>
        </p:nvSpPr>
        <p:spPr>
          <a:xfrm>
            <a:off x="4882488" y="5028364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Triangle isocèle 34">
            <a:extLst>
              <a:ext uri="{FF2B5EF4-FFF2-40B4-BE49-F238E27FC236}">
                <a16:creationId xmlns:a16="http://schemas.microsoft.com/office/drawing/2014/main" id="{88CBD71B-5AC2-3B04-5DF0-57F5FFE5785F}"/>
              </a:ext>
            </a:extLst>
          </p:cNvPr>
          <p:cNvSpPr/>
          <p:nvPr/>
        </p:nvSpPr>
        <p:spPr>
          <a:xfrm rot="10800000">
            <a:off x="5970070" y="5023585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Triangle isocèle 35">
            <a:extLst>
              <a:ext uri="{FF2B5EF4-FFF2-40B4-BE49-F238E27FC236}">
                <a16:creationId xmlns:a16="http://schemas.microsoft.com/office/drawing/2014/main" id="{991523C2-A9DF-7265-63F3-31AAFD0C1AB2}"/>
              </a:ext>
            </a:extLst>
          </p:cNvPr>
          <p:cNvSpPr/>
          <p:nvPr/>
        </p:nvSpPr>
        <p:spPr>
          <a:xfrm rot="10800000">
            <a:off x="7305795" y="5028364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271CAF77-BC36-5523-7532-7554F267EE24}"/>
              </a:ext>
            </a:extLst>
          </p:cNvPr>
          <p:cNvSpPr/>
          <p:nvPr/>
        </p:nvSpPr>
        <p:spPr>
          <a:xfrm>
            <a:off x="8401542" y="5043534"/>
            <a:ext cx="1066800" cy="121919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908F82DA-C234-FCBB-5E30-BC8A25921057}"/>
              </a:ext>
            </a:extLst>
          </p:cNvPr>
          <p:cNvSpPr/>
          <p:nvPr/>
        </p:nvSpPr>
        <p:spPr>
          <a:xfrm rot="10800000">
            <a:off x="9489124" y="5038755"/>
            <a:ext cx="1066800" cy="121919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EECE881-B504-1A7D-DCDE-F803CAFBBD49}"/>
              </a:ext>
            </a:extLst>
          </p:cNvPr>
          <p:cNvSpPr txBox="1"/>
          <p:nvPr/>
        </p:nvSpPr>
        <p:spPr>
          <a:xfrm>
            <a:off x="5102756" y="8477190"/>
            <a:ext cx="461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2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1F49FC1-409C-98F5-E0F1-A460F0C46520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143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BE1F2-614C-E3AA-BE49-702B1DE14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D9E99E-1140-5A86-B436-720D347DF7E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8B573D-AD66-C341-234D-9BA9FDBDF197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416EFAF-788F-56A7-18C2-E155DEC194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1D0C933-AE06-4B0C-50AF-3F5A192AF230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125B89AF-8502-B199-D56C-98B1F836E4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3CC65E93-9D87-0B44-C58D-4E4060C4D089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ECB61D4F-5AC6-97B6-02C6-67FD101AEC6E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D2F72F45-FDA0-1F4B-21FD-8528635AA4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079CA324-C6AA-A61E-F3D7-F7078BECCD75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99E76358-D098-89FA-B925-123FBF75F403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477FC996-6AA0-4A19-3BC4-E4486942EC91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F0C5520-23D6-7C0B-90D4-0870E6CED61E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3E3396DC-1052-A788-152C-2BDE988A69C6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EEBEA69B-3ACF-15ED-160C-620B7E3DC66A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1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2EED12A-924B-AE95-B739-8D0618E069C4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514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8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في بداية هذه الحصة من خلال نشاط قصة عدد على العدد 8.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هذه 8 كؤوس من العصير.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. ثمانية مع رفع 8 أصابع للإشارة إلى 8  ثم بطاقة العدد 8.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DB414D1-E714-649E-F52A-99901727B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10" y="5227839"/>
            <a:ext cx="1852254" cy="22996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8C54A1-5F49-806C-532A-E5A4FDED1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062" y="5227838"/>
            <a:ext cx="1308520" cy="250646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E1DD627-A278-93C8-9E74-F53DD61DC1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870" y="4545433"/>
            <a:ext cx="442894" cy="86700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DCA677A-0073-693F-4B4D-90384C10DA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2108" y="4545433"/>
            <a:ext cx="442894" cy="8670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924F224-5A84-B749-AFA5-585C597A43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68" y="5524500"/>
            <a:ext cx="442894" cy="8670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C610F6C-1AE0-D0E8-3FEC-AAAB3AFFA3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2906" y="5524500"/>
            <a:ext cx="442894" cy="86700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A5491A5-038F-7450-FF9C-04D32C41EC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886" y="6422819"/>
            <a:ext cx="442894" cy="86700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37FF0B6-CD71-E64D-5F33-5B2322C826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2124" y="6422819"/>
            <a:ext cx="442894" cy="86700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0A323504-2BAE-8E1F-16DF-EE71EE291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684" y="7401886"/>
            <a:ext cx="442894" cy="86700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144FA159-F18A-B100-AC3A-477ED764F5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922" y="7401886"/>
            <a:ext cx="442894" cy="867004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5B436857-C528-AC56-A8AB-C80C948FB7F2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C56EA-027D-5B98-BEDE-4BBB77F32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25D449-D13F-E92D-ADAA-935A86A1030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407E3B-9C85-6F00-7E39-9A309178EEEA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264F2F-5E22-C2DC-FB1E-86BC4EAF99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78A7F6B-EAED-F309-5540-BD8F37750D21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قطع من الحلوى.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ثمان قطع من الحلوى . ثمانية مع رفع 8 أصابع للإشارة إلى 8  ثم بطاقة العدد 8.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44AE01-9F89-9DCD-519F-A75E4237FCA1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281415F-6D42-F828-CD78-7F33D81817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354" y="4456207"/>
            <a:ext cx="959792" cy="90388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48E040B-769F-84E3-0BB9-554EFA0926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564" y="4494307"/>
            <a:ext cx="959792" cy="90388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089EA85-99F5-7B6C-93F2-414FF6A13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354" y="5286683"/>
            <a:ext cx="959792" cy="90388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D6CA05F-84BB-CF43-2728-AD13334494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1564" y="5324783"/>
            <a:ext cx="959792" cy="90388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086601A-477D-FAB1-518D-B88418F62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354" y="6165913"/>
            <a:ext cx="985300" cy="9279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F5CDFF9-D76F-154D-5F12-38E1EA63CA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318" y="6216024"/>
            <a:ext cx="959792" cy="90388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B12A591-ADBC-4080-5A8B-FC4DA62643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08" y="7008400"/>
            <a:ext cx="959792" cy="90388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D0523A1-5A01-4E59-403E-2F825A20A0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318" y="7046500"/>
            <a:ext cx="959792" cy="903882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C08DF947-1317-2FB8-7EC2-4EBF43969796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49066D-E869-A65E-A7B5-75D2421BD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10" y="5227839"/>
            <a:ext cx="1852254" cy="22996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8FE26C2-4A42-8CFB-6DA8-4A329431B9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062" y="5227838"/>
            <a:ext cx="1308520" cy="250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1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8.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5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5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4A27D78-D22D-1F72-3506-20A15D79E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860" y="5536330"/>
            <a:ext cx="975445" cy="1341236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C8D0D502-5C08-298A-DA71-C840B3A38EDF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110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295399" y="927842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8.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7C35B444-6F06-64CE-2952-F059C64DCB38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93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A53999F-4755-B89D-BE10-A35DB75D3BC8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50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343400" y="976263"/>
            <a:ext cx="8172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 من كراسة الرياضيات. لاحظوا كيف.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1B6B8F4-7EA6-5D64-3EB7-8FC724BC0F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FEB65F3-ED44-8ED1-69EB-45BD07343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77" y="3444692"/>
            <a:ext cx="12281445" cy="48029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601707-4B85-D6F4-2E61-596083C04B54}"/>
              </a:ext>
            </a:extLst>
          </p:cNvPr>
          <p:cNvSpPr/>
          <p:nvPr/>
        </p:nvSpPr>
        <p:spPr>
          <a:xfrm rot="11410894">
            <a:off x="2189639" y="6625828"/>
            <a:ext cx="4751803" cy="341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A788506-1DBA-8B52-F89B-762E1AA68224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10736" y="6358362"/>
            <a:ext cx="4693292" cy="858134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1D89E8AB-6121-B4AB-510F-2FCB9EEE4D1B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2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FD50-FF6B-FCF3-3705-8A7F90A8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623F53-A0C2-E612-AEDB-17BA3BCB11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C04D1F-397D-69C2-1BB4-0F4DD0CB665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3FF84-1425-D166-BEF0-BEBA1737AE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8F6C35-935F-7423-E41F-41C2B854E095}"/>
              </a:ext>
            </a:extLst>
          </p:cNvPr>
          <p:cNvSpPr txBox="1"/>
          <p:nvPr/>
        </p:nvSpPr>
        <p:spPr>
          <a:xfrm>
            <a:off x="4705383" y="876300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F9CF428-FB50-FC97-51A8-B6E20CAD96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42E4B8B-163F-61DE-FCDC-0A3B92F8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1C07FCD-4463-AACB-202D-B74938C7D9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77" y="3444692"/>
            <a:ext cx="12281445" cy="4802955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467C0D9-5ABB-600D-F8E9-A33B00F4E74F}"/>
              </a:ext>
            </a:extLst>
          </p:cNvPr>
          <p:cNvCxnSpPr>
            <a:cxnSpLocks/>
          </p:cNvCxnSpPr>
          <p:nvPr/>
        </p:nvCxnSpPr>
        <p:spPr>
          <a:xfrm flipH="1">
            <a:off x="7002469" y="6438900"/>
            <a:ext cx="4438927" cy="827682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DE6C7F3A-B6D3-10CB-2B69-2C57E31B9340}"/>
              </a:ext>
            </a:extLst>
          </p:cNvPr>
          <p:cNvCxnSpPr>
            <a:cxnSpLocks/>
          </p:cNvCxnSpPr>
          <p:nvPr/>
        </p:nvCxnSpPr>
        <p:spPr>
          <a:xfrm>
            <a:off x="6934200" y="6362700"/>
            <a:ext cx="0" cy="903882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8">
            <a:extLst>
              <a:ext uri="{FF2B5EF4-FFF2-40B4-BE49-F238E27FC236}">
                <a16:creationId xmlns:a16="http://schemas.microsoft.com/office/drawing/2014/main" id="{DE3EDD83-72B9-A302-4EED-CA125ABC38E9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8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الثاني.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نمذجة طريقة الكتابة على السبورة.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F27E9ED-16DE-7574-CD94-6C6FBEEE1A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631A0EC-96D2-CB95-DE5B-9FA0ECF9B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16" y="4457700"/>
            <a:ext cx="12216966" cy="2712817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BBA1BB3-BF44-056E-9009-8345D8FB5084}"/>
              </a:ext>
            </a:extLst>
          </p:cNvPr>
          <p:cNvSpPr/>
          <p:nvPr/>
        </p:nvSpPr>
        <p:spPr>
          <a:xfrm rot="10800000">
            <a:off x="12801600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1354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1131455" y="3541609"/>
            <a:ext cx="1167014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1828800" y="3211223"/>
            <a:ext cx="10521986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الشريط العددي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C27F828C-C09E-8249-048A-4A4554EBC763}"/>
              </a:ext>
            </a:extLst>
          </p:cNvPr>
          <p:cNvSpPr txBox="1"/>
          <p:nvPr/>
        </p:nvSpPr>
        <p:spPr>
          <a:xfrm>
            <a:off x="1710284" y="4325351"/>
            <a:ext cx="10521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نمط حسابي باستعمال الشريط العددي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4106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03336" y="2925103"/>
            <a:ext cx="13164293" cy="697565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13002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من جديد باستخدام الشريط العددي وستحاولون تعرف وإكمال أنماط حسابية.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اللعبة مستعينا بالبطاقة التقنية للنشاط في الملحق 1 .( الأعداد من 1 إلى 8).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E64DD8DF-C61F-DE49-C43F-C46445604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476" y="4275885"/>
            <a:ext cx="5056011" cy="12669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2380AD7-3CD3-9D67-EABB-2551A28F3E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6823365"/>
            <a:ext cx="2576524" cy="137327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2AE93FB-CF43-170C-1FA2-8366DAEFF7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6819901"/>
            <a:ext cx="2550370" cy="126864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0A8456E8-901C-EE46-FA60-C2BC7525FF03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638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181845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FF281-6D57-9D71-EC0C-FC9E2917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31EC0F8-F3A3-DB70-0B8D-A6F1B00C16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522050D-4077-2280-BE3C-331D9AD0EB20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91D380E-CC45-21EE-4C13-0F62EF2571D4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</a:t>
            </a:r>
            <a:r>
              <a:rPr lang="f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70B59AA-A965-A3B4-527D-92C954865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A4F30F04-A158-3CBB-8CE4-33F2CCF16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00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3573EC9D-15A2-BAE7-9188-79BE5C63D24C}"/>
              </a:ext>
            </a:extLst>
          </p:cNvPr>
          <p:cNvSpPr txBox="1">
            <a:spLocks/>
          </p:cNvSpPr>
          <p:nvPr/>
        </p:nvSpPr>
        <p:spPr>
          <a:xfrm>
            <a:off x="0" y="1285876"/>
            <a:ext cx="13716000" cy="1119850"/>
          </a:xfrm>
          <a:prstGeom prst="rect">
            <a:avLst/>
          </a:prstGeom>
          <a:solidFill>
            <a:srgbClr val="0070C0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vert="horz" wrap="square" lIns="102853" tIns="51413" rIns="102853" bIns="51413" rtlCol="0" anchor="ctr" anchorCtr="0">
            <a:normAutofit fontScale="92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buSzPts val="4200"/>
            </a:pPr>
            <a:r>
              <a:rPr lang="ar-MA" sz="6750" b="1" dirty="0">
                <a:solidFill>
                  <a:schemeClr val="bg1"/>
                </a:solidFill>
                <a:latin typeface="Arial Black"/>
                <a:ea typeface="Arial Black"/>
                <a:cs typeface="+mj-cs"/>
                <a:sym typeface="Arial Black"/>
              </a:rPr>
              <a:t>تعرف وإكمال نمط حسابي باستعمال الشريط العددي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DEE58AF1-AC68-A705-2509-CDE57BE6962B}"/>
              </a:ext>
            </a:extLst>
          </p:cNvPr>
          <p:cNvGraphicFramePr>
            <a:graphicFrameLocks noGrp="1"/>
          </p:cNvGraphicFramePr>
          <p:nvPr/>
        </p:nvGraphicFramePr>
        <p:xfrm>
          <a:off x="403534" y="2760896"/>
          <a:ext cx="12904459" cy="3280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1309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591361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093500">
                <a:tc>
                  <a:txBody>
                    <a:bodyPr/>
                    <a:lstStyle/>
                    <a:p>
                      <a:pPr marL="285750" indent="-28575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3200" b="1" dirty="0">
                          <a:latin typeface="Calibri" panose="020F0502020204030204" pitchFamily="34" charset="0"/>
                          <a:cs typeface="+mj-cs"/>
                        </a:rPr>
                        <a:t>تعرف وإكمال نمط حسابي باستعمال الشريط العددي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أهداف النشاط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093500">
                <a:tc>
                  <a:txBody>
                    <a:bodyPr/>
                    <a:lstStyle/>
                    <a:p>
                      <a:pPr marL="457200" marR="0" lvl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بطاقات الأعداد، الشريط العددي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المعينات الديداكتيكية</a:t>
                      </a:r>
                      <a:endParaRPr lang="fr-MA" sz="4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93500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cs typeface="+mj-cs"/>
                        </a:rPr>
                        <a:t>10 دقيقة </a:t>
                      </a:r>
                      <a:endParaRPr lang="fr-MA" sz="3200" b="1" dirty="0">
                        <a:cs typeface="+mj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المدة الزمنية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5" name="Graphic 4" descr="Alarm clock with solid fill">
            <a:extLst>
              <a:ext uri="{FF2B5EF4-FFF2-40B4-BE49-F238E27FC236}">
                <a16:creationId xmlns:a16="http://schemas.microsoft.com/office/drawing/2014/main" id="{02C217A8-D446-D2AF-40DF-E3DF73DA8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8528" y="4953226"/>
            <a:ext cx="1015180" cy="959586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23FEA62-25F8-34FE-1625-489E9089B34A}"/>
              </a:ext>
            </a:extLst>
          </p:cNvPr>
          <p:cNvGraphicFramePr>
            <a:graphicFrameLocks noGrp="1"/>
          </p:cNvGraphicFramePr>
          <p:nvPr/>
        </p:nvGraphicFramePr>
        <p:xfrm>
          <a:off x="2824194" y="6915742"/>
          <a:ext cx="7515515" cy="14646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3645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1464674"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1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400" b="1" dirty="0"/>
                        <a:t>2</a:t>
                      </a:r>
                      <a:endParaRPr lang="fr-MA" sz="7400" b="1" dirty="0"/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3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400" b="1" dirty="0"/>
                        <a:t>4</a:t>
                      </a:r>
                      <a:endParaRPr lang="fr-MA" sz="7400" b="1" dirty="0"/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5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400" b="1" dirty="0"/>
                        <a:t>6</a:t>
                      </a:r>
                      <a:endParaRPr lang="fr-MA" sz="7400" b="1" dirty="0"/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7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ACDE5C2D-7817-1C40-1F3B-899C3C2D9C88}"/>
              </a:ext>
            </a:extLst>
          </p:cNvPr>
          <p:cNvGrpSpPr/>
          <p:nvPr/>
        </p:nvGrpSpPr>
        <p:grpSpPr>
          <a:xfrm rot="20343271">
            <a:off x="565509" y="6967623"/>
            <a:ext cx="1947769" cy="1266240"/>
            <a:chOff x="2875393" y="3765139"/>
            <a:chExt cx="2231754" cy="1428481"/>
          </a:xfrm>
          <a:solidFill>
            <a:srgbClr val="2ED7A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DB8434-6A0F-7B34-8E29-90D3F7DC606E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27550B-99A6-7B1C-E399-466A8E035A05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F496AE6-BD0E-8AD8-44B9-B93DB73C454B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42E064C-DC30-E1CB-906C-893C260110B7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5B8F92D-8373-FC40-A780-52D9B650C62E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E028F9-9172-A2F6-22FC-05ABF03DBB99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494C1A7-4CFC-E269-43CF-E61F42127356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9FFB59-548A-C697-BFEE-3BA278A06B63}"/>
              </a:ext>
            </a:extLst>
          </p:cNvPr>
          <p:cNvGrpSpPr/>
          <p:nvPr/>
        </p:nvGrpSpPr>
        <p:grpSpPr>
          <a:xfrm rot="20343271">
            <a:off x="10824722" y="6990364"/>
            <a:ext cx="1947769" cy="1266240"/>
            <a:chOff x="2875393" y="3765139"/>
            <a:chExt cx="2231754" cy="142848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BAABD0-A900-BAE3-02AA-D8B50600AA3E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5DF5B8-BD77-7DC0-2DDC-DCE725B278D7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14FA235-956B-B156-A4B2-F1F4E60E3F41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926D21C-0C50-ABBE-557F-CAA59BF44F16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909C589-78BE-1039-0A7F-AB6B6BBCFDB2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E8849C-74A9-ECCF-70DE-D0430527DC8E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E27B0FD-4337-5180-F63C-388D3446453F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662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77072" y="5030322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8.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61341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109341" y="6050202"/>
            <a:ext cx="886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اللون والاتجاه.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4C10FDD7-8610-1F0A-D1A8-1E446DC59C5B}"/>
              </a:ext>
            </a:extLst>
          </p:cNvPr>
          <p:cNvSpPr txBox="1">
            <a:spLocks/>
          </p:cNvSpPr>
          <p:nvPr/>
        </p:nvSpPr>
        <p:spPr>
          <a:xfrm>
            <a:off x="2076350" y="1316887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SzPts val="4200"/>
              <a:buFont typeface="Arial Black"/>
              <a:buNone/>
            </a:pPr>
            <a:r>
              <a:rPr lang="ar-MA" sz="4050" b="1" dirty="0">
                <a:latin typeface="Arial Black"/>
                <a:ea typeface="Arial Black"/>
                <a:cs typeface="+mj-cs"/>
                <a:sym typeface="Arial Black"/>
              </a:rPr>
              <a:t>تعرف وإكمال نمط حسابي باستعمال الشريط العددي</a:t>
            </a:r>
            <a:endParaRPr lang="ar-MA" sz="4050" b="1" dirty="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4186569" y="4536487"/>
            <a:ext cx="8900781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3150" dirty="0">
                <a:latin typeface="Calibri" panose="020F0502020204030204" pitchFamily="34" charset="0"/>
                <a:cs typeface="+mj-cs"/>
              </a:rPr>
              <a:t>يرسم الميسر على الأرض شريطا عدديا، ويذكرهم بالعد التصاعدي ابتداء من العدد 1، يقف في خانة العدد 1 وينتقل تدريجيا من خانة إلى أخرى مع ترديد الأعداد من 1 إلى 7.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3150" dirty="0">
                <a:latin typeface="Calibri" panose="020F0502020204030204" pitchFamily="34" charset="0"/>
                <a:cs typeface="+mj-cs"/>
              </a:rPr>
              <a:t>يقوم الميسر بإخفاء بعض خانات الأعداد في الشريط العددي (مثلا يخفي خانات الأعداد الزوجية)، يقف في خانة العدد 1 ينتقل بخطوتين ، يقفز على خانة العدد 2 وينتقل إلى خانة العدد 3 مع العد والترديد: 1-3-5-7)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A7A8A7D2-8BAB-275C-A6C7-B04FCD6E1BAA}"/>
              </a:ext>
            </a:extLst>
          </p:cNvPr>
          <p:cNvGraphicFramePr>
            <a:graphicFrameLocks noGrp="1"/>
          </p:cNvGraphicFramePr>
          <p:nvPr/>
        </p:nvGraphicFramePr>
        <p:xfrm>
          <a:off x="577448" y="6107803"/>
          <a:ext cx="2835000" cy="41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5000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1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2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3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4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5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6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7</a:t>
                      </a:r>
                    </a:p>
                  </a:txBody>
                  <a:tcPr marL="102870" marR="102870" marT="51435" marB="51435"/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graphicFrame>
        <p:nvGraphicFramePr>
          <p:cNvPr id="18" name="Table 6">
            <a:extLst>
              <a:ext uri="{FF2B5EF4-FFF2-40B4-BE49-F238E27FC236}">
                <a16:creationId xmlns:a16="http://schemas.microsoft.com/office/drawing/2014/main" id="{9383225D-D433-B394-6C6A-8942AF5BCD60}"/>
              </a:ext>
            </a:extLst>
          </p:cNvPr>
          <p:cNvGraphicFramePr>
            <a:graphicFrameLocks noGrp="1"/>
          </p:cNvGraphicFramePr>
          <p:nvPr/>
        </p:nvGraphicFramePr>
        <p:xfrm>
          <a:off x="577448" y="4906285"/>
          <a:ext cx="2835000" cy="41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5000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1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500" dirty="0"/>
                        <a:t>2</a:t>
                      </a:r>
                      <a:endParaRPr lang="fr-MA" sz="1500" dirty="0"/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3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500" dirty="0"/>
                        <a:t>4</a:t>
                      </a:r>
                      <a:endParaRPr lang="fr-MA" sz="1500" dirty="0"/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5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500" dirty="0"/>
                        <a:t>6</a:t>
                      </a:r>
                      <a:endParaRPr lang="fr-MA" sz="1500" dirty="0"/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7</a:t>
                      </a:r>
                    </a:p>
                  </a:txBody>
                  <a:tcPr marL="102870" marR="102870" marT="51435" marB="51435"/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graphicFrame>
        <p:nvGraphicFramePr>
          <p:cNvPr id="19" name="Table 6">
            <a:extLst>
              <a:ext uri="{FF2B5EF4-FFF2-40B4-BE49-F238E27FC236}">
                <a16:creationId xmlns:a16="http://schemas.microsoft.com/office/drawing/2014/main" id="{212AA962-5E67-8F1E-67AA-136CA695667A}"/>
              </a:ext>
            </a:extLst>
          </p:cNvPr>
          <p:cNvGraphicFramePr>
            <a:graphicFrameLocks noGrp="1"/>
          </p:cNvGraphicFramePr>
          <p:nvPr/>
        </p:nvGraphicFramePr>
        <p:xfrm>
          <a:off x="577448" y="7326051"/>
          <a:ext cx="2835000" cy="41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5000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1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2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3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4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5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6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7</a:t>
                      </a:r>
                    </a:p>
                  </a:txBody>
                  <a:tcPr marL="102870" marR="102870" marT="51435" marB="51435"/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78BA069A-4536-110A-08FF-E0B5BC3B6FE0}"/>
              </a:ext>
            </a:extLst>
          </p:cNvPr>
          <p:cNvSpPr/>
          <p:nvPr/>
        </p:nvSpPr>
        <p:spPr>
          <a:xfrm>
            <a:off x="1162378" y="5652387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AAC466B5-C3AE-56F1-DD1D-E55EF231FD4E}"/>
              </a:ext>
            </a:extLst>
          </p:cNvPr>
          <p:cNvSpPr/>
          <p:nvPr/>
        </p:nvSpPr>
        <p:spPr>
          <a:xfrm>
            <a:off x="760831" y="5627940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6EA03900-A96D-968E-74A5-0AF1332B3293}"/>
              </a:ext>
            </a:extLst>
          </p:cNvPr>
          <p:cNvSpPr/>
          <p:nvPr/>
        </p:nvSpPr>
        <p:spPr>
          <a:xfrm>
            <a:off x="1065326" y="6883571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DBD01A7B-3254-E3D8-D720-01A5327CFDC5}"/>
              </a:ext>
            </a:extLst>
          </p:cNvPr>
          <p:cNvSpPr/>
          <p:nvPr/>
        </p:nvSpPr>
        <p:spPr>
          <a:xfrm>
            <a:off x="663779" y="6859124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F401D74-70A1-0597-47B1-648EC1ED97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717694" y="6013138"/>
            <a:ext cx="556100" cy="5910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E2F66E0-45F5-8B48-17DC-2CD5F5A3179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924454" y="6020854"/>
            <a:ext cx="556100" cy="59109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845CB17-2943-6758-84C1-77EE455DFB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488483" y="5979178"/>
            <a:ext cx="556100" cy="5910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BC8F52-9137-5C95-26F8-47811F5A3C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465269" y="7281097"/>
            <a:ext cx="556100" cy="59109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186A21F-BF00-F720-D806-3F84861428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906834" y="7274553"/>
            <a:ext cx="556100" cy="5910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33BFD2B-CA69-2142-624C-CDAC2A036DD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275776" y="7235309"/>
            <a:ext cx="556100" cy="59109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C3019A5-6B46-5265-4850-B6DF48B366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062495" y="7259756"/>
            <a:ext cx="556100" cy="59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770934" y="3121751"/>
            <a:ext cx="11969740" cy="1887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يوزع الميسر التلاميذ إلى مجموعتين، ويقوم بإخفاء بعض خانات الأعداد (أو يزيل بطاقات الأعداد من الخانات). كل مجموعة تتوفر على بطاقات الأعداد من 1 إلى 7. تختار كل مجموعة البطاقات المناسبة ويضع ممثل كل مجموعة بطاقات الأعداد في الخانات الفارغة.</a:t>
            </a:r>
            <a:endParaRPr lang="ar-MA" sz="31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60E482A2-522C-F0E3-E162-D3849C86AEA7}"/>
              </a:ext>
            </a:extLst>
          </p:cNvPr>
          <p:cNvSpPr txBox="1">
            <a:spLocks/>
          </p:cNvSpPr>
          <p:nvPr/>
        </p:nvSpPr>
        <p:spPr>
          <a:xfrm>
            <a:off x="2362200" y="13313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SzPts val="4200"/>
            </a:pPr>
            <a:r>
              <a:rPr lang="ar-MA" sz="4050" b="1" dirty="0">
                <a:latin typeface="Arial Black"/>
                <a:ea typeface="Arial Black"/>
                <a:cs typeface="+mj-cs"/>
                <a:sym typeface="Arial Black"/>
              </a:rPr>
              <a:t> تعرف وإكمال نمط حسابي باستعمال الشريط العددي</a:t>
            </a:r>
            <a:endParaRPr lang="ar-MA" sz="4050" b="1" dirty="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6C6E19-9783-8A57-BC72-DC1789E19651}"/>
              </a:ext>
            </a:extLst>
          </p:cNvPr>
          <p:cNvGrpSpPr/>
          <p:nvPr/>
        </p:nvGrpSpPr>
        <p:grpSpPr>
          <a:xfrm>
            <a:off x="298817" y="5614053"/>
            <a:ext cx="2964870" cy="989198"/>
            <a:chOff x="516353" y="3849544"/>
            <a:chExt cx="2635440" cy="879287"/>
          </a:xfrm>
        </p:grpSpPr>
        <p:pic>
          <p:nvPicPr>
            <p:cNvPr id="4" name="Picture 3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C188E7A-26B1-C6E7-46BF-069EA836E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353" y="3865830"/>
              <a:ext cx="863001" cy="863001"/>
            </a:xfrm>
            <a:prstGeom prst="rect">
              <a:avLst/>
            </a:prstGeom>
          </p:spPr>
        </p:pic>
        <p:pic>
          <p:nvPicPr>
            <p:cNvPr id="7" name="Picture 6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B8F16948-B387-1E14-0292-5358C5827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953" y="3865830"/>
              <a:ext cx="863001" cy="863001"/>
            </a:xfrm>
            <a:prstGeom prst="rect">
              <a:avLst/>
            </a:prstGeom>
          </p:spPr>
        </p:pic>
        <p:pic>
          <p:nvPicPr>
            <p:cNvPr id="10" name="Picture 9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6BBCC53-86B7-517B-CBCA-24FE4D46C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756" y="3857687"/>
              <a:ext cx="863001" cy="863001"/>
            </a:xfrm>
            <a:prstGeom prst="rect">
              <a:avLst/>
            </a:prstGeom>
          </p:spPr>
        </p:pic>
        <p:pic>
          <p:nvPicPr>
            <p:cNvPr id="12" name="Picture 11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7525FBD0-F63D-85E9-2476-149F58566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8792" y="3849544"/>
              <a:ext cx="863001" cy="863001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824F0DB-02AE-AF90-8986-16F8AD5994A5}"/>
              </a:ext>
            </a:extLst>
          </p:cNvPr>
          <p:cNvGrpSpPr/>
          <p:nvPr/>
        </p:nvGrpSpPr>
        <p:grpSpPr>
          <a:xfrm>
            <a:off x="10392666" y="5614053"/>
            <a:ext cx="2964870" cy="989198"/>
            <a:chOff x="516353" y="3849544"/>
            <a:chExt cx="2635440" cy="879287"/>
          </a:xfrm>
        </p:grpSpPr>
        <p:pic>
          <p:nvPicPr>
            <p:cNvPr id="15" name="Picture 14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346C343B-6CB1-322A-EC8C-67B560A25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353" y="3865830"/>
              <a:ext cx="863001" cy="863001"/>
            </a:xfrm>
            <a:prstGeom prst="rect">
              <a:avLst/>
            </a:prstGeom>
          </p:spPr>
        </p:pic>
        <p:pic>
          <p:nvPicPr>
            <p:cNvPr id="16" name="Picture 15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346E32C-28EA-773C-5E09-23A4CD82A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953" y="3865830"/>
              <a:ext cx="863001" cy="863001"/>
            </a:xfrm>
            <a:prstGeom prst="rect">
              <a:avLst/>
            </a:prstGeom>
          </p:spPr>
        </p:pic>
        <p:pic>
          <p:nvPicPr>
            <p:cNvPr id="17" name="Picture 16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BDB060C8-3008-975A-BD5C-D3C67BDDE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756" y="3857687"/>
              <a:ext cx="863001" cy="863001"/>
            </a:xfrm>
            <a:prstGeom prst="rect">
              <a:avLst/>
            </a:prstGeom>
          </p:spPr>
        </p:pic>
        <p:pic>
          <p:nvPicPr>
            <p:cNvPr id="18" name="Picture 17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987F02B-0BC0-54E1-E1F5-CF864163F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8792" y="3849544"/>
              <a:ext cx="863001" cy="863001"/>
            </a:xfrm>
            <a:prstGeom prst="rect">
              <a:avLst/>
            </a:prstGeom>
          </p:spPr>
        </p:pic>
      </p:grp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BE27D0DE-EBB5-F8C8-ADFB-CF5ED6A03E36}"/>
              </a:ext>
            </a:extLst>
          </p:cNvPr>
          <p:cNvGraphicFramePr>
            <a:graphicFrameLocks noGrp="1"/>
          </p:cNvGraphicFramePr>
          <p:nvPr/>
        </p:nvGraphicFramePr>
        <p:xfrm>
          <a:off x="522658" y="7411680"/>
          <a:ext cx="4199426" cy="82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9918">
                  <a:extLst>
                    <a:ext uri="{9D8B030D-6E8A-4147-A177-3AD203B41FA5}">
                      <a16:colId xmlns:a16="http://schemas.microsoft.com/office/drawing/2014/main" val="1270501185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138568001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280310529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864740647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63657356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281767772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052066238"/>
                    </a:ext>
                  </a:extLst>
                </a:gridCol>
              </a:tblGrid>
              <a:tr h="827825"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1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2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4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6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 marL="102870" marR="102870" marT="51435" marB="51435" anchor="ctr"/>
                </a:tc>
                <a:extLst>
                  <a:ext uri="{0D108BD9-81ED-4DB2-BD59-A6C34878D82A}">
                    <a16:rowId xmlns:a16="http://schemas.microsoft.com/office/drawing/2014/main" val="2422537247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46DAD76-180A-3EE8-129C-8B75826AFAEE}"/>
              </a:ext>
            </a:extLst>
          </p:cNvPr>
          <p:cNvGraphicFramePr>
            <a:graphicFrameLocks noGrp="1"/>
          </p:cNvGraphicFramePr>
          <p:nvPr/>
        </p:nvGraphicFramePr>
        <p:xfrm>
          <a:off x="8993920" y="7434877"/>
          <a:ext cx="4199426" cy="82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9918">
                  <a:extLst>
                    <a:ext uri="{9D8B030D-6E8A-4147-A177-3AD203B41FA5}">
                      <a16:colId xmlns:a16="http://schemas.microsoft.com/office/drawing/2014/main" val="1270501185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138568001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280310529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864740647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63657356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281767772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052066238"/>
                    </a:ext>
                  </a:extLst>
                </a:gridCol>
              </a:tblGrid>
              <a:tr h="82782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02870" marR="102870" marT="51435" marB="51435" anchor="ctr"/>
                </a:tc>
                <a:extLst>
                  <a:ext uri="{0D108BD9-81ED-4DB2-BD59-A6C34878D82A}">
                    <a16:rowId xmlns:a16="http://schemas.microsoft.com/office/drawing/2014/main" val="2422537247"/>
                  </a:ext>
                </a:extLst>
              </a:tr>
            </a:tbl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B3D1D8E4-739B-689D-D424-40E04DE4EFB3}"/>
              </a:ext>
            </a:extLst>
          </p:cNvPr>
          <p:cNvGrpSpPr/>
          <p:nvPr/>
        </p:nvGrpSpPr>
        <p:grpSpPr>
          <a:xfrm rot="20343271">
            <a:off x="3368431" y="5526432"/>
            <a:ext cx="1947769" cy="1266240"/>
            <a:chOff x="2875393" y="3765139"/>
            <a:chExt cx="2231754" cy="142848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F9ECBA-AFCE-7F00-5C97-715B1F7B74A8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266514F-073F-167F-14D6-1711514245CF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EB00FDC-8180-971A-C7E9-71F7ABA725D6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9FCF70-04A7-5864-244A-E1856A07E8D6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C796A45-EAF3-511F-85B5-82F01850CAB0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BBD4C91-F1D1-B230-99CD-683C3D7DD61A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674E05E-D59A-447B-6CBE-C06A5963FC17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8146F11-2D10-A39C-4E7C-86EB899E6298}"/>
              </a:ext>
            </a:extLst>
          </p:cNvPr>
          <p:cNvGrpSpPr/>
          <p:nvPr/>
        </p:nvGrpSpPr>
        <p:grpSpPr>
          <a:xfrm rot="20343271">
            <a:off x="8273182" y="5490874"/>
            <a:ext cx="1952684" cy="1266240"/>
            <a:chOff x="2869762" y="3765139"/>
            <a:chExt cx="2237385" cy="142848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2B0D11F-C9A9-8803-3175-5F3F91F3D462}"/>
                </a:ext>
              </a:extLst>
            </p:cNvPr>
            <p:cNvSpPr/>
            <p:nvPr/>
          </p:nvSpPr>
          <p:spPr>
            <a:xfrm rot="20057538">
              <a:off x="2869762" y="3882556"/>
              <a:ext cx="542848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45C4338-CCD6-58D2-47B0-245075781B1D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BF8DEE7-1F29-8CBF-E128-3702894BA73C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1E0F112-0BB1-5407-F70C-3F21D02FC907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CA5731E-24A4-36E6-4C7F-CD0B569C3106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8885B49-C452-0FDE-0F21-85EA077447DD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A522E85-30B1-5526-83C9-C2EF9867F338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3459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4914900"/>
            <a:ext cx="1424853" cy="14587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4991100"/>
            <a:ext cx="1580236" cy="14727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783B14C-0963-B759-4E62-818FFE0787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29200" y="4270904"/>
            <a:ext cx="3373843" cy="6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8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الشريط العددي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56118" y="3640170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اللون والاتجاه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5217F9E-3C22-165D-BE59-1AA0689C05F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50A0AE6D-8F66-4989-DC6F-7EC507669F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8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22560</TotalTime>
  <Words>1611</Words>
  <Application>Microsoft Office PowerPoint</Application>
  <PresentationFormat>Personnalisé</PresentationFormat>
  <Paragraphs>344</Paragraphs>
  <Slides>41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53" baseType="lpstr">
      <vt:lpstr>Arial Rounded MT Bold</vt:lpstr>
      <vt:lpstr>Dubai</vt:lpstr>
      <vt:lpstr>Calibri</vt:lpstr>
      <vt:lpstr>Montserrat</vt:lpstr>
      <vt:lpstr>Arial</vt:lpstr>
      <vt:lpstr>Montserrat Medium</vt:lpstr>
      <vt:lpstr>Microsoft Uighur</vt:lpstr>
      <vt:lpstr>Dosis</vt:lpstr>
      <vt:lpstr>Montserrat Light</vt:lpstr>
      <vt:lpstr>Carelia</vt:lpstr>
      <vt:lpstr>Arial Black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230</cp:revision>
  <dcterms:created xsi:type="dcterms:W3CDTF">2006-08-16T00:00:00Z</dcterms:created>
  <dcterms:modified xsi:type="dcterms:W3CDTF">2025-09-30T11:01:13Z</dcterms:modified>
  <dc:identifier>DAFtlvZnwz4</dc:identifier>
</cp:coreProperties>
</file>