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34805396" r:id="rId10"/>
    <p:sldId id="2134808551" r:id="rId11"/>
    <p:sldId id="2134808459" r:id="rId12"/>
    <p:sldId id="2134808598" r:id="rId13"/>
    <p:sldId id="2147482700" r:id="rId14"/>
    <p:sldId id="2134808568" r:id="rId15"/>
    <p:sldId id="2147482701" r:id="rId16"/>
    <p:sldId id="2147482703" r:id="rId17"/>
    <p:sldId id="2147482704" r:id="rId18"/>
    <p:sldId id="2147482705" r:id="rId19"/>
    <p:sldId id="2147482716" r:id="rId20"/>
    <p:sldId id="2147482725" r:id="rId21"/>
    <p:sldId id="2147482726" r:id="rId22"/>
    <p:sldId id="2147482727" r:id="rId23"/>
    <p:sldId id="2147482728" r:id="rId24"/>
    <p:sldId id="2147482729" r:id="rId25"/>
    <p:sldId id="2134808460" r:id="rId26"/>
    <p:sldId id="2134808453" r:id="rId27"/>
    <p:sldId id="2147482730" r:id="rId28"/>
    <p:sldId id="2147482664" r:id="rId29"/>
    <p:sldId id="2147482721" r:id="rId30"/>
    <p:sldId id="2147482657" r:id="rId31"/>
    <p:sldId id="2147482658" r:id="rId32"/>
    <p:sldId id="2147482722" r:id="rId33"/>
    <p:sldId id="2147482665" r:id="rId34"/>
    <p:sldId id="2147482666" r:id="rId35"/>
    <p:sldId id="2147482723" r:id="rId36"/>
    <p:sldId id="2147482724" r:id="rId37"/>
    <p:sldId id="2134808461" r:id="rId38"/>
    <p:sldId id="2134808469" r:id="rId39"/>
    <p:sldId id="2147482549" r:id="rId40"/>
    <p:sldId id="2147482695" r:id="rId41"/>
  </p:sldIdLst>
  <p:sldSz cx="13716000" cy="10287000"/>
  <p:notesSz cx="6858000" cy="9144000"/>
  <p:embeddedFontLst>
    <p:embeddedFont>
      <p:font typeface="Arial Rounded MT Bold" panose="020F0704030504030204" pitchFamily="34" charset="0"/>
      <p:regular r:id="rId43"/>
    </p:embeddedFont>
    <p:embeddedFont>
      <p:font typeface="Carelia" pitchFamily="2" charset="0"/>
      <p:regular r:id="rId44"/>
    </p:embeddedFont>
    <p:embeddedFont>
      <p:font typeface="Dosis" panose="02010703020202060003" pitchFamily="2" charset="0"/>
      <p:regular r:id="rId45"/>
      <p:bold r:id="rId46"/>
    </p:embeddedFont>
    <p:embeddedFont>
      <p:font typeface="Dubai" panose="020B0503030403030204" pitchFamily="34" charset="-78"/>
      <p:regular r:id="rId47"/>
      <p:bold r:id="rId48"/>
    </p:embeddedFont>
    <p:embeddedFont>
      <p:font typeface="Microsoft Uighur" panose="02000000000000000000" pitchFamily="2" charset="-78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ED1956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53" d="100"/>
          <a:sy n="53" d="100"/>
        </p:scale>
        <p:origin x="758" y="29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0.png"/><Relationship Id="rId13" Type="http://schemas.openxmlformats.org/officeDocument/2006/relationships/customXml" Target="../ink/ink5.xml"/><Relationship Id="rId18" Type="http://schemas.openxmlformats.org/officeDocument/2006/relationships/image" Target="../media/image620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0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0.png"/><Relationship Id="rId11" Type="http://schemas.openxmlformats.org/officeDocument/2006/relationships/image" Target="../media/image590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6.png"/><Relationship Id="rId22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1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4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مجددا لنشاط قصة عدد.  من يريد أن يحكي لنا قصة عن العدد 7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أعطاني أخي الأكبر قصة جديدة؛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قصص؟ لعبت مع أصدقائي لعبة الكلل وكان عندي 5 كلل وفزت بكلتين؛ كم كلة أصبحت عندي؟ أعطاني أبي 4 دراهم وأعطتني أمي درهمان؛ كم درهما أصبح عندي؟...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7 يسبقني في ترتيب الأعداد العدد 6 و يلحقني أو يليني العدد 8 .......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762000" y="4381500"/>
            <a:ext cx="117348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اللون والشكل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3" y="863026"/>
            <a:ext cx="1285417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متسلسلات منطقية باستخدام الأشكال الهندسية لكن هذه المرة باعتماد خاصيتي اللون والشكل معا 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C87731F-28AB-9DAA-BD91-48C3BCE0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784" y="7294327"/>
            <a:ext cx="2728427" cy="2542818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FCA17EC3-E456-0DF5-8510-79D03610AC8C}"/>
              </a:ext>
            </a:extLst>
          </p:cNvPr>
          <p:cNvSpPr/>
          <p:nvPr/>
        </p:nvSpPr>
        <p:spPr>
          <a:xfrm rot="10800000">
            <a:off x="12954000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65754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معياري اللون والشكل : مثلث أخضر– مربع أحمر– مثلث أخضر...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تناوب اللون والشكل في المتسلسلة.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5850D4F-EE20-EC5A-DE52-011D17D7EB85}"/>
              </a:ext>
            </a:extLst>
          </p:cNvPr>
          <p:cNvCxnSpPr/>
          <p:nvPr/>
        </p:nvCxnSpPr>
        <p:spPr>
          <a:xfrm>
            <a:off x="1066800" y="7429500"/>
            <a:ext cx="11433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7A37F4B9-A614-0E10-A3A4-C31BEBCC80BD}"/>
              </a:ext>
            </a:extLst>
          </p:cNvPr>
          <p:cNvSpPr/>
          <p:nvPr/>
        </p:nvSpPr>
        <p:spPr>
          <a:xfrm>
            <a:off x="1264479" y="5807417"/>
            <a:ext cx="1127476" cy="129215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333625-C71A-D5B2-5DCC-BF30DE046E18}"/>
              </a:ext>
            </a:extLst>
          </p:cNvPr>
          <p:cNvSpPr/>
          <p:nvPr/>
        </p:nvSpPr>
        <p:spPr>
          <a:xfrm>
            <a:off x="2670715" y="6286500"/>
            <a:ext cx="914400" cy="8130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84DFB939-EF15-07FF-7FD6-F7D42D99FAF6}"/>
              </a:ext>
            </a:extLst>
          </p:cNvPr>
          <p:cNvSpPr/>
          <p:nvPr/>
        </p:nvSpPr>
        <p:spPr>
          <a:xfrm>
            <a:off x="3985659" y="5826051"/>
            <a:ext cx="1127476" cy="129215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49D826-8789-0587-95B7-654AA24F39A5}"/>
              </a:ext>
            </a:extLst>
          </p:cNvPr>
          <p:cNvSpPr/>
          <p:nvPr/>
        </p:nvSpPr>
        <p:spPr>
          <a:xfrm>
            <a:off x="5391895" y="6305134"/>
            <a:ext cx="914400" cy="8130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4323A553-B874-AC99-7B79-AEE9F8902D42}"/>
              </a:ext>
            </a:extLst>
          </p:cNvPr>
          <p:cNvSpPr/>
          <p:nvPr/>
        </p:nvSpPr>
        <p:spPr>
          <a:xfrm>
            <a:off x="6692984" y="5819950"/>
            <a:ext cx="1127476" cy="129215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907283-06B5-E3E2-B058-2E6E625FEE96}"/>
              </a:ext>
            </a:extLst>
          </p:cNvPr>
          <p:cNvSpPr/>
          <p:nvPr/>
        </p:nvSpPr>
        <p:spPr>
          <a:xfrm>
            <a:off x="8099220" y="6299033"/>
            <a:ext cx="914400" cy="8130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riangle isocèle 11">
            <a:extLst>
              <a:ext uri="{FF2B5EF4-FFF2-40B4-BE49-F238E27FC236}">
                <a16:creationId xmlns:a16="http://schemas.microsoft.com/office/drawing/2014/main" id="{232A565F-1F93-2247-EBB4-DC031605724E}"/>
              </a:ext>
            </a:extLst>
          </p:cNvPr>
          <p:cNvSpPr/>
          <p:nvPr/>
        </p:nvSpPr>
        <p:spPr>
          <a:xfrm>
            <a:off x="9414164" y="5838584"/>
            <a:ext cx="1127476" cy="1292158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CDA56B-99EE-5E6E-7FFA-E884238709E1}"/>
              </a:ext>
            </a:extLst>
          </p:cNvPr>
          <p:cNvSpPr/>
          <p:nvPr/>
        </p:nvSpPr>
        <p:spPr>
          <a:xfrm>
            <a:off x="10820400" y="6317667"/>
            <a:ext cx="914400" cy="81306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CEE507C-DCE8-CB0C-8E30-ECF9890C2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357" y="7563675"/>
            <a:ext cx="6340389" cy="1188823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6ADE2402-7AFE-A2CA-16B8-A71C806D663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75852" y="3047897"/>
            <a:ext cx="13164293" cy="691458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22246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-2" y="863106"/>
            <a:ext cx="1270709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دائما في مجموعات، كل مجموعة ستأخذ شكلا هندسيا واحدا من الأشكال وبألوان مختلفة وستقومون ببناء متسلسلات منطقية باعتماد خاصيتي اللون والشكل.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اللون أو الشكل في المتسلسلة قبل ظهور اللون أو الشكل الموالي.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310316"/>
            <a:ext cx="6736765" cy="3807736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BCD314D6-C1BD-2841-CEDC-CAED8DD40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295" y="7778834"/>
            <a:ext cx="1651905" cy="1781235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063C23F4-90DE-EBDF-4DF3-E3A9450EAD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11" y="7917842"/>
            <a:ext cx="2251220" cy="1718036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E440F90F-ED4E-7A79-F544-78AA31481C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928" y="7949046"/>
            <a:ext cx="2251220" cy="1699150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069E1BBD-59E1-57ED-FDD6-7ECA786BA6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02" y="8039100"/>
            <a:ext cx="2111845" cy="1412138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A5177FBA-0D2C-24B1-F701-481BD0238E67}"/>
              </a:ext>
            </a:extLst>
          </p:cNvPr>
          <p:cNvSpPr/>
          <p:nvPr/>
        </p:nvSpPr>
        <p:spPr>
          <a:xfrm rot="10800000">
            <a:off x="13113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A2F2C-4742-29C5-A3FC-8EF7EFE2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6BDC3-A288-04AF-B16C-403A0E4F209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FCC41E-7040-643A-626F-3E765733E478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A248E0-B70F-0526-ADAA-B5898A12A29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C460753-1E86-5CA8-D970-267D3EDA668C}"/>
              </a:ext>
            </a:extLst>
          </p:cNvPr>
          <p:cNvSpPr txBox="1"/>
          <p:nvPr/>
        </p:nvSpPr>
        <p:spPr>
          <a:xfrm>
            <a:off x="0" y="864699"/>
            <a:ext cx="128541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ستظهر أمامكم مجموعة من المتسلسلات المنطقية باعتماد خاصيتي اللون والشكل. المجموعة الفائزة هي المجموعة الأسرع في بناء المتسلسلة بنجاح.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الأستاذ(ة)في كل مرة  المجموعة الفائزة  لقراءة المتسلسلة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45031F8-2710-F713-CEA9-063D1B0EF3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EDF1F12-0571-8B84-755E-66428D4F63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22F130-51EB-4283-A009-B43C11C27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974" y="7578204"/>
            <a:ext cx="2438052" cy="184016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FABF4EED-BD16-036D-2157-D6954083007A}"/>
              </a:ext>
            </a:extLst>
          </p:cNvPr>
          <p:cNvSpPr/>
          <p:nvPr/>
        </p:nvSpPr>
        <p:spPr>
          <a:xfrm rot="10800000">
            <a:off x="129612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450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9DFE2-E22F-3653-163C-CEC80233A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A1FCFC-B5C4-0B1D-7245-A4FEF08F2284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E251B-B07A-054A-A831-D2A709E0E042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ED495-4A89-14DD-2187-C7D0810252E2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76EF26-85D8-33F4-C497-9E4B6FCE61F6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1ABAADE-5F3C-BCC2-E03F-EA0CDD19A7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D8009A2-722E-A0DD-4369-23AD11AA76A1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683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llipse 13">
            <a:extLst>
              <a:ext uri="{FF2B5EF4-FFF2-40B4-BE49-F238E27FC236}">
                <a16:creationId xmlns:a16="http://schemas.microsoft.com/office/drawing/2014/main" id="{95784E1C-8761-17E6-926E-6A8D0AF69D27}"/>
              </a:ext>
            </a:extLst>
          </p:cNvPr>
          <p:cNvSpPr/>
          <p:nvPr/>
        </p:nvSpPr>
        <p:spPr>
          <a:xfrm>
            <a:off x="1295400" y="5095170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52F2C7-4B88-4D47-F6CC-9E97A307513B}"/>
              </a:ext>
            </a:extLst>
          </p:cNvPr>
          <p:cNvSpPr/>
          <p:nvPr/>
        </p:nvSpPr>
        <p:spPr>
          <a:xfrm>
            <a:off x="3076960" y="4892414"/>
            <a:ext cx="658064" cy="14961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65DB83C6-D1B2-6E6F-6B96-10D44E26FF94}"/>
              </a:ext>
            </a:extLst>
          </p:cNvPr>
          <p:cNvSpPr/>
          <p:nvPr/>
        </p:nvSpPr>
        <p:spPr>
          <a:xfrm>
            <a:off x="4144984" y="5111907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9D9AE8-8AFC-3326-A9F5-40BFCB496575}"/>
              </a:ext>
            </a:extLst>
          </p:cNvPr>
          <p:cNvSpPr/>
          <p:nvPr/>
        </p:nvSpPr>
        <p:spPr>
          <a:xfrm>
            <a:off x="5926544" y="4909151"/>
            <a:ext cx="658064" cy="14961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E0DE5E5-58F3-A967-A397-09B1F0259E94}"/>
              </a:ext>
            </a:extLst>
          </p:cNvPr>
          <p:cNvSpPr/>
          <p:nvPr/>
        </p:nvSpPr>
        <p:spPr>
          <a:xfrm>
            <a:off x="7022277" y="5057942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89666A-9608-4298-08B3-69078D89B8AF}"/>
              </a:ext>
            </a:extLst>
          </p:cNvPr>
          <p:cNvSpPr/>
          <p:nvPr/>
        </p:nvSpPr>
        <p:spPr>
          <a:xfrm>
            <a:off x="8803837" y="4855186"/>
            <a:ext cx="658064" cy="14961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1579170-96C2-A06B-4883-BB7B6148351F}"/>
              </a:ext>
            </a:extLst>
          </p:cNvPr>
          <p:cNvSpPr/>
          <p:nvPr/>
        </p:nvSpPr>
        <p:spPr>
          <a:xfrm>
            <a:off x="9871861" y="5074679"/>
            <a:ext cx="1371600" cy="129337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BCF04A-4E64-7CE5-3E95-E6FD3C082C92}"/>
              </a:ext>
            </a:extLst>
          </p:cNvPr>
          <p:cNvSpPr/>
          <p:nvPr/>
        </p:nvSpPr>
        <p:spPr>
          <a:xfrm>
            <a:off x="11653421" y="4871923"/>
            <a:ext cx="658064" cy="14961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687C3E0A-9B1D-F1A9-60A1-BA9A4DC9C5D9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19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55E1-5442-01D8-7EE2-A67B6E329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384DE7-0C54-0E75-B21C-082B9971505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8362ED-ECA6-9FA1-DD05-0E52BA4D45C9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5DE73D-0DF3-EF6E-51EC-9099CBF7F06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B3ECD1-DA63-55CA-864D-E97103A4186F}"/>
              </a:ext>
            </a:extLst>
          </p:cNvPr>
          <p:cNvSpPr txBox="1"/>
          <p:nvPr/>
        </p:nvSpPr>
        <p:spPr>
          <a:xfrm>
            <a:off x="0" y="864699"/>
            <a:ext cx="1285417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9021439-F9E1-5BB9-9C34-D65DE8C904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F0AD93C9-CEF2-E7CD-F7DA-4A0EB0146C5B}"/>
              </a:ext>
            </a:extLst>
          </p:cNvPr>
          <p:cNvCxnSpPr>
            <a:cxnSpLocks/>
          </p:cNvCxnSpPr>
          <p:nvPr/>
        </p:nvCxnSpPr>
        <p:spPr>
          <a:xfrm>
            <a:off x="1143000" y="6896100"/>
            <a:ext cx="11049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1B7F2149-46DF-2F41-DBAB-646BEBE3A82B}"/>
              </a:ext>
            </a:extLst>
          </p:cNvPr>
          <p:cNvSpPr/>
          <p:nvPr/>
        </p:nvSpPr>
        <p:spPr>
          <a:xfrm>
            <a:off x="1295400" y="5753100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93BB85-68D2-DC62-C54D-D050EEDB3005}"/>
              </a:ext>
            </a:extLst>
          </p:cNvPr>
          <p:cNvSpPr/>
          <p:nvPr/>
        </p:nvSpPr>
        <p:spPr>
          <a:xfrm>
            <a:off x="2819400" y="5093146"/>
            <a:ext cx="762000" cy="16001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A25DF-F58A-37EF-A42A-5AB6E9ABCFCF}"/>
              </a:ext>
            </a:extLst>
          </p:cNvPr>
          <p:cNvSpPr/>
          <p:nvPr/>
        </p:nvSpPr>
        <p:spPr>
          <a:xfrm>
            <a:off x="4045527" y="5753100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2CC49F-4D13-6B20-0926-998448DC92AB}"/>
              </a:ext>
            </a:extLst>
          </p:cNvPr>
          <p:cNvSpPr/>
          <p:nvPr/>
        </p:nvSpPr>
        <p:spPr>
          <a:xfrm>
            <a:off x="5569527" y="5093146"/>
            <a:ext cx="762000" cy="16001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D610D-57A2-DD52-D188-CD3DCEFF5079}"/>
              </a:ext>
            </a:extLst>
          </p:cNvPr>
          <p:cNvSpPr/>
          <p:nvPr/>
        </p:nvSpPr>
        <p:spPr>
          <a:xfrm>
            <a:off x="6849471" y="5753100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A89086-A192-9C1E-BA65-08968B2728B8}"/>
              </a:ext>
            </a:extLst>
          </p:cNvPr>
          <p:cNvSpPr/>
          <p:nvPr/>
        </p:nvSpPr>
        <p:spPr>
          <a:xfrm>
            <a:off x="8373471" y="5093146"/>
            <a:ext cx="762000" cy="16001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0B251A-4434-A37E-5B06-F770AE51045B}"/>
              </a:ext>
            </a:extLst>
          </p:cNvPr>
          <p:cNvSpPr/>
          <p:nvPr/>
        </p:nvSpPr>
        <p:spPr>
          <a:xfrm>
            <a:off x="9599598" y="5753100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7B3051-527E-49C4-E45E-2D6A6DC87667}"/>
              </a:ext>
            </a:extLst>
          </p:cNvPr>
          <p:cNvSpPr/>
          <p:nvPr/>
        </p:nvSpPr>
        <p:spPr>
          <a:xfrm>
            <a:off x="11123598" y="5093146"/>
            <a:ext cx="762000" cy="16001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7473CDD-31F4-CCC1-5BFB-226F1990743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3065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BDD7E12-2603-ACF2-00A4-F8E24D755F12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ستظهر أمامكم متسلسلات منطقية وفي كل مرة سترفعون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الشكل الناقص؟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280E9828-ACF3-E7A2-3D48-DAE83FC2AF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74" y="4956444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50DEAFED-12F4-092F-B6B5-C6670425EC50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86295A3B-CACD-20C8-C130-361B570C6230}"/>
              </a:ext>
            </a:extLst>
          </p:cNvPr>
          <p:cNvCxnSpPr>
            <a:cxnSpLocks/>
          </p:cNvCxnSpPr>
          <p:nvPr/>
        </p:nvCxnSpPr>
        <p:spPr>
          <a:xfrm>
            <a:off x="685800" y="6515100"/>
            <a:ext cx="123444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A596A9B6-D5FF-3CCD-149A-068188E3A48A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CBCAC4A2-8928-5AD7-ECEA-308FB1A9753D}"/>
              </a:ext>
            </a:extLst>
          </p:cNvPr>
          <p:cNvSpPr/>
          <p:nvPr/>
        </p:nvSpPr>
        <p:spPr>
          <a:xfrm>
            <a:off x="914401" y="5388584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B1856C-4F2A-9BAC-1850-834E6571F106}"/>
              </a:ext>
            </a:extLst>
          </p:cNvPr>
          <p:cNvSpPr/>
          <p:nvPr/>
        </p:nvSpPr>
        <p:spPr>
          <a:xfrm>
            <a:off x="2238749" y="5707841"/>
            <a:ext cx="1676400" cy="5429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3B8DB794-FF43-8377-38CA-4F41BB891D8C}"/>
              </a:ext>
            </a:extLst>
          </p:cNvPr>
          <p:cNvSpPr/>
          <p:nvPr/>
        </p:nvSpPr>
        <p:spPr>
          <a:xfrm>
            <a:off x="4466852" y="5388584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861355-E3C8-33DA-2E3A-205C97240627}"/>
              </a:ext>
            </a:extLst>
          </p:cNvPr>
          <p:cNvSpPr/>
          <p:nvPr/>
        </p:nvSpPr>
        <p:spPr>
          <a:xfrm>
            <a:off x="5791200" y="5707841"/>
            <a:ext cx="1676400" cy="5429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5E5C47F-C275-D270-1EDC-26004527E16F}"/>
              </a:ext>
            </a:extLst>
          </p:cNvPr>
          <p:cNvSpPr/>
          <p:nvPr/>
        </p:nvSpPr>
        <p:spPr>
          <a:xfrm>
            <a:off x="8138925" y="5371266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A360F24E-4DC0-DCD1-6932-8570C22DA65B}"/>
              </a:ext>
            </a:extLst>
          </p:cNvPr>
          <p:cNvSpPr/>
          <p:nvPr/>
        </p:nvSpPr>
        <p:spPr>
          <a:xfrm>
            <a:off x="11691376" y="5371266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2121037-1864-1D55-9B69-9A3454C3F35C}"/>
              </a:ext>
            </a:extLst>
          </p:cNvPr>
          <p:cNvSpPr/>
          <p:nvPr/>
        </p:nvSpPr>
        <p:spPr>
          <a:xfrm rot="10800000">
            <a:off x="127326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0BCDE-3B8F-EE35-6353-93A1930C4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DB6FD7-0F5B-1FBD-C79E-FEE1B86BF5F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33AD12C-759E-6AC2-4116-30B68102DFEF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19B0177-6003-2FFE-2CA0-20E35EEB4C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9C8C54D-EE6E-6C93-7763-A96E763B4ABC}"/>
              </a:ext>
            </a:extLst>
          </p:cNvPr>
          <p:cNvSpPr txBox="1"/>
          <p:nvPr/>
        </p:nvSpPr>
        <p:spPr>
          <a:xfrm>
            <a:off x="1371601" y="863026"/>
            <a:ext cx="11125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وتقديم التغذية الراجعة.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3E68C89-7299-6D8C-E077-0F07938F36DB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1FE83ACD-EA26-B2FF-AAD1-69AD5B27CA81}"/>
              </a:ext>
            </a:extLst>
          </p:cNvPr>
          <p:cNvCxnSpPr>
            <a:cxnSpLocks/>
          </p:cNvCxnSpPr>
          <p:nvPr/>
        </p:nvCxnSpPr>
        <p:spPr>
          <a:xfrm>
            <a:off x="658455" y="6702606"/>
            <a:ext cx="122030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5020D585-B65E-BC77-CBE4-B0B3C08F9DAB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C7D5A449-D4C8-07DC-1CF6-78E8336DB98A}"/>
              </a:ext>
            </a:extLst>
          </p:cNvPr>
          <p:cNvSpPr/>
          <p:nvPr/>
        </p:nvSpPr>
        <p:spPr>
          <a:xfrm>
            <a:off x="9956715" y="4585375"/>
            <a:ext cx="381000" cy="7183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F1722C2-9FD2-D312-869E-136542DF4A28}"/>
              </a:ext>
            </a:extLst>
          </p:cNvPr>
          <p:cNvSpPr/>
          <p:nvPr/>
        </p:nvSpPr>
        <p:spPr>
          <a:xfrm>
            <a:off x="914401" y="5388584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896153-193F-22B3-6B66-12FD18E1B9FC}"/>
              </a:ext>
            </a:extLst>
          </p:cNvPr>
          <p:cNvSpPr/>
          <p:nvPr/>
        </p:nvSpPr>
        <p:spPr>
          <a:xfrm>
            <a:off x="2238749" y="5707841"/>
            <a:ext cx="1676400" cy="5429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45E60DA-B5BF-84FE-54EC-B66AB202454A}"/>
              </a:ext>
            </a:extLst>
          </p:cNvPr>
          <p:cNvSpPr/>
          <p:nvPr/>
        </p:nvSpPr>
        <p:spPr>
          <a:xfrm>
            <a:off x="4466852" y="5388584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F9C102-6E5A-2B5B-DB1E-C5CB91BA8C73}"/>
              </a:ext>
            </a:extLst>
          </p:cNvPr>
          <p:cNvSpPr/>
          <p:nvPr/>
        </p:nvSpPr>
        <p:spPr>
          <a:xfrm>
            <a:off x="5791200" y="5707841"/>
            <a:ext cx="1676400" cy="5429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A15D8B-6909-7499-18E4-BF9C2FE0C9D9}"/>
              </a:ext>
            </a:extLst>
          </p:cNvPr>
          <p:cNvSpPr/>
          <p:nvPr/>
        </p:nvSpPr>
        <p:spPr>
          <a:xfrm>
            <a:off x="7984667" y="5348051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C205E8-0C0D-054C-60D4-19364F1ED3D8}"/>
              </a:ext>
            </a:extLst>
          </p:cNvPr>
          <p:cNvSpPr/>
          <p:nvPr/>
        </p:nvSpPr>
        <p:spPr>
          <a:xfrm>
            <a:off x="9309015" y="5667308"/>
            <a:ext cx="1676400" cy="54299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0CF6D5-B92B-E7E6-5C50-F5A71F668D90}"/>
              </a:ext>
            </a:extLst>
          </p:cNvPr>
          <p:cNvSpPr/>
          <p:nvPr/>
        </p:nvSpPr>
        <p:spPr>
          <a:xfrm>
            <a:off x="11537118" y="5348051"/>
            <a:ext cx="914400" cy="86224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296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0F292-E3C5-C2BE-EC09-DDF2B19B0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747957-C622-3264-984C-814B8C06FA0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166BA8-0627-7502-1868-865410BF2037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1A42FD6-587C-0AAA-A144-DD2821CECB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5488216-371D-CFDD-5FAA-5210BD592D0F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الشكل الناقص؟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D8CC13-EE37-F471-4245-ACF77A492A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665" y="5030398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75305B12-EBFF-F65E-9160-BBC4F5AE57E2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DC6E8E8-2C7A-C869-CBA8-95D7B9C78F95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287217" cy="111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6BC405B5-81E4-886D-8087-73591657145C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B978F4D-715F-45D4-A537-467C01E8FE4F}"/>
              </a:ext>
            </a:extLst>
          </p:cNvPr>
          <p:cNvSpPr/>
          <p:nvPr/>
        </p:nvSpPr>
        <p:spPr>
          <a:xfrm>
            <a:off x="914401" y="5465142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85D0E2-68B8-0602-B513-52A5E6291ADE}"/>
              </a:ext>
            </a:extLst>
          </p:cNvPr>
          <p:cNvSpPr/>
          <p:nvPr/>
        </p:nvSpPr>
        <p:spPr>
          <a:xfrm>
            <a:off x="2398078" y="5332595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A7319A-564D-178E-E5CE-30D196653E93}"/>
              </a:ext>
            </a:extLst>
          </p:cNvPr>
          <p:cNvSpPr/>
          <p:nvPr/>
        </p:nvSpPr>
        <p:spPr>
          <a:xfrm>
            <a:off x="4038600" y="4686300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DD33952-A1BE-7DA1-D02F-E4F89F5A9F27}"/>
              </a:ext>
            </a:extLst>
          </p:cNvPr>
          <p:cNvSpPr/>
          <p:nvPr/>
        </p:nvSpPr>
        <p:spPr>
          <a:xfrm>
            <a:off x="5187286" y="5482460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C45F10-F689-57A3-F573-B957C96A7650}"/>
              </a:ext>
            </a:extLst>
          </p:cNvPr>
          <p:cNvSpPr/>
          <p:nvPr/>
        </p:nvSpPr>
        <p:spPr>
          <a:xfrm>
            <a:off x="6670963" y="5349913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34293F1-7C75-4355-7C4E-324833DFB107}"/>
              </a:ext>
            </a:extLst>
          </p:cNvPr>
          <p:cNvSpPr/>
          <p:nvPr/>
        </p:nvSpPr>
        <p:spPr>
          <a:xfrm>
            <a:off x="9529443" y="5485924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64059A4-2E7A-6037-11D0-A7DF3DB114E6}"/>
              </a:ext>
            </a:extLst>
          </p:cNvPr>
          <p:cNvSpPr/>
          <p:nvPr/>
        </p:nvSpPr>
        <p:spPr>
          <a:xfrm>
            <a:off x="11013120" y="5353377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3C52A83-29E3-DF61-9958-D301499681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483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643D9-A5CF-6B48-AAE9-BB05F6727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1CB12A-4800-6854-0184-98BB419350AB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7122E2-095F-B633-3DA4-DEF901ECFA35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472629-40E7-3766-7E9A-43395208F3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14D7C56-CFF1-A633-1B57-3B3B96D58987}"/>
              </a:ext>
            </a:extLst>
          </p:cNvPr>
          <p:cNvSpPr txBox="1"/>
          <p:nvPr/>
        </p:nvSpPr>
        <p:spPr>
          <a:xfrm>
            <a:off x="1371601" y="863026"/>
            <a:ext cx="11125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وتقديم التغذية الراجعة.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1EA7ABF-5DC2-9B9E-2293-B21CC557518C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C7E1234-11FE-BE38-8F69-D574B3628F54}"/>
              </a:ext>
            </a:extLst>
          </p:cNvPr>
          <p:cNvCxnSpPr/>
          <p:nvPr/>
        </p:nvCxnSpPr>
        <p:spPr>
          <a:xfrm flipV="1">
            <a:off x="685800" y="6436874"/>
            <a:ext cx="12168375" cy="154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CF48D4D-E3E7-8F0C-1F0E-A289CE0179D4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31D1CDF3-5304-271D-9F1F-EDCC8B4E3502}"/>
              </a:ext>
            </a:extLst>
          </p:cNvPr>
          <p:cNvSpPr/>
          <p:nvPr/>
        </p:nvSpPr>
        <p:spPr>
          <a:xfrm>
            <a:off x="8501985" y="3614425"/>
            <a:ext cx="381000" cy="7183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3054A6B-A9B6-AAA4-102F-0E6059125718}"/>
              </a:ext>
            </a:extLst>
          </p:cNvPr>
          <p:cNvSpPr/>
          <p:nvPr/>
        </p:nvSpPr>
        <p:spPr>
          <a:xfrm>
            <a:off x="914401" y="5465142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C5E833-B3CC-561B-59D7-7AD3F79A9F9F}"/>
              </a:ext>
            </a:extLst>
          </p:cNvPr>
          <p:cNvSpPr/>
          <p:nvPr/>
        </p:nvSpPr>
        <p:spPr>
          <a:xfrm>
            <a:off x="2398078" y="5332595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79051-B5C7-838E-8099-FCE771C2E978}"/>
              </a:ext>
            </a:extLst>
          </p:cNvPr>
          <p:cNvSpPr/>
          <p:nvPr/>
        </p:nvSpPr>
        <p:spPr>
          <a:xfrm>
            <a:off x="4038600" y="4686300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6D9D90BF-D3C2-D6CF-E011-0DC934954D68}"/>
              </a:ext>
            </a:extLst>
          </p:cNvPr>
          <p:cNvSpPr/>
          <p:nvPr/>
        </p:nvSpPr>
        <p:spPr>
          <a:xfrm>
            <a:off x="5187286" y="5482460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05ADAB-E7CE-7DCE-A724-F5AA53AACB4A}"/>
              </a:ext>
            </a:extLst>
          </p:cNvPr>
          <p:cNvSpPr/>
          <p:nvPr/>
        </p:nvSpPr>
        <p:spPr>
          <a:xfrm>
            <a:off x="6670963" y="5349913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6496ED-2597-81A3-B244-94DB9883C609}"/>
              </a:ext>
            </a:extLst>
          </p:cNvPr>
          <p:cNvSpPr/>
          <p:nvPr/>
        </p:nvSpPr>
        <p:spPr>
          <a:xfrm>
            <a:off x="8311485" y="4703618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0B580FBE-1495-F303-DDCD-0DF8FF9C5D25}"/>
              </a:ext>
            </a:extLst>
          </p:cNvPr>
          <p:cNvSpPr/>
          <p:nvPr/>
        </p:nvSpPr>
        <p:spPr>
          <a:xfrm>
            <a:off x="9529443" y="5485924"/>
            <a:ext cx="914400" cy="86224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7D08ED-F1BA-E192-8FB3-6CB32C76A05C}"/>
              </a:ext>
            </a:extLst>
          </p:cNvPr>
          <p:cNvSpPr/>
          <p:nvPr/>
        </p:nvSpPr>
        <p:spPr>
          <a:xfrm>
            <a:off x="11013120" y="5353377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70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F899B-4845-33FA-9663-7A21BA10E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05BE86-6ABA-B442-97B5-5679153C2C3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B10913-30BC-5B0B-7499-E8F5801C1F85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EB742A8-1695-0031-20C8-2AFAFBA0C4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FE95E9F-648B-2A11-42F8-ED9E48085A38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3: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الشكل الناقص؟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4EFE49E-7708-0BC4-12D7-B6F3CED20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538" y="4984017"/>
            <a:ext cx="1259753" cy="1259753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DF0EE11C-3133-61F6-4B62-7927AF08079F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653578B1-8918-F02D-E150-9A5051ADBA4E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92000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F7853899-7DDC-8606-19EE-812B78ED9618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035578E6-5150-AE91-14AD-D89B76D671A8}"/>
              </a:ext>
            </a:extLst>
          </p:cNvPr>
          <p:cNvSpPr/>
          <p:nvPr/>
        </p:nvSpPr>
        <p:spPr>
          <a:xfrm>
            <a:off x="1011124" y="4930192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EF5144-996F-C8E0-3D39-524732C7B196}"/>
              </a:ext>
            </a:extLst>
          </p:cNvPr>
          <p:cNvSpPr/>
          <p:nvPr/>
        </p:nvSpPr>
        <p:spPr>
          <a:xfrm>
            <a:off x="2778196" y="5232389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0E878B-5BAB-FDFA-53A1-479ECEF0C3F5}"/>
              </a:ext>
            </a:extLst>
          </p:cNvPr>
          <p:cNvSpPr/>
          <p:nvPr/>
        </p:nvSpPr>
        <p:spPr>
          <a:xfrm>
            <a:off x="4478549" y="4633898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581E9CE6-1517-2022-3F56-A9588CE31C46}"/>
              </a:ext>
            </a:extLst>
          </p:cNvPr>
          <p:cNvSpPr/>
          <p:nvPr/>
        </p:nvSpPr>
        <p:spPr>
          <a:xfrm>
            <a:off x="5657855" y="4925089"/>
            <a:ext cx="1127476" cy="129215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321AD65A-C230-DB05-67C8-A6BF3696ED32}"/>
              </a:ext>
            </a:extLst>
          </p:cNvPr>
          <p:cNvSpPr/>
          <p:nvPr/>
        </p:nvSpPr>
        <p:spPr>
          <a:xfrm>
            <a:off x="7061184" y="4918308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4CB0FA-ABCA-CD42-C7F2-0D4FA4D3E3C4}"/>
              </a:ext>
            </a:extLst>
          </p:cNvPr>
          <p:cNvSpPr/>
          <p:nvPr/>
        </p:nvSpPr>
        <p:spPr>
          <a:xfrm>
            <a:off x="10528609" y="4622014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48F8657D-9672-4E4C-9FB0-0AE2A28BEE16}"/>
              </a:ext>
            </a:extLst>
          </p:cNvPr>
          <p:cNvSpPr/>
          <p:nvPr/>
        </p:nvSpPr>
        <p:spPr>
          <a:xfrm>
            <a:off x="11707915" y="4913205"/>
            <a:ext cx="1127476" cy="129215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826F10F-8AC7-47EB-FA81-9A724866575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536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7FB14-CA08-E219-7C2E-E25966C0B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7C93D4-6177-28F4-DF17-8883BFDF5DC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F8E960-6C4B-DA81-9E20-37EB237DBC88}"/>
              </a:ext>
            </a:extLst>
          </p:cNvPr>
          <p:cNvSpPr/>
          <p:nvPr/>
        </p:nvSpPr>
        <p:spPr>
          <a:xfrm>
            <a:off x="275852" y="282953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9A9DC5-A3CC-4355-F81C-3EFAA87063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3313195-CF24-80DE-B78F-62C82A80A473}"/>
              </a:ext>
            </a:extLst>
          </p:cNvPr>
          <p:cNvSpPr txBox="1"/>
          <p:nvPr/>
        </p:nvSpPr>
        <p:spPr>
          <a:xfrm>
            <a:off x="1371601" y="863026"/>
            <a:ext cx="11125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وتقديم التغذية الراجعة.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AA966CD-1CBA-D265-CD97-A840F1B04B75}"/>
              </a:ext>
            </a:extLst>
          </p:cNvPr>
          <p:cNvSpPr txBox="1"/>
          <p:nvPr/>
        </p:nvSpPr>
        <p:spPr>
          <a:xfrm>
            <a:off x="6781800" y="8115300"/>
            <a:ext cx="34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768C616A-D950-CD0C-D0FF-E35DD6C7D5A3}"/>
              </a:ext>
            </a:extLst>
          </p:cNvPr>
          <p:cNvCxnSpPr>
            <a:cxnSpLocks/>
          </p:cNvCxnSpPr>
          <p:nvPr/>
        </p:nvCxnSpPr>
        <p:spPr>
          <a:xfrm>
            <a:off x="685800" y="6591300"/>
            <a:ext cx="121920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D323A6D2-CD7C-64F2-5D74-EA65C3C1600F}"/>
              </a:ext>
            </a:extLst>
          </p:cNvPr>
          <p:cNvSpPr txBox="1"/>
          <p:nvPr/>
        </p:nvSpPr>
        <p:spPr>
          <a:xfrm>
            <a:off x="5370271" y="834613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D754A512-EB1B-8B8B-8DAA-7E9EF7817F11}"/>
              </a:ext>
            </a:extLst>
          </p:cNvPr>
          <p:cNvSpPr/>
          <p:nvPr/>
        </p:nvSpPr>
        <p:spPr>
          <a:xfrm>
            <a:off x="9252746" y="4089656"/>
            <a:ext cx="381000" cy="71832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0843435-4FCF-3AFB-E325-FF088A66F428}"/>
              </a:ext>
            </a:extLst>
          </p:cNvPr>
          <p:cNvSpPr/>
          <p:nvPr/>
        </p:nvSpPr>
        <p:spPr>
          <a:xfrm>
            <a:off x="1011124" y="4930192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BC7A88-E732-2D83-B60F-DB414FE978D0}"/>
              </a:ext>
            </a:extLst>
          </p:cNvPr>
          <p:cNvSpPr/>
          <p:nvPr/>
        </p:nvSpPr>
        <p:spPr>
          <a:xfrm>
            <a:off x="2778196" y="5232389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1A66F5-D690-A74B-38C7-F84756BB3498}"/>
              </a:ext>
            </a:extLst>
          </p:cNvPr>
          <p:cNvSpPr/>
          <p:nvPr/>
        </p:nvSpPr>
        <p:spPr>
          <a:xfrm>
            <a:off x="4478549" y="4633898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4BB83DBF-031D-5851-EE9B-584F34FCF1B5}"/>
              </a:ext>
            </a:extLst>
          </p:cNvPr>
          <p:cNvSpPr/>
          <p:nvPr/>
        </p:nvSpPr>
        <p:spPr>
          <a:xfrm>
            <a:off x="5657855" y="4925089"/>
            <a:ext cx="1127476" cy="129215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9957E5DE-6164-FB29-2579-F621A8D498F0}"/>
              </a:ext>
            </a:extLst>
          </p:cNvPr>
          <p:cNvSpPr/>
          <p:nvPr/>
        </p:nvSpPr>
        <p:spPr>
          <a:xfrm>
            <a:off x="7225634" y="4946154"/>
            <a:ext cx="1371600" cy="1293374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DDE106-ECD3-14FE-1E4C-CEC3220A0497}"/>
              </a:ext>
            </a:extLst>
          </p:cNvPr>
          <p:cNvSpPr/>
          <p:nvPr/>
        </p:nvSpPr>
        <p:spPr>
          <a:xfrm>
            <a:off x="8992706" y="5248351"/>
            <a:ext cx="1066800" cy="94023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44A544-0479-17FB-1D7C-6AD1D5FDEF52}"/>
              </a:ext>
            </a:extLst>
          </p:cNvPr>
          <p:cNvSpPr/>
          <p:nvPr/>
        </p:nvSpPr>
        <p:spPr>
          <a:xfrm>
            <a:off x="10693059" y="4649860"/>
            <a:ext cx="762000" cy="15865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35245C8F-A209-F75B-C4D5-AF270DB88CBE}"/>
              </a:ext>
            </a:extLst>
          </p:cNvPr>
          <p:cNvSpPr/>
          <p:nvPr/>
        </p:nvSpPr>
        <p:spPr>
          <a:xfrm>
            <a:off x="11872365" y="4941051"/>
            <a:ext cx="1127476" cy="1292158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608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7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295399" y="97037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بالأمس على العدد 7 وقلنا هذه 7 مثلثات</a:t>
            </a:r>
            <a:r>
              <a:rPr lang="ar-MA" sz="4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7 بأصابعه  ثم  يرفع بطاقة العدد 7.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341DE03-A7B3-0184-402D-2B1480791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15" y="5150832"/>
            <a:ext cx="1027136" cy="243176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DB414D1-E714-649E-F52A-99901727B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10" y="5227839"/>
            <a:ext cx="1852254" cy="2299656"/>
          </a:xfrm>
          <a:prstGeom prst="rect">
            <a:avLst/>
          </a:prstGeom>
        </p:spPr>
      </p:pic>
      <p:sp>
        <p:nvSpPr>
          <p:cNvPr id="26" name="Triangle isocèle 25">
            <a:extLst>
              <a:ext uri="{FF2B5EF4-FFF2-40B4-BE49-F238E27FC236}">
                <a16:creationId xmlns:a16="http://schemas.microsoft.com/office/drawing/2014/main" id="{4EFDA401-A20D-06BB-EDF3-29AEF43A8249}"/>
              </a:ext>
            </a:extLst>
          </p:cNvPr>
          <p:cNvSpPr/>
          <p:nvPr/>
        </p:nvSpPr>
        <p:spPr>
          <a:xfrm>
            <a:off x="11026982" y="5277334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FBC1B786-A952-0CB1-CD0E-4CB217E0E3A7}"/>
              </a:ext>
            </a:extLst>
          </p:cNvPr>
          <p:cNvSpPr/>
          <p:nvPr/>
        </p:nvSpPr>
        <p:spPr>
          <a:xfrm>
            <a:off x="10196328" y="5291189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393531B9-5E4A-8D31-9C63-0AF3A96B4122}"/>
              </a:ext>
            </a:extLst>
          </p:cNvPr>
          <p:cNvSpPr/>
          <p:nvPr/>
        </p:nvSpPr>
        <p:spPr>
          <a:xfrm>
            <a:off x="10639055" y="4563743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657A792D-D0F9-3132-5353-E261382D8A60}"/>
              </a:ext>
            </a:extLst>
          </p:cNvPr>
          <p:cNvSpPr/>
          <p:nvPr/>
        </p:nvSpPr>
        <p:spPr>
          <a:xfrm>
            <a:off x="11026982" y="6010517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A46B226E-A8AC-7356-1DD4-3CBB0867CBA7}"/>
              </a:ext>
            </a:extLst>
          </p:cNvPr>
          <p:cNvSpPr/>
          <p:nvPr/>
        </p:nvSpPr>
        <p:spPr>
          <a:xfrm>
            <a:off x="10196328" y="6024372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Triangle isocèle 30">
            <a:extLst>
              <a:ext uri="{FF2B5EF4-FFF2-40B4-BE49-F238E27FC236}">
                <a16:creationId xmlns:a16="http://schemas.microsoft.com/office/drawing/2014/main" id="{5E6F10B9-2325-B52E-9D37-EF605E4B498E}"/>
              </a:ext>
            </a:extLst>
          </p:cNvPr>
          <p:cNvSpPr/>
          <p:nvPr/>
        </p:nvSpPr>
        <p:spPr>
          <a:xfrm>
            <a:off x="11026982" y="6729845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riangle isocèle 31">
            <a:extLst>
              <a:ext uri="{FF2B5EF4-FFF2-40B4-BE49-F238E27FC236}">
                <a16:creationId xmlns:a16="http://schemas.microsoft.com/office/drawing/2014/main" id="{841EAFC5-EDA3-F079-D4CC-D2EF97953C1C}"/>
              </a:ext>
            </a:extLst>
          </p:cNvPr>
          <p:cNvSpPr/>
          <p:nvPr/>
        </p:nvSpPr>
        <p:spPr>
          <a:xfrm>
            <a:off x="10196328" y="6743700"/>
            <a:ext cx="609600" cy="6858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0D4BA41-7E93-321E-0C8B-60DB529FF0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C56EA-027D-5B98-BEDE-4BBB77F32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25D449-D13F-E92D-ADAA-935A86A1030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E407E3B-9C85-6F00-7E39-9A309178EEEA}"/>
              </a:ext>
            </a:extLst>
          </p:cNvPr>
          <p:cNvSpPr/>
          <p:nvPr/>
        </p:nvSpPr>
        <p:spPr>
          <a:xfrm>
            <a:off x="275854" y="2915304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264F2F-5E22-C2DC-FB1E-86BC4EAF992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78A7F6B-EAED-F309-5540-BD8F37750D21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7 أقراص.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الأستاذ(ة) إلى العدد 7 بأصابعه  ثم  يرفع بطاقة العدد 7.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A44AE01-9F89-9DCD-519F-A75E4237FCA1}"/>
              </a:ext>
            </a:extLst>
          </p:cNvPr>
          <p:cNvSpPr/>
          <p:nvPr/>
        </p:nvSpPr>
        <p:spPr>
          <a:xfrm>
            <a:off x="1852445" y="53721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1B790B5D-D0A7-F724-B5D8-35079E902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90" y="5200355"/>
            <a:ext cx="985300" cy="233271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22E3D68-3249-3554-FDC1-BE0729E2C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588" y="5274672"/>
            <a:ext cx="1776812" cy="2205990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EF20D955-4FDA-D259-5535-577927C3AE6C}"/>
              </a:ext>
            </a:extLst>
          </p:cNvPr>
          <p:cNvSpPr/>
          <p:nvPr/>
        </p:nvSpPr>
        <p:spPr>
          <a:xfrm>
            <a:off x="10591799" y="5317129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9A31F54-609A-F3A9-AF33-6BD5813C6751}"/>
              </a:ext>
            </a:extLst>
          </p:cNvPr>
          <p:cNvSpPr/>
          <p:nvPr/>
        </p:nvSpPr>
        <p:spPr>
          <a:xfrm>
            <a:off x="11286754" y="5313665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1DD00F-49D9-A01D-A89E-714DD6BB358E}"/>
              </a:ext>
            </a:extLst>
          </p:cNvPr>
          <p:cNvSpPr/>
          <p:nvPr/>
        </p:nvSpPr>
        <p:spPr>
          <a:xfrm>
            <a:off x="10927772" y="4762500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0F9C61A-7538-333E-7602-7C5A0783DD39}"/>
              </a:ext>
            </a:extLst>
          </p:cNvPr>
          <p:cNvSpPr/>
          <p:nvPr/>
        </p:nvSpPr>
        <p:spPr>
          <a:xfrm>
            <a:off x="10591799" y="5926729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58A06ED-6D19-0FDF-77C5-4806816692EA}"/>
              </a:ext>
            </a:extLst>
          </p:cNvPr>
          <p:cNvSpPr/>
          <p:nvPr/>
        </p:nvSpPr>
        <p:spPr>
          <a:xfrm>
            <a:off x="11353799" y="5923265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3CDA7BD-36A4-4E93-F719-311C974EE55C}"/>
              </a:ext>
            </a:extLst>
          </p:cNvPr>
          <p:cNvSpPr/>
          <p:nvPr/>
        </p:nvSpPr>
        <p:spPr>
          <a:xfrm>
            <a:off x="10591799" y="6536329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41AADDB4-B81E-3BF7-8F0C-1ECCCA65E88C}"/>
              </a:ext>
            </a:extLst>
          </p:cNvPr>
          <p:cNvSpPr/>
          <p:nvPr/>
        </p:nvSpPr>
        <p:spPr>
          <a:xfrm>
            <a:off x="11362954" y="6532865"/>
            <a:ext cx="575183" cy="512171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941492A-F4DC-204A-B1FC-F905E51076F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1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426372" y="863026"/>
            <a:ext cx="12070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7 بأشياء من اختياره ويرفع في كل مرة بطاقة العدد 7 هكذا: سبع خشيبات. سبعة.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DB4FEB-5807-64C4-4CD5-2EEA41ADF672}"/>
              </a:ext>
            </a:extLst>
          </p:cNvPr>
          <p:cNvSpPr/>
          <p:nvPr/>
        </p:nvSpPr>
        <p:spPr>
          <a:xfrm>
            <a:off x="4191000" y="5220533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  <a:endParaRPr lang="fr-FR" sz="96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5CA6C5-6BEF-A9D1-3724-93466EAF2F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57" y="5524499"/>
            <a:ext cx="798414" cy="8015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05169E9-AE83-DE56-C999-6B884BDCD6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9027">
            <a:off x="7694343" y="5412978"/>
            <a:ext cx="798414" cy="8015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826A1A-FD91-D05A-6DDD-89A395321B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0129">
            <a:off x="7521780" y="5351747"/>
            <a:ext cx="798414" cy="80157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A22D11-E643-387A-CD77-726B76CE8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0046">
            <a:off x="7991834" y="5653212"/>
            <a:ext cx="798414" cy="8015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6B9C959-D984-1654-EE18-8B624FE9D0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53028">
            <a:off x="7354633" y="5342378"/>
            <a:ext cx="798414" cy="8015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F05FDCB-AFEF-EC51-9E75-7E1B56C9CF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03124">
            <a:off x="7145171" y="5371230"/>
            <a:ext cx="798414" cy="80157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F61341-47EF-EFE1-5298-8D9620FE3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4884">
            <a:off x="6950998" y="5439088"/>
            <a:ext cx="798414" cy="801573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AC8E4252-3471-9BA9-E2F2-9F0673313F0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1E035129-1E50-4E9F-C8A4-D0E678A1F44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25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BED94D2-42FA-1B2E-0F82-5DCC87BCA6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343400" y="976263"/>
            <a:ext cx="8172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سننجز التمرين 3 الصفحة 10 من كراسة الرياضيات. لاحظوا كيف.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FBB9CC-270F-F190-2586-2BF9D336D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6" y="3924300"/>
            <a:ext cx="12236115" cy="377203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567A142-D98A-A724-7A07-6294B5BB8CB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928926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أربع كرات</a:t>
            </a:r>
            <a:r>
              <a:rPr lang="f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سنكتب 4 )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8509319-5FA7-C1BF-245F-BBD2CFC77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6" y="3924300"/>
            <a:ext cx="12236115" cy="377203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0668000" y="68199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9A2F405-002E-2619-D6FE-8A5CC94908B9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381000" y="2326351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76300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F79A0A-B0A0-55EF-79B2-7C9EEF235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42" y="3848100"/>
            <a:ext cx="12236115" cy="377203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8E5CBCE-8D81-C0A2-EF7E-EEDF9457B6D9}"/>
              </a:ext>
            </a:extLst>
          </p:cNvPr>
          <p:cNvSpPr txBox="1"/>
          <p:nvPr/>
        </p:nvSpPr>
        <p:spPr>
          <a:xfrm>
            <a:off x="10820400" y="675409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15CD215-3E72-E8F5-E84D-19784F518F82}"/>
              </a:ext>
            </a:extLst>
          </p:cNvPr>
          <p:cNvSpPr txBox="1"/>
          <p:nvPr/>
        </p:nvSpPr>
        <p:spPr>
          <a:xfrm>
            <a:off x="5292436" y="676448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5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7FA11EC-0C4B-4275-150A-BD9BD14143B9}"/>
              </a:ext>
            </a:extLst>
          </p:cNvPr>
          <p:cNvSpPr txBox="1"/>
          <p:nvPr/>
        </p:nvSpPr>
        <p:spPr>
          <a:xfrm>
            <a:off x="2406589" y="676448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7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2290D71-3EE5-C408-F3B5-A38FF2B2AE26}"/>
              </a:ext>
            </a:extLst>
          </p:cNvPr>
          <p:cNvSpPr txBox="1"/>
          <p:nvPr/>
        </p:nvSpPr>
        <p:spPr>
          <a:xfrm>
            <a:off x="8042563" y="675409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6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611E82-6994-1596-A270-623349C81D3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7 بالأزرق ونلون لاحقه بالأخضر.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D4BA2F-F368-299F-118F-29D3C60C0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7" y="4991100"/>
            <a:ext cx="12547805" cy="224440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FFB1D28B-F006-F3F5-4127-EA021F29F8B0}"/>
              </a:ext>
            </a:extLst>
          </p:cNvPr>
          <p:cNvSpPr/>
          <p:nvPr/>
        </p:nvSpPr>
        <p:spPr>
          <a:xfrm rot="10800000">
            <a:off x="128088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00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A029BF2-688E-63E7-924F-8447AEF99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8" y="5027312"/>
            <a:ext cx="12345356" cy="220818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454FA1-761D-389C-BFAB-B008A4A3115A}"/>
              </a:ext>
            </a:extLst>
          </p:cNvPr>
          <p:cNvSpPr/>
          <p:nvPr/>
        </p:nvSpPr>
        <p:spPr>
          <a:xfrm>
            <a:off x="9753600" y="5975542"/>
            <a:ext cx="10668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8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7391400" y="5981700"/>
            <a:ext cx="1066800" cy="8382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6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27B7DE9-E925-D720-49E5-C60F9B3FEFD5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6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 تناقصيا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:حجلة الأعداد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3063202"/>
            <a:ext cx="13164293" cy="6880897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2512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نعود لنلعب لعبة حجلة الأعداد، المطلوب هو القفز والعد تناقصيا على الشبكة مع تسمية الأعداد. سيحدد منافسكم نقطة الانطلاق برفع بطاقة من بطاقات الأعداد التي بين يديه.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المطلوب.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ينظم الأستاذ(ة) مسابقة بين المجموعات في إطار ثنائيات بحيث تكون المجموعة الفائزة هي التي فاز أكبر عدد من ممثليها في الثنائيات.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يغير الأستاذ(ة) ترتيب البطاقات كلما شعر بأن المتعلمين حفظوا ترتيب الأعداد على الشبكة.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2FFB292-8382-5583-2C93-72480ADCB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007" y="4244712"/>
            <a:ext cx="3912986" cy="39693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FEB8CAA-95A2-E27B-0893-6ADA39A2306D}"/>
              </a:ext>
            </a:extLst>
          </p:cNvPr>
          <p:cNvSpPr/>
          <p:nvPr/>
        </p:nvSpPr>
        <p:spPr>
          <a:xfrm>
            <a:off x="5014727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7DE123-A893-A248-3D0D-F9853819F22D}"/>
              </a:ext>
            </a:extLst>
          </p:cNvPr>
          <p:cNvSpPr/>
          <p:nvPr/>
        </p:nvSpPr>
        <p:spPr>
          <a:xfrm>
            <a:off x="6286500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546541-AFE0-B771-E65B-730B3F808CC2}"/>
              </a:ext>
            </a:extLst>
          </p:cNvPr>
          <p:cNvSpPr/>
          <p:nvPr/>
        </p:nvSpPr>
        <p:spPr>
          <a:xfrm>
            <a:off x="7558273" y="4550280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036BB0-CD4A-9326-3712-4016C3874116}"/>
              </a:ext>
            </a:extLst>
          </p:cNvPr>
          <p:cNvSpPr/>
          <p:nvPr/>
        </p:nvSpPr>
        <p:spPr>
          <a:xfrm>
            <a:off x="5014727" y="584976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14C5E3-0182-37CA-2266-1860E0DD5309}"/>
              </a:ext>
            </a:extLst>
          </p:cNvPr>
          <p:cNvSpPr/>
          <p:nvPr/>
        </p:nvSpPr>
        <p:spPr>
          <a:xfrm>
            <a:off x="6286500" y="584976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4C8D46-878D-815D-1AC3-0E23AB0356B5}"/>
              </a:ext>
            </a:extLst>
          </p:cNvPr>
          <p:cNvSpPr/>
          <p:nvPr/>
        </p:nvSpPr>
        <p:spPr>
          <a:xfrm>
            <a:off x="7558273" y="5869889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FB0C2DA-D04E-1518-DD41-596BD2C41FD4}"/>
              </a:ext>
            </a:extLst>
          </p:cNvPr>
          <p:cNvSpPr/>
          <p:nvPr/>
        </p:nvSpPr>
        <p:spPr>
          <a:xfrm>
            <a:off x="5014727" y="7133653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BB889F-600E-C4D2-E05A-747F017673AD}"/>
              </a:ext>
            </a:extLst>
          </p:cNvPr>
          <p:cNvSpPr/>
          <p:nvPr/>
        </p:nvSpPr>
        <p:spPr>
          <a:xfrm>
            <a:off x="6286500" y="7141273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5771369-B008-0AB3-CCA1-61D8CCBCAA96}"/>
              </a:ext>
            </a:extLst>
          </p:cNvPr>
          <p:cNvSpPr/>
          <p:nvPr/>
        </p:nvSpPr>
        <p:spPr>
          <a:xfrm>
            <a:off x="7558273" y="7116884"/>
            <a:ext cx="762000" cy="6809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  <a:endParaRPr lang="fr-FR" sz="40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CC08382-3FAE-6177-FB0B-7507EE8F1F0E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737CF-D936-3B6D-2EB2-E437C6672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F9D894-F380-DFA5-554D-A601C6CBD04C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5BB455-2DE4-8572-A2B4-944DB645CBFC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3CB307-49FA-03B9-8F54-9C24148E8CA6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5A1D4D-1167-9604-7606-71F6599779DD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المجموعة الفائزة هي: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A2A6DC5-374F-3D3D-3582-DD7933955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1" y="3513632"/>
            <a:ext cx="5410199" cy="541019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1CC46FD-1692-FEBE-D0D8-D681A0A686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C8EE81-19B9-3295-7C7C-4C9D03F6B7A7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02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77072" y="5030322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7.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61341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109341" y="6050202"/>
            <a:ext cx="886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والشكل.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7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الأعداد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56118" y="3640170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اللون والشكل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0334D06-03A6-FC9B-075F-4815DE772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5F66F681-AEB9-0DC7-5E7E-39763813135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7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22384</TotalTime>
  <Words>1350</Words>
  <Application>Microsoft Office PowerPoint</Application>
  <PresentationFormat>Personnalisé</PresentationFormat>
  <Paragraphs>294</Paragraphs>
  <Slides>40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7" baseType="lpstr">
      <vt:lpstr>Dosis</vt:lpstr>
      <vt:lpstr>Arial Rounded MT Bold</vt:lpstr>
      <vt:lpstr>Dubai</vt:lpstr>
      <vt:lpstr>Carelia</vt:lpstr>
      <vt:lpstr>Arial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219</cp:revision>
  <dcterms:created xsi:type="dcterms:W3CDTF">2006-08-16T00:00:00Z</dcterms:created>
  <dcterms:modified xsi:type="dcterms:W3CDTF">2025-10-01T18:57:52Z</dcterms:modified>
  <dc:identifier>DAFtlvZnwz4</dc:identifier>
</cp:coreProperties>
</file>