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7"/>
  </p:notesMasterIdLst>
  <p:sldIdLst>
    <p:sldId id="257" r:id="rId2"/>
    <p:sldId id="2134808553" r:id="rId3"/>
    <p:sldId id="2134808443" r:id="rId4"/>
    <p:sldId id="2147482624" r:id="rId5"/>
    <p:sldId id="2134805392" r:id="rId6"/>
    <p:sldId id="2134805155" r:id="rId7"/>
    <p:sldId id="386" r:id="rId8"/>
    <p:sldId id="2134808444" r:id="rId9"/>
    <p:sldId id="2147482661" r:id="rId10"/>
    <p:sldId id="2134805396" r:id="rId11"/>
    <p:sldId id="2134808551" r:id="rId12"/>
    <p:sldId id="2147482680" r:id="rId13"/>
    <p:sldId id="2147482701" r:id="rId14"/>
    <p:sldId id="2147482652" r:id="rId15"/>
    <p:sldId id="2147482679" r:id="rId16"/>
    <p:sldId id="2134808453" r:id="rId17"/>
    <p:sldId id="2147482733" r:id="rId18"/>
    <p:sldId id="2147482703" r:id="rId19"/>
    <p:sldId id="2147482656" r:id="rId20"/>
    <p:sldId id="2147482657" r:id="rId21"/>
    <p:sldId id="2147482704" r:id="rId22"/>
    <p:sldId id="2147482734" r:id="rId23"/>
    <p:sldId id="2147482707" r:id="rId24"/>
    <p:sldId id="2147482708" r:id="rId25"/>
    <p:sldId id="2147482709" r:id="rId26"/>
    <p:sldId id="2147482711" r:id="rId27"/>
    <p:sldId id="2147482712" r:id="rId28"/>
    <p:sldId id="2147482730" r:id="rId29"/>
    <p:sldId id="2147482731" r:id="rId30"/>
    <p:sldId id="2147482732" r:id="rId31"/>
    <p:sldId id="2134808467" r:id="rId32"/>
    <p:sldId id="2147482736" r:id="rId33"/>
    <p:sldId id="2147482650" r:id="rId34"/>
    <p:sldId id="2147482735" r:id="rId35"/>
    <p:sldId id="2134808504" r:id="rId36"/>
  </p:sldIdLst>
  <p:sldSz cx="13716000" cy="10287000"/>
  <p:notesSz cx="6858000" cy="9144000"/>
  <p:embeddedFontLst>
    <p:embeddedFont>
      <p:font typeface="Arial Rounded MT Bold" panose="020F0704030504030204" pitchFamily="34" charset="0"/>
      <p:regular r:id="rId38"/>
    </p:embeddedFont>
    <p:embeddedFont>
      <p:font typeface="Carelia" panose="020B0604020202020204" charset="0"/>
      <p:regular r:id="rId39"/>
    </p:embeddedFont>
    <p:embeddedFont>
      <p:font typeface="Dosis" pitchFamily="2" charset="0"/>
      <p:regular r:id="rId40"/>
      <p:bold r:id="rId41"/>
    </p:embeddedFont>
    <p:embeddedFont>
      <p:font typeface="Dubai" panose="020B0503030403030204" pitchFamily="34" charset="-78"/>
      <p:regular r:id="rId42"/>
      <p:bold r:id="rId43"/>
    </p:embeddedFont>
    <p:embeddedFont>
      <p:font typeface="Microsoft Uighur" panose="02000000000000000000" pitchFamily="2" charset="-78"/>
      <p:regular r:id="rId44"/>
      <p:bold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4AC283"/>
    <a:srgbClr val="0097B2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226" autoAdjust="0"/>
  </p:normalViewPr>
  <p:slideViewPr>
    <p:cSldViewPr>
      <p:cViewPr varScale="1">
        <p:scale>
          <a:sx n="64" d="100"/>
          <a:sy n="64" d="100"/>
        </p:scale>
        <p:origin x="1118" y="8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5.47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1,'3'3,"0"0,-1 0,0 0,1 0,-1 1,-1-1,1 1,0 0,-1-1,1 6,6 14,59 165,67 316,-4 214,-74-379,-17-96,-11 2,-5 336,-21-472,33 209,-13-164,-15-95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5.47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1,'3'3,"0"0,-1 0,0 0,1 0,-1 1,-1-1,1 1,0 0,-1-1,1 6,6 14,59 165,67 316,-4 214,-74-379,-17-96,-11 2,-5 336,-21-472,33 209,-13-164,-15-95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5.47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1,'3'3,"0"0,-1 0,0 0,1 0,-1 1,-1-1,1 1,0 0,-1-1,1 6,6 14,59 165,67 316,-4 214,-74-379,-17-96,-11 2,-5 336,-21-472,33 209,-13-164,-15-95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20/09/2025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customXml" Target="../ink/ink5.xml"/><Relationship Id="rId18" Type="http://schemas.openxmlformats.org/officeDocument/2006/relationships/image" Target="../media/image62.png"/><Relationship Id="rId3" Type="http://schemas.openxmlformats.org/officeDocument/2006/relationships/customXml" Target="../ink/ink1.xml"/><Relationship Id="rId21" Type="http://schemas.openxmlformats.org/officeDocument/2006/relationships/image" Target="../media/image8.png"/><Relationship Id="rId7" Type="http://schemas.openxmlformats.org/officeDocument/2006/relationships/customXml" Target="../ink/ink2.xml"/><Relationship Id="rId12" Type="http://schemas.openxmlformats.org/officeDocument/2006/relationships/customXml" Target="../ink/ink4.xml"/><Relationship Id="rId17" Type="http://schemas.openxmlformats.org/officeDocument/2006/relationships/customXml" Target="../ink/ink6.xml"/><Relationship Id="rId2" Type="http://schemas.openxmlformats.org/officeDocument/2006/relationships/image" Target="../media/image12.png"/><Relationship Id="rId16" Type="http://schemas.openxmlformats.org/officeDocument/2006/relationships/image" Target="../media/image61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59.png"/><Relationship Id="rId10" Type="http://schemas.openxmlformats.org/officeDocument/2006/relationships/customXml" Target="../ink/ink3.xml"/><Relationship Id="rId19" Type="http://schemas.openxmlformats.org/officeDocument/2006/relationships/customXml" Target="../ink/ink7.xml"/><Relationship Id="rId9" Type="http://schemas.openxmlformats.org/officeDocument/2006/relationships/image" Target="../media/image45.png"/><Relationship Id="rId22" Type="http://schemas.openxmlformats.org/officeDocument/2006/relationships/image" Target="../media/image9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0.png"/><Relationship Id="rId13" Type="http://schemas.openxmlformats.org/officeDocument/2006/relationships/customXml" Target="../ink/ink12.xml"/><Relationship Id="rId18" Type="http://schemas.openxmlformats.org/officeDocument/2006/relationships/image" Target="../media/image620.png"/><Relationship Id="rId3" Type="http://schemas.openxmlformats.org/officeDocument/2006/relationships/customXml" Target="../ink/ink8.xml"/><Relationship Id="rId21" Type="http://schemas.openxmlformats.org/officeDocument/2006/relationships/image" Target="../media/image8.png"/><Relationship Id="rId7" Type="http://schemas.openxmlformats.org/officeDocument/2006/relationships/customXml" Target="../ink/ink9.xml"/><Relationship Id="rId12" Type="http://schemas.openxmlformats.org/officeDocument/2006/relationships/customXml" Target="../ink/ink11.xml"/><Relationship Id="rId17" Type="http://schemas.openxmlformats.org/officeDocument/2006/relationships/customXml" Target="../ink/ink13.xml"/><Relationship Id="rId2" Type="http://schemas.openxmlformats.org/officeDocument/2006/relationships/image" Target="../media/image12.png"/><Relationship Id="rId16" Type="http://schemas.openxmlformats.org/officeDocument/2006/relationships/image" Target="../media/image610.png"/><Relationship Id="rId20" Type="http://schemas.openxmlformats.org/officeDocument/2006/relationships/image" Target="../media/image6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0.png"/><Relationship Id="rId11" Type="http://schemas.openxmlformats.org/officeDocument/2006/relationships/image" Target="../media/image590.png"/><Relationship Id="rId10" Type="http://schemas.openxmlformats.org/officeDocument/2006/relationships/customXml" Target="../ink/ink10.xml"/><Relationship Id="rId19" Type="http://schemas.openxmlformats.org/officeDocument/2006/relationships/customXml" Target="../ink/ink14.xml"/><Relationship Id="rId9" Type="http://schemas.openxmlformats.org/officeDocument/2006/relationships/image" Target="../media/image45.png"/><Relationship Id="rId22" Type="http://schemas.openxmlformats.org/officeDocument/2006/relationships/image" Target="../media/image9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customXml" Target="../ink/ink19.xml"/><Relationship Id="rId18" Type="http://schemas.openxmlformats.org/officeDocument/2006/relationships/image" Target="NULL"/><Relationship Id="rId3" Type="http://schemas.openxmlformats.org/officeDocument/2006/relationships/customXml" Target="../ink/ink15.xml"/><Relationship Id="rId21" Type="http://schemas.openxmlformats.org/officeDocument/2006/relationships/image" Target="../media/image8.png"/><Relationship Id="rId7" Type="http://schemas.openxmlformats.org/officeDocument/2006/relationships/customXml" Target="../ink/ink16.xml"/><Relationship Id="rId12" Type="http://schemas.openxmlformats.org/officeDocument/2006/relationships/customXml" Target="../ink/ink18.xml"/><Relationship Id="rId17" Type="http://schemas.openxmlformats.org/officeDocument/2006/relationships/customXml" Target="../ink/ink20.xml"/><Relationship Id="rId2" Type="http://schemas.openxmlformats.org/officeDocument/2006/relationships/image" Target="../media/image12.png"/><Relationship Id="rId16" Type="http://schemas.openxmlformats.org/officeDocument/2006/relationships/image" Target="NULL"/><Relationship Id="rId20" Type="http://schemas.openxmlformats.org/officeDocument/2006/relationships/image" Target="NULL"/><Relationship Id="rId1" Type="http://schemas.openxmlformats.org/officeDocument/2006/relationships/slideLayout" Target="../slideLayouts/slideLayout7.xml"/><Relationship Id="rId6" Type="http://schemas.openxmlformats.org/officeDocument/2006/relationships/image" Target="NULL"/><Relationship Id="rId11" Type="http://schemas.openxmlformats.org/officeDocument/2006/relationships/image" Target="NULL"/><Relationship Id="rId10" Type="http://schemas.openxmlformats.org/officeDocument/2006/relationships/customXml" Target="../ink/ink17.xml"/><Relationship Id="rId19" Type="http://schemas.openxmlformats.org/officeDocument/2006/relationships/customXml" Target="../ink/ink21.xml"/><Relationship Id="rId9" Type="http://schemas.openxmlformats.org/officeDocument/2006/relationships/image" Target="../media/image45.png"/><Relationship Id="rId22" Type="http://schemas.openxmlformats.org/officeDocument/2006/relationships/image" Target="../media/image9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1.png"/><Relationship Id="rId7" Type="http://schemas.openxmlformats.org/officeDocument/2006/relationships/image" Target="../media/image33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openclipart.org/detail/131431/black-marker-marcador-negro" TargetMode="External"/><Relationship Id="rId11" Type="http://schemas.openxmlformats.org/officeDocument/2006/relationships/image" Target="../media/image9.svg"/><Relationship Id="rId5" Type="http://schemas.openxmlformats.org/officeDocument/2006/relationships/image" Target="../media/image32.png"/><Relationship Id="rId10" Type="http://schemas.openxmlformats.org/officeDocument/2006/relationships/image" Target="../media/image8.png"/><Relationship Id="rId4" Type="http://schemas.openxmlformats.org/officeDocument/2006/relationships/image" Target="../media/image12.png"/><Relationship Id="rId9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724723" y="7007413"/>
              <a:ext cx="3418547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مراجعة وتوليف 3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864941" y="6231275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الفترة 3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f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371010" y="4266210"/>
            <a:ext cx="722079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 </a:t>
            </a:r>
            <a:endParaRPr lang="en-US" sz="5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5F251-751E-E836-1B95-C4F76A036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18EFA49-8C16-0CC5-0BB4-018508079318}"/>
              </a:ext>
            </a:extLst>
          </p:cNvPr>
          <p:cNvSpPr/>
          <p:nvPr/>
        </p:nvSpPr>
        <p:spPr>
          <a:xfrm>
            <a:off x="-1" y="3001341"/>
            <a:ext cx="13716001" cy="728565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B69452C-C47E-2CBB-E603-27DFC080FDD8}"/>
              </a:ext>
            </a:extLst>
          </p:cNvPr>
          <p:cNvSpPr/>
          <p:nvPr/>
        </p:nvSpPr>
        <p:spPr>
          <a:xfrm>
            <a:off x="275854" y="3474004"/>
            <a:ext cx="13164293" cy="654629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FF60E8-3BCE-2B96-9D7E-50EB31299F44}"/>
              </a:ext>
            </a:extLst>
          </p:cNvPr>
          <p:cNvSpPr/>
          <p:nvPr/>
        </p:nvSpPr>
        <p:spPr>
          <a:xfrm>
            <a:off x="-1" y="740647"/>
            <a:ext cx="13716001" cy="252303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A52DFE-2E79-7796-1803-6A7407720D10}"/>
              </a:ext>
            </a:extLst>
          </p:cNvPr>
          <p:cNvSpPr txBox="1"/>
          <p:nvPr/>
        </p:nvSpPr>
        <p:spPr>
          <a:xfrm>
            <a:off x="0" y="863026"/>
            <a:ext cx="1243961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رأينا طوال هذا الأسبوع قصصا عن الأعداد 4-5-6.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يريد أن يحكي لنا قصة عن أحد هذه الأعداد بنفس الطريقة التي رأيناها.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يحرص الأستاذ(ة) على إعطاء الفرصة لأكبر عدد من المتعلمين ويشجعهم على المشاركة ولو باللغة الأم.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تشجيع المتعلمين على إنتاج وضعيات مسائل بسيطة: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كان عندي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ثلاث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قصص اشترى لي أبي ثلاث قصص جديدة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أصبح لدي من قصة، لعبت مع أصدقائي لعبة الكلل وكان عندي أربع كلل وفزت بكلتين كم كلة أصبحت عندي، أعطاني أبي 4 دراهم وأعطتني أمي درهما واحدا كم درهما أصبح عندي... 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الحديث أيضا عن سابق العدد ولاحقه : أنا العدد 6 يسبقني في ترتيب الأعداد العدد 5 و يلحقني أو يليني العدد 7 ...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02C540E-E6C0-5F95-FCAA-C22BD3EF085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6AFE410-D45B-E586-C23F-E1AEAC8B46B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799C1D99-D65F-9D96-6472-9F3344244E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400" y="4533900"/>
            <a:ext cx="6755198" cy="450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32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4266210"/>
            <a:ext cx="107442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خاصيتي الحجم والاتجاه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781300"/>
            <a:ext cx="5886448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التفكير المنطقي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079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4118E-E2C7-CC0E-8305-3063D66FE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0112FF-47ED-5DCD-FB2E-E0633B04B4EB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0157DB-2FE1-1565-84FE-8000FF61AD40}"/>
              </a:ext>
            </a:extLst>
          </p:cNvPr>
          <p:cNvSpPr/>
          <p:nvPr/>
        </p:nvSpPr>
        <p:spPr>
          <a:xfrm>
            <a:off x="259158" y="3321582"/>
            <a:ext cx="13164293" cy="658576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7264B8-7C0D-DA70-DB2A-366D9960D93F}"/>
              </a:ext>
            </a:extLst>
          </p:cNvPr>
          <p:cNvSpPr/>
          <p:nvPr/>
        </p:nvSpPr>
        <p:spPr>
          <a:xfrm>
            <a:off x="-1" y="644346"/>
            <a:ext cx="13716001" cy="2441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4EE607E-9F41-9300-44CB-31CC513FC97F}"/>
              </a:ext>
            </a:extLst>
          </p:cNvPr>
          <p:cNvSpPr txBox="1"/>
          <p:nvPr/>
        </p:nvSpPr>
        <p:spPr>
          <a:xfrm>
            <a:off x="449993" y="857255"/>
            <a:ext cx="12251782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سنعود من جديد لنبني متسلسلات منطقية باعتماد خاصيتي الحجم والاتجاه.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باستعمال أشكالكم الهندسية وفي إطار مجموعات ستقومون ببناء متسلسلات منطقية باعتماد خاصيتي الحجم والاتجاه.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العمل في مجموعات صغرى لتمكين كل المتعلمين من المناولة  بالشكل الذي يسمح لهم بالتحكم في بناء متسلسلات منطقية باعتماد خاصيتي الحجم والاتجاه. 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يمر الأستاذ(ة) لتقديم التغذية الراجعة.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بعض أعضاء المجموعة لقراءة المتسلسلة المنطقية التي بنوها.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A114271-2A30-AF3E-BAA3-A7F20120FE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ED303B69-4DDF-F323-C66D-47CFCDC97F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796" y="3619500"/>
            <a:ext cx="6736765" cy="380773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82395AD-5192-A3A3-5F89-D5B344583C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881" y="7515686"/>
            <a:ext cx="2566236" cy="2391661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939E87BB-241B-3237-84E1-A7DC621060A3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050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2201873" y="2889589"/>
            <a:ext cx="884712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667001" y="3941147"/>
            <a:ext cx="83057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الأعداد 4-5-6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2201873" y="2836615"/>
            <a:ext cx="8847126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التهيئة لمهارات العد والحساب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861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2128E6-59F6-D9F0-54DE-A2BBD9ADC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E513B95-F37D-C816-EA08-7C03E4C9699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CDD4517-B231-93BA-0BDA-43EC3C3F7531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DD20CD-7E8C-ED96-E938-6DC41AD2E38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92BDDED-E6C9-60F4-C532-0D14030666DC}"/>
              </a:ext>
            </a:extLst>
          </p:cNvPr>
          <p:cNvSpPr txBox="1"/>
          <p:nvPr/>
        </p:nvSpPr>
        <p:spPr>
          <a:xfrm>
            <a:off x="1371601" y="863026"/>
            <a:ext cx="1112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تعرفنا خلال هذا الأسبوع على الأعداد 4-5-6.</a:t>
            </a:r>
            <a:endParaRPr lang="f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يشير الأستاذ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 إلى العدد 4 بأصابعه و يرفع بطاقة العدد 4.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الأستاذ(ة) إلى العدد 5 بأصابعه و يرفع بطاقة الرقم 5.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الأستاذ(ة) إلى العدد 6 بأصابعه ثم يرفع بطاقة الرقم 6.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5389088-DC4F-C595-DA7B-284A332ABCE0}"/>
              </a:ext>
            </a:extLst>
          </p:cNvPr>
          <p:cNvSpPr/>
          <p:nvPr/>
        </p:nvSpPr>
        <p:spPr>
          <a:xfrm>
            <a:off x="4800600" y="3386230"/>
            <a:ext cx="1727540" cy="17507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4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B60A945-AA8C-C0D5-8CCF-7EEF66B2B8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5388938"/>
            <a:ext cx="1718291" cy="213333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DE785C1-3AE6-B2C0-BE49-1256D66A4F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618" y="3215640"/>
            <a:ext cx="1450845" cy="206519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968D48D-8957-1972-CA8F-49889A0406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7678027"/>
            <a:ext cx="922100" cy="204233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E8CCE29-370D-1B23-7362-E3E46BEC72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231" y="7539374"/>
            <a:ext cx="1718291" cy="213333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167FB389-CBEF-48D3-4752-1A8B4B546EAF}"/>
              </a:ext>
            </a:extLst>
          </p:cNvPr>
          <p:cNvSpPr/>
          <p:nvPr/>
        </p:nvSpPr>
        <p:spPr>
          <a:xfrm>
            <a:off x="4800600" y="5705445"/>
            <a:ext cx="1727540" cy="16751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5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C3EAF54-D6AA-67B6-0E93-3F44BA67A9C8}"/>
              </a:ext>
            </a:extLst>
          </p:cNvPr>
          <p:cNvSpPr/>
          <p:nvPr/>
        </p:nvSpPr>
        <p:spPr>
          <a:xfrm>
            <a:off x="4855766" y="7997546"/>
            <a:ext cx="1721379" cy="16751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6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97E56A9-9416-0942-4FB2-A2807E7B84E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0983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1" grpId="0" animBg="1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0572B1C-CDF0-F211-98C2-990240018390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معي هذه 4 </a:t>
            </a:r>
            <a:r>
              <a:rPr lang="ar-MA" sz="36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تفاحات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الترديد 4 تفاحات . أربعة مع رفع 4 أصابع للإشارة إلى 4 وبطاقة العدد 4.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77D87B-48A7-57E6-588B-AB2180CF60C9}"/>
              </a:ext>
            </a:extLst>
          </p:cNvPr>
          <p:cNvSpPr/>
          <p:nvPr/>
        </p:nvSpPr>
        <p:spPr>
          <a:xfrm>
            <a:off x="2057400" y="51435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4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5055950-98EF-B6C6-295D-487AC67252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491" y="4718134"/>
            <a:ext cx="921328" cy="108002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83F6A31-2294-3910-951D-74D006FF69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9672" y="4628426"/>
            <a:ext cx="921328" cy="108002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493AE9-33E5-9056-E732-76EBCAB651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491" y="6044674"/>
            <a:ext cx="921328" cy="108002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634AED-444B-A058-C6FF-1ACB8AECA3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9672" y="5977645"/>
            <a:ext cx="921328" cy="108002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34F4138-4A0E-56B0-123F-7019B69E24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210" y="4827550"/>
            <a:ext cx="1560263" cy="2220950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59E85A4F-2AB2-5864-FB84-3F09B12C529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72579-5CE5-E3F4-8E80-F4CEF5657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0DFA93-DBAB-F61F-DF27-F2AFA17CE1C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BA3EA2-BF2A-9A81-4C4F-F09A5489E9B3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9E58D84-DDF6-EDF6-D352-FB3E27DE15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865EBBD-8060-169F-1271-DBA961691293}"/>
              </a:ext>
            </a:extLst>
          </p:cNvPr>
          <p:cNvSpPr txBox="1"/>
          <p:nvPr/>
        </p:nvSpPr>
        <p:spPr>
          <a:xfrm>
            <a:off x="76200" y="863026"/>
            <a:ext cx="124206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من يستطيع تمثيل العدد 4 بأشياء من اختياره ويرفع بطاقة العدد 4 هكذا:  أربعة أقلام ملونة. أربعة.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الأستاذ(ة) كل المبادرات ويقدم التغذية الراجعة المناسبة في كل مرة.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9C801BD-F59B-7A8A-4EA3-8C2FCB0C92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806" y="5251706"/>
            <a:ext cx="2480787" cy="412891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89EFEA6-4DF0-A4A2-3608-AAC746CF44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265" y="4978496"/>
            <a:ext cx="918366" cy="15169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C1BEE55-770D-0A7C-8905-CD83C9CEB088}"/>
              </a:ext>
            </a:extLst>
          </p:cNvPr>
          <p:cNvSpPr/>
          <p:nvPr/>
        </p:nvSpPr>
        <p:spPr>
          <a:xfrm>
            <a:off x="4191000" y="5167745"/>
            <a:ext cx="1295400" cy="12606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4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715A3D-EB9B-ED2C-88D4-6157E4F3C05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255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86AFD-72C7-D1CE-71D6-0F91A7C81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B99A62A-8DFE-5F90-D516-24EDA728B19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5833C5F-1209-33DD-6916-35BC8B39B9CB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E898E1-D0BB-0F7D-BA14-A462C0AC642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E0EB939A-FEEF-A9E6-8A31-3D133BFB80DE}"/>
              </a:ext>
            </a:extLst>
          </p:cNvPr>
          <p:cNvSpPr txBox="1"/>
          <p:nvPr/>
        </p:nvSpPr>
        <p:spPr>
          <a:xfrm>
            <a:off x="1371601" y="863026"/>
            <a:ext cx="1112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معي كيف نكتب العدد 4.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يتوجه الأستاذ(ة) نحو السبورة ويعطي بظهر للمتعلمين ليتم تقليده في نفس اتجاه الكتابة.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يكتب الأستاذ(ة) العدد 4 في الهواء ويدعو المتعلمين بفعل ما يفعله.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الأستاذ(ة) العدد 4 على السبورة مع التصريح بكل مراحل الكتابة.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CA5022B-6C0F-F261-6289-AE5432F23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483" y="2739848"/>
            <a:ext cx="6934200" cy="6934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E0BA11C-8D1F-A1B6-A155-F6FE0553E5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672" y="5295900"/>
            <a:ext cx="1409822" cy="1562235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675F8316-17F8-86A9-5C03-97A9136A9E7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85998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D6284-B7FA-68BB-4E2A-654DC1BAB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092FE7-92E3-9D24-FE22-5F3600D5C29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7418EAC-E637-509F-3EBE-1369C6E8971E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F842BEE-2DBB-31B4-49CB-20FD3D1457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8BDF4D8-345E-AF42-8F0E-FBC967E2E815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ألواحكم. أكتبوا 4.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يتجول الأستاذ(ة) لتقديم التغذية الراجعة.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98BC7316-28E7-3556-699B-51BFA0BF54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4636" y="725869"/>
            <a:ext cx="1108364" cy="754510"/>
          </a:xfrm>
          <a:prstGeom prst="round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90280BD-FAF8-90B1-0C92-5A4C71E3CE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2400" y="4381500"/>
            <a:ext cx="5336743" cy="3632942"/>
          </a:xfrm>
          <a:prstGeom prst="round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7038EEAB-B07F-384D-42F2-670EB554746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933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على 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AA881-5302-6264-46BD-B7374036C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A1D09EB-13D3-B4B4-4A47-D5A75A5E871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EE4930-0219-FA10-1D4A-CAFC0968FDF3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E4A2DB-BB88-523E-6506-2BE061D7351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651BDA4-BC8C-B558-B42D-8D3420ED0AC5}"/>
              </a:ext>
            </a:extLst>
          </p:cNvPr>
          <p:cNvSpPr txBox="1"/>
          <p:nvPr/>
        </p:nvSpPr>
        <p:spPr>
          <a:xfrm>
            <a:off x="1371601" y="863026"/>
            <a:ext cx="111252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يستمر الأستاذ(ة)  في تقديم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تكرار العملية لمرتين أو ثلاث حتى نعطي الفرصة للمتعلم للتدرب أكثر.</a:t>
            </a: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5E4D1535-C729-4E1D-9207-60040E31DA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29272" y="4523194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A182F147-C2A0-0481-4379-2A151EA02A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14:cNvPr>
              <p14:cNvContentPartPr/>
              <p14:nvPr/>
            </p14:nvContentPartPr>
            <p14:xfrm>
              <a:off x="-1246756" y="1703585"/>
              <a:ext cx="207000" cy="12686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1264756" y="1667945"/>
                <a:ext cx="24264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AAEBBD46-7182-9EC8-FF94-D7C39A8765AC}"/>
              </a:ext>
            </a:extLst>
          </p:cNvPr>
          <p:cNvSpPr txBox="1"/>
          <p:nvPr/>
        </p:nvSpPr>
        <p:spPr>
          <a:xfrm>
            <a:off x="6025908" y="5386377"/>
            <a:ext cx="13291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13800" dirty="0">
                <a:solidFill>
                  <a:schemeClr val="bg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4</a:t>
            </a:r>
            <a:endParaRPr lang="fr-FR" sz="13800" dirty="0">
              <a:solidFill>
                <a:schemeClr val="bg1"/>
              </a:solidFill>
              <a:latin typeface="Dubai" panose="020B0503030403030204" pitchFamily="34" charset="-78"/>
              <a:ea typeface="Cascadia Code" panose="020B0609020000020004" pitchFamily="49" charset="0"/>
              <a:cs typeface="Dubai" panose="020B0503030403030204" pitchFamily="34" charset="-78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5E1703D-AC9A-D9E0-F266-A855A8007EB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8509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0572B1C-CDF0-F211-98C2-990240018390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وهذه </a:t>
            </a:r>
            <a:r>
              <a:rPr lang="f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كؤوس.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الترديد خمسة كؤوس . خمسة مع رفع 5 أصابع للإشارة إلى 5 وبطاقة العدد 5.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77D87B-48A7-57E6-588B-AB2180CF60C9}"/>
              </a:ext>
            </a:extLst>
          </p:cNvPr>
          <p:cNvSpPr/>
          <p:nvPr/>
        </p:nvSpPr>
        <p:spPr>
          <a:xfrm>
            <a:off x="2057400" y="51435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5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36E5591-D846-6A1E-B8D8-B627D1E40C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962" y="5344674"/>
            <a:ext cx="876876" cy="88229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9236DD1-82A3-C05A-6B90-3BFBA7AE3F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166" y="5344674"/>
            <a:ext cx="876876" cy="88229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7CD4D83-8C98-DFC0-BC0C-B5C89908C2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6560" y="6400800"/>
            <a:ext cx="876876" cy="88229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0C993B8-8198-0D86-4996-EA80939447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021" y="6351119"/>
            <a:ext cx="876876" cy="88229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853B98E-D8FC-79F5-20F7-3482EE9277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0" y="4384500"/>
            <a:ext cx="876876" cy="8822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3A8B5A8-4068-C8AC-7DAE-FECDADD4DC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4083" y="4781607"/>
            <a:ext cx="1799446" cy="2234095"/>
          </a:xfrm>
          <a:prstGeom prst="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D6EB2814-653E-A7A8-9AC0-3A9D6DCC98E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72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72579-5CE5-E3F4-8E80-F4CEF5657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0DFA93-DBAB-F61F-DF27-F2AFA17CE1C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BA3EA2-BF2A-9A81-4C4F-F09A5489E9B3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9E58D84-DDF6-EDF6-D352-FB3E27DE15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865EBBD-8060-169F-1271-DBA961691293}"/>
              </a:ext>
            </a:extLst>
          </p:cNvPr>
          <p:cNvSpPr txBox="1"/>
          <p:nvPr/>
        </p:nvSpPr>
        <p:spPr>
          <a:xfrm>
            <a:off x="0" y="863026"/>
            <a:ext cx="124968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من يستطيع تمثيل العدد 5 بأشياء من اختياره ويرفع بطاقة العدد 5 هكذا: خمس مسطرات. خمسة.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الأستاذ(ة) كل المبادرات ويقدم التغذية الراجعة المناسبة في كل مرة.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9C801BD-F59B-7A8A-4EA3-8C2FCB0C92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771" y="5295064"/>
            <a:ext cx="2480787" cy="412891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C1BEE55-770D-0A7C-8905-CD83C9CEB088}"/>
              </a:ext>
            </a:extLst>
          </p:cNvPr>
          <p:cNvSpPr/>
          <p:nvPr/>
        </p:nvSpPr>
        <p:spPr>
          <a:xfrm>
            <a:off x="4038600" y="5223360"/>
            <a:ext cx="1295400" cy="12606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5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F9E9413-8EBE-1269-C1F9-95037516C5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5109688"/>
            <a:ext cx="1600199" cy="1600199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C39D3689-2312-1CF0-E7C2-90C071ADBA3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02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86AFD-72C7-D1CE-71D6-0F91A7C81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B99A62A-8DFE-5F90-D516-24EDA728B19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5833C5F-1209-33DD-6916-35BC8B39B9CB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E898E1-D0BB-0F7D-BA14-A462C0AC642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E0EB939A-FEEF-A9E6-8A31-3D133BFB80DE}"/>
              </a:ext>
            </a:extLst>
          </p:cNvPr>
          <p:cNvSpPr txBox="1"/>
          <p:nvPr/>
        </p:nvSpPr>
        <p:spPr>
          <a:xfrm>
            <a:off x="1371601" y="863026"/>
            <a:ext cx="1112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معي كيف نكتب العدد 5.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يتوجه الأستاذ(ة) نحو السبورة ويعطي بظهر للمتعلمين ليتم تقليده في نفس اتجاه الكتابة.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يكتب الأستاذ(ة) العدد 5 في الهواء ويدعو المتعلمين بفعل ما يفعله.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الأستاذ(ة) العدد 5 على السبورة مع التصريح بكل مراحل الكتابة.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CA5022B-6C0F-F261-6289-AE5432F23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483" y="2739848"/>
            <a:ext cx="6934200" cy="69342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E7AFF13-18C6-572E-D671-20A632F789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551" y="5143500"/>
            <a:ext cx="1204064" cy="1607959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5A543592-F55B-402C-E6E5-F6360C7D32E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5248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D6284-B7FA-68BB-4E2A-654DC1BAB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092FE7-92E3-9D24-FE22-5F3600D5C29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7418EAC-E637-509F-3EBE-1369C6E8971E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F842BEE-2DBB-31B4-49CB-20FD3D1457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8BDF4D8-345E-AF42-8F0E-FBC967E2E815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ألواحكم. أكتبوا 5.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يتجول الأستاذ(ة) لتقديم التغذية الراجعة.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98BC7316-28E7-3556-699B-51BFA0BF54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4636" y="725869"/>
            <a:ext cx="1108364" cy="754510"/>
          </a:xfrm>
          <a:prstGeom prst="round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90280BD-FAF8-90B1-0C92-5A4C71E3CE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2400" y="4381500"/>
            <a:ext cx="5336743" cy="3632942"/>
          </a:xfrm>
          <a:prstGeom prst="round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51ADF64E-06D3-612D-E242-13CCD4B783D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0797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AA881-5302-6264-46BD-B7374036C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A1D09EB-13D3-B4B4-4A47-D5A75A5E871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EE4930-0219-FA10-1D4A-CAFC0968FDF3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E4A2DB-BB88-523E-6506-2BE061D7351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651BDA4-BC8C-B558-B42D-8D3420ED0AC5}"/>
              </a:ext>
            </a:extLst>
          </p:cNvPr>
          <p:cNvSpPr txBox="1"/>
          <p:nvPr/>
        </p:nvSpPr>
        <p:spPr>
          <a:xfrm>
            <a:off x="1371601" y="863026"/>
            <a:ext cx="111252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يستمر الأستاذ(ة)  في تقديم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تكرار العملية لمرتين أو ثلاث حتى نعطي الفرصة للمتعلم للتدرب أكثر.</a:t>
            </a: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5E4D1535-C729-4E1D-9207-60040E31DA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29272" y="4523194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A182F147-C2A0-0481-4379-2A151EA02A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14:cNvPr>
              <p14:cNvContentPartPr/>
              <p14:nvPr/>
            </p14:nvContentPartPr>
            <p14:xfrm>
              <a:off x="-1246756" y="1703585"/>
              <a:ext cx="207000" cy="12686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1264756" y="1667945"/>
                <a:ext cx="24264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AAEBBD46-7182-9EC8-FF94-D7C39A8765AC}"/>
              </a:ext>
            </a:extLst>
          </p:cNvPr>
          <p:cNvSpPr txBox="1"/>
          <p:nvPr/>
        </p:nvSpPr>
        <p:spPr>
          <a:xfrm>
            <a:off x="6025908" y="5386377"/>
            <a:ext cx="13291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13800" dirty="0">
                <a:solidFill>
                  <a:schemeClr val="bg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5</a:t>
            </a:r>
            <a:endParaRPr lang="fr-FR" sz="13800" dirty="0">
              <a:solidFill>
                <a:schemeClr val="bg1"/>
              </a:solidFill>
              <a:latin typeface="Dubai" panose="020B0503030403030204" pitchFamily="34" charset="-78"/>
              <a:ea typeface="Cascadia Code" panose="020B0609020000020004" pitchFamily="49" charset="0"/>
              <a:cs typeface="Dubai" panose="020B0503030403030204" pitchFamily="34" charset="-78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19B55D4-11F4-5007-AB1C-F5D4F9C109D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2837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527C1-B6B3-4858-7712-4AADB0289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D311FC-D64D-0D20-3CCA-40178131801A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3BAB2F1-E535-B39C-2360-95CED905BD98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2BF0886-39E0-EE71-D34E-45FB7EBC35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C60DA10-5720-FF40-D164-9D867B96F07F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وهذه 6 كرات.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الترديد ست كرات . ستة مع رفع 6 أصابع للإشارة إلى 6 ثم بطاقة العدد 6.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53AE000-2D6E-9159-FB32-06C5D727BF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993931" y="4632052"/>
            <a:ext cx="889234" cy="88923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F75DED6-C0BE-9D86-A0A8-C7BBC08908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66071" y="4632052"/>
            <a:ext cx="889234" cy="88923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DF6C836-2FDB-D44E-F6D5-2E89BBACE2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025605" y="6463044"/>
            <a:ext cx="889234" cy="88923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AB35A70-69CC-B59A-9336-2243EF850F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66071" y="6472881"/>
            <a:ext cx="889234" cy="88923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40C4603-0B19-3BE8-4AA0-C06A51B981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025605" y="5521286"/>
            <a:ext cx="889234" cy="88923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33A851F-22A1-15E5-5911-B65D5F5586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66071" y="5565143"/>
            <a:ext cx="889234" cy="88923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47BB477-BB7F-182C-6739-4D5334E27F3C}"/>
              </a:ext>
            </a:extLst>
          </p:cNvPr>
          <p:cNvSpPr/>
          <p:nvPr/>
        </p:nvSpPr>
        <p:spPr>
          <a:xfrm>
            <a:off x="2057400" y="51435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6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D3BACFF-E91F-0B48-6E2D-73EDDB90D5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595" y="4872643"/>
            <a:ext cx="1001728" cy="221870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6CCFA11-D4BC-C867-2F0F-009D5740FC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968" y="4963709"/>
            <a:ext cx="1713700" cy="2127637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9AF0F688-299B-222B-7A9A-4DA31EF4422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78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72579-5CE5-E3F4-8E80-F4CEF5657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0DFA93-DBAB-F61F-DF27-F2AFA17CE1C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BA3EA2-BF2A-9A81-4C4F-F09A5489E9B3}"/>
              </a:ext>
            </a:extLst>
          </p:cNvPr>
          <p:cNvSpPr/>
          <p:nvPr/>
        </p:nvSpPr>
        <p:spPr>
          <a:xfrm>
            <a:off x="275852" y="2951073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9E58D84-DDF6-EDF6-D352-FB3E27DE15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865EBBD-8060-169F-1271-DBA961691293}"/>
              </a:ext>
            </a:extLst>
          </p:cNvPr>
          <p:cNvSpPr txBox="1"/>
          <p:nvPr/>
        </p:nvSpPr>
        <p:spPr>
          <a:xfrm>
            <a:off x="609600" y="863026"/>
            <a:ext cx="118872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يستطيع تمثيل العدد </a:t>
            </a:r>
            <a:r>
              <a:rPr lang="f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بأشياء من اختياره و يرفع بطاقة العدد </a:t>
            </a:r>
            <a:r>
              <a:rPr lang="f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هكذا: 6 أقلام. ستة.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الأستاذ(ة) كل المبادرات ويقدم التغذية الراجعة المناسبة في كل مرة.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D2C6AB8-AEE1-0E11-3103-5D96C60FC4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5524500"/>
            <a:ext cx="2663188" cy="366048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AE0AE6D-DFDA-CAE2-651A-BC6108980607}"/>
              </a:ext>
            </a:extLst>
          </p:cNvPr>
          <p:cNvSpPr/>
          <p:nvPr/>
        </p:nvSpPr>
        <p:spPr>
          <a:xfrm>
            <a:off x="4263800" y="5150428"/>
            <a:ext cx="1219200" cy="11864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6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DA59136-38FF-C723-51C9-06E4F69A9E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346" y="4954027"/>
            <a:ext cx="1421996" cy="142199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66FB819-0BDF-5D86-EE94-E1951186BC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6939">
            <a:off x="7244103" y="4975920"/>
            <a:ext cx="1421996" cy="142199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00A57B0-7F2B-71C1-1FA6-70E833789C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6260">
            <a:off x="7569483" y="5115493"/>
            <a:ext cx="1421996" cy="142199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BC0C55D-2FBD-26EF-F288-299EE51473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74140">
            <a:off x="6874181" y="4954027"/>
            <a:ext cx="1421996" cy="142199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B9196D9-5545-E354-96F3-848B97C45B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69303">
            <a:off x="7420304" y="5037236"/>
            <a:ext cx="1421996" cy="142199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54CB99B-150C-0010-DEA1-2877824F0F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61531">
            <a:off x="6681921" y="5099715"/>
            <a:ext cx="1421996" cy="1421996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B8E6A6B6-B24F-D329-A929-B6D0A30B1AA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04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86AFD-72C7-D1CE-71D6-0F91A7C81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B99A62A-8DFE-5F90-D516-24EDA728B19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5833C5F-1209-33DD-6916-35BC8B39B9CB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E898E1-D0BB-0F7D-BA14-A462C0AC642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E0EB939A-FEEF-A9E6-8A31-3D133BFB80DE}"/>
              </a:ext>
            </a:extLst>
          </p:cNvPr>
          <p:cNvSpPr txBox="1"/>
          <p:nvPr/>
        </p:nvSpPr>
        <p:spPr>
          <a:xfrm>
            <a:off x="1371601" y="863026"/>
            <a:ext cx="1112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لاحظوا معي كيف نكتب العدد 6.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يتوجه الأستاذ(ة) نحو السبورة ويعطي بظهر للمتعلمين ليتم تقليده في نفس اتجاه الكتابة.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يكتب الأستاذ(ة) العدد 6 في الهواء ويدعو المتعلمين بفعل ما يفعله.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الأستاذ(ة) العدد 6 على السبورة مع التصريح بكل مراحل الكتابة.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CA5022B-6C0F-F261-6289-AE5432F23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483" y="2739848"/>
            <a:ext cx="6934200" cy="69342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41DF5C9-64F3-F06E-D22A-41633BC396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4914900"/>
            <a:ext cx="1516419" cy="2056162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3224FB2E-1699-5995-7DBA-A2EF6842CE6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6013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D6284-B7FA-68BB-4E2A-654DC1BAB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092FE7-92E3-9D24-FE22-5F3600D5C29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7418EAC-E637-509F-3EBE-1369C6E8971E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F842BEE-2DBB-31B4-49CB-20FD3D1457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8BDF4D8-345E-AF42-8F0E-FBC967E2E815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ألواحكم. أكتبوا 6.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يتجول الأستاذ(ة) لتقديم التغذية الراجعة.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98BC7316-28E7-3556-699B-51BFA0BF54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4636" y="725869"/>
            <a:ext cx="1108364" cy="754510"/>
          </a:xfrm>
          <a:prstGeom prst="round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90280BD-FAF8-90B1-0C92-5A4C71E3CE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2400" y="4381500"/>
            <a:ext cx="5336743" cy="3632942"/>
          </a:xfrm>
          <a:prstGeom prst="round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6FD5DBBE-5641-BDC4-35DF-E9D6D83B25C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463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41129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720DD74D-782E-F5E5-ABE5-4909AFF5AF6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AA881-5302-6264-46BD-B7374036C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A1D09EB-13D3-B4B4-4A47-D5A75A5E871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EE4930-0219-FA10-1D4A-CAFC0968FDF3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E4A2DB-BB88-523E-6506-2BE061D7351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651BDA4-BC8C-B558-B42D-8D3420ED0AC5}"/>
              </a:ext>
            </a:extLst>
          </p:cNvPr>
          <p:cNvSpPr txBox="1"/>
          <p:nvPr/>
        </p:nvSpPr>
        <p:spPr>
          <a:xfrm>
            <a:off x="1371601" y="863026"/>
            <a:ext cx="111252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يستمر الأستاذ(ة)  في تقديم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تكرار العملية لمرتين أو ثلاث حتى نعطي الفرصة للمتعلم للتدرب أكثر.</a:t>
            </a: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5E4D1535-C729-4E1D-9207-60040E31DA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2400" y="4381500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A182F147-C2A0-0481-4379-2A151EA02A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14:cNvPr>
              <p14:cNvContentPartPr/>
              <p14:nvPr/>
            </p14:nvContentPartPr>
            <p14:xfrm>
              <a:off x="-1246756" y="1703585"/>
              <a:ext cx="207000" cy="12686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1264756" y="1667945"/>
                <a:ext cx="24264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AAEBBD46-7182-9EC8-FF94-D7C39A8765AC}"/>
              </a:ext>
            </a:extLst>
          </p:cNvPr>
          <p:cNvSpPr txBox="1"/>
          <p:nvPr/>
        </p:nvSpPr>
        <p:spPr>
          <a:xfrm>
            <a:off x="5933084" y="5295659"/>
            <a:ext cx="13291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115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fr-FR" sz="96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50AFD25-15E6-AA89-8B1B-6527E0FEDB8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9768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1524000" y="2983359"/>
            <a:ext cx="10744200" cy="26935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1530148" y="3390900"/>
            <a:ext cx="10661852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رائز التتبع وتعبئة شبكة تتبع التقدم الفردي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88AF9-96E4-39DD-A18B-C6AEF738E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B76C71-57DC-2977-AE9A-0CDB84DF7E0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1FED69-D136-4376-1E66-EDC3D195B530}"/>
              </a:ext>
            </a:extLst>
          </p:cNvPr>
          <p:cNvSpPr/>
          <p:nvPr/>
        </p:nvSpPr>
        <p:spPr>
          <a:xfrm>
            <a:off x="176025" y="2836773"/>
            <a:ext cx="13363947" cy="7315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7C2C44C-5A01-4563-CDB5-CFA902606C6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58197C4C-6799-2DAB-CD15-31BF2999F100}"/>
              </a:ext>
            </a:extLst>
          </p:cNvPr>
          <p:cNvSpPr txBox="1"/>
          <p:nvPr/>
        </p:nvSpPr>
        <p:spPr>
          <a:xfrm>
            <a:off x="0" y="863026"/>
            <a:ext cx="124968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إذا توفق المتعلم في  قراءة على الأقل 10 أعداد بشكل صحيح سواء باللغة العربية أو الدارجة القريبة من الفصيحة يمنح علامة (+) وإذا أخفق نضع علامة (-). 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انتظار دورهم يستمر المتعلمون في التدرب على كتابة الأعداد 4-5-6 على الألواح.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66E6AB0-198B-C92D-C6F5-A8189E4F87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136" y="4189258"/>
            <a:ext cx="9929723" cy="461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6064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470190" y="4000500"/>
            <a:ext cx="86868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تشكيل مجموعات من نفس الأعداد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2984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المجموعات</a:t>
            </a:r>
            <a:endParaRPr lang="en-US" sz="60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1178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46907" y="2644104"/>
            <a:ext cx="13164293" cy="729999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6"/>
            <a:ext cx="13716001" cy="18321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من جديد "لعبة المجموعات"، لكن هذه المرة بطريقة جديدة. انتبهوا سأشرح كيف. سيسحب كل واحد منكم بطاقة من بطاقات الأعداد (من 1 إلى 6) من السلة. ستتجولون في فضاء اللعب (قسم، ساحة،...) بعشوائية وعند سماع الإشارة ستشكلون 6  مجموعات كل مجموعة تضم التلاميذ الذين سحبوا نفس الرقم. من أخطأ في الانضمام إلى المجموعة الصحيحة يقصى من اللعبة.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0" name="Image 39">
            <a:extLst>
              <a:ext uri="{FF2B5EF4-FFF2-40B4-BE49-F238E27FC236}">
                <a16:creationId xmlns:a16="http://schemas.microsoft.com/office/drawing/2014/main" id="{3867DE0B-1705-CB5E-3A8F-B404D0A39A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646" y="3771900"/>
            <a:ext cx="7848600" cy="4644650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549752FF-80B0-493E-1EFC-6D1C59051CE6}"/>
              </a:ext>
            </a:extLst>
          </p:cNvPr>
          <p:cNvSpPr/>
          <p:nvPr/>
        </p:nvSpPr>
        <p:spPr>
          <a:xfrm rot="10800000">
            <a:off x="128088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0652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97726" y="4057542"/>
            <a:ext cx="9396747" cy="2669019"/>
            <a:chOff x="3340173" y="4561643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40173" y="4561643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528484" y="4676599"/>
              <a:ext cx="516540" cy="198123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341978" y="4359414"/>
            <a:ext cx="84638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الأعداد 4-5-6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3531723" y="5143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خاصيتي الحجم  والاتجاه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سيكون</a:t>
            </a:r>
            <a:r>
              <a:rPr lang="f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80% 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من التلاميذ قادرين على:</a:t>
            </a:r>
            <a:endParaRPr lang="fr-FR" sz="320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CA29F1D-6D9A-6AC3-742D-B1545A977F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6600" y="5210514"/>
            <a:ext cx="455010" cy="46638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86CE988-1D96-5F52-B9B9-B5E250408B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6600" y="4524714"/>
            <a:ext cx="455010" cy="46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914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1485544" y="762829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105400" y="3679156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278" y="4712092"/>
            <a:ext cx="3313287" cy="245367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0FBB7AA-E805-146D-0C22-8280C0A4CD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778" y="4407410"/>
            <a:ext cx="1580236" cy="147273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F8037CB-1B0B-8891-BEA0-4AC895D1C1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042" y="4550228"/>
            <a:ext cx="1298989" cy="132991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B19ABC1-7FE5-CC70-D704-7D7A4849A3A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206092" y="5971905"/>
            <a:ext cx="3373843" cy="64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4982497" y="5372100"/>
            <a:ext cx="6086207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–أنشطة التهيئة لمهارات العد و الحساب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الأعداد 4-5-6</a:t>
            </a: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24978" y="7999618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المجموعات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– نشاط اعتيادي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196943" y="3619500"/>
            <a:ext cx="58717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–نشاط التفكير المنطقي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خاصيتي الحجم و الاتجاه 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25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600700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15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5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3361432" y="6667500"/>
            <a:ext cx="7707272" cy="4732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–تمرير رائز التتبع وتعبئة شبكة تتبع التقدم الفردي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15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29246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AC8B8662-0B48-99DB-6015-815550AE89E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219200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5257800" y="6438900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55394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368" y="3888522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9AE6994D-8ABA-BE2A-F6D0-6F009DE0D0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11968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2" name="Group 7">
            <a:extLst>
              <a:ext uri="{FF2B5EF4-FFF2-40B4-BE49-F238E27FC236}">
                <a16:creationId xmlns:a16="http://schemas.microsoft.com/office/drawing/2014/main" id="{9459AFE8-A7CA-04A8-9D7A-7521D1155653}"/>
              </a:ext>
            </a:extLst>
          </p:cNvPr>
          <p:cNvGrpSpPr/>
          <p:nvPr/>
        </p:nvGrpSpPr>
        <p:grpSpPr>
          <a:xfrm>
            <a:off x="9439968" y="4305300"/>
            <a:ext cx="1967371" cy="1801077"/>
            <a:chOff x="331235" y="1277768"/>
            <a:chExt cx="1795426" cy="2270728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518C337-2A7F-9169-463F-EE01D02344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6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31BE3DC6-3463-5D07-59FF-A14C84664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3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2E1DE49E-A085-CBAC-6FBD-5E606AC339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BB744B03-D4D0-1D89-7A3A-DF8496EF73B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532455"/>
            <a:ext cx="1027366" cy="6858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D2FA508-8894-A7CF-D71C-149118D22E0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2317"/>
            <a:ext cx="864313" cy="719672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14" name="Freeform 8">
            <a:extLst>
              <a:ext uri="{FF2B5EF4-FFF2-40B4-BE49-F238E27FC236}">
                <a16:creationId xmlns:a16="http://schemas.microsoft.com/office/drawing/2014/main" id="{4F9470C6-62B6-313E-A08E-2839BBFD123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0B0BC-8557-F523-5F15-165DD4CFB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5F69012-C8B0-4668-5C32-DDC449A0D22C}"/>
              </a:ext>
            </a:extLst>
          </p:cNvPr>
          <p:cNvSpPr/>
          <p:nvPr/>
        </p:nvSpPr>
        <p:spPr>
          <a:xfrm>
            <a:off x="-1" y="2095500"/>
            <a:ext cx="13716001" cy="8191499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DF9877D-0270-ACDA-F5AF-4A1DA7E05B83}"/>
              </a:ext>
            </a:extLst>
          </p:cNvPr>
          <p:cNvSpPr/>
          <p:nvPr/>
        </p:nvSpPr>
        <p:spPr>
          <a:xfrm>
            <a:off x="275852" y="2258257"/>
            <a:ext cx="13164293" cy="770122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BCC0BB0-6177-145B-3042-F262074D06BF}"/>
              </a:ext>
            </a:extLst>
          </p:cNvPr>
          <p:cNvSpPr/>
          <p:nvPr/>
        </p:nvSpPr>
        <p:spPr>
          <a:xfrm>
            <a:off x="-1" y="712298"/>
            <a:ext cx="13716001" cy="1383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3BF606F-BBC3-5D16-7B94-4DB2BCECA564}"/>
              </a:ext>
            </a:extLst>
          </p:cNvPr>
          <p:cNvSpPr txBox="1"/>
          <p:nvPr/>
        </p:nvSpPr>
        <p:spPr>
          <a:xfrm>
            <a:off x="152400" y="863026"/>
            <a:ext cx="122872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defTabSz="685834" rtl="1">
              <a:defRPr/>
            </a:pP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رأينا بالأمس أيقونة "العمل الفردي على الكراسة" من يذكرنا بما تعنيه هذه الأيقونة وما علينا القيام به عند ظهورها.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A87B823-8656-ED13-59F7-E2230956506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91000" y="3236335"/>
            <a:ext cx="4963059" cy="4362865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1C3C4ED-EDE5-4C15-B423-004B787F2970}"/>
              </a:ext>
            </a:extLst>
          </p:cNvPr>
          <p:cNvSpPr/>
          <p:nvPr/>
        </p:nvSpPr>
        <p:spPr>
          <a:xfrm>
            <a:off x="5625017" y="773260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6086C90-CB5B-70FF-E683-B2A38DCF17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50160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A4E6FB13-5B32-6990-0478-3B3775F45A2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6344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21702</TotalTime>
  <Words>1419</Words>
  <Application>Microsoft Office PowerPoint</Application>
  <PresentationFormat>Personnalisé</PresentationFormat>
  <Paragraphs>249</Paragraphs>
  <Slides>35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35</vt:i4>
      </vt:variant>
    </vt:vector>
  </HeadingPairs>
  <TitlesOfParts>
    <vt:vector size="42" baseType="lpstr">
      <vt:lpstr>Dosis</vt:lpstr>
      <vt:lpstr>Arial Rounded MT Bold</vt:lpstr>
      <vt:lpstr>Dubai</vt:lpstr>
      <vt:lpstr>Carelia</vt:lpstr>
      <vt:lpstr>Arial</vt:lpstr>
      <vt:lpstr>Microsoft Uighur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206</cp:revision>
  <dcterms:created xsi:type="dcterms:W3CDTF">2006-08-16T00:00:00Z</dcterms:created>
  <dcterms:modified xsi:type="dcterms:W3CDTF">2025-09-20T18:09:27Z</dcterms:modified>
  <dc:identifier>DAFtlvZnwz4</dc:identifier>
</cp:coreProperties>
</file>