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3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47482692" r:id="rId10"/>
    <p:sldId id="2134805396" r:id="rId11"/>
    <p:sldId id="2134808551" r:id="rId12"/>
    <p:sldId id="2134808459" r:id="rId13"/>
    <p:sldId id="2134808598" r:id="rId14"/>
    <p:sldId id="2147482700" r:id="rId15"/>
    <p:sldId id="2134808568" r:id="rId16"/>
    <p:sldId id="2147482701" r:id="rId17"/>
    <p:sldId id="2147482703" r:id="rId18"/>
    <p:sldId id="2147482704" r:id="rId19"/>
    <p:sldId id="2147482705" r:id="rId20"/>
    <p:sldId id="2147482716" r:id="rId21"/>
    <p:sldId id="2147482717" r:id="rId22"/>
    <p:sldId id="2147482710" r:id="rId23"/>
    <p:sldId id="2147482711" r:id="rId24"/>
    <p:sldId id="2134808460" r:id="rId25"/>
    <p:sldId id="2147482719" r:id="rId26"/>
    <p:sldId id="2147482720" r:id="rId27"/>
    <p:sldId id="2147482664" r:id="rId28"/>
    <p:sldId id="2147482721" r:id="rId29"/>
    <p:sldId id="2147482706" r:id="rId30"/>
    <p:sldId id="2147482658" r:id="rId31"/>
    <p:sldId id="2147482722" r:id="rId32"/>
    <p:sldId id="2147482665" r:id="rId33"/>
    <p:sldId id="2147482666" r:id="rId34"/>
    <p:sldId id="2147482723" r:id="rId35"/>
    <p:sldId id="2147482724" r:id="rId36"/>
    <p:sldId id="2147482693" r:id="rId37"/>
    <p:sldId id="2147482694" r:id="rId38"/>
    <p:sldId id="2147482549" r:id="rId39"/>
    <p:sldId id="2147482695" r:id="rId40"/>
    <p:sldId id="2147482696" r:id="rId41"/>
    <p:sldId id="2147482652" r:id="rId42"/>
  </p:sldIdLst>
  <p:sldSz cx="13716000" cy="10287000"/>
  <p:notesSz cx="6858000" cy="9144000"/>
  <p:embeddedFontLst>
    <p:embeddedFont>
      <p:font typeface="Arial Black" panose="020B0A04020102020204" pitchFamily="34" charset="0"/>
      <p:bold r:id="rId44"/>
    </p:embeddedFont>
    <p:embeddedFont>
      <p:font typeface="Arial Rounded MT Bold" panose="020F0704030504030204" pitchFamily="34" charset="0"/>
      <p:regular r:id="rId45"/>
    </p:embeddedFont>
    <p:embeddedFont>
      <p:font typeface="Carelia" panose="020B0604020202020204" charset="0"/>
      <p:regular r:id="rId46"/>
    </p:embeddedFont>
    <p:embeddedFont>
      <p:font typeface="Dosis" pitchFamily="2" charset="0"/>
      <p:regular r:id="rId47"/>
      <p:bold r:id="rId48"/>
    </p:embeddedFont>
    <p:embeddedFont>
      <p:font typeface="Dubai" panose="020B0503030403030204" pitchFamily="34" charset="-78"/>
      <p:regular r:id="rId49"/>
      <p:bold r:id="rId50"/>
    </p:embeddedFont>
    <p:embeddedFont>
      <p:font typeface="Microsoft Uighur" panose="02000000000000000000" pitchFamily="2" charset="-78"/>
      <p:regular r:id="rId51"/>
      <p:bold r:id="rId52"/>
    </p:embeddedFont>
    <p:embeddedFont>
      <p:font typeface="Montserrat" panose="00000500000000000000" pitchFamily="2" charset="0"/>
      <p:regular r:id="rId53"/>
      <p:bold r:id="rId54"/>
      <p:italic r:id="rId55"/>
      <p:boldItalic r:id="rId56"/>
    </p:embeddedFont>
    <p:embeddedFont>
      <p:font typeface="Montserrat Light" panose="00000400000000000000" pitchFamily="2" charset="0"/>
      <p:regular r:id="rId57"/>
      <p:italic r:id="rId58"/>
    </p:embeddedFont>
    <p:embeddedFont>
      <p:font typeface="Montserrat Medium" panose="00000600000000000000" pitchFamily="2" charset="0"/>
      <p:regular r:id="rId59"/>
      <p:italic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ED1956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00" autoAdjust="0"/>
    <p:restoredTop sz="95226" autoAdjust="0"/>
  </p:normalViewPr>
  <p:slideViewPr>
    <p:cSldViewPr>
      <p:cViewPr varScale="1">
        <p:scale>
          <a:sx n="64" d="100"/>
          <a:sy n="64" d="100"/>
        </p:scale>
        <p:origin x="365" y="8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5.xml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10" Type="http://schemas.openxmlformats.org/officeDocument/2006/relationships/customXml" Target="../ink/ink3.xml"/><Relationship Id="rId9" Type="http://schemas.openxmlformats.org/officeDocument/2006/relationships/image" Target="../media/image39.png"/><Relationship Id="rId22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11.xml"/><Relationship Id="rId18" Type="http://schemas.openxmlformats.org/officeDocument/2006/relationships/image" Target="../media/image62.png"/><Relationship Id="rId3" Type="http://schemas.openxmlformats.org/officeDocument/2006/relationships/customXml" Target="../ink/ink7.xml"/><Relationship Id="rId21" Type="http://schemas.openxmlformats.org/officeDocument/2006/relationships/image" Target="../media/image8.png"/><Relationship Id="rId7" Type="http://schemas.openxmlformats.org/officeDocument/2006/relationships/customXml" Target="../ink/ink8.xml"/><Relationship Id="rId12" Type="http://schemas.openxmlformats.org/officeDocument/2006/relationships/customXml" Target="../ink/ink10.xml"/><Relationship Id="rId17" Type="http://schemas.openxmlformats.org/officeDocument/2006/relationships/customXml" Target="../ink/ink12.xml"/><Relationship Id="rId2" Type="http://schemas.openxmlformats.org/officeDocument/2006/relationships/image" Target="../media/image12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10" Type="http://schemas.openxmlformats.org/officeDocument/2006/relationships/customXml" Target="../ink/ink9.xml"/><Relationship Id="rId19" Type="http://schemas.openxmlformats.org/officeDocument/2006/relationships/customXml" Target="../ink/ink13.xml"/><Relationship Id="rId9" Type="http://schemas.openxmlformats.org/officeDocument/2006/relationships/image" Target="../media/image39.png"/><Relationship Id="rId22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9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13" Type="http://schemas.openxmlformats.org/officeDocument/2006/relationships/customXml" Target="../ink/ink18.xml"/><Relationship Id="rId18" Type="http://schemas.openxmlformats.org/officeDocument/2006/relationships/image" Target="../media/image620.png"/><Relationship Id="rId3" Type="http://schemas.openxmlformats.org/officeDocument/2006/relationships/customXml" Target="../ink/ink14.xml"/><Relationship Id="rId21" Type="http://schemas.openxmlformats.org/officeDocument/2006/relationships/image" Target="../media/image8.png"/><Relationship Id="rId7" Type="http://schemas.openxmlformats.org/officeDocument/2006/relationships/customXml" Target="../ink/ink15.xml"/><Relationship Id="rId12" Type="http://schemas.openxmlformats.org/officeDocument/2006/relationships/customXml" Target="../ink/ink17.xml"/><Relationship Id="rId17" Type="http://schemas.openxmlformats.org/officeDocument/2006/relationships/customXml" Target="../ink/ink19.xml"/><Relationship Id="rId2" Type="http://schemas.openxmlformats.org/officeDocument/2006/relationships/image" Target="../media/image12.png"/><Relationship Id="rId16" Type="http://schemas.openxmlformats.org/officeDocument/2006/relationships/image" Target="../media/image610.png"/><Relationship Id="rId20" Type="http://schemas.openxmlformats.org/officeDocument/2006/relationships/image" Target="../media/image6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11" Type="http://schemas.openxmlformats.org/officeDocument/2006/relationships/image" Target="../media/image590.png"/><Relationship Id="rId10" Type="http://schemas.openxmlformats.org/officeDocument/2006/relationships/customXml" Target="../ink/ink16.xml"/><Relationship Id="rId19" Type="http://schemas.openxmlformats.org/officeDocument/2006/relationships/customXml" Target="../ink/ink20.xml"/><Relationship Id="rId9" Type="http://schemas.openxmlformats.org/officeDocument/2006/relationships/image" Target="../media/image39.png"/><Relationship Id="rId22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1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3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5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238500"/>
            <a:ext cx="13164293" cy="6781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13831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يريد أن يحكي لنا قصة عن العدد 5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تشجيع المتعلمين على إنتاج وضعيات مسائل بسيطة: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كان عندي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قصص اشترى لي أبي قصتين جديدتين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أصبح لدي من قصة، لعبت مع أصدقائي لعبة الكلل وكان عندي كلة واحدة وفزت بأربع كلل كم كلة أصبحت عندي، أعطاني أبي 4 دراهم وأعطتني أمي درهما واحدا كم درهما أصبح عندي...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5 يسبقني في ترتيب الأعداد العدد 4 و يلحقني أو يليني العدد 6 ...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762000" y="4381500"/>
            <a:ext cx="117348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الاتجاه(نحو اليمين / نحو اليسار)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-2" y="863026"/>
            <a:ext cx="1243962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سنعود من جديد لنبني معا متسلسلات منطقية باستخدام الأشكال الهندسية لكن هذه المرة باعتماد خاصية الاتجاه (نحو اليمين/ نحو اليسار).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لاحظوا معي كيف. انتبهوا جيدا لأنكم ستفعلون مثلي.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2780471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C87731F-28AB-9DAA-BD91-48C3BCE0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784" y="7294327"/>
            <a:ext cx="2728427" cy="2542818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9E81C5E-EC78-638A-F391-863F0B1159E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F56C-42A5-3931-34EF-F7502F472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4A40F-8A22-118F-B569-17BB5754F7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85B4B5-0ABE-6D17-2998-88171A8506CB}"/>
              </a:ext>
            </a:extLst>
          </p:cNvPr>
          <p:cNvSpPr/>
          <p:nvPr/>
        </p:nvSpPr>
        <p:spPr>
          <a:xfrm>
            <a:off x="275852" y="3065754"/>
            <a:ext cx="13164293" cy="6934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2B1154-62CF-A929-3341-241B3C27A3AA}"/>
              </a:ext>
            </a:extLst>
          </p:cNvPr>
          <p:cNvSpPr/>
          <p:nvPr/>
        </p:nvSpPr>
        <p:spPr>
          <a:xfrm>
            <a:off x="-1" y="644346"/>
            <a:ext cx="13716001" cy="219604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0711C7-3A4C-4F5F-FDEA-36208AF709DA}"/>
              </a:ext>
            </a:extLst>
          </p:cNvPr>
          <p:cNvSpPr txBox="1"/>
          <p:nvPr/>
        </p:nvSpPr>
        <p:spPr>
          <a:xfrm>
            <a:off x="1965676" y="719893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التجاه : مثلث نحو اليمين– مثلث نحو اليسار– مثلث نحو اليمين...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يثير الأستاذ(ة) انتباه المتعلمين إلى رأس المثلث.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E94D937-00FE-1780-E16E-D311C2038C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1059E488-E6B4-869A-BEBF-B8D994688DD8}"/>
              </a:ext>
            </a:extLst>
          </p:cNvPr>
          <p:cNvSpPr/>
          <p:nvPr/>
        </p:nvSpPr>
        <p:spPr>
          <a:xfrm rot="5400000">
            <a:off x="1996189" y="5372099"/>
            <a:ext cx="838201" cy="9906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261EEA6-B870-2CE6-548D-D0691E5882AE}"/>
              </a:ext>
            </a:extLst>
          </p:cNvPr>
          <p:cNvSpPr/>
          <p:nvPr/>
        </p:nvSpPr>
        <p:spPr>
          <a:xfrm>
            <a:off x="2884218" y="5822890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0BB68D3F-B3C3-F078-3F62-62526C00935F}"/>
              </a:ext>
            </a:extLst>
          </p:cNvPr>
          <p:cNvSpPr/>
          <p:nvPr/>
        </p:nvSpPr>
        <p:spPr>
          <a:xfrm rot="16200000">
            <a:off x="3306830" y="5372099"/>
            <a:ext cx="838201" cy="9906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AAF5CAB0-4958-BD19-FBC8-3C5C9CF91151}"/>
              </a:ext>
            </a:extLst>
          </p:cNvPr>
          <p:cNvSpPr/>
          <p:nvPr/>
        </p:nvSpPr>
        <p:spPr>
          <a:xfrm rot="5400000">
            <a:off x="4669722" y="5366716"/>
            <a:ext cx="838201" cy="9906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C4632166-C2D6-E532-1C47-45DBFE69E6CE}"/>
              </a:ext>
            </a:extLst>
          </p:cNvPr>
          <p:cNvSpPr/>
          <p:nvPr/>
        </p:nvSpPr>
        <p:spPr>
          <a:xfrm rot="16200000">
            <a:off x="5980363" y="5366716"/>
            <a:ext cx="838201" cy="9906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46AF1F63-68E9-8717-1514-54B43ABDD1E3}"/>
              </a:ext>
            </a:extLst>
          </p:cNvPr>
          <p:cNvSpPr/>
          <p:nvPr/>
        </p:nvSpPr>
        <p:spPr>
          <a:xfrm rot="5400000">
            <a:off x="7334545" y="5366717"/>
            <a:ext cx="838201" cy="9906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2A54E9A3-9F81-CA96-C86F-528CDA528F6E}"/>
              </a:ext>
            </a:extLst>
          </p:cNvPr>
          <p:cNvSpPr/>
          <p:nvPr/>
        </p:nvSpPr>
        <p:spPr>
          <a:xfrm rot="16200000">
            <a:off x="8645186" y="5366717"/>
            <a:ext cx="838201" cy="9906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2E1BBA57-2E7A-EB96-4C09-D0E2CE7FFD24}"/>
              </a:ext>
            </a:extLst>
          </p:cNvPr>
          <p:cNvSpPr/>
          <p:nvPr/>
        </p:nvSpPr>
        <p:spPr>
          <a:xfrm rot="5400000">
            <a:off x="10023318" y="5366716"/>
            <a:ext cx="838201" cy="9906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18FE299D-DEC9-BB2F-0C51-F9C1C768EF21}"/>
              </a:ext>
            </a:extLst>
          </p:cNvPr>
          <p:cNvSpPr/>
          <p:nvPr/>
        </p:nvSpPr>
        <p:spPr>
          <a:xfrm>
            <a:off x="3160467" y="5833292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31C4BE50-1D76-B62A-283D-63437E088812}"/>
              </a:ext>
            </a:extLst>
          </p:cNvPr>
          <p:cNvSpPr/>
          <p:nvPr/>
        </p:nvSpPr>
        <p:spPr>
          <a:xfrm>
            <a:off x="5569476" y="5833292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293CC165-C68C-4A66-FCE8-61CB259E867C}"/>
              </a:ext>
            </a:extLst>
          </p:cNvPr>
          <p:cNvSpPr/>
          <p:nvPr/>
        </p:nvSpPr>
        <p:spPr>
          <a:xfrm>
            <a:off x="5860371" y="5830870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E3F5981-6133-13BF-59D8-3EDA0C32428B}"/>
              </a:ext>
            </a:extLst>
          </p:cNvPr>
          <p:cNvSpPr/>
          <p:nvPr/>
        </p:nvSpPr>
        <p:spPr>
          <a:xfrm>
            <a:off x="8255873" y="5822890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EFADCA56-ABC6-6A30-F516-CE820B40B519}"/>
              </a:ext>
            </a:extLst>
          </p:cNvPr>
          <p:cNvSpPr/>
          <p:nvPr/>
        </p:nvSpPr>
        <p:spPr>
          <a:xfrm>
            <a:off x="8522773" y="5822890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B44D8FF6-A128-DBC5-79AF-A0C26DE7EA42}"/>
              </a:ext>
            </a:extLst>
          </p:cNvPr>
          <p:cNvSpPr/>
          <p:nvPr/>
        </p:nvSpPr>
        <p:spPr>
          <a:xfrm>
            <a:off x="10902637" y="5830870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E5B8E89D-B46C-473E-AB37-CD7B7EB0DA31}"/>
              </a:ext>
            </a:extLst>
          </p:cNvPr>
          <p:cNvCxnSpPr>
            <a:cxnSpLocks/>
          </p:cNvCxnSpPr>
          <p:nvPr/>
        </p:nvCxnSpPr>
        <p:spPr>
          <a:xfrm flipV="1">
            <a:off x="1447800" y="6515100"/>
            <a:ext cx="9982200" cy="76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367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مجموعات وستقومون بإعادة بناء نفس المتسلسلة المنطقية باستعمال أشكالكم الهندسية.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9AFAD2C4-6CF5-C51F-3E9B-4844228E25D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EBF268-590C-5694-3C80-063F22D40F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7871680"/>
            <a:ext cx="5507481" cy="87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16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-533400" y="826504"/>
            <a:ext cx="131642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باستعمال المثلثات ستقومون ببناء متسلسلات منطقية باعتماد خاصية الاتجاه (نحو اليمين/ نحو اليسار).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يمكن إثارة انتباه المتعلمين إلى إمكانية تكرار نفس الاتجاه في المتسلسلة قبل ظهور الاتجاه الآخر.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كل مجموعة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917" y="3258033"/>
            <a:ext cx="6736765" cy="380773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3616678-6307-9EF1-D472-5ABEF06F2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7544323"/>
            <a:ext cx="2667000" cy="2239274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68D0DC2F-116A-7A91-5DD9-B611B7BD4A8C}"/>
              </a:ext>
            </a:extLst>
          </p:cNvPr>
          <p:cNvSpPr/>
          <p:nvPr/>
        </p:nvSpPr>
        <p:spPr>
          <a:xfrm rot="10800000">
            <a:off x="13037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A2F2C-4742-29C5-A3FC-8EF7EFE2A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D6BDC3-A288-04AF-B16C-403A0E4F209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FCC41E-7040-643A-626F-3E765733E478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A248E0-B70F-0526-ADAA-B5898A12A29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460753-1E86-5CA8-D970-267D3EDA668C}"/>
              </a:ext>
            </a:extLst>
          </p:cNvPr>
          <p:cNvSpPr txBox="1"/>
          <p:nvPr/>
        </p:nvSpPr>
        <p:spPr>
          <a:xfrm>
            <a:off x="0" y="864699"/>
            <a:ext cx="1285417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ستظهر أمامكم مجموعة من المتسلسلات المنطقية باعتماد خاصية الاتجاه (نحو اليمين/ نحو اليسار) ستقومون ببنائها. المجموعة الفائزة هي المجموعة الأسرع في بناء المتسلسلة بنجاح.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في كل مرة  المجموعة الفائزة 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45031F8-2710-F713-CEA9-063D1B0EF3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DEDF1F12-0571-8B84-755E-66428D4F63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25" y="2962119"/>
            <a:ext cx="6736765" cy="380773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280B56D-9C29-AEAA-9AC0-296024D26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7200900"/>
            <a:ext cx="2612847" cy="2193806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659551F4-3131-5B77-C493-6D7BFD915418}"/>
              </a:ext>
            </a:extLst>
          </p:cNvPr>
          <p:cNvSpPr/>
          <p:nvPr/>
        </p:nvSpPr>
        <p:spPr>
          <a:xfrm rot="10800000">
            <a:off x="129612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450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9DFE2-E22F-3653-163C-CEC80233A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A1FCFC-B5C4-0B1D-7245-A4FEF08F228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E251B-B07A-054A-A831-D2A709E0E042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ED495-4A89-14DD-2187-C7D0810252E2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76EF26-85D8-33F4-C497-9E4B6FCE61F6}"/>
              </a:ext>
            </a:extLst>
          </p:cNvPr>
          <p:cNvSpPr txBox="1"/>
          <p:nvPr/>
        </p:nvSpPr>
        <p:spPr>
          <a:xfrm>
            <a:off x="0" y="864699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1ABAADE-5F3C-BCC2-E03F-EA0CDD19A7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DB4DD68F-C085-8C89-7155-0C915C096FF0}"/>
              </a:ext>
            </a:extLst>
          </p:cNvPr>
          <p:cNvSpPr/>
          <p:nvPr/>
        </p:nvSpPr>
        <p:spPr>
          <a:xfrm rot="5400000">
            <a:off x="917439" y="5447287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A8B799CC-C17F-25D9-8132-BEB070E72653}"/>
              </a:ext>
            </a:extLst>
          </p:cNvPr>
          <p:cNvSpPr/>
          <p:nvPr/>
        </p:nvSpPr>
        <p:spPr>
          <a:xfrm rot="5400000">
            <a:off x="2254286" y="5447287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ABBCC4D9-2F47-5364-ABD8-26E441962525}"/>
              </a:ext>
            </a:extLst>
          </p:cNvPr>
          <p:cNvSpPr/>
          <p:nvPr/>
        </p:nvSpPr>
        <p:spPr>
          <a:xfrm rot="16037362">
            <a:off x="3527190" y="5422572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5CE73D53-428E-F9E8-95CC-9C2C46F3FB5B}"/>
              </a:ext>
            </a:extLst>
          </p:cNvPr>
          <p:cNvSpPr/>
          <p:nvPr/>
        </p:nvSpPr>
        <p:spPr>
          <a:xfrm rot="5140517">
            <a:off x="4914084" y="5344318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F7DE9A86-CED4-D7D2-B7E9-1BF4E8E9BEE7}"/>
              </a:ext>
            </a:extLst>
          </p:cNvPr>
          <p:cNvSpPr/>
          <p:nvPr/>
        </p:nvSpPr>
        <p:spPr>
          <a:xfrm rot="5400000">
            <a:off x="6250931" y="5344318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B0F962EC-A54D-BF19-E8E2-984AF3429563}"/>
              </a:ext>
            </a:extLst>
          </p:cNvPr>
          <p:cNvSpPr/>
          <p:nvPr/>
        </p:nvSpPr>
        <p:spPr>
          <a:xfrm rot="16200000">
            <a:off x="7523835" y="5319603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8A4BC122-AF93-613C-D935-BBDE691A8368}"/>
              </a:ext>
            </a:extLst>
          </p:cNvPr>
          <p:cNvSpPr/>
          <p:nvPr/>
        </p:nvSpPr>
        <p:spPr>
          <a:xfrm rot="5400000">
            <a:off x="8854218" y="5294887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318B8B61-5DFC-6DA4-1AB6-B05CFB8EFDC4}"/>
              </a:ext>
            </a:extLst>
          </p:cNvPr>
          <p:cNvSpPr/>
          <p:nvPr/>
        </p:nvSpPr>
        <p:spPr>
          <a:xfrm rot="5400000">
            <a:off x="10191065" y="5294887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F940512A-477D-517A-0760-DA491E7D98FA}"/>
              </a:ext>
            </a:extLst>
          </p:cNvPr>
          <p:cNvSpPr/>
          <p:nvPr/>
        </p:nvSpPr>
        <p:spPr>
          <a:xfrm rot="16037362">
            <a:off x="11463969" y="5270172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D8009A2-722E-A0DD-4369-23AD11AA76A1}"/>
              </a:ext>
            </a:extLst>
          </p:cNvPr>
          <p:cNvCxnSpPr/>
          <p:nvPr/>
        </p:nvCxnSpPr>
        <p:spPr>
          <a:xfrm flipV="1">
            <a:off x="685800" y="6436874"/>
            <a:ext cx="12168375" cy="154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Freeform 8">
            <a:extLst>
              <a:ext uri="{FF2B5EF4-FFF2-40B4-BE49-F238E27FC236}">
                <a16:creationId xmlns:a16="http://schemas.microsoft.com/office/drawing/2014/main" id="{CB4DFD8A-D622-D08A-DAD5-DBB6D607508B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19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055E1-5442-01D8-7EE2-A67B6E329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384DE7-0C54-0E75-B21C-082B9971505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8362ED-ECA6-9FA1-DD05-0E52BA4D45C9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5DE73D-0DF3-EF6E-51EC-9099CBF7F06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B3ECD1-DA63-55CA-864D-E97103A4186F}"/>
              </a:ext>
            </a:extLst>
          </p:cNvPr>
          <p:cNvSpPr txBox="1"/>
          <p:nvPr/>
        </p:nvSpPr>
        <p:spPr>
          <a:xfrm>
            <a:off x="0" y="864699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9021439-F9E1-5BB9-9C34-D65DE8C904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F912989E-4116-4FBD-5E6B-8DB600CD7EE2}"/>
              </a:ext>
            </a:extLst>
          </p:cNvPr>
          <p:cNvSpPr/>
          <p:nvPr/>
        </p:nvSpPr>
        <p:spPr>
          <a:xfrm rot="5613233">
            <a:off x="1136793" y="5447287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DB9B227F-8CD6-32EB-8301-6D8F217E8530}"/>
              </a:ext>
            </a:extLst>
          </p:cNvPr>
          <p:cNvSpPr/>
          <p:nvPr/>
        </p:nvSpPr>
        <p:spPr>
          <a:xfrm rot="16250595">
            <a:off x="2483731" y="5422572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AD806FEF-8C67-6289-91C6-AA53A7E5E91D}"/>
              </a:ext>
            </a:extLst>
          </p:cNvPr>
          <p:cNvSpPr/>
          <p:nvPr/>
        </p:nvSpPr>
        <p:spPr>
          <a:xfrm rot="16250595">
            <a:off x="3915239" y="5351605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0AD93C9-CEF2-E7CD-F7DA-4A0EB0146C5B}"/>
              </a:ext>
            </a:extLst>
          </p:cNvPr>
          <p:cNvCxnSpPr>
            <a:cxnSpLocks/>
          </p:cNvCxnSpPr>
          <p:nvPr/>
        </p:nvCxnSpPr>
        <p:spPr>
          <a:xfrm>
            <a:off x="1143000" y="6896100"/>
            <a:ext cx="11049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C4D16DF5-613F-33DE-A989-31117CA5DE3D}"/>
              </a:ext>
            </a:extLst>
          </p:cNvPr>
          <p:cNvSpPr/>
          <p:nvPr/>
        </p:nvSpPr>
        <p:spPr>
          <a:xfrm rot="5613233">
            <a:off x="5429219" y="5398370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47F26895-9E45-8B9C-E5F1-944CA8D7C7B3}"/>
              </a:ext>
            </a:extLst>
          </p:cNvPr>
          <p:cNvSpPr/>
          <p:nvPr/>
        </p:nvSpPr>
        <p:spPr>
          <a:xfrm rot="16250595">
            <a:off x="6776157" y="5373655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EC6D362F-51CF-BE81-B24E-5787150749C4}"/>
              </a:ext>
            </a:extLst>
          </p:cNvPr>
          <p:cNvSpPr/>
          <p:nvPr/>
        </p:nvSpPr>
        <p:spPr>
          <a:xfrm rot="16250595">
            <a:off x="8207665" y="5302688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EB7CC50E-16FD-E108-2E58-DAF23EDEB43E}"/>
              </a:ext>
            </a:extLst>
          </p:cNvPr>
          <p:cNvSpPr/>
          <p:nvPr/>
        </p:nvSpPr>
        <p:spPr>
          <a:xfrm rot="5613233">
            <a:off x="9772619" y="5322170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8A517998-4DA0-6C61-A9EB-A14A896DB127}"/>
              </a:ext>
            </a:extLst>
          </p:cNvPr>
          <p:cNvSpPr/>
          <p:nvPr/>
        </p:nvSpPr>
        <p:spPr>
          <a:xfrm rot="16250595">
            <a:off x="11119557" y="5297455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64648FE6-4B0A-3DD8-AEEA-A650E918029C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06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06F08-44AC-F3A7-5B84-07719184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A8D0AA-7210-325B-6C5D-37DB41AC25D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FD178-90E7-D865-5D86-B3720E574154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2F33D-A175-0096-0DB1-09B12D7656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BDD7E12-2603-ACF2-00A4-F8E24D755F12}"/>
              </a:ext>
            </a:extLst>
          </p:cNvPr>
          <p:cNvSpPr txBox="1"/>
          <p:nvPr/>
        </p:nvSpPr>
        <p:spPr>
          <a:xfrm>
            <a:off x="1371601" y="863026"/>
            <a:ext cx="11125200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ستظهر أمامكم متسلسلات منطقية وفي كل مرة ستكتبون رقم الشكل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1: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9D9CE35-1D15-8047-534E-A1C4EADFB6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80E9828-ACF3-E7A2-3D48-DAE83FC2AF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517" y="4902167"/>
            <a:ext cx="1259753" cy="1259753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50DEAFED-12F4-092F-B6B5-C6670425EC50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28E04656-7B41-0F73-D065-FB430075B009}"/>
              </a:ext>
            </a:extLst>
          </p:cNvPr>
          <p:cNvSpPr/>
          <p:nvPr/>
        </p:nvSpPr>
        <p:spPr>
          <a:xfrm rot="5400000">
            <a:off x="917439" y="5447287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E425BADD-D236-54AC-E1E5-8FA652CB89D1}"/>
              </a:ext>
            </a:extLst>
          </p:cNvPr>
          <p:cNvSpPr/>
          <p:nvPr/>
        </p:nvSpPr>
        <p:spPr>
          <a:xfrm rot="5400000">
            <a:off x="2254286" y="5447287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38554722-9887-ABE4-BB71-F92547705043}"/>
              </a:ext>
            </a:extLst>
          </p:cNvPr>
          <p:cNvSpPr/>
          <p:nvPr/>
        </p:nvSpPr>
        <p:spPr>
          <a:xfrm rot="16037362">
            <a:off x="3527190" y="5422572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A48F6532-5DDD-8741-B790-922A17EA670E}"/>
              </a:ext>
            </a:extLst>
          </p:cNvPr>
          <p:cNvSpPr/>
          <p:nvPr/>
        </p:nvSpPr>
        <p:spPr>
          <a:xfrm rot="5140517">
            <a:off x="4914084" y="5344318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4B996A1F-DC36-946B-B0F0-ABEE03D437EF}"/>
              </a:ext>
            </a:extLst>
          </p:cNvPr>
          <p:cNvSpPr/>
          <p:nvPr/>
        </p:nvSpPr>
        <p:spPr>
          <a:xfrm rot="5400000">
            <a:off x="6250931" y="5344318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BC47437F-0C82-0F5A-827D-C41C0CE6DE1B}"/>
              </a:ext>
            </a:extLst>
          </p:cNvPr>
          <p:cNvSpPr/>
          <p:nvPr/>
        </p:nvSpPr>
        <p:spPr>
          <a:xfrm rot="5400000">
            <a:off x="8854218" y="5294887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07EEFCF7-177F-DB7D-B0F3-508763E66928}"/>
              </a:ext>
            </a:extLst>
          </p:cNvPr>
          <p:cNvSpPr/>
          <p:nvPr/>
        </p:nvSpPr>
        <p:spPr>
          <a:xfrm rot="5400000">
            <a:off x="10191065" y="5294887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Triangle isocèle 22">
            <a:extLst>
              <a:ext uri="{FF2B5EF4-FFF2-40B4-BE49-F238E27FC236}">
                <a16:creationId xmlns:a16="http://schemas.microsoft.com/office/drawing/2014/main" id="{E727A6D7-4A68-F653-2A27-6196CFB73FC5}"/>
              </a:ext>
            </a:extLst>
          </p:cNvPr>
          <p:cNvSpPr/>
          <p:nvPr/>
        </p:nvSpPr>
        <p:spPr>
          <a:xfrm rot="16037362">
            <a:off x="11463969" y="5270172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86295A3B-CACD-20C8-C130-361B570C6230}"/>
              </a:ext>
            </a:extLst>
          </p:cNvPr>
          <p:cNvCxnSpPr/>
          <p:nvPr/>
        </p:nvCxnSpPr>
        <p:spPr>
          <a:xfrm flipV="1">
            <a:off x="685800" y="6436874"/>
            <a:ext cx="12168375" cy="154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97647CF3-9B39-13F4-5808-F9F065FDFEA4}"/>
              </a:ext>
            </a:extLst>
          </p:cNvPr>
          <p:cNvSpPr/>
          <p:nvPr/>
        </p:nvSpPr>
        <p:spPr>
          <a:xfrm rot="5400000">
            <a:off x="5328315" y="7969266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3E7FEE65-D77E-0823-6DC9-AA40FC1C1080}"/>
              </a:ext>
            </a:extLst>
          </p:cNvPr>
          <p:cNvSpPr/>
          <p:nvPr/>
        </p:nvSpPr>
        <p:spPr>
          <a:xfrm rot="16037362">
            <a:off x="7496290" y="7929586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596A9B6-D5FF-3CCD-149A-068188E3A48A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393F5C61-B727-1988-ECD7-1F4A0AD455AB}"/>
              </a:ext>
            </a:extLst>
          </p:cNvPr>
          <p:cNvSpPr txBox="1"/>
          <p:nvPr/>
        </p:nvSpPr>
        <p:spPr>
          <a:xfrm>
            <a:off x="8001000" y="8191500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2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EC5FF4D7-F21B-061F-A641-7DCDBA26CAE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588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6AF27-93EF-E13D-C7EE-D55258E0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D89144-E9CF-24FD-20CF-BB7CE841D5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8DEE6C-A1F8-EB97-8C44-5A52E86EAD0C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982C93-9993-41A4-11A0-2CE1FA18DC4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B5CEB8-E636-DCEA-8B09-B30734696908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BCD802E-BDE3-A4AE-A886-B1E126D15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5109E254-667C-29AB-3405-CD531D36AA88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1512EB2D-B183-D037-2DED-BBD8C08206FF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44D515C4-8F21-30A9-F958-48CA5E8AAE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61219500-1396-9748-330C-84AD15F0FD6F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CB083B93-6F38-D699-6E13-6F53EB134E01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19356791-1B8E-4E72-C830-C96E4AD9E4E6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F16F07B4-64E0-173B-818B-2A449A1730C9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63E67D7C-337D-AA9F-C006-F280CBEECF2A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6EB6623-6701-2C74-652A-055C5AD40C3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430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B8E9B-BEB5-64B9-AD50-0D45DA882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5C25F5-258C-675D-BFDB-666E6EA2EDB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EAC124-509A-EB5B-2E94-BF0CB8CEF2CD}"/>
              </a:ext>
            </a:extLst>
          </p:cNvPr>
          <p:cNvSpPr/>
          <p:nvPr/>
        </p:nvSpPr>
        <p:spPr>
          <a:xfrm>
            <a:off x="275852" y="2831821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C348774-183F-63C9-278D-210B4B40B8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5128E3-5144-2672-D382-6B402A67CF45}"/>
              </a:ext>
            </a:extLst>
          </p:cNvPr>
          <p:cNvSpPr txBox="1"/>
          <p:nvPr/>
        </p:nvSpPr>
        <p:spPr>
          <a:xfrm>
            <a:off x="1371601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2: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8900862-84E3-B24A-58D8-2A3A49E783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7E78CCE-EBAB-44EB-2E08-55A1D8E757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909" y="4959071"/>
            <a:ext cx="1406529" cy="1406529"/>
          </a:xfrm>
          <a:prstGeom prst="rect">
            <a:avLst/>
          </a:prstGeom>
        </p:spPr>
      </p:pic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49A67675-2550-F3E2-2905-80F0FEEF2BFE}"/>
              </a:ext>
            </a:extLst>
          </p:cNvPr>
          <p:cNvSpPr/>
          <p:nvPr/>
        </p:nvSpPr>
        <p:spPr>
          <a:xfrm rot="5400000">
            <a:off x="1131028" y="5394354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E8731397-E883-754B-412E-85650A3FC9BB}"/>
              </a:ext>
            </a:extLst>
          </p:cNvPr>
          <p:cNvSpPr/>
          <p:nvPr/>
        </p:nvSpPr>
        <p:spPr>
          <a:xfrm rot="16000517">
            <a:off x="2507387" y="5373654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CED88A85-9B3E-D049-E5E1-6B913E9E548D}"/>
              </a:ext>
            </a:extLst>
          </p:cNvPr>
          <p:cNvSpPr/>
          <p:nvPr/>
        </p:nvSpPr>
        <p:spPr>
          <a:xfrm rot="16200000">
            <a:off x="3867746" y="5398370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1421D1D-A06E-DF7E-E591-1A57E50B0354}"/>
              </a:ext>
            </a:extLst>
          </p:cNvPr>
          <p:cNvCxnSpPr>
            <a:cxnSpLocks/>
          </p:cNvCxnSpPr>
          <p:nvPr/>
        </p:nvCxnSpPr>
        <p:spPr>
          <a:xfrm>
            <a:off x="1143000" y="6896100"/>
            <a:ext cx="11049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C79DC0FE-D78F-E371-05BF-A5EC18A51F99}"/>
              </a:ext>
            </a:extLst>
          </p:cNvPr>
          <p:cNvSpPr/>
          <p:nvPr/>
        </p:nvSpPr>
        <p:spPr>
          <a:xfrm rot="5400000">
            <a:off x="5429219" y="5398370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Triangle isocèle 22">
            <a:extLst>
              <a:ext uri="{FF2B5EF4-FFF2-40B4-BE49-F238E27FC236}">
                <a16:creationId xmlns:a16="http://schemas.microsoft.com/office/drawing/2014/main" id="{C460C2EC-7AFB-2BC3-F05A-EDDA5A121CA1}"/>
              </a:ext>
            </a:extLst>
          </p:cNvPr>
          <p:cNvSpPr/>
          <p:nvPr/>
        </p:nvSpPr>
        <p:spPr>
          <a:xfrm rot="16250595">
            <a:off x="6823416" y="5373654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riangle isocèle 23">
            <a:extLst>
              <a:ext uri="{FF2B5EF4-FFF2-40B4-BE49-F238E27FC236}">
                <a16:creationId xmlns:a16="http://schemas.microsoft.com/office/drawing/2014/main" id="{53E08D15-1809-2C41-5E2E-227AD32DC86D}"/>
              </a:ext>
            </a:extLst>
          </p:cNvPr>
          <p:cNvSpPr/>
          <p:nvPr/>
        </p:nvSpPr>
        <p:spPr>
          <a:xfrm rot="16200000">
            <a:off x="8207665" y="5302688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77B4F18C-2FA5-C0E6-6F3B-F40F550D257B}"/>
              </a:ext>
            </a:extLst>
          </p:cNvPr>
          <p:cNvSpPr/>
          <p:nvPr/>
        </p:nvSpPr>
        <p:spPr>
          <a:xfrm rot="16250595">
            <a:off x="10962307" y="5368212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DC4E885-41F6-6282-00C4-7FE0D09120AD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32" name="Triangle isocèle 31">
            <a:extLst>
              <a:ext uri="{FF2B5EF4-FFF2-40B4-BE49-F238E27FC236}">
                <a16:creationId xmlns:a16="http://schemas.microsoft.com/office/drawing/2014/main" id="{F9659475-3495-48BF-AD41-11FFF21A1E02}"/>
              </a:ext>
            </a:extLst>
          </p:cNvPr>
          <p:cNvSpPr/>
          <p:nvPr/>
        </p:nvSpPr>
        <p:spPr>
          <a:xfrm rot="5400000">
            <a:off x="5328315" y="7969266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89F6968C-B8F0-6658-17A0-70248F9003A1}"/>
              </a:ext>
            </a:extLst>
          </p:cNvPr>
          <p:cNvSpPr/>
          <p:nvPr/>
        </p:nvSpPr>
        <p:spPr>
          <a:xfrm rot="16037362">
            <a:off x="7496290" y="7929586"/>
            <a:ext cx="912374" cy="1066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9FE545B-8E76-9CFB-A97F-AFE63505214B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828DE72-E3DE-85CF-5556-8726D9C0B806}"/>
              </a:ext>
            </a:extLst>
          </p:cNvPr>
          <p:cNvSpPr txBox="1"/>
          <p:nvPr/>
        </p:nvSpPr>
        <p:spPr>
          <a:xfrm>
            <a:off x="8001000" y="8191500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2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A70FDD3-B35F-E189-AA1C-5A921CE917E8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590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8A0E3-125D-B290-C41D-3AD4C1F76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B1CC6A-5DCB-0BF5-91CC-5B772F88457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4FC077-9800-D0DF-0F3F-183F6262069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CA9553-F7F5-75E7-D72C-83AD348DCA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E576606-4F06-0C07-5CC9-AF34DEF2371E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202C48A9-C6E4-EFD5-F94B-FD788A5772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BDE50509-8111-CFDA-A3F0-64F2069146C6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1293820-D647-913B-A417-EB162C0456BC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52ECFD2-E30C-645B-41A9-D6FD9F2499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EE16D148-A97E-040B-3DBB-272CD7994CBA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26C3BB9-E7B8-D1CE-E6E6-CE001F5520D5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6DDDBFD-C121-A817-5569-ADBC263DCE8A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0F15DA31-90AC-0103-65DF-1AE653F6F011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649C9082-12A3-60B0-17E0-133CA6F3F1B2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D9BF312F-6316-55DC-8AB9-20B83A011D18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1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F00D006-1D0D-A9F9-3994-2EEB350E7A3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5559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5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بالأمس على العدد 5 وقلنا هذه 5 بيضات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5 بأصابعه و يرفع بطاقة العدد 5.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727A6E-A6B0-CECF-A1A6-CDC75CF0DF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338" y="3992552"/>
            <a:ext cx="811172" cy="10950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A451FB0-B8C6-CF72-B4C7-18FB1A79EA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324" y="6179421"/>
            <a:ext cx="811172" cy="109508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FC95C78-5201-EBD5-9F68-44E833E891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345" y="6179421"/>
            <a:ext cx="811172" cy="109508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87A1492-5ED6-AF18-7E9A-0B9DBCC95A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517" y="5022749"/>
            <a:ext cx="811172" cy="109508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F25A02B-8CF7-E946-5A27-603B5848E7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752" y="5039316"/>
            <a:ext cx="811172" cy="109508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3791FD6-B2A0-9F9A-44F7-C40F9A87D47E}"/>
              </a:ext>
            </a:extLst>
          </p:cNvPr>
          <p:cNvSpPr/>
          <p:nvPr/>
        </p:nvSpPr>
        <p:spPr>
          <a:xfrm>
            <a:off x="2524927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4272331-9BD2-25CF-3C51-7C65D2A95BF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B1AC2C-5F74-5188-E07B-6FFFF74AA3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140" y="4885786"/>
            <a:ext cx="1957555" cy="243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2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CFFE9-8DBD-D657-CB12-FCB8F1C3E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E976972-E24A-1DA6-D88E-8177DF34087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028820C-AB65-A312-44E2-7A98E8C6665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EA5906-2D78-88CC-B07C-D28A399BAB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7F6E36D-72E3-2BCF-64DB-BB98A25E557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حصوات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5 بأصابعه و يرفع بطاقة العدد 5.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BB441D2-9E23-802E-31FC-0E84A64DED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534" y="4869328"/>
            <a:ext cx="748746" cy="74874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EA8E720-97C2-A1E5-9B73-570F6D42DC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595" y="5586600"/>
            <a:ext cx="748746" cy="74874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1917365-8F6D-1E7C-924B-70659315E0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125" y="5517873"/>
            <a:ext cx="748746" cy="74874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F49495-2C54-52D9-CD09-70CD0EFB44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194" y="6299754"/>
            <a:ext cx="748746" cy="74874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D477565-0622-496C-75EB-FB3D1F3CCD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727" y="6335346"/>
            <a:ext cx="748746" cy="74874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FB28901-696E-A87D-6C1B-D9698AA234FF}"/>
              </a:ext>
            </a:extLst>
          </p:cNvPr>
          <p:cNvSpPr/>
          <p:nvPr/>
        </p:nvSpPr>
        <p:spPr>
          <a:xfrm>
            <a:off x="23622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25C1AD-B1BD-C110-3DE4-9C5680413BF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B1AC2C-5F74-5188-E07B-6FFFF74AA3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221" y="4745776"/>
            <a:ext cx="1957555" cy="243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0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0" y="863026"/>
            <a:ext cx="124968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5 بأشياء من اختياره ويرفع بطاقة العدد 5 هكذا: خمس مسطرات. خمسة.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C801BD-F59B-7A8A-4EA3-8C2FCB0C92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771" y="5295064"/>
            <a:ext cx="2480787" cy="412891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C1BEE55-770D-0A7C-8905-CD83C9CEB088}"/>
              </a:ext>
            </a:extLst>
          </p:cNvPr>
          <p:cNvSpPr/>
          <p:nvPr/>
        </p:nvSpPr>
        <p:spPr>
          <a:xfrm>
            <a:off x="4038600" y="5223360"/>
            <a:ext cx="1295400" cy="12606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F9E9413-8EBE-1269-C1F9-95037516C5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109688"/>
            <a:ext cx="1600199" cy="1600199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5C645739-1A62-3D6C-0CEF-A5330C30C79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12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5.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C4AEFCDD-2C31-98DD-E7A0-2EF06477FA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25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57C03923-13D6-50A2-564B-74E7C76838A2}"/>
              </a:ext>
            </a:extLst>
          </p:cNvPr>
          <p:cNvSpPr txBox="1"/>
          <p:nvPr/>
        </p:nvSpPr>
        <p:spPr>
          <a:xfrm>
            <a:off x="5181599" y="5326440"/>
            <a:ext cx="31242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96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sz="96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C945025-B3E0-74BA-3532-23ACB10D973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621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60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سننجز التمرين 3 الصفحة 8 من كراسة الرياضيات. لاحظوا كيف.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E5F212C-1DAD-2599-1A7C-9EA378921BD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A7D898-92BB-1DFB-FE35-FDFB27F83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75" y="4000500"/>
            <a:ext cx="11293819" cy="3551228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D23B3652-EDE0-E88B-71DB-F0A8C91A0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01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C419-2828-D53E-FBC9-50F800B79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A51325-BA15-C52F-639E-D928B7B64DA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1D77ED-7607-3B98-0016-AF9711C9275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E97FE7-B1D9-C9C3-5F6F-58B6CA3DD9F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34DF703-6E06-84E8-76EE-9FDCF814CE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C203101-C5B2-703E-5B48-F41FDB173B5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C097F3-ECA9-0943-36F6-D0FF43FBDB3A}"/>
              </a:ext>
            </a:extLst>
          </p:cNvPr>
          <p:cNvSpPr txBox="1"/>
          <p:nvPr/>
        </p:nvSpPr>
        <p:spPr>
          <a:xfrm>
            <a:off x="990600" y="800100"/>
            <a:ext cx="11525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منا هو أن نعد عدد عناصر كل مجموعة ونكتب العدد المناسب.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التعليمة ويحل المثال الأول: (مثلا لدينا خمس</a:t>
            </a:r>
            <a:r>
              <a:rPr lang="f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نواقيس إذن سنكتب 5).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E7C854-D02E-00EA-B962-13182CF8A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75" y="4000500"/>
            <a:ext cx="11293819" cy="355122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3FDA247-7D5A-94FA-5A0C-64BF0EE8747D}"/>
              </a:ext>
            </a:extLst>
          </p:cNvPr>
          <p:cNvSpPr txBox="1"/>
          <p:nvPr/>
        </p:nvSpPr>
        <p:spPr>
          <a:xfrm>
            <a:off x="10668000" y="66675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F0A3AC5-2EB5-373A-AC26-D9C3148B37B1}"/>
              </a:ext>
            </a:extLst>
          </p:cNvPr>
          <p:cNvSpPr/>
          <p:nvPr/>
        </p:nvSpPr>
        <p:spPr>
          <a:xfrm rot="10800000">
            <a:off x="12656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20A54-74CF-DB73-BC10-3A3827DEB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240EBD-C46D-3782-9CC1-33FA90E1CDC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FE5521-C6E6-6BDF-D8CD-EB8B6F4F028C}"/>
              </a:ext>
            </a:extLst>
          </p:cNvPr>
          <p:cNvSpPr/>
          <p:nvPr/>
        </p:nvSpPr>
        <p:spPr>
          <a:xfrm>
            <a:off x="381000" y="2326351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7B877-DCEA-FE32-16B2-3892E6B0743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22A041-6AA4-8A49-73B6-4178C26030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DFF03B-4246-ACBB-EE14-24B01A905EF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95800C4-FF0F-6DFA-BDC1-A6787C1FC73A}"/>
              </a:ext>
            </a:extLst>
          </p:cNvPr>
          <p:cNvSpPr txBox="1"/>
          <p:nvPr/>
        </p:nvSpPr>
        <p:spPr>
          <a:xfrm>
            <a:off x="990600" y="829516"/>
            <a:ext cx="11525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3AA2BB4-025C-18B5-E316-684CD6CD1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75" y="4000500"/>
            <a:ext cx="11293819" cy="355122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8E5CBCE-8D81-C0A2-EF7E-EEDF9457B6D9}"/>
              </a:ext>
            </a:extLst>
          </p:cNvPr>
          <p:cNvSpPr txBox="1"/>
          <p:nvPr/>
        </p:nvSpPr>
        <p:spPr>
          <a:xfrm>
            <a:off x="10668000" y="65913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15CD215-3E72-E8F5-E84D-19784F518F82}"/>
              </a:ext>
            </a:extLst>
          </p:cNvPr>
          <p:cNvSpPr txBox="1"/>
          <p:nvPr/>
        </p:nvSpPr>
        <p:spPr>
          <a:xfrm>
            <a:off x="4267200" y="65913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7FA11EC-0C4B-4275-150A-BD9BD14143B9}"/>
              </a:ext>
            </a:extLst>
          </p:cNvPr>
          <p:cNvSpPr txBox="1"/>
          <p:nvPr/>
        </p:nvSpPr>
        <p:spPr>
          <a:xfrm>
            <a:off x="2133600" y="6589643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A6AC26F-239A-C4BB-143D-F90BE889BABF}"/>
              </a:ext>
            </a:extLst>
          </p:cNvPr>
          <p:cNvSpPr txBox="1"/>
          <p:nvPr/>
        </p:nvSpPr>
        <p:spPr>
          <a:xfrm>
            <a:off x="6400800" y="6589643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3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2290D71-3EE5-C408-F3B5-A38FF2B2AE26}"/>
              </a:ext>
            </a:extLst>
          </p:cNvPr>
          <p:cNvSpPr txBox="1"/>
          <p:nvPr/>
        </p:nvSpPr>
        <p:spPr>
          <a:xfrm>
            <a:off x="8521148" y="65913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2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A423814-C124-604F-8DCA-E53A36EDBED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7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6" grpId="0"/>
      <p:bldP spid="17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1828800" y="976263"/>
            <a:ext cx="10687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الرابع. المطلوب منا هو أن نلون سابق العدد </a:t>
            </a:r>
            <a:r>
              <a:rPr lang="f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بالأزرق ونلون لاحقه بالأخضر.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يتأكد الأستاذ(ة) من فهم التعليمة.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D8825B7-52C3-152D-2BB8-D0549CBE2A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A199CCA-3052-0DF8-B9FD-CCAAA5A25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090" y="4907101"/>
            <a:ext cx="11293819" cy="2065199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094F505-A1C0-514D-1801-244E13AD7F15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0004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FC65D-109D-0D84-36A0-47B0909A7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E60BF0-4CFF-CF9B-90BB-9CEA5495576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F997A8-A82E-82D3-321A-45276C8D03A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540517-A77C-A5E9-054B-F22F3870F78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EEF5A5-72C6-4A52-B1BA-ADDEF64F097C}"/>
              </a:ext>
            </a:extLst>
          </p:cNvPr>
          <p:cNvSpPr txBox="1"/>
          <p:nvPr/>
        </p:nvSpPr>
        <p:spPr>
          <a:xfrm>
            <a:off x="1828800" y="952500"/>
            <a:ext cx="10687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94C94A-92D9-13A6-78C3-EDC47AD6C3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FF047CF-783B-01AD-2A61-53AE6252494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BD01CE2-DA6C-56E4-3A13-6BC8C2DB6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090" y="5440501"/>
            <a:ext cx="11293819" cy="2065199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C454FA1-761D-389C-BFAB-B008A4A3115A}"/>
              </a:ext>
            </a:extLst>
          </p:cNvPr>
          <p:cNvSpPr/>
          <p:nvPr/>
        </p:nvSpPr>
        <p:spPr>
          <a:xfrm>
            <a:off x="7391400" y="6286210"/>
            <a:ext cx="1066800" cy="838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6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7E9A65B-4056-916A-3C65-F34B8E7460E6}"/>
              </a:ext>
            </a:extLst>
          </p:cNvPr>
          <p:cNvSpPr/>
          <p:nvPr/>
        </p:nvSpPr>
        <p:spPr>
          <a:xfrm>
            <a:off x="5257801" y="6286210"/>
            <a:ext cx="1066800" cy="8382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4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61BB6A3-AF6C-2387-8C94-248B2D794ECA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36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1131455" y="3541609"/>
            <a:ext cx="1167014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1828800" y="3211223"/>
            <a:ext cx="10521986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لعبة الترتيب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106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2" y="2941978"/>
            <a:ext cx="13164293" cy="697565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213002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جديدة وهي "لعبة الترتيب". انتبهوا معي كيف سنلعبها.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اللعبة مستعينا بالبطاقة التقنية للنشاط في الملحق2.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824D0DB8-4CF9-E582-D8A7-28485DF2F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628" y="4698930"/>
            <a:ext cx="6972495" cy="366351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1C17B60F-D1A1-09C4-B874-F272035707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5638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الفائزة هي: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1CC46FD-1692-FEBE-D0D8-D681A0A686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3FDE2C3-9784-C3A8-A56C-5030FF581DE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1027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273294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77072" y="5030322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5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61341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109341" y="6050202"/>
            <a:ext cx="886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الاتجاه (نحو اليمين/ نحو اليسار)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36848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1295400" y="2641661"/>
            <a:ext cx="11978730" cy="5003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MA" sz="2700" b="1" dirty="0">
                <a:latin typeface="Calibri" panose="020F0502020204030204" pitchFamily="34" charset="0"/>
                <a:cs typeface="+mj-cs"/>
              </a:rPr>
              <a:t>سير اللعبة: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 تجرى اللعبة في شكل مسابقة بين مجموعات من 5 أفراد.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 يوزع الميسر 5 بطاقات مقلوبة تحمل الأعداد  من 1 إلى 5 على المجموعات المشاركة ويطلب من أعضائها عدم الكشف عن العدد المكتوب فيها إلا عند الإشارة؛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 عند الإشارة يكشف كل متعلم عن العدد الذي تحمله بطاقته ويبحث عن موقعه بين أعضاء فريقه بترتيب أنفسهم من 1 إلى 5 باتجاه الميسر أو السبورة.</a:t>
            </a:r>
          </a:p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-  المجموعة الفائزة هي المجموعة التي يتمكن أعضاؤها من ترتيب أنفسهم في أسرع وقت ممكن والإشارة إلى انتهائهم برفع بطاقاتهم الخمس.</a:t>
            </a: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60E482A2-522C-F0E3-E162-D3849C86AEA7}"/>
              </a:ext>
            </a:extLst>
          </p:cNvPr>
          <p:cNvSpPr txBox="1">
            <a:spLocks/>
          </p:cNvSpPr>
          <p:nvPr/>
        </p:nvSpPr>
        <p:spPr>
          <a:xfrm>
            <a:off x="2438400" y="5997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SzPts val="4200"/>
            </a:pPr>
            <a:r>
              <a:rPr lang="ar-MA" sz="4050" b="1" dirty="0">
                <a:latin typeface="Arial Black"/>
                <a:ea typeface="Arial Black"/>
                <a:cs typeface="+mj-cs"/>
                <a:sym typeface="Arial Black"/>
              </a:rPr>
              <a:t>لعبة الترتيب</a:t>
            </a:r>
          </a:p>
        </p:txBody>
      </p:sp>
    </p:spTree>
    <p:extLst>
      <p:ext uri="{BB962C8B-B14F-4D97-AF65-F5344CB8AC3E}">
        <p14:creationId xmlns:p14="http://schemas.microsoft.com/office/powerpoint/2010/main" val="3673459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75670C-190D-38C3-96D9-D9DA3B7D6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95" y="4914900"/>
            <a:ext cx="1424853" cy="14587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2194FA-4A10-586D-4245-C781A93E2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4" y="4991100"/>
            <a:ext cx="1580236" cy="147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5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الترتيب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56118" y="3640170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الاتجاه (نحو اليمين / نحو اليسار)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DB3A8454-2CDB-4A9C-4491-E9A5B99B784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00100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C3B9D33F-4E76-0E13-C3CF-BBA003FF2A0F}"/>
              </a:ext>
            </a:extLst>
          </p:cNvPr>
          <p:cNvSpPr/>
          <p:nvPr/>
        </p:nvSpPr>
        <p:spPr>
          <a:xfrm rot="10800000">
            <a:off x="126564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B0BC-8557-F523-5F15-165DD4CF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F69012-C8B0-4668-5C32-DDC449A0D22C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9877D-0270-ACDA-F5AF-4A1DA7E05B83}"/>
              </a:ext>
            </a:extLst>
          </p:cNvPr>
          <p:cNvSpPr/>
          <p:nvPr/>
        </p:nvSpPr>
        <p:spPr>
          <a:xfrm>
            <a:off x="275852" y="224622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CC0BB0-6177-145B-3042-F262074D06BF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BF606F-BBC3-5D16-7B94-4DB2BCECA564}"/>
              </a:ext>
            </a:extLst>
          </p:cNvPr>
          <p:cNvSpPr txBox="1"/>
          <p:nvPr/>
        </p:nvSpPr>
        <p:spPr>
          <a:xfrm>
            <a:off x="152400" y="863026"/>
            <a:ext cx="12287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بالأمس أيقونة "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العمل في مجموعات صغرى 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" من يذكرنا بما تعنيه هذه الأيقونة وما علينا القيام به عند ظهورها.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CBEE90-4F83-0CFD-4559-3AFB45528059}"/>
              </a:ext>
            </a:extLst>
          </p:cNvPr>
          <p:cNvSpPr/>
          <p:nvPr/>
        </p:nvSpPr>
        <p:spPr>
          <a:xfrm>
            <a:off x="5875472" y="73516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pic>
        <p:nvPicPr>
          <p:cNvPr id="5" name="Image 4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381558C-0C87-08BA-6ED1-6DC9DCAB5E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856" y="3129843"/>
            <a:ext cx="5992284" cy="399485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2E5460A-956B-556F-AF77-A1575D1DE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172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34FFA66A-8D8B-84AE-2CAB-82F8147D96B2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87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21930</TotalTime>
  <Words>1404</Words>
  <Application>Microsoft Office PowerPoint</Application>
  <PresentationFormat>Personnalisé</PresentationFormat>
  <Paragraphs>282</Paragraphs>
  <Slides>41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53" baseType="lpstr">
      <vt:lpstr>Microsoft Uighur</vt:lpstr>
      <vt:lpstr>Montserrat Medium</vt:lpstr>
      <vt:lpstr>Dubai</vt:lpstr>
      <vt:lpstr>Carelia</vt:lpstr>
      <vt:lpstr>Arial Black</vt:lpstr>
      <vt:lpstr>Arial Rounded MT Bold</vt:lpstr>
      <vt:lpstr>Montserrat Light</vt:lpstr>
      <vt:lpstr>Dosis</vt:lpstr>
      <vt:lpstr>Montserrat</vt:lpstr>
      <vt:lpstr>Calibri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214</cp:revision>
  <dcterms:created xsi:type="dcterms:W3CDTF">2006-08-16T00:00:00Z</dcterms:created>
  <dcterms:modified xsi:type="dcterms:W3CDTF">2025-09-24T17:13:11Z</dcterms:modified>
  <dc:identifier>DAFtlvZnwz4</dc:identifier>
</cp:coreProperties>
</file>