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7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47482692" r:id="rId10"/>
    <p:sldId id="2134805396" r:id="rId11"/>
    <p:sldId id="2134808551" r:id="rId12"/>
    <p:sldId id="2134808459" r:id="rId13"/>
    <p:sldId id="2134808598" r:id="rId14"/>
    <p:sldId id="2147482700" r:id="rId15"/>
    <p:sldId id="2147482719" r:id="rId16"/>
    <p:sldId id="2134808568" r:id="rId17"/>
    <p:sldId id="2147482720" r:id="rId18"/>
    <p:sldId id="2147482701" r:id="rId19"/>
    <p:sldId id="2147482721" r:id="rId20"/>
    <p:sldId id="2147482703" r:id="rId21"/>
    <p:sldId id="2147482705" r:id="rId22"/>
    <p:sldId id="2147482724" r:id="rId23"/>
    <p:sldId id="2147482710" r:id="rId24"/>
    <p:sldId id="2147482711" r:id="rId25"/>
    <p:sldId id="2147482725" r:id="rId26"/>
    <p:sldId id="2147482726" r:id="rId27"/>
    <p:sldId id="2134808460" r:id="rId28"/>
    <p:sldId id="2134808453" r:id="rId29"/>
    <p:sldId id="2147482641" r:id="rId30"/>
    <p:sldId id="2147482648" r:id="rId31"/>
    <p:sldId id="2147482655" r:id="rId32"/>
    <p:sldId id="2147482656" r:id="rId33"/>
    <p:sldId id="2147482657" r:id="rId34"/>
    <p:sldId id="2147482658" r:id="rId35"/>
    <p:sldId id="2147482659" r:id="rId36"/>
    <p:sldId id="2147482660" r:id="rId37"/>
    <p:sldId id="2147482662" r:id="rId38"/>
    <p:sldId id="2147482693" r:id="rId39"/>
    <p:sldId id="2147482694" r:id="rId40"/>
    <p:sldId id="2147482695" r:id="rId41"/>
    <p:sldId id="2147482696" r:id="rId42"/>
    <p:sldId id="2147482702" r:id="rId43"/>
    <p:sldId id="2147482653" r:id="rId44"/>
    <p:sldId id="2147482652" r:id="rId45"/>
    <p:sldId id="2147482718" r:id="rId46"/>
  </p:sldIdLst>
  <p:sldSz cx="13716000" cy="10287000"/>
  <p:notesSz cx="6858000" cy="9144000"/>
  <p:embeddedFontLst>
    <p:embeddedFont>
      <p:font typeface="Arial Black" panose="020B0A04020102020204" pitchFamily="34" charset="0"/>
      <p:bold r:id="rId48"/>
    </p:embeddedFont>
    <p:embeddedFont>
      <p:font typeface="Arial Rounded MT Bold" panose="020F0704030504030204" pitchFamily="34" charset="0"/>
      <p:regular r:id="rId49"/>
    </p:embeddedFont>
    <p:embeddedFont>
      <p:font typeface="Carelia" panose="020B0604020202020204" charset="0"/>
      <p:regular r:id="rId50"/>
    </p:embeddedFont>
    <p:embeddedFont>
      <p:font typeface="Dosis" pitchFamily="2" charset="0"/>
      <p:regular r:id="rId51"/>
      <p:bold r:id="rId52"/>
    </p:embeddedFont>
    <p:embeddedFont>
      <p:font typeface="Dubai" panose="020B0503030403030204" pitchFamily="34" charset="-78"/>
      <p:regular r:id="rId53"/>
      <p:bold r:id="rId54"/>
    </p:embeddedFont>
    <p:embeddedFont>
      <p:font typeface="Microsoft Uighur" panose="02000000000000000000" pitchFamily="2" charset="-78"/>
      <p:regular r:id="rId55"/>
      <p:bold r:id="rId56"/>
    </p:embeddedFont>
    <p:embeddedFont>
      <p:font typeface="Montserrat" panose="00000500000000000000" pitchFamily="2" charset="0"/>
      <p:regular r:id="rId57"/>
      <p:bold r:id="rId58"/>
      <p:italic r:id="rId59"/>
      <p:boldItalic r:id="rId60"/>
    </p:embeddedFont>
    <p:embeddedFont>
      <p:font typeface="Montserrat Light" panose="00000400000000000000" pitchFamily="2" charset="0"/>
      <p:regular r:id="rId61"/>
      <p:italic r:id="rId62"/>
    </p:embeddedFont>
    <p:embeddedFont>
      <p:font typeface="Montserrat Medium" panose="00000600000000000000" pitchFamily="2" charset="0"/>
      <p:regular r:id="rId63"/>
      <p:italic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ED1956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64" d="100"/>
          <a:sy n="64" d="100"/>
        </p:scale>
        <p:origin x="365" y="8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D2D94059-D9A2-E815-A9A2-AD1FA1FA2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A54E61E7-FA4E-6E22-D76B-2537DFF175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26B0DF2B-801E-EDF2-CD31-23B7216B80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877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5.xml"/><Relationship Id="rId18" Type="http://schemas.openxmlformats.org/officeDocument/2006/relationships/image" Target="../media/image62.png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1.png"/><Relationship Id="rId22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1.png"/><Relationship Id="rId13" Type="http://schemas.openxmlformats.org/officeDocument/2006/relationships/customXml" Target="../ink/ink12.xml"/><Relationship Id="rId18" Type="http://schemas.openxmlformats.org/officeDocument/2006/relationships/image" Target="../media/image621.png"/><Relationship Id="rId3" Type="http://schemas.openxmlformats.org/officeDocument/2006/relationships/customXml" Target="../ink/ink8.xml"/><Relationship Id="rId21" Type="http://schemas.openxmlformats.org/officeDocument/2006/relationships/image" Target="../media/image8.png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17" Type="http://schemas.openxmlformats.org/officeDocument/2006/relationships/customXml" Target="../ink/ink13.xml"/><Relationship Id="rId2" Type="http://schemas.openxmlformats.org/officeDocument/2006/relationships/image" Target="../media/image12.png"/><Relationship Id="rId16" Type="http://schemas.openxmlformats.org/officeDocument/2006/relationships/image" Target="../media/image611.png"/><Relationship Id="rId20" Type="http://schemas.openxmlformats.org/officeDocument/2006/relationships/image" Target="../media/image6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1.png"/><Relationship Id="rId11" Type="http://schemas.openxmlformats.org/officeDocument/2006/relationships/image" Target="../media/image591.png"/><Relationship Id="rId10" Type="http://schemas.openxmlformats.org/officeDocument/2006/relationships/customXml" Target="../ink/ink10.xml"/><Relationship Id="rId19" Type="http://schemas.openxmlformats.org/officeDocument/2006/relationships/customXml" Target="../ink/ink14.xml"/><Relationship Id="rId9" Type="http://schemas.openxmlformats.org/officeDocument/2006/relationships/image" Target="../media/image41.png"/><Relationship Id="rId22" Type="http://schemas.openxmlformats.org/officeDocument/2006/relationships/image" Target="../media/image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13" Type="http://schemas.openxmlformats.org/officeDocument/2006/relationships/customXml" Target="../ink/ink19.xml"/><Relationship Id="rId18" Type="http://schemas.openxmlformats.org/officeDocument/2006/relationships/image" Target="../media/image620.png"/><Relationship Id="rId3" Type="http://schemas.openxmlformats.org/officeDocument/2006/relationships/customXml" Target="../ink/ink15.xml"/><Relationship Id="rId21" Type="http://schemas.openxmlformats.org/officeDocument/2006/relationships/image" Target="../media/image8.png"/><Relationship Id="rId7" Type="http://schemas.openxmlformats.org/officeDocument/2006/relationships/customXml" Target="../ink/ink16.xml"/><Relationship Id="rId12" Type="http://schemas.openxmlformats.org/officeDocument/2006/relationships/customXml" Target="../ink/ink18.xml"/><Relationship Id="rId17" Type="http://schemas.openxmlformats.org/officeDocument/2006/relationships/customXml" Target="../ink/ink20.xml"/><Relationship Id="rId2" Type="http://schemas.openxmlformats.org/officeDocument/2006/relationships/image" Target="../media/image12.png"/><Relationship Id="rId16" Type="http://schemas.openxmlformats.org/officeDocument/2006/relationships/image" Target="../media/image610.png"/><Relationship Id="rId20" Type="http://schemas.openxmlformats.org/officeDocument/2006/relationships/image" Target="../media/image6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11" Type="http://schemas.openxmlformats.org/officeDocument/2006/relationships/image" Target="../media/image590.png"/><Relationship Id="rId10" Type="http://schemas.openxmlformats.org/officeDocument/2006/relationships/customXml" Target="../ink/ink17.xml"/><Relationship Id="rId19" Type="http://schemas.openxmlformats.org/officeDocument/2006/relationships/customXml" Target="../ink/ink21.xml"/><Relationship Id="rId9" Type="http://schemas.openxmlformats.org/officeDocument/2006/relationships/image" Target="../media/image41.png"/><Relationship Id="rId22" Type="http://schemas.openxmlformats.org/officeDocument/2006/relationships/image" Target="../media/image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1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3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5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2385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13831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5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تشجيع المتعلمين على إنتاج وضعيات مسائل بسيطة: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كان عندي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قصص اشترى لي أبي قصتين جديدتين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أصبح لدي من قصة، لعبت مع أصدقائي لعبة الكلل وكان عندي كلة واحدة وفزت بأربع كلل كم كلة أصبحت عندي، أعطاني أبي 4 دراهم وأعطتني أمي درهما واحدا كم درهما أصبح عندي...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5 يسبقني في ترتيب الأعداد العدد 4 و يلحقني أو يليني العدد 6 ...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الاتجاه</a:t>
            </a:r>
          </a:p>
          <a:p>
            <a:pPr algn="ctr" defTabSz="685800" rtl="1"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 عمودي/ أفقي – نحو الأعلى/ نحو الأسفل)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-2" y="863026"/>
            <a:ext cx="1243962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معا متسلسلات منطقية باستخدام الأشكال الهندسية لكن هذه المرة باعتماد خاصية الاتجاه (عمودي / أفقي – نحو الأعلى / نحو الأسفل).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لاحظوا معي كيف. انتبهوا جيدا لأنكم ستفعلون مثلي.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49B0B68-E77C-FACE-7D13-C8BDB575D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758" y="7283936"/>
            <a:ext cx="2566236" cy="2391661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E86C3CD1-3560-6447-3355-4852D1862A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4" y="2644968"/>
            <a:ext cx="13164293" cy="729913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الاتجاه : مستطيل عمودي – مستطيل أفقي – مستطيل عمودي...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7F64EB04-9B35-34E0-E22A-CD613B012283}"/>
              </a:ext>
            </a:extLst>
          </p:cNvPr>
          <p:cNvSpPr/>
          <p:nvPr/>
        </p:nvSpPr>
        <p:spPr>
          <a:xfrm>
            <a:off x="533400" y="5143500"/>
            <a:ext cx="1143000" cy="2590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598303-00E5-E15D-F8B2-A6786464E678}"/>
              </a:ext>
            </a:extLst>
          </p:cNvPr>
          <p:cNvSpPr/>
          <p:nvPr/>
        </p:nvSpPr>
        <p:spPr>
          <a:xfrm rot="5400000">
            <a:off x="2710791" y="5863936"/>
            <a:ext cx="1143000" cy="2590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1AA869-67A0-FC41-3DB7-E1110EE5471C}"/>
              </a:ext>
            </a:extLst>
          </p:cNvPr>
          <p:cNvSpPr/>
          <p:nvPr/>
        </p:nvSpPr>
        <p:spPr>
          <a:xfrm>
            <a:off x="4888182" y="5143500"/>
            <a:ext cx="1143000" cy="2590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37A478-2112-DDF3-396A-6F3E7A015C45}"/>
              </a:ext>
            </a:extLst>
          </p:cNvPr>
          <p:cNvSpPr/>
          <p:nvPr/>
        </p:nvSpPr>
        <p:spPr>
          <a:xfrm rot="5400000">
            <a:off x="7065573" y="5863936"/>
            <a:ext cx="1143000" cy="2590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095B3F-7BF0-9287-8C3E-E1B2274EC5F8}"/>
              </a:ext>
            </a:extLst>
          </p:cNvPr>
          <p:cNvSpPr/>
          <p:nvPr/>
        </p:nvSpPr>
        <p:spPr>
          <a:xfrm>
            <a:off x="9256073" y="5084958"/>
            <a:ext cx="1143000" cy="2590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3560C4-02BF-E855-46DA-ED1A3E52E303}"/>
              </a:ext>
            </a:extLst>
          </p:cNvPr>
          <p:cNvSpPr/>
          <p:nvPr/>
        </p:nvSpPr>
        <p:spPr>
          <a:xfrm rot="5400000">
            <a:off x="11433464" y="5805394"/>
            <a:ext cx="1143000" cy="2590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56F91B01-E16F-96EB-CF94-4162FC496DA8}"/>
              </a:ext>
            </a:extLst>
          </p:cNvPr>
          <p:cNvCxnSpPr>
            <a:cxnSpLocks/>
          </p:cNvCxnSpPr>
          <p:nvPr/>
        </p:nvCxnSpPr>
        <p:spPr>
          <a:xfrm flipV="1">
            <a:off x="685800" y="7810500"/>
            <a:ext cx="12614564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367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2" y="3009900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65676" y="719893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الاتجاه : مثلث نحو الأعلى– مثلث نحو الأسفل– مثلث نحو الأعلى...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يثير الأستاذ(ة) انتباه المتعلمين إلى رأس المثلث.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1059E488-E6B4-869A-BEBF-B8D994688DD8}"/>
              </a:ext>
            </a:extLst>
          </p:cNvPr>
          <p:cNvSpPr/>
          <p:nvPr/>
        </p:nvSpPr>
        <p:spPr>
          <a:xfrm>
            <a:off x="1640591" y="5112327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4E39304-6542-824B-818A-8C759BC0EC3E}"/>
              </a:ext>
            </a:extLst>
          </p:cNvPr>
          <p:cNvSpPr/>
          <p:nvPr/>
        </p:nvSpPr>
        <p:spPr>
          <a:xfrm>
            <a:off x="2177009" y="5109393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43DE714F-7B3C-A1DC-E7E0-0B87A460C727}"/>
              </a:ext>
            </a:extLst>
          </p:cNvPr>
          <p:cNvSpPr/>
          <p:nvPr/>
        </p:nvSpPr>
        <p:spPr>
          <a:xfrm rot="10800000">
            <a:off x="2960682" y="5184534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FE3DC5FA-9D74-506E-C2F4-6F2ACE6A5E6A}"/>
              </a:ext>
            </a:extLst>
          </p:cNvPr>
          <p:cNvSpPr/>
          <p:nvPr/>
        </p:nvSpPr>
        <p:spPr>
          <a:xfrm rot="10800000">
            <a:off x="3497100" y="6980286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822DE929-2048-6D3F-41A7-BD2C7ED364E2}"/>
              </a:ext>
            </a:extLst>
          </p:cNvPr>
          <p:cNvSpPr/>
          <p:nvPr/>
        </p:nvSpPr>
        <p:spPr>
          <a:xfrm>
            <a:off x="4133498" y="5159307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261EEA6-B870-2CE6-548D-D0691E5882AE}"/>
              </a:ext>
            </a:extLst>
          </p:cNvPr>
          <p:cNvSpPr/>
          <p:nvPr/>
        </p:nvSpPr>
        <p:spPr>
          <a:xfrm>
            <a:off x="4669916" y="5156373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C26F385C-E9CB-8279-C18D-247FC32C362C}"/>
              </a:ext>
            </a:extLst>
          </p:cNvPr>
          <p:cNvSpPr/>
          <p:nvPr/>
        </p:nvSpPr>
        <p:spPr>
          <a:xfrm rot="10800000">
            <a:off x="5453589" y="5231514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E07AE32-408A-F60B-0794-9A52FE26BC78}"/>
              </a:ext>
            </a:extLst>
          </p:cNvPr>
          <p:cNvSpPr/>
          <p:nvPr/>
        </p:nvSpPr>
        <p:spPr>
          <a:xfrm rot="10800000">
            <a:off x="5990007" y="7027266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0253DEC9-5C30-C45D-950F-044B598237F3}"/>
              </a:ext>
            </a:extLst>
          </p:cNvPr>
          <p:cNvSpPr/>
          <p:nvPr/>
        </p:nvSpPr>
        <p:spPr>
          <a:xfrm>
            <a:off x="6626404" y="5194474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51B68E2E-110E-B8F1-EEB5-C9481CABAA9F}"/>
              </a:ext>
            </a:extLst>
          </p:cNvPr>
          <p:cNvSpPr/>
          <p:nvPr/>
        </p:nvSpPr>
        <p:spPr>
          <a:xfrm>
            <a:off x="7162822" y="5191540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8325D3C6-69D2-8FF0-2459-DDEF69FF9374}"/>
              </a:ext>
            </a:extLst>
          </p:cNvPr>
          <p:cNvSpPr/>
          <p:nvPr/>
        </p:nvSpPr>
        <p:spPr>
          <a:xfrm rot="10800000">
            <a:off x="7946495" y="5266681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E00BA7C4-F522-E485-C5FC-8690E8F846E4}"/>
              </a:ext>
            </a:extLst>
          </p:cNvPr>
          <p:cNvSpPr/>
          <p:nvPr/>
        </p:nvSpPr>
        <p:spPr>
          <a:xfrm rot="10800000">
            <a:off x="8482913" y="7062433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8A061E6F-F6DF-0216-C48E-EF8CA6930F0C}"/>
              </a:ext>
            </a:extLst>
          </p:cNvPr>
          <p:cNvSpPr/>
          <p:nvPr/>
        </p:nvSpPr>
        <p:spPr>
          <a:xfrm>
            <a:off x="9119309" y="5271935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055022B3-51CC-D076-651E-57FC74F3ED69}"/>
              </a:ext>
            </a:extLst>
          </p:cNvPr>
          <p:cNvSpPr/>
          <p:nvPr/>
        </p:nvSpPr>
        <p:spPr>
          <a:xfrm>
            <a:off x="9655727" y="5269001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160EFDA5-CC15-2C56-B7BD-278D4A3B73F0}"/>
              </a:ext>
            </a:extLst>
          </p:cNvPr>
          <p:cNvSpPr/>
          <p:nvPr/>
        </p:nvSpPr>
        <p:spPr>
          <a:xfrm rot="10800000">
            <a:off x="10439400" y="5344142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50070D9E-F7E4-4A41-7CD2-36F19ECD194F}"/>
              </a:ext>
            </a:extLst>
          </p:cNvPr>
          <p:cNvSpPr/>
          <p:nvPr/>
        </p:nvSpPr>
        <p:spPr>
          <a:xfrm rot="10800000">
            <a:off x="10975818" y="7139894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F89E5A1-6927-B802-D59B-0849439F8C9F}"/>
              </a:ext>
            </a:extLst>
          </p:cNvPr>
          <p:cNvCxnSpPr>
            <a:cxnSpLocks/>
          </p:cNvCxnSpPr>
          <p:nvPr/>
        </p:nvCxnSpPr>
        <p:spPr>
          <a:xfrm flipV="1">
            <a:off x="914400" y="7429500"/>
            <a:ext cx="11963400" cy="7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02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على إعادة بناء نفس المتسلسلتين المنطقيتين باستعمال أشكالكم الهندسية.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أولا: متسلسلة الاتجاه (عمودي/ أفقي):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728B111-A6F3-E88A-F1F6-9FD7F4C51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308" y="7874000"/>
            <a:ext cx="4511383" cy="1124227"/>
          </a:xfrm>
          <a:prstGeom prst="rect">
            <a:avLst/>
          </a:prstGeom>
        </p:spPr>
      </p:pic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01E07BCD-959E-EF64-DDBE-EF30972465E7}"/>
              </a:ext>
            </a:extLst>
          </p:cNvPr>
          <p:cNvCxnSpPr>
            <a:cxnSpLocks/>
          </p:cNvCxnSpPr>
          <p:nvPr/>
        </p:nvCxnSpPr>
        <p:spPr>
          <a:xfrm>
            <a:off x="4602308" y="9105900"/>
            <a:ext cx="47702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Freeform 8">
            <a:extLst>
              <a:ext uri="{FF2B5EF4-FFF2-40B4-BE49-F238E27FC236}">
                <a16:creationId xmlns:a16="http://schemas.microsoft.com/office/drawing/2014/main" id="{6C11534B-7542-2945-95EC-94ED4ECB5C3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16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ثانيا: متسلسلة الاتجاه (نحو الأعلى/ نحو الأسفل):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035891-9CE8-F74A-4EFF-9DA45DA30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371" y="7524803"/>
            <a:ext cx="5921253" cy="1394581"/>
          </a:xfrm>
          <a:prstGeom prst="rect">
            <a:avLst/>
          </a:prstGeom>
        </p:spPr>
      </p:pic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A7799A78-AC2F-2EEC-0851-CA61E870A6D2}"/>
              </a:ext>
            </a:extLst>
          </p:cNvPr>
          <p:cNvCxnSpPr>
            <a:cxnSpLocks/>
          </p:cNvCxnSpPr>
          <p:nvPr/>
        </p:nvCxnSpPr>
        <p:spPr>
          <a:xfrm>
            <a:off x="3973571" y="8953500"/>
            <a:ext cx="54752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Freeform 8">
            <a:extLst>
              <a:ext uri="{FF2B5EF4-FFF2-40B4-BE49-F238E27FC236}">
                <a16:creationId xmlns:a16="http://schemas.microsoft.com/office/drawing/2014/main" id="{CC66F07C-B0CE-EAC6-10F9-D330E9DA356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670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0" y="864699"/>
            <a:ext cx="128541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باستعمال المستطيلات ستعملون على بناء متسلسلات منطقية باعتماد خاصية الاتجاه (عموديا / أفقيا).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يمكن إثارة انتباه المتعلمين إلى إمكانية تكرار نفس الاتجاه في المتسلسلة قبل ظهور الاتجاه الآخر.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25" y="2962119"/>
            <a:ext cx="6736765" cy="3807736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FD1AE1C-D73D-0563-1F05-81B068A173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699" y="6970937"/>
            <a:ext cx="3276600" cy="2794329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9B5660C7-B2AA-112D-924E-A5742B18A06D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856508" y="849418"/>
            <a:ext cx="115640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باستعمال المثلثات ستعملون على بناء متسلسلات منطقية باعتماد خاصية الاتجاه (نحو الأعلى/ نحو الأسفل).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يمكن إثارة انتباه المتعلمين إلى إمكانية تكرار نفس الاتجاه في المتسلسلة قبل ظهور الاتجاه الآخر.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917" y="3258033"/>
            <a:ext cx="6736765" cy="380773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3616678-6307-9EF1-D472-5ABEF06F2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806" y="7268525"/>
            <a:ext cx="2667000" cy="2239274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4E05AF03-44BF-B24E-3FAB-CAB4D4CF7CE4}"/>
              </a:ext>
            </a:extLst>
          </p:cNvPr>
          <p:cNvSpPr/>
          <p:nvPr/>
        </p:nvSpPr>
        <p:spPr>
          <a:xfrm rot="10800000">
            <a:off x="12656405" y="879497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233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A2F2C-4742-29C5-A3FC-8EF7EFE2A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D6BDC3-A288-04AF-B16C-403A0E4F209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FCC41E-7040-643A-626F-3E765733E478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A248E0-B70F-0526-ADAA-B5898A12A29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460753-1E86-5CA8-D970-267D3EDA668C}"/>
              </a:ext>
            </a:extLst>
          </p:cNvPr>
          <p:cNvSpPr txBox="1"/>
          <p:nvPr/>
        </p:nvSpPr>
        <p:spPr>
          <a:xfrm>
            <a:off x="0" y="864699"/>
            <a:ext cx="128541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ستظهر أمامكم الآن مجموعة من المتسلسلات المنطقية باعتماد خاصية الاتجاه (عمودي / أفقي – نحو الأعلى / نحو الأسفل) ستقومون ببنائها. المجموعة الفائزة هي المجموعة الأسرع في بناء المتسلسلة بنجاح.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في كل مرة المجموعة الفائزة 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45031F8-2710-F713-CEA9-063D1B0EF3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DEDF1F12-0571-8B84-755E-66428D4F63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25" y="2962119"/>
            <a:ext cx="6736765" cy="3807736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E65AA9BD-F736-4928-5473-2F13F10F9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522" y="7235467"/>
            <a:ext cx="2348515" cy="200284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C69FF8C-31EF-7783-3D14-0E7F348C5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350" y="7235467"/>
            <a:ext cx="2526273" cy="2121116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A96E7EDE-5E81-9865-8F61-4176715A87BE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450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55E1-5442-01D8-7EE2-A67B6E32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384DE7-0C54-0E75-B21C-082B9971505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8362ED-ECA6-9FA1-DD05-0E52BA4D45C9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5DE73D-0DF3-EF6E-51EC-9099CBF7F06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B3ECD1-DA63-55CA-864D-E97103A4186F}"/>
              </a:ext>
            </a:extLst>
          </p:cNvPr>
          <p:cNvSpPr txBox="1"/>
          <p:nvPr/>
        </p:nvSpPr>
        <p:spPr>
          <a:xfrm>
            <a:off x="-45370" y="915055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9021439-F9E1-5BB9-9C34-D65DE8C904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94104611-9F99-8F45-66A6-CFE128014370}"/>
              </a:ext>
            </a:extLst>
          </p:cNvPr>
          <p:cNvSpPr/>
          <p:nvPr/>
        </p:nvSpPr>
        <p:spPr>
          <a:xfrm>
            <a:off x="1844282" y="50210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66F2C9-3712-BABE-2CBF-DA708F08638E}"/>
              </a:ext>
            </a:extLst>
          </p:cNvPr>
          <p:cNvSpPr/>
          <p:nvPr/>
        </p:nvSpPr>
        <p:spPr>
          <a:xfrm rot="5400000">
            <a:off x="3884787" y="53639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441FE8-AF86-C10F-4345-6A2C465CB10F}"/>
              </a:ext>
            </a:extLst>
          </p:cNvPr>
          <p:cNvSpPr/>
          <p:nvPr/>
        </p:nvSpPr>
        <p:spPr>
          <a:xfrm>
            <a:off x="2719566" y="50210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B4EA89-5FD9-C5F4-597D-87DBE0E08CF2}"/>
              </a:ext>
            </a:extLst>
          </p:cNvPr>
          <p:cNvSpPr/>
          <p:nvPr/>
        </p:nvSpPr>
        <p:spPr>
          <a:xfrm rot="5400000">
            <a:off x="7117470" y="5346734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E23BA0-165D-29DA-F694-8EE221BA845A}"/>
              </a:ext>
            </a:extLst>
          </p:cNvPr>
          <p:cNvSpPr/>
          <p:nvPr/>
        </p:nvSpPr>
        <p:spPr>
          <a:xfrm>
            <a:off x="5097464" y="50210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B2A6A3-668E-5CB7-F52E-69B8FA831894}"/>
              </a:ext>
            </a:extLst>
          </p:cNvPr>
          <p:cNvSpPr/>
          <p:nvPr/>
        </p:nvSpPr>
        <p:spPr>
          <a:xfrm rot="5400000">
            <a:off x="10355826" y="53258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F3130B-1BCE-6DFE-C74A-CDE5F5D52C6C}"/>
              </a:ext>
            </a:extLst>
          </p:cNvPr>
          <p:cNvSpPr/>
          <p:nvPr/>
        </p:nvSpPr>
        <p:spPr>
          <a:xfrm>
            <a:off x="5947373" y="50210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7479DC-A71A-4AB2-9ABF-D5CE46713CCF}"/>
              </a:ext>
            </a:extLst>
          </p:cNvPr>
          <p:cNvSpPr/>
          <p:nvPr/>
        </p:nvSpPr>
        <p:spPr>
          <a:xfrm>
            <a:off x="8272956" y="5003834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E8E79B-B1E5-837A-FEEF-19BEB3E9C72A}"/>
              </a:ext>
            </a:extLst>
          </p:cNvPr>
          <p:cNvSpPr/>
          <p:nvPr/>
        </p:nvSpPr>
        <p:spPr>
          <a:xfrm>
            <a:off x="9122865" y="5003834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1FC64CD8-517C-943D-904C-5E38156E7481}"/>
              </a:ext>
            </a:extLst>
          </p:cNvPr>
          <p:cNvCxnSpPr>
            <a:cxnSpLocks/>
          </p:cNvCxnSpPr>
          <p:nvPr/>
        </p:nvCxnSpPr>
        <p:spPr>
          <a:xfrm>
            <a:off x="1600200" y="6667500"/>
            <a:ext cx="9982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Freeform 8">
            <a:extLst>
              <a:ext uri="{FF2B5EF4-FFF2-40B4-BE49-F238E27FC236}">
                <a16:creationId xmlns:a16="http://schemas.microsoft.com/office/drawing/2014/main" id="{72ACB6EA-7219-7712-942F-3CFCC60D23C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06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55E1-5442-01D8-7EE2-A67B6E32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384DE7-0C54-0E75-B21C-082B9971505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8362ED-ECA6-9FA1-DD05-0E52BA4D45C9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5DE73D-0DF3-EF6E-51EC-9099CBF7F06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B3ECD1-DA63-55CA-864D-E97103A4186F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9021439-F9E1-5BB9-9C34-D65DE8C904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189F5F09-A879-82D6-A421-47490CB957E3}"/>
              </a:ext>
            </a:extLst>
          </p:cNvPr>
          <p:cNvSpPr/>
          <p:nvPr/>
        </p:nvSpPr>
        <p:spPr>
          <a:xfrm>
            <a:off x="1730142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85E31B48-3370-D118-8674-719710219F40}"/>
              </a:ext>
            </a:extLst>
          </p:cNvPr>
          <p:cNvSpPr/>
          <p:nvPr/>
        </p:nvSpPr>
        <p:spPr>
          <a:xfrm>
            <a:off x="2842582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0F34D3B1-9CFA-6B83-A333-4D451E3EFFFC}"/>
              </a:ext>
            </a:extLst>
          </p:cNvPr>
          <p:cNvSpPr/>
          <p:nvPr/>
        </p:nvSpPr>
        <p:spPr>
          <a:xfrm rot="10800000">
            <a:off x="3928518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2ED3C72D-E524-6391-0170-A2D213569C9F}"/>
              </a:ext>
            </a:extLst>
          </p:cNvPr>
          <p:cNvCxnSpPr>
            <a:cxnSpLocks/>
          </p:cNvCxnSpPr>
          <p:nvPr/>
        </p:nvCxnSpPr>
        <p:spPr>
          <a:xfrm>
            <a:off x="1143000" y="6896100"/>
            <a:ext cx="11049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2412B25C-059A-F085-2B3D-D11CF1C26DB8}"/>
              </a:ext>
            </a:extLst>
          </p:cNvPr>
          <p:cNvSpPr/>
          <p:nvPr/>
        </p:nvSpPr>
        <p:spPr>
          <a:xfrm>
            <a:off x="4968810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43E7EABB-C96D-7E33-E68B-5A503AA6BCEF}"/>
              </a:ext>
            </a:extLst>
          </p:cNvPr>
          <p:cNvSpPr/>
          <p:nvPr/>
        </p:nvSpPr>
        <p:spPr>
          <a:xfrm>
            <a:off x="6081250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F24DBD82-43EF-64C2-117D-2C5E45AAD032}"/>
              </a:ext>
            </a:extLst>
          </p:cNvPr>
          <p:cNvSpPr/>
          <p:nvPr/>
        </p:nvSpPr>
        <p:spPr>
          <a:xfrm rot="10800000">
            <a:off x="7167186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7D4067AB-F517-0455-21FE-19EC09BB18A7}"/>
              </a:ext>
            </a:extLst>
          </p:cNvPr>
          <p:cNvSpPr/>
          <p:nvPr/>
        </p:nvSpPr>
        <p:spPr>
          <a:xfrm>
            <a:off x="8164824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2203D511-A4BB-D9B2-5F79-536D95352660}"/>
              </a:ext>
            </a:extLst>
          </p:cNvPr>
          <p:cNvSpPr/>
          <p:nvPr/>
        </p:nvSpPr>
        <p:spPr>
          <a:xfrm>
            <a:off x="9277264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0294DFE2-C489-5EFF-7EAD-99C2F2484A7E}"/>
              </a:ext>
            </a:extLst>
          </p:cNvPr>
          <p:cNvSpPr/>
          <p:nvPr/>
        </p:nvSpPr>
        <p:spPr>
          <a:xfrm rot="10800000">
            <a:off x="10363200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F972E6D-9273-D330-4483-06A312EB70E6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628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B8E9B-BEB5-64B9-AD50-0D45DA88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5C25F5-258C-675D-BFDB-666E6EA2EDB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EAC124-509A-EB5B-2E94-BF0CB8CEF2CD}"/>
              </a:ext>
            </a:extLst>
          </p:cNvPr>
          <p:cNvSpPr/>
          <p:nvPr/>
        </p:nvSpPr>
        <p:spPr>
          <a:xfrm>
            <a:off x="275853" y="2867698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C348774-183F-63C9-278D-210B4B40B8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5128E3-5144-2672-D382-6B402A67CF45}"/>
              </a:ext>
            </a:extLst>
          </p:cNvPr>
          <p:cNvSpPr txBox="1"/>
          <p:nvPr/>
        </p:nvSpPr>
        <p:spPr>
          <a:xfrm>
            <a:off x="1371601" y="863026"/>
            <a:ext cx="11125200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ستظهر أمامكم متسلسلات منطقية وفي كل مرة ستكتبون رقم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1: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8900862-84E3-B24A-58D8-2A3A49E783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7E78CCE-EBAB-44EB-2E08-55A1D8E757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6" y="4910169"/>
            <a:ext cx="1406529" cy="140652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A38A59C-B83D-FBA8-07A7-A7363CA0A72C}"/>
              </a:ext>
            </a:extLst>
          </p:cNvPr>
          <p:cNvSpPr/>
          <p:nvPr/>
        </p:nvSpPr>
        <p:spPr>
          <a:xfrm>
            <a:off x="1844282" y="50210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E82DA5-A542-FCF1-AB4D-3163ED9E962F}"/>
              </a:ext>
            </a:extLst>
          </p:cNvPr>
          <p:cNvSpPr/>
          <p:nvPr/>
        </p:nvSpPr>
        <p:spPr>
          <a:xfrm rot="5400000">
            <a:off x="3884787" y="53639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01506B-AF74-FEFB-ECE6-6F8441F02616}"/>
              </a:ext>
            </a:extLst>
          </p:cNvPr>
          <p:cNvSpPr/>
          <p:nvPr/>
        </p:nvSpPr>
        <p:spPr>
          <a:xfrm>
            <a:off x="2719566" y="50210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B90CDE2-81DC-034B-E271-EDFBF4BA6E11}"/>
              </a:ext>
            </a:extLst>
          </p:cNvPr>
          <p:cNvSpPr/>
          <p:nvPr/>
        </p:nvSpPr>
        <p:spPr>
          <a:xfrm rot="5400000">
            <a:off x="7117470" y="5346734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D63419-5509-6E33-8674-4F1D28B2652D}"/>
              </a:ext>
            </a:extLst>
          </p:cNvPr>
          <p:cNvSpPr/>
          <p:nvPr/>
        </p:nvSpPr>
        <p:spPr>
          <a:xfrm>
            <a:off x="5097464" y="50210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3FB06E-B666-217F-0EEB-47949939A535}"/>
              </a:ext>
            </a:extLst>
          </p:cNvPr>
          <p:cNvSpPr/>
          <p:nvPr/>
        </p:nvSpPr>
        <p:spPr>
          <a:xfrm rot="5400000">
            <a:off x="10355826" y="53258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C585128-7D8D-7ED6-3B8D-A4EC771FA7F4}"/>
              </a:ext>
            </a:extLst>
          </p:cNvPr>
          <p:cNvSpPr/>
          <p:nvPr/>
        </p:nvSpPr>
        <p:spPr>
          <a:xfrm>
            <a:off x="5947373" y="5021097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FD8BCF7-AA65-8982-F2BA-2A770DC23925}"/>
              </a:ext>
            </a:extLst>
          </p:cNvPr>
          <p:cNvSpPr/>
          <p:nvPr/>
        </p:nvSpPr>
        <p:spPr>
          <a:xfrm>
            <a:off x="9122865" y="5003834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E158F89-46DB-293E-9606-BA7F09958431}"/>
              </a:ext>
            </a:extLst>
          </p:cNvPr>
          <p:cNvSpPr/>
          <p:nvPr/>
        </p:nvSpPr>
        <p:spPr>
          <a:xfrm>
            <a:off x="5603155" y="7662253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/>
              <a:t>2</a:t>
            </a:r>
            <a:endParaRPr lang="fr-FR" b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1F112AF-D6BA-AD8F-2F4F-4485D4AE6B0C}"/>
              </a:ext>
            </a:extLst>
          </p:cNvPr>
          <p:cNvSpPr/>
          <p:nvPr/>
        </p:nvSpPr>
        <p:spPr>
          <a:xfrm rot="5400000">
            <a:off x="7117470" y="7938168"/>
            <a:ext cx="533400" cy="1219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AA40AED-3C67-706F-961A-06B55C284605}"/>
              </a:ext>
            </a:extLst>
          </p:cNvPr>
          <p:cNvSpPr txBox="1"/>
          <p:nvPr/>
        </p:nvSpPr>
        <p:spPr>
          <a:xfrm>
            <a:off x="7239000" y="8343900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9B507DA-2930-7497-B828-105C75C7AA98}"/>
              </a:ext>
            </a:extLst>
          </p:cNvPr>
          <p:cNvCxnSpPr>
            <a:cxnSpLocks/>
          </p:cNvCxnSpPr>
          <p:nvPr/>
        </p:nvCxnSpPr>
        <p:spPr>
          <a:xfrm>
            <a:off x="1143000" y="6896100"/>
            <a:ext cx="11049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Freeform 8">
            <a:extLst>
              <a:ext uri="{FF2B5EF4-FFF2-40B4-BE49-F238E27FC236}">
                <a16:creationId xmlns:a16="http://schemas.microsoft.com/office/drawing/2014/main" id="{9B479171-589B-2087-80F9-29CAB568691D}"/>
              </a:ext>
            </a:extLst>
          </p:cNvPr>
          <p:cNvSpPr/>
          <p:nvPr/>
        </p:nvSpPr>
        <p:spPr>
          <a:xfrm rot="10800000">
            <a:off x="128088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590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8A0E3-125D-B290-C41D-3AD4C1F76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B1CC6A-5DCB-0BF5-91CC-5B772F88457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4FC077-9800-D0DF-0F3F-183F6262069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CA9553-F7F5-75E7-D72C-83AD348DCA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E576606-4F06-0C07-5CC9-AF34DEF2371E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202C48A9-C6E4-EFD5-F94B-FD788A5772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BDE50509-8111-CFDA-A3F0-64F2069146C6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1293820-D647-913B-A417-EB162C0456BC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52ECFD2-E30C-645B-41A9-D6FD9F2499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EE16D148-A97E-040B-3DBB-272CD7994CBA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26C3BB9-E7B8-D1CE-E6E6-CE001F5520D5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6DDDBFD-C121-A817-5569-ADBC263DCE8A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0F15DA31-90AC-0103-65DF-1AE653F6F011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649C9082-12A3-60B0-17E0-133CA6F3F1B2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D9BF312F-6316-55DC-8AB9-20B83A011D18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6CBAAF40-42F1-E95E-D26D-FB64CD33C02D}"/>
              </a:ext>
            </a:extLst>
          </p:cNvPr>
          <p:cNvSpPr/>
          <p:nvPr/>
        </p:nvSpPr>
        <p:spPr>
          <a:xfrm rot="10800000">
            <a:off x="127326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555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06F08-44AC-F3A7-5B84-07719184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A8D0AA-7210-325B-6C5D-37DB41AC25D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FD178-90E7-D865-5D86-B3720E574154}"/>
              </a:ext>
            </a:extLst>
          </p:cNvPr>
          <p:cNvSpPr/>
          <p:nvPr/>
        </p:nvSpPr>
        <p:spPr>
          <a:xfrm>
            <a:off x="275853" y="2867698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2F33D-A175-0096-0DB1-09B12D7656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BDD7E12-2603-ACF2-00A4-F8E24D755F12}"/>
              </a:ext>
            </a:extLst>
          </p:cNvPr>
          <p:cNvSpPr txBox="1"/>
          <p:nvPr/>
        </p:nvSpPr>
        <p:spPr>
          <a:xfrm>
            <a:off x="1371601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2: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9D9CE35-1D15-8047-534E-A1C4EADFB6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80E9828-ACF3-E7A2-3D48-DAE83FC2AF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870" y="5087935"/>
            <a:ext cx="1406529" cy="1406529"/>
          </a:xfrm>
          <a:prstGeom prst="rect">
            <a:avLst/>
          </a:prstGeom>
        </p:spPr>
      </p:pic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40637218-4B2B-812A-0824-659158C072F2}"/>
              </a:ext>
            </a:extLst>
          </p:cNvPr>
          <p:cNvSpPr/>
          <p:nvPr/>
        </p:nvSpPr>
        <p:spPr>
          <a:xfrm rot="10800000">
            <a:off x="2209800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E280CDCE-F0E7-6AFC-448E-C34C4D9A8DA3}"/>
              </a:ext>
            </a:extLst>
          </p:cNvPr>
          <p:cNvSpPr/>
          <p:nvPr/>
        </p:nvSpPr>
        <p:spPr>
          <a:xfrm rot="10800000">
            <a:off x="3322240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9CE8FA35-8544-F523-C880-35C599926B28}"/>
              </a:ext>
            </a:extLst>
          </p:cNvPr>
          <p:cNvSpPr/>
          <p:nvPr/>
        </p:nvSpPr>
        <p:spPr>
          <a:xfrm>
            <a:off x="4408176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97D6E03E-4CAF-3C7B-0675-8F247C34684C}"/>
              </a:ext>
            </a:extLst>
          </p:cNvPr>
          <p:cNvSpPr/>
          <p:nvPr/>
        </p:nvSpPr>
        <p:spPr>
          <a:xfrm>
            <a:off x="4823789" y="7953923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/>
              <a:t>2</a:t>
            </a:r>
            <a:endParaRPr lang="fr-FR" sz="2400" b="1" dirty="0"/>
          </a:p>
        </p:txBody>
      </p:sp>
      <p:sp>
        <p:nvSpPr>
          <p:cNvPr id="32" name="Triangle isocèle 31">
            <a:extLst>
              <a:ext uri="{FF2B5EF4-FFF2-40B4-BE49-F238E27FC236}">
                <a16:creationId xmlns:a16="http://schemas.microsoft.com/office/drawing/2014/main" id="{0AF31F59-71CB-65B1-2B7E-D6B2C810A8BF}"/>
              </a:ext>
            </a:extLst>
          </p:cNvPr>
          <p:cNvSpPr/>
          <p:nvPr/>
        </p:nvSpPr>
        <p:spPr>
          <a:xfrm rot="10800000">
            <a:off x="6494823" y="794391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0DEAFED-12F4-092F-B6B5-C6670425EC50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C5143AD-102E-75F7-064B-68BEF7F6A2B9}"/>
              </a:ext>
            </a:extLst>
          </p:cNvPr>
          <p:cNvCxnSpPr>
            <a:cxnSpLocks/>
          </p:cNvCxnSpPr>
          <p:nvPr/>
        </p:nvCxnSpPr>
        <p:spPr>
          <a:xfrm>
            <a:off x="1143000" y="6896100"/>
            <a:ext cx="11049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8CF2BD65-F768-7CAF-5A00-5DC23FDE95C7}"/>
              </a:ext>
            </a:extLst>
          </p:cNvPr>
          <p:cNvSpPr/>
          <p:nvPr/>
        </p:nvSpPr>
        <p:spPr>
          <a:xfrm rot="10800000">
            <a:off x="5510397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7A469353-AB15-1EAC-1D56-9B6C188FE741}"/>
              </a:ext>
            </a:extLst>
          </p:cNvPr>
          <p:cNvSpPr/>
          <p:nvPr/>
        </p:nvSpPr>
        <p:spPr>
          <a:xfrm rot="10800000">
            <a:off x="6622837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2336BF4D-AEF5-F1AB-B999-5209249DDEBE}"/>
              </a:ext>
            </a:extLst>
          </p:cNvPr>
          <p:cNvSpPr/>
          <p:nvPr/>
        </p:nvSpPr>
        <p:spPr>
          <a:xfrm>
            <a:off x="7708773" y="4991100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EF6B70BB-3EC1-44D6-C6ED-3BE488844357}"/>
              </a:ext>
            </a:extLst>
          </p:cNvPr>
          <p:cNvSpPr/>
          <p:nvPr/>
        </p:nvSpPr>
        <p:spPr>
          <a:xfrm rot="10800000">
            <a:off x="9886367" y="4963199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12A56056-52E0-7298-F969-A75300B7E93E}"/>
              </a:ext>
            </a:extLst>
          </p:cNvPr>
          <p:cNvSpPr/>
          <p:nvPr/>
        </p:nvSpPr>
        <p:spPr>
          <a:xfrm>
            <a:off x="10972303" y="4963199"/>
            <a:ext cx="914400" cy="16002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C9C5D00D-F362-74DC-62A4-CF8FBF50E03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887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6AF27-93EF-E13D-C7EE-D55258E0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D89144-E9CF-24FD-20CF-BB7CE841D5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8DEE6C-A1F8-EB97-8C44-5A52E86EAD0C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982C93-9993-41A4-11A0-2CE1FA18DC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B5CEB8-E636-DCEA-8B09-B30734696908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BCD802E-BDE3-A4AE-A886-B1E126D15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5109E254-667C-29AB-3405-CD531D36AA88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1512EB2D-B183-D037-2DED-BBD8C08206FF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44D515C4-8F21-30A9-F958-48CA5E8AAE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61219500-1396-9748-330C-84AD15F0FD6F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CB083B93-6F38-D699-6E13-6F53EB134E01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19356791-1B8E-4E72-C830-C96E4AD9E4E6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0F3361D0-C508-47B2-9B98-097F2DA80D14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F16F07B4-64E0-173B-818B-2A449A1730C9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63E67D7C-337D-AA9F-C006-F280CBEECF2A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1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2FECD3D-BDE2-6CCB-C89E-697BD725C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307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5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في بداية هذه الحصة من خلال نشاط قصة عدد على العدد 5.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هذه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كؤوس.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خمسة كؤوس . خمسة مع رفع 5 أصابع للإشارة إلى 5 وبطاقة العدد 5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6E5591-D846-6A1E-B8D8-B627D1E40C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2" y="5344674"/>
            <a:ext cx="876876" cy="88229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9236DD1-82A3-C05A-6B90-3BFBA7AE3F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166" y="5344674"/>
            <a:ext cx="876876" cy="8822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7CD4D83-8C98-DFC0-BC0C-B5C89908C2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560" y="6400800"/>
            <a:ext cx="876876" cy="88229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0C993B8-8198-0D86-4996-EA8093944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021" y="6351119"/>
            <a:ext cx="876876" cy="88229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853B98E-D8FC-79F5-20F7-3482EE9277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4384500"/>
            <a:ext cx="876876" cy="882298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F1BED79F-DE5B-D741-76D9-023CB8D4367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2B1AC2C-5F74-5188-E07B-6FFFF74AA3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868" y="4803023"/>
            <a:ext cx="1957555" cy="243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7C1-B6B3-4858-7712-4AADB028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D311FC-D64D-0D20-3CCA-40178131801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BAB2F1-E535-B39C-2360-95CED905BD98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BF0886-39E0-EE71-D34E-45FB7EBC35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C60DA10-5720-FF40-D164-9D867B96F07F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5 </a:t>
            </a:r>
            <a:r>
              <a:rPr lang="ar-MA" sz="36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قنينات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الماء.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 خمس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قنينات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من الماء . خمسة مع رفع 5 أصابع للإشارة إلى 5 وبطاقة العدد 5.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908D6C8-E02B-C527-3574-E49D194CFE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7" y="4166686"/>
            <a:ext cx="488408" cy="97681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351C8F4-0527-1F5D-3953-27ABA933E8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349" y="6096000"/>
            <a:ext cx="488408" cy="97681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5BBB2A1-218B-1085-CBA8-575A2AA993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521" y="6123743"/>
            <a:ext cx="488408" cy="97681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C950A19-1A8B-E9DB-1A85-85431ECFCE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669" y="5098507"/>
            <a:ext cx="488408" cy="97681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F1101C9-4F87-43CE-EDB9-65D0C64C69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542" y="5133380"/>
            <a:ext cx="488408" cy="97681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A10FA2B-AB6E-3133-9D65-8B0CB4DCE181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51E9102-5C1E-1D79-B785-4283CE540B6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DE8609-A201-E907-8291-9E60CF9FA1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868" y="4803023"/>
            <a:ext cx="1957555" cy="243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7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5 بأشياء من اختياره.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064BC1-E1F3-3B32-5118-0C4497F84076}"/>
              </a:ext>
            </a:extLst>
          </p:cNvPr>
          <p:cNvSpPr/>
          <p:nvPr/>
        </p:nvSpPr>
        <p:spPr>
          <a:xfrm>
            <a:off x="36576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30C0742D-49B9-539F-4555-346E31DF9687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328C8D-9B67-5086-69F3-885F46DB5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880803"/>
            <a:ext cx="1957555" cy="243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84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نكتب العدد 5.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5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5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E7AFF13-18C6-572E-D671-20A632F78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551" y="5143500"/>
            <a:ext cx="1204064" cy="1607959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977938B5-B4A9-C223-2957-310394B830F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1105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5.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EC733FB5-AD20-E8C8-E542-E2D3986C355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9339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52319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6025908" y="5386377"/>
            <a:ext cx="1329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3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13800" dirty="0">
              <a:solidFill>
                <a:schemeClr val="bg1"/>
              </a:solidFill>
              <a:latin typeface="Dubai" panose="020B0503030403030204" pitchFamily="34" charset="-78"/>
              <a:ea typeface="Cascadia Code" panose="020B0609020000020004" pitchFamily="49" charset="0"/>
              <a:cs typeface="Dubai" panose="020B0503030403030204" pitchFamily="34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C36C4B-B798-FD6A-2889-D82D6E75E769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509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05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من كراسة الرياضيات. لاحظوا كيف.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حل المثال.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1B6B8F4-7EA6-5D64-3EB7-8FC724BC0FB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1EB15B5-E85D-AC67-1A7D-456812442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97" y="3599581"/>
            <a:ext cx="11476715" cy="439712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601707-4B85-D6F4-2E61-596083C04B54}"/>
              </a:ext>
            </a:extLst>
          </p:cNvPr>
          <p:cNvSpPr/>
          <p:nvPr/>
        </p:nvSpPr>
        <p:spPr>
          <a:xfrm rot="11410894">
            <a:off x="2293274" y="6524266"/>
            <a:ext cx="4430886" cy="1847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A788506-1DBA-8B52-F89B-762E1AA68224}"/>
              </a:ext>
            </a:extLst>
          </p:cNvPr>
          <p:cNvCxnSpPr>
            <a:cxnSpLocks/>
          </p:cNvCxnSpPr>
          <p:nvPr/>
        </p:nvCxnSpPr>
        <p:spPr>
          <a:xfrm>
            <a:off x="2311834" y="6172200"/>
            <a:ext cx="4393766" cy="876300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>
            <a:extLst>
              <a:ext uri="{FF2B5EF4-FFF2-40B4-BE49-F238E27FC236}">
                <a16:creationId xmlns:a16="http://schemas.microsoft.com/office/drawing/2014/main" id="{3428B7F4-A0F4-AA25-BA88-48765B13298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2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FD50-FF6B-FCF3-3705-8A7F90A8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623F53-A0C2-E612-AEDB-17BA3BCB11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C04D1F-397D-69C2-1BB4-0F4DD0CB665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3FF84-1425-D166-BEF0-BEBA1737AE95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8F6C35-935F-7423-E41F-41C2B854E095}"/>
              </a:ext>
            </a:extLst>
          </p:cNvPr>
          <p:cNvSpPr txBox="1"/>
          <p:nvPr/>
        </p:nvSpPr>
        <p:spPr>
          <a:xfrm>
            <a:off x="4724400" y="829516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F9CF428-FB50-FC97-51A8-B6E20CAD96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42E4B8B-163F-61DE-FCDC-0A3B92F8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BFE1AB7-85D6-4AAE-4376-EF5DCEDCC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97" y="3599581"/>
            <a:ext cx="11476715" cy="4397121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467C0D9-5ABB-600D-F8E9-A33B00F4E74F}"/>
              </a:ext>
            </a:extLst>
          </p:cNvPr>
          <p:cNvCxnSpPr>
            <a:cxnSpLocks/>
          </p:cNvCxnSpPr>
          <p:nvPr/>
        </p:nvCxnSpPr>
        <p:spPr>
          <a:xfrm flipH="1">
            <a:off x="6791507" y="6211667"/>
            <a:ext cx="4257493" cy="838073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487AF19-D3CC-C2CC-362B-B9E40F52B976}"/>
              </a:ext>
            </a:extLst>
          </p:cNvPr>
          <p:cNvCxnSpPr>
            <a:cxnSpLocks/>
          </p:cNvCxnSpPr>
          <p:nvPr/>
        </p:nvCxnSpPr>
        <p:spPr>
          <a:xfrm flipH="1">
            <a:off x="6791507" y="6172200"/>
            <a:ext cx="815530" cy="800100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8">
            <a:extLst>
              <a:ext uri="{FF2B5EF4-FFF2-40B4-BE49-F238E27FC236}">
                <a16:creationId xmlns:a16="http://schemas.microsoft.com/office/drawing/2014/main" id="{1D3A6882-DDAD-6DDD-C830-6E469F52E1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8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الثاني.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نمذجة طريقة الكتابة على السبورة.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F27E9ED-16DE-7574-CD94-6C6FBEEE1A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C9C9DA8-32C1-ACB8-4ECC-2A6C1A340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4866620"/>
            <a:ext cx="11293819" cy="2690093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F2E06C27-A3D8-8445-F12C-92DFCF3D3817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1354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1131455" y="3541609"/>
            <a:ext cx="1167014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1828800" y="3211223"/>
            <a:ext cx="10521986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البطاقات المقلوبة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106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2" y="2941978"/>
            <a:ext cx="13164293" cy="697565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213002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جديدة وهي لعبة البطاقات المقلوبة للأعداد (1-2-3-4-5). انتبهوا معي جيدا كيف سنلعبها.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اللعبة مستعينا بالبطاقة التقنية للنشاط في الملحق2.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7" name="Image 36">
            <a:extLst>
              <a:ext uri="{FF2B5EF4-FFF2-40B4-BE49-F238E27FC236}">
                <a16:creationId xmlns:a16="http://schemas.microsoft.com/office/drawing/2014/main" id="{C2644078-A4B4-E2F7-4D2E-C42BA9E5B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139812"/>
            <a:ext cx="3246401" cy="2110923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03B251CC-3F84-3200-260D-1AF66DB58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164115"/>
            <a:ext cx="3467400" cy="2141406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E88270F1-322F-723D-FC6B-807D9323A749}"/>
              </a:ext>
            </a:extLst>
          </p:cNvPr>
          <p:cNvSpPr/>
          <p:nvPr/>
        </p:nvSpPr>
        <p:spPr>
          <a:xfrm rot="10800000">
            <a:off x="128088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563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386037" y="49911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5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9817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507791" y="5720679"/>
            <a:ext cx="7920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الاتجاه (عمودي/أفقي- نحو الأعلى/ نحو الأسفل)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2732945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36848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32A90-EEAC-24EC-2213-C9F1B57FC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CF7BA15-EBB5-7CBB-9B1A-7211EAE3E26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B6FB2B-DD2F-FADF-9E5B-097579442B4E}"/>
              </a:ext>
            </a:extLst>
          </p:cNvPr>
          <p:cNvSpPr txBox="1"/>
          <p:nvPr/>
        </p:nvSpPr>
        <p:spPr>
          <a:xfrm>
            <a:off x="1143000" y="1870971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بتدبير العمل في مجموعات صغرى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ED45B856-1C05-EF67-A740-C7B6B366C643}"/>
              </a:ext>
            </a:extLst>
          </p:cNvPr>
          <p:cNvSpPr/>
          <p:nvPr/>
        </p:nvSpPr>
        <p:spPr>
          <a:xfrm rot="21239963" flipH="1">
            <a:off x="885263" y="2691357"/>
            <a:ext cx="11822424" cy="664731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1D78C8-7669-CAE1-1560-080B10962220}"/>
              </a:ext>
            </a:extLst>
          </p:cNvPr>
          <p:cNvSpPr txBox="1"/>
          <p:nvPr/>
        </p:nvSpPr>
        <p:spPr>
          <a:xfrm>
            <a:off x="1371601" y="3682774"/>
            <a:ext cx="1092435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على المدرس أن يُنمذج أمام التلاميذ السلوك المنتظر أثناء العمل في مجموعات صغرى؛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ظهور "أيقونة العمل في مجموعات صغرى" تعني تفعيل صيغة العمل في مجموعات صغرى؛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بروتوكول العمل في مجموعات صغرى: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ينتبه كل تلميذ(ة) لشروحات الأستاذ(ة) حتى يستوعب المطلوب منه؛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انتداب ممثل أو مقرر للمجموعة؛ مع تغيير الممثل في كل مرة حتى يتسنى لجميع أعضاء المجموعة تجريب دور القيادة؛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الجميع بروح الفريق ويتعاونون من أجل تحقيق الهدف؛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يجب الإنصات لكل الآراء والاتفاق على رأي واحد يمثل رأي المجموعة؛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9979A59-9711-BB2F-4BBF-E3732498B040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688916F5-FDE8-C45A-7C07-545C8E41B865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96A81B1-F9CD-8949-BE52-547C4EB3A510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0A900F7-C863-9B1F-D95D-E86B86ABEB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9" y="1285876"/>
            <a:ext cx="2269457" cy="15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97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FF281-6D57-9D71-EC0C-FC9E29173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31EC0F8-F3A3-DB70-0B8D-A6F1B00C16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522050D-4077-2280-BE3C-331D9AD0EB20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91D380E-CC45-21EE-4C13-0F62EF2571D4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</a:t>
            </a:r>
            <a:r>
              <a:rPr lang="f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70B59AA-A965-A3B4-527D-92C954865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A4F30F04-A158-3CBB-8CE4-33F2CCF16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004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04800" y="1552200"/>
            <a:ext cx="12832261" cy="8743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MA" sz="2700" b="1" dirty="0">
                <a:latin typeface="Calibri" panose="020F0502020204030204" pitchFamily="34" charset="0"/>
                <a:cs typeface="+mj-cs"/>
              </a:rPr>
              <a:t>سير اللعبة: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تجرى اللعبة في شكل مسابقة بين ممثلين عن المجموعات: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يقلب الميسر بطاقات الأعداد العشر على ظهرها؛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يجلس متعلمان حول البطاقات؛ تجرى القرعة لتحديد المشارك الأول.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MA" sz="2700" dirty="0">
                <a:highlight>
                  <a:srgbClr val="00FFFF"/>
                </a:highlight>
                <a:latin typeface="Calibri" panose="020F0502020204030204" pitchFamily="34" charset="0"/>
                <a:cs typeface="+mj-cs"/>
              </a:rPr>
              <a:t>السيناريو 1: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يسمي الميسر أحد الأعداد (1-2-3-4-5) ثم يطالب أول المشاركَيْنِ بتقليب البطاقات قصد إيجاد العدد المطلوب؛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يقلب المتعلم(ة) بطاقة، ويظهرها للميسر وزملائه، ثم يسمي العدد المكتوب على البطاقة.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يسأل الميسر المتعلمين/ات: "هل هذا صحيح؟ "؛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إذا كانت البطاقة المرفوعة غير صحيحة، يقول الميسر: "ما العدد الذي نريد العثور عليه؟ ما العدد الموجود على هذه البطاقة؟ "؛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إعادة البطاقة غير الصحيحة إلى مكانها. لدى المتعلم فرصتان على الأكثر لاختيار البطاقة الصحيحة؛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إذا لم يجد المتعلم(ة) البطاقة المطلوبة، يمر الدور لمنافسه؛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بمجرد العثور على البطاقة الصحيحة والتعرف على العدد ، يتم إرجاعها إلى مكانها؛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تتم المسابقة في 5 جولات الفائز هو المتسابق الذي يفوز ب 3 جولات أولا. </a:t>
            </a: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60E482A2-522C-F0E3-E162-D3849C86AEA7}"/>
              </a:ext>
            </a:extLst>
          </p:cNvPr>
          <p:cNvSpPr txBox="1">
            <a:spLocks/>
          </p:cNvSpPr>
          <p:nvPr/>
        </p:nvSpPr>
        <p:spPr>
          <a:xfrm>
            <a:off x="2438400" y="5997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SzPts val="4200"/>
            </a:pPr>
            <a:r>
              <a:rPr lang="ar-MA" sz="4050" b="1" dirty="0">
                <a:latin typeface="Arial Black"/>
                <a:ea typeface="Arial Black"/>
                <a:cs typeface="+mj-cs"/>
                <a:sym typeface="Arial Black"/>
              </a:rPr>
              <a:t>لعبة البطاقات المقلوبة</a:t>
            </a:r>
          </a:p>
        </p:txBody>
      </p:sp>
    </p:spTree>
    <p:extLst>
      <p:ext uri="{BB962C8B-B14F-4D97-AF65-F5344CB8AC3E}">
        <p14:creationId xmlns:p14="http://schemas.microsoft.com/office/powerpoint/2010/main" val="36734598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3315717F-C865-B424-0F75-069EE27CC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4AEFE8-A3D2-6BBE-795E-9028EB2DDC1F}"/>
              </a:ext>
            </a:extLst>
          </p:cNvPr>
          <p:cNvSpPr txBox="1"/>
          <p:nvPr/>
        </p:nvSpPr>
        <p:spPr>
          <a:xfrm>
            <a:off x="304800" y="1552200"/>
            <a:ext cx="12832261" cy="3757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MA" sz="2700" dirty="0">
                <a:highlight>
                  <a:srgbClr val="00FFFF"/>
                </a:highlight>
                <a:latin typeface="Calibri" panose="020F0502020204030204" pitchFamily="34" charset="0"/>
                <a:cs typeface="+mj-cs"/>
              </a:rPr>
              <a:t>السيناريو 2: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يقلب المتعلم(ة) بطاقة، ويظهرها للميسر وزملائه، ثم يسمي العدد المكتوب على البطاقة ويضعها ظاهرة في مكانها.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يقلب المتعلم(ة) بطاقة ثانية، ويظهرها للميسر وزملائه، ثم يسمي العدد المكتوب على البطاقة ويضعها ظاهرة في مكانها. إذا كانت البطاقتان لنفس العدد يفوز المتعلم بنقطة ويستمر في اللعب بنفس الطريقة.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إذا لم يجد المتعلم(ة) البطاقة المطلوبة، يمر الدور لمنافسه؛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الفائز هو المتسابق الذي يجد 3 أزواج للأعداد من أصل 5.</a:t>
            </a: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126FD095-EE39-0E95-887C-EEA73BF49CAC}"/>
              </a:ext>
            </a:extLst>
          </p:cNvPr>
          <p:cNvSpPr txBox="1">
            <a:spLocks/>
          </p:cNvSpPr>
          <p:nvPr/>
        </p:nvSpPr>
        <p:spPr>
          <a:xfrm>
            <a:off x="2438400" y="5997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SzPts val="4200"/>
            </a:pPr>
            <a:r>
              <a:rPr lang="ar-MA" sz="4050" b="1" dirty="0">
                <a:latin typeface="Arial Black"/>
                <a:ea typeface="Arial Black"/>
                <a:cs typeface="+mj-cs"/>
                <a:sym typeface="Arial Black"/>
              </a:rPr>
              <a:t>لعبة البطاقات المقلوبة - تتمة</a:t>
            </a:r>
          </a:p>
        </p:txBody>
      </p:sp>
    </p:spTree>
    <p:extLst>
      <p:ext uri="{BB962C8B-B14F-4D97-AF65-F5344CB8AC3E}">
        <p14:creationId xmlns:p14="http://schemas.microsoft.com/office/powerpoint/2010/main" val="1592831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75670C-190D-38C3-96D9-D9DA3B7D6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95" y="4914900"/>
            <a:ext cx="1424853" cy="14587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2194FA-4A10-586D-4245-C781A93E2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4" y="4991100"/>
            <a:ext cx="1580236" cy="147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5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البطاقات المقلوبة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569728" y="3640170"/>
            <a:ext cx="760779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الاتجاه (عمودي / أفقي – نحو الأعلى / نحو الأسفل)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513564" y="775780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15D9E50-E200-440F-AFBB-C7A6BC4CC32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00100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1AC6BE9F-50B8-9347-117F-D1FC6DFE54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4622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سنرى أيقونة " العمل في مجموعات صغرى" وسأوضح لكم ما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ذا تعني وما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عليكم القيام به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ظهور هذه الأيقونة. 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يوضح  الأستاذ(ة) للمتعلمين السلوك المنتظر منهم أثناء النمذجة كما هو مبين في الملحق 1.</a:t>
            </a: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7D8AF012-905F-C37B-17B3-F86540DFB59F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47EDD3E-A784-5E74-6731-A0DCC0CAC5FF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CBEE90-4F83-0CFD-4559-3AFB45528059}"/>
              </a:ext>
            </a:extLst>
          </p:cNvPr>
          <p:cNvSpPr/>
          <p:nvPr/>
        </p:nvSpPr>
        <p:spPr>
          <a:xfrm>
            <a:off x="5875472" y="6857427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pic>
        <p:nvPicPr>
          <p:cNvPr id="5" name="Image 4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381558C-0C87-08BA-6ED1-6DC9DCAB5E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856" y="2625913"/>
            <a:ext cx="5992284" cy="399485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AFE6778-692C-7A38-543A-35FA762AB4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016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0C3654DD-BB62-6B35-B340-F65656C58F18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21780</TotalTime>
  <Words>1913</Words>
  <Application>Microsoft Office PowerPoint</Application>
  <PresentationFormat>Personnalisé</PresentationFormat>
  <Paragraphs>316</Paragraphs>
  <Slides>45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8" baseType="lpstr">
      <vt:lpstr>Arial Rounded MT Bold</vt:lpstr>
      <vt:lpstr>Montserrat Medium</vt:lpstr>
      <vt:lpstr>Dubai</vt:lpstr>
      <vt:lpstr>Carelia</vt:lpstr>
      <vt:lpstr>Calibri</vt:lpstr>
      <vt:lpstr>Montserrat Light</vt:lpstr>
      <vt:lpstr>Arial Black</vt:lpstr>
      <vt:lpstr>Montserrat</vt:lpstr>
      <vt:lpstr>Dosis</vt:lpstr>
      <vt:lpstr>Microsoft Uighur</vt:lpstr>
      <vt:lpstr>Arial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207</cp:revision>
  <dcterms:created xsi:type="dcterms:W3CDTF">2006-08-16T00:00:00Z</dcterms:created>
  <dcterms:modified xsi:type="dcterms:W3CDTF">2025-09-24T17:10:11Z</dcterms:modified>
  <dc:identifier>DAFtlvZnwz4</dc:identifier>
</cp:coreProperties>
</file>