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0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47482692" r:id="rId10"/>
    <p:sldId id="2134805396" r:id="rId11"/>
    <p:sldId id="2134808551" r:id="rId12"/>
    <p:sldId id="2134808459" r:id="rId13"/>
    <p:sldId id="2147482701" r:id="rId14"/>
    <p:sldId id="2147482710" r:id="rId15"/>
    <p:sldId id="2147482711" r:id="rId16"/>
    <p:sldId id="2147482712" r:id="rId17"/>
    <p:sldId id="2147482713" r:id="rId18"/>
    <p:sldId id="2147482714" r:id="rId19"/>
    <p:sldId id="2147482715" r:id="rId20"/>
    <p:sldId id="2134808460" r:id="rId21"/>
    <p:sldId id="2147482703" r:id="rId22"/>
    <p:sldId id="2147482717" r:id="rId23"/>
    <p:sldId id="2147482664" r:id="rId24"/>
    <p:sldId id="2147482705" r:id="rId25"/>
    <p:sldId id="2147482706" r:id="rId26"/>
    <p:sldId id="2147482707" r:id="rId27"/>
    <p:sldId id="2147482718" r:id="rId28"/>
    <p:sldId id="2147482665" r:id="rId29"/>
    <p:sldId id="2147482666" r:id="rId30"/>
    <p:sldId id="2147482719" r:id="rId31"/>
    <p:sldId id="2147482720" r:id="rId32"/>
    <p:sldId id="2147482693" r:id="rId33"/>
    <p:sldId id="2147482694" r:id="rId34"/>
    <p:sldId id="2147482695" r:id="rId35"/>
    <p:sldId id="2147482653" r:id="rId36"/>
    <p:sldId id="940" r:id="rId37"/>
    <p:sldId id="2147482651" r:id="rId38"/>
    <p:sldId id="2147482652" r:id="rId39"/>
  </p:sldIdLst>
  <p:sldSz cx="13716000" cy="10287000"/>
  <p:notesSz cx="6858000" cy="9144000"/>
  <p:embeddedFontLst>
    <p:embeddedFont>
      <p:font typeface="Arial Black" panose="020B0A04020102020204" pitchFamily="34" charset="0"/>
      <p:bold r:id="rId41"/>
    </p:embeddedFont>
    <p:embeddedFont>
      <p:font typeface="Arial Rounded MT Bold" panose="020F0704030504030204" pitchFamily="34" charset="0"/>
      <p:regular r:id="rId42"/>
    </p:embeddedFont>
    <p:embeddedFont>
      <p:font typeface="Carelia" panose="020B0604020202020204" charset="0"/>
      <p:regular r:id="rId43"/>
    </p:embeddedFont>
    <p:embeddedFont>
      <p:font typeface="Dosis" pitchFamily="2" charset="0"/>
      <p:regular r:id="rId44"/>
      <p:bold r:id="rId45"/>
    </p:embeddedFont>
    <p:embeddedFont>
      <p:font typeface="Dubai" panose="020B0503030403030204" pitchFamily="34" charset="-78"/>
      <p:regular r:id="rId46"/>
      <p:bold r:id="rId47"/>
    </p:embeddedFont>
    <p:embeddedFont>
      <p:font typeface="Microsoft Uighur" panose="02000000000000000000" pitchFamily="2" charset="-78"/>
      <p:regular r:id="rId48"/>
      <p:bold r:id="rId49"/>
    </p:embeddedFont>
    <p:embeddedFont>
      <p:font typeface="Montserrat" panose="00000500000000000000" pitchFamily="2" charset="0"/>
      <p:regular r:id="rId50"/>
      <p:bold r:id="rId51"/>
      <p:italic r:id="rId52"/>
      <p:boldItalic r:id="rId53"/>
    </p:embeddedFont>
    <p:embeddedFont>
      <p:font typeface="Montserrat Light" panose="00000400000000000000" pitchFamily="2" charset="0"/>
      <p:regular r:id="rId54"/>
      <p:italic r:id="rId55"/>
    </p:embeddedFont>
    <p:embeddedFont>
      <p:font typeface="Montserrat Medium" panose="00000600000000000000" pitchFamily="2" charset="0"/>
      <p:regular r:id="rId56"/>
      <p:italic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956"/>
    <a:srgbClr val="02BDC9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8743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7.png"/><Relationship Id="rId7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12.xml"/><Relationship Id="rId18" Type="http://schemas.openxmlformats.org/officeDocument/2006/relationships/image" Target="../media/image62.png"/><Relationship Id="rId3" Type="http://schemas.openxmlformats.org/officeDocument/2006/relationships/image" Target="../media/image9.sv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customXml" Target="../ink/ink13.xml"/><Relationship Id="rId2" Type="http://schemas.openxmlformats.org/officeDocument/2006/relationships/image" Target="../media/image8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5" Type="http://schemas.openxmlformats.org/officeDocument/2006/relationships/customXml" Target="../ink/ink8.xml"/><Relationship Id="rId10" Type="http://schemas.openxmlformats.org/officeDocument/2006/relationships/customXml" Target="../ink/ink10.xml"/><Relationship Id="rId19" Type="http://schemas.openxmlformats.org/officeDocument/2006/relationships/customXml" Target="../ink/ink14.xml"/><Relationship Id="rId4" Type="http://schemas.openxmlformats.org/officeDocument/2006/relationships/image" Target="../media/image12.pn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19.xml"/><Relationship Id="rId18" Type="http://schemas.openxmlformats.org/officeDocument/2006/relationships/image" Target="../media/image62.png"/><Relationship Id="rId3" Type="http://schemas.openxmlformats.org/officeDocument/2006/relationships/customXml" Target="../ink/ink15.xml"/><Relationship Id="rId21" Type="http://schemas.openxmlformats.org/officeDocument/2006/relationships/image" Target="../media/image8.png"/><Relationship Id="rId7" Type="http://schemas.openxmlformats.org/officeDocument/2006/relationships/customXml" Target="../ink/ink16.xml"/><Relationship Id="rId12" Type="http://schemas.openxmlformats.org/officeDocument/2006/relationships/customXml" Target="../ink/ink18.xml"/><Relationship Id="rId17" Type="http://schemas.openxmlformats.org/officeDocument/2006/relationships/customXml" Target="../ink/ink20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17.xml"/><Relationship Id="rId19" Type="http://schemas.openxmlformats.org/officeDocument/2006/relationships/customXml" Target="../ink/ink21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26.xml"/><Relationship Id="rId18" Type="http://schemas.openxmlformats.org/officeDocument/2006/relationships/image" Target="../media/image62.png"/><Relationship Id="rId3" Type="http://schemas.openxmlformats.org/officeDocument/2006/relationships/customXml" Target="../ink/ink22.xml"/><Relationship Id="rId21" Type="http://schemas.openxmlformats.org/officeDocument/2006/relationships/image" Target="../media/image8.png"/><Relationship Id="rId7" Type="http://schemas.openxmlformats.org/officeDocument/2006/relationships/customXml" Target="../ink/ink23.xml"/><Relationship Id="rId12" Type="http://schemas.openxmlformats.org/officeDocument/2006/relationships/customXml" Target="../ink/ink25.xml"/><Relationship Id="rId17" Type="http://schemas.openxmlformats.org/officeDocument/2006/relationships/customXml" Target="../ink/ink27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24.xml"/><Relationship Id="rId19" Type="http://schemas.openxmlformats.org/officeDocument/2006/relationships/customXml" Target="../ink/ink28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3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4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مجددا لنشاط قصة عدد.  من يريد أن يحكي لنا قصة عن العدد 4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يمكن اقتراح قصص من قبيل" لدي أربعة أقلام  قلم أزرق وقلم أخضر وقلم أسود وآخر أحمر – كان عندي ثلاثة ألعاب  اشترى لي أبي لعبة جديدة   فأصبح لدي أربعة ألعاب، لعبت مع أصدقائي لعبة الكلل وكان عندي كلة واحدة وفزت بثلاث كلل فأصبح عندي أربع كلل...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4 يسبقني في ترتيب الأعداد العدد 3 و يلحقني أو يليني العدد 5 ...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الحجم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60" y="3029689"/>
            <a:ext cx="13164293" cy="675390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5"/>
            <a:ext cx="13716001" cy="219116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76200" y="863026"/>
            <a:ext cx="123634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كيف نكمل متسلسلات منطقية باعتماد خاصية الحجم. ستستمرون في إطار مجموعات في تشكيل متسلسلات منطقية من خلال الأشكال التي سأعطيكم إياها.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يعطي الأستاذ(ة) ثلاثة أحجام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مختلفة لنفس الشكل لكنها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نفس اللون لكل مجموعة.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523" y="3099643"/>
            <a:ext cx="6736765" cy="3807736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DBA29300-23F3-D0A3-17D5-FC8B772B5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860" y="7949593"/>
            <a:ext cx="1531753" cy="158509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C8FF2D60-1FAF-BC65-AD7E-FFD98481A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58" y="7994662"/>
            <a:ext cx="1417443" cy="1623201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7D61937C-DF3B-0098-A79F-DCB6A33F1E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319" y="8075334"/>
            <a:ext cx="1615580" cy="1501270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0266D03B-9B00-EA5D-520E-E27C670B7F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534" y="8143265"/>
            <a:ext cx="1928027" cy="144792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C6ADC2B-880A-C468-7DE7-D3AEAB75BDA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B8E9B-BEB5-64B9-AD50-0D45DA88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5C25F5-258C-675D-BFDB-666E6EA2EDB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EAC124-509A-EB5B-2E94-BF0CB8CEF2CD}"/>
              </a:ext>
            </a:extLst>
          </p:cNvPr>
          <p:cNvSpPr/>
          <p:nvPr/>
        </p:nvSpPr>
        <p:spPr>
          <a:xfrm>
            <a:off x="275853" y="2867698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C348774-183F-63C9-278D-210B4B40B8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5128E3-5144-2672-D382-6B402A67CF45}"/>
              </a:ext>
            </a:extLst>
          </p:cNvPr>
          <p:cNvSpPr txBox="1"/>
          <p:nvPr/>
        </p:nvSpPr>
        <p:spPr>
          <a:xfrm>
            <a:off x="1371601" y="863026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ستظهر أمامكم متسلسلات منطقية وفي كل مرة ستكتبون رقم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8900862-84E3-B24A-58D8-2A3A49E783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4883FFB-6E20-5FF4-F003-55882B331980}"/>
              </a:ext>
            </a:extLst>
          </p:cNvPr>
          <p:cNvSpPr/>
          <p:nvPr/>
        </p:nvSpPr>
        <p:spPr>
          <a:xfrm>
            <a:off x="2284764" y="4686300"/>
            <a:ext cx="1066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8018CC-A48C-FB66-697C-E099A7899C07}"/>
              </a:ext>
            </a:extLst>
          </p:cNvPr>
          <p:cNvSpPr/>
          <p:nvPr/>
        </p:nvSpPr>
        <p:spPr>
          <a:xfrm>
            <a:off x="3655128" y="50673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59A4F4-8B03-88E1-CDEA-71F6C756FD51}"/>
              </a:ext>
            </a:extLst>
          </p:cNvPr>
          <p:cNvSpPr/>
          <p:nvPr/>
        </p:nvSpPr>
        <p:spPr>
          <a:xfrm>
            <a:off x="4492092" y="4686300"/>
            <a:ext cx="1066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99D75-4B66-EE16-D4B4-45DD20B6018F}"/>
              </a:ext>
            </a:extLst>
          </p:cNvPr>
          <p:cNvSpPr/>
          <p:nvPr/>
        </p:nvSpPr>
        <p:spPr>
          <a:xfrm>
            <a:off x="5862456" y="50673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2595CC-A49E-9AE6-0358-68307A90A665}"/>
              </a:ext>
            </a:extLst>
          </p:cNvPr>
          <p:cNvSpPr/>
          <p:nvPr/>
        </p:nvSpPr>
        <p:spPr>
          <a:xfrm>
            <a:off x="6807036" y="4686300"/>
            <a:ext cx="1066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638CA9-DFE2-2402-8487-06BC0FFC2323}"/>
              </a:ext>
            </a:extLst>
          </p:cNvPr>
          <p:cNvSpPr/>
          <p:nvPr/>
        </p:nvSpPr>
        <p:spPr>
          <a:xfrm>
            <a:off x="8229600" y="50673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E4EDE8-27C6-77E8-8525-C41511AC072C}"/>
              </a:ext>
            </a:extLst>
          </p:cNvPr>
          <p:cNvSpPr/>
          <p:nvPr/>
        </p:nvSpPr>
        <p:spPr>
          <a:xfrm>
            <a:off x="10744200" y="5067300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724B7D-EE07-A0ED-6C9A-D5E2FE38D16F}"/>
              </a:ext>
            </a:extLst>
          </p:cNvPr>
          <p:cNvSpPr/>
          <p:nvPr/>
        </p:nvSpPr>
        <p:spPr>
          <a:xfrm>
            <a:off x="5003474" y="7505700"/>
            <a:ext cx="1066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/>
              <a:t>1</a:t>
            </a:r>
            <a:endParaRPr lang="fr-FR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02CA6D-0F59-8E02-8FC4-0742F0A69ADE}"/>
              </a:ext>
            </a:extLst>
          </p:cNvPr>
          <p:cNvSpPr/>
          <p:nvPr/>
        </p:nvSpPr>
        <p:spPr>
          <a:xfrm>
            <a:off x="7302336" y="7862455"/>
            <a:ext cx="533400" cy="533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/>
              <a:t>2</a:t>
            </a:r>
            <a:endParaRPr lang="fr-FR" b="1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7E78CCE-EBAB-44EB-2E08-55A1D8E75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927" y="4364035"/>
            <a:ext cx="1406529" cy="1406529"/>
          </a:xfrm>
          <a:prstGeom prst="rect">
            <a:avLst/>
          </a:prstGeom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9F8EE2C3-B76F-BFBE-3850-39B208AFAB4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90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8A0E3-125D-B290-C41D-3AD4C1F7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B1CC6A-5DCB-0BF5-91CC-5B772F88457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4FC077-9800-D0DF-0F3F-183F6262069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CA9553-F7F5-75E7-D72C-83AD348DCA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E576606-4F06-0C07-5CC9-AF34DEF2371E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202C48A9-C6E4-EFD5-F94B-FD788A5772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BDE50509-8111-CFDA-A3F0-64F2069146C6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1293820-D647-913B-A417-EB162C0456BC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52ECFD2-E30C-645B-41A9-D6FD9F249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EE16D148-A97E-040B-3DBB-272CD7994CBA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26C3BB9-E7B8-D1CE-E6E6-CE001F5520D5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6DDDBFD-C121-A817-5569-ADBC263DCE8A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F15DA31-90AC-0103-65DF-1AE653F6F011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649C9082-12A3-60B0-17E0-133CA6F3F1B2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D9BF312F-6316-55DC-8AB9-20B83A011D18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299718A9-BE2C-6D7B-9493-910D1EC6C81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555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A6FDE-6AB7-3186-0ED1-357CF2CE9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A59108B-148D-97B2-26EE-45BB5795BF1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371EF8-D486-7F04-7FCF-ADDE9489CB79}"/>
              </a:ext>
            </a:extLst>
          </p:cNvPr>
          <p:cNvSpPr/>
          <p:nvPr/>
        </p:nvSpPr>
        <p:spPr>
          <a:xfrm>
            <a:off x="275056" y="2867698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C66103-49EF-9C92-289A-2A49B0D286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7333B7C-BFF9-D6B3-FBA5-CA8E9A6794D7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0AB17C9-3144-4DFF-761A-585E02A3AA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992591F-B662-6E0A-C065-C73121AC71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360" y="4707450"/>
            <a:ext cx="1406529" cy="1406529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A2B97A0B-997E-92BE-C82F-4C2552450C3D}"/>
              </a:ext>
            </a:extLst>
          </p:cNvPr>
          <p:cNvSpPr/>
          <p:nvPr/>
        </p:nvSpPr>
        <p:spPr>
          <a:xfrm>
            <a:off x="1143000" y="4781180"/>
            <a:ext cx="1406529" cy="140652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35CDB80-C2F6-4245-1CCD-68F50F0E0D9D}"/>
              </a:ext>
            </a:extLst>
          </p:cNvPr>
          <p:cNvSpPr/>
          <p:nvPr/>
        </p:nvSpPr>
        <p:spPr>
          <a:xfrm>
            <a:off x="2804602" y="5220916"/>
            <a:ext cx="1012326" cy="9873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AF9E25F0-5E8C-4E85-2273-9952CD214741}"/>
              </a:ext>
            </a:extLst>
          </p:cNvPr>
          <p:cNvSpPr/>
          <p:nvPr/>
        </p:nvSpPr>
        <p:spPr>
          <a:xfrm>
            <a:off x="4148201" y="5447615"/>
            <a:ext cx="783725" cy="7626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6DE3464-06A3-7534-732E-FB69DC2942FC}"/>
              </a:ext>
            </a:extLst>
          </p:cNvPr>
          <p:cNvCxnSpPr/>
          <p:nvPr/>
        </p:nvCxnSpPr>
        <p:spPr>
          <a:xfrm flipV="1">
            <a:off x="1066800" y="6210300"/>
            <a:ext cx="11887200" cy="2395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D2DAA153-F448-66A3-B84D-AF676CF6DBFE}"/>
              </a:ext>
            </a:extLst>
          </p:cNvPr>
          <p:cNvSpPr/>
          <p:nvPr/>
        </p:nvSpPr>
        <p:spPr>
          <a:xfrm>
            <a:off x="5195601" y="4801724"/>
            <a:ext cx="1406529" cy="140652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9BFB055F-2E4E-4A12-7C9B-BE80F0259868}"/>
              </a:ext>
            </a:extLst>
          </p:cNvPr>
          <p:cNvSpPr/>
          <p:nvPr/>
        </p:nvSpPr>
        <p:spPr>
          <a:xfrm>
            <a:off x="6857203" y="5222963"/>
            <a:ext cx="1012326" cy="9873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C5B2E9B8-F0C7-6599-CBBA-072DAE6271A0}"/>
              </a:ext>
            </a:extLst>
          </p:cNvPr>
          <p:cNvSpPr/>
          <p:nvPr/>
        </p:nvSpPr>
        <p:spPr>
          <a:xfrm>
            <a:off x="9232672" y="4790770"/>
            <a:ext cx="1406529" cy="140652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0C36B1DF-D002-0EE3-15F0-E4583A6F0DC8}"/>
              </a:ext>
            </a:extLst>
          </p:cNvPr>
          <p:cNvSpPr/>
          <p:nvPr/>
        </p:nvSpPr>
        <p:spPr>
          <a:xfrm>
            <a:off x="10851913" y="5202236"/>
            <a:ext cx="1012326" cy="9873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85327673-B202-CF0D-8764-6DCBFA1C8A81}"/>
              </a:ext>
            </a:extLst>
          </p:cNvPr>
          <p:cNvSpPr/>
          <p:nvPr/>
        </p:nvSpPr>
        <p:spPr>
          <a:xfrm>
            <a:off x="12139296" y="5431662"/>
            <a:ext cx="783725" cy="7626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8A2E5D8D-5FC6-489F-59CB-6BBB43E7290A}"/>
              </a:ext>
            </a:extLst>
          </p:cNvPr>
          <p:cNvSpPr/>
          <p:nvPr/>
        </p:nvSpPr>
        <p:spPr>
          <a:xfrm>
            <a:off x="3816928" y="7987385"/>
            <a:ext cx="783725" cy="7626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/>
              <a:t>3</a:t>
            </a:r>
            <a:endParaRPr lang="fr-FR" b="1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20E75B5-6633-DC4E-9AF6-73BFDB4075A8}"/>
              </a:ext>
            </a:extLst>
          </p:cNvPr>
          <p:cNvSpPr/>
          <p:nvPr/>
        </p:nvSpPr>
        <p:spPr>
          <a:xfrm>
            <a:off x="5392702" y="7762733"/>
            <a:ext cx="1012326" cy="9873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/>
              <a:t>2</a:t>
            </a:r>
            <a:endParaRPr lang="fr-FR" sz="2000" b="1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BCAB019-9F2A-27B5-1744-8152FE59CF16}"/>
              </a:ext>
            </a:extLst>
          </p:cNvPr>
          <p:cNvSpPr/>
          <p:nvPr/>
        </p:nvSpPr>
        <p:spPr>
          <a:xfrm>
            <a:off x="7166264" y="7391011"/>
            <a:ext cx="1406529" cy="140652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/>
              <a:t>1</a:t>
            </a:r>
            <a:endParaRPr lang="fr-FR" b="1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7395BBC-3DB2-7D24-26B6-7F1F14EBD5A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50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67903-FF03-41C7-1DBB-59D774EA6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E6A62-3926-FFDD-B910-85C56B90114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13E153-6BEC-3DAA-8FB5-BA19ABD286D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AD3D3B-A850-F0D6-5135-61DC219229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8C489479-9B87-1DF6-7645-D8965F3A093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58B2F6-03B1-C110-FC56-1D2807A2C24A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8B86A013-F2AA-2694-2066-35BBE0366A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BE128DC-C949-8314-623B-B32C43807BB0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EF18C7C-8EE4-04B2-CB45-ABD00BF74BD3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7E607077-DEFD-1D4A-D9E8-BAC7840366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296392AF-9F66-DD4F-B12B-5DCD114BBCEA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EBA95332-740A-536B-D71B-1E6EBEECB72C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9EDD8067-8E4E-2D52-80CF-19CC56F2E8BD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C09900C-F309-9C6B-98EE-A98C9877036F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3C4E08B1-0792-9628-4DCD-522D5E11649B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40DA188D-FA83-29C2-BA5A-9E43C53B5281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3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812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8B91D-1B1D-45B1-2AF6-B7536593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712517-9847-10D2-6060-226E5B58FBF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B93320F-ED47-3480-A849-989F1BEB66E1}"/>
              </a:ext>
            </a:extLst>
          </p:cNvPr>
          <p:cNvSpPr/>
          <p:nvPr/>
        </p:nvSpPr>
        <p:spPr>
          <a:xfrm>
            <a:off x="275853" y="284691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B0FD7F4-18F9-D04C-AE9A-B006C65BAB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9FD830A-363F-B1A5-76AE-D4B8B1AE9345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3: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76A2AEF-8DB3-4832-C3F5-0E1C6B8AD3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E0BF438-1999-9E5D-2E6C-4BD88FD66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016" y="4859335"/>
            <a:ext cx="1406529" cy="1406529"/>
          </a:xfrm>
          <a:prstGeom prst="rect">
            <a:avLst/>
          </a:prstGeom>
        </p:spPr>
      </p:pic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C6FBB8C3-3864-ED24-8997-B732724ABDEE}"/>
              </a:ext>
            </a:extLst>
          </p:cNvPr>
          <p:cNvCxnSpPr/>
          <p:nvPr/>
        </p:nvCxnSpPr>
        <p:spPr>
          <a:xfrm flipV="1">
            <a:off x="1066800" y="6210300"/>
            <a:ext cx="11887200" cy="2395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5F06FE8C-0DB2-3193-DB39-B79595467671}"/>
              </a:ext>
            </a:extLst>
          </p:cNvPr>
          <p:cNvSpPr/>
          <p:nvPr/>
        </p:nvSpPr>
        <p:spPr>
          <a:xfrm>
            <a:off x="1143000" y="4914900"/>
            <a:ext cx="990600" cy="12954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042382D2-EF92-59D1-6847-959A6B5DE523}"/>
              </a:ext>
            </a:extLst>
          </p:cNvPr>
          <p:cNvSpPr/>
          <p:nvPr/>
        </p:nvSpPr>
        <p:spPr>
          <a:xfrm>
            <a:off x="4042028" y="5360090"/>
            <a:ext cx="639343" cy="83606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BD3F7DF1-BA57-DA28-F7F4-EEFF4006CD36}"/>
              </a:ext>
            </a:extLst>
          </p:cNvPr>
          <p:cNvSpPr/>
          <p:nvPr/>
        </p:nvSpPr>
        <p:spPr>
          <a:xfrm>
            <a:off x="3167449" y="5360090"/>
            <a:ext cx="639343" cy="83606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AD182EB9-8829-D67B-285B-3F98FDE72031}"/>
              </a:ext>
            </a:extLst>
          </p:cNvPr>
          <p:cNvSpPr/>
          <p:nvPr/>
        </p:nvSpPr>
        <p:spPr>
          <a:xfrm>
            <a:off x="4885611" y="4914900"/>
            <a:ext cx="990600" cy="12954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A052AD69-8557-37BD-9850-2D8E3E966835}"/>
              </a:ext>
            </a:extLst>
          </p:cNvPr>
          <p:cNvSpPr/>
          <p:nvPr/>
        </p:nvSpPr>
        <p:spPr>
          <a:xfrm>
            <a:off x="7839791" y="5348113"/>
            <a:ext cx="639343" cy="83606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6C470A11-84A8-ED6C-BD8B-DF5A689821B3}"/>
              </a:ext>
            </a:extLst>
          </p:cNvPr>
          <p:cNvSpPr/>
          <p:nvPr/>
        </p:nvSpPr>
        <p:spPr>
          <a:xfrm>
            <a:off x="6978440" y="5363554"/>
            <a:ext cx="639343" cy="83606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E9646F43-194A-4DE2-4BDB-7D32511B9359}"/>
              </a:ext>
            </a:extLst>
          </p:cNvPr>
          <p:cNvSpPr/>
          <p:nvPr/>
        </p:nvSpPr>
        <p:spPr>
          <a:xfrm>
            <a:off x="8710577" y="4900754"/>
            <a:ext cx="990600" cy="12954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8CACF5EB-0A87-91C1-9F69-0943A83B2FD2}"/>
              </a:ext>
            </a:extLst>
          </p:cNvPr>
          <p:cNvSpPr/>
          <p:nvPr/>
        </p:nvSpPr>
        <p:spPr>
          <a:xfrm>
            <a:off x="2325687" y="5361968"/>
            <a:ext cx="639343" cy="83606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C0039DC7-E30F-794C-4F00-BD6D072CBBE8}"/>
              </a:ext>
            </a:extLst>
          </p:cNvPr>
          <p:cNvSpPr/>
          <p:nvPr/>
        </p:nvSpPr>
        <p:spPr>
          <a:xfrm>
            <a:off x="6107654" y="5361968"/>
            <a:ext cx="639343" cy="83606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B11D01B3-5029-7F25-618B-4E4EFFE9D871}"/>
              </a:ext>
            </a:extLst>
          </p:cNvPr>
          <p:cNvSpPr/>
          <p:nvPr/>
        </p:nvSpPr>
        <p:spPr>
          <a:xfrm>
            <a:off x="9880490" y="5344649"/>
            <a:ext cx="639343" cy="83606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Triangle isocèle 33">
            <a:extLst>
              <a:ext uri="{FF2B5EF4-FFF2-40B4-BE49-F238E27FC236}">
                <a16:creationId xmlns:a16="http://schemas.microsoft.com/office/drawing/2014/main" id="{E3E25558-ADCE-F125-44D5-8CA1B84D6A0E}"/>
              </a:ext>
            </a:extLst>
          </p:cNvPr>
          <p:cNvSpPr/>
          <p:nvPr/>
        </p:nvSpPr>
        <p:spPr>
          <a:xfrm>
            <a:off x="4850975" y="7886700"/>
            <a:ext cx="990600" cy="12954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/>
              <a:t>2</a:t>
            </a:r>
            <a:endParaRPr lang="fr-FR" b="1" dirty="0"/>
          </a:p>
        </p:txBody>
      </p:sp>
      <p:sp>
        <p:nvSpPr>
          <p:cNvPr id="35" name="Triangle isocèle 34">
            <a:extLst>
              <a:ext uri="{FF2B5EF4-FFF2-40B4-BE49-F238E27FC236}">
                <a16:creationId xmlns:a16="http://schemas.microsoft.com/office/drawing/2014/main" id="{375DC84B-CAEC-D13A-55F0-556D7A5CA271}"/>
              </a:ext>
            </a:extLst>
          </p:cNvPr>
          <p:cNvSpPr/>
          <p:nvPr/>
        </p:nvSpPr>
        <p:spPr>
          <a:xfrm>
            <a:off x="6614529" y="8346036"/>
            <a:ext cx="639343" cy="83606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/>
              <a:t>1</a:t>
            </a:r>
            <a:endParaRPr lang="fr-FR" b="1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0BCC918-55D6-F6E5-DE38-20D9769B830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25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E1A29-907C-F423-75A9-CA10ADE74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D2171C-339A-082B-20D7-B634B073183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8D8B6E-E514-0F5A-74E1-8CFBE047A4B2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BBA47D-C8DF-E278-C29D-7066C4CACA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6384C79-DEAF-3374-3C8F-2C950DB2B537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4C0FEEC3-25CE-AF38-BB95-571E39F098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34272B66-5055-1014-0E99-EA6D98D4418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660B934-62BD-7266-4E96-1B41880B12C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36343A68-B3D8-8424-5DED-96DD8D2DCD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F7FAACA7-D337-1057-EEFC-0278E7299A99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558F115F-A9AF-C348-C9B9-0AD23075570B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EC4D70D-8135-F024-030A-2DA4BEABB4B1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2974C479-59F4-E1C1-09DA-B65F5F2F692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602F76D6-33A8-9708-7435-D270A97D0CC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2359BCDD-D932-C876-D433-085C875BF1F8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F41A36E-816B-E72D-D0F8-DBE52E87EF4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85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4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بالأمس على العدد 4 وقلنا هذه 4 مَماحٍ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4 بأصابعه و يرفع بطاقة العدد 4.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7AE48B6-BC09-97CA-75C2-D5278FA20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4637843"/>
            <a:ext cx="1499291" cy="12573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750F66-3FD8-3EAB-C8EC-CD98481E8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527" y="4793595"/>
            <a:ext cx="1499291" cy="12573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C150442-3D2A-8269-67DA-DA17A3369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390" y="6028626"/>
            <a:ext cx="1499291" cy="12573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87AA2D4-CB37-3CAC-BF74-7B47E4A11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453" y="5955795"/>
            <a:ext cx="1499291" cy="12573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51257BF-C96D-18B0-0DD8-3811D6E1EB8B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9A6B71-396B-F7B2-30E9-BB655005AD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F5431-C0AE-91FC-04A4-11C55B5C1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594" y="4716749"/>
            <a:ext cx="1624606" cy="266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2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CFFE9-8DBD-D657-CB12-FCB8F1C3E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E976972-E24A-1DA6-D88E-8177DF34087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028820C-AB65-A312-44E2-7A98E8C6665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EA5906-2D78-88CC-B07C-D28A399BAB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7F6E36D-72E3-2BCF-64DB-BB98A25E557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4 قبعات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4 بأصابعه و يرفع بطاقة العدد 4.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40F961A-C7E5-F99F-5210-D322B3BE6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587" y="5143500"/>
            <a:ext cx="1451909" cy="990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0AEB811-F1E3-93D5-3A9F-AC609D17C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591" y="6203373"/>
            <a:ext cx="1451909" cy="990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32B1059-533B-88F0-C794-623B3BF47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892" y="6248288"/>
            <a:ext cx="1451909" cy="990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4E2F969-EA0E-FB53-3AD3-904D52F80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45" y="5105400"/>
            <a:ext cx="1451909" cy="9906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8FD14B1-41F0-0A4C-9BF3-4AAEC3F2C44C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59E500D-3154-F7B2-2A90-88FFDCE89B4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F5431-C0AE-91FC-04A4-11C55B5C1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686300"/>
            <a:ext cx="1624606" cy="266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0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76200" y="863026"/>
            <a:ext cx="1242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4 بأشياء من اختياره ويرفع بطاقة العدد 4 هكذا:  أربعة أقلام ملونة. أربعة.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C801BD-F59B-7A8A-4EA3-8C2FCB0C9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806" y="5251706"/>
            <a:ext cx="2480787" cy="41289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89EFEA6-4DF0-A4A2-3608-AAC746CF44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265" y="4978496"/>
            <a:ext cx="918366" cy="15169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C1BEE55-770D-0A7C-8905-CD83C9CEB088}"/>
              </a:ext>
            </a:extLst>
          </p:cNvPr>
          <p:cNvSpPr/>
          <p:nvPr/>
        </p:nvSpPr>
        <p:spPr>
          <a:xfrm>
            <a:off x="4191000" y="5167745"/>
            <a:ext cx="1295400" cy="12606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D269FDB-AE03-7575-8F05-3C2D8BA51CE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1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4.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82C52998-F9E6-071A-39EF-21BD6911F70C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25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57C03923-13D6-50A2-564B-74E7C76838A2}"/>
              </a:ext>
            </a:extLst>
          </p:cNvPr>
          <p:cNvSpPr txBox="1"/>
          <p:nvPr/>
        </p:nvSpPr>
        <p:spPr>
          <a:xfrm>
            <a:off x="5181599" y="5326440"/>
            <a:ext cx="31242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84E57-A1B5-0B69-30E9-683876F8CEF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621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27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سننجز التمرين 3 الصفحة </a:t>
            </a:r>
            <a:r>
              <a:rPr lang="f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كراسة الرياضيات. لاحظوا كيف.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E5F212C-1DAD-2599-1A7C-9EA378921BD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2A7B0A-5871-65CD-2896-5F3E0F7AA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69" y="4076700"/>
            <a:ext cx="11887199" cy="3583878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EB1B1FE2-7B23-5DDE-265A-BB24A0C7BAB9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0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C419-2828-D53E-FBC9-50F800B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A51325-BA15-C52F-639E-D928B7B64D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D77ED-7607-3B98-0016-AF9711C927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E97FE7-B1D9-C9C3-5F6F-58B6CA3DD9F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4DF703-6E06-84E8-76EE-9FDCF814CE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C203101-C5B2-703E-5B48-F41FDB173B5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C097F3-ECA9-0943-36F6-D0FF43FBDB3A}"/>
              </a:ext>
            </a:extLst>
          </p:cNvPr>
          <p:cNvSpPr txBox="1"/>
          <p:nvPr/>
        </p:nvSpPr>
        <p:spPr>
          <a:xfrm>
            <a:off x="990600" y="800100"/>
            <a:ext cx="11525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نعُد عدد عناصر كل مجموعة ونكتب العدد المناسب.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ويحل المثال الأول: (مثلا لدينا أربعة</a:t>
            </a:r>
            <a:r>
              <a:rPr lang="f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أبواق إذن سنكتب 4).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B9345D-2CC5-AB86-210B-7ADCDF111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18" y="4229100"/>
            <a:ext cx="11887199" cy="35838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3FDA247-7D5A-94FA-5A0C-64BF0EE8747D}"/>
              </a:ext>
            </a:extLst>
          </p:cNvPr>
          <p:cNvSpPr txBox="1"/>
          <p:nvPr/>
        </p:nvSpPr>
        <p:spPr>
          <a:xfrm>
            <a:off x="1752600" y="69723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F73CF2D-F686-C476-4EF4-D409BA37DE07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0A54-74CF-DB73-BC10-3A3827DE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240EBD-C46D-3782-9CC1-33FA90E1CD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E5521-C6E6-6BDF-D8CD-EB8B6F4F028C}"/>
              </a:ext>
            </a:extLst>
          </p:cNvPr>
          <p:cNvSpPr/>
          <p:nvPr/>
        </p:nvSpPr>
        <p:spPr>
          <a:xfrm>
            <a:off x="275852" y="2339481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7B877-DCEA-FE32-16B2-3892E6B074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22A041-6AA4-8A49-73B6-4178C2603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DFF03B-4246-ACBB-EE14-24B01A90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5800C4-FF0F-6DFA-BDC1-A6787C1FC73A}"/>
              </a:ext>
            </a:extLst>
          </p:cNvPr>
          <p:cNvSpPr txBox="1"/>
          <p:nvPr/>
        </p:nvSpPr>
        <p:spPr>
          <a:xfrm>
            <a:off x="990600" y="800100"/>
            <a:ext cx="11525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0A705C1-167C-2A0F-3899-F756FF1A1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18" y="4229100"/>
            <a:ext cx="11887199" cy="358387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429305-EA5D-9A16-B8CE-6C968E791C25}"/>
              </a:ext>
            </a:extLst>
          </p:cNvPr>
          <p:cNvSpPr txBox="1"/>
          <p:nvPr/>
        </p:nvSpPr>
        <p:spPr>
          <a:xfrm>
            <a:off x="1752600" y="69723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EDA7A90-1128-80D2-16AE-001ABBE0C28C}"/>
              </a:ext>
            </a:extLst>
          </p:cNvPr>
          <p:cNvSpPr txBox="1"/>
          <p:nvPr/>
        </p:nvSpPr>
        <p:spPr>
          <a:xfrm>
            <a:off x="3962400" y="6972299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3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AC2D1B1-499F-8534-0703-50209AA6835C}"/>
              </a:ext>
            </a:extLst>
          </p:cNvPr>
          <p:cNvSpPr txBox="1"/>
          <p:nvPr/>
        </p:nvSpPr>
        <p:spPr>
          <a:xfrm>
            <a:off x="6267417" y="6961908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2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A756F4A-3CAE-D813-9C1A-AFAB49AF4F0D}"/>
              </a:ext>
            </a:extLst>
          </p:cNvPr>
          <p:cNvSpPr txBox="1"/>
          <p:nvPr/>
        </p:nvSpPr>
        <p:spPr>
          <a:xfrm>
            <a:off x="8456435" y="696190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1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8E5CBCE-8D81-C0A2-EF7E-EEDF9457B6D9}"/>
              </a:ext>
            </a:extLst>
          </p:cNvPr>
          <p:cNvSpPr txBox="1"/>
          <p:nvPr/>
        </p:nvSpPr>
        <p:spPr>
          <a:xfrm>
            <a:off x="10775307" y="6972299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6350866-C16F-3AA7-9B31-F0AAB85E5224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1828800" y="976263"/>
            <a:ext cx="10687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الرابع. المطلوب منا هو أن نلون سابق العدد </a:t>
            </a:r>
            <a:r>
              <a:rPr lang="f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بالأزرق ونلون لاحقه بالأخضر.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يتأكد الأستاذ(ة) من فهم التعليمة.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D8825B7-52C3-152D-2BB8-D0549CBE2A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CA278A-E399-8E16-CF6F-C7423F972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074825"/>
            <a:ext cx="11331922" cy="2194750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D060B60D-54E1-CFDC-EDF8-9072CF7BFEE8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000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C65D-109D-0D84-36A0-47B0909A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E60BF0-4CFF-CF9B-90BB-9CEA5495576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F997A8-A82E-82D3-321A-45276C8D03A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540517-A77C-A5E9-054B-F22F3870F78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EF5A5-72C6-4A52-B1BA-ADDEF64F097C}"/>
              </a:ext>
            </a:extLst>
          </p:cNvPr>
          <p:cNvSpPr txBox="1"/>
          <p:nvPr/>
        </p:nvSpPr>
        <p:spPr>
          <a:xfrm>
            <a:off x="1828800" y="976263"/>
            <a:ext cx="10687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4C94A-92D9-13A6-78C3-EDC47AD6C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FF047CF-783B-01AD-2A61-53AE6252494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379E28-FF3E-2D34-B812-87D65DAC0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074825"/>
            <a:ext cx="11331922" cy="219475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454FA1-761D-389C-BFAB-B008A4A3115A}"/>
              </a:ext>
            </a:extLst>
          </p:cNvPr>
          <p:cNvSpPr/>
          <p:nvPr/>
        </p:nvSpPr>
        <p:spPr>
          <a:xfrm>
            <a:off x="6400800" y="6172200"/>
            <a:ext cx="10668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5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7E9A65B-4056-916A-3C65-F34B8E7460E6}"/>
              </a:ext>
            </a:extLst>
          </p:cNvPr>
          <p:cNvSpPr/>
          <p:nvPr/>
        </p:nvSpPr>
        <p:spPr>
          <a:xfrm>
            <a:off x="4191000" y="6172200"/>
            <a:ext cx="1066800" cy="8382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3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715110E-CFFB-7621-705C-C42BF0DA5F27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36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1131455" y="3541609"/>
            <a:ext cx="1167014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1847814" y="3083068"/>
            <a:ext cx="10521986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الشريط العددي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E4848034-A03B-B674-ACFE-DD937B63A8AA}"/>
              </a:ext>
            </a:extLst>
          </p:cNvPr>
          <p:cNvSpPr txBox="1"/>
          <p:nvPr/>
        </p:nvSpPr>
        <p:spPr>
          <a:xfrm>
            <a:off x="1981200" y="4202366"/>
            <a:ext cx="89916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نمط حسابي باستعمال الشريط العددي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4106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968448"/>
            <a:ext cx="13164293" cy="69756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13002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جديدة تحاولون من خلالها  تعرف وإكمال نمط حسابي باستعمال الشريط العددي.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اللعبة مستعينا بالبطاقة التقنية للنشاط في الملحق 1 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4" name="Group 6">
            <a:extLst>
              <a:ext uri="{FF2B5EF4-FFF2-40B4-BE49-F238E27FC236}">
                <a16:creationId xmlns:a16="http://schemas.microsoft.com/office/drawing/2014/main" id="{8BCE2823-6817-7B17-2182-7616AA9A0358}"/>
              </a:ext>
            </a:extLst>
          </p:cNvPr>
          <p:cNvGrpSpPr/>
          <p:nvPr/>
        </p:nvGrpSpPr>
        <p:grpSpPr>
          <a:xfrm rot="20343271">
            <a:off x="2865807" y="7277128"/>
            <a:ext cx="1947769" cy="1266240"/>
            <a:chOff x="2875393" y="3765139"/>
            <a:chExt cx="2231754" cy="1428481"/>
          </a:xfrm>
          <a:solidFill>
            <a:srgbClr val="2ED7A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9655F1-404B-9D12-9321-F6CA86E22482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EB4BF4B-694E-1402-7BE2-BB7A3E78C501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9074890-8CDD-CBAE-1C29-68CA418966F9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6F7F425-6F17-4984-F1CF-CAA36804BE92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16147CA-CE16-2B0E-8B33-D0815090D82F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572171-81A3-80CA-222C-934AB856121C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98F9B4-2980-DEA5-00C5-64A577B29638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grpSp>
        <p:nvGrpSpPr>
          <p:cNvPr id="25" name="Group 14">
            <a:extLst>
              <a:ext uri="{FF2B5EF4-FFF2-40B4-BE49-F238E27FC236}">
                <a16:creationId xmlns:a16="http://schemas.microsoft.com/office/drawing/2014/main" id="{891B1FF6-E97B-8E96-89CA-94AA5EB214E9}"/>
              </a:ext>
            </a:extLst>
          </p:cNvPr>
          <p:cNvGrpSpPr/>
          <p:nvPr/>
        </p:nvGrpSpPr>
        <p:grpSpPr>
          <a:xfrm rot="20343271">
            <a:off x="9487373" y="7162165"/>
            <a:ext cx="1947769" cy="1266240"/>
            <a:chOff x="2875393" y="3765139"/>
            <a:chExt cx="2231754" cy="142848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0871A47-6312-21A6-B624-537FFB8CC03C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BA7356-F491-72FB-705A-008DD6F8FCD5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59A1EFE-DEF6-F720-3EE9-210D126F166F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923DE6C-FC95-293D-937D-4BEB5B0A0047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A3A7656-3E8D-B9B2-AD40-6B52E5B5F53B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95D3FEB-2687-4A8C-0DDF-F5382582AE36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022F18F-2907-AC02-EF61-254B1811D8BE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pic>
        <p:nvPicPr>
          <p:cNvPr id="34" name="Image 33">
            <a:extLst>
              <a:ext uri="{FF2B5EF4-FFF2-40B4-BE49-F238E27FC236}">
                <a16:creationId xmlns:a16="http://schemas.microsoft.com/office/drawing/2014/main" id="{1690B786-F119-2215-4B22-729F70542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63450" y="4813532"/>
            <a:ext cx="6607268" cy="1265760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1616B9E8-8A9D-0C94-E75A-939C0AD757E7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638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732945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FF281-6D57-9D71-EC0C-FC9E2917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31EC0F8-F3A3-DB70-0B8D-A6F1B00C16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522050D-4077-2280-BE3C-331D9AD0EB20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91D380E-CC45-21EE-4C13-0F62EF2571D4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</a:t>
            </a:r>
            <a:r>
              <a:rPr lang="f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70B59AA-A965-A3B4-527D-92C954865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A4F30F04-A158-3CBB-8CE4-33F2CCF16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004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3573EC9D-15A2-BAE7-9188-79BE5C63D24C}"/>
              </a:ext>
            </a:extLst>
          </p:cNvPr>
          <p:cNvSpPr txBox="1">
            <a:spLocks/>
          </p:cNvSpPr>
          <p:nvPr/>
        </p:nvSpPr>
        <p:spPr>
          <a:xfrm>
            <a:off x="0" y="1285876"/>
            <a:ext cx="13716000" cy="1119850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vert="horz" wrap="square" lIns="102853" tIns="51413" rIns="102853" bIns="51413" rtlCol="0" anchor="ctr" anchorCtr="0">
            <a:normAutofit fontScale="92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buSzPts val="4200"/>
            </a:pPr>
            <a:r>
              <a:rPr lang="ar-MA" sz="6750" b="1" dirty="0">
                <a:solidFill>
                  <a:schemeClr val="bg1"/>
                </a:solidFill>
                <a:latin typeface="Arial Black"/>
                <a:ea typeface="Arial Black"/>
                <a:cs typeface="+mj-cs"/>
                <a:sym typeface="Arial Black"/>
              </a:rPr>
              <a:t>تعرف وإكمال نمط حسابي باستعمال الشريط العددي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DEE58AF1-AC68-A705-2509-CDE57BE6962B}"/>
              </a:ext>
            </a:extLst>
          </p:cNvPr>
          <p:cNvGraphicFramePr>
            <a:graphicFrameLocks noGrp="1"/>
          </p:cNvGraphicFramePr>
          <p:nvPr/>
        </p:nvGraphicFramePr>
        <p:xfrm>
          <a:off x="403534" y="2760896"/>
          <a:ext cx="12904459" cy="3280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1309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591361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093500">
                <a:tc>
                  <a:txBody>
                    <a:bodyPr/>
                    <a:lstStyle/>
                    <a:p>
                      <a:pPr marL="285750" indent="-28575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تعرف وإكمال نمط حسابي باستعمال الشريط العددي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أهداف النشاط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093500">
                <a:tc>
                  <a:txBody>
                    <a:bodyPr/>
                    <a:lstStyle/>
                    <a:p>
                      <a:pPr marL="457200" marR="0" lvl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بطاقات الأعداد، الشريط العددي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المعينات الديداكتيكية</a:t>
                      </a:r>
                      <a:endParaRPr lang="fr-MA" sz="4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93500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cs typeface="+mj-cs"/>
                        </a:rPr>
                        <a:t>10 دقيقة </a:t>
                      </a:r>
                      <a:endParaRPr lang="fr-MA" sz="3200" b="1" dirty="0">
                        <a:cs typeface="+mj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المدة الزمنية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02C217A8-D446-D2AF-40DF-E3DF73DA8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8528" y="4953226"/>
            <a:ext cx="1015180" cy="959586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23FEA62-25F8-34FE-1625-489E9089B34A}"/>
              </a:ext>
            </a:extLst>
          </p:cNvPr>
          <p:cNvGraphicFramePr>
            <a:graphicFrameLocks noGrp="1"/>
          </p:cNvGraphicFramePr>
          <p:nvPr/>
        </p:nvGraphicFramePr>
        <p:xfrm>
          <a:off x="2824194" y="6915742"/>
          <a:ext cx="7515515" cy="14646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3645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1464674"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1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2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3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4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5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6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7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ACDE5C2D-7817-1C40-1F3B-899C3C2D9C88}"/>
              </a:ext>
            </a:extLst>
          </p:cNvPr>
          <p:cNvGrpSpPr/>
          <p:nvPr/>
        </p:nvGrpSpPr>
        <p:grpSpPr>
          <a:xfrm rot="20343271">
            <a:off x="565509" y="6967623"/>
            <a:ext cx="1947769" cy="1266240"/>
            <a:chOff x="2875393" y="3765139"/>
            <a:chExt cx="2231754" cy="1428481"/>
          </a:xfrm>
          <a:solidFill>
            <a:srgbClr val="2ED7A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DB8434-6A0F-7B34-8E29-90D3F7DC606E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27550B-99A6-7B1C-E399-466A8E035A05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F496AE6-BD0E-8AD8-44B9-B93DB73C454B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42E064C-DC30-E1CB-906C-893C260110B7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5B8F92D-8373-FC40-A780-52D9B650C62E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E028F9-9172-A2F6-22FC-05ABF03DBB99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494C1A7-4CFC-E269-43CF-E61F42127356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9FFB59-548A-C697-BFEE-3BA278A06B63}"/>
              </a:ext>
            </a:extLst>
          </p:cNvPr>
          <p:cNvGrpSpPr/>
          <p:nvPr/>
        </p:nvGrpSpPr>
        <p:grpSpPr>
          <a:xfrm rot="20343271">
            <a:off x="10824722" y="6990364"/>
            <a:ext cx="1947769" cy="1266240"/>
            <a:chOff x="2875393" y="3765139"/>
            <a:chExt cx="2231754" cy="142848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BAABD0-A900-BAE3-02AA-D8B50600AA3E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5DF5B8-BD77-7DC0-2DDC-DCE725B278D7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4FA235-956B-B156-A4B2-F1F4E60E3F41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926D21C-0C50-ABBE-557F-CAA59BF44F16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09C589-78BE-1039-0A7F-AB6B6BBCFDB2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E8849C-74A9-ECCF-70DE-D0430527DC8E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E27B0FD-4337-5180-F63C-388D3446453F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6623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4C10FDD7-8610-1F0A-D1A8-1E446DC59C5B}"/>
              </a:ext>
            </a:extLst>
          </p:cNvPr>
          <p:cNvSpPr txBox="1">
            <a:spLocks/>
          </p:cNvSpPr>
          <p:nvPr/>
        </p:nvSpPr>
        <p:spPr>
          <a:xfrm>
            <a:off x="2076350" y="1316887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  <a:buFont typeface="Arial Black"/>
              <a:buNone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تعرف وإكمال نمط حسابي باستعمال الشريط العددي</a:t>
            </a:r>
            <a:endParaRPr lang="ar-MA" sz="4050" b="1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4186569" y="4536487"/>
            <a:ext cx="8900781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3150" dirty="0">
                <a:latin typeface="Calibri" panose="020F0502020204030204" pitchFamily="34" charset="0"/>
                <a:cs typeface="+mj-cs"/>
              </a:rPr>
              <a:t>يرسم الميسر على الأرض شريطا عدديا، ويذكرهم بالعد التصاعدي ابتداء من العدد 1، يقف في خانة العدد 1 وينتقل تدريجيا من خانة إلى أخرى مع ترديد الأعداد من 1 إلى 7.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3150" dirty="0">
                <a:latin typeface="Calibri" panose="020F0502020204030204" pitchFamily="34" charset="0"/>
                <a:cs typeface="+mj-cs"/>
              </a:rPr>
              <a:t>يقوم الميسر بإخفاء بعض خانات الأعداد في الشريط العددي (مثلا يخفي خانات الأعداد الزوجية)، يقف في خانة العدد 1 ينتقل بخطوتين ، يقفز على خانة العدد 2 وينتقل إلى خانة العدد 3 مع العد والترديد: 1-3-5-7)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A7A8A7D2-8BAB-275C-A6C7-B04FCD6E1BAA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6107803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2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4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6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aphicFrame>
        <p:nvGraphicFramePr>
          <p:cNvPr id="18" name="Table 6">
            <a:extLst>
              <a:ext uri="{FF2B5EF4-FFF2-40B4-BE49-F238E27FC236}">
                <a16:creationId xmlns:a16="http://schemas.microsoft.com/office/drawing/2014/main" id="{9383225D-D433-B394-6C6A-8942AF5BCD60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4906285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2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4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6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aphicFrame>
        <p:nvGraphicFramePr>
          <p:cNvPr id="19" name="Table 6">
            <a:extLst>
              <a:ext uri="{FF2B5EF4-FFF2-40B4-BE49-F238E27FC236}">
                <a16:creationId xmlns:a16="http://schemas.microsoft.com/office/drawing/2014/main" id="{212AA962-5E67-8F1E-67AA-136CA695667A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7326051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2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4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6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78BA069A-4536-110A-08FF-E0B5BC3B6FE0}"/>
              </a:ext>
            </a:extLst>
          </p:cNvPr>
          <p:cNvSpPr/>
          <p:nvPr/>
        </p:nvSpPr>
        <p:spPr>
          <a:xfrm>
            <a:off x="1162378" y="5652387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AAC466B5-C3AE-56F1-DD1D-E55EF231FD4E}"/>
              </a:ext>
            </a:extLst>
          </p:cNvPr>
          <p:cNvSpPr/>
          <p:nvPr/>
        </p:nvSpPr>
        <p:spPr>
          <a:xfrm>
            <a:off x="760831" y="5627940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6EA03900-A96D-968E-74A5-0AF1332B3293}"/>
              </a:ext>
            </a:extLst>
          </p:cNvPr>
          <p:cNvSpPr/>
          <p:nvPr/>
        </p:nvSpPr>
        <p:spPr>
          <a:xfrm>
            <a:off x="1065326" y="6883571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DBD01A7B-3254-E3D8-D720-01A5327CFDC5}"/>
              </a:ext>
            </a:extLst>
          </p:cNvPr>
          <p:cNvSpPr/>
          <p:nvPr/>
        </p:nvSpPr>
        <p:spPr>
          <a:xfrm>
            <a:off x="663779" y="6859124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F401D74-70A1-0597-47B1-648EC1ED97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717694" y="6013138"/>
            <a:ext cx="556100" cy="5910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E2F66E0-45F5-8B48-17DC-2CD5F5A317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924454" y="6020854"/>
            <a:ext cx="556100" cy="59109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845CB17-2943-6758-84C1-77EE455DFB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488483" y="5979178"/>
            <a:ext cx="556100" cy="5910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BC8F52-9137-5C95-26F8-47811F5A3C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465269" y="7281097"/>
            <a:ext cx="556100" cy="59109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186A21F-BF00-F720-D806-3F84861428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906834" y="7274553"/>
            <a:ext cx="556100" cy="5910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33BFD2B-CA69-2142-624C-CDAC2A036DD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275776" y="7235309"/>
            <a:ext cx="556100" cy="59109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C3019A5-6B46-5265-4850-B6DF48B366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062495" y="7259756"/>
            <a:ext cx="556100" cy="59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770934" y="3121751"/>
            <a:ext cx="11969740" cy="1887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يوزع الميسر التلاميذ إلى مجموعتين، ويقوم بإخفاء بعض خانات الأعداد (أو يزيل بطاقات الأعداد من الخانات). كل مجموعة تتوفر على بطاقات الأعداد من 1 إلى 7. تختار كل مجموعة البطاقات المناسبة ويضع ممثل كل مجموعة بطاقات الأعداد في الخانات الفارغة.</a:t>
            </a:r>
            <a:endParaRPr lang="ar-MA" sz="31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60E482A2-522C-F0E3-E162-D3849C86AEA7}"/>
              </a:ext>
            </a:extLst>
          </p:cNvPr>
          <p:cNvSpPr txBox="1">
            <a:spLocks/>
          </p:cNvSpPr>
          <p:nvPr/>
        </p:nvSpPr>
        <p:spPr>
          <a:xfrm>
            <a:off x="2362200" y="13313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 تعرف وإكمال نمط حسابي باستعمال الشريط العددي</a:t>
            </a:r>
            <a:endParaRPr lang="ar-MA" sz="4050" b="1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6C6E19-9783-8A57-BC72-DC1789E19651}"/>
              </a:ext>
            </a:extLst>
          </p:cNvPr>
          <p:cNvGrpSpPr/>
          <p:nvPr/>
        </p:nvGrpSpPr>
        <p:grpSpPr>
          <a:xfrm>
            <a:off x="298817" y="5614053"/>
            <a:ext cx="2964870" cy="989198"/>
            <a:chOff x="516353" y="3849544"/>
            <a:chExt cx="2635440" cy="879287"/>
          </a:xfrm>
        </p:grpSpPr>
        <p:pic>
          <p:nvPicPr>
            <p:cNvPr id="4" name="Picture 3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C188E7A-26B1-C6E7-46BF-069EA836E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353" y="3865830"/>
              <a:ext cx="863001" cy="863001"/>
            </a:xfrm>
            <a:prstGeom prst="rect">
              <a:avLst/>
            </a:prstGeom>
          </p:spPr>
        </p:pic>
        <p:pic>
          <p:nvPicPr>
            <p:cNvPr id="7" name="Picture 6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B8F16948-B387-1E14-0292-5358C5827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953" y="3865830"/>
              <a:ext cx="863001" cy="863001"/>
            </a:xfrm>
            <a:prstGeom prst="rect">
              <a:avLst/>
            </a:prstGeom>
          </p:spPr>
        </p:pic>
        <p:pic>
          <p:nvPicPr>
            <p:cNvPr id="10" name="Picture 9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6BBCC53-86B7-517B-CBCA-24FE4D46C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756" y="3857687"/>
              <a:ext cx="863001" cy="863001"/>
            </a:xfrm>
            <a:prstGeom prst="rect">
              <a:avLst/>
            </a:prstGeom>
          </p:spPr>
        </p:pic>
        <p:pic>
          <p:nvPicPr>
            <p:cNvPr id="12" name="Picture 11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7525FBD0-F63D-85E9-2476-149F58566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8792" y="3849544"/>
              <a:ext cx="863001" cy="863001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824F0DB-02AE-AF90-8986-16F8AD5994A5}"/>
              </a:ext>
            </a:extLst>
          </p:cNvPr>
          <p:cNvGrpSpPr/>
          <p:nvPr/>
        </p:nvGrpSpPr>
        <p:grpSpPr>
          <a:xfrm>
            <a:off x="10392666" y="5614053"/>
            <a:ext cx="2964870" cy="989198"/>
            <a:chOff x="516353" y="3849544"/>
            <a:chExt cx="2635440" cy="879287"/>
          </a:xfrm>
        </p:grpSpPr>
        <p:pic>
          <p:nvPicPr>
            <p:cNvPr id="15" name="Picture 14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346C343B-6CB1-322A-EC8C-67B560A25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353" y="3865830"/>
              <a:ext cx="863001" cy="863001"/>
            </a:xfrm>
            <a:prstGeom prst="rect">
              <a:avLst/>
            </a:prstGeom>
          </p:spPr>
        </p:pic>
        <p:pic>
          <p:nvPicPr>
            <p:cNvPr id="16" name="Picture 15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346E32C-28EA-773C-5E09-23A4CD82A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953" y="3865830"/>
              <a:ext cx="863001" cy="863001"/>
            </a:xfrm>
            <a:prstGeom prst="rect">
              <a:avLst/>
            </a:prstGeom>
          </p:spPr>
        </p:pic>
        <p:pic>
          <p:nvPicPr>
            <p:cNvPr id="17" name="Picture 16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BDB060C8-3008-975A-BD5C-D3C67BDDE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756" y="3857687"/>
              <a:ext cx="863001" cy="863001"/>
            </a:xfrm>
            <a:prstGeom prst="rect">
              <a:avLst/>
            </a:prstGeom>
          </p:spPr>
        </p:pic>
        <p:pic>
          <p:nvPicPr>
            <p:cNvPr id="18" name="Picture 17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987F02B-0BC0-54E1-E1F5-CF864163F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8792" y="3849544"/>
              <a:ext cx="863001" cy="863001"/>
            </a:xfrm>
            <a:prstGeom prst="rect">
              <a:avLst/>
            </a:prstGeom>
          </p:spPr>
        </p:pic>
      </p:grp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BE27D0DE-EBB5-F8C8-ADFB-CF5ED6A03E36}"/>
              </a:ext>
            </a:extLst>
          </p:cNvPr>
          <p:cNvGraphicFramePr>
            <a:graphicFrameLocks noGrp="1"/>
          </p:cNvGraphicFramePr>
          <p:nvPr/>
        </p:nvGraphicFramePr>
        <p:xfrm>
          <a:off x="522658" y="7411680"/>
          <a:ext cx="4199426" cy="82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9918">
                  <a:extLst>
                    <a:ext uri="{9D8B030D-6E8A-4147-A177-3AD203B41FA5}">
                      <a16:colId xmlns:a16="http://schemas.microsoft.com/office/drawing/2014/main" val="1270501185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138568001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280310529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864740647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63657356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281767772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052066238"/>
                    </a:ext>
                  </a:extLst>
                </a:gridCol>
              </a:tblGrid>
              <a:tr h="827825"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1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2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4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6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extLst>
                  <a:ext uri="{0D108BD9-81ED-4DB2-BD59-A6C34878D82A}">
                    <a16:rowId xmlns:a16="http://schemas.microsoft.com/office/drawing/2014/main" val="2422537247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46DAD76-180A-3EE8-129C-8B75826AFAEE}"/>
              </a:ext>
            </a:extLst>
          </p:cNvPr>
          <p:cNvGraphicFramePr>
            <a:graphicFrameLocks noGrp="1"/>
          </p:cNvGraphicFramePr>
          <p:nvPr/>
        </p:nvGraphicFramePr>
        <p:xfrm>
          <a:off x="8993920" y="7434877"/>
          <a:ext cx="4199426" cy="82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9918">
                  <a:extLst>
                    <a:ext uri="{9D8B030D-6E8A-4147-A177-3AD203B41FA5}">
                      <a16:colId xmlns:a16="http://schemas.microsoft.com/office/drawing/2014/main" val="1270501185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138568001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280310529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864740647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63657356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281767772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052066238"/>
                    </a:ext>
                  </a:extLst>
                </a:gridCol>
              </a:tblGrid>
              <a:tr h="82782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02870" marR="102870" marT="51435" marB="51435" anchor="ctr"/>
                </a:tc>
                <a:extLst>
                  <a:ext uri="{0D108BD9-81ED-4DB2-BD59-A6C34878D82A}">
                    <a16:rowId xmlns:a16="http://schemas.microsoft.com/office/drawing/2014/main" val="2422537247"/>
                  </a:ext>
                </a:extLst>
              </a:tr>
            </a:tbl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B3D1D8E4-739B-689D-D424-40E04DE4EFB3}"/>
              </a:ext>
            </a:extLst>
          </p:cNvPr>
          <p:cNvGrpSpPr/>
          <p:nvPr/>
        </p:nvGrpSpPr>
        <p:grpSpPr>
          <a:xfrm rot="20343271">
            <a:off x="3368431" y="5526432"/>
            <a:ext cx="1947769" cy="1266240"/>
            <a:chOff x="2875393" y="3765139"/>
            <a:chExt cx="2231754" cy="142848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F9ECBA-AFCE-7F00-5C97-715B1F7B74A8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266514F-073F-167F-14D6-1711514245CF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EB00FDC-8180-971A-C7E9-71F7ABA725D6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9FCF70-04A7-5864-244A-E1856A07E8D6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C796A45-EAF3-511F-85B5-82F01850CAB0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BBD4C91-F1D1-B230-99CD-683C3D7DD61A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674E05E-D59A-447B-6CBE-C06A5963FC17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146F11-2D10-A39C-4E7C-86EB899E6298}"/>
              </a:ext>
            </a:extLst>
          </p:cNvPr>
          <p:cNvGrpSpPr/>
          <p:nvPr/>
        </p:nvGrpSpPr>
        <p:grpSpPr>
          <a:xfrm rot="20343271">
            <a:off x="8273182" y="5490874"/>
            <a:ext cx="1952684" cy="1266240"/>
            <a:chOff x="2869762" y="3765139"/>
            <a:chExt cx="2237385" cy="142848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2B0D11F-C9A9-8803-3175-5F3F91F3D462}"/>
                </a:ext>
              </a:extLst>
            </p:cNvPr>
            <p:cNvSpPr/>
            <p:nvPr/>
          </p:nvSpPr>
          <p:spPr>
            <a:xfrm rot="20057538">
              <a:off x="2869762" y="3882556"/>
              <a:ext cx="542848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45C4338-CCD6-58D2-47B0-245075781B1D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BF8DEE7-1F29-8CBF-E128-3702894BA73C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1E0F112-0BB1-5407-F70C-3F21D02FC907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CA5731E-24A4-36E6-4C7F-CD0B569C3106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8885B49-C452-0FDE-0F21-85EA077447DD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A522E85-30B1-5526-83C9-C2EF9867F338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3459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86037" y="4990423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 العدد 4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9055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466227" y="5714661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الحجم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A65B709-BD6B-0AD3-FDB9-52C65E13B8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6515100"/>
            <a:ext cx="455010" cy="46638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361C57F-C30C-009D-98FD-BA023D373D6A}"/>
              </a:ext>
            </a:extLst>
          </p:cNvPr>
          <p:cNvSpPr txBox="1"/>
          <p:nvPr/>
        </p:nvSpPr>
        <p:spPr>
          <a:xfrm>
            <a:off x="2362200" y="64389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نمط حسابي باستعمال الشريط العددي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5219700"/>
            <a:ext cx="1424853" cy="145878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A85D47C-3B6E-3237-8ABE-31E82FA632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05400" y="4610100"/>
            <a:ext cx="3373843" cy="6463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5256431"/>
            <a:ext cx="1580236" cy="14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4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لعبة الشريط العددي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الحجم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9DD911C2-0985-279A-5822-79449034A2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C2E96969-CFA8-7995-2080-A2EB227C67E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4622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defTabSz="685834" rtl="1">
              <a:defRPr/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أيقونة "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المناولة والألعاب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 من يذكرنا بما تعنيه هذه الأيقونة وما علينا القيام به عند ظهورها.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C3A38E-C4E7-DBD6-5AAA-729AE53C8292}"/>
              </a:ext>
            </a:extLst>
          </p:cNvPr>
          <p:cNvSpPr/>
          <p:nvPr/>
        </p:nvSpPr>
        <p:spPr>
          <a:xfrm>
            <a:off x="5523455" y="73516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2" name="Image 11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E3D20A4-9468-3002-E912-AE45AC52AB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497" y="3539988"/>
            <a:ext cx="6477000" cy="366091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DE890D-9010-3433-66CE-5C3CC43C9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16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A131D85-35BE-0CD5-6293-48F9DD53E05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87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21661</TotalTime>
  <Words>1357</Words>
  <Application>Microsoft Office PowerPoint</Application>
  <PresentationFormat>Personnalisé</PresentationFormat>
  <Paragraphs>339</Paragraphs>
  <Slides>38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50" baseType="lpstr">
      <vt:lpstr>Microsoft Uighur</vt:lpstr>
      <vt:lpstr>Dosis</vt:lpstr>
      <vt:lpstr>Arial Black</vt:lpstr>
      <vt:lpstr>Carelia</vt:lpstr>
      <vt:lpstr>Arial Rounded MT Bold</vt:lpstr>
      <vt:lpstr>Dubai</vt:lpstr>
      <vt:lpstr>Montserrat Medium</vt:lpstr>
      <vt:lpstr>Calibri</vt:lpstr>
      <vt:lpstr>Arial</vt:lpstr>
      <vt:lpstr>Montserrat Light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203</cp:revision>
  <dcterms:created xsi:type="dcterms:W3CDTF">2006-08-16T00:00:00Z</dcterms:created>
  <dcterms:modified xsi:type="dcterms:W3CDTF">2025-09-21T17:20:58Z</dcterms:modified>
  <dc:identifier>DAFtlvZnwz4</dc:identifier>
</cp:coreProperties>
</file>