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8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47482692" r:id="rId10"/>
    <p:sldId id="2134805396" r:id="rId11"/>
    <p:sldId id="2134808551" r:id="rId12"/>
    <p:sldId id="2134808459" r:id="rId13"/>
    <p:sldId id="2134808598" r:id="rId14"/>
    <p:sldId id="2147482700" r:id="rId15"/>
    <p:sldId id="2134808568" r:id="rId16"/>
    <p:sldId id="2147482701" r:id="rId17"/>
    <p:sldId id="2134808460" r:id="rId18"/>
    <p:sldId id="2134808453" r:id="rId19"/>
    <p:sldId id="2147482641" r:id="rId20"/>
    <p:sldId id="2147482648" r:id="rId21"/>
    <p:sldId id="2147482655" r:id="rId22"/>
    <p:sldId id="2147482656" r:id="rId23"/>
    <p:sldId id="2147482657" r:id="rId24"/>
    <p:sldId id="2147482658" r:id="rId25"/>
    <p:sldId id="2147482659" r:id="rId26"/>
    <p:sldId id="2147482660" r:id="rId27"/>
    <p:sldId id="2147482662" r:id="rId28"/>
    <p:sldId id="2147482693" r:id="rId29"/>
    <p:sldId id="2147482694" r:id="rId30"/>
    <p:sldId id="2147482695" r:id="rId31"/>
    <p:sldId id="2147482696" r:id="rId32"/>
    <p:sldId id="2147482702" r:id="rId33"/>
    <p:sldId id="2147482653" r:id="rId34"/>
    <p:sldId id="940" r:id="rId35"/>
    <p:sldId id="2147482651" r:id="rId36"/>
    <p:sldId id="2147482652" r:id="rId37"/>
  </p:sldIdLst>
  <p:sldSz cx="13716000" cy="10287000"/>
  <p:notesSz cx="6858000" cy="9144000"/>
  <p:embeddedFontLst>
    <p:embeddedFont>
      <p:font typeface="Arial Black" panose="020B0A04020102020204" pitchFamily="34" charset="0"/>
      <p:bold r:id="rId39"/>
    </p:embeddedFont>
    <p:embeddedFont>
      <p:font typeface="Arial Rounded MT Bold" panose="020F0704030504030204" pitchFamily="34" charset="0"/>
      <p:regular r:id="rId40"/>
    </p:embeddedFont>
    <p:embeddedFont>
      <p:font typeface="Carelia" panose="020B0604020202020204" charset="0"/>
      <p:regular r:id="rId41"/>
    </p:embeddedFont>
    <p:embeddedFont>
      <p:font typeface="Dosis" pitchFamily="2" charset="0"/>
      <p:regular r:id="rId42"/>
      <p:bold r:id="rId43"/>
    </p:embeddedFont>
    <p:embeddedFont>
      <p:font typeface="Dubai" panose="020B0503030403030204" pitchFamily="34" charset="-78"/>
      <p:regular r:id="rId44"/>
      <p:bold r:id="rId45"/>
    </p:embeddedFont>
    <p:embeddedFont>
      <p:font typeface="Microsoft Uighur" panose="02000000000000000000" pitchFamily="2" charset="-78"/>
      <p:regular r:id="rId46"/>
      <p:bold r:id="rId47"/>
    </p:embeddedFont>
    <p:embeddedFont>
      <p:font typeface="Montserrat" panose="00000500000000000000" pitchFamily="2" charset="0"/>
      <p:regular r:id="rId48"/>
      <p:bold r:id="rId49"/>
      <p:italic r:id="rId50"/>
      <p:boldItalic r:id="rId51"/>
    </p:embeddedFont>
    <p:embeddedFont>
      <p:font typeface="Montserrat Light" panose="00000400000000000000" pitchFamily="2" charset="0"/>
      <p:regular r:id="rId52"/>
      <p:italic r:id="rId53"/>
    </p:embeddedFont>
    <p:embeddedFont>
      <p:font typeface="Montserrat Medium" panose="00000600000000000000" pitchFamily="2" charset="0"/>
      <p:regular r:id="rId54"/>
      <p:italic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956"/>
    <a:srgbClr val="02BDC9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64" d="100"/>
          <a:sy n="64" d="100"/>
        </p:scale>
        <p:origin x="365" y="8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55" Type="http://schemas.openxmlformats.org/officeDocument/2006/relationships/font" Target="fonts/font17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font" Target="fonts/font15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3.fntdata"/><Relationship Id="rId54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1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6.fntdata"/><Relationship Id="rId52" Type="http://schemas.openxmlformats.org/officeDocument/2006/relationships/font" Target="fonts/font14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68743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38.png"/><Relationship Id="rId7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18" Type="http://schemas.openxmlformats.org/officeDocument/2006/relationships/image" Target="../media/image62.png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7.png"/><Relationship Id="rId22" Type="http://schemas.openxmlformats.org/officeDocument/2006/relationships/image" Target="../media/image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1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Relationship Id="rId9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2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1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3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4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4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يمكن اقتراح قصص من قبيل" لدي أربعة أقلام  قلم أزرق وقلم أخضر وقلم أسود وآخر أحمر – كان عندي ثلاثة ألعاب  اشترى لي أبي لعبة جديدة   فأصبح لدي أربعة ألعاب، لعبت مع أصدقائي لعبة الكلل وكان عندي كلة واحدة وفزت بثلاث كلل فأصبح عندي أربع كلل...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4 يسبقني في ترتيب الأعداد العدد 3 و يلحقني أو يليني العدد 5 .......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الحجم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-2" y="863026"/>
            <a:ext cx="12439620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معا متسلسلات منطقية باستخدام الأشكال الهندسية لكن هذه المرة باعتماد خاصية الحجم.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لاحظوا معي كيف. انتبهوا جيدا لأنكم ستفعلون مثلي.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DF8A43B-94A9-3B7E-E072-2CC7DA4D12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7510937"/>
            <a:ext cx="2209800" cy="2059472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40C0DCFC-21E0-85C0-A78F-1231CA21D1A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4" y="2644968"/>
            <a:ext cx="13164293" cy="722293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05000" y="863026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الحجم : مربع كبيرأحمر – مربع صغير أحمر – مربع كبير أحمر...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122C0D35-F389-3C31-F5CB-06E7FE4030B5}"/>
              </a:ext>
            </a:extLst>
          </p:cNvPr>
          <p:cNvSpPr/>
          <p:nvPr/>
        </p:nvSpPr>
        <p:spPr>
          <a:xfrm>
            <a:off x="1371600" y="5143500"/>
            <a:ext cx="1752600" cy="1676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11908FB-D549-3E88-88F8-CDEBBC6475B6}"/>
              </a:ext>
            </a:extLst>
          </p:cNvPr>
          <p:cNvSpPr/>
          <p:nvPr/>
        </p:nvSpPr>
        <p:spPr>
          <a:xfrm>
            <a:off x="3581400" y="5888182"/>
            <a:ext cx="9906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E9604C-BE10-61E8-5765-70E7F96D3133}"/>
              </a:ext>
            </a:extLst>
          </p:cNvPr>
          <p:cNvSpPr/>
          <p:nvPr/>
        </p:nvSpPr>
        <p:spPr>
          <a:xfrm>
            <a:off x="5029200" y="5126182"/>
            <a:ext cx="1752600" cy="1676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97BC92-E0A2-B0C7-0403-013D5331657F}"/>
              </a:ext>
            </a:extLst>
          </p:cNvPr>
          <p:cNvSpPr/>
          <p:nvPr/>
        </p:nvSpPr>
        <p:spPr>
          <a:xfrm>
            <a:off x="7239000" y="5870864"/>
            <a:ext cx="9906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105954F-337E-0E16-48BE-61F00AA10A13}"/>
              </a:ext>
            </a:extLst>
          </p:cNvPr>
          <p:cNvSpPr/>
          <p:nvPr/>
        </p:nvSpPr>
        <p:spPr>
          <a:xfrm>
            <a:off x="8686800" y="5088082"/>
            <a:ext cx="1752600" cy="1676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63CE28F-A30E-8398-F5B9-2F5035036ECF}"/>
              </a:ext>
            </a:extLst>
          </p:cNvPr>
          <p:cNvSpPr/>
          <p:nvPr/>
        </p:nvSpPr>
        <p:spPr>
          <a:xfrm>
            <a:off x="10896600" y="5832764"/>
            <a:ext cx="990600" cy="9144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367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644969"/>
            <a:ext cx="13164293" cy="722293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وستقومون بإعادة بناء نفس المتسلسلة المنطقية باستعمال أشكالكم الهندسية.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448C606-133F-6980-23E4-D7F78A521B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571" y="8106185"/>
            <a:ext cx="4084674" cy="891617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EEA1A7F0-90DA-390B-F8D0-F7606DAD49C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59160" y="27051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838200" y="863026"/>
            <a:ext cx="116014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سأعطي لكل مجموعة أشكالا تحاول أن تشكل منها متسلسلة منطقية باعتماد خاصية الحجم.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25" y="2962119"/>
            <a:ext cx="6736765" cy="380773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68719CB-10F5-2650-0F78-B6C5B7F8D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7739130"/>
            <a:ext cx="1371719" cy="150127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6F4371B-0183-56A2-DCE9-0482AE4725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7993382"/>
            <a:ext cx="1219306" cy="112785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DFA295C-A06D-A2AB-AC56-64D40D97A2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0889" y="7920986"/>
            <a:ext cx="1417443" cy="1242168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4A78A669-5434-63A0-0783-53817961291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5679" y="8092843"/>
            <a:ext cx="1585097" cy="115834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A1ABFAEF-8533-862C-241A-D9DB7025290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4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في بداية هذه الحصة من خلال نشاط قصة عدد على العدد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هذه 4 تفاحات.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4 تفاحات . أربعة مع رفع 4 أصابع للإشارة إلى 4 وبطاقة العدد 4.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5055950-98EF-B6C6-295D-487AC67252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491" y="4718134"/>
            <a:ext cx="921328" cy="108002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83F6A31-2294-3910-951D-74D006FF69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72" y="4628426"/>
            <a:ext cx="921328" cy="10800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493AE9-33E5-9056-E732-76EBCAB651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491" y="6044674"/>
            <a:ext cx="921328" cy="108002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634AED-444B-A058-C6FF-1ACB8AECA3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9672" y="5977645"/>
            <a:ext cx="921328" cy="1080026"/>
          </a:xfrm>
          <a:prstGeom prst="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FEC5CB5F-54C1-6358-55A7-491A81022D6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E1F5431-C0AE-91FC-04A4-11C55B5C17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724150"/>
            <a:ext cx="1624606" cy="266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7C1-B6B3-4858-7712-4AADB028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311FC-D64D-0D20-3CCA-40178131801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BAB2F1-E535-B39C-2360-95CED905BD98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BF0886-39E0-EE71-D34E-45FB7EBC3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C60DA10-5720-FF40-D164-9D867B96F07F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4 </a:t>
            </a:r>
            <a:r>
              <a:rPr lang="ar-MA" sz="36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موزات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أربع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موزات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. أربعة مع رفع 4 أصابع للإشارة إلى 4 وبطاقة العدد 4.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67091A9-6E15-E1CF-6873-D94B266D6D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2095" y="4642029"/>
            <a:ext cx="921106" cy="13977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48A3DC1-4528-6681-3EB4-0CBB52D6A9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0797" y="4617784"/>
            <a:ext cx="921106" cy="13977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5E253C4-77C2-C235-725E-A5E5A7918F4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2438" y="6195576"/>
            <a:ext cx="921106" cy="13977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D002046-DFD6-E974-F521-17973AA15A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4041" y="6096000"/>
            <a:ext cx="921106" cy="139779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1FFE5EC-91B5-6BFD-33F9-046D71C8D74E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BA25F8C-6548-ED66-7621-66183E4620A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771D5C1-ABEC-42D7-6432-4448C63760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724150"/>
            <a:ext cx="1624606" cy="266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7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4 بأشياء من اختياره.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E072912-0E66-EED8-607B-347BF9096B43}"/>
              </a:ext>
            </a:extLst>
          </p:cNvPr>
          <p:cNvSpPr/>
          <p:nvPr/>
        </p:nvSpPr>
        <p:spPr>
          <a:xfrm>
            <a:off x="3657600" y="5427686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C9CE9C2-3DE3-2F72-30C2-109BF54A77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1E45EBE-45E9-AFBA-EBB3-8F5D4D3FFA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4838700"/>
            <a:ext cx="1624606" cy="2668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84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4.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4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4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0BA11C-8D1F-A1B6-A155-F6FE0553E5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672" y="5295900"/>
            <a:ext cx="1409822" cy="1562235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D9A9667C-A9A6-92E3-632B-4FC241AFB7F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1105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4.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8D5EEE58-7FE6-C5AF-8AAC-409C5AB1FFD9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9339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52319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6025908" y="5386377"/>
            <a:ext cx="132912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3800" dirty="0">
                <a:solidFill>
                  <a:schemeClr val="bg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4</a:t>
            </a:r>
            <a:endParaRPr lang="fr-FR" sz="13800" dirty="0">
              <a:solidFill>
                <a:schemeClr val="bg1"/>
              </a:solidFill>
              <a:latin typeface="Dubai" panose="020B0503030403030204" pitchFamily="34" charset="-78"/>
              <a:ea typeface="Cascadia Code" panose="020B0609020000020004" pitchFamily="49" charset="0"/>
              <a:cs typeface="Dubai" panose="020B0503030403030204" pitchFamily="34" charset="-78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F176F2F-83AF-5283-DF9A-1848E67335C3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509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343400" y="976263"/>
            <a:ext cx="8172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 كراساتكم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 من كراسة الرياضيات. لاحظوا كيف.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حل المثال.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1B6B8F4-7EA6-5D64-3EB7-8FC724BC0F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3F7DAE-8119-4C7F-38C8-5677E7803B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97" y="3801830"/>
            <a:ext cx="11599391" cy="464244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0601707-4B85-D6F4-2E61-596083C04B54}"/>
              </a:ext>
            </a:extLst>
          </p:cNvPr>
          <p:cNvSpPr/>
          <p:nvPr/>
        </p:nvSpPr>
        <p:spPr>
          <a:xfrm rot="1082412">
            <a:off x="3832275" y="6909871"/>
            <a:ext cx="2774850" cy="922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A788506-1DBA-8B52-F89B-762E1AA68224}"/>
              </a:ext>
            </a:extLst>
          </p:cNvPr>
          <p:cNvCxnSpPr>
            <a:cxnSpLocks/>
          </p:cNvCxnSpPr>
          <p:nvPr/>
        </p:nvCxnSpPr>
        <p:spPr>
          <a:xfrm>
            <a:off x="3897660" y="6482474"/>
            <a:ext cx="2652718" cy="889396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E0CD87A0-DF3F-70DF-4057-5F1118036333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72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FD50-FF6B-FCF3-3705-8A7F90A8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623F53-A0C2-E612-AEDB-17BA3BCB11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C04D1F-397D-69C2-1BB4-0F4DD0CB665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3FF84-1425-D166-BEF0-BEBA1737AE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8F6C35-935F-7423-E41F-41C2B854E095}"/>
              </a:ext>
            </a:extLst>
          </p:cNvPr>
          <p:cNvSpPr txBox="1"/>
          <p:nvPr/>
        </p:nvSpPr>
        <p:spPr>
          <a:xfrm>
            <a:off x="4724400" y="800100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F9CF428-FB50-FC97-51A8-B6E20CAD96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42E4B8B-163F-61DE-FCDC-0A3B92F8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7CEC4B1-2365-BAF5-52E3-FEF209A01E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597" y="3801830"/>
            <a:ext cx="11599391" cy="4642449"/>
          </a:xfrm>
          <a:prstGeom prst="rect">
            <a:avLst/>
          </a:prstGeom>
        </p:spPr>
      </p:pic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5487AF19-D3CC-C2CC-362B-B9E40F52B976}"/>
              </a:ext>
            </a:extLst>
          </p:cNvPr>
          <p:cNvCxnSpPr>
            <a:cxnSpLocks/>
          </p:cNvCxnSpPr>
          <p:nvPr/>
        </p:nvCxnSpPr>
        <p:spPr>
          <a:xfrm flipH="1">
            <a:off x="6668138" y="6486799"/>
            <a:ext cx="820446" cy="866501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467C0D9-5ABB-600D-F8E9-A33B00F4E74F}"/>
              </a:ext>
            </a:extLst>
          </p:cNvPr>
          <p:cNvCxnSpPr>
            <a:cxnSpLocks/>
          </p:cNvCxnSpPr>
          <p:nvPr/>
        </p:nvCxnSpPr>
        <p:spPr>
          <a:xfrm flipH="1">
            <a:off x="6668138" y="6486799"/>
            <a:ext cx="4524378" cy="877540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Freeform 8">
            <a:extLst>
              <a:ext uri="{FF2B5EF4-FFF2-40B4-BE49-F238E27FC236}">
                <a16:creationId xmlns:a16="http://schemas.microsoft.com/office/drawing/2014/main" id="{9BCDF1E5-3763-3563-6C54-5AB654D33D71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8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الثاني.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نمذجة طريقة الكتابة على السبورة.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F27E9ED-16DE-7574-CD94-6C6FBEEE1A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901A7D5-6E54-0620-9A88-0ACAC9222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25" y="4537269"/>
            <a:ext cx="12649200" cy="3269862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191EAC70-380F-64BE-8800-719706917DB8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0135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1131455" y="3541609"/>
            <a:ext cx="1167014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1828800" y="3211223"/>
            <a:ext cx="10521986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 تعرف وإكمال نمط حسابي باستعمال الشريط العددي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4106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968448"/>
            <a:ext cx="13164293" cy="697565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13002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جديدة تحاولون من خلالها  تعرف وإكمال نمط حسابي باستعمال الشريط العددي.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يُنمذج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اللعبة مستعينا بالبطاقة التقنية للنشاط في الملحق2.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4" name="Group 6">
            <a:extLst>
              <a:ext uri="{FF2B5EF4-FFF2-40B4-BE49-F238E27FC236}">
                <a16:creationId xmlns:a16="http://schemas.microsoft.com/office/drawing/2014/main" id="{8BCE2823-6817-7B17-2182-7616AA9A0358}"/>
              </a:ext>
            </a:extLst>
          </p:cNvPr>
          <p:cNvGrpSpPr/>
          <p:nvPr/>
        </p:nvGrpSpPr>
        <p:grpSpPr>
          <a:xfrm rot="20343271">
            <a:off x="2865807" y="7277128"/>
            <a:ext cx="1947769" cy="1266240"/>
            <a:chOff x="2875393" y="3765139"/>
            <a:chExt cx="2231754" cy="1428481"/>
          </a:xfrm>
          <a:solidFill>
            <a:srgbClr val="2ED7A1"/>
          </a:solidFill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D9655F1-404B-9D12-9321-F6CA86E22482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EB4BF4B-694E-1402-7BE2-BB7A3E78C501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B9074890-8CDD-CBAE-1C29-68CA418966F9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6F7F425-6F17-4984-F1CF-CAA36804BE92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416147CA-CE16-2B0E-8B33-D0815090D82F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99572171-81A3-80CA-222C-934AB856121C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198F9B4-2980-DEA5-00C5-64A577B29638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grpSp>
        <p:nvGrpSpPr>
          <p:cNvPr id="25" name="Group 14">
            <a:extLst>
              <a:ext uri="{FF2B5EF4-FFF2-40B4-BE49-F238E27FC236}">
                <a16:creationId xmlns:a16="http://schemas.microsoft.com/office/drawing/2014/main" id="{891B1FF6-E97B-8E96-89CA-94AA5EB214E9}"/>
              </a:ext>
            </a:extLst>
          </p:cNvPr>
          <p:cNvGrpSpPr/>
          <p:nvPr/>
        </p:nvGrpSpPr>
        <p:grpSpPr>
          <a:xfrm rot="20343271">
            <a:off x="9487373" y="7162165"/>
            <a:ext cx="1947769" cy="1266240"/>
            <a:chOff x="2875393" y="3765139"/>
            <a:chExt cx="2231754" cy="142848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F0871A47-6312-21A6-B624-537FFB8CC03C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7BA7356-F491-72FB-705A-008DD6F8FCD5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59A1EFE-DEF6-F720-3EE9-210D126F166F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923DE6C-FC95-293D-937D-4BEB5B0A0047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A3A7656-3E8D-B9B2-AD40-6B52E5B5F53B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C95D3FEB-2687-4A8C-0DDF-F5382582AE36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9022F18F-2907-AC02-EF61-254B1811D8BE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pic>
        <p:nvPicPr>
          <p:cNvPr id="34" name="Image 33">
            <a:extLst>
              <a:ext uri="{FF2B5EF4-FFF2-40B4-BE49-F238E27FC236}">
                <a16:creationId xmlns:a16="http://schemas.microsoft.com/office/drawing/2014/main" id="{1690B786-F119-2215-4B22-729F705425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63450" y="4813532"/>
            <a:ext cx="6607268" cy="1265760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7C562A10-B632-759C-956F-7817652A4B39}"/>
              </a:ext>
            </a:extLst>
          </p:cNvPr>
          <p:cNvSpPr/>
          <p:nvPr/>
        </p:nvSpPr>
        <p:spPr>
          <a:xfrm rot="10800000">
            <a:off x="12656405" y="8763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563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732945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36848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5EDB6F-5319-8F4B-967D-CB6BB17C70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2A20037-B933-BC4E-4160-08493EC9E875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770C332-DFD3-8DD4-9BB8-F5C2FA38F427}"/>
              </a:ext>
            </a:extLst>
          </p:cNvPr>
          <p:cNvSpPr txBox="1"/>
          <p:nvPr/>
        </p:nvSpPr>
        <p:spPr>
          <a:xfrm>
            <a:off x="1143000" y="1870971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بتدبير العمل أثناء المناولة والألعاب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CF0BEC31-74FF-C87C-C6D2-D19373786AC8}"/>
              </a:ext>
            </a:extLst>
          </p:cNvPr>
          <p:cNvSpPr/>
          <p:nvPr/>
        </p:nvSpPr>
        <p:spPr>
          <a:xfrm rot="21239963" flipH="1">
            <a:off x="885263" y="2691357"/>
            <a:ext cx="11822424" cy="664731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E4E527D-3570-182E-BC3B-68F92B0759AB}"/>
              </a:ext>
            </a:extLst>
          </p:cNvPr>
          <p:cNvSpPr txBox="1"/>
          <p:nvPr/>
        </p:nvSpPr>
        <p:spPr>
          <a:xfrm>
            <a:off x="1371601" y="3682774"/>
            <a:ext cx="10924354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يُنمذج أمام التلاميذ السلوك المنتظر أثناء المناولة والألعاب؛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المناولة والألعاب" تعني تفعيل صيغة العمل بالمناولة والألعاب؛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العمل خلال المناولة والألعاب: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ينتبه كل تلميذ(ة) لشروحات الأستاذ(ة) حتى يستوعب المطلوب منه؛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انتداب ممثل للمجموعة؛ مع تغيير الممثل في كل مرة حتى يتسنى لجميع أعضاء المجموعة تجريب دور القيادة؛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يعمل الجميع بروح الفريق ويتعاونون من أجل تحقيق الهدف؛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يجب الإنصات لكل الآراء والاتفاق على رأي واحد يمثل رأي المجموعة؛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الحفاظ على المعدات وإعادتها لمكانها حال الانتهاء منها؛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30E59B-5F70-A171-A999-D2832E308E2E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8E65E1FA-16EA-1013-0ABB-8279FF6EE100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51BE80B0-013F-FA0B-00C8-0106104A8089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D18624DA-B30D-52CC-4E9E-48E71C13A0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03" y="1285875"/>
            <a:ext cx="2537777" cy="143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352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FF281-6D57-9D71-EC0C-FC9E2917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31EC0F8-F3A3-DB70-0B8D-A6F1B00C16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522050D-4077-2280-BE3C-331D9AD0EB20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391D380E-CC45-21EE-4C13-0F62EF2571D4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</a:t>
            </a:r>
            <a:r>
              <a:rPr lang="f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70B59AA-A965-A3B4-527D-92C9548650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A4F30F04-A158-3CBB-8CE4-33F2CCF16B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004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3573EC9D-15A2-BAE7-9188-79BE5C63D24C}"/>
              </a:ext>
            </a:extLst>
          </p:cNvPr>
          <p:cNvSpPr txBox="1">
            <a:spLocks/>
          </p:cNvSpPr>
          <p:nvPr/>
        </p:nvSpPr>
        <p:spPr>
          <a:xfrm>
            <a:off x="0" y="1285876"/>
            <a:ext cx="13716000" cy="1119850"/>
          </a:xfrm>
          <a:prstGeom prst="rect">
            <a:avLst/>
          </a:prstGeom>
          <a:solidFill>
            <a:srgbClr val="0070C0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vert="horz" wrap="square" lIns="102853" tIns="51413" rIns="102853" bIns="51413" rtlCol="0" anchor="ctr" anchorCtr="0">
            <a:normAutofit fontScale="925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>
              <a:buSzPts val="4200"/>
            </a:pPr>
            <a:r>
              <a:rPr lang="ar-MA" sz="6750" b="1" dirty="0">
                <a:solidFill>
                  <a:schemeClr val="bg1"/>
                </a:solidFill>
                <a:latin typeface="Arial Black"/>
                <a:ea typeface="Arial Black"/>
                <a:cs typeface="+mj-cs"/>
                <a:sym typeface="Arial Black"/>
              </a:rPr>
              <a:t>تعرف وإكمال نمط حسابي باستعمال الشريط العددي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DEE58AF1-AC68-A705-2509-CDE57BE6962B}"/>
              </a:ext>
            </a:extLst>
          </p:cNvPr>
          <p:cNvGraphicFramePr>
            <a:graphicFrameLocks noGrp="1"/>
          </p:cNvGraphicFramePr>
          <p:nvPr/>
        </p:nvGraphicFramePr>
        <p:xfrm>
          <a:off x="403534" y="2760896"/>
          <a:ext cx="12904459" cy="3280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31309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591361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093500">
                <a:tc>
                  <a:txBody>
                    <a:bodyPr/>
                    <a:lstStyle/>
                    <a:p>
                      <a:pPr marL="285750" indent="-28575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3200" b="1" dirty="0">
                          <a:latin typeface="Calibri" panose="020F0502020204030204" pitchFamily="34" charset="0"/>
                          <a:cs typeface="+mj-cs"/>
                        </a:rPr>
                        <a:t>تعرف وإكمال نمط حسابي باستعمال الشريط العددي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أهداف النشاط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1093500">
                <a:tc>
                  <a:txBody>
                    <a:bodyPr/>
                    <a:lstStyle/>
                    <a:p>
                      <a:pPr marL="457200" marR="0" lvl="0" indent="-45720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بطاقات الأعداد، الشريط العددي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المعينات الديداكتيكية</a:t>
                      </a:r>
                      <a:endParaRPr lang="fr-MA" sz="4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1093500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cs typeface="+mj-cs"/>
                        </a:rPr>
                        <a:t>10 دقيقة </a:t>
                      </a:r>
                      <a:endParaRPr lang="fr-MA" sz="3200" b="1" dirty="0">
                        <a:cs typeface="+mj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المدة الزمنية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5" name="Graphic 4" descr="Alarm clock with solid fill">
            <a:extLst>
              <a:ext uri="{FF2B5EF4-FFF2-40B4-BE49-F238E27FC236}">
                <a16:creationId xmlns:a16="http://schemas.microsoft.com/office/drawing/2014/main" id="{02C217A8-D446-D2AF-40DF-E3DF73DA89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98528" y="4953226"/>
            <a:ext cx="1015180" cy="959586"/>
          </a:xfrm>
          <a:prstGeom prst="rect">
            <a:avLst/>
          </a:prstGeom>
        </p:spPr>
      </p:pic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523FEA62-25F8-34FE-1625-489E9089B34A}"/>
              </a:ext>
            </a:extLst>
          </p:cNvPr>
          <p:cNvGraphicFramePr>
            <a:graphicFrameLocks noGrp="1"/>
          </p:cNvGraphicFramePr>
          <p:nvPr/>
        </p:nvGraphicFramePr>
        <p:xfrm>
          <a:off x="2824194" y="6915742"/>
          <a:ext cx="7515515" cy="146467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73645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1073645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1464674"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1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400" b="1" dirty="0"/>
                        <a:t>2</a:t>
                      </a:r>
                      <a:endParaRPr lang="fr-MA" sz="7400" b="1" dirty="0"/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3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400" b="1" dirty="0"/>
                        <a:t>4</a:t>
                      </a:r>
                      <a:endParaRPr lang="fr-MA" sz="7400" b="1" dirty="0"/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5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7400" b="1" dirty="0"/>
                        <a:t>6</a:t>
                      </a:r>
                      <a:endParaRPr lang="fr-MA" sz="7400" b="1" dirty="0"/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7400" b="1" dirty="0"/>
                        <a:t>7</a:t>
                      </a:r>
                    </a:p>
                  </a:txBody>
                  <a:tcPr marL="333105" marR="333105" marT="166552" marB="166552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ACDE5C2D-7817-1C40-1F3B-899C3C2D9C88}"/>
              </a:ext>
            </a:extLst>
          </p:cNvPr>
          <p:cNvGrpSpPr/>
          <p:nvPr/>
        </p:nvGrpSpPr>
        <p:grpSpPr>
          <a:xfrm rot="20343271">
            <a:off x="565509" y="6967623"/>
            <a:ext cx="1947769" cy="1266240"/>
            <a:chOff x="2875393" y="3765139"/>
            <a:chExt cx="2231754" cy="1428481"/>
          </a:xfrm>
          <a:solidFill>
            <a:srgbClr val="2ED7A1"/>
          </a:solidFill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8DB8434-6A0F-7B34-8E29-90D3F7DC606E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227550B-99A6-7B1C-E399-466A8E035A05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F496AE6-BD0E-8AD8-44B9-B93DB73C454B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42E064C-DC30-E1CB-906C-893C260110B7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5B8F92D-8373-FC40-A780-52D9B650C62E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8E028F9-9172-A2F6-22FC-05ABF03DBB99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494C1A7-4CFC-E269-43CF-E61F42127356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F9FFB59-548A-C697-BFEE-3BA278A06B63}"/>
              </a:ext>
            </a:extLst>
          </p:cNvPr>
          <p:cNvGrpSpPr/>
          <p:nvPr/>
        </p:nvGrpSpPr>
        <p:grpSpPr>
          <a:xfrm rot="20343271">
            <a:off x="10824722" y="6990364"/>
            <a:ext cx="1947769" cy="1266240"/>
            <a:chOff x="2875393" y="3765139"/>
            <a:chExt cx="2231754" cy="142848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BAABD0-A900-BAE3-02AA-D8B50600AA3E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C5DF5B8-BD77-7DC0-2DDC-DCE725B278D7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14FA235-956B-B156-A4B2-F1F4E60E3F41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3926D21C-0C50-ABBE-557F-CAA59BF44F16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B909C589-78BE-1039-0A7F-AB6B6BBCFDB2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96E8849C-74A9-ECCF-70DE-D0430527DC8E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E27B0FD-4337-5180-F63C-388D3446453F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30662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4C10FDD7-8610-1F0A-D1A8-1E446DC59C5B}"/>
              </a:ext>
            </a:extLst>
          </p:cNvPr>
          <p:cNvSpPr txBox="1">
            <a:spLocks/>
          </p:cNvSpPr>
          <p:nvPr/>
        </p:nvSpPr>
        <p:spPr>
          <a:xfrm>
            <a:off x="2076350" y="1316887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SzPts val="4200"/>
              <a:buFont typeface="Arial Black"/>
              <a:buNone/>
            </a:pPr>
            <a:r>
              <a:rPr lang="ar-MA" sz="4050" b="1" dirty="0">
                <a:latin typeface="Arial Black"/>
                <a:ea typeface="Arial Black"/>
                <a:cs typeface="+mj-cs"/>
                <a:sym typeface="Arial Black"/>
              </a:rPr>
              <a:t>تعرف وإكمال نمط حسابي باستعمال الشريط العددي</a:t>
            </a:r>
            <a:endParaRPr lang="ar-MA" sz="4050" b="1" dirty="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4186569" y="4536487"/>
            <a:ext cx="8900781" cy="3485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3150" dirty="0">
                <a:latin typeface="Calibri" panose="020F0502020204030204" pitchFamily="34" charset="0"/>
                <a:cs typeface="+mj-cs"/>
              </a:rPr>
              <a:t>يرسم الميسر على الأرض شريطا عدديا، ويذكرهم بالعد التصاعدي ابتداء من العدد 1، يقف في خانة العدد 1 وينتقل تدريجيا من خانة إلى أخرى مع ترديد الأعداد من 1 إلى 7.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3150" dirty="0">
                <a:latin typeface="Calibri" panose="020F0502020204030204" pitchFamily="34" charset="0"/>
                <a:cs typeface="+mj-cs"/>
              </a:rPr>
              <a:t>يقوم الميسر بإخفاء بعض خانات الأعداد في الشريط العددي (مثلا يخفي خانات الأعداد الزوجية)، يقف في خانة العدد 1 ينتقل بخطوتين ، يقفز على خانة العدد 2 وينتقل إلى خانة العدد 3 مع العد والترديد: 1-3-5-7)</a:t>
            </a:r>
          </a:p>
        </p:txBody>
      </p:sp>
      <p:graphicFrame>
        <p:nvGraphicFramePr>
          <p:cNvPr id="17" name="Table 6">
            <a:extLst>
              <a:ext uri="{FF2B5EF4-FFF2-40B4-BE49-F238E27FC236}">
                <a16:creationId xmlns:a16="http://schemas.microsoft.com/office/drawing/2014/main" id="{A7A8A7D2-8BAB-275C-A6C7-B04FCD6E1BAA}"/>
              </a:ext>
            </a:extLst>
          </p:cNvPr>
          <p:cNvGraphicFramePr>
            <a:graphicFrameLocks noGrp="1"/>
          </p:cNvGraphicFramePr>
          <p:nvPr/>
        </p:nvGraphicFramePr>
        <p:xfrm>
          <a:off x="577448" y="6107803"/>
          <a:ext cx="2835000" cy="41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5000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1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2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3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4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5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6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7</a:t>
                      </a:r>
                    </a:p>
                  </a:txBody>
                  <a:tcPr marL="102870" marR="102870" marT="51435" marB="51435"/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graphicFrame>
        <p:nvGraphicFramePr>
          <p:cNvPr id="18" name="Table 6">
            <a:extLst>
              <a:ext uri="{FF2B5EF4-FFF2-40B4-BE49-F238E27FC236}">
                <a16:creationId xmlns:a16="http://schemas.microsoft.com/office/drawing/2014/main" id="{9383225D-D433-B394-6C6A-8942AF5BCD60}"/>
              </a:ext>
            </a:extLst>
          </p:cNvPr>
          <p:cNvGraphicFramePr>
            <a:graphicFrameLocks noGrp="1"/>
          </p:cNvGraphicFramePr>
          <p:nvPr/>
        </p:nvGraphicFramePr>
        <p:xfrm>
          <a:off x="577448" y="4906285"/>
          <a:ext cx="2835000" cy="41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5000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1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500" dirty="0"/>
                        <a:t>2</a:t>
                      </a:r>
                      <a:endParaRPr lang="fr-MA" sz="1500" dirty="0"/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3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500" dirty="0"/>
                        <a:t>4</a:t>
                      </a:r>
                      <a:endParaRPr lang="fr-MA" sz="1500" dirty="0"/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5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1500" dirty="0"/>
                        <a:t>6</a:t>
                      </a:r>
                      <a:endParaRPr lang="fr-MA" sz="1500" dirty="0"/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7</a:t>
                      </a:r>
                    </a:p>
                  </a:txBody>
                  <a:tcPr marL="102870" marR="102870" marT="51435" marB="51435"/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graphicFrame>
        <p:nvGraphicFramePr>
          <p:cNvPr id="19" name="Table 6">
            <a:extLst>
              <a:ext uri="{FF2B5EF4-FFF2-40B4-BE49-F238E27FC236}">
                <a16:creationId xmlns:a16="http://schemas.microsoft.com/office/drawing/2014/main" id="{212AA962-5E67-8F1E-67AA-136CA695667A}"/>
              </a:ext>
            </a:extLst>
          </p:cNvPr>
          <p:cNvGraphicFramePr>
            <a:graphicFrameLocks noGrp="1"/>
          </p:cNvGraphicFramePr>
          <p:nvPr/>
        </p:nvGraphicFramePr>
        <p:xfrm>
          <a:off x="577448" y="7326051"/>
          <a:ext cx="2835000" cy="4171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5000">
                  <a:extLst>
                    <a:ext uri="{9D8B030D-6E8A-4147-A177-3AD203B41FA5}">
                      <a16:colId xmlns:a16="http://schemas.microsoft.com/office/drawing/2014/main" val="183422943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24394115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4145097883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283342591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477276916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3396447845"/>
                    </a:ext>
                  </a:extLst>
                </a:gridCol>
                <a:gridCol w="405000">
                  <a:extLst>
                    <a:ext uri="{9D8B030D-6E8A-4147-A177-3AD203B41FA5}">
                      <a16:colId xmlns:a16="http://schemas.microsoft.com/office/drawing/2014/main" val="1414754831"/>
                    </a:ext>
                  </a:extLst>
                </a:gridCol>
              </a:tblGrid>
              <a:tr h="417195"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1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2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3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4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5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6</a:t>
                      </a:r>
                    </a:p>
                  </a:txBody>
                  <a:tcPr marL="102870" marR="102870" marT="51435" marB="5143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MA" sz="1500" dirty="0"/>
                        <a:t>7</a:t>
                      </a:r>
                    </a:p>
                  </a:txBody>
                  <a:tcPr marL="102870" marR="102870" marT="51435" marB="51435"/>
                </a:tc>
                <a:extLst>
                  <a:ext uri="{0D108BD9-81ED-4DB2-BD59-A6C34878D82A}">
                    <a16:rowId xmlns:a16="http://schemas.microsoft.com/office/drawing/2014/main" val="2940226615"/>
                  </a:ext>
                </a:extLst>
              </a:tr>
            </a:tbl>
          </a:graphicData>
        </a:graphic>
      </p:graphicFrame>
      <p:sp>
        <p:nvSpPr>
          <p:cNvPr id="20" name="Arrow: Curved Down 19">
            <a:extLst>
              <a:ext uri="{FF2B5EF4-FFF2-40B4-BE49-F238E27FC236}">
                <a16:creationId xmlns:a16="http://schemas.microsoft.com/office/drawing/2014/main" id="{78BA069A-4536-110A-08FF-E0B5BC3B6FE0}"/>
              </a:ext>
            </a:extLst>
          </p:cNvPr>
          <p:cNvSpPr/>
          <p:nvPr/>
        </p:nvSpPr>
        <p:spPr>
          <a:xfrm>
            <a:off x="1162378" y="5652387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sp>
        <p:nvSpPr>
          <p:cNvPr id="21" name="Arrow: Curved Down 20">
            <a:extLst>
              <a:ext uri="{FF2B5EF4-FFF2-40B4-BE49-F238E27FC236}">
                <a16:creationId xmlns:a16="http://schemas.microsoft.com/office/drawing/2014/main" id="{AAC466B5-C3AE-56F1-DD1D-E55EF231FD4E}"/>
              </a:ext>
            </a:extLst>
          </p:cNvPr>
          <p:cNvSpPr/>
          <p:nvPr/>
        </p:nvSpPr>
        <p:spPr>
          <a:xfrm>
            <a:off x="760831" y="5627940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sp>
        <p:nvSpPr>
          <p:cNvPr id="22" name="Arrow: Curved Down 21">
            <a:extLst>
              <a:ext uri="{FF2B5EF4-FFF2-40B4-BE49-F238E27FC236}">
                <a16:creationId xmlns:a16="http://schemas.microsoft.com/office/drawing/2014/main" id="{6EA03900-A96D-968E-74A5-0AF1332B3293}"/>
              </a:ext>
            </a:extLst>
          </p:cNvPr>
          <p:cNvSpPr/>
          <p:nvPr/>
        </p:nvSpPr>
        <p:spPr>
          <a:xfrm>
            <a:off x="1065326" y="6883571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sp>
        <p:nvSpPr>
          <p:cNvPr id="23" name="Arrow: Curved Down 22">
            <a:extLst>
              <a:ext uri="{FF2B5EF4-FFF2-40B4-BE49-F238E27FC236}">
                <a16:creationId xmlns:a16="http://schemas.microsoft.com/office/drawing/2014/main" id="{DBD01A7B-3254-E3D8-D720-01A5327CFDC5}"/>
              </a:ext>
            </a:extLst>
          </p:cNvPr>
          <p:cNvSpPr/>
          <p:nvPr/>
        </p:nvSpPr>
        <p:spPr>
          <a:xfrm>
            <a:off x="663779" y="6859124"/>
            <a:ext cx="636350" cy="37618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025">
              <a:solidFill>
                <a:schemeClr val="tx1"/>
              </a:solidFill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7F401D74-70A1-0597-47B1-648EC1ED97C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717694" y="6013138"/>
            <a:ext cx="556100" cy="59109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CE2F66E0-45F5-8B48-17DC-2CD5F5A3179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924454" y="6020854"/>
            <a:ext cx="556100" cy="59109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845CB17-2943-6758-84C1-77EE455DFBC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488483" y="5979178"/>
            <a:ext cx="556100" cy="59109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71BC8F52-9137-5C95-26F8-47811F5A3CD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465269" y="7281097"/>
            <a:ext cx="556100" cy="59109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186A21F-BF00-F720-D806-3F848614287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906834" y="7274553"/>
            <a:ext cx="556100" cy="5910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33BFD2B-CA69-2142-624C-CDAC2A036DD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1275776" y="7235309"/>
            <a:ext cx="556100" cy="59109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C3019A5-6B46-5265-4850-B6DF48B3661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2062495" y="7259756"/>
            <a:ext cx="556100" cy="59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0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770934" y="3121751"/>
            <a:ext cx="11969740" cy="1887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</a:pPr>
            <a:r>
              <a:rPr lang="ar-MA" sz="2700" dirty="0">
                <a:latin typeface="Calibri" panose="020F0502020204030204" pitchFamily="34" charset="0"/>
                <a:cs typeface="+mj-cs"/>
              </a:rPr>
              <a:t>يوزع الميسر التلاميذ إلى مجموعتين، ويقوم بإخفاء بعض خانات الأعداد (أو يزيل بطاقات الأعداد من الخانات). كل مجموعة تتوفر على بطاقات الأعداد من 1 إلى 7. تختار كل مجموعة البطاقات المناسبة ويضع ممثل كل مجموعة بطاقات الأعداد في الخانات الفارغة.</a:t>
            </a:r>
            <a:endParaRPr lang="ar-MA" sz="3150" dirty="0">
              <a:latin typeface="Calibri" panose="020F0502020204030204" pitchFamily="34" charset="0"/>
              <a:cs typeface="+mj-cs"/>
            </a:endParaRP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60E482A2-522C-F0E3-E162-D3849C86AEA7}"/>
              </a:ext>
            </a:extLst>
          </p:cNvPr>
          <p:cNvSpPr txBox="1">
            <a:spLocks/>
          </p:cNvSpPr>
          <p:nvPr/>
        </p:nvSpPr>
        <p:spPr>
          <a:xfrm>
            <a:off x="2362200" y="1331304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rtl="1">
              <a:buSzPts val="4200"/>
            </a:pPr>
            <a:r>
              <a:rPr lang="ar-MA" sz="4050" b="1" dirty="0">
                <a:latin typeface="Arial Black"/>
                <a:ea typeface="Arial Black"/>
                <a:cs typeface="+mj-cs"/>
                <a:sym typeface="Arial Black"/>
              </a:rPr>
              <a:t> تعرف وإكمال نمط حسابي باستعمال الشريط العددي</a:t>
            </a:r>
            <a:endParaRPr lang="ar-MA" sz="4050" b="1" dirty="0"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sz="2025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6C6E19-9783-8A57-BC72-DC1789E19651}"/>
              </a:ext>
            </a:extLst>
          </p:cNvPr>
          <p:cNvGrpSpPr/>
          <p:nvPr/>
        </p:nvGrpSpPr>
        <p:grpSpPr>
          <a:xfrm>
            <a:off x="298817" y="5614053"/>
            <a:ext cx="2964870" cy="989198"/>
            <a:chOff x="516353" y="3849544"/>
            <a:chExt cx="2635440" cy="879287"/>
          </a:xfrm>
        </p:grpSpPr>
        <p:pic>
          <p:nvPicPr>
            <p:cNvPr id="4" name="Picture 3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C188E7A-26B1-C6E7-46BF-069EA836E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353" y="3865830"/>
              <a:ext cx="863001" cy="863001"/>
            </a:xfrm>
            <a:prstGeom prst="rect">
              <a:avLst/>
            </a:prstGeom>
          </p:spPr>
        </p:pic>
        <p:pic>
          <p:nvPicPr>
            <p:cNvPr id="7" name="Picture 6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B8F16948-B387-1E14-0292-5358C5827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953" y="3865830"/>
              <a:ext cx="863001" cy="863001"/>
            </a:xfrm>
            <a:prstGeom prst="rect">
              <a:avLst/>
            </a:prstGeom>
          </p:spPr>
        </p:pic>
        <p:pic>
          <p:nvPicPr>
            <p:cNvPr id="10" name="Picture 9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6BBCC53-86B7-517B-CBCA-24FE4D46C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756" y="3857687"/>
              <a:ext cx="863001" cy="863001"/>
            </a:xfrm>
            <a:prstGeom prst="rect">
              <a:avLst/>
            </a:prstGeom>
          </p:spPr>
        </p:pic>
        <p:pic>
          <p:nvPicPr>
            <p:cNvPr id="12" name="Picture 11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7525FBD0-F63D-85E9-2476-149F58566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8792" y="3849544"/>
              <a:ext cx="863001" cy="863001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824F0DB-02AE-AF90-8986-16F8AD5994A5}"/>
              </a:ext>
            </a:extLst>
          </p:cNvPr>
          <p:cNvGrpSpPr/>
          <p:nvPr/>
        </p:nvGrpSpPr>
        <p:grpSpPr>
          <a:xfrm>
            <a:off x="10392666" y="5614053"/>
            <a:ext cx="2964870" cy="989198"/>
            <a:chOff x="516353" y="3849544"/>
            <a:chExt cx="2635440" cy="879287"/>
          </a:xfrm>
        </p:grpSpPr>
        <p:pic>
          <p:nvPicPr>
            <p:cNvPr id="15" name="Picture 14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346C343B-6CB1-322A-EC8C-67B560A25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353" y="3865830"/>
              <a:ext cx="863001" cy="863001"/>
            </a:xfrm>
            <a:prstGeom prst="rect">
              <a:avLst/>
            </a:prstGeom>
          </p:spPr>
        </p:pic>
        <p:pic>
          <p:nvPicPr>
            <p:cNvPr id="16" name="Picture 15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346E32C-28EA-773C-5E09-23A4CD82A4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2953" y="3865830"/>
              <a:ext cx="863001" cy="863001"/>
            </a:xfrm>
            <a:prstGeom prst="rect">
              <a:avLst/>
            </a:prstGeom>
          </p:spPr>
        </p:pic>
        <p:pic>
          <p:nvPicPr>
            <p:cNvPr id="17" name="Picture 16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BDB060C8-3008-975A-BD5C-D3C67BDDEC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87756" y="3857687"/>
              <a:ext cx="863001" cy="863001"/>
            </a:xfrm>
            <a:prstGeom prst="rect">
              <a:avLst/>
            </a:prstGeom>
          </p:spPr>
        </p:pic>
        <p:pic>
          <p:nvPicPr>
            <p:cNvPr id="18" name="Picture 17" descr="A picture containing black, darkness&#10;&#10;Description automatically generated">
              <a:extLst>
                <a:ext uri="{FF2B5EF4-FFF2-40B4-BE49-F238E27FC236}">
                  <a16:creationId xmlns:a16="http://schemas.microsoft.com/office/drawing/2014/main" id="{F987F02B-0BC0-54E1-E1F5-CF864163FE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8792" y="3849544"/>
              <a:ext cx="863001" cy="863001"/>
            </a:xfrm>
            <a:prstGeom prst="rect">
              <a:avLst/>
            </a:prstGeom>
          </p:spPr>
        </p:pic>
      </p:grp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BE27D0DE-EBB5-F8C8-ADFB-CF5ED6A03E36}"/>
              </a:ext>
            </a:extLst>
          </p:cNvPr>
          <p:cNvGraphicFramePr>
            <a:graphicFrameLocks noGrp="1"/>
          </p:cNvGraphicFramePr>
          <p:nvPr/>
        </p:nvGraphicFramePr>
        <p:xfrm>
          <a:off x="522658" y="7411680"/>
          <a:ext cx="4199426" cy="82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9918">
                  <a:extLst>
                    <a:ext uri="{9D8B030D-6E8A-4147-A177-3AD203B41FA5}">
                      <a16:colId xmlns:a16="http://schemas.microsoft.com/office/drawing/2014/main" val="1270501185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138568001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280310529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864740647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63657356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281767772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052066238"/>
                    </a:ext>
                  </a:extLst>
                </a:gridCol>
              </a:tblGrid>
              <a:tr h="827825"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1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2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4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3200" b="1" dirty="0"/>
                        <a:t>6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3200" b="1" dirty="0"/>
                    </a:p>
                  </a:txBody>
                  <a:tcPr marL="102870" marR="102870" marT="51435" marB="51435" anchor="ctr"/>
                </a:tc>
                <a:extLst>
                  <a:ext uri="{0D108BD9-81ED-4DB2-BD59-A6C34878D82A}">
                    <a16:rowId xmlns:a16="http://schemas.microsoft.com/office/drawing/2014/main" val="2422537247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F46DAD76-180A-3EE8-129C-8B75826AFAEE}"/>
              </a:ext>
            </a:extLst>
          </p:cNvPr>
          <p:cNvGraphicFramePr>
            <a:graphicFrameLocks noGrp="1"/>
          </p:cNvGraphicFramePr>
          <p:nvPr/>
        </p:nvGraphicFramePr>
        <p:xfrm>
          <a:off x="8993920" y="7434877"/>
          <a:ext cx="4199426" cy="8278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9918">
                  <a:extLst>
                    <a:ext uri="{9D8B030D-6E8A-4147-A177-3AD203B41FA5}">
                      <a16:colId xmlns:a16="http://schemas.microsoft.com/office/drawing/2014/main" val="1270501185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138568001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3280310529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864740647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63657356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2817677726"/>
                    </a:ext>
                  </a:extLst>
                </a:gridCol>
                <a:gridCol w="599918">
                  <a:extLst>
                    <a:ext uri="{9D8B030D-6E8A-4147-A177-3AD203B41FA5}">
                      <a16:colId xmlns:a16="http://schemas.microsoft.com/office/drawing/2014/main" val="1052066238"/>
                    </a:ext>
                  </a:extLst>
                </a:gridCol>
              </a:tblGrid>
              <a:tr h="827825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fr-FR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fr-FR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102870" marR="102870" marT="51435" marB="51435" anchor="ctr"/>
                </a:tc>
                <a:extLst>
                  <a:ext uri="{0D108BD9-81ED-4DB2-BD59-A6C34878D82A}">
                    <a16:rowId xmlns:a16="http://schemas.microsoft.com/office/drawing/2014/main" val="2422537247"/>
                  </a:ext>
                </a:extLst>
              </a:tr>
            </a:tbl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B3D1D8E4-739B-689D-D424-40E04DE4EFB3}"/>
              </a:ext>
            </a:extLst>
          </p:cNvPr>
          <p:cNvGrpSpPr/>
          <p:nvPr/>
        </p:nvGrpSpPr>
        <p:grpSpPr>
          <a:xfrm rot="20343271">
            <a:off x="3368431" y="5526432"/>
            <a:ext cx="1947769" cy="1266240"/>
            <a:chOff x="2875393" y="3765139"/>
            <a:chExt cx="2231754" cy="1428481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BF9ECBA-AFCE-7F00-5C97-715B1F7B74A8}"/>
                </a:ext>
              </a:extLst>
            </p:cNvPr>
            <p:cNvSpPr/>
            <p:nvPr/>
          </p:nvSpPr>
          <p:spPr>
            <a:xfrm rot="20133928">
              <a:off x="2875393" y="3890156"/>
              <a:ext cx="542849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266514F-073F-167F-14D6-1711514245CF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EB00FDC-8180-971A-C7E9-71F7ABA725D6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39FCF70-04A7-5864-244A-E1856A07E8D6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C796A45-EAF3-511F-85B5-82F01850CAB0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BBD4C91-F1D1-B230-99CD-683C3D7DD61A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674E05E-D59A-447B-6CBE-C06A5963FC17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8146F11-2D10-A39C-4E7C-86EB899E6298}"/>
              </a:ext>
            </a:extLst>
          </p:cNvPr>
          <p:cNvGrpSpPr/>
          <p:nvPr/>
        </p:nvGrpSpPr>
        <p:grpSpPr>
          <a:xfrm rot="20343271">
            <a:off x="8273182" y="5490874"/>
            <a:ext cx="1952684" cy="1266240"/>
            <a:chOff x="2869762" y="3765139"/>
            <a:chExt cx="2237385" cy="1428481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2B0D11F-C9A9-8803-3175-5F3F91F3D462}"/>
                </a:ext>
              </a:extLst>
            </p:cNvPr>
            <p:cNvSpPr/>
            <p:nvPr/>
          </p:nvSpPr>
          <p:spPr>
            <a:xfrm rot="20057538">
              <a:off x="2869762" y="3882556"/>
              <a:ext cx="542848" cy="735845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1</a:t>
              </a: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45C4338-CCD6-58D2-47B0-245075781B1D}"/>
                </a:ext>
              </a:extLst>
            </p:cNvPr>
            <p:cNvSpPr/>
            <p:nvPr/>
          </p:nvSpPr>
          <p:spPr>
            <a:xfrm rot="20979604">
              <a:off x="3198073" y="3775948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2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BF8DEE7-1F29-8CBF-E128-3702894BA73C}"/>
                </a:ext>
              </a:extLst>
            </p:cNvPr>
            <p:cNvSpPr/>
            <p:nvPr/>
          </p:nvSpPr>
          <p:spPr>
            <a:xfrm rot="345530">
              <a:off x="3522127" y="3765139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3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21E0F112-0BB1-5407-F70C-3F21D02FC907}"/>
                </a:ext>
              </a:extLst>
            </p:cNvPr>
            <p:cNvSpPr/>
            <p:nvPr/>
          </p:nvSpPr>
          <p:spPr>
            <a:xfrm rot="1182953">
              <a:off x="3893119" y="3833933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4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CA5731E-24A4-36E6-4C7F-CD0B569C3106}"/>
                </a:ext>
              </a:extLst>
            </p:cNvPr>
            <p:cNvSpPr/>
            <p:nvPr/>
          </p:nvSpPr>
          <p:spPr>
            <a:xfrm rot="2780010">
              <a:off x="4160474" y="402489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5</a:t>
              </a: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38885B49-C452-0FDE-0F21-85EA077447DD}"/>
                </a:ext>
              </a:extLst>
            </p:cNvPr>
            <p:cNvSpPr/>
            <p:nvPr/>
          </p:nvSpPr>
          <p:spPr>
            <a:xfrm rot="3515149">
              <a:off x="4345304" y="4273571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6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A522E85-30B1-5526-83C9-C2EF9867F338}"/>
                </a:ext>
              </a:extLst>
            </p:cNvPr>
            <p:cNvSpPr/>
            <p:nvPr/>
          </p:nvSpPr>
          <p:spPr>
            <a:xfrm rot="4405486">
              <a:off x="4467801" y="4554274"/>
              <a:ext cx="542848" cy="735844"/>
            </a:xfrm>
            <a:prstGeom prst="rect">
              <a:avLst/>
            </a:prstGeom>
            <a:grpFill/>
            <a:ln w="28575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fr-FR" sz="3150" b="1" dirty="0"/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734598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86037" y="4990423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4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9055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466227" y="5714661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الحجم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A65B709-BD6B-0AD3-FDB9-52C65E13B8C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600" y="6515100"/>
            <a:ext cx="455010" cy="46638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6361C57F-C30C-009D-98FD-BA023D373D6A}"/>
              </a:ext>
            </a:extLst>
          </p:cNvPr>
          <p:cNvSpPr txBox="1"/>
          <p:nvPr/>
        </p:nvSpPr>
        <p:spPr>
          <a:xfrm>
            <a:off x="2362200" y="64389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نمط حسابي باستعمال الشريط العددي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5219700"/>
            <a:ext cx="1424853" cy="145878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A85D47C-3B6E-3237-8ABE-31E82FA632F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105400" y="4610100"/>
            <a:ext cx="3373843" cy="6463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5256431"/>
            <a:ext cx="1580236" cy="147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4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وإكمال نمط حسابي باستعمال الشريط العددي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خاصية الحجم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4780AED4-6872-702E-12D7-35CB157020D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AA6D8B8A-0A4C-2887-7BDE-6F022068C0A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4622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سنرى أيقونة " المناولة والألعاب" وسأوضح لكم ما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ذا تعني وما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عليكم القيام به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ظهور هذه الأيقونة.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يوضح  الأستاذ(ة) للتلاميذ السلوك المنتظر منهم أثناء النمذجة كما هو مبين في الملحق 1.</a:t>
            </a: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7D8AF012-905F-C37B-17B3-F86540DFB59F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47EDD3E-A784-5E74-6731-A0DCC0CAC5FF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C3A38E-C4E7-DBD6-5AAA-729AE53C8292}"/>
              </a:ext>
            </a:extLst>
          </p:cNvPr>
          <p:cNvSpPr/>
          <p:nvPr/>
        </p:nvSpPr>
        <p:spPr>
          <a:xfrm>
            <a:off x="5523455" y="6653490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2" name="Image 11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E3D20A4-9468-3002-E912-AE45AC52AB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9497" y="2853395"/>
            <a:ext cx="6477000" cy="366091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275018E-3317-4F18-30C5-C2E6092BD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16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FA6AC471-C8CC-60A3-DEB9-04A89EA1950D}"/>
              </a:ext>
            </a:extLst>
          </p:cNvPr>
          <p:cNvSpPr/>
          <p:nvPr/>
        </p:nvSpPr>
        <p:spPr>
          <a:xfrm rot="10800000">
            <a:off x="12656405" y="9525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21636</TotalTime>
  <Words>1453</Words>
  <Application>Microsoft Office PowerPoint</Application>
  <PresentationFormat>Personnalisé</PresentationFormat>
  <Paragraphs>310</Paragraphs>
  <Slides>36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36</vt:i4>
      </vt:variant>
    </vt:vector>
  </HeadingPairs>
  <TitlesOfParts>
    <vt:vector size="49" baseType="lpstr">
      <vt:lpstr>Arial Rounded MT Bold</vt:lpstr>
      <vt:lpstr>Montserrat Medium</vt:lpstr>
      <vt:lpstr>Dubai</vt:lpstr>
      <vt:lpstr>Carelia</vt:lpstr>
      <vt:lpstr>Calibri</vt:lpstr>
      <vt:lpstr>Montserrat Light</vt:lpstr>
      <vt:lpstr>Arial Black</vt:lpstr>
      <vt:lpstr>Montserrat</vt:lpstr>
      <vt:lpstr>Dosis</vt:lpstr>
      <vt:lpstr>Microsoft Uighur</vt:lpstr>
      <vt:lpstr>Arial</vt:lpstr>
      <vt:lpstr>Wingdings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205</cp:revision>
  <dcterms:created xsi:type="dcterms:W3CDTF">2006-08-16T00:00:00Z</dcterms:created>
  <dcterms:modified xsi:type="dcterms:W3CDTF">2025-09-24T17:08:16Z</dcterms:modified>
  <dc:identifier>DAFtlvZnwz4</dc:identifier>
</cp:coreProperties>
</file>