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0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34808445" r:id="rId12"/>
    <p:sldId id="2134805396" r:id="rId13"/>
    <p:sldId id="2134808570" r:id="rId14"/>
    <p:sldId id="2134808446" r:id="rId15"/>
    <p:sldId id="2134808519" r:id="rId16"/>
    <p:sldId id="2134808520" r:id="rId17"/>
    <p:sldId id="2134808521" r:id="rId18"/>
    <p:sldId id="2134808522" r:id="rId19"/>
    <p:sldId id="2134808459" r:id="rId20"/>
    <p:sldId id="2134808450" r:id="rId21"/>
    <p:sldId id="2134808530" r:id="rId22"/>
    <p:sldId id="2134808531" r:id="rId23"/>
    <p:sldId id="2134808509" r:id="rId24"/>
    <p:sldId id="2134808588" r:id="rId25"/>
    <p:sldId id="2134808460" r:id="rId26"/>
    <p:sldId id="2134808453" r:id="rId27"/>
    <p:sldId id="2134808537" r:id="rId28"/>
    <p:sldId id="2134808538" r:id="rId29"/>
    <p:sldId id="2134808540" r:id="rId30"/>
    <p:sldId id="2134808577" r:id="rId31"/>
    <p:sldId id="2134808543" r:id="rId32"/>
    <p:sldId id="2134808454" r:id="rId33"/>
    <p:sldId id="2134808542" r:id="rId34"/>
    <p:sldId id="2134808491" r:id="rId35"/>
    <p:sldId id="2134808578" r:id="rId36"/>
    <p:sldId id="2134808579" r:id="rId37"/>
    <p:sldId id="2134808560" r:id="rId38"/>
    <p:sldId id="2134808580" r:id="rId39"/>
    <p:sldId id="2134808581" r:id="rId40"/>
    <p:sldId id="2134808561" r:id="rId41"/>
    <p:sldId id="2134808582" r:id="rId42"/>
    <p:sldId id="2134808583" r:id="rId43"/>
    <p:sldId id="2134808584" r:id="rId44"/>
    <p:sldId id="2134808585" r:id="rId45"/>
    <p:sldId id="2134808586" r:id="rId46"/>
    <p:sldId id="2134808467" r:id="rId47"/>
    <p:sldId id="2134808499" r:id="rId48"/>
    <p:sldId id="2134808468" r:id="rId49"/>
    <p:sldId id="2134808474" r:id="rId50"/>
    <p:sldId id="2134808558" r:id="rId51"/>
    <p:sldId id="2134808472" r:id="rId52"/>
    <p:sldId id="2134808501" r:id="rId53"/>
    <p:sldId id="2134808518" r:id="rId54"/>
    <p:sldId id="2134808569" r:id="rId55"/>
    <p:sldId id="2134808461" r:id="rId56"/>
    <p:sldId id="2134808587" r:id="rId57"/>
    <p:sldId id="2134808503" r:id="rId58"/>
    <p:sldId id="2134808504" r:id="rId59"/>
  </p:sldIdLst>
  <p:sldSz cx="13716000" cy="10287000"/>
  <p:notesSz cx="6858000" cy="9144000"/>
  <p:embeddedFontLst>
    <p:embeddedFont>
      <p:font typeface="Carelia" panose="020B0604020202020204" charset="0"/>
      <p:regular r:id="rId61"/>
    </p:embeddedFont>
    <p:embeddedFont>
      <p:font typeface="Dosis" pitchFamily="2" charset="0"/>
      <p:regular r:id="rId62"/>
      <p:bold r:id="rId63"/>
    </p:embeddedFont>
    <p:embeddedFont>
      <p:font typeface="IBM Plex Sans Arabic" panose="020B0604020202020204" charset="-78"/>
      <p:regular r:id="rId64"/>
    </p:embeddedFont>
    <p:embeddedFont>
      <p:font typeface="Microsoft Uighur" panose="02000000000000000000" pitchFamily="2" charset="-78"/>
      <p:regular r:id="rId65"/>
      <p:bold r:id="rId6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3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6.fntdata"/><Relationship Id="rId5" Type="http://schemas.openxmlformats.org/officeDocument/2006/relationships/slide" Target="slides/slide4.xml"/><Relationship Id="rId61" Type="http://schemas.openxmlformats.org/officeDocument/2006/relationships/font" Target="fonts/font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12/09/2025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7.sv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8.png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6.png"/><Relationship Id="rId5" Type="http://schemas.openxmlformats.org/officeDocument/2006/relationships/image" Target="../media/image27.png"/><Relationship Id="rId4" Type="http://schemas.openxmlformats.org/officeDocument/2006/relationships/image" Target="../media/image9.svg"/><Relationship Id="rId9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9.svg"/><Relationship Id="rId7" Type="http://schemas.openxmlformats.org/officeDocument/2006/relationships/image" Target="../media/image2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9.svg"/><Relationship Id="rId7" Type="http://schemas.openxmlformats.org/officeDocument/2006/relationships/image" Target="../media/image5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9.svg"/><Relationship Id="rId7" Type="http://schemas.openxmlformats.org/officeDocument/2006/relationships/image" Target="../media/image5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48.png"/><Relationship Id="rId9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9.svg"/><Relationship Id="rId7" Type="http://schemas.openxmlformats.org/officeDocument/2006/relationships/image" Target="../media/image5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43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3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svg"/><Relationship Id="rId4" Type="http://schemas.openxmlformats.org/officeDocument/2006/relationships/image" Target="../media/image7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75.jpeg"/><Relationship Id="rId4" Type="http://schemas.openxmlformats.org/officeDocument/2006/relationships/image" Target="../media/image7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7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5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3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algn="ctr" defTabSz="914400" rtl="1" eaLnBrk="1" latinLnBrk="0" hangingPunct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التميز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 999999 باستعمال جدول التفكيك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قسمة (3 أرقام على رقم)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02AA26B8-7D0B-FB39-ACFA-E238D09AF635}"/>
              </a:ext>
            </a:extLst>
          </p:cNvPr>
          <p:cNvGrpSpPr/>
          <p:nvPr/>
        </p:nvGrpSpPr>
        <p:grpSpPr>
          <a:xfrm>
            <a:off x="7239000" y="4838700"/>
            <a:ext cx="1823611" cy="2215306"/>
            <a:chOff x="5551965" y="4355607"/>
            <a:chExt cx="2789137" cy="3388218"/>
          </a:xfrm>
        </p:grpSpPr>
        <p:pic>
          <p:nvPicPr>
            <p:cNvPr id="16" name="Image 15" descr="Une image contenant texte, capture d’écran, Rectangle, cercle&#10;&#10;Le contenu généré par l’IA peut être incorrect.">
              <a:extLst>
                <a:ext uri="{FF2B5EF4-FFF2-40B4-BE49-F238E27FC236}">
                  <a16:creationId xmlns:a16="http://schemas.microsoft.com/office/drawing/2014/main" id="{1249945A-462C-CA62-9F42-25598F55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45721">
              <a:off x="7466251" y="4355607"/>
              <a:ext cx="679221" cy="1391763"/>
            </a:xfrm>
            <a:prstGeom prst="rect">
              <a:avLst/>
            </a:prstGeom>
          </p:spPr>
        </p:pic>
        <p:pic>
          <p:nvPicPr>
            <p:cNvPr id="17" name="Image 16" descr="Une image contenant texte, capture d’écran, Rectangle, cercle&#10;&#10;Le contenu généré par l’IA peut être incorrect.">
              <a:extLst>
                <a:ext uri="{FF2B5EF4-FFF2-40B4-BE49-F238E27FC236}">
                  <a16:creationId xmlns:a16="http://schemas.microsoft.com/office/drawing/2014/main" id="{B8169E53-FCC9-F09D-DD25-B4128C692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45721">
              <a:off x="6793967" y="4367805"/>
              <a:ext cx="679221" cy="1391763"/>
            </a:xfrm>
            <a:prstGeom prst="rect">
              <a:avLst/>
            </a:prstGeom>
          </p:spPr>
        </p:pic>
        <p:pic>
          <p:nvPicPr>
            <p:cNvPr id="19" name="Image 18" descr="Une image contenant texte, capture d’écran,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CE4303D2-2D7B-5FB6-2BF9-5E51B7530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38541">
              <a:off x="6359041" y="4885399"/>
              <a:ext cx="691822" cy="1425101"/>
            </a:xfrm>
            <a:prstGeom prst="rect">
              <a:avLst/>
            </a:prstGeom>
          </p:spPr>
        </p:pic>
        <p:pic>
          <p:nvPicPr>
            <p:cNvPr id="20" name="Image 19" descr="Une image contenant texte, capture d’écran,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192EF52B-8BA0-7C7D-D2F3-8BEE88ED2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38541">
              <a:off x="5551965" y="4798483"/>
              <a:ext cx="691822" cy="1425101"/>
            </a:xfrm>
            <a:prstGeom prst="rect">
              <a:avLst/>
            </a:prstGeom>
          </p:spPr>
        </p:pic>
        <p:pic>
          <p:nvPicPr>
            <p:cNvPr id="22" name="Image 21" descr="Une image contenant texte, bleu vert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CC925AF7-B9B5-719D-B82D-77B952425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4355" y="5817855"/>
              <a:ext cx="676747" cy="1439388"/>
            </a:xfrm>
            <a:prstGeom prst="rect">
              <a:avLst/>
            </a:prstGeom>
          </p:spPr>
        </p:pic>
        <p:pic>
          <p:nvPicPr>
            <p:cNvPr id="23" name="Image 22" descr="Une image contenant texte, bleu vert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7039C0D5-F103-48A5-E881-451D6FBF2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5411" y="6174513"/>
              <a:ext cx="676747" cy="1439388"/>
            </a:xfrm>
            <a:prstGeom prst="rect">
              <a:avLst/>
            </a:prstGeom>
          </p:spPr>
        </p:pic>
        <p:pic>
          <p:nvPicPr>
            <p:cNvPr id="25" name="Image 24" descr="Une image contenant texte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7781F7E4-4E7E-B438-2500-FE7F0A68F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9437" y="6337774"/>
              <a:ext cx="674698" cy="1406051"/>
            </a:xfrm>
            <a:prstGeom prst="rect">
              <a:avLst/>
            </a:prstGeom>
          </p:spPr>
        </p:pic>
        <p:pic>
          <p:nvPicPr>
            <p:cNvPr id="26" name="Image 25" descr="Une image contenant texte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3AC25FC6-2795-A6FD-C45E-F7FEF9B86F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8770" y="6152077"/>
              <a:ext cx="674698" cy="1406051"/>
            </a:xfrm>
            <a:prstGeom prst="rect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119C852C-F58E-91AB-A87A-C9E987272A0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6800" y="4609906"/>
            <a:ext cx="2126957" cy="266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القسمة (3 أرقام على رقم)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بناء جداول الضرب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لتعرف على العدد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باستعمال جدول التفكيك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الانتباه يساعد على الفهم الجيد،عندما أتحدث أنصتوا جيدا، أطلبـــــــــــ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الإذن قبل التحدث.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1518783" y="7727769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2CBDA84-A357-4396-986E-6BB128196AF5}"/>
              </a:ext>
            </a:extLst>
          </p:cNvPr>
          <p:cNvSpPr/>
          <p:nvPr/>
        </p:nvSpPr>
        <p:spPr>
          <a:xfrm>
            <a:off x="9497480" y="6364884"/>
            <a:ext cx="293450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 وأنصت جيدا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3276600" y="8176016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4078AF7-B7F8-EC70-299E-67216C78ECCD}"/>
              </a:ext>
            </a:extLst>
          </p:cNvPr>
          <p:cNvSpPr/>
          <p:nvPr/>
        </p:nvSpPr>
        <p:spPr>
          <a:xfrm>
            <a:off x="1284017" y="6364884"/>
            <a:ext cx="2924587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أطلب الإذن قبل التحدث</a:t>
            </a:r>
            <a:endParaRPr lang="ar-MA" sz="3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93ECDC66-96FC-62D5-56F6-2585EE3FB5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1284017" y="2820620"/>
            <a:ext cx="2934503" cy="3529910"/>
          </a:xfrm>
          <a:prstGeom prst="rect">
            <a:avLst/>
          </a:prstGeom>
        </p:spPr>
      </p:pic>
      <p:pic>
        <p:nvPicPr>
          <p:cNvPr id="5" name="Image 4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240C2FEF-8C30-04BA-3CA5-AB949CA46E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9497480" y="3066289"/>
            <a:ext cx="2713803" cy="326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جداول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بنائي الأعزاء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سنقوم ببناء جداول الضرب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سيساعدنا ذلك في التدرب على الحساب السريع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نتذكر في البداية جداول 2 و3 و4 و5 و6 و7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سنقوم الآن ببناء جداول الضرب 8 و9 بشكل جماعي باستعمال تقنية السلم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B5059-CDBC-D0F9-19EE-9EA46E400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57CF66-59F5-C21C-8A9B-13CE7EEFA99A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615304F-655E-6F70-F73A-E1A6AF048E75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651E58-984C-4DC2-B532-D167EB088C77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F58867-A995-AD6A-E50B-C0544E98BF9B}"/>
              </a:ext>
            </a:extLst>
          </p:cNvPr>
          <p:cNvSpPr txBox="1"/>
          <p:nvPr/>
        </p:nvSpPr>
        <p:spPr>
          <a:xfrm>
            <a:off x="990600" y="887104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الجداء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564F78C-DA6F-40AE-AF49-FAC5297234E9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CED48ED-000C-E257-9EBD-4E669057B17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D6AD167-E610-DEBE-EDC1-847ACB3E9D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81EE1CB-C7B4-81B6-BB83-CB9A797B1950}"/>
              </a:ext>
            </a:extLst>
          </p:cNvPr>
          <p:cNvSpPr txBox="1"/>
          <p:nvPr/>
        </p:nvSpPr>
        <p:spPr>
          <a:xfrm>
            <a:off x="4495800" y="4838700"/>
            <a:ext cx="5029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3</a:t>
            </a:r>
            <a:r>
              <a:rPr lang="fr-FR" sz="11500" dirty="0">
                <a:solidFill>
                  <a:schemeClr val="bg1"/>
                </a:solidFill>
              </a:rPr>
              <a:t>×</a:t>
            </a:r>
            <a:r>
              <a:rPr lang="ar-MA" sz="11500" dirty="0">
                <a:solidFill>
                  <a:schemeClr val="bg1"/>
                </a:solidFill>
              </a:rPr>
              <a:t>9</a:t>
            </a:r>
            <a:r>
              <a:rPr lang="fr-FR" sz="11500" dirty="0">
                <a:solidFill>
                  <a:schemeClr val="bg1"/>
                </a:solidFill>
              </a:rPr>
              <a:t>=..</a:t>
            </a:r>
          </a:p>
        </p:txBody>
      </p:sp>
    </p:spTree>
    <p:extLst>
      <p:ext uri="{BB962C8B-B14F-4D97-AF65-F5344CB8AC3E}">
        <p14:creationId xmlns:p14="http://schemas.microsoft.com/office/powerpoint/2010/main" val="1519753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88125-9E9C-D9BD-A451-0489F53B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AE3553A-FA7C-41F8-49EB-1196A0B69688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CAD8E11-9D39-309B-7E35-779F9ABC88CA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32A43BD-B17B-55A8-07F2-520733B79273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65BDDA1-0350-9D9E-EE0E-FF257E088F83}"/>
              </a:ext>
            </a:extLst>
          </p:cNvPr>
          <p:cNvSpPr txBox="1"/>
          <p:nvPr/>
        </p:nvSpPr>
        <p:spPr>
          <a:xfrm>
            <a:off x="1205132" y="997522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9CD1CFA-8215-1206-EF2C-56D220E70748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E6F6652-0C27-FAB6-7462-C4C7583BC39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6D1AFDFD-1B94-0660-EC73-8C183C7D5F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724AAF2-820C-2A62-BE82-F485F7B9667F}"/>
              </a:ext>
            </a:extLst>
          </p:cNvPr>
          <p:cNvSpPr txBox="1"/>
          <p:nvPr/>
        </p:nvSpPr>
        <p:spPr>
          <a:xfrm>
            <a:off x="4419600" y="4838700"/>
            <a:ext cx="5105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3</a:t>
            </a:r>
            <a:r>
              <a:rPr lang="fr-FR" sz="11500" dirty="0">
                <a:solidFill>
                  <a:schemeClr val="bg1"/>
                </a:solidFill>
              </a:rPr>
              <a:t>×</a:t>
            </a:r>
            <a:r>
              <a:rPr lang="ar-MA" sz="11500" dirty="0">
                <a:solidFill>
                  <a:schemeClr val="bg1"/>
                </a:solidFill>
              </a:rPr>
              <a:t>9</a:t>
            </a:r>
            <a:r>
              <a:rPr lang="fr-FR" sz="11500" dirty="0">
                <a:solidFill>
                  <a:schemeClr val="bg1"/>
                </a:solidFill>
              </a:rPr>
              <a:t>=</a:t>
            </a:r>
            <a:r>
              <a:rPr lang="ar-MA" sz="11500" dirty="0">
                <a:solidFill>
                  <a:schemeClr val="bg1"/>
                </a:solidFill>
              </a:rPr>
              <a:t>27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ECBDFDC-C92D-52E8-1015-2729D7E664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53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EF9AD-1C65-3F9B-EB50-932DE8F5E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ED28F4C-292C-C5A2-DA68-3A4B64D1CA7F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A487AA0-D557-9AF3-1E42-B467F10B052F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27CA05-9C80-5C95-B033-E1ACA52C7ACD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AEE5F3A-5D92-D72C-7F1A-2EDBF640CA91}"/>
              </a:ext>
            </a:extLst>
          </p:cNvPr>
          <p:cNvSpPr txBox="1"/>
          <p:nvPr/>
        </p:nvSpPr>
        <p:spPr>
          <a:xfrm>
            <a:off x="1205132" y="833735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حسبو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 الجداء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36E12D-15CD-52F0-622C-D133D24BD964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9F5102-411F-CA12-5C64-FFA7D3A6E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44F048F-8D4C-F885-6462-B6A66F7FB8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DA18F65-B7C2-F507-E7F0-446340BA43F1}"/>
              </a:ext>
            </a:extLst>
          </p:cNvPr>
          <p:cNvSpPr txBox="1"/>
          <p:nvPr/>
        </p:nvSpPr>
        <p:spPr>
          <a:xfrm>
            <a:off x="4457698" y="4838700"/>
            <a:ext cx="4800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6</a:t>
            </a:r>
            <a:r>
              <a:rPr lang="fr-FR" sz="11500" dirty="0">
                <a:solidFill>
                  <a:schemeClr val="bg1"/>
                </a:solidFill>
              </a:rPr>
              <a:t>×</a:t>
            </a:r>
            <a:r>
              <a:rPr lang="ar-MA" sz="11500" dirty="0">
                <a:solidFill>
                  <a:schemeClr val="bg1"/>
                </a:solidFill>
              </a:rPr>
              <a:t>8</a:t>
            </a:r>
            <a:r>
              <a:rPr lang="fr-FR" sz="11500" dirty="0">
                <a:solidFill>
                  <a:schemeClr val="bg1"/>
                </a:solidFill>
              </a:rPr>
              <a:t>=..</a:t>
            </a:r>
          </a:p>
        </p:txBody>
      </p:sp>
    </p:spTree>
    <p:extLst>
      <p:ext uri="{BB962C8B-B14F-4D97-AF65-F5344CB8AC3E}">
        <p14:creationId xmlns:p14="http://schemas.microsoft.com/office/powerpoint/2010/main" val="2034712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B4D60-A63E-3C0E-C432-44CDA6049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F6BF6CD-C5C8-1DDE-1CBC-8BE82303B711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CFA38E-156A-F661-4612-14161A92C1E6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EB28E10-1BB3-391C-546E-2D3EB96F7A9E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55257F1-A60D-2298-8419-201880F25FF8}"/>
              </a:ext>
            </a:extLst>
          </p:cNvPr>
          <p:cNvSpPr txBox="1"/>
          <p:nvPr/>
        </p:nvSpPr>
        <p:spPr>
          <a:xfrm>
            <a:off x="1205132" y="823977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C740B1-F2ED-8DAE-A393-74B99A70B4E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7DE723E-6B76-7270-134E-3EA7E37C645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DBC3BCDA-7DB6-F25B-D202-D3FE7A6D35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352800" y="3719013"/>
            <a:ext cx="6856114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6BBBBD-89F2-F2D0-BD70-68950BB4A028}"/>
              </a:ext>
            </a:extLst>
          </p:cNvPr>
          <p:cNvSpPr txBox="1"/>
          <p:nvPr/>
        </p:nvSpPr>
        <p:spPr>
          <a:xfrm>
            <a:off x="4343400" y="4838700"/>
            <a:ext cx="5715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1500" dirty="0">
                <a:solidFill>
                  <a:schemeClr val="bg1"/>
                </a:solidFill>
              </a:rPr>
              <a:t>6</a:t>
            </a:r>
            <a:r>
              <a:rPr lang="fr-FR" sz="11500" dirty="0">
                <a:solidFill>
                  <a:schemeClr val="bg1"/>
                </a:solidFill>
              </a:rPr>
              <a:t>×</a:t>
            </a:r>
            <a:r>
              <a:rPr lang="ar-MA" sz="11500" dirty="0">
                <a:solidFill>
                  <a:schemeClr val="bg1"/>
                </a:solidFill>
              </a:rPr>
              <a:t>8</a:t>
            </a:r>
            <a:r>
              <a:rPr lang="fr-FR" sz="11500" dirty="0">
                <a:solidFill>
                  <a:schemeClr val="bg1"/>
                </a:solidFill>
              </a:rPr>
              <a:t>=</a:t>
            </a:r>
            <a:r>
              <a:rPr lang="ar-MA" sz="11500" dirty="0">
                <a:solidFill>
                  <a:schemeClr val="bg1"/>
                </a:solidFill>
              </a:rPr>
              <a:t>48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5C933E-137F-80A3-9912-94252F8F8A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62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" b="50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الآن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ستنعرف على 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إلى999 999 باستعمال جدول التفكيك.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النشاط.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79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FCB50-FD3A-0B97-141C-DD29DFBF5972}"/>
              </a:ext>
            </a:extLst>
          </p:cNvPr>
          <p:cNvGrpSpPr/>
          <p:nvPr/>
        </p:nvGrpSpPr>
        <p:grpSpPr>
          <a:xfrm>
            <a:off x="1254990" y="2602110"/>
            <a:ext cx="6564968" cy="7230788"/>
            <a:chOff x="5527145" y="2366668"/>
            <a:chExt cx="6564968" cy="7230788"/>
          </a:xfrm>
        </p:grpSpPr>
        <p:pic>
          <p:nvPicPr>
            <p:cNvPr id="6" name="Image 5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443D4A1E-0F43-F1C9-28F4-BA9AFB48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527145" y="2366668"/>
              <a:ext cx="6293024" cy="330421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A1013D-39DF-C47F-0F7B-973EA864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39195" y="5230551"/>
              <a:ext cx="6552918" cy="4366905"/>
            </a:xfrm>
            <a:prstGeom prst="rect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D59B8DF-4CC9-365B-AD18-0708D1BA17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0366" y="2986007"/>
            <a:ext cx="2126957" cy="26656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0F0D410-8FDE-993B-429E-5F6371C9EF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293D2E-8A1E-6BFB-2B5D-A9C3E01EED8E}"/>
              </a:ext>
            </a:extLst>
          </p:cNvPr>
          <p:cNvSpPr txBox="1"/>
          <p:nvPr/>
        </p:nvSpPr>
        <p:spPr>
          <a:xfrm>
            <a:off x="9311815" y="4130780"/>
            <a:ext cx="2833006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جدول التفكيك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سأوزع على كل مجموعة  عددا من النقود، قوموا بعدِّها أولا.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مثلوا العدد </a:t>
            </a:r>
            <a:r>
              <a:rPr lang="fr-FR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137 098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بالنقود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638800" y="7903369"/>
            <a:ext cx="2057400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fr-FR" sz="3600" dirty="0">
                <a:solidFill>
                  <a:schemeClr val="tx1"/>
                </a:solidFill>
              </a:rPr>
              <a:t>137 098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>
            <a:off x="6638908" y="6743700"/>
            <a:ext cx="28592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3276600" y="2595466"/>
            <a:ext cx="6934200" cy="468163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5486400" y="7903369"/>
            <a:ext cx="1905000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3600" dirty="0">
                <a:solidFill>
                  <a:schemeClr val="tx1"/>
                </a:solidFill>
              </a:rPr>
              <a:t>137 098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6431849" y="7277100"/>
            <a:ext cx="7051" cy="6262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0D9B41A-FA21-96B5-503B-E33AE6ADB3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1400" y="3229769"/>
            <a:ext cx="1752600" cy="9906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A6D46C1-EFBF-3BAD-3DD2-DEF753728C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5500" y="3298984"/>
            <a:ext cx="1485900" cy="92392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9BD2F1C-EC8F-04F1-ABAE-4F6141CD60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0" y="3301206"/>
            <a:ext cx="1219200" cy="942975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89F4082-F923-D62D-8E6C-4DCEFEE367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4798" y="5063967"/>
            <a:ext cx="809625" cy="962025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678D084-73FB-EB06-F138-9B1BCB3FA4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02491" y="5063967"/>
            <a:ext cx="63817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682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3733800" y="3434190"/>
            <a:ext cx="57912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DC8BF9D-F9C0-15F0-0ED5-3B68E56161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2400" y="3809956"/>
            <a:ext cx="1752600" cy="942975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6C2D55D5-1D7C-02F8-61E8-61E82B6594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4574" y="3848056"/>
            <a:ext cx="1466850" cy="904875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E919174-365B-AA6A-FABA-F805E36C49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3850" y="3848056"/>
            <a:ext cx="1190625" cy="904875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C14FE4C8-83E6-EDBE-075A-38509FDD43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5300" y="5276828"/>
            <a:ext cx="1066800" cy="942975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F1A3E900-61CE-FEF1-C2FB-BA65628B50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43661" y="5238356"/>
            <a:ext cx="828675" cy="1000125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0FA1A974-431B-BD54-0071-7324CFC563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43887" y="5217212"/>
            <a:ext cx="590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435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AA8F9-150B-8ACB-DB21-BE23D6966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C76CC4E-9A0A-7FE3-1799-8ED52B499DD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AB7E7D-A6F3-E570-F1A2-19D9BBD72027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E038639-F213-9456-A95C-76AC0BF5F56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A4F2188-DF63-7F4D-84F8-88C1CD310AC5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BFF51D2-099D-0EA3-4944-30C1EFE7B69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AF9FD03-26B1-FB6F-913A-0C385AAEBE2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83E311F-5DF2-9C8A-4EBD-2433A4308588}"/>
              </a:ext>
            </a:extLst>
          </p:cNvPr>
          <p:cNvSpPr/>
          <p:nvPr/>
        </p:nvSpPr>
        <p:spPr>
          <a:xfrm>
            <a:off x="3733800" y="3434190"/>
            <a:ext cx="57912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CEFECAB-41F8-0B4E-293C-554E40516659}"/>
              </a:ext>
            </a:extLst>
          </p:cNvPr>
          <p:cNvSpPr/>
          <p:nvPr/>
        </p:nvSpPr>
        <p:spPr>
          <a:xfrm>
            <a:off x="5715000" y="7903369"/>
            <a:ext cx="187642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fr-FR" sz="3600" dirty="0">
                <a:solidFill>
                  <a:prstClr val="black"/>
                </a:solidFill>
                <a:cs typeface="Arial" panose="020B0604020202020204" pitchFamily="34" charset="0"/>
              </a:rPr>
              <a:t>571 384</a:t>
            </a:r>
            <a:endParaRPr lang="fr-FR" sz="3600" dirty="0">
              <a:solidFill>
                <a:prstClr val="black"/>
              </a:solidFill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FCB4C0B-B419-7687-4E9A-82209F5F48EA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23812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6" name="Image 35">
            <a:extLst>
              <a:ext uri="{FF2B5EF4-FFF2-40B4-BE49-F238E27FC236}">
                <a16:creationId xmlns:a16="http://schemas.microsoft.com/office/drawing/2014/main" id="{4984DF1B-D819-68F4-09EB-51791E8396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3809956"/>
            <a:ext cx="1752600" cy="942975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55FC224F-F20D-9AC7-DBC3-4FE653C453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574" y="3848056"/>
            <a:ext cx="1466850" cy="904875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633E1BB-C63E-F959-79FD-4A8893C499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3850" y="3848056"/>
            <a:ext cx="1190625" cy="904875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2AEB9530-803E-61E7-1AB6-E97169E39E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5300" y="5276828"/>
            <a:ext cx="1066800" cy="942975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256766A6-3227-3D87-28B3-71CEA1CFF6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3661" y="5238356"/>
            <a:ext cx="828675" cy="1000125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7970D1BB-C6C9-1D0A-4353-13AA35CBB4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3887" y="5217212"/>
            <a:ext cx="590550" cy="971550"/>
          </a:xfrm>
          <a:prstGeom prst="rect">
            <a:avLst/>
          </a:prstGeom>
        </p:spPr>
      </p:pic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7194A2B-D2E7-8E9B-3B66-49C0CA35ED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192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عمليات القسمة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قسمة باستخدام النقود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FR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801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 لياسين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DF59B42F-0DA0-7BA0-10FF-3787ABDE57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" b="79"/>
          <a:stretch/>
        </p:blipFill>
        <p:spPr>
          <a:xfrm>
            <a:off x="614410" y="1219775"/>
            <a:ext cx="774297" cy="9379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2170" y="4558598"/>
            <a:ext cx="7568555" cy="5043732"/>
          </a:xfrm>
          <a:prstGeom prst="rect">
            <a:avLst/>
          </a:prstGeom>
        </p:spPr>
      </p:pic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D7798050-8EE4-1EE9-1974-AAFD6143554F}"/>
              </a:ext>
            </a:extLst>
          </p:cNvPr>
          <p:cNvCxnSpPr>
            <a:cxnSpLocks/>
          </p:cNvCxnSpPr>
          <p:nvPr/>
        </p:nvCxnSpPr>
        <p:spPr>
          <a:xfrm>
            <a:off x="2894571" y="4934867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F62E2839-129B-F7C6-3D3B-67D92B18895C}"/>
              </a:ext>
            </a:extLst>
          </p:cNvPr>
          <p:cNvSpPr txBox="1"/>
          <p:nvPr/>
        </p:nvSpPr>
        <p:spPr>
          <a:xfrm>
            <a:off x="1688089" y="4444756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ياسين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275854" y="863026"/>
            <a:ext cx="121637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حظوا جيدا سأطلب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ياسين أن يوزع المبلغ الذي يتوفر عليه بالتساوي على أصدقائه: عمر ومريم وفدوى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1094" y="3800835"/>
            <a:ext cx="7568555" cy="504373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6594B34-52F9-6A7E-2660-4979E12C0C9B}"/>
              </a:ext>
            </a:extLst>
          </p:cNvPr>
          <p:cNvSpPr txBox="1"/>
          <p:nvPr/>
        </p:nvSpPr>
        <p:spPr>
          <a:xfrm>
            <a:off x="8896735" y="3324775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فدوى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B6FDD55-6A6A-A3DE-FBCF-B8CBB5F108BB}"/>
              </a:ext>
            </a:extLst>
          </p:cNvPr>
          <p:cNvCxnSpPr>
            <a:cxnSpLocks/>
          </p:cNvCxnSpPr>
          <p:nvPr/>
        </p:nvCxnSpPr>
        <p:spPr>
          <a:xfrm flipH="1">
            <a:off x="8259245" y="3839869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EA546C88-3925-D2A5-E46A-EEFCFDE36C70}"/>
              </a:ext>
            </a:extLst>
          </p:cNvPr>
          <p:cNvCxnSpPr>
            <a:cxnSpLocks/>
          </p:cNvCxnSpPr>
          <p:nvPr/>
        </p:nvCxnSpPr>
        <p:spPr>
          <a:xfrm>
            <a:off x="1879801" y="4977051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7AD05CD0-D240-7C39-D14B-3E0ABAA5B618}"/>
              </a:ext>
            </a:extLst>
          </p:cNvPr>
          <p:cNvSpPr txBox="1"/>
          <p:nvPr/>
        </p:nvSpPr>
        <p:spPr>
          <a:xfrm>
            <a:off x="10151494" y="4150455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عمر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7646B79B-7DCD-1DC5-A914-324C0CE27804}"/>
              </a:ext>
            </a:extLst>
          </p:cNvPr>
          <p:cNvCxnSpPr>
            <a:cxnSpLocks/>
          </p:cNvCxnSpPr>
          <p:nvPr/>
        </p:nvCxnSpPr>
        <p:spPr>
          <a:xfrm flipH="1">
            <a:off x="9514004" y="4665549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1D0F646C-74C4-8B66-E676-9EC9D71BE99B}"/>
              </a:ext>
            </a:extLst>
          </p:cNvPr>
          <p:cNvSpPr txBox="1"/>
          <p:nvPr/>
        </p:nvSpPr>
        <p:spPr>
          <a:xfrm>
            <a:off x="673319" y="4486940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مريم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القسمة باستعمال النقود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</a:t>
            </a:r>
            <a:endParaRPr lang="fr-FR" sz="2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7641"/>
            <a:chOff x="5423146" y="2984386"/>
            <a:chExt cx="6552918" cy="6337641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924" b="93904" l="2422" r="90547">
                          <a14:foregroundMark x1="21406" y1="20281" x2="21406" y2="20281"/>
                          <a14:foregroundMark x1="20469" y1="41266" x2="20469" y2="41266"/>
                          <a14:foregroundMark x1="24297" y1="40797" x2="24297" y2="40797"/>
                          <a14:foregroundMark x1="9063" y1="38335" x2="9063" y2="38335"/>
                          <a14:foregroundMark x1="6172" y1="52638" x2="7187" y2="65064"/>
                          <a14:foregroundMark x1="40781" y1="9848" x2="45547" y2="9848"/>
                          <a14:foregroundMark x1="40781" y1="5041" x2="46172" y2="7386"/>
                          <a14:foregroundMark x1="55391" y1="94021" x2="40469" y2="92145"/>
                          <a14:foregroundMark x1="90547" y1="30246" x2="90234" y2="35522"/>
                          <a14:foregroundMark x1="2422" y1="44549" x2="3047" y2="498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5122"/>
              <a:ext cx="6552918" cy="4366905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الضرب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3124200" y="32599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2188628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6F5DB31-3C51-240D-B6B5-0EA49756FC3E}"/>
              </a:ext>
            </a:extLst>
          </p:cNvPr>
          <p:cNvCxnSpPr/>
          <p:nvPr/>
        </p:nvCxnSpPr>
        <p:spPr>
          <a:xfrm>
            <a:off x="4414722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8FC08718-1A96-DFF4-4692-C9A4BC03E6AF}"/>
              </a:ext>
            </a:extLst>
          </p:cNvPr>
          <p:cNvCxnSpPr/>
          <p:nvPr/>
        </p:nvCxnSpPr>
        <p:spPr>
          <a:xfrm>
            <a:off x="44147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C0C3BE83-318B-FB53-9033-83016FC74F41}"/>
              </a:ext>
            </a:extLst>
          </p:cNvPr>
          <p:cNvSpPr txBox="1"/>
          <p:nvPr/>
        </p:nvSpPr>
        <p:spPr>
          <a:xfrm>
            <a:off x="4758160" y="317980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75FDD0F-0CC5-89DA-F583-FEC998F05612}"/>
              </a:ext>
            </a:extLst>
          </p:cNvPr>
          <p:cNvSpPr txBox="1"/>
          <p:nvPr/>
        </p:nvSpPr>
        <p:spPr>
          <a:xfrm>
            <a:off x="1434824" y="331340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F6F2F-36C3-9194-0022-93B8F013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8682F26-19E9-712E-E467-60E620FCE74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A0050DC-3BB2-318D-B075-B441F7F6F793}"/>
              </a:ext>
            </a:extLst>
          </p:cNvPr>
          <p:cNvSpPr/>
          <p:nvPr/>
        </p:nvSpPr>
        <p:spPr>
          <a:xfrm>
            <a:off x="275854" y="3086100"/>
            <a:ext cx="13164293" cy="7010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D05EB6E-25F1-DE07-D3C9-5B80A2775F04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F43C6B4-DF05-DD2A-3EEE-7831527881CE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DDA851-9BA2-7851-A201-409808594B3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C11B003-9B54-E66E-509C-02896CF6A3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5833F2AB-E450-7377-17BA-A6B41544380C}"/>
              </a:ext>
            </a:extLst>
          </p:cNvPr>
          <p:cNvSpPr txBox="1"/>
          <p:nvPr/>
        </p:nvSpPr>
        <p:spPr>
          <a:xfrm>
            <a:off x="3276600" y="425060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9BBE683-9A6A-D04A-32A1-9AD54728ACD4}"/>
              </a:ext>
            </a:extLst>
          </p:cNvPr>
          <p:cNvSpPr txBox="1"/>
          <p:nvPr/>
        </p:nvSpPr>
        <p:spPr>
          <a:xfrm>
            <a:off x="5105400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7322215-969D-97F2-DDF4-F753F4DDE906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B20829E-49B5-9659-CE96-D3D9178F914E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30EE5195-9C71-4836-E21C-34000E103066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0EA46F6-4A51-0853-D8A2-67D4BB73967F}"/>
              </a:ext>
            </a:extLst>
          </p:cNvPr>
          <p:cNvSpPr txBox="1"/>
          <p:nvPr/>
        </p:nvSpPr>
        <p:spPr>
          <a:xfrm>
            <a:off x="4059901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C4CE6D7-C547-2422-E052-54034BD50706}"/>
              </a:ext>
            </a:extLst>
          </p:cNvPr>
          <p:cNvSpPr txBox="1"/>
          <p:nvPr/>
        </p:nvSpPr>
        <p:spPr>
          <a:xfrm>
            <a:off x="6920707" y="427951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3A204E7-2C6D-850C-5C48-0C891C3752ED}"/>
              </a:ext>
            </a:extLst>
          </p:cNvPr>
          <p:cNvSpPr txBox="1"/>
          <p:nvPr/>
        </p:nvSpPr>
        <p:spPr>
          <a:xfrm>
            <a:off x="3992317" y="423843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E92FEE7-A2F8-ACCD-6606-5891F7227987}"/>
              </a:ext>
            </a:extLst>
          </p:cNvPr>
          <p:cNvCxnSpPr>
            <a:cxnSpLocks/>
          </p:cNvCxnSpPr>
          <p:nvPr/>
        </p:nvCxnSpPr>
        <p:spPr>
          <a:xfrm>
            <a:off x="3657600" y="53721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7B8AA894-5F47-D0EB-366B-5CB8F2AF73DD}"/>
              </a:ext>
            </a:extLst>
          </p:cNvPr>
          <p:cNvSpPr txBox="1"/>
          <p:nvPr/>
        </p:nvSpPr>
        <p:spPr>
          <a:xfrm>
            <a:off x="4030829" y="52484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1D00CB7B-C66A-1503-8049-E54FC0536025}"/>
              </a:ext>
            </a:extLst>
          </p:cNvPr>
          <p:cNvCxnSpPr/>
          <p:nvPr/>
        </p:nvCxnSpPr>
        <p:spPr>
          <a:xfrm>
            <a:off x="5562600" y="4503248"/>
            <a:ext cx="0" cy="7452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6F8D10DB-65DC-845D-0B0D-B96A89AB4E8D}"/>
              </a:ext>
            </a:extLst>
          </p:cNvPr>
          <p:cNvSpPr txBox="1"/>
          <p:nvPr/>
        </p:nvSpPr>
        <p:spPr>
          <a:xfrm>
            <a:off x="5091661" y="524848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32EDAD1-CF26-B67F-2CF2-0D08F433C55A}"/>
              </a:ext>
            </a:extLst>
          </p:cNvPr>
          <p:cNvSpPr txBox="1"/>
          <p:nvPr/>
        </p:nvSpPr>
        <p:spPr>
          <a:xfrm>
            <a:off x="7540255" y="42669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C674EA2-1D3C-B097-A525-FE3D166EB5F0}"/>
              </a:ext>
            </a:extLst>
          </p:cNvPr>
          <p:cNvSpPr txBox="1"/>
          <p:nvPr/>
        </p:nvSpPr>
        <p:spPr>
          <a:xfrm>
            <a:off x="4030829" y="631671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29E74D5-FB67-110A-15BE-3148956F37E7}"/>
              </a:ext>
            </a:extLst>
          </p:cNvPr>
          <p:cNvSpPr txBox="1"/>
          <p:nvPr/>
        </p:nvSpPr>
        <p:spPr>
          <a:xfrm>
            <a:off x="5091661" y="631671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7171BCE-8D42-27FE-F884-FBD2EF2E0A40}"/>
              </a:ext>
            </a:extLst>
          </p:cNvPr>
          <p:cNvSpPr txBox="1"/>
          <p:nvPr/>
        </p:nvSpPr>
        <p:spPr>
          <a:xfrm>
            <a:off x="3498346" y="5841804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0530CE87-CEE8-E01D-EFDA-211769F72DD5}"/>
              </a:ext>
            </a:extLst>
          </p:cNvPr>
          <p:cNvCxnSpPr>
            <a:cxnSpLocks/>
          </p:cNvCxnSpPr>
          <p:nvPr/>
        </p:nvCxnSpPr>
        <p:spPr>
          <a:xfrm>
            <a:off x="3962400" y="7429500"/>
            <a:ext cx="19163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0F6598FD-46A2-F600-0B43-E3790139CB78}"/>
              </a:ext>
            </a:extLst>
          </p:cNvPr>
          <p:cNvSpPr txBox="1"/>
          <p:nvPr/>
        </p:nvSpPr>
        <p:spPr>
          <a:xfrm>
            <a:off x="4114800" y="726397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0</a:t>
            </a:r>
            <a:endParaRPr lang="fr-FR" sz="8000" b="1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5F6D901F-FC5F-DA92-E9DF-A4783233E2E9}"/>
              </a:ext>
            </a:extLst>
          </p:cNvPr>
          <p:cNvSpPr txBox="1"/>
          <p:nvPr/>
        </p:nvSpPr>
        <p:spPr>
          <a:xfrm>
            <a:off x="5084228" y="72639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0</a:t>
            </a:r>
            <a:endParaRPr lang="fr-FR" sz="8000" b="1" dirty="0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1F89AFD3-8AC0-A0D4-0F85-A982A3FD7179}"/>
              </a:ext>
            </a:extLst>
          </p:cNvPr>
          <p:cNvSpPr txBox="1"/>
          <p:nvPr/>
        </p:nvSpPr>
        <p:spPr>
          <a:xfrm>
            <a:off x="8208428" y="42772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657BA11-B653-F535-E75C-93BA77E7DF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876300"/>
            <a:ext cx="1148959" cy="8217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34D8910-BEF9-68B3-ED7A-4E86B08BB930}"/>
              </a:ext>
            </a:extLst>
          </p:cNvPr>
          <p:cNvSpPr txBox="1"/>
          <p:nvPr/>
        </p:nvSpPr>
        <p:spPr>
          <a:xfrm>
            <a:off x="5906496" y="322537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FBA2AB65-9E08-4317-E89A-C87C7FCAA2BD}"/>
              </a:ext>
            </a:extLst>
          </p:cNvPr>
          <p:cNvCxnSpPr>
            <a:cxnSpLocks/>
          </p:cNvCxnSpPr>
          <p:nvPr/>
        </p:nvCxnSpPr>
        <p:spPr>
          <a:xfrm>
            <a:off x="6324600" y="4457700"/>
            <a:ext cx="0" cy="29718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B1A229E7-5714-14E4-9F7A-6ABA5C1228F8}"/>
              </a:ext>
            </a:extLst>
          </p:cNvPr>
          <p:cNvSpPr txBox="1"/>
          <p:nvPr/>
        </p:nvSpPr>
        <p:spPr>
          <a:xfrm>
            <a:off x="5855041" y="724141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3B18D79-E369-E31E-8641-38F41D02933E}"/>
              </a:ext>
            </a:extLst>
          </p:cNvPr>
          <p:cNvSpPr txBox="1"/>
          <p:nvPr/>
        </p:nvSpPr>
        <p:spPr>
          <a:xfrm>
            <a:off x="5878718" y="809714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ECE00A6-4161-127D-4388-D7A656F40FDD}"/>
              </a:ext>
            </a:extLst>
          </p:cNvPr>
          <p:cNvSpPr txBox="1"/>
          <p:nvPr/>
        </p:nvSpPr>
        <p:spPr>
          <a:xfrm>
            <a:off x="5150249" y="7851796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8A0DD376-23BD-F493-1D45-1A2746A217BA}"/>
              </a:ext>
            </a:extLst>
          </p:cNvPr>
          <p:cNvCxnSpPr>
            <a:cxnSpLocks/>
          </p:cNvCxnSpPr>
          <p:nvPr/>
        </p:nvCxnSpPr>
        <p:spPr>
          <a:xfrm>
            <a:off x="5438481" y="92583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5F63AEA4-DBB3-67E4-0D9E-4B5C2E05B479}"/>
              </a:ext>
            </a:extLst>
          </p:cNvPr>
          <p:cNvSpPr txBox="1"/>
          <p:nvPr/>
        </p:nvSpPr>
        <p:spPr>
          <a:xfrm>
            <a:off x="5914383" y="90778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0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19123009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1676399" y="3900537"/>
            <a:ext cx="10439401" cy="489370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lang="fr-FR" sz="8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مثلا : عدد شخصيات المسالة؟ عدد خشيبات كل واحد؟ من لديه أكبر عدد من الخشيبات؟ من أعطى  الخشيبات؟ لمن؟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097942-D08F-493F-C2CF-33E36FFBAB4F}"/>
              </a:ext>
            </a:extLst>
          </p:cNvPr>
          <p:cNvSpPr/>
          <p:nvPr/>
        </p:nvSpPr>
        <p:spPr>
          <a:xfrm>
            <a:off x="7644876" y="3086100"/>
            <a:ext cx="5232405" cy="5874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الأول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48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الأول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1EBC0C-3868-B2C7-CD55-E01D5C8F0228}"/>
              </a:ext>
            </a:extLst>
          </p:cNvPr>
          <p:cNvSpPr/>
          <p:nvPr/>
        </p:nvSpPr>
        <p:spPr>
          <a:xfrm>
            <a:off x="7664345" y="2836774"/>
            <a:ext cx="5232405" cy="61032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المعلومات الواردة في المسألة؟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2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7042F2-2BF8-B98A-08A4-F2A4E0BCEC84}"/>
              </a:ext>
            </a:extLst>
          </p:cNvPr>
          <p:cNvCxnSpPr/>
          <p:nvPr/>
        </p:nvCxnSpPr>
        <p:spPr>
          <a:xfrm>
            <a:off x="8095281" y="5295900"/>
            <a:ext cx="282660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حصل الكتبي على 424 درهما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48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الدفتر الواحد 8 دراهم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B05ED069-2E39-CFFC-1849-0070BB4DC366}"/>
              </a:ext>
            </a:extLst>
          </p:cNvPr>
          <p:cNvSpPr/>
          <p:nvPr/>
        </p:nvSpPr>
        <p:spPr>
          <a:xfrm>
            <a:off x="7740612" y="2907663"/>
            <a:ext cx="5232405" cy="6011407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</p:spTree>
    <p:extLst>
      <p:ext uri="{BB962C8B-B14F-4D97-AF65-F5344CB8AC3E}">
        <p14:creationId xmlns:p14="http://schemas.microsoft.com/office/powerpoint/2010/main" val="337161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54DDCD5A-ED66-D623-2A54-C9E0967C1DE8}"/>
              </a:ext>
            </a:extLst>
          </p:cNvPr>
          <p:cNvSpPr/>
          <p:nvPr/>
        </p:nvSpPr>
        <p:spPr>
          <a:xfrm>
            <a:off x="7644876" y="3211656"/>
            <a:ext cx="5232405" cy="5749058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الثاني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47767E66-4B53-7874-9BE9-675F3189E063}"/>
              </a:ext>
            </a:extLst>
          </p:cNvPr>
          <p:cNvSpPr/>
          <p:nvPr/>
        </p:nvSpPr>
        <p:spPr>
          <a:xfrm>
            <a:off x="7644876" y="2949307"/>
            <a:ext cx="5232405" cy="6011407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المطلوب مني؟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42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المط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وب هو  حساب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عدد الدفاتر التي باعها الكتبي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58D8D48C-6B19-7BEF-A1F4-9886D8AA8886}"/>
              </a:ext>
            </a:extLst>
          </p:cNvPr>
          <p:cNvSpPr/>
          <p:nvPr/>
        </p:nvSpPr>
        <p:spPr>
          <a:xfrm>
            <a:off x="7647367" y="3162300"/>
            <a:ext cx="5232405" cy="57984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</p:spTree>
    <p:extLst>
      <p:ext uri="{BB962C8B-B14F-4D97-AF65-F5344CB8AC3E}">
        <p14:creationId xmlns:p14="http://schemas.microsoft.com/office/powerpoint/2010/main" val="189816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1DC0D3B3-F331-24CE-552A-11EF600B586B}"/>
              </a:ext>
            </a:extLst>
          </p:cNvPr>
          <p:cNvSpPr/>
          <p:nvPr/>
        </p:nvSpPr>
        <p:spPr>
          <a:xfrm>
            <a:off x="7644876" y="3467100"/>
            <a:ext cx="5232405" cy="5939998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السؤالان الأخيران هما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4EC95093-3B55-2952-7670-E51738E23478}"/>
              </a:ext>
            </a:extLst>
          </p:cNvPr>
          <p:cNvSpPr/>
          <p:nvPr/>
        </p:nvSpPr>
        <p:spPr>
          <a:xfrm>
            <a:off x="7644876" y="3314700"/>
            <a:ext cx="5232405" cy="6092398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علينا أن نفعل؟ ولماذا؟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76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الجواب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009FA4A4-31F7-5993-62AD-9D2DAD8AF4D5}"/>
              </a:ext>
            </a:extLst>
          </p:cNvPr>
          <p:cNvSpPr/>
          <p:nvPr/>
        </p:nvSpPr>
        <p:spPr>
          <a:xfrm>
            <a:off x="7644876" y="2949307"/>
            <a:ext cx="5232405" cy="6011407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990599" y="401973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تحصل الكتبي على 424 درهما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ثمن الدفتر الواحد هو 8 دراهم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عدد الدفاتر التي باعها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990600" y="6270728"/>
            <a:ext cx="56387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عليّ أن أقوم بعملية ال</a:t>
            </a: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قسمة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لإيجاد عدد الدفاتر التي باعها الكتبي.</a:t>
            </a:r>
            <a:endParaRPr kumimoji="0" lang="ar-SA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600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جيدا. لماذا سنجري 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القسمة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لإيجاد حل المسألة.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نفس الثمن للدفتر الواحد</a:t>
            </a: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تحصل على مبلغ من بيع الدفاتر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388738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813656" y="5228725"/>
            <a:ext cx="3410883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عدد الدفاتر</a:t>
            </a:r>
            <a:r>
              <a:rPr kumimoji="0" lang="ar-SA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08979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سنقسم المبلغ الذي تحصل عليه الكتبي على ثمن الدفتر الواحد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424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÷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864314" y="4838700"/>
            <a:ext cx="3165885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عدد الدفاتر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83496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حل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الباقات التي قامت بإعدادها</a:t>
            </a: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AA9120E5-2B6D-11CD-F834-151EEEAB4111}"/>
              </a:ext>
            </a:extLst>
          </p:cNvPr>
          <p:cNvSpPr/>
          <p:nvPr/>
        </p:nvSpPr>
        <p:spPr>
          <a:xfrm>
            <a:off x="7644876" y="3211656"/>
            <a:ext cx="5232405" cy="5749058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تحصل كتبي على 424 درهما من بيع عدد من الدفاتر، علما أن ثمن الدفتر الواحد هو 8 دراهم.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الدفاتر التي باعها الكتبي؟</a:t>
            </a: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990600" y="4828788"/>
            <a:ext cx="5638799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عدد الباقات 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هو: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424 ÷ 8 = 53</a:t>
            </a:r>
            <a:endParaRPr kumimoji="0" lang="ar-SA" sz="11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241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6123E6D3-D671-031D-7E1A-AB8CD38E3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BEFD-1E08-E42B-3B26-50376AB0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0D758E-EE32-25B5-2728-F118435B85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DCD837D-969F-DFB2-EBCB-C532A387785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E953C13-E9BE-A51F-E0FA-62A6695C197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EC1AC2-B4D1-1BE8-2DC7-22B76AA702D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خدوا كراساتكم سننجز التمارين الصفحة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33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82FC1B5-45F0-28BD-07A5-59789CE36CA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20B448-A1C0-7365-BF73-B8C9E5F3BB2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C3F43DFF-B41F-9CFE-0B56-7E06E58210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5"/>
          <a:stretch>
            <a:fillRect/>
          </a:stretch>
        </p:blipFill>
        <p:spPr>
          <a:xfrm>
            <a:off x="275852" y="4533899"/>
            <a:ext cx="12770433" cy="4191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551D684-BAAC-204E-5E35-AB45F7B1A65E}"/>
              </a:ext>
            </a:extLst>
          </p:cNvPr>
          <p:cNvSpPr/>
          <p:nvPr/>
        </p:nvSpPr>
        <p:spPr>
          <a:xfrm>
            <a:off x="457200" y="5143499"/>
            <a:ext cx="6096000" cy="366033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49001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2514600" y="976263"/>
            <a:ext cx="10001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(يتم التصحيح بشكل تفاعلي على السبورة الجانبية)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F1D9A8EB-0A98-B452-9AE0-6946E2BE60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5"/>
          <a:stretch>
            <a:fillRect/>
          </a:stretch>
        </p:blipFill>
        <p:spPr>
          <a:xfrm>
            <a:off x="275852" y="4533899"/>
            <a:ext cx="12770433" cy="419100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F83D943-BE0B-6E85-D27B-848F483CE4AF}"/>
              </a:ext>
            </a:extLst>
          </p:cNvPr>
          <p:cNvSpPr/>
          <p:nvPr/>
        </p:nvSpPr>
        <p:spPr>
          <a:xfrm>
            <a:off x="457200" y="5143499"/>
            <a:ext cx="6096000" cy="366033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9E69D38-F80A-63F5-082E-F1E8E1DAF914}"/>
              </a:ext>
            </a:extLst>
          </p:cNvPr>
          <p:cNvSpPr txBox="1"/>
          <p:nvPr/>
        </p:nvSpPr>
        <p:spPr>
          <a:xfrm>
            <a:off x="1038860" y="7979537"/>
            <a:ext cx="62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9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671ED6C-C3C1-2E39-E7F6-B4DD10D48640}"/>
              </a:ext>
            </a:extLst>
          </p:cNvPr>
          <p:cNvSpPr txBox="1"/>
          <p:nvPr/>
        </p:nvSpPr>
        <p:spPr>
          <a:xfrm>
            <a:off x="3722370" y="6437746"/>
            <a:ext cx="62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27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D467C4B-84B6-7C50-984B-0B0968529867}"/>
              </a:ext>
            </a:extLst>
          </p:cNvPr>
          <p:cNvSpPr txBox="1"/>
          <p:nvPr/>
        </p:nvSpPr>
        <p:spPr>
          <a:xfrm>
            <a:off x="1059180" y="6437746"/>
            <a:ext cx="62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5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B3AF28E-1666-1F94-EC39-EC9597686FDA}"/>
              </a:ext>
            </a:extLst>
          </p:cNvPr>
          <p:cNvSpPr txBox="1"/>
          <p:nvPr/>
        </p:nvSpPr>
        <p:spPr>
          <a:xfrm>
            <a:off x="5694680" y="7203059"/>
            <a:ext cx="62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25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E62F8F1-C8EB-3C79-042A-FFD7DF736DA9}"/>
              </a:ext>
            </a:extLst>
          </p:cNvPr>
          <p:cNvSpPr txBox="1"/>
          <p:nvPr/>
        </p:nvSpPr>
        <p:spPr>
          <a:xfrm>
            <a:off x="3657600" y="7221260"/>
            <a:ext cx="62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63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8BF8F32-FE88-FF15-DD20-8871A13543B5}"/>
              </a:ext>
            </a:extLst>
          </p:cNvPr>
          <p:cNvSpPr txBox="1"/>
          <p:nvPr/>
        </p:nvSpPr>
        <p:spPr>
          <a:xfrm>
            <a:off x="1033780" y="7224581"/>
            <a:ext cx="62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8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5F5E540-6729-91F1-7ED7-DE7D0C1DD4BC}"/>
              </a:ext>
            </a:extLst>
          </p:cNvPr>
          <p:cNvSpPr txBox="1"/>
          <p:nvPr/>
        </p:nvSpPr>
        <p:spPr>
          <a:xfrm>
            <a:off x="5069840" y="7973080"/>
            <a:ext cx="62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8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CB3792D-925A-3666-D0FB-ADEA75CDB424}"/>
              </a:ext>
            </a:extLst>
          </p:cNvPr>
          <p:cNvSpPr txBox="1"/>
          <p:nvPr/>
        </p:nvSpPr>
        <p:spPr>
          <a:xfrm>
            <a:off x="3657600" y="7973080"/>
            <a:ext cx="62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32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F7278FA-AEA2-4C8F-C55B-7F774BCA8A99}"/>
              </a:ext>
            </a:extLst>
          </p:cNvPr>
          <p:cNvSpPr txBox="1"/>
          <p:nvPr/>
        </p:nvSpPr>
        <p:spPr>
          <a:xfrm>
            <a:off x="5733547" y="5681218"/>
            <a:ext cx="62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18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6D0B63C-1E3B-F4AE-B064-0FCB512CCB34}"/>
              </a:ext>
            </a:extLst>
          </p:cNvPr>
          <p:cNvSpPr txBox="1"/>
          <p:nvPr/>
        </p:nvSpPr>
        <p:spPr>
          <a:xfrm>
            <a:off x="3097530" y="5694340"/>
            <a:ext cx="62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3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90AF6BD-D9E7-56D1-36EC-F1FC7A5DF57F}"/>
              </a:ext>
            </a:extLst>
          </p:cNvPr>
          <p:cNvSpPr txBox="1"/>
          <p:nvPr/>
        </p:nvSpPr>
        <p:spPr>
          <a:xfrm>
            <a:off x="4528556" y="6437746"/>
            <a:ext cx="62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9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أتمموا ملء الجدول كما هو مطلوب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FDD75DE4-B23F-0CB4-D07D-2DA29045AB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946" y="3416232"/>
            <a:ext cx="12837006" cy="421653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978B8A-48AB-17ED-37B2-43E7CB8D9870}"/>
              </a:ext>
            </a:extLst>
          </p:cNvPr>
          <p:cNvSpPr/>
          <p:nvPr/>
        </p:nvSpPr>
        <p:spPr>
          <a:xfrm>
            <a:off x="457200" y="4457700"/>
            <a:ext cx="12669715" cy="16369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0255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52158-A350-A19D-7AD5-2B31F2F51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0E39CB0-D312-BD24-BCA0-5473B017EF1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645096A-B8A9-F57B-5121-5A6EC5F6AE4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ACC9687-9493-B2BB-48D9-9C1607AB3033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BFD0A1-47A8-E73F-46C8-C5423576415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35157AE-E0A7-6C29-4AAB-3BBED4B7089F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A33840-367E-F7F1-EFAD-EE0C1E2ED15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AA952484-533B-C7AD-557E-1E5478D30C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946" y="3416232"/>
            <a:ext cx="12837006" cy="421653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0E477EB-FD33-3A99-26D8-ABA25F750D66}"/>
              </a:ext>
            </a:extLst>
          </p:cNvPr>
          <p:cNvSpPr/>
          <p:nvPr/>
        </p:nvSpPr>
        <p:spPr>
          <a:xfrm>
            <a:off x="457200" y="4457700"/>
            <a:ext cx="12669715" cy="16369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AA4AD5C-A5DF-7685-7946-8925B75EAD15}"/>
              </a:ext>
            </a:extLst>
          </p:cNvPr>
          <p:cNvSpPr txBox="1"/>
          <p:nvPr/>
        </p:nvSpPr>
        <p:spPr>
          <a:xfrm>
            <a:off x="5562600" y="4544080"/>
            <a:ext cx="4735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سبعة وخمسون ألفا ومئتان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CA42FFD-6B7F-AD2D-53CD-C856E00739A9}"/>
              </a:ext>
            </a:extLst>
          </p:cNvPr>
          <p:cNvSpPr txBox="1"/>
          <p:nvPr/>
        </p:nvSpPr>
        <p:spPr>
          <a:xfrm>
            <a:off x="5562600" y="5001280"/>
            <a:ext cx="4735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ألفان وتسع مئة وثلاثة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9BDC874-2AC4-A118-E9DA-55B275DAB1B0}"/>
              </a:ext>
            </a:extLst>
          </p:cNvPr>
          <p:cNvSpPr txBox="1"/>
          <p:nvPr/>
        </p:nvSpPr>
        <p:spPr>
          <a:xfrm>
            <a:off x="10839143" y="4544080"/>
            <a:ext cx="1267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57 200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A94D379-CA8D-A463-44D2-8A7E407DDE2D}"/>
              </a:ext>
            </a:extLst>
          </p:cNvPr>
          <p:cNvSpPr txBox="1"/>
          <p:nvPr/>
        </p:nvSpPr>
        <p:spPr>
          <a:xfrm>
            <a:off x="10735515" y="5481253"/>
            <a:ext cx="1532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124 015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CDCEF6D-62E9-81F4-73D9-4F0D1939B40A}"/>
              </a:ext>
            </a:extLst>
          </p:cNvPr>
          <p:cNvSpPr txBox="1"/>
          <p:nvPr/>
        </p:nvSpPr>
        <p:spPr>
          <a:xfrm>
            <a:off x="997746" y="4958033"/>
            <a:ext cx="347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2 000 + 900 + 3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D93FD01-8CC2-58EA-8FA1-191356E9401D}"/>
              </a:ext>
            </a:extLst>
          </p:cNvPr>
          <p:cNvSpPr txBox="1"/>
          <p:nvPr/>
        </p:nvSpPr>
        <p:spPr>
          <a:xfrm>
            <a:off x="646475" y="5465490"/>
            <a:ext cx="5068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100 000 + 20 000 + 4 000 + 10 + 5</a:t>
            </a:r>
          </a:p>
        </p:txBody>
      </p:sp>
    </p:spTree>
    <p:extLst>
      <p:ext uri="{BB962C8B-B14F-4D97-AF65-F5344CB8AC3E}">
        <p14:creationId xmlns:p14="http://schemas.microsoft.com/office/powerpoint/2010/main" val="11493528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28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B5617EF-306F-F4BA-52EA-F87DE55994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531" y="4375847"/>
            <a:ext cx="12644021" cy="373945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2895600" y="5295900"/>
            <a:ext cx="4572000" cy="285476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0534E-7AB5-39A3-12C5-60D653330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D4A318E-B3B6-00CF-FE32-5ED5B6BE377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E1B2020-E731-4B01-F4DD-24CD98A555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E4A6484-E46A-C506-2C67-E037EAFDFE2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34199D-5CF1-7B3C-F28D-179ABE205B6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بشكل تفاعلي على السبورة الجانبية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C54F1E8-F111-AF01-F86F-E82B2D31E94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6830E8B-0AAF-363E-C92A-BE54AB95EA1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25A18FF6-A688-A9ED-20F8-54DCC318F874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9F13C07-7122-D9C2-EA08-18A043C509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531" y="4375847"/>
            <a:ext cx="12644021" cy="373945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4774394-D498-54DF-BF8E-8708CA5D64C7}"/>
              </a:ext>
            </a:extLst>
          </p:cNvPr>
          <p:cNvSpPr/>
          <p:nvPr/>
        </p:nvSpPr>
        <p:spPr>
          <a:xfrm>
            <a:off x="2895600" y="5295900"/>
            <a:ext cx="4572000" cy="285476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73584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حل المسألة </a:t>
            </a:r>
            <a:r>
              <a:rPr lang="ar-M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المحددة </a:t>
            </a:r>
            <a:r>
              <a:rPr lang="ar-S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تسجيل خطوات الحل على دفتر البحث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AC746-DD36-1866-29B2-92A67B09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3" y="4244095"/>
            <a:ext cx="13018114" cy="447573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88D250-79A6-6EC7-C904-DD623F1DB5FA}"/>
              </a:ext>
            </a:extLst>
          </p:cNvPr>
          <p:cNvSpPr/>
          <p:nvPr/>
        </p:nvSpPr>
        <p:spPr>
          <a:xfrm>
            <a:off x="609600" y="5372100"/>
            <a:ext cx="6090920" cy="3429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29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83211-87F3-7534-9474-90773A8DB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0015EC-6286-6F47-F6C1-63A8B469626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2E3985-86F6-2E85-5096-98256FE2201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38C9A35-4DCF-4711-FA56-DCAD77338DC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9014A6C-5D7A-F836-9652-8366EDF1B3CB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C8461E6-54F7-2238-C7CE-A23183D65FBB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38F7790-C895-687C-D8B4-8B21BFD07D1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F9C3B3CB-3890-1D74-88EC-5A8E43DB67FE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72F043-D97D-D374-D94C-87D753C579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6711" y="3977395"/>
            <a:ext cx="12652453" cy="444270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F51B479-1EC7-03A4-8819-3D3CC989407D}"/>
              </a:ext>
            </a:extLst>
          </p:cNvPr>
          <p:cNvSpPr txBox="1"/>
          <p:nvPr/>
        </p:nvSpPr>
        <p:spPr>
          <a:xfrm>
            <a:off x="619760" y="736348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322 ÷ 46 = 7</a:t>
            </a:r>
          </a:p>
        </p:txBody>
      </p:sp>
    </p:spTree>
    <p:extLst>
      <p:ext uri="{BB962C8B-B14F-4D97-AF65-F5344CB8AC3E}">
        <p14:creationId xmlns:p14="http://schemas.microsoft.com/office/powerpoint/2010/main" val="340687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:عجلة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عجلة الأعداد.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Picture 8" descr="A picture containing circle, text, screenshot, font&#10;&#10;Description automatically generated">
            <a:extLst>
              <a:ext uri="{FF2B5EF4-FFF2-40B4-BE49-F238E27FC236}">
                <a16:creationId xmlns:a16="http://schemas.microsoft.com/office/drawing/2014/main" id="{9A446D1E-8A16-EE68-78E2-B96A0EDBE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962" y="4534198"/>
            <a:ext cx="4252481" cy="4252481"/>
          </a:xfrm>
          <a:prstGeom prst="rect">
            <a:avLst/>
          </a:prstGeom>
        </p:spPr>
      </p:pic>
      <p:pic>
        <p:nvPicPr>
          <p:cNvPr id="9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120EC56-6705-0F30-A71D-AB17CE2E51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661694" y="6868533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DD8B2C89-674B-FEAD-7BAD-5BFA4513A5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377873" y="641609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FFDC6CAF-DE37-E572-76E7-5630990ED5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1758791" y="76445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9696559-DCA9-4390-A359-0ACCAC079F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189531" y="79449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BE9FB71C-FECD-8294-6CC3-A66A65DE25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4394097" y="668786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734DFBD9-D849-1B66-F1D4-0DCDED06EA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5340724" y="5724831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34BECA6B-0470-4B3A-019E-A363B8E96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857501" y="5979004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966519E7-19E4-3626-4660-0702CF5442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523435" y="5243059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DAD0FFB8-98BB-C872-8720-FCFCD6929361}"/>
              </a:ext>
            </a:extLst>
          </p:cNvPr>
          <p:cNvSpPr/>
          <p:nvPr/>
        </p:nvSpPr>
        <p:spPr>
          <a:xfrm>
            <a:off x="535802" y="3726235"/>
            <a:ext cx="6017398" cy="581642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A96FE0F-D678-F67D-F849-D2F76B73C1DD}"/>
              </a:ext>
            </a:extLst>
          </p:cNvPr>
          <p:cNvSpPr/>
          <p:nvPr/>
        </p:nvSpPr>
        <p:spPr>
          <a:xfrm>
            <a:off x="2973069" y="4015902"/>
            <a:ext cx="1013730" cy="338364"/>
          </a:xfrm>
          <a:prstGeom prst="roundRect">
            <a:avLst/>
          </a:prstGeom>
          <a:solidFill>
            <a:srgbClr val="F98F5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6A70F2F-5A17-CDC1-4223-13AB5D80C45A}"/>
              </a:ext>
            </a:extLst>
          </p:cNvPr>
          <p:cNvSpPr txBox="1"/>
          <p:nvPr/>
        </p:nvSpPr>
        <p:spPr>
          <a:xfrm>
            <a:off x="2938734" y="3954251"/>
            <a:ext cx="108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المئات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عجلة الأعداد (التعرف على القيم المكانية )</a:t>
            </a:r>
          </a:p>
        </p:txBody>
      </p:sp>
    </p:spTree>
    <p:extLst>
      <p:ext uri="{BB962C8B-B14F-4D97-AF65-F5344CB8AC3E}">
        <p14:creationId xmlns:p14="http://schemas.microsoft.com/office/powerpoint/2010/main" val="26259769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27015</TotalTime>
  <Words>1720</Words>
  <Application>Microsoft Office PowerPoint</Application>
  <PresentationFormat>Personnalisé</PresentationFormat>
  <Paragraphs>459</Paragraphs>
  <Slides>58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58</vt:i4>
      </vt:variant>
    </vt:vector>
  </HeadingPairs>
  <TitlesOfParts>
    <vt:vector size="65" baseType="lpstr">
      <vt:lpstr>Carelia</vt:lpstr>
      <vt:lpstr>Microsoft Uighur</vt:lpstr>
      <vt:lpstr>Dosis</vt:lpstr>
      <vt:lpstr>Calibri</vt:lpstr>
      <vt:lpstr>Arial</vt:lpstr>
      <vt:lpstr>IBM Plex Sans Arabic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219</cp:revision>
  <dcterms:created xsi:type="dcterms:W3CDTF">2006-08-16T00:00:00Z</dcterms:created>
  <dcterms:modified xsi:type="dcterms:W3CDTF">2025-09-12T19:57:29Z</dcterms:modified>
  <dc:identifier>DAFtlvZnwz4</dc:identifier>
</cp:coreProperties>
</file>