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7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386" r:id="rId9"/>
    <p:sldId id="2134808444" r:id="rId10"/>
    <p:sldId id="2134808445" r:id="rId11"/>
    <p:sldId id="2134805396" r:id="rId12"/>
    <p:sldId id="2134808446" r:id="rId13"/>
    <p:sldId id="2134808447" r:id="rId14"/>
    <p:sldId id="2134808519" r:id="rId15"/>
    <p:sldId id="2134808520" r:id="rId16"/>
    <p:sldId id="2134808521" r:id="rId17"/>
    <p:sldId id="2134808522" r:id="rId18"/>
    <p:sldId id="2134808459" r:id="rId19"/>
    <p:sldId id="2134808450" r:id="rId20"/>
    <p:sldId id="2134808530" r:id="rId21"/>
    <p:sldId id="2134808531" r:id="rId22"/>
    <p:sldId id="2134808509" r:id="rId23"/>
    <p:sldId id="2134808557" r:id="rId24"/>
    <p:sldId id="2134808460" r:id="rId25"/>
    <p:sldId id="2134808453" r:id="rId26"/>
    <p:sldId id="2134808537" r:id="rId27"/>
    <p:sldId id="2134808538" r:id="rId28"/>
    <p:sldId id="2134808540" r:id="rId29"/>
    <p:sldId id="2134808562" r:id="rId30"/>
    <p:sldId id="2134808550" r:id="rId31"/>
    <p:sldId id="2134808543" r:id="rId32"/>
    <p:sldId id="2134808454" r:id="rId33"/>
    <p:sldId id="2134808542" r:id="rId34"/>
    <p:sldId id="2134808559" r:id="rId35"/>
    <p:sldId id="2134808547" r:id="rId36"/>
    <p:sldId id="2134808544" r:id="rId37"/>
    <p:sldId id="2134808548" r:id="rId38"/>
    <p:sldId id="2134808545" r:id="rId39"/>
    <p:sldId id="2134808549" r:id="rId40"/>
    <p:sldId id="2134808455" r:id="rId41"/>
    <p:sldId id="2134808551" r:id="rId42"/>
    <p:sldId id="2134808546" r:id="rId43"/>
    <p:sldId id="2134808467" r:id="rId44"/>
    <p:sldId id="2134808468" r:id="rId45"/>
    <p:sldId id="2134808499" r:id="rId46"/>
    <p:sldId id="2134808474" r:id="rId47"/>
    <p:sldId id="2134808558" r:id="rId48"/>
    <p:sldId id="2134808472" r:id="rId49"/>
    <p:sldId id="2134808501" r:id="rId50"/>
    <p:sldId id="2134808518" r:id="rId51"/>
    <p:sldId id="2134808563" r:id="rId52"/>
    <p:sldId id="2134808461" r:id="rId53"/>
    <p:sldId id="2134808564" r:id="rId54"/>
    <p:sldId id="2134808503" r:id="rId55"/>
    <p:sldId id="2134808504" r:id="rId56"/>
  </p:sldIdLst>
  <p:sldSz cx="13716000" cy="10287000"/>
  <p:notesSz cx="6858000" cy="9144000"/>
  <p:embeddedFontLst>
    <p:embeddedFont>
      <p:font typeface="Carelia" panose="020B0604020202020204" charset="0"/>
      <p:regular r:id="rId58"/>
    </p:embeddedFont>
    <p:embeddedFont>
      <p:font typeface="Dosis" pitchFamily="2" charset="0"/>
      <p:regular r:id="rId59"/>
      <p:bold r:id="rId60"/>
    </p:embeddedFont>
    <p:embeddedFont>
      <p:font typeface="IBM Plex Sans Arabic" panose="020B0604020202020204" charset="-78"/>
      <p:regular r:id="rId61"/>
    </p:embeddedFont>
    <p:embeddedFont>
      <p:font typeface="Microsoft Uighur" panose="02000000000000000000" pitchFamily="2" charset="-78"/>
      <p:regular r:id="rId62"/>
      <p:bold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353" autoAdjust="0"/>
    <p:restoredTop sz="95226" autoAdjust="0"/>
  </p:normalViewPr>
  <p:slideViewPr>
    <p:cSldViewPr>
      <p:cViewPr varScale="1">
        <p:scale>
          <a:sx n="47" d="100"/>
          <a:sy n="47" d="100"/>
        </p:scale>
        <p:origin x="88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12/09/2025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1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fr-FR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</a:t>
            </a:r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بأكثر من </a:t>
            </a:r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احتفاظ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9945A-462C-CA62-9F42-25598F55F7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7466251" y="4355607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169E53-FCC9-F09D-DD25-B4128C692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6793967" y="4367805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E4303D2-2D7B-5FB6-2BF9-5E51B7530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6359041" y="4885399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EF52B-8BA0-7C7D-D2F3-8BEE88ED2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5551965" y="4798483"/>
            <a:ext cx="691822" cy="1425101"/>
          </a:xfrm>
          <a:prstGeom prst="rect">
            <a:avLst/>
          </a:prstGeom>
        </p:spPr>
      </p:pic>
      <p:pic>
        <p:nvPicPr>
          <p:cNvPr id="22" name="Image 2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925AF7-B9B5-719D-B82D-77B9524250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55" y="5817855"/>
            <a:ext cx="676747" cy="1439388"/>
          </a:xfrm>
          <a:prstGeom prst="rect">
            <a:avLst/>
          </a:prstGeom>
        </p:spPr>
      </p:pic>
      <p:pic>
        <p:nvPicPr>
          <p:cNvPr id="23" name="Image 2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039C0D5-F103-48A5-E881-451D6FBF2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1" y="6174513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781F7E4-4E7E-B438-2500-FE7F0A68FA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7" y="633777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25FC6-2795-A6FD-C45E-F7FEF9B86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70" y="6152077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الجمع باحتفاظ باستخدام النقود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قراءة جدول الجمع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النقود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الجمع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بنائي الأعزاء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سنتعرف على جدول الجمع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3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قراءة جدول الجمع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3 أو 4 تلاميذ لقراءة الجدول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 descr="Une image contenant texte, calendrier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415811"/>
            <a:ext cx="3091071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0" y="800100"/>
            <a:ext cx="12510865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جدول الجمع. سيمسك تلميذ جدول الجمع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E0A90F5A-1AE6-7559-9859-7B99AD067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11" name="Image 10" descr="Une image contenant texte, calendrier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ADB49D4C-475A-72A7-1C99-DD88A5D5EE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415811"/>
            <a:ext cx="3091071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المجموع.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5029200" y="4838700"/>
            <a:ext cx="4114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+</a:t>
            </a:r>
            <a:r>
              <a:rPr lang="ar-MA" sz="11500" dirty="0">
                <a:solidFill>
                  <a:schemeClr val="bg1"/>
                </a:solidFill>
              </a:rPr>
              <a:t>8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+</a:t>
            </a:r>
            <a:r>
              <a:rPr lang="ar-MA" sz="11500" dirty="0">
                <a:solidFill>
                  <a:schemeClr val="bg1"/>
                </a:solidFill>
              </a:rPr>
              <a:t>8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15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المجموع.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9</a:t>
            </a:r>
            <a:r>
              <a:rPr lang="fr-FR" sz="11500" dirty="0">
                <a:solidFill>
                  <a:schemeClr val="bg1"/>
                </a:solidFill>
              </a:rPr>
              <a:t>+</a:t>
            </a:r>
            <a:r>
              <a:rPr lang="ar-MA" sz="11500" dirty="0">
                <a:solidFill>
                  <a:schemeClr val="bg1"/>
                </a:solidFill>
              </a:rPr>
              <a:t>10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3962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9</a:t>
            </a:r>
            <a:r>
              <a:rPr lang="fr-FR" sz="11500" dirty="0">
                <a:solidFill>
                  <a:schemeClr val="bg1"/>
                </a:solidFill>
              </a:rPr>
              <a:t>+</a:t>
            </a:r>
            <a:r>
              <a:rPr lang="ar-MA" sz="11500" dirty="0">
                <a:solidFill>
                  <a:schemeClr val="bg1"/>
                </a:solidFill>
              </a:rPr>
              <a:t>10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SA" sz="11500" dirty="0">
                <a:solidFill>
                  <a:schemeClr val="bg1"/>
                </a:solidFill>
              </a:rPr>
              <a:t>1</a:t>
            </a:r>
            <a:r>
              <a:rPr lang="ar-MA" sz="11500" dirty="0">
                <a:solidFill>
                  <a:schemeClr val="bg1"/>
                </a:solidFill>
              </a:rPr>
              <a:t>9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 999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999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847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847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438400" y="3543300"/>
            <a:ext cx="80772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78623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847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477000" y="6743700"/>
            <a:ext cx="4754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EEF306B-9A90-33F6-7D69-A0AAF3DA1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5202721"/>
            <a:ext cx="691822" cy="1425101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EFE0CC-245F-366D-D70C-B2DA38D4A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22" y="5199257"/>
            <a:ext cx="691822" cy="1425101"/>
          </a:xfrm>
          <a:prstGeom prst="rect">
            <a:avLst/>
          </a:prstGeom>
        </p:spPr>
      </p:pic>
      <p:pic>
        <p:nvPicPr>
          <p:cNvPr id="25" name="Image 2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B966E0-DC49-E062-41C7-501F1E772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818" y="3811297"/>
            <a:ext cx="691822" cy="1425101"/>
          </a:xfrm>
          <a:prstGeom prst="rect">
            <a:avLst/>
          </a:prstGeom>
        </p:spPr>
      </p:pic>
      <p:pic>
        <p:nvPicPr>
          <p:cNvPr id="26" name="Image 2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FFF2BB-F4B5-5AFE-24F3-88C4E87DEC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138290"/>
            <a:ext cx="676747" cy="1439388"/>
          </a:xfrm>
          <a:prstGeom prst="rect">
            <a:avLst/>
          </a:prstGeom>
        </p:spPr>
      </p:pic>
      <p:pic>
        <p:nvPicPr>
          <p:cNvPr id="28" name="Image 2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56573A3-66C7-01D2-E9A3-AB19341896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262" y="5152932"/>
            <a:ext cx="676747" cy="1439388"/>
          </a:xfrm>
          <a:prstGeom prst="rect">
            <a:avLst/>
          </a:prstGeom>
        </p:spPr>
      </p:pic>
      <p:pic>
        <p:nvPicPr>
          <p:cNvPr id="29" name="Image 2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A64977F-817B-26BF-8157-114078B4D0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524" y="5152932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66F7F41-8AFC-EB9B-B736-675FA9E2E3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21192" y="3989356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91CE879-2790-E3CD-67E5-6681430B65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111" y="5116549"/>
            <a:ext cx="679221" cy="1391763"/>
          </a:xfrm>
          <a:prstGeom prst="rect">
            <a:avLst/>
          </a:prstGeom>
        </p:spPr>
      </p:pic>
      <p:pic>
        <p:nvPicPr>
          <p:cNvPr id="37" name="Image 3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DC78441-C180-A2D9-209B-678BDD616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596" y="3848100"/>
            <a:ext cx="691822" cy="1425101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3E99722-4EE8-B47E-FE25-63ACD98EE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202721"/>
            <a:ext cx="691822" cy="1425101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8919FEE-3771-47F2-B39D-77405A3F7B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022" y="5199257"/>
            <a:ext cx="691822" cy="1425101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11530FC-DD93-EA0C-EC3A-9BEB9CE1CF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418" y="3811297"/>
            <a:ext cx="691822" cy="1425101"/>
          </a:xfrm>
          <a:prstGeom prst="rect">
            <a:avLst/>
          </a:prstGeom>
        </p:spPr>
      </p:pic>
      <p:pic>
        <p:nvPicPr>
          <p:cNvPr id="41" name="Image 4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06C1AE9-F3A1-921F-B327-B1A4A80D80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96" y="3848100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66A8AC5-B8F7-33C5-5EF5-0DBF77B0C6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29" y="5165712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45D1490-8E21-EC11-590C-DF3D7FD559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65" y="5151409"/>
            <a:ext cx="679221" cy="1391763"/>
          </a:xfrm>
          <a:prstGeom prst="rect">
            <a:avLst/>
          </a:prstGeom>
        </p:spPr>
      </p:pic>
      <p:pic>
        <p:nvPicPr>
          <p:cNvPr id="44" name="Image 4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4FB30416-AC90-2362-F50D-0E773577DC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293" y="3766040"/>
            <a:ext cx="679221" cy="1391763"/>
          </a:xfrm>
          <a:prstGeom prst="rect">
            <a:avLst/>
          </a:prstGeom>
        </p:spPr>
      </p:pic>
      <p:pic>
        <p:nvPicPr>
          <p:cNvPr id="45" name="Image 44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C94F4F6-C6E1-D6C3-1FC2-764D2DEEEF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202" y="3751737"/>
            <a:ext cx="679221" cy="1391763"/>
          </a:xfrm>
          <a:prstGeom prst="rect">
            <a:avLst/>
          </a:prstGeom>
        </p:spPr>
      </p:pic>
      <p:pic>
        <p:nvPicPr>
          <p:cNvPr id="46" name="Image 4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D4A3D94-C8F3-966D-D792-5C47720A07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300" y="3761169"/>
            <a:ext cx="679221" cy="1391763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D438258-7F45-1677-B0D3-F05DFF0EC4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397" y="4486924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600" dirty="0">
                <a:solidFill>
                  <a:schemeClr val="tx1"/>
                </a:solidFill>
              </a:rPr>
              <a:t>..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C2264DA-4F4E-408F-39E6-DFBB965A7E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78" y="5146078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F6246A2-97FB-C13F-021C-D363C3FED8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371" y="3754654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C8431E3-D083-5515-662A-0164DF6487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78" y="516511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040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6CF1531-FC73-B0ED-0A69-3F712F471E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302" y="5179755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F63ACF3-D74F-83E5-66FB-457FCAE1AE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749" y="3751190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011" y="3765832"/>
            <a:ext cx="676747" cy="1439388"/>
          </a:xfrm>
          <a:prstGeom prst="rect">
            <a:avLst/>
          </a:prstGeom>
        </p:spPr>
      </p:pic>
      <p:pic>
        <p:nvPicPr>
          <p:cNvPr id="36" name="Image 3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C9B7F4B-A60A-D868-2DAB-1409653018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580" y="5318144"/>
            <a:ext cx="679221" cy="1391763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B52B377-26D0-142E-97CE-26E5EC44D1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262" y="4763575"/>
            <a:ext cx="679221" cy="1391763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53159B0-DC1E-98ED-5D1F-A6B0E70D77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898" y="5142614"/>
            <a:ext cx="679221" cy="1391763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C70FB74-AE65-5BA6-592A-D1CA6E782A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352" y="4883126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1CCC90D-F29A-E192-CACD-D97EDCAFFB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509" y="3645166"/>
            <a:ext cx="679221" cy="1391763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FD5C466-77BE-78F7-90E7-D49698B92A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319" y="5172434"/>
            <a:ext cx="676747" cy="143938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F9E3C9E-7F1B-F94A-8164-92DD415A3B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632" y="3747510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ACFD7-4C1E-216F-14AD-7588A09A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0615F3D-9F2E-FB29-75AD-EF4EDD7725C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651028-380D-53C6-870A-3B24CDB0DE98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9F1E0C-DFAF-6555-73E7-38B71B77BD30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B2B78B-1A08-B1F9-2A91-9714660E8B2A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BA753C5-AC3A-0292-809B-95F7D6E5030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535D4E2-5BAD-A12C-5CDE-E2F5962F405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22F199-FCA9-4520-21EF-2A34ED98DFF8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E2B563B-DAEF-3022-AFAC-9FC30AC2145B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275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EEF76D3-6AA5-D441-4E1C-105171C594B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77C2184-5C0E-AC87-E26E-33B1452C1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347910A-392A-0227-DADD-180019F48F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607" y="5120412"/>
            <a:ext cx="691822" cy="1425101"/>
          </a:xfrm>
          <a:prstGeom prst="rect">
            <a:avLst/>
          </a:prstGeom>
        </p:spPr>
      </p:pic>
      <p:pic>
        <p:nvPicPr>
          <p:cNvPr id="41" name="Image 4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5EAACC8-7A48-C359-B3F3-1BF60B6DFA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728988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FF1C31B-D5EA-6F00-518C-98A8B385B2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07" y="5139447"/>
            <a:ext cx="676747" cy="1439388"/>
          </a:xfrm>
          <a:prstGeom prst="rect">
            <a:avLst/>
          </a:prstGeom>
        </p:spPr>
      </p:pic>
      <p:pic>
        <p:nvPicPr>
          <p:cNvPr id="43" name="Image 4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0439A17-2A41-D9F1-BD91-68940B9931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9" y="5154089"/>
            <a:ext cx="676747" cy="1439388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D2D8E65-A69F-9565-C53B-CE3AE2B426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31" y="5154089"/>
            <a:ext cx="676747" cy="143938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0AD8F0-F884-6084-BF9F-CF715169B0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778" y="3725524"/>
            <a:ext cx="676747" cy="1439388"/>
          </a:xfrm>
          <a:prstGeom prst="rect">
            <a:avLst/>
          </a:prstGeom>
        </p:spPr>
      </p:pic>
      <p:pic>
        <p:nvPicPr>
          <p:cNvPr id="46" name="Image 4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E9D6548-D012-24A8-A221-C192916847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040" y="3740166"/>
            <a:ext cx="676747" cy="1439388"/>
          </a:xfrm>
          <a:prstGeom prst="rect">
            <a:avLst/>
          </a:prstGeom>
        </p:spPr>
      </p:pic>
      <p:pic>
        <p:nvPicPr>
          <p:cNvPr id="47" name="Image 4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CB1C6C4-7EE6-F85D-C601-26626C70F7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609" y="5292478"/>
            <a:ext cx="679221" cy="1391763"/>
          </a:xfrm>
          <a:prstGeom prst="rect">
            <a:avLst/>
          </a:prstGeom>
        </p:spPr>
      </p:pic>
      <p:pic>
        <p:nvPicPr>
          <p:cNvPr id="48" name="Image 4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0281728-36E6-177A-3E0C-73DD263F9A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91" y="4737909"/>
            <a:ext cx="679221" cy="1391763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AF87A0D0-2460-4A45-03BD-5AAADA8807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927" y="5116948"/>
            <a:ext cx="679221" cy="1391763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1AB3CA5-3209-ABB0-C1C7-7FF0154A5E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81" y="4857460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B7FE5C4-E119-9E9C-AE1A-26446717D3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38" y="3619500"/>
            <a:ext cx="679221" cy="1391763"/>
          </a:xfrm>
          <a:prstGeom prst="rect">
            <a:avLst/>
          </a:prstGeom>
        </p:spPr>
      </p:pic>
      <p:pic>
        <p:nvPicPr>
          <p:cNvPr id="53" name="Image 5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9930457A-1D5C-023E-E47C-0FAAFDF3BE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348" y="5146768"/>
            <a:ext cx="676747" cy="1439388"/>
          </a:xfrm>
          <a:prstGeom prst="rect">
            <a:avLst/>
          </a:prstGeom>
        </p:spPr>
      </p:pic>
      <p:pic>
        <p:nvPicPr>
          <p:cNvPr id="54" name="Image 5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FA499FC-A609-816B-F484-72A2E3FA03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661" y="3721844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9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جمع عددين باحتفاظ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جمع باحتفاظ 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347 درهما لمريم ويطلب منها عدها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ويعطي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165 درهما لعمر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ويطلب منه عدَّها.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9209833-319D-6FE8-CFA6-B50FD1F4AEDB}"/>
              </a:ext>
            </a:extLst>
          </p:cNvPr>
          <p:cNvSpPr txBox="1"/>
          <p:nvPr/>
        </p:nvSpPr>
        <p:spPr>
          <a:xfrm>
            <a:off x="10546580" y="4731017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6C6AF47-C693-3D86-9156-1AEE8EC6F9C6}"/>
              </a:ext>
            </a:extLst>
          </p:cNvPr>
          <p:cNvCxnSpPr>
            <a:cxnSpLocks/>
          </p:cNvCxnSpPr>
          <p:nvPr/>
        </p:nvCxnSpPr>
        <p:spPr>
          <a:xfrm>
            <a:off x="2046031" y="5377348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262F06B-FC5A-34A7-6FCF-9283747AF354}"/>
              </a:ext>
            </a:extLst>
          </p:cNvPr>
          <p:cNvCxnSpPr>
            <a:cxnSpLocks/>
          </p:cNvCxnSpPr>
          <p:nvPr/>
        </p:nvCxnSpPr>
        <p:spPr>
          <a:xfrm flipH="1">
            <a:off x="9861307" y="5331491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AD693589-D49A-F4E2-EB49-1F377A9255BF}"/>
              </a:ext>
            </a:extLst>
          </p:cNvPr>
          <p:cNvSpPr txBox="1"/>
          <p:nvPr/>
        </p:nvSpPr>
        <p:spPr>
          <a:xfrm>
            <a:off x="1001558" y="4820334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من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مريم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تعطي نقودها</a:t>
            </a: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347 درهما</a:t>
            </a: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لعمر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وعليكم أن تخمنوا  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أصبح لدى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عمر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4A3D4C1-7D42-5620-8AF8-53DC9D777629}"/>
              </a:ext>
            </a:extLst>
          </p:cNvPr>
          <p:cNvSpPr txBox="1"/>
          <p:nvPr/>
        </p:nvSpPr>
        <p:spPr>
          <a:xfrm>
            <a:off x="10168698" y="396485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60CF2E-40A5-CC7B-87BC-95A00E62346D}"/>
              </a:ext>
            </a:extLst>
          </p:cNvPr>
          <p:cNvSpPr txBox="1"/>
          <p:nvPr/>
        </p:nvSpPr>
        <p:spPr>
          <a:xfrm>
            <a:off x="573246" y="4531276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7E5BE13-B9E2-8135-D41B-395F929FC67A}"/>
              </a:ext>
            </a:extLst>
          </p:cNvPr>
          <p:cNvCxnSpPr>
            <a:cxnSpLocks/>
          </p:cNvCxnSpPr>
          <p:nvPr/>
        </p:nvCxnSpPr>
        <p:spPr>
          <a:xfrm>
            <a:off x="1628558" y="5076632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A86211B-7B17-AAED-636F-07C772E8CAFF}"/>
              </a:ext>
            </a:extLst>
          </p:cNvPr>
          <p:cNvCxnSpPr>
            <a:cxnSpLocks/>
          </p:cNvCxnSpPr>
          <p:nvPr/>
        </p:nvCxnSpPr>
        <p:spPr>
          <a:xfrm flipH="1">
            <a:off x="9683607" y="471355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جمع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احتفاظ 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الجمع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6000" b="1" dirty="0"/>
              <a:t>+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548807"/>
              </p:ext>
            </p:extLst>
          </p:nvPr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4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0A1634-742D-2F73-1BFE-91A1F2E3178E}"/>
              </a:ext>
            </a:extLst>
          </p:cNvPr>
          <p:cNvSpPr txBox="1"/>
          <p:nvPr/>
        </p:nvSpPr>
        <p:spPr>
          <a:xfrm>
            <a:off x="5717281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B11B6-0378-45A5-D7CB-11804760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714A46-A233-7519-CD33-8A448F7996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BA54FB3-9EE5-D181-2733-2B13CA1BE08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1FDAE11-B14E-3DA9-B706-47E808E8BEF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BD03543-9166-8E00-F052-1329262D01C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73A565-2C5B-C480-1A19-53E916A102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B88C62D-7CF8-4067-AE18-8C95789F0949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6000" b="1" dirty="0"/>
              <a:t>+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BDD6A1D-E07C-A341-DE9F-EC166146A6D7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8547EBD-0A4C-0DE1-63AC-C303C2DF270F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53D235-6971-BD31-4A41-8D146613B7A4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4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5888BC-85A8-05E7-0809-68BF8B69CF70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E03F44-D367-29C6-CF29-AF684927A541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B0F4C8-54D9-69A8-272E-439840DF9103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2434C21-4770-690D-EE7C-CA7E40D560B2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36D0480-0DE2-F6C3-6109-65CB8900B23D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F53FDEC-9782-B8C4-5196-704BEF6912A8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70C5545-E66F-7F72-1FD0-70D88CE3528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48C48F4-C9E6-AB3B-A18F-65E1E3B956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DFFB62F-70C2-7FCA-4000-3B9A83DA3D9B}"/>
              </a:ext>
            </a:extLst>
          </p:cNvPr>
          <p:cNvSpPr txBox="1"/>
          <p:nvPr/>
        </p:nvSpPr>
        <p:spPr>
          <a:xfrm>
            <a:off x="5493820" y="4379268"/>
            <a:ext cx="33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1</a:t>
            </a:r>
            <a:endParaRPr lang="fr-FR" sz="24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376460B-BE15-378F-5F80-F159735D90F8}"/>
              </a:ext>
            </a:extLst>
          </p:cNvPr>
          <p:cNvSpPr txBox="1"/>
          <p:nvPr/>
        </p:nvSpPr>
        <p:spPr>
          <a:xfrm>
            <a:off x="6849774" y="4379267"/>
            <a:ext cx="33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1</a:t>
            </a:r>
            <a:endParaRPr lang="fr-FR" sz="24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CF47CB-AF14-BF26-30F3-7F5488DCC215}"/>
              </a:ext>
            </a:extLst>
          </p:cNvPr>
          <p:cNvSpPr txBox="1"/>
          <p:nvPr/>
        </p:nvSpPr>
        <p:spPr>
          <a:xfrm>
            <a:off x="5652623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837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جمع باحتفاظ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1447800" y="4982801"/>
            <a:ext cx="11656300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1447800" y="5989051"/>
            <a:ext cx="11656300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1447800" y="6972200"/>
            <a:ext cx="11656300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1171944" y="4985456"/>
            <a:ext cx="95266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1239780" y="5895846"/>
            <a:ext cx="95266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أجمع الوحدات مع الوحدات وأكتب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رقم وحدات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مجموع الوحدات في الخانة أسفل الوحدات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وأحتفظ برقم العشرات فوق عشرات العدد الأول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1171944" y="6955382"/>
            <a:ext cx="95266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أجمع العشرات مع العشرات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(ولا أنسى الاحتفاظ)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رقم وحدات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مجموع العشرات في الخانة أسفل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وأحتفظ برقم عشرات المجموع فوق مئات العدد الأول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1447800" y="7953986"/>
            <a:ext cx="11656300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أجمع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 مع المئات (ولا أنسى الاحتفاظ)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مجموع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2458844" y="4119717"/>
            <a:ext cx="8798307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تابعوا معي سنتعرف على 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الكتب 147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الدفاتر98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2404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التعرف على المعلومات الواردة في المسألة سنحاول أن نحدد ما المطلوب منا في هذه المسألة.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21263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المطوب هو  حساب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صرفه الأب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2569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المر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الأخيرة سنحدد ماذا علينا أن نفعل بالضبط لإيجاد المطلوب.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7224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الكتب 147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الدفاتر 98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990600" y="6270728"/>
            <a:ext cx="5638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الجمع.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المبلغ الذي صرفه الأب.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184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الجمع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الدفاتر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الكتب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</a:t>
            </a:r>
            <a:r>
              <a:rPr lang="ar-S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61930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سنضيف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الدفاتر إلى ثمن الكتب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98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147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>
                <a:solidFill>
                  <a:srgbClr val="FF0000"/>
                </a:solidFill>
              </a:rPr>
              <a:t>+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54724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</a:t>
            </a:r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صرفه الأب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147+98=245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الأب كتبا مدرسية ب 147 درهما ومجموعة من الدفاتر ب 98 درهما.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صرفه الأب؟</a:t>
            </a:r>
          </a:p>
        </p:txBody>
      </p:sp>
    </p:spTree>
    <p:extLst>
      <p:ext uri="{BB962C8B-B14F-4D97-AF65-F5344CB8AC3E}">
        <p14:creationId xmlns:p14="http://schemas.microsoft.com/office/powerpoint/2010/main" val="27713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E48D61B-B98D-3ECA-C0B2-070CE4BFE2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822"/>
          <a:stretch>
            <a:fillRect/>
          </a:stretch>
        </p:blipFill>
        <p:spPr>
          <a:xfrm>
            <a:off x="267249" y="4377340"/>
            <a:ext cx="13296351" cy="346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6F014E19-2EEF-BBA8-71CD-C620EEFD6847}"/>
              </a:ext>
            </a:extLst>
          </p:cNvPr>
          <p:cNvGrpSpPr/>
          <p:nvPr/>
        </p:nvGrpSpPr>
        <p:grpSpPr>
          <a:xfrm>
            <a:off x="267249" y="4377340"/>
            <a:ext cx="13172897" cy="3468319"/>
            <a:chOff x="267249" y="4377340"/>
            <a:chExt cx="13296351" cy="346831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8D7854F-AA44-16D5-DE9A-BF1BC8DAE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7822"/>
            <a:stretch>
              <a:fillRect/>
            </a:stretch>
          </p:blipFill>
          <p:spPr>
            <a:xfrm>
              <a:off x="267249" y="4377340"/>
              <a:ext cx="13296351" cy="3468319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1129603C-9FC7-37BE-60AD-CDEE2F656A7F}"/>
                </a:ext>
              </a:extLst>
            </p:cNvPr>
            <p:cNvSpPr txBox="1"/>
            <p:nvPr/>
          </p:nvSpPr>
          <p:spPr>
            <a:xfrm>
              <a:off x="2743201" y="59156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7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61ED2489-6490-1495-FAD3-075A8FED7C97}"/>
                </a:ext>
              </a:extLst>
            </p:cNvPr>
            <p:cNvSpPr txBox="1"/>
            <p:nvPr/>
          </p:nvSpPr>
          <p:spPr>
            <a:xfrm>
              <a:off x="6930665" y="59156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8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0279C8E-50EB-19CE-F9AE-95D81DBB778A}"/>
                </a:ext>
              </a:extLst>
            </p:cNvPr>
            <p:cNvSpPr txBox="1"/>
            <p:nvPr/>
          </p:nvSpPr>
          <p:spPr>
            <a:xfrm>
              <a:off x="4881883" y="694713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9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DCE4C67-1DD3-82EA-DE48-BE75B18B59AD}"/>
                </a:ext>
              </a:extLst>
            </p:cNvPr>
            <p:cNvSpPr txBox="1"/>
            <p:nvPr/>
          </p:nvSpPr>
          <p:spPr>
            <a:xfrm>
              <a:off x="5409653" y="59156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6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E38FDE4-17D8-EBF2-7FEB-8BADDFE4C07F}"/>
                </a:ext>
              </a:extLst>
            </p:cNvPr>
            <p:cNvSpPr txBox="1"/>
            <p:nvPr/>
          </p:nvSpPr>
          <p:spPr>
            <a:xfrm>
              <a:off x="2743201" y="696999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8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5605A87-A6F0-ADD4-8C93-EC94539B894F}"/>
                </a:ext>
              </a:extLst>
            </p:cNvPr>
            <p:cNvSpPr txBox="1"/>
            <p:nvPr/>
          </p:nvSpPr>
          <p:spPr>
            <a:xfrm>
              <a:off x="609600" y="69824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9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9B06D54-550D-5F2B-021C-48B7B94462F0}"/>
                </a:ext>
              </a:extLst>
            </p:cNvPr>
            <p:cNvSpPr txBox="1"/>
            <p:nvPr/>
          </p:nvSpPr>
          <p:spPr>
            <a:xfrm>
              <a:off x="11763739" y="59156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8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5EAD873-6F39-370C-E2A7-808DD4C31E41}"/>
                </a:ext>
              </a:extLst>
            </p:cNvPr>
            <p:cNvSpPr txBox="1"/>
            <p:nvPr/>
          </p:nvSpPr>
          <p:spPr>
            <a:xfrm>
              <a:off x="9601200" y="589282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6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A6DA180-F1F4-2E6F-DD66-F14232BFE624}"/>
                </a:ext>
              </a:extLst>
            </p:cNvPr>
            <p:cNvSpPr txBox="1"/>
            <p:nvPr/>
          </p:nvSpPr>
          <p:spPr>
            <a:xfrm>
              <a:off x="9067800" y="69824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9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7065A5F-4454-9BBF-8500-D724F5C85E20}"/>
                </a:ext>
              </a:extLst>
            </p:cNvPr>
            <p:cNvSpPr txBox="1"/>
            <p:nvPr/>
          </p:nvSpPr>
          <p:spPr>
            <a:xfrm>
              <a:off x="7467600" y="69824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9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AD265AA-7024-8AE9-9BCD-46E12C15693B}"/>
                </a:ext>
              </a:extLst>
            </p:cNvPr>
            <p:cNvSpPr txBox="1"/>
            <p:nvPr/>
          </p:nvSpPr>
          <p:spPr>
            <a:xfrm>
              <a:off x="11734800" y="69824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MA" sz="2800" b="1" dirty="0">
                  <a:solidFill>
                    <a:srgbClr val="FF0000"/>
                  </a:solidFill>
                </a:rPr>
                <a:t>6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B4FF1F3-3D41-9EE5-7129-9EA9C9141C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00"/>
          <a:stretch>
            <a:fillRect/>
          </a:stretch>
        </p:blipFill>
        <p:spPr>
          <a:xfrm>
            <a:off x="268983" y="2980186"/>
            <a:ext cx="13145763" cy="582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C3BEAB70-027A-9A56-817D-7D19BF2C24E6}"/>
              </a:ext>
            </a:extLst>
          </p:cNvPr>
          <p:cNvGrpSpPr/>
          <p:nvPr/>
        </p:nvGrpSpPr>
        <p:grpSpPr>
          <a:xfrm>
            <a:off x="268983" y="2980186"/>
            <a:ext cx="13145763" cy="5820913"/>
            <a:chOff x="268983" y="2980186"/>
            <a:chExt cx="13145763" cy="582091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F0D37F-DE22-B56D-D317-333BBB8B4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500"/>
            <a:stretch>
              <a:fillRect/>
            </a:stretch>
          </p:blipFill>
          <p:spPr>
            <a:xfrm>
              <a:off x="268983" y="2980186"/>
              <a:ext cx="13145763" cy="582091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4245B42-269E-640B-4FF6-CAA281AD1CDB}"/>
                </a:ext>
              </a:extLst>
            </p:cNvPr>
            <p:cNvSpPr txBox="1"/>
            <p:nvPr/>
          </p:nvSpPr>
          <p:spPr>
            <a:xfrm>
              <a:off x="1295400" y="4838700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خمس مئة وثمانية وأربعون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7DA61BE-E5E0-014A-7FB0-6E51BF8BC94B}"/>
                </a:ext>
              </a:extLst>
            </p:cNvPr>
            <p:cNvSpPr txBox="1"/>
            <p:nvPr/>
          </p:nvSpPr>
          <p:spPr>
            <a:xfrm>
              <a:off x="1447800" y="5448300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تسع مئة وثلاثة وأربعون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ACEDC5B-88A4-FF36-3038-7334B809747E}"/>
                </a:ext>
              </a:extLst>
            </p:cNvPr>
            <p:cNvSpPr txBox="1"/>
            <p:nvPr/>
          </p:nvSpPr>
          <p:spPr>
            <a:xfrm>
              <a:off x="1447800" y="6667500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سبع مئة وخمسة وثمانون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9C3FB96-BABD-5911-6A14-92D5E727C43F}"/>
                </a:ext>
              </a:extLst>
            </p:cNvPr>
            <p:cNvSpPr txBox="1"/>
            <p:nvPr/>
          </p:nvSpPr>
          <p:spPr>
            <a:xfrm>
              <a:off x="6210299" y="4838700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548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1521CBE-1819-7029-20B4-6300E9EAFA12}"/>
                </a:ext>
              </a:extLst>
            </p:cNvPr>
            <p:cNvSpPr txBox="1"/>
            <p:nvPr/>
          </p:nvSpPr>
          <p:spPr>
            <a:xfrm>
              <a:off x="6248400" y="6053435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698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7FE2230-3858-BD4D-CE5A-0874E2D1867B}"/>
                </a:ext>
              </a:extLst>
            </p:cNvPr>
            <p:cNvSpPr txBox="1"/>
            <p:nvPr/>
          </p:nvSpPr>
          <p:spPr>
            <a:xfrm>
              <a:off x="8305800" y="5443835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3 + 40 + 900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5B196A1-C87B-93D1-9E15-531594F0D0E1}"/>
                </a:ext>
              </a:extLst>
            </p:cNvPr>
            <p:cNvSpPr txBox="1"/>
            <p:nvPr/>
          </p:nvSpPr>
          <p:spPr>
            <a:xfrm>
              <a:off x="8305800" y="6053435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8 + 90 + 600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FFA48946-E469-E2BB-FBF0-38C1FAB5E3F9}"/>
                </a:ext>
              </a:extLst>
            </p:cNvPr>
            <p:cNvSpPr txBox="1"/>
            <p:nvPr/>
          </p:nvSpPr>
          <p:spPr>
            <a:xfrm>
              <a:off x="8305800" y="6663035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rgbClr val="FF0000"/>
                  </a:solidFill>
                </a:rPr>
                <a:t>5 + 80 + 700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364CC0F-CD6E-062C-C3E3-00E84553D4A9}"/>
                </a:ext>
              </a:extLst>
            </p:cNvPr>
            <p:cNvSpPr txBox="1"/>
            <p:nvPr/>
          </p:nvSpPr>
          <p:spPr>
            <a:xfrm>
              <a:off x="3352800" y="7962900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&lt;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2835F25-287C-D7E3-E47B-B8E869C7518B}"/>
                </a:ext>
              </a:extLst>
            </p:cNvPr>
            <p:cNvSpPr txBox="1"/>
            <p:nvPr/>
          </p:nvSpPr>
          <p:spPr>
            <a:xfrm>
              <a:off x="5486400" y="7954953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&lt;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D7A76BD-4FD3-6375-504B-3BF980C18201}"/>
                </a:ext>
              </a:extLst>
            </p:cNvPr>
            <p:cNvSpPr txBox="1"/>
            <p:nvPr/>
          </p:nvSpPr>
          <p:spPr>
            <a:xfrm>
              <a:off x="9753600" y="7954953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&lt;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39EDAA6-1AED-7805-C6EB-1D9F96BA8383}"/>
                </a:ext>
              </a:extLst>
            </p:cNvPr>
            <p:cNvSpPr txBox="1"/>
            <p:nvPr/>
          </p:nvSpPr>
          <p:spPr>
            <a:xfrm>
              <a:off x="7620000" y="7954952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&gt;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78253D3-2AE3-DEDA-5FE5-A4194A07D1D9}"/>
                </a:ext>
              </a:extLst>
            </p:cNvPr>
            <p:cNvSpPr txBox="1"/>
            <p:nvPr/>
          </p:nvSpPr>
          <p:spPr>
            <a:xfrm>
              <a:off x="11963400" y="7987725"/>
              <a:ext cx="304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b="1" dirty="0">
                  <a:solidFill>
                    <a:srgbClr val="FF0000"/>
                  </a:solidFill>
                </a:rPr>
                <a:t>&gt;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93528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78ED158B-7CFC-6D81-131E-CCC7A30D3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2" y="4400549"/>
            <a:ext cx="13164293" cy="4038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609600" y="5467349"/>
            <a:ext cx="472440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تفاعلي على السبورة الجانبية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4" name="Groupe 3">
            <a:extLst>
              <a:ext uri="{FF2B5EF4-FFF2-40B4-BE49-F238E27FC236}">
                <a16:creationId xmlns:a16="http://schemas.microsoft.com/office/drawing/2014/main" id="{F09F1733-D3C0-7ACD-B26D-3F16E79A5FA1}"/>
              </a:ext>
            </a:extLst>
          </p:cNvPr>
          <p:cNvGrpSpPr/>
          <p:nvPr/>
        </p:nvGrpSpPr>
        <p:grpSpPr>
          <a:xfrm>
            <a:off x="275852" y="4400549"/>
            <a:ext cx="13164293" cy="4038600"/>
            <a:chOff x="275852" y="4400549"/>
            <a:chExt cx="13164293" cy="40386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978607B-4A37-4FA1-023C-358B80489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5852" y="4400549"/>
              <a:ext cx="13164293" cy="40386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01A4E9-D13A-DA27-1A18-A4DAA19DF163}"/>
                </a:ext>
              </a:extLst>
            </p:cNvPr>
            <p:cNvSpPr/>
            <p:nvPr/>
          </p:nvSpPr>
          <p:spPr>
            <a:xfrm>
              <a:off x="609600" y="5467349"/>
              <a:ext cx="4724400" cy="29718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B2F54E03-CEE5-486C-0FDB-3337C478035C}"/>
                </a:ext>
              </a:extLst>
            </p:cNvPr>
            <p:cNvSpPr txBox="1"/>
            <p:nvPr/>
          </p:nvSpPr>
          <p:spPr>
            <a:xfrm>
              <a:off x="1143001" y="7353300"/>
              <a:ext cx="121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dirty="0">
                  <a:solidFill>
                    <a:srgbClr val="FF0000"/>
                  </a:solidFill>
                </a:rPr>
                <a:t>851</a:t>
              </a:r>
              <a:endParaRPr lang="fr-FR" sz="4000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7327049-F239-C99A-6927-D00E47F3D1B2}"/>
                </a:ext>
              </a:extLst>
            </p:cNvPr>
            <p:cNvSpPr txBox="1"/>
            <p:nvPr/>
          </p:nvSpPr>
          <p:spPr>
            <a:xfrm>
              <a:off x="3643127" y="7335520"/>
              <a:ext cx="121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4000" dirty="0">
                  <a:solidFill>
                    <a:srgbClr val="FF0000"/>
                  </a:solidFill>
                </a:rPr>
                <a:t>801</a:t>
              </a:r>
              <a:endParaRPr lang="fr-FR" sz="4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73584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المحددة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9470B4-D504-BD4B-09AE-243BD9932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319587"/>
            <a:ext cx="13107421" cy="41005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8465D1-DA0C-6713-A287-237362BA5A40}"/>
              </a:ext>
            </a:extLst>
          </p:cNvPr>
          <p:cNvSpPr/>
          <p:nvPr/>
        </p:nvSpPr>
        <p:spPr>
          <a:xfrm>
            <a:off x="303779" y="5372100"/>
            <a:ext cx="6554221" cy="30670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CA77C-C26D-547C-6CA7-ED43C0DF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623493E-FA30-8918-77BC-89FA86E3EC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219162-EE19-590E-4D4D-B4E727BC68B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B75BAF7-03AE-09C8-5B5B-114956CA4E1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C5AAB6B-DEEE-8917-ED54-51ECC287216C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6D6CFC5-1C8B-0584-9DF7-666DA952DC65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C1C8DC6-8067-9C0D-F788-1A014231C4E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C47A3C00-CDE6-3666-6A0E-3711600FC99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366C2FA-3FFB-0A20-2226-58B260C33554}"/>
              </a:ext>
            </a:extLst>
          </p:cNvPr>
          <p:cNvGrpSpPr/>
          <p:nvPr/>
        </p:nvGrpSpPr>
        <p:grpSpPr>
          <a:xfrm>
            <a:off x="303779" y="4319587"/>
            <a:ext cx="13108442" cy="4119562"/>
            <a:chOff x="303779" y="4319587"/>
            <a:chExt cx="13108442" cy="411956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44F5192-A2BB-E568-9CC5-D6215DD8B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4800" y="4319587"/>
              <a:ext cx="13107421" cy="410051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DBEEE03-E6A0-3260-9037-36107E44FF53}"/>
                </a:ext>
              </a:extLst>
            </p:cNvPr>
            <p:cNvSpPr/>
            <p:nvPr/>
          </p:nvSpPr>
          <p:spPr>
            <a:xfrm>
              <a:off x="303779" y="5372100"/>
              <a:ext cx="6554221" cy="306704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F871056-07A8-D848-0B91-48DCC546CA09}"/>
                </a:ext>
              </a:extLst>
            </p:cNvPr>
            <p:cNvSpPr txBox="1"/>
            <p:nvPr/>
          </p:nvSpPr>
          <p:spPr>
            <a:xfrm>
              <a:off x="1115076" y="7627444"/>
              <a:ext cx="381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FF0000"/>
                  </a:solidFill>
                </a:rPr>
                <a:t>182 + 83 = 265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25129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7588411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26587</TotalTime>
  <Words>1692</Words>
  <Application>Microsoft Office PowerPoint</Application>
  <PresentationFormat>Personnalisé</PresentationFormat>
  <Paragraphs>457</Paragraphs>
  <Slides>55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55</vt:i4>
      </vt:variant>
    </vt:vector>
  </HeadingPairs>
  <TitlesOfParts>
    <vt:vector size="62" baseType="lpstr">
      <vt:lpstr>Carelia</vt:lpstr>
      <vt:lpstr>IBM Plex Sans Arabic</vt:lpstr>
      <vt:lpstr>Microsoft Uighur</vt:lpstr>
      <vt:lpstr>Calibri</vt:lpstr>
      <vt:lpstr>Arial</vt:lpstr>
      <vt:lpstr>Dosis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209</cp:revision>
  <dcterms:created xsi:type="dcterms:W3CDTF">2006-08-16T00:00:00Z</dcterms:created>
  <dcterms:modified xsi:type="dcterms:W3CDTF">2025-09-12T19:51:24Z</dcterms:modified>
  <dc:identifier>DAFtlvZnwz4</dc:identifier>
</cp:coreProperties>
</file>