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4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570" r:id="rId14"/>
    <p:sldId id="2134808590" r:id="rId15"/>
    <p:sldId id="2134808591" r:id="rId16"/>
    <p:sldId id="2134808446" r:id="rId17"/>
    <p:sldId id="2134808589" r:id="rId18"/>
    <p:sldId id="2134808592" r:id="rId19"/>
    <p:sldId id="2134808646" r:id="rId20"/>
    <p:sldId id="2134808622" r:id="rId21"/>
    <p:sldId id="2134808651" r:id="rId22"/>
    <p:sldId id="2134808598" r:id="rId23"/>
    <p:sldId id="2134808599" r:id="rId24"/>
    <p:sldId id="2134808459" r:id="rId25"/>
    <p:sldId id="2134808450" r:id="rId26"/>
    <p:sldId id="2134808658" r:id="rId27"/>
    <p:sldId id="2134808653" r:id="rId28"/>
    <p:sldId id="2134808654" r:id="rId29"/>
    <p:sldId id="2134808656" r:id="rId30"/>
    <p:sldId id="2134808657" r:id="rId31"/>
    <p:sldId id="2134808612" r:id="rId32"/>
    <p:sldId id="2134808613" r:id="rId33"/>
    <p:sldId id="2134808460" r:id="rId34"/>
    <p:sldId id="2134808453" r:id="rId35"/>
    <p:sldId id="2134808538" r:id="rId36"/>
    <p:sldId id="2134808614" r:id="rId37"/>
    <p:sldId id="2134808659" r:id="rId38"/>
    <p:sldId id="2134808661" r:id="rId39"/>
    <p:sldId id="2134808662" r:id="rId40"/>
    <p:sldId id="2134808660" r:id="rId41"/>
    <p:sldId id="2134808664" r:id="rId42"/>
    <p:sldId id="2134808665" r:id="rId43"/>
    <p:sldId id="2134808666" r:id="rId44"/>
    <p:sldId id="2134808671" r:id="rId45"/>
    <p:sldId id="2134808672" r:id="rId46"/>
    <p:sldId id="2134808670" r:id="rId47"/>
    <p:sldId id="2134808667" r:id="rId48"/>
    <p:sldId id="2134808668" r:id="rId49"/>
    <p:sldId id="2134808669" r:id="rId50"/>
    <p:sldId id="2134808673" r:id="rId51"/>
    <p:sldId id="2134808619" r:id="rId52"/>
    <p:sldId id="2134808543" r:id="rId53"/>
    <p:sldId id="2134808454" r:id="rId54"/>
    <p:sldId id="2134808542" r:id="rId55"/>
    <p:sldId id="2134808491" r:id="rId56"/>
    <p:sldId id="2134808578" r:id="rId57"/>
    <p:sldId id="2134808579" r:id="rId58"/>
    <p:sldId id="2134808560" r:id="rId59"/>
    <p:sldId id="2134808580" r:id="rId60"/>
    <p:sldId id="2134808581" r:id="rId61"/>
    <p:sldId id="2134808561" r:id="rId62"/>
    <p:sldId id="2134808582" r:id="rId63"/>
    <p:sldId id="2134808583" r:id="rId64"/>
    <p:sldId id="2134808584" r:id="rId65"/>
    <p:sldId id="2134808585" r:id="rId66"/>
    <p:sldId id="2134808586" r:id="rId67"/>
    <p:sldId id="2134808620" r:id="rId68"/>
    <p:sldId id="2134808621" r:id="rId69"/>
    <p:sldId id="2134808461" r:id="rId70"/>
    <p:sldId id="2134808587" r:id="rId71"/>
    <p:sldId id="2134808503" r:id="rId72"/>
    <p:sldId id="2134808504" r:id="rId73"/>
  </p:sldIdLst>
  <p:sldSz cx="13716000" cy="10287000"/>
  <p:notesSz cx="6858000" cy="9144000"/>
  <p:embeddedFontLst>
    <p:embeddedFont>
      <p:font typeface="Cambria Math" panose="02040503050406030204" pitchFamily="18" charset="0"/>
      <p:regular r:id="rId75"/>
    </p:embeddedFont>
    <p:embeddedFont>
      <p:font typeface="Carelia" pitchFamily="2" charset="0"/>
      <p:regular r:id="rId76"/>
    </p:embeddedFont>
    <p:embeddedFont>
      <p:font typeface="Dosis" panose="02010703020202060003" pitchFamily="2" charset="0"/>
      <p:regular r:id="rId77"/>
      <p:bold r:id="rId78"/>
    </p:embeddedFont>
    <p:embeddedFont>
      <p:font typeface="IBM Plex Sans Arabic" panose="020B0604020202020204" charset="-78"/>
      <p:regular r:id="rId79"/>
    </p:embeddedFont>
    <p:embeddedFont>
      <p:font typeface="Microsoft Uighur" panose="02000000000000000000" pitchFamily="2" charset="-78"/>
      <p:regular r:id="rId80"/>
      <p:bold r:id="rId8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2" autoAdjust="0"/>
    <p:restoredTop sz="95226" autoAdjust="0"/>
  </p:normalViewPr>
  <p:slideViewPr>
    <p:cSldViewPr>
      <p:cViewPr varScale="1">
        <p:scale>
          <a:sx n="53" d="100"/>
          <a:sy n="53" d="100"/>
        </p:scale>
        <p:origin x="1416" y="29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6.fnt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1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2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21/09/2025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8.pn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4" Type="http://schemas.openxmlformats.org/officeDocument/2006/relationships/image" Target="../media/image9.sv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3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5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5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53.jpeg"/><Relationship Id="rId4" Type="http://schemas.openxmlformats.org/officeDocument/2006/relationships/image" Target="../media/image5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53.jpeg"/><Relationship Id="rId4" Type="http://schemas.openxmlformats.org/officeDocument/2006/relationships/image" Target="../media/image5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6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 (الأعداد الكسرية)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3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algn="ctr" defTabSz="914400" rtl="1" eaLnBrk="1" latinLnBrk="0" hangingPunct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وترتيب الأعداد الكسرية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ضرب وقسمة الأعداد الكسرية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E27812-A84A-7C95-F75A-80D6C8CE3912}"/>
              </a:ext>
            </a:extLst>
          </p:cNvPr>
          <p:cNvSpPr txBox="1"/>
          <p:nvPr/>
        </p:nvSpPr>
        <p:spPr>
          <a:xfrm>
            <a:off x="5645441" y="4914900"/>
            <a:ext cx="266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أوراق بيضاء للطي والتقطيع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ضرب وقسمة الأعداد الكسرية 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جمع وطرح  الأعداد الكسرية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ترتيب الأعداد الكسرية (لها مقامات مختلفة)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B84A77E-2BBD-6E97-80F6-425785B294C1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6" name="Étoile à 5 branches 3">
            <a:extLst>
              <a:ext uri="{FF2B5EF4-FFF2-40B4-BE49-F238E27FC236}">
                <a16:creationId xmlns:a16="http://schemas.microsoft.com/office/drawing/2014/main" id="{2265FCA7-B2F1-B365-A010-008AE72FD986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4317F85-2A5E-1CC6-8C93-0E0250B50C9C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Picture 9">
            <a:extLst>
              <a:ext uri="{FF2B5EF4-FFF2-40B4-BE49-F238E27FC236}">
                <a16:creationId xmlns:a16="http://schemas.microsoft.com/office/drawing/2014/main" id="{F55AF84D-0F4F-6E2C-A605-7683188E19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8697116-9E36-E16A-05B4-F100B1FC260E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الحساب الذهني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" b="3876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 سنراجع بعضا مما تعلمناه في الحصص السابقة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43251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FA46D-BA74-FDEA-C367-FC17BECD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B70A9EA-5152-51E0-85B9-1D50DE47CEB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D1F4E9-A590-6C18-7D9C-F33D8E6C2F6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900A2E-E1A9-53DA-FA4A-A66CFF470D5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13F2A98-B51C-72AA-DE14-C2B4241CC3F8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8495A0D-C01C-FFB4-EB49-D74C05AC5204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68EB390-9855-AEFE-7556-8B0B47A37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10024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0F5BF54-3E1F-6E47-5607-482E60858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816256"/>
              </p:ext>
            </p:extLst>
          </p:nvPr>
        </p:nvGraphicFramePr>
        <p:xfrm>
          <a:off x="5507999" y="5246040"/>
          <a:ext cx="2700000" cy="23771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000">
                  <a:extLst>
                    <a:ext uri="{9D8B030D-6E8A-4147-A177-3AD203B41FA5}">
                      <a16:colId xmlns:a16="http://schemas.microsoft.com/office/drawing/2014/main" val="289829396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92589223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</a:tblGrid>
              <a:tr h="57710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460785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25678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AD21CA1-11D7-7C2C-207C-4DB0957EAE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99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FF7C4-04CB-CDF2-1B15-9429CC4EC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D1C8FCF-094E-B1A3-7606-6E776DE0D5C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A4A17C5-3078-5337-0FF4-CBA53F0D033B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FDC3F7-C615-4009-7913-9727CB6F407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4AABA1B-E6B2-97A7-68E9-B914D6270E6D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F998302-5F9D-2EA4-80BB-51A767EA9C05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A0B1D95-3D2B-60B4-2BB6-9CDF078AD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42793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7D8C63-0752-1DFE-199B-6B6479FF69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B7B5237-1CDF-2B81-F042-B2A0B5A21769}"/>
              </a:ext>
            </a:extLst>
          </p:cNvPr>
          <p:cNvSpPr txBox="1"/>
          <p:nvPr/>
        </p:nvSpPr>
        <p:spPr>
          <a:xfrm>
            <a:off x="6352113" y="630430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E44C24-4F77-1AB4-9733-FA5651514E70}"/>
              </a:ext>
            </a:extLst>
          </p:cNvPr>
          <p:cNvSpPr txBox="1"/>
          <p:nvPr/>
        </p:nvSpPr>
        <p:spPr>
          <a:xfrm>
            <a:off x="5943600" y="7731422"/>
            <a:ext cx="14477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12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1F604CA-C2F7-69B5-0F16-12FCA0C39A87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DB3FC41-25B3-BD07-5EC6-CE558207A6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50360"/>
              </p:ext>
            </p:extLst>
          </p:nvPr>
        </p:nvGraphicFramePr>
        <p:xfrm>
          <a:off x="5317499" y="3828574"/>
          <a:ext cx="2700000" cy="24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000">
                  <a:extLst>
                    <a:ext uri="{9D8B030D-6E8A-4147-A177-3AD203B41FA5}">
                      <a16:colId xmlns:a16="http://schemas.microsoft.com/office/drawing/2014/main" val="289829396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92589223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902100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25678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984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1409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F245D34-E681-2941-EFE6-E90ED8A7F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958404"/>
              </p:ext>
            </p:extLst>
          </p:nvPr>
        </p:nvGraphicFramePr>
        <p:xfrm>
          <a:off x="5507999" y="5234592"/>
          <a:ext cx="2700000" cy="24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0000">
                  <a:extLst>
                    <a:ext uri="{9D8B030D-6E8A-4147-A177-3AD203B41FA5}">
                      <a16:colId xmlns:a16="http://schemas.microsoft.com/office/drawing/2014/main" val="768262838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209110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677981B2-AF74-9EA3-AD67-B94E64554B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840D8-4435-F4B3-DF16-10D8EA54E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9917359-20CD-3971-4E3C-DF898103CC00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8738B6B-106B-94A5-B829-B7B73A9AC24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57181C-A59D-9C1C-285E-268CF6EFBB3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2FD1D82-D895-4016-A59E-F684F1CF693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7EC21C7-A3A1-80B4-48A0-95DA975670C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B60BAFB-59D7-D569-38DF-364FAB686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72080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D72C10A-1464-18C0-BA95-4FCF92B6B5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384338"/>
              </p:ext>
            </p:extLst>
          </p:nvPr>
        </p:nvGraphicFramePr>
        <p:xfrm>
          <a:off x="5317500" y="3763604"/>
          <a:ext cx="2700000" cy="24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566961218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756174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C03275B-7543-1BFB-00AA-8911A27D69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38FD1C9-C6AC-3879-D662-FB100B6CF9A1}"/>
              </a:ext>
            </a:extLst>
          </p:cNvPr>
          <p:cNvSpPr txBox="1"/>
          <p:nvPr/>
        </p:nvSpPr>
        <p:spPr>
          <a:xfrm>
            <a:off x="6304858" y="6356146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8DC8F5-DE85-9259-14F8-2B11C8834715}"/>
              </a:ext>
            </a:extLst>
          </p:cNvPr>
          <p:cNvSpPr txBox="1"/>
          <p:nvPr/>
        </p:nvSpPr>
        <p:spPr>
          <a:xfrm>
            <a:off x="5943598" y="7627747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8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56A559D-026B-BDE5-75DF-D64A5A8438FD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388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F1BCD-0BA0-9641-0F19-BD7DEA896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7CB715-BE97-00AB-981D-0B1193F2FA8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0DB1072-5480-142B-7C1C-95D562EC753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5E438B-9AF8-DF94-E02D-1A8F09C551D2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EC1789B-33D3-6BA6-114C-F2DB006A7A05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المناسب ليصير العددان الكسريان متكافئين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F4D92D7-F067-EEEC-2351-BC3C9B6384B0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7E3FEFE-1F78-37A8-34D8-15979F90B2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55873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05F3780-4751-512B-E425-600A6956BA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22D3CB6-AA75-BE9E-F33C-87EE3591A6C3}"/>
              </a:ext>
            </a:extLst>
          </p:cNvPr>
          <p:cNvSpPr txBox="1"/>
          <p:nvPr/>
        </p:nvSpPr>
        <p:spPr>
          <a:xfrm>
            <a:off x="7594444" y="4885671"/>
            <a:ext cx="1337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20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2AE973C-15B5-C67E-FA99-0FEEBCC5D417}"/>
              </a:ext>
            </a:extLst>
          </p:cNvPr>
          <p:cNvSpPr txBox="1"/>
          <p:nvPr/>
        </p:nvSpPr>
        <p:spPr>
          <a:xfrm>
            <a:off x="80010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8BFB390-9494-F259-B10E-64E73C5D9DD1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B5985CAA-EDBD-BF07-DD7C-40DF420F07A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3A65326-FA69-FFCF-1927-F69E72FF76B4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A03D12E-8DD9-0504-BD6B-04646DFE7B84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385CF5CA-0072-502E-9EB4-66D0AFF5486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785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D5B7F-7455-9AF1-FCDB-AFDBAA823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FFF148F-92E4-BC82-EC51-0A945D64B71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81128B3-5F4B-475F-5CD1-331E64EFED4D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530659E-4FB7-0D63-FD58-AEED26C20EFA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2E33FA6-3FFA-2089-14CE-D402454B04B4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D557445-33AC-7AD5-9914-5FBFBA1DA26B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85870F2-8E20-0620-1F2D-3A301D5390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0D9FC46-B0F8-86FA-A53D-2B21A1285DF9}"/>
              </a:ext>
            </a:extLst>
          </p:cNvPr>
          <p:cNvSpPr txBox="1"/>
          <p:nvPr/>
        </p:nvSpPr>
        <p:spPr>
          <a:xfrm>
            <a:off x="7594444" y="4885671"/>
            <a:ext cx="1337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20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983D61-4E2F-9A37-28F3-F8B9B9D0FCBF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35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AD6C361-FB6C-4162-8BD3-87DCF60F791E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0D5F10EF-62B1-BA2A-C48D-51D85ED1BAE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0CA8E1A-A80D-A6DA-5DC8-2418865D6FCC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A097169-798E-9375-C03A-805A803B933A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B03707BF-64BD-F7E5-3DEE-15391197CF1D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34CE5A3-752D-3D8D-E5F5-E61509746B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44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2E69E-E3C3-03D8-8469-86381A180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622A7E-9148-DD8F-D9B5-4A78DD76EB1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D48B3ED-9CED-A2B5-092A-3E756DD3AE8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48DFEA7-FA3C-B8F2-6516-39CB8767799A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B642AA-ED98-E175-4CE5-C185C50F97FF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المناسب ليصير العددان الكسريان متكافئين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AC729AB-CF1D-4AE3-8853-834EC19FAE15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87C7A4D-7675-4DF7-E87E-511EAA71D1C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9E9041A0-4480-FC51-7D86-36D0A673FC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A9BC119-E691-1E7E-8B5F-9B86EDFF626E}"/>
              </a:ext>
            </a:extLst>
          </p:cNvPr>
          <p:cNvSpPr txBox="1"/>
          <p:nvPr/>
        </p:nvSpPr>
        <p:spPr>
          <a:xfrm>
            <a:off x="7579909" y="4935181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24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D69D09-40CF-CA6D-0FF9-EB92E33C3425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18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A05A234-5A58-788D-9675-1D422DBAD5DE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3474143-13AD-18DD-622A-B08148039C64}"/>
              </a:ext>
            </a:extLst>
          </p:cNvPr>
          <p:cNvSpPr txBox="1"/>
          <p:nvPr/>
        </p:nvSpPr>
        <p:spPr>
          <a:xfrm>
            <a:off x="5160429" y="630516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715A7E-3E07-710A-BFCC-1AF35C435FD7}"/>
              </a:ext>
            </a:extLst>
          </p:cNvPr>
          <p:cNvSpPr txBox="1"/>
          <p:nvPr/>
        </p:nvSpPr>
        <p:spPr>
          <a:xfrm>
            <a:off x="5256342" y="493518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0DCEC76-A01C-7E0F-019C-614668DBB7BE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7B6C2480-4912-0244-90D5-F6D20FCA853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505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129CC-111F-CCA1-EDEB-B43C0686A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4992FDA-C470-F7A7-0397-373C65309FA8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CABE85-9D23-0863-B525-EBE1279BA80D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86399AD-5153-B31C-9DB8-7DFFAD9F75CB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170D4A9-D3DB-5699-4918-D51AB9F9E284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ADBAAAB-1B47-E7E5-E3D0-118C8F281E3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5B296CDD-FB7F-CEBB-F81D-C1F44B3C3378}"/>
              </a:ext>
            </a:extLst>
          </p:cNvPr>
          <p:cNvSpPr txBox="1"/>
          <p:nvPr/>
        </p:nvSpPr>
        <p:spPr>
          <a:xfrm>
            <a:off x="7579909" y="4935181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24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AC457A4-24CD-1180-7986-F6B25E790D93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18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F8319A1-C4A5-23A5-87A3-588C1A54047D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AF1B307A-2213-3A66-3917-ECAA28B93373}"/>
              </a:ext>
            </a:extLst>
          </p:cNvPr>
          <p:cNvSpPr txBox="1"/>
          <p:nvPr/>
        </p:nvSpPr>
        <p:spPr>
          <a:xfrm>
            <a:off x="5160429" y="630516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98E4423-5DFC-D226-724C-1F0BD9A418B7}"/>
              </a:ext>
            </a:extLst>
          </p:cNvPr>
          <p:cNvSpPr txBox="1"/>
          <p:nvPr/>
        </p:nvSpPr>
        <p:spPr>
          <a:xfrm>
            <a:off x="5256342" y="493518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312D981-803C-AFDD-23F9-FC36575A9EC0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C0D09606-BD46-EFB7-D22D-ACBF1FAA19B7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710CBC2-13DC-B81C-24CF-D8F3DFB8218C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34841F9-E271-FD2F-C79A-39EB1D03CC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70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8B3C3-8767-816F-2BC6-2D4F831F6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44849E2-8C3A-ECE9-7529-AEBF681C23E1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922B219-5484-4AF3-C1A3-0458241A304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EB6A93-509C-3E81-9FB0-3662C1582F91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EAEF86A-0CAE-B4CF-DD97-68FE492D0291}"/>
              </a:ext>
            </a:extLst>
          </p:cNvPr>
          <p:cNvSpPr txBox="1"/>
          <p:nvPr/>
        </p:nvSpPr>
        <p:spPr>
          <a:xfrm>
            <a:off x="15240" y="880993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41 وأنجزوا التمرين رقم 1.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دقيقة واحدة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9AE2D6-BB48-0E63-7C62-A79D7CCEDD3A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A78C800-E4FD-1902-AA97-85F026379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1908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FCFF745-5270-37C9-5515-6803139A5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037" y="4567990"/>
            <a:ext cx="13147925" cy="344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25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DA005-DAFD-0B17-5BB3-33F039803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7A44A0-A08F-854F-EBBA-F3C6F051732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20991F-6E2C-8DE8-38B3-FADB2D6F3170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7A5CE6-BF78-4FA2-EF80-4FEAA20EE266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081E75-01D6-5349-77C1-57CE72DFBD33}"/>
              </a:ext>
            </a:extLst>
          </p:cNvPr>
          <p:cNvSpPr txBox="1"/>
          <p:nvPr/>
        </p:nvSpPr>
        <p:spPr>
          <a:xfrm>
            <a:off x="15240" y="880993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43D6E44-362E-51DC-EAAF-70415CAC4F80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E98E6BF-C6CB-7D47-9F77-1EDC582F1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78500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E4E2D54-90D7-9D18-0276-2F8CE4D4DB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037" y="4567990"/>
            <a:ext cx="13147925" cy="344654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8DF0FE-D258-6029-126A-DD683A10FACE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4B45BD-E25F-DA6D-8E58-D7FB0C99D2F4}"/>
              </a:ext>
            </a:extLst>
          </p:cNvPr>
          <p:cNvSpPr txBox="1"/>
          <p:nvPr/>
        </p:nvSpPr>
        <p:spPr>
          <a:xfrm>
            <a:off x="2997850" y="9130931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18722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ترتيب أعداد كسرية مختلفة المقامات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بكيفية مقارنة عددين كسريين مختلفي المقامات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الأستاذ متعلما للإجابة. يعطي الفرصة للآخرين لإعطاء رأيهم حول إجابته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84351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48621A1-AEF9-7352-E0F5-7807A3CA7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45" y="1001941"/>
            <a:ext cx="541492" cy="650235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D95BE2C6-ACD0-0E38-ED41-BE79200375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2489" y="3076716"/>
            <a:ext cx="4956190" cy="596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6BD95-340F-6E2D-B641-5F6C3F543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F763EB0-4931-EF20-6755-EC1A81767AE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617D976-CFF0-87ED-5C79-15C02441CBC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04156CC-4645-C4B1-0402-23259A27A506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585322C-98CE-A085-FCE6-A65B0D14723E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6615CB0-75C4-E3B9-648B-7161890DE49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74599869-13BF-7F58-D9CF-35D2BFBFDC9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88B1399-B1CF-3315-A91F-4CEE2017B992}"/>
              </a:ext>
            </a:extLst>
          </p:cNvPr>
          <p:cNvSpPr txBox="1"/>
          <p:nvPr/>
        </p:nvSpPr>
        <p:spPr>
          <a:xfrm>
            <a:off x="2009789" y="5114591"/>
            <a:ext cx="969641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ct val="150000"/>
              </a:lnSpc>
              <a:spcBef>
                <a:spcPct val="0"/>
              </a:spcBef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لمقارنة عددين كسريين أو ترتيب أعداد كسرية مختلفة المقامات فإننا نوحد المقامات، ثم نقارن أو نرتب حسب نفس مقارنة أو ترتيب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البسوط</a:t>
            </a: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94A4B56-87CC-829A-1068-51994AFDA7AB}"/>
              </a:ext>
            </a:extLst>
          </p:cNvPr>
          <p:cNvSpPr txBox="1"/>
          <p:nvPr/>
        </p:nvSpPr>
        <p:spPr>
          <a:xfrm>
            <a:off x="10610817" y="4133888"/>
            <a:ext cx="182880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ct val="150000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نتذكر: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8382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BE72E-AF88-42F9-2F04-0E232C443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64B91D4-1244-E478-BBD7-060D31E7A5E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EE57CC1-8CEE-58A2-4599-340726834E7D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6A09877-80CA-A37E-FC46-51AA00360F44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64D2D80-EB44-C84C-FB77-DA42E94BD384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لنتذكر كيف نقارن عددين كسريين مختلفي المقامات.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199B3E8-9B71-E1C3-E20A-FCCCABEB13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F24D9972-DC55-A2D2-1192-6114B18C2E7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CF9DAA6-8560-8356-7C5F-300CE4081C04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0006A2E-5E36-2E3A-3733-8EC6D618F090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5711F58-2C6E-BC15-245A-EF058985DFFB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A8180FE6-5ED8-F536-6BEB-CFC6ABDB7458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C6AA61-7D16-6DD6-E962-2EC3416130F7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A55E3DE-F0B1-F18E-28D8-EC88912FDDED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382EA7BB-B4D3-4FB1-1F25-A233E3F9E150}"/>
              </a:ext>
            </a:extLst>
          </p:cNvPr>
          <p:cNvSpPr txBox="1"/>
          <p:nvPr/>
        </p:nvSpPr>
        <p:spPr>
          <a:xfrm>
            <a:off x="6543967" y="4603909"/>
            <a:ext cx="114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3800" dirty="0">
                <a:solidFill>
                  <a:srgbClr val="FF0000"/>
                </a:solidFill>
              </a:rPr>
              <a:t>.</a:t>
            </a:r>
            <a:endParaRPr lang="fr-F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4748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D610E-8F44-A61D-792D-AD3FEDB5D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393CA9F-3905-3702-F907-989E6749C6C7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5AA45A4-EBE9-88E6-B27D-0032AA5D4190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B41C00-C98D-1B85-F341-1FEDA5E828E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86C21FD-CD53-9963-D043-0C37E3EBFCFA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نلاحظ أن للعددين الكسريين مقامان مختلفان. حتى نتمكن من مقارنتهما يجب أن يصير لهما نفس المقام.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وعليه سنوحد المقامات.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F5EC27E-A3F2-0133-8124-87AA41F3B15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0E74008-300D-BAA9-0BBC-53BB9FB7B47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E41332C-379B-6B10-19CF-A637FA321332}"/>
              </a:ext>
            </a:extLst>
          </p:cNvPr>
          <p:cNvSpPr txBox="1"/>
          <p:nvPr/>
        </p:nvSpPr>
        <p:spPr>
          <a:xfrm>
            <a:off x="1248439" y="326939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5A31D9-8C12-78D1-913F-12DE5E238AA8}"/>
              </a:ext>
            </a:extLst>
          </p:cNvPr>
          <p:cNvSpPr txBox="1"/>
          <p:nvPr/>
        </p:nvSpPr>
        <p:spPr>
          <a:xfrm>
            <a:off x="1248439" y="469651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0CAD308-9F99-607A-A20B-C9F02CB8A5F1}"/>
              </a:ext>
            </a:extLst>
          </p:cNvPr>
          <p:cNvCxnSpPr/>
          <p:nvPr/>
        </p:nvCxnSpPr>
        <p:spPr>
          <a:xfrm>
            <a:off x="839926" y="459283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DE44BDC6-71C5-3676-530F-DB9629316714}"/>
              </a:ext>
            </a:extLst>
          </p:cNvPr>
          <p:cNvSpPr txBox="1"/>
          <p:nvPr/>
        </p:nvSpPr>
        <p:spPr>
          <a:xfrm>
            <a:off x="3619142" y="326939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7BFAC42-0772-D746-4635-60541E6C5F29}"/>
              </a:ext>
            </a:extLst>
          </p:cNvPr>
          <p:cNvSpPr txBox="1"/>
          <p:nvPr/>
        </p:nvSpPr>
        <p:spPr>
          <a:xfrm>
            <a:off x="3619142" y="469651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9CBB56A-735C-94F8-4AE0-CF7821EF23D1}"/>
              </a:ext>
            </a:extLst>
          </p:cNvPr>
          <p:cNvCxnSpPr>
            <a:cxnSpLocks/>
          </p:cNvCxnSpPr>
          <p:nvPr/>
        </p:nvCxnSpPr>
        <p:spPr>
          <a:xfrm flipV="1">
            <a:off x="3210629" y="4570450"/>
            <a:ext cx="2580571" cy="2238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76095D2F-023C-654E-FD6F-900300488533}"/>
              </a:ext>
            </a:extLst>
          </p:cNvPr>
          <p:cNvSpPr txBox="1"/>
          <p:nvPr/>
        </p:nvSpPr>
        <p:spPr>
          <a:xfrm>
            <a:off x="1275954" y="645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6633AB1-41CB-8911-BBDA-ECFA351CB9C3}"/>
              </a:ext>
            </a:extLst>
          </p:cNvPr>
          <p:cNvSpPr txBox="1"/>
          <p:nvPr/>
        </p:nvSpPr>
        <p:spPr>
          <a:xfrm>
            <a:off x="1275954" y="788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B9B9F79-65B8-ACA9-264F-9D569F5A1C27}"/>
              </a:ext>
            </a:extLst>
          </p:cNvPr>
          <p:cNvCxnSpPr/>
          <p:nvPr/>
        </p:nvCxnSpPr>
        <p:spPr>
          <a:xfrm>
            <a:off x="867441" y="777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142D5621-078A-E914-40E3-27201521E142}"/>
              </a:ext>
            </a:extLst>
          </p:cNvPr>
          <p:cNvSpPr txBox="1"/>
          <p:nvPr/>
        </p:nvSpPr>
        <p:spPr>
          <a:xfrm>
            <a:off x="3722408" y="645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8DDABBD-E1DE-57F9-7D89-4636210742BC}"/>
              </a:ext>
            </a:extLst>
          </p:cNvPr>
          <p:cNvSpPr txBox="1"/>
          <p:nvPr/>
        </p:nvSpPr>
        <p:spPr>
          <a:xfrm>
            <a:off x="3722408" y="788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DE2CE3A-30A4-45BE-FBAC-7F491482B570}"/>
              </a:ext>
            </a:extLst>
          </p:cNvPr>
          <p:cNvCxnSpPr>
            <a:cxnSpLocks/>
          </p:cNvCxnSpPr>
          <p:nvPr/>
        </p:nvCxnSpPr>
        <p:spPr>
          <a:xfrm>
            <a:off x="3313895" y="7779110"/>
            <a:ext cx="247730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st égal à 24">
            <a:extLst>
              <a:ext uri="{FF2B5EF4-FFF2-40B4-BE49-F238E27FC236}">
                <a16:creationId xmlns:a16="http://schemas.microsoft.com/office/drawing/2014/main" id="{E67BF2A1-92C2-B611-B97B-2FAE90C27DE7}"/>
              </a:ext>
            </a:extLst>
          </p:cNvPr>
          <p:cNvSpPr/>
          <p:nvPr/>
        </p:nvSpPr>
        <p:spPr>
          <a:xfrm>
            <a:off x="2411895" y="4311779"/>
            <a:ext cx="647050" cy="517342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6" name="Est égal à 25">
            <a:extLst>
              <a:ext uri="{FF2B5EF4-FFF2-40B4-BE49-F238E27FC236}">
                <a16:creationId xmlns:a16="http://schemas.microsoft.com/office/drawing/2014/main" id="{C3E0B9F8-D72C-4518-F98F-60785145B8CD}"/>
              </a:ext>
            </a:extLst>
          </p:cNvPr>
          <p:cNvSpPr/>
          <p:nvPr/>
        </p:nvSpPr>
        <p:spPr>
          <a:xfrm>
            <a:off x="2483215" y="7495968"/>
            <a:ext cx="647050" cy="517342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8" name="Est égal à 27">
            <a:extLst>
              <a:ext uri="{FF2B5EF4-FFF2-40B4-BE49-F238E27FC236}">
                <a16:creationId xmlns:a16="http://schemas.microsoft.com/office/drawing/2014/main" id="{066B5464-0195-4BDB-97FE-E6550247B8B3}"/>
              </a:ext>
            </a:extLst>
          </p:cNvPr>
          <p:cNvSpPr/>
          <p:nvPr/>
        </p:nvSpPr>
        <p:spPr>
          <a:xfrm>
            <a:off x="6058550" y="4345238"/>
            <a:ext cx="647050" cy="517342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Est égal à 28">
            <a:extLst>
              <a:ext uri="{FF2B5EF4-FFF2-40B4-BE49-F238E27FC236}">
                <a16:creationId xmlns:a16="http://schemas.microsoft.com/office/drawing/2014/main" id="{3FA046D3-50E9-B4B4-D9E5-A06EFD2BFDDB}"/>
              </a:ext>
            </a:extLst>
          </p:cNvPr>
          <p:cNvSpPr/>
          <p:nvPr/>
        </p:nvSpPr>
        <p:spPr>
          <a:xfrm>
            <a:off x="6058550" y="7495968"/>
            <a:ext cx="647050" cy="517342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1E61689-6FB3-52C2-0397-03A5793636BE}"/>
              </a:ext>
            </a:extLst>
          </p:cNvPr>
          <p:cNvSpPr txBox="1"/>
          <p:nvPr/>
        </p:nvSpPr>
        <p:spPr>
          <a:xfrm>
            <a:off x="5055281" y="321905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AB4B3EB-88B0-5451-1C88-FDA400CAC8A5}"/>
              </a:ext>
            </a:extLst>
          </p:cNvPr>
          <p:cNvSpPr txBox="1"/>
          <p:nvPr/>
        </p:nvSpPr>
        <p:spPr>
          <a:xfrm>
            <a:off x="5055281" y="464616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3F7E552-E16B-7D0E-291D-37F5019E005C}"/>
              </a:ext>
            </a:extLst>
          </p:cNvPr>
          <p:cNvSpPr txBox="1"/>
          <p:nvPr/>
        </p:nvSpPr>
        <p:spPr>
          <a:xfrm>
            <a:off x="4990039" y="646895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096B3915-9F98-29BF-5CF7-C2CC8BAC3938}"/>
              </a:ext>
            </a:extLst>
          </p:cNvPr>
          <p:cNvSpPr txBox="1"/>
          <p:nvPr/>
        </p:nvSpPr>
        <p:spPr>
          <a:xfrm>
            <a:off x="4990039" y="789606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B934172-C5F0-2B12-B694-ACA5C1BD6629}"/>
              </a:ext>
            </a:extLst>
          </p:cNvPr>
          <p:cNvSpPr txBox="1"/>
          <p:nvPr/>
        </p:nvSpPr>
        <p:spPr>
          <a:xfrm>
            <a:off x="6858000" y="3313911"/>
            <a:ext cx="15270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27</a:t>
            </a:r>
            <a:endParaRPr lang="fr-FR" sz="80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DFEC74B2-9FF1-24EF-D8F3-468D98BE6507}"/>
              </a:ext>
            </a:extLst>
          </p:cNvPr>
          <p:cNvSpPr txBox="1"/>
          <p:nvPr/>
        </p:nvSpPr>
        <p:spPr>
          <a:xfrm>
            <a:off x="6825815" y="4741025"/>
            <a:ext cx="13360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18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57B938DF-7839-4E06-6BFC-5A522F02434B}"/>
              </a:ext>
            </a:extLst>
          </p:cNvPr>
          <p:cNvCxnSpPr/>
          <p:nvPr/>
        </p:nvCxnSpPr>
        <p:spPr>
          <a:xfrm>
            <a:off x="6741618" y="463735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DE4F687E-02FE-CE01-86B7-850724133B69}"/>
              </a:ext>
            </a:extLst>
          </p:cNvPr>
          <p:cNvSpPr txBox="1"/>
          <p:nvPr/>
        </p:nvSpPr>
        <p:spPr>
          <a:xfrm>
            <a:off x="7301937" y="64261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A043B78E-4FE8-5648-ED93-1FAA3C0C2F6D}"/>
              </a:ext>
            </a:extLst>
          </p:cNvPr>
          <p:cNvSpPr txBox="1"/>
          <p:nvPr/>
        </p:nvSpPr>
        <p:spPr>
          <a:xfrm>
            <a:off x="6981453" y="7853303"/>
            <a:ext cx="1332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18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D61215AE-BFD0-9C7E-16DA-A9FCE4EEF871}"/>
              </a:ext>
            </a:extLst>
          </p:cNvPr>
          <p:cNvCxnSpPr/>
          <p:nvPr/>
        </p:nvCxnSpPr>
        <p:spPr>
          <a:xfrm>
            <a:off x="6893424" y="7749628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Signe de multiplication 43">
            <a:extLst>
              <a:ext uri="{FF2B5EF4-FFF2-40B4-BE49-F238E27FC236}">
                <a16:creationId xmlns:a16="http://schemas.microsoft.com/office/drawing/2014/main" id="{07A83516-9129-55E4-D057-E49B69EC16C1}"/>
              </a:ext>
            </a:extLst>
          </p:cNvPr>
          <p:cNvSpPr/>
          <p:nvPr/>
        </p:nvSpPr>
        <p:spPr>
          <a:xfrm>
            <a:off x="4427751" y="3764852"/>
            <a:ext cx="466980" cy="463679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Signe de multiplication 44">
            <a:extLst>
              <a:ext uri="{FF2B5EF4-FFF2-40B4-BE49-F238E27FC236}">
                <a16:creationId xmlns:a16="http://schemas.microsoft.com/office/drawing/2014/main" id="{C4211160-0904-60BB-3036-D375F582BC64}"/>
              </a:ext>
            </a:extLst>
          </p:cNvPr>
          <p:cNvSpPr/>
          <p:nvPr/>
        </p:nvSpPr>
        <p:spPr>
          <a:xfrm>
            <a:off x="4499061" y="6921030"/>
            <a:ext cx="466980" cy="463679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Signe de multiplication 45">
            <a:extLst>
              <a:ext uri="{FF2B5EF4-FFF2-40B4-BE49-F238E27FC236}">
                <a16:creationId xmlns:a16="http://schemas.microsoft.com/office/drawing/2014/main" id="{DBC2E017-01FC-9D46-83A6-573F72B80A50}"/>
              </a:ext>
            </a:extLst>
          </p:cNvPr>
          <p:cNvSpPr/>
          <p:nvPr/>
        </p:nvSpPr>
        <p:spPr>
          <a:xfrm>
            <a:off x="4427751" y="5167447"/>
            <a:ext cx="466980" cy="463679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Signe de multiplication 46">
            <a:extLst>
              <a:ext uri="{FF2B5EF4-FFF2-40B4-BE49-F238E27FC236}">
                <a16:creationId xmlns:a16="http://schemas.microsoft.com/office/drawing/2014/main" id="{BF72DFB9-485C-DCE0-E216-54F7A3094415}"/>
              </a:ext>
            </a:extLst>
          </p:cNvPr>
          <p:cNvSpPr/>
          <p:nvPr/>
        </p:nvSpPr>
        <p:spPr>
          <a:xfrm>
            <a:off x="4499061" y="8348144"/>
            <a:ext cx="466980" cy="463679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3411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9BDB6-48EF-1779-61E4-DB962BF54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F7B7D3-093C-9749-7107-09FE61065C6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454EEF-A623-9EAE-4CDA-5F532BB218C4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598CCF8-942D-976C-30C1-6BE25AF0E621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7BBDBAD-9EB1-7BBA-C8C0-ACB854916D83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أصبح للعددين نفس المقام. إذن لمقارنتهما نطبق ما تعلمناه سابقا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F17566A-28DE-991F-0FFF-9D2147055C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A4E0CE12-120B-7A0A-1921-8A2AD0E08E90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3ED70F8-F027-173E-6663-2F4CD58F80D9}"/>
              </a:ext>
            </a:extLst>
          </p:cNvPr>
          <p:cNvSpPr txBox="1"/>
          <p:nvPr/>
        </p:nvSpPr>
        <p:spPr>
          <a:xfrm>
            <a:off x="6193967" y="5026105"/>
            <a:ext cx="114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 dirty="0">
                <a:solidFill>
                  <a:srgbClr val="FF0000"/>
                </a:solidFill>
              </a:rPr>
              <a:t>&gt;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E344EDD-AA72-C8CB-9D1F-E51E334519D7}"/>
              </a:ext>
            </a:extLst>
          </p:cNvPr>
          <p:cNvSpPr txBox="1"/>
          <p:nvPr/>
        </p:nvSpPr>
        <p:spPr>
          <a:xfrm>
            <a:off x="4758613" y="4885671"/>
            <a:ext cx="15270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27</a:t>
            </a:r>
            <a:endParaRPr lang="fr-FR" sz="80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81F9D63-8499-5752-86ED-13B8FA25537F}"/>
              </a:ext>
            </a:extLst>
          </p:cNvPr>
          <p:cNvSpPr txBox="1"/>
          <p:nvPr/>
        </p:nvSpPr>
        <p:spPr>
          <a:xfrm>
            <a:off x="4726428" y="6312785"/>
            <a:ext cx="13360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18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6A40A543-0151-DF32-4E1D-0191E317199C}"/>
              </a:ext>
            </a:extLst>
          </p:cNvPr>
          <p:cNvCxnSpPr/>
          <p:nvPr/>
        </p:nvCxnSpPr>
        <p:spPr>
          <a:xfrm>
            <a:off x="4642231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400029EF-9F0B-545A-3BFE-8D74703BA4FD}"/>
              </a:ext>
            </a:extLst>
          </p:cNvPr>
          <p:cNvSpPr txBox="1"/>
          <p:nvPr/>
        </p:nvSpPr>
        <p:spPr>
          <a:xfrm>
            <a:off x="7723713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AEF0CDA7-088C-5088-8D43-664119D61772}"/>
              </a:ext>
            </a:extLst>
          </p:cNvPr>
          <p:cNvSpPr txBox="1"/>
          <p:nvPr/>
        </p:nvSpPr>
        <p:spPr>
          <a:xfrm>
            <a:off x="7403229" y="6312785"/>
            <a:ext cx="1332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18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83724E7C-B0B8-63CB-A518-80AC487511D6}"/>
              </a:ext>
            </a:extLst>
          </p:cNvPr>
          <p:cNvCxnSpPr/>
          <p:nvPr/>
        </p:nvCxnSpPr>
        <p:spPr>
          <a:xfrm>
            <a:off x="7315200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0597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1E23C-6400-DAD1-08C2-FB6659FF2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D0E4E92-9A21-3AE8-8794-A0E5317A2298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E2A554B-578B-79BC-BBE3-EAD66E116E2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BF33A69-8798-C483-75B2-C98FF384CEC5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0E0B659-5889-6C49-B705-E197B2E16CEF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 نكتب المقارنة باستعمال الأعداد الأصلية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85D4450-51F3-6B0B-702C-9E8CE31E737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AEF332A-F994-2C7C-2A6C-103DF86E273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B8BD862-0BA5-0341-453E-96220187636C}"/>
              </a:ext>
            </a:extLst>
          </p:cNvPr>
          <p:cNvSpPr txBox="1"/>
          <p:nvPr/>
        </p:nvSpPr>
        <p:spPr>
          <a:xfrm>
            <a:off x="6193967" y="5026105"/>
            <a:ext cx="114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 dirty="0">
                <a:solidFill>
                  <a:srgbClr val="FF0000"/>
                </a:solidFill>
              </a:rPr>
              <a:t>&gt;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2FBBBBB4-C35D-D038-FCDF-627DB5C6B9BC}"/>
              </a:ext>
            </a:extLst>
          </p:cNvPr>
          <p:cNvSpPr txBox="1"/>
          <p:nvPr/>
        </p:nvSpPr>
        <p:spPr>
          <a:xfrm>
            <a:off x="4758613" y="4885671"/>
            <a:ext cx="15270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/>
              <a:t>3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CE7604C-F607-5385-5296-0DDE1CC2E6CC}"/>
              </a:ext>
            </a:extLst>
          </p:cNvPr>
          <p:cNvSpPr txBox="1"/>
          <p:nvPr/>
        </p:nvSpPr>
        <p:spPr>
          <a:xfrm>
            <a:off x="4726428" y="6312785"/>
            <a:ext cx="13360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/>
              <a:t>2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A0A00A08-4A2A-DCD6-8021-DE17C8A09CC1}"/>
              </a:ext>
            </a:extLst>
          </p:cNvPr>
          <p:cNvCxnSpPr/>
          <p:nvPr/>
        </p:nvCxnSpPr>
        <p:spPr>
          <a:xfrm>
            <a:off x="4642231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A348E2CA-8602-2B64-120B-09B876CDEF97}"/>
              </a:ext>
            </a:extLst>
          </p:cNvPr>
          <p:cNvSpPr txBox="1"/>
          <p:nvPr/>
        </p:nvSpPr>
        <p:spPr>
          <a:xfrm>
            <a:off x="7723713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2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8D9F1F4F-8223-5C5E-E949-0F2D308D00C8}"/>
              </a:ext>
            </a:extLst>
          </p:cNvPr>
          <p:cNvSpPr txBox="1"/>
          <p:nvPr/>
        </p:nvSpPr>
        <p:spPr>
          <a:xfrm>
            <a:off x="7403229" y="6312785"/>
            <a:ext cx="1332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/>
              <a:t>9</a:t>
            </a: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2A1D4930-BF7F-33F8-0E9D-7EF4C6D768C4}"/>
              </a:ext>
            </a:extLst>
          </p:cNvPr>
          <p:cNvCxnSpPr/>
          <p:nvPr/>
        </p:nvCxnSpPr>
        <p:spPr>
          <a:xfrm>
            <a:off x="7315200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4305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06FFC-F0C5-578F-5B3B-0E146DA28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6BD369A-BFDB-4D11-58A9-96617FCEF33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709402-053A-601D-669D-DFD1A50945F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A84F73F-183C-D13A-4502-89BAFA295A56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80CB231-B4AB-6646-1B6B-7C71BEF75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5698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64A322B-80AD-0398-9065-AD5852F1EA2B}"/>
              </a:ext>
            </a:extLst>
          </p:cNvPr>
          <p:cNvSpPr/>
          <p:nvPr/>
        </p:nvSpPr>
        <p:spPr>
          <a:xfrm rot="10800000">
            <a:off x="12656405" y="1028701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49988F-811F-3D33-8816-877AD502A12C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41 وأنجزوا التمرين رقم 2.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704152B-F1CA-78B9-1999-E729625A0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2" y="3809117"/>
            <a:ext cx="13137024" cy="506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113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C8CE9-5EBD-E559-F8F1-353A2609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B14F053-54A9-A453-3D49-4904D4E2E876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F2761-D1EB-8153-6AD4-50A39482D4E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32D0ABD-6F4B-7BD0-84A3-EEB03A1BF3E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0385BD9-16EE-55C1-52BB-DE53118D6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42015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B1C8A59-A793-6381-5D6C-76BF06BBAFB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77D418-25EA-AC07-2180-BD96FBC6E7A0}"/>
              </a:ext>
            </a:extLst>
          </p:cNvPr>
          <p:cNvSpPr txBox="1"/>
          <p:nvPr/>
        </p:nvSpPr>
        <p:spPr>
          <a:xfrm>
            <a:off x="275851" y="807182"/>
            <a:ext cx="1236531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0A609A-DAC1-E2D3-79CF-27AD4C772D98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FF55D48-FD16-B159-3762-CAC39D7488E0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7AE5DDB-E6F1-15D9-8EDF-0C0DDEDF70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2" y="3771900"/>
            <a:ext cx="13137024" cy="506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8613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ضرب وقسمة الأعداد الكسرية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 وقسمة أعداد كسرية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424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721" y="3975006"/>
            <a:ext cx="7568555" cy="503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ضرب عددين كسريين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13757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5477"/>
            <a:chOff x="5423146" y="2984386"/>
            <a:chExt cx="6552918" cy="6335477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7286"/>
              <a:ext cx="6552918" cy="4362577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976645" y="4939423"/>
            <a:ext cx="321435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ضرب عددين كسريين.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C6D3D-E6A1-24CB-C644-AF9F26483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D646EB8-07C1-DCA3-568D-3970E5F7BC0F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590307-49DB-F7D9-95A4-5904CF94F43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4B9D185-ECFE-465D-F945-C0702769E84D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CC60751-C8D9-2856-F75F-BCA96C24EDAF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ضرب عددين كسريين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198F13-ABA6-A41E-3960-499565AAA9B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5F31CC0-B5EE-ED71-AA16-204D08DC8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0141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26711851-DCFF-F0A3-D814-580F7B2C9C4F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0228D9-9380-D8AE-193D-1653B6EA4DA7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4A04CA1-92D2-C234-6CBE-D85715FA159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D1066E1-4159-DEFF-48F8-E4925EB8E4A6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4E8932-37B5-59B0-921C-897D79886D32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5CFD9A3-FD3D-EED5-9B28-85846B65D228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84640B74-EAFD-66B8-4A9F-5DC4AA242E6F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0DE583C-1E4B-21A4-D7EA-2EA3139F1001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D434F08-6206-978F-593C-23C5F3A807B3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2A4A0DC-79F7-7BAF-89EE-AC632669B50D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igne de multiplication 10">
            <a:extLst>
              <a:ext uri="{FF2B5EF4-FFF2-40B4-BE49-F238E27FC236}">
                <a16:creationId xmlns:a16="http://schemas.microsoft.com/office/drawing/2014/main" id="{7B587085-9AFB-CC76-8FBC-D6BC303AF663}"/>
              </a:ext>
            </a:extLst>
          </p:cNvPr>
          <p:cNvSpPr/>
          <p:nvPr/>
        </p:nvSpPr>
        <p:spPr>
          <a:xfrm>
            <a:off x="4289828" y="5943017"/>
            <a:ext cx="480065" cy="455986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5405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D7A05-FAB4-FCA8-D58D-7C5B19111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B0DFDD5-E3E8-E042-A42A-A85A43F624E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A84E2A1-5C05-2C80-717D-5C810A2EA0AE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C02B98-0141-3214-CEE4-74F472E066A5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1E2565F-C91F-DA60-FA11-7F93F1C736F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99B1B59-5304-5C9D-26F4-07900C79797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394A16B2-0311-D630-DF0F-53D0F5CC41BE}"/>
              </a:ext>
            </a:extLst>
          </p:cNvPr>
          <p:cNvSpPr txBox="1"/>
          <p:nvPr/>
        </p:nvSpPr>
        <p:spPr>
          <a:xfrm>
            <a:off x="6500834" y="4989346"/>
            <a:ext cx="2338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FF0000"/>
                </a:solidFill>
              </a:rPr>
              <a:t>2 × 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296D13B-1513-A975-3EAF-1098C4DC97D2}"/>
              </a:ext>
            </a:extLst>
          </p:cNvPr>
          <p:cNvSpPr txBox="1"/>
          <p:nvPr/>
        </p:nvSpPr>
        <p:spPr>
          <a:xfrm>
            <a:off x="6615629" y="6312785"/>
            <a:ext cx="22518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00B0F0"/>
                </a:solidFill>
              </a:rPr>
              <a:t>5 × 9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0A46212-3A93-11FF-DD48-D7D442B7B6BC}"/>
              </a:ext>
            </a:extLst>
          </p:cNvPr>
          <p:cNvCxnSpPr>
            <a:cxnSpLocks/>
          </p:cNvCxnSpPr>
          <p:nvPr/>
        </p:nvCxnSpPr>
        <p:spPr>
          <a:xfrm>
            <a:off x="6472527" y="6209110"/>
            <a:ext cx="2394980" cy="218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41C6683-023C-362D-2858-EE405F7A7F3E}"/>
              </a:ext>
            </a:extLst>
          </p:cNvPr>
          <p:cNvSpPr txBox="1"/>
          <p:nvPr/>
        </p:nvSpPr>
        <p:spPr>
          <a:xfrm>
            <a:off x="41895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EDB0182-87B8-919E-9AF8-B677E0A7B2F0}"/>
              </a:ext>
            </a:extLst>
          </p:cNvPr>
          <p:cNvSpPr txBox="1"/>
          <p:nvPr/>
        </p:nvSpPr>
        <p:spPr>
          <a:xfrm>
            <a:off x="41895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2BAA2BA-E797-E020-7043-8C62ADA7EBE0}"/>
              </a:ext>
            </a:extLst>
          </p:cNvPr>
          <p:cNvCxnSpPr/>
          <p:nvPr/>
        </p:nvCxnSpPr>
        <p:spPr>
          <a:xfrm>
            <a:off x="37810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726515F6-D16B-2C78-A018-04D1E7301646}"/>
              </a:ext>
            </a:extLst>
          </p:cNvPr>
          <p:cNvSpPr/>
          <p:nvPr/>
        </p:nvSpPr>
        <p:spPr>
          <a:xfrm>
            <a:off x="55401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9FB602A-7F6B-844B-6B21-3441DA0EB88C}"/>
              </a:ext>
            </a:extLst>
          </p:cNvPr>
          <p:cNvSpPr txBox="1"/>
          <p:nvPr/>
        </p:nvSpPr>
        <p:spPr>
          <a:xfrm>
            <a:off x="20849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6EA257D-8455-9F41-C5FE-C76BF599B396}"/>
              </a:ext>
            </a:extLst>
          </p:cNvPr>
          <p:cNvSpPr txBox="1"/>
          <p:nvPr/>
        </p:nvSpPr>
        <p:spPr>
          <a:xfrm>
            <a:off x="20849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BFF4DB4-14DE-F66C-1DBA-B4FD30C8ED12}"/>
              </a:ext>
            </a:extLst>
          </p:cNvPr>
          <p:cNvCxnSpPr/>
          <p:nvPr/>
        </p:nvCxnSpPr>
        <p:spPr>
          <a:xfrm>
            <a:off x="16764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igne de multiplication 10">
            <a:extLst>
              <a:ext uri="{FF2B5EF4-FFF2-40B4-BE49-F238E27FC236}">
                <a16:creationId xmlns:a16="http://schemas.microsoft.com/office/drawing/2014/main" id="{1074026D-9101-189E-FAB5-C981E3C9AA76}"/>
              </a:ext>
            </a:extLst>
          </p:cNvPr>
          <p:cNvSpPr/>
          <p:nvPr/>
        </p:nvSpPr>
        <p:spPr>
          <a:xfrm>
            <a:off x="3223028" y="5943017"/>
            <a:ext cx="480065" cy="455986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2A1B8B6-8BC3-9F9B-30A0-E4C426161DD4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لإنجاز هذه العملية فإننا نضرب البسط في البسط. ونضرب المقام في المقام.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CFA4DA76-DCCA-2CE3-F13D-7B99FB4E3DF5}"/>
              </a:ext>
            </a:extLst>
          </p:cNvPr>
          <p:cNvCxnSpPr/>
          <p:nvPr/>
        </p:nvCxnSpPr>
        <p:spPr>
          <a:xfrm>
            <a:off x="2895600" y="5524500"/>
            <a:ext cx="129394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B7BD7275-0C9E-F79A-B4A5-156B7A709D58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2895600" y="6974505"/>
            <a:ext cx="1293942" cy="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5F36D0B8-81F5-5DD9-6597-0249D5E8D429}"/>
              </a:ext>
            </a:extLst>
          </p:cNvPr>
          <p:cNvSpPr txBox="1"/>
          <p:nvPr/>
        </p:nvSpPr>
        <p:spPr>
          <a:xfrm>
            <a:off x="10253515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6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E5D84A1-24C5-9B86-0F91-2A6368FA899D}"/>
              </a:ext>
            </a:extLst>
          </p:cNvPr>
          <p:cNvSpPr txBox="1"/>
          <p:nvPr/>
        </p:nvSpPr>
        <p:spPr>
          <a:xfrm>
            <a:off x="9949146" y="6334661"/>
            <a:ext cx="13161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/>
              <a:t>45</a:t>
            </a: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40944570-56AC-5830-A949-56605309F658}"/>
              </a:ext>
            </a:extLst>
          </p:cNvPr>
          <p:cNvCxnSpPr/>
          <p:nvPr/>
        </p:nvCxnSpPr>
        <p:spPr>
          <a:xfrm>
            <a:off x="9845002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st égal à 29">
            <a:extLst>
              <a:ext uri="{FF2B5EF4-FFF2-40B4-BE49-F238E27FC236}">
                <a16:creationId xmlns:a16="http://schemas.microsoft.com/office/drawing/2014/main" id="{C8426F00-1485-2646-C5B0-C9D833A7D48D}"/>
              </a:ext>
            </a:extLst>
          </p:cNvPr>
          <p:cNvSpPr/>
          <p:nvPr/>
        </p:nvSpPr>
        <p:spPr>
          <a:xfrm>
            <a:off x="9039218" y="5925591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4744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2F4BF-7A80-6970-8C3E-23FA9A0A3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A87DCF-2842-C3CA-8D57-992A5507F46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9C12E1-C502-07DA-68F2-E31B8344678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24DF881-4B01-B013-719C-DEA19AAFE420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BB4B8E6-70AD-70BB-9AA4-89BF6151379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510DFDA-626F-E0E1-B2E5-C790C45B5BA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DBB974F-124B-ED2E-15A7-3C4C6AE08F0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DA9DA426-5AB6-2998-8783-D6BA21D489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B81D0E7-B9F1-C9E4-4C52-574F4B0B0067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F1279D8-B270-2598-D98D-8288836B34A5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30F6820-B7FD-B253-1B4B-E2646E9A960D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CBC5FF0-DBB6-6DE4-94DA-EF97F02EB744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7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F069F20-BC51-AFE8-3AFB-8976A855C4BF}"/>
              </a:ext>
            </a:extLst>
          </p:cNvPr>
          <p:cNvSpPr txBox="1"/>
          <p:nvPr/>
        </p:nvSpPr>
        <p:spPr>
          <a:xfrm>
            <a:off x="5286577" y="6230985"/>
            <a:ext cx="10445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3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26D777C-D92E-E18C-3A91-D17379B49418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A269E0BE-1E60-813D-A5F8-5B9F424CFDC7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BBA9D7C-B387-8C3D-0FB9-81C95156AE59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5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546291C-C5B2-6DE0-BA9A-02530509898F}"/>
              </a:ext>
            </a:extLst>
          </p:cNvPr>
          <p:cNvSpPr txBox="1"/>
          <p:nvPr/>
        </p:nvSpPr>
        <p:spPr>
          <a:xfrm>
            <a:off x="3079126" y="6210300"/>
            <a:ext cx="941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6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990D30B4-0611-CD09-CB10-D6DF33A01FB4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25D37816-238A-13ED-3614-41DED9F31CEE}"/>
              </a:ext>
            </a:extLst>
          </p:cNvPr>
          <p:cNvSpPr/>
          <p:nvPr/>
        </p:nvSpPr>
        <p:spPr>
          <a:xfrm>
            <a:off x="4302037" y="6002992"/>
            <a:ext cx="480065" cy="455986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06334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E85CE-C197-859A-F568-5CF493220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4DCAC68-1DC4-D946-9652-31ECDAA645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843E49-3171-DFF9-57D9-EE8BDD103F2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29724E-40D9-2B65-4E4B-633D22DB8D57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469E7B-AA02-6AAC-0DBF-CBE7578D906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1600108-8DBF-5DA5-BE6B-C28CB9B77D5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67A011-A9E3-76E8-1CBE-31E70F0CE6F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BCE3A12-5C63-65FF-F288-27DE9911AA2D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/>
              <a:t>35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8CBBA72-096E-F5DB-0942-0F43557E6044}"/>
              </a:ext>
            </a:extLst>
          </p:cNvPr>
          <p:cNvSpPr txBox="1"/>
          <p:nvPr/>
        </p:nvSpPr>
        <p:spPr>
          <a:xfrm>
            <a:off x="7620000" y="6134100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/>
              <a:t>18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10AFE19-35D5-A10C-E17C-F28025FCC060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E72806E6-7EE8-09EE-98BA-4D216696DC5C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7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1741A80-E8B9-1C97-0400-03C01B479ECC}"/>
              </a:ext>
            </a:extLst>
          </p:cNvPr>
          <p:cNvSpPr txBox="1"/>
          <p:nvPr/>
        </p:nvSpPr>
        <p:spPr>
          <a:xfrm>
            <a:off x="5286577" y="6230985"/>
            <a:ext cx="10445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3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F51755B-8875-ACC5-BB24-DFA858BA175B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CCE3984B-D642-A861-5701-AF9620E7F809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FE1ADDB-F5CA-B664-5EA9-C87DFAAE12BD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5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0B952E3-EB1B-11DE-F39E-0CE8F17A42DC}"/>
              </a:ext>
            </a:extLst>
          </p:cNvPr>
          <p:cNvSpPr txBox="1"/>
          <p:nvPr/>
        </p:nvSpPr>
        <p:spPr>
          <a:xfrm>
            <a:off x="3079126" y="6210300"/>
            <a:ext cx="941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6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9B0C0AB-E092-F46D-6220-814323B7AAEA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762B574A-FD56-FB57-754E-D174901885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6" b="5996"/>
          <a:stretch/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900BC49B-6F17-DCC9-1C58-D90DFB125AF7}"/>
              </a:ext>
            </a:extLst>
          </p:cNvPr>
          <p:cNvSpPr/>
          <p:nvPr/>
        </p:nvSpPr>
        <p:spPr>
          <a:xfrm>
            <a:off x="4278280" y="6002992"/>
            <a:ext cx="480065" cy="455986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55426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C1740-9336-792D-EF9A-A13CC1FF4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3C94F68-FBCA-2D4B-48AA-93260AD5FCC6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76A0D88-216D-88D9-FA1E-FB2DBB2E03F8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610EE23-8668-3F3D-CF20-AB249DB4C8AE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5082E50-188E-5BEC-642D-87FC881CBFD1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03E0059-5906-8723-D056-93B8595B2E6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138AC97A-AF65-14FC-E1D3-02C22DF32F0B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260ECD-B2A0-0B71-EEF0-1999BF7A325F}"/>
              </a:ext>
            </a:extLst>
          </p:cNvPr>
          <p:cNvSpPr txBox="1"/>
          <p:nvPr/>
        </p:nvSpPr>
        <p:spPr>
          <a:xfrm>
            <a:off x="2009789" y="4524003"/>
            <a:ext cx="9696417" cy="407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ct val="150000"/>
              </a:lnSpc>
              <a:spcBef>
                <a:spcPct val="0"/>
              </a:spcBef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لحساب جداء عددين كسريين فإننا نضرب البسط في البسط ونضرب المقام في المقام.</a:t>
            </a:r>
          </a:p>
          <a:p>
            <a:pPr marL="0" lvl="1" algn="ctr" defTabSz="685834" rtl="1">
              <a:lnSpc>
                <a:spcPct val="150000"/>
              </a:lnSpc>
              <a:spcBef>
                <a:spcPct val="0"/>
              </a:spcBef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نقول: جداء عددين كسريين هو عدد كسري، بسطه هو جداء البسطين ومقامه هو جداء المقامين</a:t>
            </a:r>
            <a:endParaRPr lang="ar-S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9B4B712-18A5-96F1-CD7A-4CC80F782F3B}"/>
              </a:ext>
            </a:extLst>
          </p:cNvPr>
          <p:cNvSpPr txBox="1"/>
          <p:nvPr/>
        </p:nvSpPr>
        <p:spPr>
          <a:xfrm>
            <a:off x="10610817" y="3543300"/>
            <a:ext cx="182880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ct val="150000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نتذكر: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95374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4C7B2-843A-DCD3-7904-9906AC44E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4B41EC1-C9F6-CB84-681C-71A203A7A0FE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8C3C9ED-A64F-4DE4-B283-598A13F1A0F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360930B-DE7A-4A01-80D3-AF2BB75D3B46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439688C-276C-AA34-0E2C-054D2BEE4CD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إنجاز عملية قسمة عددين كسريين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10CCB12-327B-0F50-3087-86E4652213B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5E64819-66E7-0264-7DBC-718E94A091D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2ADE50-9D82-0C90-22BF-A102D3C4E99C}"/>
              </a:ext>
            </a:extLst>
          </p:cNvPr>
          <p:cNvGrpSpPr/>
          <p:nvPr/>
        </p:nvGrpSpPr>
        <p:grpSpPr>
          <a:xfrm>
            <a:off x="5412814" y="3606459"/>
            <a:ext cx="6552918" cy="6335477"/>
            <a:chOff x="5423146" y="2984386"/>
            <a:chExt cx="6552918" cy="6335477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2DAE3B38-ACD1-A2DA-9FF9-E8E218A34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62A2010-8576-9836-B7CA-7A40F1C2F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7286"/>
              <a:ext cx="6552918" cy="4362577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D33E89B-1796-CC78-D14B-595F1DCB72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6B04501-1129-1801-90AE-96AEEBDF6521}"/>
              </a:ext>
            </a:extLst>
          </p:cNvPr>
          <p:cNvSpPr txBox="1"/>
          <p:nvPr/>
        </p:nvSpPr>
        <p:spPr>
          <a:xfrm>
            <a:off x="976645" y="4939423"/>
            <a:ext cx="321435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إنجاز عملية قسمة عددين كسريين.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05499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93078-C5B9-3B34-74D4-A526CCEA1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79770F-FBFA-12B2-3CAD-F7D37EE2AC01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0DBC3BD-5258-1778-E4BD-7C0C1DEB02A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6D7012F-3B08-87B8-2839-3EE84386B05D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C7B70C8-CB02-7164-DFE0-A64B5E6051FB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إنجاز عملية قسمة عددين كسريين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CA46FEF-3F18-D1D9-3135-38A9763C461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3712B7-C6F9-929E-6582-1F89FE1141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BC454A4B-488A-1D95-22B5-ECBA40E96948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9C67A0-3486-D40C-741C-3236C494538A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DB67171-B3F8-0622-A70B-64F3E8A2734D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1D787BE-B079-09D9-7531-7154E166ADE4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7C930F1-6F2D-0CFB-3A18-0F3E0FF4EADA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7A98EA9-5E1C-A402-119B-1B37E121BD0C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079C9CAC-6E4C-8AEF-DD10-DD9B6FB28902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B1A48CB-FAB0-D303-4085-17172F969DFB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6D46B3A-F409-74FB-79F5-0101B242FD60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0FF4ADA-733D-9CD2-6E6B-3D73FC64FA1B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igne de division 3">
            <a:extLst>
              <a:ext uri="{FF2B5EF4-FFF2-40B4-BE49-F238E27FC236}">
                <a16:creationId xmlns:a16="http://schemas.microsoft.com/office/drawing/2014/main" id="{F43EA8D2-7FD9-321A-D1D4-107F4608197A}"/>
              </a:ext>
            </a:extLst>
          </p:cNvPr>
          <p:cNvSpPr/>
          <p:nvPr/>
        </p:nvSpPr>
        <p:spPr>
          <a:xfrm>
            <a:off x="4293792" y="6001793"/>
            <a:ext cx="484689" cy="458385"/>
          </a:xfrm>
          <a:prstGeom prst="mathDivid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3998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DE798-C5FE-8804-136C-3EE030C26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87BACA6-1BAA-A2B1-993D-7E021765E6B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E9832F8-0BD6-9D5A-8185-80637194A4CE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5F21437-4797-DD4D-668D-FDE5E33EF28D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F18D607-A10D-81E7-555A-5A3224DAD4C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94AF1E3-05E5-52F5-2E15-C36DEECC092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B0982622-B766-5F3E-8307-639BEF1DB514}"/>
              </a:ext>
            </a:extLst>
          </p:cNvPr>
          <p:cNvSpPr txBox="1"/>
          <p:nvPr/>
        </p:nvSpPr>
        <p:spPr>
          <a:xfrm>
            <a:off x="41895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21997A1-57C6-7926-4DBB-25B93FD13B58}"/>
              </a:ext>
            </a:extLst>
          </p:cNvPr>
          <p:cNvSpPr txBox="1"/>
          <p:nvPr/>
        </p:nvSpPr>
        <p:spPr>
          <a:xfrm>
            <a:off x="41895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F70A9E3-7917-E038-1577-382A079DD5A0}"/>
              </a:ext>
            </a:extLst>
          </p:cNvPr>
          <p:cNvCxnSpPr/>
          <p:nvPr/>
        </p:nvCxnSpPr>
        <p:spPr>
          <a:xfrm>
            <a:off x="37810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9CE102CA-2053-CC25-E4AC-E17B8E2E413A}"/>
              </a:ext>
            </a:extLst>
          </p:cNvPr>
          <p:cNvSpPr/>
          <p:nvPr/>
        </p:nvSpPr>
        <p:spPr>
          <a:xfrm>
            <a:off x="55401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01F297E-5675-AD38-F4B2-61D541369F56}"/>
              </a:ext>
            </a:extLst>
          </p:cNvPr>
          <p:cNvSpPr txBox="1"/>
          <p:nvPr/>
        </p:nvSpPr>
        <p:spPr>
          <a:xfrm>
            <a:off x="20849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6D5B04B-5306-C41E-9FD0-55F00815DB2C}"/>
              </a:ext>
            </a:extLst>
          </p:cNvPr>
          <p:cNvSpPr txBox="1"/>
          <p:nvPr/>
        </p:nvSpPr>
        <p:spPr>
          <a:xfrm>
            <a:off x="20849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A837A345-47E1-3D39-1A67-37A54DF9CCF3}"/>
              </a:ext>
            </a:extLst>
          </p:cNvPr>
          <p:cNvCxnSpPr/>
          <p:nvPr/>
        </p:nvCxnSpPr>
        <p:spPr>
          <a:xfrm>
            <a:off x="16764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40C6D56B-676B-8C30-FC8D-DA87A5173F16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لإنجاز هذه العملية فإننا نضرب العدد الأول في مقلوب العدد الثاني.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igne de division 3">
            <a:extLst>
              <a:ext uri="{FF2B5EF4-FFF2-40B4-BE49-F238E27FC236}">
                <a16:creationId xmlns:a16="http://schemas.microsoft.com/office/drawing/2014/main" id="{CA122A5D-4907-BB60-5479-E33F008F3A84}"/>
              </a:ext>
            </a:extLst>
          </p:cNvPr>
          <p:cNvSpPr/>
          <p:nvPr/>
        </p:nvSpPr>
        <p:spPr>
          <a:xfrm>
            <a:off x="3200400" y="6001793"/>
            <a:ext cx="484689" cy="458385"/>
          </a:xfrm>
          <a:prstGeom prst="mathDivid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28175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E9666-A308-987A-5253-3F7FE3D7F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1D24057-72F1-5A54-98CE-78677A93A92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944876-B6EE-704A-45AF-53F5D945FC31}"/>
              </a:ext>
            </a:extLst>
          </p:cNvPr>
          <p:cNvSpPr/>
          <p:nvPr/>
        </p:nvSpPr>
        <p:spPr>
          <a:xfrm>
            <a:off x="275853" y="3085504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668FC5D-DDB6-88EB-2F65-C3B6BF24460A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35FEDBE-0FE0-F7F2-5352-CBDE819FDD9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BA1014E-588C-428D-82AB-B0DA85C7626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08A3B8D6-E40F-D685-9722-3071FC058FEB}"/>
              </a:ext>
            </a:extLst>
          </p:cNvPr>
          <p:cNvSpPr txBox="1"/>
          <p:nvPr/>
        </p:nvSpPr>
        <p:spPr>
          <a:xfrm>
            <a:off x="41895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8253D40-A168-8355-CD93-E5A5F52F2136}"/>
              </a:ext>
            </a:extLst>
          </p:cNvPr>
          <p:cNvSpPr txBox="1"/>
          <p:nvPr/>
        </p:nvSpPr>
        <p:spPr>
          <a:xfrm>
            <a:off x="41895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88BF57D-5609-9187-D7BA-DE9FC21F7488}"/>
              </a:ext>
            </a:extLst>
          </p:cNvPr>
          <p:cNvCxnSpPr/>
          <p:nvPr/>
        </p:nvCxnSpPr>
        <p:spPr>
          <a:xfrm>
            <a:off x="37810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68D89C85-042E-97DF-F24F-8C974C60F327}"/>
              </a:ext>
            </a:extLst>
          </p:cNvPr>
          <p:cNvSpPr/>
          <p:nvPr/>
        </p:nvSpPr>
        <p:spPr>
          <a:xfrm>
            <a:off x="55401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4646314-539C-52C3-BB20-8A9BB4D2596B}"/>
              </a:ext>
            </a:extLst>
          </p:cNvPr>
          <p:cNvSpPr txBox="1"/>
          <p:nvPr/>
        </p:nvSpPr>
        <p:spPr>
          <a:xfrm>
            <a:off x="20849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8083509-BE7C-B266-4F2F-0257197E42FD}"/>
              </a:ext>
            </a:extLst>
          </p:cNvPr>
          <p:cNvSpPr txBox="1"/>
          <p:nvPr/>
        </p:nvSpPr>
        <p:spPr>
          <a:xfrm>
            <a:off x="20849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DAC5952-6529-8C82-FC3A-6906B1887CDE}"/>
              </a:ext>
            </a:extLst>
          </p:cNvPr>
          <p:cNvCxnSpPr/>
          <p:nvPr/>
        </p:nvCxnSpPr>
        <p:spPr>
          <a:xfrm>
            <a:off x="16764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CDE8F5F0-D0E1-3926-D2A7-6572A2C89333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لإنجاز هذه العملية فإننا نضرب العدد الأول في مقلوب العدد الثاني.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igne de division 3">
            <a:extLst>
              <a:ext uri="{FF2B5EF4-FFF2-40B4-BE49-F238E27FC236}">
                <a16:creationId xmlns:a16="http://schemas.microsoft.com/office/drawing/2014/main" id="{7620FB22-76E8-CA37-C6BE-CF46B1366C5A}"/>
              </a:ext>
            </a:extLst>
          </p:cNvPr>
          <p:cNvSpPr/>
          <p:nvPr/>
        </p:nvSpPr>
        <p:spPr>
          <a:xfrm>
            <a:off x="3200400" y="6001793"/>
            <a:ext cx="484689" cy="458385"/>
          </a:xfrm>
          <a:prstGeom prst="mathDivid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230D5CE-319A-E98A-A07C-87E0D29B1EB7}"/>
              </a:ext>
            </a:extLst>
          </p:cNvPr>
          <p:cNvSpPr txBox="1"/>
          <p:nvPr/>
        </p:nvSpPr>
        <p:spPr>
          <a:xfrm>
            <a:off x="9171513" y="4991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2B35066-6182-A6B1-EB76-6724BDB6568F}"/>
              </a:ext>
            </a:extLst>
          </p:cNvPr>
          <p:cNvSpPr txBox="1"/>
          <p:nvPr/>
        </p:nvSpPr>
        <p:spPr>
          <a:xfrm>
            <a:off x="9171513" y="64182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2B3AC1E-D277-7931-BB21-8B93F748AD71}"/>
              </a:ext>
            </a:extLst>
          </p:cNvPr>
          <p:cNvCxnSpPr/>
          <p:nvPr/>
        </p:nvCxnSpPr>
        <p:spPr>
          <a:xfrm>
            <a:off x="8763000" y="63145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lèche : courbe vers le bas 10">
            <a:extLst>
              <a:ext uri="{FF2B5EF4-FFF2-40B4-BE49-F238E27FC236}">
                <a16:creationId xmlns:a16="http://schemas.microsoft.com/office/drawing/2014/main" id="{910986B0-80B7-3A1C-A5D9-9378E1C5C768}"/>
              </a:ext>
            </a:extLst>
          </p:cNvPr>
          <p:cNvSpPr/>
          <p:nvPr/>
        </p:nvSpPr>
        <p:spPr>
          <a:xfrm>
            <a:off x="4495801" y="3529913"/>
            <a:ext cx="5257799" cy="1613587"/>
          </a:xfrm>
          <a:prstGeom prst="curvedDownArrow">
            <a:avLst>
              <a:gd name="adj1" fmla="val 11669"/>
              <a:gd name="adj2" fmla="val 31473"/>
              <a:gd name="adj3" fmla="val 25000"/>
            </a:avLst>
          </a:prstGeom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A496DDBE-AE38-9ADC-6BA3-61E342E38DF6}"/>
              </a:ext>
            </a:extLst>
          </p:cNvPr>
          <p:cNvSpPr/>
          <p:nvPr/>
        </p:nvSpPr>
        <p:spPr>
          <a:xfrm>
            <a:off x="10410456" y="6001793"/>
            <a:ext cx="1171944" cy="6107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 : double flèche verticale 16">
            <a:extLst>
              <a:ext uri="{FF2B5EF4-FFF2-40B4-BE49-F238E27FC236}">
                <a16:creationId xmlns:a16="http://schemas.microsoft.com/office/drawing/2014/main" id="{934471FD-965B-9B18-0869-D4F29E93FC35}"/>
              </a:ext>
            </a:extLst>
          </p:cNvPr>
          <p:cNvSpPr/>
          <p:nvPr/>
        </p:nvSpPr>
        <p:spPr>
          <a:xfrm>
            <a:off x="9753600" y="5676900"/>
            <a:ext cx="308304" cy="1323435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B3F0F46-62F5-E438-630B-4852C2C53E4E}"/>
              </a:ext>
            </a:extLst>
          </p:cNvPr>
          <p:cNvSpPr txBox="1"/>
          <p:nvPr/>
        </p:nvSpPr>
        <p:spPr>
          <a:xfrm>
            <a:off x="12143313" y="497595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E91CFB2-9212-9290-7862-3BDD50287015}"/>
              </a:ext>
            </a:extLst>
          </p:cNvPr>
          <p:cNvSpPr txBox="1"/>
          <p:nvPr/>
        </p:nvSpPr>
        <p:spPr>
          <a:xfrm>
            <a:off x="12143313" y="640307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45DE881-5B1A-341A-7C7F-2DB5BDECCB42}"/>
              </a:ext>
            </a:extLst>
          </p:cNvPr>
          <p:cNvCxnSpPr/>
          <p:nvPr/>
        </p:nvCxnSpPr>
        <p:spPr>
          <a:xfrm>
            <a:off x="11734800" y="6299398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722CEEBF-6100-07D6-F30A-0FB8C71A6D3C}"/>
              </a:ext>
            </a:extLst>
          </p:cNvPr>
          <p:cNvSpPr txBox="1"/>
          <p:nvPr/>
        </p:nvSpPr>
        <p:spPr>
          <a:xfrm>
            <a:off x="6885513" y="7194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2796DF8-EB57-27A8-8937-2239E30D0E72}"/>
              </a:ext>
            </a:extLst>
          </p:cNvPr>
          <p:cNvSpPr txBox="1"/>
          <p:nvPr/>
        </p:nvSpPr>
        <p:spPr>
          <a:xfrm>
            <a:off x="6885513" y="862125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9F8735F2-8646-48F4-F610-6A1FCBBB3A22}"/>
              </a:ext>
            </a:extLst>
          </p:cNvPr>
          <p:cNvCxnSpPr>
            <a:cxnSpLocks/>
          </p:cNvCxnSpPr>
          <p:nvPr/>
        </p:nvCxnSpPr>
        <p:spPr>
          <a:xfrm>
            <a:off x="6477000" y="8517582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70FB6F8A-19C6-08EA-940B-9D7405F44E70}"/>
              </a:ext>
            </a:extLst>
          </p:cNvPr>
          <p:cNvSpPr txBox="1"/>
          <p:nvPr/>
        </p:nvSpPr>
        <p:spPr>
          <a:xfrm>
            <a:off x="10829664" y="71790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95E8E20-8F50-760A-FE67-6D9BC90DE1F3}"/>
              </a:ext>
            </a:extLst>
          </p:cNvPr>
          <p:cNvSpPr txBox="1"/>
          <p:nvPr/>
        </p:nvSpPr>
        <p:spPr>
          <a:xfrm>
            <a:off x="10829664" y="86061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6E1A69EA-40B6-8861-7B51-CF177E662902}"/>
              </a:ext>
            </a:extLst>
          </p:cNvPr>
          <p:cNvCxnSpPr>
            <a:cxnSpLocks/>
          </p:cNvCxnSpPr>
          <p:nvPr/>
        </p:nvCxnSpPr>
        <p:spPr>
          <a:xfrm>
            <a:off x="10421151" y="8502441"/>
            <a:ext cx="14478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0C766CF7-F608-014F-9B6D-8355EDCDD413}"/>
              </a:ext>
            </a:extLst>
          </p:cNvPr>
          <p:cNvSpPr txBox="1"/>
          <p:nvPr/>
        </p:nvSpPr>
        <p:spPr>
          <a:xfrm>
            <a:off x="7613360" y="8267700"/>
            <a:ext cx="2826040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هو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مقلوب</a:t>
            </a:r>
            <a:endParaRPr kumimoji="0" lang="ar-SA" sz="8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22238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135C0-7EFB-50AD-1A04-63F2F35AC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448454B-15E7-6316-8190-A14FCBEA478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4E1751-60A2-C14B-C504-225C1DADB76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99A01-B447-2D46-7D73-6E6FCFC6512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D1A4293-5FC9-3FCF-AC21-FE2C14E0F9D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D26BAD8-77C4-C0BB-6D70-F9972E74A28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07F42E9C-099E-774F-37EC-87FD455C8E1C}"/>
              </a:ext>
            </a:extLst>
          </p:cNvPr>
          <p:cNvSpPr txBox="1"/>
          <p:nvPr/>
        </p:nvSpPr>
        <p:spPr>
          <a:xfrm>
            <a:off x="30465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651118-BBAB-4BD2-3D92-5EAF1BBEB154}"/>
              </a:ext>
            </a:extLst>
          </p:cNvPr>
          <p:cNvSpPr txBox="1"/>
          <p:nvPr/>
        </p:nvSpPr>
        <p:spPr>
          <a:xfrm>
            <a:off x="30465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9A7352C-34D1-53EC-A921-0466CF56AB80}"/>
              </a:ext>
            </a:extLst>
          </p:cNvPr>
          <p:cNvCxnSpPr/>
          <p:nvPr/>
        </p:nvCxnSpPr>
        <p:spPr>
          <a:xfrm>
            <a:off x="26380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015CBAD3-1817-9998-20F7-EE3641B0A93A}"/>
              </a:ext>
            </a:extLst>
          </p:cNvPr>
          <p:cNvSpPr/>
          <p:nvPr/>
        </p:nvSpPr>
        <p:spPr>
          <a:xfrm>
            <a:off x="43971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2C9AAA7-99DC-CBEA-C774-649067A7BE3C}"/>
              </a:ext>
            </a:extLst>
          </p:cNvPr>
          <p:cNvSpPr txBox="1"/>
          <p:nvPr/>
        </p:nvSpPr>
        <p:spPr>
          <a:xfrm>
            <a:off x="9419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63F2DD7-BA5B-6323-0B77-A06F4A88B29E}"/>
              </a:ext>
            </a:extLst>
          </p:cNvPr>
          <p:cNvSpPr txBox="1"/>
          <p:nvPr/>
        </p:nvSpPr>
        <p:spPr>
          <a:xfrm>
            <a:off x="9419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7886D34C-5759-F1EA-358C-8E680C93A661}"/>
              </a:ext>
            </a:extLst>
          </p:cNvPr>
          <p:cNvCxnSpPr/>
          <p:nvPr/>
        </p:nvCxnSpPr>
        <p:spPr>
          <a:xfrm>
            <a:off x="5334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igne de division 3">
            <a:extLst>
              <a:ext uri="{FF2B5EF4-FFF2-40B4-BE49-F238E27FC236}">
                <a16:creationId xmlns:a16="http://schemas.microsoft.com/office/drawing/2014/main" id="{6D11EB89-9E14-5D7B-29AE-1B37AA547AE2}"/>
              </a:ext>
            </a:extLst>
          </p:cNvPr>
          <p:cNvSpPr/>
          <p:nvPr/>
        </p:nvSpPr>
        <p:spPr>
          <a:xfrm>
            <a:off x="2083992" y="6001793"/>
            <a:ext cx="484689" cy="458385"/>
          </a:xfrm>
          <a:prstGeom prst="mathDivid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10F1F8F-4190-62BE-29D1-CDB6DA8B2783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لإنجاز هذه العملية فإننا نضرب العدد الأول في مقلوب العدد الثاني.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9201B4-D026-C8C2-0160-267B561DBDED}"/>
              </a:ext>
            </a:extLst>
          </p:cNvPr>
          <p:cNvSpPr txBox="1"/>
          <p:nvPr/>
        </p:nvSpPr>
        <p:spPr>
          <a:xfrm>
            <a:off x="9069297" y="4935020"/>
            <a:ext cx="2542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3 × 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6EFCB2A-F851-5F03-2EBC-61E756CD1FE6}"/>
              </a:ext>
            </a:extLst>
          </p:cNvPr>
          <p:cNvCxnSpPr>
            <a:cxnSpLocks/>
          </p:cNvCxnSpPr>
          <p:nvPr/>
        </p:nvCxnSpPr>
        <p:spPr>
          <a:xfrm flipV="1">
            <a:off x="9448800" y="6154783"/>
            <a:ext cx="181594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t égal à 20">
            <a:extLst>
              <a:ext uri="{FF2B5EF4-FFF2-40B4-BE49-F238E27FC236}">
                <a16:creationId xmlns:a16="http://schemas.microsoft.com/office/drawing/2014/main" id="{0F376478-68FD-4115-E238-A4859E6645AD}"/>
              </a:ext>
            </a:extLst>
          </p:cNvPr>
          <p:cNvSpPr/>
          <p:nvPr/>
        </p:nvSpPr>
        <p:spPr>
          <a:xfrm>
            <a:off x="8763000" y="5849389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72FC028-A8A4-15CE-43FA-91534E8C1795}"/>
              </a:ext>
            </a:extLst>
          </p:cNvPr>
          <p:cNvSpPr txBox="1"/>
          <p:nvPr/>
        </p:nvSpPr>
        <p:spPr>
          <a:xfrm>
            <a:off x="7689464" y="48992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1A2EDA4-713F-42A5-A8AC-F5849932B188}"/>
              </a:ext>
            </a:extLst>
          </p:cNvPr>
          <p:cNvSpPr txBox="1"/>
          <p:nvPr/>
        </p:nvSpPr>
        <p:spPr>
          <a:xfrm>
            <a:off x="7689464" y="632637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343ADD1-D33C-2F5D-7374-149C03B8DDEB}"/>
              </a:ext>
            </a:extLst>
          </p:cNvPr>
          <p:cNvCxnSpPr/>
          <p:nvPr/>
        </p:nvCxnSpPr>
        <p:spPr>
          <a:xfrm>
            <a:off x="7280951" y="6222695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03A3054D-582F-7B4E-3E4E-0B642BFD6207}"/>
              </a:ext>
            </a:extLst>
          </p:cNvPr>
          <p:cNvSpPr txBox="1"/>
          <p:nvPr/>
        </p:nvSpPr>
        <p:spPr>
          <a:xfrm>
            <a:off x="5584835" y="492113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4BA3F5D-E634-61DE-FBD1-BDAEA0B07857}"/>
              </a:ext>
            </a:extLst>
          </p:cNvPr>
          <p:cNvSpPr txBox="1"/>
          <p:nvPr/>
        </p:nvSpPr>
        <p:spPr>
          <a:xfrm>
            <a:off x="5584835" y="634824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BB063006-00AA-DD5C-A146-AB32D3B004C8}"/>
              </a:ext>
            </a:extLst>
          </p:cNvPr>
          <p:cNvCxnSpPr/>
          <p:nvPr/>
        </p:nvCxnSpPr>
        <p:spPr>
          <a:xfrm>
            <a:off x="5176322" y="6244571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igne de multiplication 30">
            <a:extLst>
              <a:ext uri="{FF2B5EF4-FFF2-40B4-BE49-F238E27FC236}">
                <a16:creationId xmlns:a16="http://schemas.microsoft.com/office/drawing/2014/main" id="{183701D9-2AC5-7224-04F9-DA4BD902FD71}"/>
              </a:ext>
            </a:extLst>
          </p:cNvPr>
          <p:cNvSpPr/>
          <p:nvPr/>
        </p:nvSpPr>
        <p:spPr>
          <a:xfrm>
            <a:off x="6721562" y="6004192"/>
            <a:ext cx="480065" cy="455986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70A1114-A979-6300-75DB-6A4FDCD5D7B1}"/>
              </a:ext>
            </a:extLst>
          </p:cNvPr>
          <p:cNvSpPr txBox="1"/>
          <p:nvPr/>
        </p:nvSpPr>
        <p:spPr>
          <a:xfrm>
            <a:off x="11991707" y="4874527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8A3075A-B4F7-3445-7DEC-B8A25BF77F5E}"/>
              </a:ext>
            </a:extLst>
          </p:cNvPr>
          <p:cNvSpPr txBox="1"/>
          <p:nvPr/>
        </p:nvSpPr>
        <p:spPr>
          <a:xfrm>
            <a:off x="12106502" y="6197966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50236C0F-4E9E-BD60-100A-BB4D4473BB74}"/>
              </a:ext>
            </a:extLst>
          </p:cNvPr>
          <p:cNvCxnSpPr/>
          <p:nvPr/>
        </p:nvCxnSpPr>
        <p:spPr>
          <a:xfrm>
            <a:off x="11887200" y="6094291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Est égal à 34">
            <a:extLst>
              <a:ext uri="{FF2B5EF4-FFF2-40B4-BE49-F238E27FC236}">
                <a16:creationId xmlns:a16="http://schemas.microsoft.com/office/drawing/2014/main" id="{58FC747B-3CDE-65E9-3920-39172EDEC95D}"/>
              </a:ext>
            </a:extLst>
          </p:cNvPr>
          <p:cNvSpPr/>
          <p:nvPr/>
        </p:nvSpPr>
        <p:spPr>
          <a:xfrm>
            <a:off x="11264743" y="5788896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6F68986-D502-1A89-A493-32058C58C5CE}"/>
              </a:ext>
            </a:extLst>
          </p:cNvPr>
          <p:cNvSpPr txBox="1"/>
          <p:nvPr/>
        </p:nvSpPr>
        <p:spPr>
          <a:xfrm>
            <a:off x="9100118" y="6326370"/>
            <a:ext cx="2542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5 × 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28666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EE27A-C5FB-46EE-4D94-2B9F8087E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6C64C39-5851-DAC8-72DA-730B6B8B019E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56C37F1-235D-DF85-19F3-57351836B38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DE109A4-BAA3-1D41-1FC0-F2078002BB4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A721C30-D5A9-A49D-20B5-CDDAB311ED8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F437AAD-5FF6-0773-4BCA-4EBEB997C0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29D21DE7-758F-6D74-3B96-3424990827C0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لإنجاز هذه العملية فإننا نضرب العدد الأول في مقلوب العدد الثاني.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B419EAB-2747-C765-BF19-D4FBE0467276}"/>
              </a:ext>
            </a:extLst>
          </p:cNvPr>
          <p:cNvSpPr txBox="1"/>
          <p:nvPr/>
        </p:nvSpPr>
        <p:spPr>
          <a:xfrm>
            <a:off x="5890265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602E199-739C-7025-49A1-B3CA80E07F8A}"/>
              </a:ext>
            </a:extLst>
          </p:cNvPr>
          <p:cNvSpPr txBox="1"/>
          <p:nvPr/>
        </p:nvSpPr>
        <p:spPr>
          <a:xfrm>
            <a:off x="5890265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9A1F8DEA-036B-E2E2-BFB4-8B6BAD59B361}"/>
              </a:ext>
            </a:extLst>
          </p:cNvPr>
          <p:cNvCxnSpPr/>
          <p:nvPr/>
        </p:nvCxnSpPr>
        <p:spPr>
          <a:xfrm>
            <a:off x="5481752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st égal à 37">
            <a:extLst>
              <a:ext uri="{FF2B5EF4-FFF2-40B4-BE49-F238E27FC236}">
                <a16:creationId xmlns:a16="http://schemas.microsoft.com/office/drawing/2014/main" id="{5F2B741E-FB52-4CFB-EC54-B0D0B942EF3E}"/>
              </a:ext>
            </a:extLst>
          </p:cNvPr>
          <p:cNvSpPr/>
          <p:nvPr/>
        </p:nvSpPr>
        <p:spPr>
          <a:xfrm>
            <a:off x="7240898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A00644A-2C40-A570-89E1-1C850E3A4FA1}"/>
              </a:ext>
            </a:extLst>
          </p:cNvPr>
          <p:cNvSpPr txBox="1"/>
          <p:nvPr/>
        </p:nvSpPr>
        <p:spPr>
          <a:xfrm>
            <a:off x="3785636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F851AAA-81D9-06A3-E31E-698108C71B84}"/>
              </a:ext>
            </a:extLst>
          </p:cNvPr>
          <p:cNvSpPr txBox="1"/>
          <p:nvPr/>
        </p:nvSpPr>
        <p:spPr>
          <a:xfrm>
            <a:off x="3785636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4F2D30D0-B88C-A4FC-2D5D-B611CAC81CF0}"/>
              </a:ext>
            </a:extLst>
          </p:cNvPr>
          <p:cNvCxnSpPr/>
          <p:nvPr/>
        </p:nvCxnSpPr>
        <p:spPr>
          <a:xfrm>
            <a:off x="3377123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igne de division 41">
            <a:extLst>
              <a:ext uri="{FF2B5EF4-FFF2-40B4-BE49-F238E27FC236}">
                <a16:creationId xmlns:a16="http://schemas.microsoft.com/office/drawing/2014/main" id="{AF6B8F6E-2AEB-A523-B2AC-1A729F624D5C}"/>
              </a:ext>
            </a:extLst>
          </p:cNvPr>
          <p:cNvSpPr/>
          <p:nvPr/>
        </p:nvSpPr>
        <p:spPr>
          <a:xfrm>
            <a:off x="4927715" y="6001793"/>
            <a:ext cx="484689" cy="458385"/>
          </a:xfrm>
          <a:prstGeom prst="mathDivid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FC8B15B-8314-84A6-58C7-FE06310FAAF1}"/>
              </a:ext>
            </a:extLst>
          </p:cNvPr>
          <p:cNvSpPr txBox="1"/>
          <p:nvPr/>
        </p:nvSpPr>
        <p:spPr>
          <a:xfrm>
            <a:off x="8206030" y="5011222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72994BC-BD0C-DE93-0E4A-EC706BAC3F3A}"/>
              </a:ext>
            </a:extLst>
          </p:cNvPr>
          <p:cNvSpPr txBox="1"/>
          <p:nvPr/>
        </p:nvSpPr>
        <p:spPr>
          <a:xfrm>
            <a:off x="8320825" y="6334661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EF7E3013-602A-75DD-4391-E8174E3499C3}"/>
              </a:ext>
            </a:extLst>
          </p:cNvPr>
          <p:cNvCxnSpPr/>
          <p:nvPr/>
        </p:nvCxnSpPr>
        <p:spPr>
          <a:xfrm>
            <a:off x="8101523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4584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D55FC-7B78-2A0F-DD27-7EBA54ACE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AB4AA9-E075-5E3A-2930-9D8519E923D5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E76D02-295E-326F-F52A-52C82015166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D99D432-890B-5D66-0EAF-68C261EE669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6C37F85-C5A1-7CCA-DC06-9A539730C5E3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انجزوا العملية التالية: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D861B7E-B17F-07E8-CBF7-AD243A00493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D87452A-FA88-3456-401D-FB42061E6DD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AAB14856-F2BC-190C-D1BA-6CF1DD9A04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47FE215-7188-C660-17D8-0687EF9456C4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EECBD64-0F66-30B5-1C62-2FD8628376A9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696A903-7D45-7485-C1C9-0934BC8D8404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790C2A4E-F37F-4B1D-BACC-6D4B4A89ABAC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E15153B-7C4B-39A5-CB2B-B9C28097C8F0}"/>
              </a:ext>
            </a:extLst>
          </p:cNvPr>
          <p:cNvSpPr txBox="1"/>
          <p:nvPr/>
        </p:nvSpPr>
        <p:spPr>
          <a:xfrm>
            <a:off x="5286577" y="6230985"/>
            <a:ext cx="10445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3B94CDA-F870-79DF-AC24-859735BF6A22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2F92D2B7-137F-3B56-99B9-D3CD057A557C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B2810AF-A815-A65D-0F20-5CE4523BAD32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C2D5E74-0706-54C1-6320-5A6CC1F6774D}"/>
              </a:ext>
            </a:extLst>
          </p:cNvPr>
          <p:cNvSpPr txBox="1"/>
          <p:nvPr/>
        </p:nvSpPr>
        <p:spPr>
          <a:xfrm>
            <a:off x="3079126" y="6354873"/>
            <a:ext cx="941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0B5F677-C1A0-6B2D-AAF5-57C40B94BDC5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igne de division 5">
            <a:extLst>
              <a:ext uri="{FF2B5EF4-FFF2-40B4-BE49-F238E27FC236}">
                <a16:creationId xmlns:a16="http://schemas.microsoft.com/office/drawing/2014/main" id="{C6ACDAB4-637A-5513-1CE7-17828D1250B5}"/>
              </a:ext>
            </a:extLst>
          </p:cNvPr>
          <p:cNvSpPr/>
          <p:nvPr/>
        </p:nvSpPr>
        <p:spPr>
          <a:xfrm>
            <a:off x="4254099" y="6001792"/>
            <a:ext cx="484689" cy="458385"/>
          </a:xfrm>
          <a:prstGeom prst="mathDivid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11572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A5009-87D9-FB26-1463-F054FFE1C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535F62E-D40B-BD7D-2A9C-E44CD6C7560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6D8B754-B286-D8FE-F17D-1CE7596F30B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FD87126-A219-D333-08F3-221CB3BFC3B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10B4339-7243-ADC5-D52B-AC07D29817F3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9152F32-4ACC-58BB-3BF7-7DF38A592698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0639A5-26B0-EC55-9131-4DB164C9347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0E8802E-6B54-C97E-9DB4-EDC8150702DE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38EA0B-14C6-30A6-9AF3-9AE82ED9AD5C}"/>
              </a:ext>
            </a:extLst>
          </p:cNvPr>
          <p:cNvSpPr txBox="1"/>
          <p:nvPr/>
        </p:nvSpPr>
        <p:spPr>
          <a:xfrm>
            <a:off x="74676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229AA85-6F70-B092-68C5-2C5A08D172D5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DD6EDD0-C622-1ED3-6382-6FF6A22ED62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31F1074-0B1F-0038-D8E5-E50534778692}"/>
              </a:ext>
            </a:extLst>
          </p:cNvPr>
          <p:cNvSpPr txBox="1"/>
          <p:nvPr/>
        </p:nvSpPr>
        <p:spPr>
          <a:xfrm>
            <a:off x="5286577" y="6230985"/>
            <a:ext cx="10445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AE03B0B-BC13-3D2D-A209-294096744D1F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33CD2177-E392-7D31-E521-BCC5492E4E72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8D117EF-D5D0-38AB-2C02-16DEE9AE963E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AEB1D13-2749-B479-9574-EA4EEB3E7B3E}"/>
              </a:ext>
            </a:extLst>
          </p:cNvPr>
          <p:cNvSpPr txBox="1"/>
          <p:nvPr/>
        </p:nvSpPr>
        <p:spPr>
          <a:xfrm>
            <a:off x="3079126" y="6354873"/>
            <a:ext cx="941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2E942040-2875-D5C3-503F-C9C87A9B8FAC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32EBF9E6-4106-A9D0-3EE3-A3D1DF76CC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6" b="5996"/>
          <a:stretch/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6" name="Signe de division 5">
            <a:extLst>
              <a:ext uri="{FF2B5EF4-FFF2-40B4-BE49-F238E27FC236}">
                <a16:creationId xmlns:a16="http://schemas.microsoft.com/office/drawing/2014/main" id="{B2CCBDE8-012C-2AE7-0D66-E3944C56FCDC}"/>
              </a:ext>
            </a:extLst>
          </p:cNvPr>
          <p:cNvSpPr/>
          <p:nvPr/>
        </p:nvSpPr>
        <p:spPr>
          <a:xfrm>
            <a:off x="4274549" y="6001792"/>
            <a:ext cx="484689" cy="458385"/>
          </a:xfrm>
          <a:prstGeom prst="mathDivid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47555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E0F9E-0451-893E-A46F-9D828F436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B41B21C-8815-642B-3DA9-4825E19A7A69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142269C-B91D-86A9-220E-EB32D298D422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86D84F1-D8C6-7D62-4736-72A7087ECFDA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F64E5AA-80A6-D0D5-ADAC-27B5F9C81478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تعلمنا؟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BB377E3-57E3-E5D6-EB4B-2228401E92E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ACE6154C-D066-BB77-CA53-3C39F1CFB81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249903-E1B0-527A-7E7C-44D0658B9056}"/>
              </a:ext>
            </a:extLst>
          </p:cNvPr>
          <p:cNvSpPr txBox="1"/>
          <p:nvPr/>
        </p:nvSpPr>
        <p:spPr>
          <a:xfrm>
            <a:off x="2009789" y="4524003"/>
            <a:ext cx="9696417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685834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لقسمة 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عددين كسريين فإننا نضرب العدد الأول في مقلوب العدد الثاني.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D03471D-703F-306F-2DD4-6213DD1888DE}"/>
              </a:ext>
            </a:extLst>
          </p:cNvPr>
          <p:cNvSpPr txBox="1"/>
          <p:nvPr/>
        </p:nvSpPr>
        <p:spPr>
          <a:xfrm>
            <a:off x="10610817" y="3543300"/>
            <a:ext cx="182880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685834" rtl="1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نتذكر: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708961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6B0D9-2D95-8D87-27D6-432DFA0DF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1CB9FA0-CE77-7A82-E98D-40FC53A111D0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D0E43D5-2ECC-4374-B16F-04927FFC1A5A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5FDD31-0C94-94ED-C5B8-8E7E9BDF60EB}"/>
              </a:ext>
            </a:extLst>
          </p:cNvPr>
          <p:cNvSpPr/>
          <p:nvPr/>
        </p:nvSpPr>
        <p:spPr>
          <a:xfrm>
            <a:off x="-1" y="796748"/>
            <a:ext cx="13716001" cy="1905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DB08951-F97C-7CF7-B9FB-41F9B465F7B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5EEC5-223C-476F-6232-25A7DA4E899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14D5C6C-9458-08B3-74A3-A185D7EB0866}"/>
              </a:ext>
            </a:extLst>
          </p:cNvPr>
          <p:cNvSpPr txBox="1"/>
          <p:nvPr/>
        </p:nvSpPr>
        <p:spPr>
          <a:xfrm>
            <a:off x="275851" y="882595"/>
            <a:ext cx="12344993" cy="2027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</a:t>
            </a:r>
            <a:r>
              <a:rPr lang="fr-FR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41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وأنجزوا التمرين رقم 3.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(اطلب من المتعلمين تغيير (+) إلى (×) في السطر الأول) 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(اطلب من المتعلمين تغيير (+) إلى (÷) في السطر الثاني) 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4 دقائق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7AA955F9-57E1-2EBE-B34B-CE6BA7F8A6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28" y="4553921"/>
            <a:ext cx="13161818" cy="398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097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1951-8C0C-58F6-0FE8-AEF90B129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FA797D-79D8-4204-2634-F345DA6B0E6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1C0BCE-2ED9-D594-B37A-4662BC6DFB2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40CE112-D8D6-1018-6212-33FCAECF49AF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40AF3AC-36BB-EF56-5520-69A7DB62BF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57695EC-FEC9-4CE4-F1F6-36E335434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46792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87C47A6-A755-BC95-8A24-7EC940CD414B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DBCFB8-5F06-A638-1E27-1F45F0797702}"/>
              </a:ext>
            </a:extLst>
          </p:cNvPr>
          <p:cNvSpPr txBox="1"/>
          <p:nvPr/>
        </p:nvSpPr>
        <p:spPr>
          <a:xfrm>
            <a:off x="2962290" y="321202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6C8BB-7A9B-BCF9-60DD-DD696DC320AC}"/>
              </a:ext>
            </a:extLst>
          </p:cNvPr>
          <p:cNvSpPr txBox="1"/>
          <p:nvPr/>
        </p:nvSpPr>
        <p:spPr>
          <a:xfrm>
            <a:off x="2997850" y="92415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5A1A8BDF-ABFB-9C35-B0E8-E19876DEBF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82" y="4356562"/>
            <a:ext cx="13114564" cy="398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799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0586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1A031717-73CD-0951-20C9-8369B8428738}"/>
                  </a:ext>
                </a:extLst>
              </p:cNvPr>
              <p:cNvSpPr/>
              <p:nvPr/>
            </p:nvSpPr>
            <p:spPr>
              <a:xfrm>
                <a:off x="1638297" y="3420423"/>
                <a:ext cx="10439401" cy="5906208"/>
              </a:xfrm>
              <a:prstGeom prst="roundRect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عند فاطمة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6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18</m:t>
                        </m:r>
                      </m:num>
                      <m:den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كيلوغراما من الشكولاتة،  تريد توزيعها في علب تسع كل واحدة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6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كيلوغراما.</a:t>
                </a:r>
                <a:endParaRPr lang="fr-FR" sz="66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علبة يمكنها تعبئتها؟</a:t>
                </a:r>
              </a:p>
            </p:txBody>
          </p:sp>
        </mc:Choice>
        <mc:Fallback xmlns="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1A031717-73CD-0951-20C9-8369B84287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297" y="3420423"/>
                <a:ext cx="10439401" cy="5906208"/>
              </a:xfrm>
              <a:prstGeom prst="roundRect">
                <a:avLst/>
              </a:prstGeom>
              <a:blipFill>
                <a:blip r:embed="rId4"/>
                <a:stretch>
                  <a:fillRect r="-1166"/>
                </a:stretch>
              </a:blipFill>
              <a:ln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64783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7502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097942-D08F-493F-C2CF-33E36FFBAB4F}"/>
                  </a:ext>
                </a:extLst>
              </p:cNvPr>
              <p:cNvSpPr/>
              <p:nvPr/>
            </p:nvSpPr>
            <p:spPr>
              <a:xfrm>
                <a:off x="7644876" y="3086100"/>
                <a:ext cx="5232405" cy="58746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عند فاطمة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18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كيلوغراما من الشكولاتة،  تريد توزيعها في علب تسع كل واحدة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كيلوغراما.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علبة يمكنها تعبئتها؟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097942-D08F-493F-C2CF-33E36FFBAB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086100"/>
                <a:ext cx="5232405" cy="58746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الأول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4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الأول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54446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1EBC0C-3868-B2C7-CD55-E01D5C8F0228}"/>
                  </a:ext>
                </a:extLst>
              </p:cNvPr>
              <p:cNvSpPr/>
              <p:nvPr/>
            </p:nvSpPr>
            <p:spPr>
              <a:xfrm>
                <a:off x="7664345" y="2836774"/>
                <a:ext cx="5232405" cy="61032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عند فاطمة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18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كيلوغراما من الشكولاتة،  تريد توزيعها في علب تسع كل واحدة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كيلوغراما.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علبة يمكنها تعبئتها؟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1EBC0C-3868-B2C7-CD55-E01D5C8F02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345" y="2836774"/>
                <a:ext cx="5232405" cy="61032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المعلومات الواردة في المسألة؟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2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28775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7042F2-2BF8-B98A-08A4-F2A4E0BCEC84}"/>
              </a:ext>
            </a:extLst>
          </p:cNvPr>
          <p:cNvCxnSpPr/>
          <p:nvPr/>
        </p:nvCxnSpPr>
        <p:spPr>
          <a:xfrm>
            <a:off x="8095281" y="5295900"/>
            <a:ext cx="28266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98C9E1-085D-11A3-97B2-FB7FE085E4AB}"/>
                  </a:ext>
                </a:extLst>
              </p:cNvPr>
              <p:cNvSpPr txBox="1"/>
              <p:nvPr/>
            </p:nvSpPr>
            <p:spPr>
              <a:xfrm>
                <a:off x="865986" y="4481496"/>
                <a:ext cx="5638799" cy="3685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المعلومات الواردة في المسألة هي: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عند فاطمة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4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𝟏𝟖</m:t>
                        </m:r>
                      </m:num>
                      <m:den>
                        <m:r>
                          <a:rPr lang="ar-MA" sz="4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كيلوغراما من الشكولاتة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تسع كل علبة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4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4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كيلوغراما</a:t>
                </a:r>
                <a:endParaRPr lang="ar-SA" sz="48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98C9E1-085D-11A3-97B2-FB7FE085E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86" y="4481496"/>
                <a:ext cx="5638799" cy="3685689"/>
              </a:xfrm>
              <a:prstGeom prst="rect">
                <a:avLst/>
              </a:prstGeom>
              <a:blipFill>
                <a:blip r:embed="rId5"/>
                <a:stretch>
                  <a:fillRect l="-4649" t="-3802" r="-4973" b="-611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4">
                <a:extLst>
                  <a:ext uri="{FF2B5EF4-FFF2-40B4-BE49-F238E27FC236}">
                    <a16:creationId xmlns:a16="http://schemas.microsoft.com/office/drawing/2014/main" id="{B05ED069-2E39-CFFC-1849-0070BB4DC366}"/>
                  </a:ext>
                </a:extLst>
              </p:cNvPr>
              <p:cNvSpPr/>
              <p:nvPr/>
            </p:nvSpPr>
            <p:spPr>
              <a:xfrm>
                <a:off x="7740612" y="2907663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عند فاطمة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18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كيلوغراما من الشكولاتة،  تريد توزيعها في علب تسع كل واحدة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كيلوغراما.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علبة يمكنها تعبئتها؟</a:t>
                </a:r>
              </a:p>
            </p:txBody>
          </p:sp>
        </mc:Choice>
        <mc:Fallback xmlns="">
          <p:sp>
            <p:nvSpPr>
              <p:cNvPr id="14" name="Rectangle : coins arrondis 4">
                <a:extLst>
                  <a:ext uri="{FF2B5EF4-FFF2-40B4-BE49-F238E27FC236}">
                    <a16:creationId xmlns:a16="http://schemas.microsoft.com/office/drawing/2014/main" id="{B05ED069-2E39-CFFC-1849-0070BB4DC3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612" y="2907663"/>
                <a:ext cx="5232405" cy="601140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16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60917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54DDCD5A-ED66-D623-2A54-C9E0967C1DE8}"/>
                  </a:ext>
                </a:extLst>
              </p:cNvPr>
              <p:cNvSpPr/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عند فاطمة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18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كيلوغراما من الشكولاتة،  تريد توزيعها في علب تسع كل واحدة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كيلوغراما.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علبة يمكنها تعبئتها؟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54DDCD5A-ED66-D623-2A54-C9E0967C1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68550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4">
                <a:extLst>
                  <a:ext uri="{FF2B5EF4-FFF2-40B4-BE49-F238E27FC236}">
                    <a16:creationId xmlns:a16="http://schemas.microsoft.com/office/drawing/2014/main" id="{47767E66-4B53-7874-9BE9-675F3189E063}"/>
                  </a:ext>
                </a:extLst>
              </p:cNvPr>
              <p:cNvSpPr/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عند فاطمة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18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كيلوغراما من الشكولاتة،  تريد توزيعها في علب تسع كل واحدة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كيلوغراما.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علبة يمكنها تعبئتها؟</a:t>
                </a:r>
              </a:p>
            </p:txBody>
          </p:sp>
        </mc:Choice>
        <mc:Fallback xmlns="">
          <p:sp>
            <p:nvSpPr>
              <p:cNvPr id="11" name="Rectangle : coins arrondis 4">
                <a:extLst>
                  <a:ext uri="{FF2B5EF4-FFF2-40B4-BE49-F238E27FC236}">
                    <a16:creationId xmlns:a16="http://schemas.microsoft.com/office/drawing/2014/main" id="{47767E66-4B53-7874-9BE9-675F3189E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المطلوب مني؟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42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1244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المط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وب هو 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إيجاد عدد العلب التي يمكنها تعبئتها.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58D8D48C-6B19-7BEF-A1F4-9886D8AA8886}"/>
                  </a:ext>
                </a:extLst>
              </p:cNvPr>
              <p:cNvSpPr/>
              <p:nvPr/>
            </p:nvSpPr>
            <p:spPr>
              <a:xfrm>
                <a:off x="7647367" y="3162300"/>
                <a:ext cx="5232405" cy="57984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عند فاطمة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18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كيلوغراما من الشكولاتة،  تريد توزيعها في علب تسع كل واحدة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كيلوغراما.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علبة يمكنها تعبئتها؟</a:t>
                </a:r>
              </a:p>
            </p:txBody>
          </p:sp>
        </mc:Choice>
        <mc:Fallback xmlns="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58D8D48C-6B19-7BEF-A1F4-9886D8AA88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7367" y="3162300"/>
                <a:ext cx="5232405" cy="57984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81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15042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1DC0D3B3-F331-24CE-552A-11EF600B586B}"/>
                  </a:ext>
                </a:extLst>
              </p:cNvPr>
              <p:cNvSpPr/>
              <p:nvPr/>
            </p:nvSpPr>
            <p:spPr>
              <a:xfrm>
                <a:off x="7644876" y="3467100"/>
                <a:ext cx="5232405" cy="593999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عند فاطمة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18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كيلوغراما من الشكولاتة،  تريد توزيعها في علب تسع كل واحدة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كيلوغراما.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علبة يمكنها تعبئتها؟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1DC0D3B3-F331-24CE-552A-11EF600B58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467100"/>
                <a:ext cx="5232405" cy="59399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السؤالان الأخيران هما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16076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4EC95093-3B55-2952-7670-E51738E23478}"/>
                  </a:ext>
                </a:extLst>
              </p:cNvPr>
              <p:cNvSpPr/>
              <p:nvPr/>
            </p:nvSpPr>
            <p:spPr>
              <a:xfrm>
                <a:off x="7644876" y="3314700"/>
                <a:ext cx="5232405" cy="609239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عند فاطمة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18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كيلوغراما من الشكولاتة،  تريد توزيعها في علب تسع كل واحدة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كيلوغراما.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علبة يمكنها تعبئتها؟</a:t>
                </a:r>
              </a:p>
            </p:txBody>
          </p:sp>
        </mc:Choice>
        <mc:Fallback xmlns="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4EC95093-3B55-2952-7670-E51738E23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314700"/>
                <a:ext cx="5232405" cy="60923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علينا أن نفعل؟ ولماذا؟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7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الجواب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33080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009FA4A4-31F7-5993-62AD-9D2DAD8AF4D5}"/>
                  </a:ext>
                </a:extLst>
              </p:cNvPr>
              <p:cNvSpPr/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عند فاطمة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18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كيلوغراما من الشكولاتة،  تريد توزيعها في علب تسع كل واحدة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كيلوغراما.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علبة يمكنها تعبئتها؟</a:t>
                </a:r>
              </a:p>
            </p:txBody>
          </p:sp>
        </mc:Choice>
        <mc:Fallback xmlns="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009FA4A4-31F7-5993-62AD-9D2DAD8AF4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FEAE238-E531-FC01-75D5-37E7AEAEF68D}"/>
                  </a:ext>
                </a:extLst>
              </p:cNvPr>
              <p:cNvSpPr txBox="1"/>
              <p:nvPr/>
            </p:nvSpPr>
            <p:spPr>
              <a:xfrm>
                <a:off x="990599" y="4209752"/>
                <a:ext cx="5638799" cy="22334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عند فاطمة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𝟏𝟖</m:t>
                        </m:r>
                      </m:num>
                      <m:den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كيلوغراما من الشكولاتة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تسع كل علبة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كيلوغراما</a:t>
                </a:r>
                <a:endParaRPr lang="ar-SA" sz="36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علبة يمكنها تعبئتها</a:t>
                </a: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؟</a:t>
                </a:r>
                <a:endParaRPr lang="fr-FR" sz="36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FEAE238-E531-FC01-75D5-37E7AEAEF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99" y="4209752"/>
                <a:ext cx="5638799" cy="2233432"/>
              </a:xfrm>
              <a:prstGeom prst="rect">
                <a:avLst/>
              </a:prstGeom>
              <a:blipFill>
                <a:blip r:embed="rId6"/>
                <a:stretch>
                  <a:fillRect l="-3676" r="-2595" b="-95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304430" y="6536111"/>
            <a:ext cx="67204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عليّ أن أقوم بعملية 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القسمة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لإيجاد عدد العلب التي يمكنها تعبئتها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600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جيدا. لماذا سنجري 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القسمة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لإيجاد حل المسألة.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96306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8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سعة كل علبة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كتلة الشكولاتة التي تملكها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234565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501130" y="5228725"/>
            <a:ext cx="3723410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علبة يمكنها تعبئتها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08979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سنقسم العدد الكسري الذي يمثل كتلة الشكولاتة التي تملكها فاطمة على العدد الكسري الذي يمثل سعة كل علبة بالكيلوغرام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10478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4">
                <a:extLst>
                  <a:ext uri="{FF2B5EF4-FFF2-40B4-BE49-F238E27FC236}">
                    <a16:creationId xmlns:a16="http://schemas.microsoft.com/office/drawing/2014/main" id="{0F45B6CE-0682-0637-53CD-50064C71BB67}"/>
                  </a:ext>
                </a:extLst>
              </p:cNvPr>
              <p:cNvSpPr/>
              <p:nvPr/>
            </p:nvSpPr>
            <p:spPr>
              <a:xfrm>
                <a:off x="5257801" y="4838700"/>
                <a:ext cx="2943810" cy="2783298"/>
              </a:xfrm>
              <a:prstGeom prst="roundRect">
                <a:avLst/>
              </a:prstGeom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</m:ctrlPr>
                        </m:fPr>
                        <m:num>
                          <m: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3</m:t>
                          </m:r>
                        </m:num>
                        <m:den>
                          <m: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kumimoji="0" lang="ar-MA" sz="13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7" name="Rectangle : coins arrondis 4">
                <a:extLst>
                  <a:ext uri="{FF2B5EF4-FFF2-40B4-BE49-F238E27FC236}">
                    <a16:creationId xmlns:a16="http://schemas.microsoft.com/office/drawing/2014/main" id="{0F45B6CE-0682-0637-53CD-50064C71BB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1" y="4838700"/>
                <a:ext cx="2943810" cy="278329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06D7EE0A-1425-4E58-A39E-AFBAA4FB7D76}"/>
                  </a:ext>
                </a:extLst>
              </p:cNvPr>
              <p:cNvSpPr/>
              <p:nvPr/>
            </p:nvSpPr>
            <p:spPr>
              <a:xfrm>
                <a:off x="582034" y="4876060"/>
                <a:ext cx="3351420" cy="2783298"/>
              </a:xfrm>
              <a:prstGeom prst="roundRect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rtl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MA" sz="8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Microsoft Uighur" panose="02000000000000000000" pitchFamily="2" charset="-78"/>
                            </a:rPr>
                          </m:ctrlPr>
                        </m:fPr>
                        <m:num>
                          <m:r>
                            <a:rPr lang="ar-MA" sz="8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Microsoft Uighur" panose="02000000000000000000" pitchFamily="2" charset="-78"/>
                            </a:rPr>
                            <m:t>18</m:t>
                          </m:r>
                        </m:num>
                        <m:den>
                          <m:r>
                            <a:rPr lang="ar-MA" sz="8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Microsoft Uighur" panose="02000000000000000000" pitchFamily="2" charset="-78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ar-MA" sz="138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06D7EE0A-1425-4E58-A39E-AFBAA4FB7D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34" y="4876060"/>
                <a:ext cx="3351420" cy="27832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4085853" y="5336685"/>
            <a:ext cx="132434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1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÷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علبة يمكنها تعبئتها</a:t>
            </a:r>
            <a:r>
              <a:rPr lang="ar-S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83496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80892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457200" y="2866190"/>
            <a:ext cx="6567660" cy="107487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علبة يمكنها تعبئتها؟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4">
                <a:extLst>
                  <a:ext uri="{FF2B5EF4-FFF2-40B4-BE49-F238E27FC236}">
                    <a16:creationId xmlns:a16="http://schemas.microsoft.com/office/drawing/2014/main" id="{AA9120E5-2B6D-11CD-F834-151EEEAB4111}"/>
                  </a:ext>
                </a:extLst>
              </p:cNvPr>
              <p:cNvSpPr/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عند فاطمة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18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كيلوغراما من الشكولاتة،  تريد توزيعها في علب تسع كل واحدة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10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كيلوغراما.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علبة يمكنها تعبئتها؟</a:t>
                </a:r>
              </a:p>
            </p:txBody>
          </p:sp>
        </mc:Choice>
        <mc:Fallback xmlns="">
          <p:sp>
            <p:nvSpPr>
              <p:cNvPr id="4" name="Rectangle : coins arrondis 4">
                <a:extLst>
                  <a:ext uri="{FF2B5EF4-FFF2-40B4-BE49-F238E27FC236}">
                    <a16:creationId xmlns:a16="http://schemas.microsoft.com/office/drawing/2014/main" id="{AA9120E5-2B6D-11CD-F834-151EEEAB4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CA494FA-7D87-F607-D9FE-6A507EDBD8E8}"/>
                  </a:ext>
                </a:extLst>
              </p:cNvPr>
              <p:cNvSpPr txBox="1"/>
              <p:nvPr/>
            </p:nvSpPr>
            <p:spPr>
              <a:xfrm>
                <a:off x="320878" y="4076700"/>
                <a:ext cx="6918122" cy="5610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    </a:t>
                </a: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عدد العلب التي يمكن لفاطمة تعبئتها </a:t>
                </a:r>
                <a:r>
                  <a:rPr kumimoji="0" lang="ar-S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هو:</a:t>
                </a:r>
              </a:p>
              <a:p>
                <a:pPr algn="ctr" rtl="1"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fr-FR" sz="8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fr-FR" sz="8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𝟏𝟖</m:t>
                        </m:r>
                      </m:num>
                      <m:den>
                        <m:r>
                          <a:rPr lang="fr-FR" sz="8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</a:t>
                </a:r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÷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𝟑</m:t>
                        </m:r>
                      </m:num>
                      <m:den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𝟏𝟎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8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fr-FR" sz="8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𝟏𝟖</m:t>
                        </m:r>
                      </m:num>
                      <m:den>
                        <m:r>
                          <a:rPr lang="fr-FR" sz="8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fr-FR" sz="115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8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fr-FR" sz="8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𝟏𝟎</m:t>
                        </m:r>
                      </m:num>
                      <m:den>
                        <m:r>
                          <a:rPr lang="fr-FR" sz="8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𝟑</m:t>
                        </m:r>
                      </m:den>
                    </m:f>
                  </m:oMath>
                </a14:m>
                <a:r>
                  <a:rPr lang="fr-FR" sz="11500" b="1" dirty="0">
                    <a:solidFill>
                      <a:srgbClr val="C00000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= 6</a:t>
                </a:r>
                <a:endParaRPr lang="ar-SA" sz="8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ctr" rtl="1">
                  <a:defRPr/>
                </a:pPr>
                <a:endParaRPr lang="ar-SA" sz="80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CA494FA-7D87-F607-D9FE-6A507EDBD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878" y="4076700"/>
                <a:ext cx="6918122" cy="5610062"/>
              </a:xfrm>
              <a:prstGeom prst="rect">
                <a:avLst/>
              </a:prstGeom>
              <a:blipFill>
                <a:blip r:embed="rId6"/>
                <a:stretch>
                  <a:fillRect l="-2819" t="-2500" b="-91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24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A8FDA-48D5-8521-E234-86B4A3641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B636C37-577B-B7FA-7F63-B545888BD31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10F852-CB4E-7D9A-55C9-3B70E7CCCB06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ABA95C0-4B71-822C-F85C-B73C1C7C80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F2AF786-7993-5661-D074-CE0CFD1772D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C7C191-FA67-6105-A932-4BD6AFA10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6432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4A231FD-E90E-23BF-BF65-F085B4CE0DC1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41 وأنجزوا التمرين رقم 4.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127C5A-8A14-1E01-AE99-E4F2D9FC3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3469772"/>
            <a:ext cx="13085364" cy="532162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3C66D3D-C95D-46D5-2416-F164CD9A1169}"/>
              </a:ext>
            </a:extLst>
          </p:cNvPr>
          <p:cNvSpPr/>
          <p:nvPr/>
        </p:nvSpPr>
        <p:spPr>
          <a:xfrm>
            <a:off x="304800" y="4533901"/>
            <a:ext cx="6431629" cy="425749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50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DFA38-B236-6F29-271F-D01818354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5A0BE4-1377-48E1-26E7-DC8CACA2332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D57424-334A-7BC2-A877-D111D78FDA6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A924B9-302F-54B3-0ED2-6F57C2BCDA0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6648D9A-C272-933D-0058-94A5209ECA5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903382C-D1AB-0B6C-CC5A-ED812C7BF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86146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8CD3DE9-CE4A-7156-7074-B4E1604EC981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CE42F42-A5F5-C9A3-36DD-5C75884B0B99}"/>
              </a:ext>
            </a:extLst>
          </p:cNvPr>
          <p:cNvSpPr txBox="1"/>
          <p:nvPr/>
        </p:nvSpPr>
        <p:spPr>
          <a:xfrm>
            <a:off x="2962290" y="27051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ECAE81-B27C-94F2-8976-B001103E5E03}"/>
              </a:ext>
            </a:extLst>
          </p:cNvPr>
          <p:cNvSpPr txBox="1"/>
          <p:nvPr/>
        </p:nvSpPr>
        <p:spPr>
          <a:xfrm>
            <a:off x="2997850" y="9317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CECE88B-506F-67A6-BF24-73C27CDC8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3469772"/>
            <a:ext cx="13085364" cy="532162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6576F09-996E-036E-C6B4-6D514F3F08CC}"/>
              </a:ext>
            </a:extLst>
          </p:cNvPr>
          <p:cNvSpPr/>
          <p:nvPr/>
        </p:nvSpPr>
        <p:spPr>
          <a:xfrm>
            <a:off x="304800" y="4533901"/>
            <a:ext cx="6431629" cy="425749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5755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:عجلة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عجلة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80441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Picture 8" descr="A picture containing circle, text, screenshot, font&#10;&#10;Description automatically generated">
            <a:extLst>
              <a:ext uri="{FF2B5EF4-FFF2-40B4-BE49-F238E27FC236}">
                <a16:creationId xmlns:a16="http://schemas.microsoft.com/office/drawing/2014/main" id="{9A446D1E-8A16-EE68-78E2-B96A0EDBE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962" y="4534198"/>
            <a:ext cx="4252481" cy="4252481"/>
          </a:xfrm>
          <a:prstGeom prst="rect">
            <a:avLst/>
          </a:prstGeom>
        </p:spPr>
      </p:pic>
      <p:pic>
        <p:nvPicPr>
          <p:cNvPr id="9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120EC56-6705-0F30-A71D-AB17CE2E51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661694" y="6868533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DD8B2C89-674B-FEAD-7BAD-5BFA4513A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377873" y="641609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FFDC6CAF-DE37-E572-76E7-5630990ED5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1758791" y="76445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9696559-DCA9-4390-A359-0ACCAC079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189531" y="79449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BE9FB71C-FECD-8294-6CC3-A66A65DE2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4394097" y="668786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734DFBD9-D849-1B66-F1D4-0DCDED06E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5340724" y="5724831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34BECA6B-0470-4B3A-019E-A363B8E96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857501" y="5979004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966519E7-19E4-3626-4660-0702CF5442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523435" y="5243059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DAD0FFB8-98BB-C872-8720-FCFCD6929361}"/>
              </a:ext>
            </a:extLst>
          </p:cNvPr>
          <p:cNvSpPr/>
          <p:nvPr/>
        </p:nvSpPr>
        <p:spPr>
          <a:xfrm>
            <a:off x="535802" y="3726235"/>
            <a:ext cx="6017398" cy="581642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A96FE0F-D678-F67D-F849-D2F76B73C1DD}"/>
              </a:ext>
            </a:extLst>
          </p:cNvPr>
          <p:cNvSpPr/>
          <p:nvPr/>
        </p:nvSpPr>
        <p:spPr>
          <a:xfrm>
            <a:off x="2973069" y="4015902"/>
            <a:ext cx="1013730" cy="338364"/>
          </a:xfrm>
          <a:prstGeom prst="roundRect">
            <a:avLst/>
          </a:prstGeom>
          <a:solidFill>
            <a:srgbClr val="F98F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A70F2F-5A17-CDC1-4223-13AB5D80C45A}"/>
              </a:ext>
            </a:extLst>
          </p:cNvPr>
          <p:cNvSpPr txBox="1"/>
          <p:nvPr/>
        </p:nvSpPr>
        <p:spPr>
          <a:xfrm>
            <a:off x="2938734" y="3954251"/>
            <a:ext cx="108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المئات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عجلة الأعداد (التعرف على القيم المكانية )</a:t>
            </a:r>
          </a:p>
        </p:txBody>
      </p:sp>
    </p:spTree>
    <p:extLst>
      <p:ext uri="{BB962C8B-B14F-4D97-AF65-F5344CB8AC3E}">
        <p14:creationId xmlns:p14="http://schemas.microsoft.com/office/powerpoint/2010/main" val="26259769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المسألة المتبقية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27548</TotalTime>
  <Words>2139</Words>
  <Application>Microsoft Office PowerPoint</Application>
  <PresentationFormat>Personnalisé</PresentationFormat>
  <Paragraphs>648</Paragraphs>
  <Slides>72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72</vt:i4>
      </vt:variant>
    </vt:vector>
  </HeadingPairs>
  <TitlesOfParts>
    <vt:vector size="81" baseType="lpstr">
      <vt:lpstr>Carelia</vt:lpstr>
      <vt:lpstr>Wingdings</vt:lpstr>
      <vt:lpstr>Calibri</vt:lpstr>
      <vt:lpstr>Arial</vt:lpstr>
      <vt:lpstr>Microsoft Uighur</vt:lpstr>
      <vt:lpstr>Cambria Math</vt:lpstr>
      <vt:lpstr>Dosis</vt:lpstr>
      <vt:lpstr>IBM Plex Sans Arabic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AMAADID RACHID</cp:lastModifiedBy>
  <cp:revision>228</cp:revision>
  <dcterms:created xsi:type="dcterms:W3CDTF">2006-08-16T00:00:00Z</dcterms:created>
  <dcterms:modified xsi:type="dcterms:W3CDTF">2025-09-21T20:34:25Z</dcterms:modified>
  <dc:identifier>DAFtlvZnwz4</dc:identifier>
</cp:coreProperties>
</file>