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87"/>
  </p:notesMasterIdLst>
  <p:sldIdLst>
    <p:sldId id="257" r:id="rId2"/>
    <p:sldId id="2134808553" r:id="rId3"/>
    <p:sldId id="2134808554" r:id="rId4"/>
    <p:sldId id="2134808552" r:id="rId5"/>
    <p:sldId id="2134805392" r:id="rId6"/>
    <p:sldId id="2134805155" r:id="rId7"/>
    <p:sldId id="2134808443" r:id="rId8"/>
    <p:sldId id="2134808556" r:id="rId9"/>
    <p:sldId id="386" r:id="rId10"/>
    <p:sldId id="2134808444" r:id="rId11"/>
    <p:sldId id="2134808445" r:id="rId12"/>
    <p:sldId id="2134805396" r:id="rId13"/>
    <p:sldId id="2134808570" r:id="rId14"/>
    <p:sldId id="2134808590" r:id="rId15"/>
    <p:sldId id="2134808591" r:id="rId16"/>
    <p:sldId id="2134808446" r:id="rId17"/>
    <p:sldId id="2134808589" r:id="rId18"/>
    <p:sldId id="2134808592" r:id="rId19"/>
    <p:sldId id="2134808593" r:id="rId20"/>
    <p:sldId id="2134808622" r:id="rId21"/>
    <p:sldId id="2134808626" r:id="rId22"/>
    <p:sldId id="2134808624" r:id="rId23"/>
    <p:sldId id="2134808625" r:id="rId24"/>
    <p:sldId id="2134808598" r:id="rId25"/>
    <p:sldId id="2134808599" r:id="rId26"/>
    <p:sldId id="2134808459" r:id="rId27"/>
    <p:sldId id="2134808450" r:id="rId28"/>
    <p:sldId id="2134808600" r:id="rId29"/>
    <p:sldId id="2134808601" r:id="rId30"/>
    <p:sldId id="2134808602" r:id="rId31"/>
    <p:sldId id="2134808603" r:id="rId32"/>
    <p:sldId id="2134808604" r:id="rId33"/>
    <p:sldId id="2134808605" r:id="rId34"/>
    <p:sldId id="2134808627" r:id="rId35"/>
    <p:sldId id="2134808628" r:id="rId36"/>
    <p:sldId id="2134808629" r:id="rId37"/>
    <p:sldId id="2134808630" r:id="rId38"/>
    <p:sldId id="2134808530" r:id="rId39"/>
    <p:sldId id="2134808642" r:id="rId40"/>
    <p:sldId id="2134808631" r:id="rId41"/>
    <p:sldId id="2134808632" r:id="rId42"/>
    <p:sldId id="2134808633" r:id="rId43"/>
    <p:sldId id="2134808634" r:id="rId44"/>
    <p:sldId id="2134808635" r:id="rId45"/>
    <p:sldId id="2134808636" r:id="rId46"/>
    <p:sldId id="2134808637" r:id="rId47"/>
    <p:sldId id="2134808638" r:id="rId48"/>
    <p:sldId id="2134808639" r:id="rId49"/>
    <p:sldId id="2134808643" r:id="rId50"/>
    <p:sldId id="2134808641" r:id="rId51"/>
    <p:sldId id="2134808644" r:id="rId52"/>
    <p:sldId id="2134808645" r:id="rId53"/>
    <p:sldId id="2134808612" r:id="rId54"/>
    <p:sldId id="2134808613" r:id="rId55"/>
    <p:sldId id="2134808460" r:id="rId56"/>
    <p:sldId id="2134808453" r:id="rId57"/>
    <p:sldId id="2134808538" r:id="rId58"/>
    <p:sldId id="2134808614" r:id="rId59"/>
    <p:sldId id="2134808615" r:id="rId60"/>
    <p:sldId id="2134808616" r:id="rId61"/>
    <p:sldId id="2134808540" r:id="rId62"/>
    <p:sldId id="2134808617" r:id="rId63"/>
    <p:sldId id="2134808618" r:id="rId64"/>
    <p:sldId id="2134808619" r:id="rId65"/>
    <p:sldId id="2134808543" r:id="rId66"/>
    <p:sldId id="2134808454" r:id="rId67"/>
    <p:sldId id="2134808542" r:id="rId68"/>
    <p:sldId id="2134808491" r:id="rId69"/>
    <p:sldId id="2134808578" r:id="rId70"/>
    <p:sldId id="2134808579" r:id="rId71"/>
    <p:sldId id="2134808560" r:id="rId72"/>
    <p:sldId id="2134808580" r:id="rId73"/>
    <p:sldId id="2134808581" r:id="rId74"/>
    <p:sldId id="2134808561" r:id="rId75"/>
    <p:sldId id="2134808582" r:id="rId76"/>
    <p:sldId id="2134808583" r:id="rId77"/>
    <p:sldId id="2134808584" r:id="rId78"/>
    <p:sldId id="2134808585" r:id="rId79"/>
    <p:sldId id="2134808586" r:id="rId80"/>
    <p:sldId id="2134808620" r:id="rId81"/>
    <p:sldId id="2134808621" r:id="rId82"/>
    <p:sldId id="2134808461" r:id="rId83"/>
    <p:sldId id="2134808587" r:id="rId84"/>
    <p:sldId id="2134808503" r:id="rId85"/>
    <p:sldId id="2134808504" r:id="rId86"/>
  </p:sldIdLst>
  <p:sldSz cx="13716000" cy="10287000"/>
  <p:notesSz cx="6858000" cy="9144000"/>
  <p:embeddedFontLst>
    <p:embeddedFont>
      <p:font typeface="Cambria Math" panose="02040503050406030204" pitchFamily="18" charset="0"/>
      <p:regular r:id="rId88"/>
    </p:embeddedFont>
    <p:embeddedFont>
      <p:font typeface="Carelia" panose="020B0604020202020204" charset="0"/>
      <p:regular r:id="rId89"/>
    </p:embeddedFont>
    <p:embeddedFont>
      <p:font typeface="Dosis" pitchFamily="2" charset="0"/>
      <p:regular r:id="rId90"/>
      <p:bold r:id="rId91"/>
    </p:embeddedFont>
    <p:embeddedFont>
      <p:font typeface="IBM Plex Sans Arabic" panose="020B0604020202020204" charset="-78"/>
      <p:regular r:id="rId92"/>
    </p:embeddedFont>
    <p:embeddedFont>
      <p:font typeface="Microsoft Uighur" panose="02000000000000000000" pitchFamily="2" charset="-78"/>
      <p:regular r:id="rId93"/>
      <p:bold r:id="rId9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29D4A"/>
    <a:srgbClr val="02BDC9"/>
    <a:srgbClr val="F98F51"/>
    <a:srgbClr val="0097B2"/>
    <a:srgbClr val="4AC283"/>
    <a:srgbClr val="3D8FA5"/>
    <a:srgbClr val="106585"/>
    <a:srgbClr val="7ACFB0"/>
    <a:srgbClr val="FCCF9E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132" autoAdjust="0"/>
    <p:restoredTop sz="95226" autoAdjust="0"/>
  </p:normalViewPr>
  <p:slideViewPr>
    <p:cSldViewPr>
      <p:cViewPr varScale="1">
        <p:scale>
          <a:sx n="47" d="100"/>
          <a:sy n="47" d="100"/>
        </p:scale>
        <p:origin x="1308" y="36"/>
      </p:cViewPr>
      <p:guideLst>
        <p:guide orient="horz" pos="2160"/>
        <p:guide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-22579"/>
    </p:cViewPr>
  </p:sorterViewPr>
  <p:notesViewPr>
    <p:cSldViewPr>
      <p:cViewPr>
        <p:scale>
          <a:sx n="80" d="100"/>
          <a:sy n="80" d="100"/>
        </p:scale>
        <p:origin x="2755" y="-451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font" Target="fonts/font2.fntdata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90" Type="http://schemas.openxmlformats.org/officeDocument/2006/relationships/font" Target="fonts/font3.fntdata"/><Relationship Id="rId95" Type="http://schemas.openxmlformats.org/officeDocument/2006/relationships/presProps" Target="presProps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font" Target="fonts/font1.fntdata"/><Relationship Id="rId91" Type="http://schemas.openxmlformats.org/officeDocument/2006/relationships/font" Target="fonts/font4.fntdata"/><Relationship Id="rId9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font" Target="fonts/font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theme" Target="theme/theme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font" Target="fonts/font5.fntdata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notesMaster" Target="notesMasters/notesMaster1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font" Target="fonts/font6.fntdata"/><Relationship Id="rId9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Dosis" pitchFamily="2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Dosis" pitchFamily="2" charset="0"/>
              </a:defRPr>
            </a:lvl1pPr>
          </a:lstStyle>
          <a:p>
            <a:fld id="{54976A81-8849-4F35-8359-AD67C3A6D20C}" type="datetimeFigureOut">
              <a:rPr lang="fr-MA" smtClean="0"/>
              <a:pPr/>
              <a:t>18/09/2025</a:t>
            </a:fld>
            <a:endParaRPr lang="fr-MA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MA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Dosis" pitchFamily="2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Dosis" pitchFamily="2" charset="0"/>
              </a:defRPr>
            </a:lvl1pPr>
          </a:lstStyle>
          <a:p>
            <a:fld id="{BA0AE87F-B08A-4342-80EC-80A3A2B8D41A}" type="slidenum">
              <a:rPr lang="fr-MA" smtClean="0"/>
              <a:pPr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908784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Dosis" pitchFamily="2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Dosis" pitchFamily="2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Dosis" pitchFamily="2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Dosis" pitchFamily="2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Dosis" pitchFamily="2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0AE87F-B08A-4342-80EC-80A3A2B8D41A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441084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130425"/>
            <a:ext cx="58293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3886200"/>
            <a:ext cx="48006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8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7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6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4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3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1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4406905"/>
            <a:ext cx="58293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2906714"/>
            <a:ext cx="58293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892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1600205"/>
            <a:ext cx="302895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1600205"/>
            <a:ext cx="302895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2" y="1535113"/>
            <a:ext cx="303014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2" y="2174875"/>
            <a:ext cx="303014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71" y="1535113"/>
            <a:ext cx="303133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71" y="2174875"/>
            <a:ext cx="303133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9/18/2025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9/18/2025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9/18/2025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2" y="273050"/>
            <a:ext cx="2256235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9" y="273055"/>
            <a:ext cx="3833813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2" y="1435105"/>
            <a:ext cx="2256235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892" indent="0">
              <a:buNone/>
              <a:defRPr sz="900"/>
            </a:lvl2pPr>
            <a:lvl3pPr marL="685783" indent="0">
              <a:buNone/>
              <a:defRPr sz="750"/>
            </a:lvl3pPr>
            <a:lvl4pPr marL="1028675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8" indent="0">
              <a:buNone/>
              <a:defRPr sz="675"/>
            </a:lvl7pPr>
            <a:lvl8pPr marL="2400240" indent="0">
              <a:buNone/>
              <a:defRPr sz="675"/>
            </a:lvl8pPr>
            <a:lvl9pPr marL="2743132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4800600"/>
            <a:ext cx="41148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612775"/>
            <a:ext cx="41148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892" indent="0">
              <a:buNone/>
              <a:defRPr sz="2100"/>
            </a:lvl2pPr>
            <a:lvl3pPr marL="685783" indent="0">
              <a:buNone/>
              <a:defRPr sz="1800"/>
            </a:lvl3pPr>
            <a:lvl4pPr marL="1028675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8" indent="0">
              <a:buNone/>
              <a:defRPr sz="1500"/>
            </a:lvl7pPr>
            <a:lvl8pPr marL="2400240" indent="0">
              <a:buNone/>
              <a:defRPr sz="1500"/>
            </a:lvl8pPr>
            <a:lvl9pPr marL="2743132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5367338"/>
            <a:ext cx="41148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892" indent="0">
              <a:buNone/>
              <a:defRPr sz="900"/>
            </a:lvl2pPr>
            <a:lvl3pPr marL="685783" indent="0">
              <a:buNone/>
              <a:defRPr sz="750"/>
            </a:lvl3pPr>
            <a:lvl4pPr marL="1028675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8" indent="0">
              <a:buNone/>
              <a:defRPr sz="675"/>
            </a:lvl7pPr>
            <a:lvl8pPr marL="2400240" indent="0">
              <a:buNone/>
              <a:defRPr sz="675"/>
            </a:lvl8pPr>
            <a:lvl9pPr marL="2743132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274643"/>
            <a:ext cx="154305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274643"/>
            <a:ext cx="451485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274638"/>
            <a:ext cx="6172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1600205"/>
            <a:ext cx="61722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635635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fld id="{1D8BD707-D9CF-40AE-B4C6-C98DA3205C09}" type="datetimeFigureOut">
              <a:rPr lang="en-US" smtClean="0"/>
              <a:pPr/>
              <a:t>9/18/2025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6356355"/>
            <a:ext cx="21717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5635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685783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Dosis" pitchFamily="2" charset="0"/>
          <a:ea typeface="+mj-ea"/>
          <a:cs typeface="+mj-cs"/>
        </a:defRPr>
      </a:lvl1pPr>
    </p:titleStyle>
    <p:bodyStyle>
      <a:lvl1pPr marL="257168" indent="-257168" algn="l" defTabSz="685783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Dosis" pitchFamily="2" charset="0"/>
          <a:ea typeface="+mn-ea"/>
          <a:cs typeface="+mn-cs"/>
        </a:defRPr>
      </a:lvl1pPr>
      <a:lvl2pPr marL="557199" indent="-214308" algn="l" defTabSz="685783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Dosis" pitchFamily="2" charset="0"/>
          <a:ea typeface="+mn-ea"/>
          <a:cs typeface="+mn-cs"/>
        </a:defRPr>
      </a:lvl2pPr>
      <a:lvl3pPr marL="857228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Dosis" pitchFamily="2" charset="0"/>
          <a:ea typeface="+mn-ea"/>
          <a:cs typeface="+mn-cs"/>
        </a:defRPr>
      </a:lvl3pPr>
      <a:lvl4pPr marL="1200120" indent="-171446" algn="l" defTabSz="685783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Dosis" pitchFamily="2" charset="0"/>
          <a:ea typeface="+mn-ea"/>
          <a:cs typeface="+mn-cs"/>
        </a:defRPr>
      </a:lvl4pPr>
      <a:lvl5pPr marL="1543012" indent="-171446" algn="l" defTabSz="685783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Dosis" pitchFamily="2" charset="0"/>
          <a:ea typeface="+mn-ea"/>
          <a:cs typeface="+mn-cs"/>
        </a:defRPr>
      </a:lvl5pPr>
      <a:lvl6pPr marL="1885903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image" Target="../media/image7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3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7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svg"/><Relationship Id="rId5" Type="http://schemas.openxmlformats.org/officeDocument/2006/relationships/image" Target="../media/image14.png"/><Relationship Id="rId4" Type="http://schemas.openxmlformats.org/officeDocument/2006/relationships/image" Target="../media/image7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7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21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7.sv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3.jpeg"/><Relationship Id="rId7" Type="http://schemas.openxmlformats.org/officeDocument/2006/relationships/image" Target="../media/image27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sv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8.png"/><Relationship Id="rId7" Type="http://schemas.openxmlformats.org/officeDocument/2006/relationships/image" Target="../media/image32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Relationship Id="rId6" Type="http://schemas.openxmlformats.org/officeDocument/2006/relationships/image" Target="../media/image31.png"/><Relationship Id="rId5" Type="http://schemas.openxmlformats.org/officeDocument/2006/relationships/image" Target="../media/image22.png"/><Relationship Id="rId4" Type="http://schemas.openxmlformats.org/officeDocument/2006/relationships/image" Target="../media/image9.svg"/><Relationship Id="rId9" Type="http://schemas.openxmlformats.org/officeDocument/2006/relationships/image" Target="../media/image3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5.png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8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9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9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0.png"/><Relationship Id="rId4" Type="http://schemas.openxmlformats.org/officeDocument/2006/relationships/image" Target="../media/image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8.png"/><Relationship Id="rId4" Type="http://schemas.openxmlformats.org/officeDocument/2006/relationships/image" Target="../media/image41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8.png"/><Relationship Id="rId4" Type="http://schemas.openxmlformats.org/officeDocument/2006/relationships/image" Target="../media/image41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8.png"/><Relationship Id="rId4" Type="http://schemas.openxmlformats.org/officeDocument/2006/relationships/image" Target="../media/image41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png"/><Relationship Id="rId4" Type="http://schemas.openxmlformats.org/officeDocument/2006/relationships/image" Target="../media/image41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8.png"/><Relationship Id="rId4" Type="http://schemas.openxmlformats.org/officeDocument/2006/relationships/image" Target="../media/image41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png"/><Relationship Id="rId4" Type="http://schemas.openxmlformats.org/officeDocument/2006/relationships/image" Target="../media/image41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1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1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1.png"/><Relationship Id="rId4" Type="http://schemas.openxmlformats.org/officeDocument/2006/relationships/image" Target="../media/image9.sv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1.png"/><Relationship Id="rId4" Type="http://schemas.openxmlformats.org/officeDocument/2006/relationships/image" Target="../media/image9.sv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1.png"/><Relationship Id="rId4" Type="http://schemas.openxmlformats.org/officeDocument/2006/relationships/image" Target="../media/image9.sv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8.png"/><Relationship Id="rId4" Type="http://schemas.openxmlformats.org/officeDocument/2006/relationships/image" Target="../media/image41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8.png"/><Relationship Id="rId4" Type="http://schemas.openxmlformats.org/officeDocument/2006/relationships/image" Target="../media/image41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8.png"/><Relationship Id="rId4" Type="http://schemas.openxmlformats.org/officeDocument/2006/relationships/image" Target="../media/image41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png"/><Relationship Id="rId4" Type="http://schemas.openxmlformats.org/officeDocument/2006/relationships/image" Target="../media/image41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8.png"/><Relationship Id="rId4" Type="http://schemas.openxmlformats.org/officeDocument/2006/relationships/image" Target="../media/image41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png"/><Relationship Id="rId4" Type="http://schemas.openxmlformats.org/officeDocument/2006/relationships/image" Target="../media/image41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1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1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1.png"/><Relationship Id="rId4" Type="http://schemas.openxmlformats.org/officeDocument/2006/relationships/image" Target="../media/image9.sv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1.png"/><Relationship Id="rId4" Type="http://schemas.openxmlformats.org/officeDocument/2006/relationships/image" Target="../media/image9.sv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1.png"/><Relationship Id="rId4" Type="http://schemas.openxmlformats.org/officeDocument/2006/relationships/image" Target="../media/image9.sv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3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3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4.png"/><Relationship Id="rId4" Type="http://schemas.openxmlformats.org/officeDocument/2006/relationships/image" Target="../media/image3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5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7.png"/><Relationship Id="rId5" Type="http://schemas.openxmlformats.org/officeDocument/2006/relationships/image" Target="../media/image45.png"/><Relationship Id="rId4" Type="http://schemas.openxmlformats.org/officeDocument/2006/relationships/image" Target="../media/image46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8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9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9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0.png"/><Relationship Id="rId4" Type="http://schemas.openxmlformats.org/officeDocument/2006/relationships/image" Target="../media/image3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0.png"/><Relationship Id="rId4" Type="http://schemas.openxmlformats.org/officeDocument/2006/relationships/image" Target="../media/image51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2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4.png"/><Relationship Id="rId4" Type="http://schemas.openxmlformats.org/officeDocument/2006/relationships/image" Target="../media/image53.jpe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5.png"/><Relationship Id="rId4" Type="http://schemas.openxmlformats.org/officeDocument/2006/relationships/image" Target="../media/image53.jpe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4" Type="http://schemas.openxmlformats.org/officeDocument/2006/relationships/image" Target="../media/image53.jpe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8.png"/><Relationship Id="rId4" Type="http://schemas.openxmlformats.org/officeDocument/2006/relationships/image" Target="../media/image53.jpe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9.png"/><Relationship Id="rId4" Type="http://schemas.openxmlformats.org/officeDocument/2006/relationships/image" Target="../media/image53.jpe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0.png"/><Relationship Id="rId4" Type="http://schemas.openxmlformats.org/officeDocument/2006/relationships/image" Target="../media/image53.jpe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1.png"/><Relationship Id="rId4" Type="http://schemas.openxmlformats.org/officeDocument/2006/relationships/image" Target="../media/image53.jpe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2.png"/><Relationship Id="rId4" Type="http://schemas.openxmlformats.org/officeDocument/2006/relationships/image" Target="../media/image53.jpe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3.png"/><Relationship Id="rId5" Type="http://schemas.openxmlformats.org/officeDocument/2006/relationships/image" Target="../media/image53.jpeg"/><Relationship Id="rId4" Type="http://schemas.openxmlformats.org/officeDocument/2006/relationships/image" Target="../media/image59.pn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5.png"/><Relationship Id="rId4" Type="http://schemas.openxmlformats.org/officeDocument/2006/relationships/image" Target="../media/image64.png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7.png"/><Relationship Id="rId5" Type="http://schemas.openxmlformats.org/officeDocument/2006/relationships/image" Target="../media/image53.jpeg"/><Relationship Id="rId4" Type="http://schemas.openxmlformats.org/officeDocument/2006/relationships/image" Target="../media/image66.png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8.png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8.png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9.png"/><Relationship Id="rId4" Type="http://schemas.openxmlformats.org/officeDocument/2006/relationships/image" Target="../media/image3.png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7" Type="http://schemas.openxmlformats.org/officeDocument/2006/relationships/image" Target="../media/image47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0.png"/><Relationship Id="rId5" Type="http://schemas.openxmlformats.org/officeDocument/2006/relationships/image" Target="../media/image71.jpeg"/><Relationship Id="rId4" Type="http://schemas.openxmlformats.org/officeDocument/2006/relationships/image" Target="../media/image70.png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png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png"/><Relationship Id="rId4" Type="http://schemas.openxmlformats.org/officeDocument/2006/relationships/image" Target="../media/image7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/>
          <p:cNvSpPr txBox="1"/>
          <p:nvPr/>
        </p:nvSpPr>
        <p:spPr>
          <a:xfrm>
            <a:off x="3623843" y="2534062"/>
            <a:ext cx="6963158" cy="20672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85834">
              <a:lnSpc>
                <a:spcPts val="7868"/>
              </a:lnSpc>
            </a:pPr>
            <a:r>
              <a:rPr lang="ar-MA" sz="765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برنامج دعم التعلمات الأساس</a:t>
            </a:r>
          </a:p>
          <a:p>
            <a:pPr algn="ctr" defTabSz="685834">
              <a:lnSpc>
                <a:spcPts val="7868"/>
              </a:lnSpc>
            </a:pPr>
            <a:r>
              <a:rPr lang="ar-MA" sz="765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رياضيات-</a:t>
            </a:r>
            <a:r>
              <a:rPr lang="fr-MA" sz="765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</a:t>
            </a:r>
            <a:endParaRPr lang="en-US" sz="7650" b="1" dirty="0">
              <a:solidFill>
                <a:srgbClr val="1F497D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F20449E5-A915-52F7-9A79-1DAEEE7AAA65}"/>
              </a:ext>
            </a:extLst>
          </p:cNvPr>
          <p:cNvGrpSpPr/>
          <p:nvPr/>
        </p:nvGrpSpPr>
        <p:grpSpPr>
          <a:xfrm>
            <a:off x="3840481" y="7125051"/>
            <a:ext cx="5029200" cy="813494"/>
            <a:chOff x="3700264" y="7007413"/>
            <a:chExt cx="5029200" cy="813494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C7D7DD4C-7B77-183D-F3D6-F7060A8F6D60}"/>
                </a:ext>
              </a:extLst>
            </p:cNvPr>
            <p:cNvSpPr/>
            <p:nvPr/>
          </p:nvSpPr>
          <p:spPr>
            <a:xfrm>
              <a:off x="4833798" y="7007413"/>
              <a:ext cx="3200400" cy="813494"/>
            </a:xfrm>
            <a:prstGeom prst="roundRect">
              <a:avLst>
                <a:gd name="adj" fmla="val 32324"/>
              </a:avLst>
            </a:prstGeom>
            <a:solidFill>
              <a:srgbClr val="02BDC9"/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685834" rtl="1" eaLnBrk="1" latinLnBrk="0" hangingPunct="1"/>
              <a:endParaRPr lang="fr-MA" sz="1600" b="1" dirty="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9" name="TextBox 7">
              <a:extLst>
                <a:ext uri="{FF2B5EF4-FFF2-40B4-BE49-F238E27FC236}">
                  <a16:creationId xmlns:a16="http://schemas.microsoft.com/office/drawing/2014/main" id="{45B0A1E8-F2BA-31DC-A793-BDED4E478A5A}"/>
                </a:ext>
              </a:extLst>
            </p:cNvPr>
            <p:cNvSpPr txBox="1"/>
            <p:nvPr/>
          </p:nvSpPr>
          <p:spPr>
            <a:xfrm>
              <a:off x="3700264" y="7100224"/>
              <a:ext cx="5029200" cy="654025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 defTabSz="685834">
                <a:lnSpc>
                  <a:spcPts val="5139"/>
                </a:lnSpc>
              </a:pPr>
              <a:r>
                <a:rPr lang="ar-MA" sz="4400" b="1" dirty="0">
                  <a:solidFill>
                    <a:prstClr val="white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الحصة 3</a:t>
              </a:r>
              <a:endParaRPr lang="en-US" sz="4400" b="1" dirty="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pic>
        <p:nvPicPr>
          <p:cNvPr id="2050" name="Picture 2" descr="الصفحة الرئيسية">
            <a:extLst>
              <a:ext uri="{FF2B5EF4-FFF2-40B4-BE49-F238E27FC236}">
                <a16:creationId xmlns:a16="http://schemas.microsoft.com/office/drawing/2014/main" id="{6639833F-3EB5-41FA-6625-3CC8E815B4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8210" y="657600"/>
            <a:ext cx="9999580" cy="13999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6DF3C3DF-BC80-4970-481E-ADCBABF05D3F}"/>
              </a:ext>
            </a:extLst>
          </p:cNvPr>
          <p:cNvSpPr/>
          <p:nvPr/>
        </p:nvSpPr>
        <p:spPr>
          <a:xfrm>
            <a:off x="3642589" y="6337711"/>
            <a:ext cx="4150825" cy="813494"/>
          </a:xfrm>
          <a:prstGeom prst="roundRect">
            <a:avLst>
              <a:gd name="adj" fmla="val 32324"/>
            </a:avLst>
          </a:prstGeom>
          <a:solidFill>
            <a:srgbClr val="0097B2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r>
              <a:rPr lang="ar-MA" sz="4000" b="1" dirty="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التحدي (الأعداد الكسرية)</a:t>
            </a:r>
            <a:endParaRPr lang="fr-MA" sz="4000" b="1" dirty="0">
              <a:solidFill>
                <a:prstClr val="white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1279739E-FA6F-27BB-DBC4-1A1F427472A5}"/>
              </a:ext>
            </a:extLst>
          </p:cNvPr>
          <p:cNvSpPr/>
          <p:nvPr/>
        </p:nvSpPr>
        <p:spPr>
          <a:xfrm>
            <a:off x="7433486" y="5939434"/>
            <a:ext cx="2072355" cy="2134760"/>
          </a:xfrm>
          <a:prstGeom prst="ellipse">
            <a:avLst/>
          </a:prstGeom>
          <a:solidFill>
            <a:srgbClr val="F98F5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r>
              <a:rPr lang="ar-S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المسار</a:t>
            </a:r>
            <a:r>
              <a:rPr lang="ar-M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3</a:t>
            </a:r>
            <a:endParaRPr lang="ar-SA" sz="44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0" algn="ctr" defTabSz="914400" rtl="1" eaLnBrk="1" latinLnBrk="0" hangingPunct="1"/>
            <a:r>
              <a:rPr lang="ar-M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التميز</a:t>
            </a:r>
            <a:endParaRPr lang="fr-FR" sz="44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4" name="Image 13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85FFBA39-F1A6-F572-421F-35553D52C2D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8255" y="7413974"/>
            <a:ext cx="3063526" cy="3063526"/>
          </a:xfrm>
          <a:prstGeom prst="rect">
            <a:avLst/>
          </a:prstGeom>
        </p:spPr>
      </p:pic>
      <p:pic>
        <p:nvPicPr>
          <p:cNvPr id="15" name="Image 14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27481252-6931-A99A-AF05-0FA2124BDBE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46425" y="7828525"/>
            <a:ext cx="2648975" cy="2648975"/>
          </a:xfrm>
          <a:prstGeom prst="rect">
            <a:avLst/>
          </a:prstGeom>
        </p:spPr>
      </p:pic>
      <p:pic>
        <p:nvPicPr>
          <p:cNvPr id="17" name="Image 16" descr="Une image contenant symbole, capture d’écran, conception&#10;&#10;Le contenu généré par l’IA peut être incorrect.">
            <a:extLst>
              <a:ext uri="{FF2B5EF4-FFF2-40B4-BE49-F238E27FC236}">
                <a16:creationId xmlns:a16="http://schemas.microsoft.com/office/drawing/2014/main" id="{195FDF21-CBDC-AD79-08C0-1C60C5891DC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66904" y="3783357"/>
            <a:ext cx="2539233" cy="2539233"/>
          </a:xfrm>
          <a:prstGeom prst="rect">
            <a:avLst/>
          </a:prstGeom>
        </p:spPr>
      </p:pic>
      <p:sp>
        <p:nvSpPr>
          <p:cNvPr id="13" name="TextBox 3">
            <a:extLst>
              <a:ext uri="{FF2B5EF4-FFF2-40B4-BE49-F238E27FC236}">
                <a16:creationId xmlns:a16="http://schemas.microsoft.com/office/drawing/2014/main" id="{91603CC8-916E-6FBF-A24D-27A1DA4DD6EC}"/>
              </a:ext>
            </a:extLst>
          </p:cNvPr>
          <p:cNvSpPr txBox="1"/>
          <p:nvPr/>
        </p:nvSpPr>
        <p:spPr>
          <a:xfrm>
            <a:off x="10894387" y="4305300"/>
            <a:ext cx="2642230" cy="12311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/>
            <a:r>
              <a:rPr lang="ar-SA" sz="400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المستوى</a:t>
            </a:r>
          </a:p>
          <a:p>
            <a:pPr algn="ctr" defTabSz="685834"/>
            <a:r>
              <a:rPr lang="ar-MA" sz="400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6</a:t>
            </a:r>
            <a:endParaRPr lang="en-US" sz="4000" b="1" dirty="0">
              <a:solidFill>
                <a:srgbClr val="1F497D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11C0EB-B04A-44FA-412B-9853957808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C4D773D9-4AB5-D589-30C7-11C5381C1E50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algn="r" defTabSz="685834" rtl="1" eaLnBrk="1" latinLnBrk="0" hangingPunct="1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B466F6F8-12C2-20C3-C36D-3D3974B77E2C}"/>
              </a:ext>
            </a:extLst>
          </p:cNvPr>
          <p:cNvGrpSpPr/>
          <p:nvPr/>
        </p:nvGrpSpPr>
        <p:grpSpPr>
          <a:xfrm>
            <a:off x="857250" y="1180450"/>
            <a:ext cx="12001500" cy="7926101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915E1A51-0A01-5BA5-4953-023250B25CFD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algn="l" defTabSz="685834" rtl="0" eaLnBrk="1" latinLnBrk="0" hangingPunct="1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93F08AE0-31C7-6E40-362F-30CDC1F537FC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algn="ctr" defTabSz="685834" rtl="1" eaLnBrk="1" latinLnBrk="0" hangingPunct="1">
                <a:lnSpc>
                  <a:spcPts val="2409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F9E632CD-CCED-6CB5-9816-91792C6287C9}"/>
              </a:ext>
            </a:extLst>
          </p:cNvPr>
          <p:cNvSpPr/>
          <p:nvPr/>
        </p:nvSpPr>
        <p:spPr>
          <a:xfrm>
            <a:off x="1179966" y="571500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31DCD915-7FB3-2B42-0458-D7E085A0BD1E}"/>
              </a:ext>
            </a:extLst>
          </p:cNvPr>
          <p:cNvSpPr/>
          <p:nvPr/>
        </p:nvSpPr>
        <p:spPr>
          <a:xfrm>
            <a:off x="3659197" y="719742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514402" rtl="1" eaLnBrk="1" latinLnBrk="0" hangingPunct="1">
              <a:lnSpc>
                <a:spcPts val="3149"/>
              </a:lnSpc>
              <a:defRPr/>
            </a:pPr>
            <a:endParaRPr lang="fr-FR" sz="32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416C8293-ADAE-7744-3C0E-0503B7D3D186}"/>
              </a:ext>
            </a:extLst>
          </p:cNvPr>
          <p:cNvSpPr txBox="1"/>
          <p:nvPr/>
        </p:nvSpPr>
        <p:spPr>
          <a:xfrm>
            <a:off x="1017179" y="661889"/>
            <a:ext cx="116816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34" rtl="1">
              <a:spcAft>
                <a:spcPts val="900"/>
              </a:spcAft>
              <a:defRPr/>
            </a:pPr>
            <a:r>
              <a:rPr lang="ar-MA" sz="6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توجيهات لاستعمال العرض</a:t>
            </a:r>
            <a:endParaRPr lang="fr-FR" sz="40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Freeform 7">
            <a:extLst>
              <a:ext uri="{FF2B5EF4-FFF2-40B4-BE49-F238E27FC236}">
                <a16:creationId xmlns:a16="http://schemas.microsoft.com/office/drawing/2014/main" id="{1E08986A-DE47-481B-D636-CB203EF8F1CD}"/>
              </a:ext>
            </a:extLst>
          </p:cNvPr>
          <p:cNvSpPr/>
          <p:nvPr/>
        </p:nvSpPr>
        <p:spPr>
          <a:xfrm>
            <a:off x="11049000" y="2796619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Freeform 8">
            <a:extLst>
              <a:ext uri="{FF2B5EF4-FFF2-40B4-BE49-F238E27FC236}">
                <a16:creationId xmlns:a16="http://schemas.microsoft.com/office/drawing/2014/main" id="{C6BDC8EF-9BB5-4D44-520B-D47A2DFDAAF0}"/>
              </a:ext>
            </a:extLst>
          </p:cNvPr>
          <p:cNvSpPr/>
          <p:nvPr/>
        </p:nvSpPr>
        <p:spPr>
          <a:xfrm rot="10800000">
            <a:off x="11197075" y="4807887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4495D9EB-9188-23BF-EC3B-70E26E689E3D}"/>
              </a:ext>
            </a:extLst>
          </p:cNvPr>
          <p:cNvSpPr/>
          <p:nvPr/>
        </p:nvSpPr>
        <p:spPr>
          <a:xfrm>
            <a:off x="1981200" y="3167811"/>
            <a:ext cx="8511034" cy="8382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514402" rtl="1" eaLnBrk="1" latinLnBrk="0" hangingPunct="1">
              <a:lnSpc>
                <a:spcPts val="3149"/>
              </a:lnSpc>
              <a:defRPr/>
            </a:pPr>
            <a:r>
              <a:rPr lang="ar-SA" sz="32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شرائح خاصة بالأستاذ</a:t>
            </a:r>
            <a:endParaRPr lang="fr-FR" sz="32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39E44F33-391F-1012-62D3-E3C3023FAA92}"/>
              </a:ext>
            </a:extLst>
          </p:cNvPr>
          <p:cNvSpPr/>
          <p:nvPr/>
        </p:nvSpPr>
        <p:spPr>
          <a:xfrm>
            <a:off x="1981200" y="4718020"/>
            <a:ext cx="8511034" cy="8382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514402" rtl="1" eaLnBrk="1" latinLnBrk="0" hangingPunct="1">
              <a:lnSpc>
                <a:spcPts val="3149"/>
              </a:lnSpc>
              <a:defRPr/>
            </a:pPr>
            <a:r>
              <a:rPr lang="ar-SA" sz="32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إرشادات وشروحات  يجب على الأستاذ قولها</a:t>
            </a:r>
            <a:endParaRPr lang="fr-FR" sz="32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8E1C7E21-69AA-FCFA-C180-A8C4E895D44D}"/>
              </a:ext>
            </a:extLst>
          </p:cNvPr>
          <p:cNvSpPr/>
          <p:nvPr/>
        </p:nvSpPr>
        <p:spPr>
          <a:xfrm>
            <a:off x="1981200" y="6572501"/>
            <a:ext cx="8511034" cy="8382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514402" rtl="1" eaLnBrk="1" latinLnBrk="0" hangingPunct="1">
              <a:lnSpc>
                <a:spcPts val="3149"/>
              </a:lnSpc>
              <a:defRPr/>
            </a:pPr>
            <a:r>
              <a:rPr lang="ar-SA" sz="32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إيقاف العرض والقيام بمناولة /نمذجة</a:t>
            </a:r>
            <a:endParaRPr lang="fr-FR" sz="32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677F80AF-D8F5-A33D-886C-3A4CD4BA2731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1212" y="6381299"/>
            <a:ext cx="1009944" cy="1009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49803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ACBB9B-F492-33FE-5F20-BF63685817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10BCB1B6-49A2-3CB4-0B06-A36F2CCF0465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algn="r" defTabSz="685834" rtl="1" eaLnBrk="1" latinLnBrk="0" hangingPunct="1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00F71B2F-CC78-8106-0BAD-67A188291612}"/>
              </a:ext>
            </a:extLst>
          </p:cNvPr>
          <p:cNvGrpSpPr/>
          <p:nvPr/>
        </p:nvGrpSpPr>
        <p:grpSpPr>
          <a:xfrm>
            <a:off x="857250" y="1180450"/>
            <a:ext cx="12001500" cy="7926101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FC42A3B4-BC2F-DB6D-0D9F-46235ABB7A27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algn="r" defTabSz="685834" rtl="1" eaLnBrk="1" latinLnBrk="0" hangingPunct="1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9E2F9B00-D825-A53A-812B-A1A42A8CA133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algn="ctr" defTabSz="685834" rtl="1" eaLnBrk="1" latinLnBrk="0" hangingPunct="1">
                <a:lnSpc>
                  <a:spcPts val="2409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8D48713E-6AA3-AFDF-E54A-DE5BFC6D3184}"/>
              </a:ext>
            </a:extLst>
          </p:cNvPr>
          <p:cNvSpPr/>
          <p:nvPr/>
        </p:nvSpPr>
        <p:spPr>
          <a:xfrm>
            <a:off x="1179966" y="571500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810497B7-C3BB-5209-683C-E413A7489E84}"/>
              </a:ext>
            </a:extLst>
          </p:cNvPr>
          <p:cNvSpPr/>
          <p:nvPr/>
        </p:nvSpPr>
        <p:spPr>
          <a:xfrm>
            <a:off x="3659197" y="719742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514402" rtl="1" eaLnBrk="1" latinLnBrk="0" hangingPunct="1">
              <a:lnSpc>
                <a:spcPts val="3149"/>
              </a:lnSpc>
              <a:defRPr/>
            </a:pPr>
            <a:endParaRPr lang="fr-FR" sz="32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D672D10F-6FE2-8038-51BD-C12D90F18603}"/>
              </a:ext>
            </a:extLst>
          </p:cNvPr>
          <p:cNvSpPr txBox="1"/>
          <p:nvPr/>
        </p:nvSpPr>
        <p:spPr>
          <a:xfrm>
            <a:off x="1017179" y="661889"/>
            <a:ext cx="116816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34" rtl="1">
              <a:spcAft>
                <a:spcPts val="900"/>
              </a:spcAft>
              <a:defRPr/>
            </a:pPr>
            <a:r>
              <a:rPr lang="ar-MA" sz="6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توجيهات لاستعمال الكراسة</a:t>
            </a:r>
            <a:endParaRPr lang="fr-FR" sz="40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2" name="Image 11" descr="Une image contenant texte, diagramme, capture d’écran, cercle&#10;&#10;Le contenu généré par l’IA peut être incorrect.">
            <a:extLst>
              <a:ext uri="{FF2B5EF4-FFF2-40B4-BE49-F238E27FC236}">
                <a16:creationId xmlns:a16="http://schemas.microsoft.com/office/drawing/2014/main" id="{46E0360B-3C6E-AB2C-6BA0-C737B4E0F84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6600" y="2378075"/>
            <a:ext cx="4978734" cy="553085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18A41F9F-7DA3-7FF5-2368-47A142290322}"/>
              </a:ext>
            </a:extLst>
          </p:cNvPr>
          <p:cNvSpPr/>
          <p:nvPr/>
        </p:nvSpPr>
        <p:spPr>
          <a:xfrm>
            <a:off x="7315200" y="2705100"/>
            <a:ext cx="1905000" cy="83820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46BCDDB-73B2-8281-3351-F1E3A66348C5}"/>
              </a:ext>
            </a:extLst>
          </p:cNvPr>
          <p:cNvSpPr/>
          <p:nvPr/>
        </p:nvSpPr>
        <p:spPr>
          <a:xfrm>
            <a:off x="7315200" y="5829300"/>
            <a:ext cx="2286000" cy="91440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95EA725-F403-2B7B-FB14-1783C9E4C352}"/>
              </a:ext>
            </a:extLst>
          </p:cNvPr>
          <p:cNvSpPr/>
          <p:nvPr/>
        </p:nvSpPr>
        <p:spPr>
          <a:xfrm>
            <a:off x="8915400" y="4000500"/>
            <a:ext cx="3048000" cy="152400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14D724B-A0EC-9143-2C0F-B2A7B054C3C0}"/>
              </a:ext>
            </a:extLst>
          </p:cNvPr>
          <p:cNvSpPr/>
          <p:nvPr/>
        </p:nvSpPr>
        <p:spPr>
          <a:xfrm>
            <a:off x="10656280" y="8155867"/>
            <a:ext cx="1269666" cy="83820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9E18CEA4-4CFA-D7CA-44F8-4F7296DD3950}"/>
              </a:ext>
            </a:extLst>
          </p:cNvPr>
          <p:cNvSpPr/>
          <p:nvPr/>
        </p:nvSpPr>
        <p:spPr>
          <a:xfrm>
            <a:off x="7315200" y="8155867"/>
            <a:ext cx="3249172" cy="8382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514402" rtl="1" eaLnBrk="1" latinLnBrk="0" hangingPunct="1">
              <a:lnSpc>
                <a:spcPts val="3149"/>
              </a:lnSpc>
              <a:defRPr/>
            </a:pPr>
            <a:r>
              <a:rPr lang="ar-SA" sz="32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تنجز في القسم كما هي معروضة على الشرائح</a:t>
            </a:r>
            <a:endParaRPr lang="fr-FR" sz="32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7B26EFE9-24AF-B1A6-C880-9FEF63CD8DD1}"/>
              </a:ext>
            </a:extLst>
          </p:cNvPr>
          <p:cNvSpPr/>
          <p:nvPr/>
        </p:nvSpPr>
        <p:spPr>
          <a:xfrm>
            <a:off x="1411692" y="8155867"/>
            <a:ext cx="2855508" cy="8382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514402" rtl="1" eaLnBrk="1" latinLnBrk="0" hangingPunct="1">
              <a:lnSpc>
                <a:spcPts val="3149"/>
              </a:lnSpc>
              <a:defRPr/>
            </a:pPr>
            <a:r>
              <a:rPr lang="ar-SA" sz="32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باقي الأنشطة تنجز في المنزل</a:t>
            </a:r>
            <a:endParaRPr lang="fr-FR" sz="32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2" name="Image 21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E06CC337-FBC0-E567-A7B6-621E52C87CC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5594" y="2352907"/>
            <a:ext cx="4963756" cy="5530851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7395993A-6296-A958-8AA0-0F809DEB4BF6}"/>
              </a:ext>
            </a:extLst>
          </p:cNvPr>
          <p:cNvSpPr/>
          <p:nvPr/>
        </p:nvSpPr>
        <p:spPr>
          <a:xfrm>
            <a:off x="1456432" y="2644151"/>
            <a:ext cx="1905000" cy="975349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65D57405-826B-D91C-E25F-3291A9408625}"/>
              </a:ext>
            </a:extLst>
          </p:cNvPr>
          <p:cNvSpPr/>
          <p:nvPr/>
        </p:nvSpPr>
        <p:spPr>
          <a:xfrm>
            <a:off x="1265594" y="4260374"/>
            <a:ext cx="4754206" cy="474083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C168FC6F-DD29-1F45-DE32-804CC9814112}"/>
              </a:ext>
            </a:extLst>
          </p:cNvPr>
          <p:cNvSpPr/>
          <p:nvPr/>
        </p:nvSpPr>
        <p:spPr>
          <a:xfrm>
            <a:off x="1265594" y="5609206"/>
            <a:ext cx="1630006" cy="1366212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pic>
        <p:nvPicPr>
          <p:cNvPr id="27" name="Image 26" descr="Une image contenant Panneau de signalisation, signe, jaune&#10;&#10;Le contenu généré par l’IA peut être incorrect.">
            <a:extLst>
              <a:ext uri="{FF2B5EF4-FFF2-40B4-BE49-F238E27FC236}">
                <a16:creationId xmlns:a16="http://schemas.microsoft.com/office/drawing/2014/main" id="{11F98768-0069-A063-3BF7-0A41DBA855E4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70" t="5682" r="17550" b="54203"/>
          <a:stretch>
            <a:fillRect/>
          </a:stretch>
        </p:blipFill>
        <p:spPr>
          <a:xfrm>
            <a:off x="4443238" y="8209268"/>
            <a:ext cx="756808" cy="630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15791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89F599-00F4-FDA3-FA4A-A009DD8774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D0435E0C-E4A9-9C1D-4290-0D8B5C0AECE3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DD4814E5-102A-A987-FAFC-15EFB9556B39}"/>
              </a:ext>
            </a:extLst>
          </p:cNvPr>
          <p:cNvGrpSpPr/>
          <p:nvPr/>
        </p:nvGrpSpPr>
        <p:grpSpPr>
          <a:xfrm>
            <a:off x="857250" y="1180450"/>
            <a:ext cx="12001500" cy="7926101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5FD21565-12C8-EB42-B72F-877F6C6F792D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algn="r" defTabSz="685834" rtl="1" eaLnBrk="1" latinLnBrk="0" hangingPunct="1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CDF60436-7E7F-8D56-69AF-39103AA8156E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algn="ctr" defTabSz="685834" rtl="1" eaLnBrk="1" latinLnBrk="0" hangingPunct="1">
                <a:lnSpc>
                  <a:spcPts val="2409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E2F9A610-BE0D-058D-D156-87C0444C7481}"/>
              </a:ext>
            </a:extLst>
          </p:cNvPr>
          <p:cNvSpPr/>
          <p:nvPr/>
        </p:nvSpPr>
        <p:spPr>
          <a:xfrm>
            <a:off x="1179966" y="571500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13DF67D6-7EAF-6CFE-830B-1F7FDA61819C}"/>
              </a:ext>
            </a:extLst>
          </p:cNvPr>
          <p:cNvSpPr/>
          <p:nvPr/>
        </p:nvSpPr>
        <p:spPr>
          <a:xfrm>
            <a:off x="3659197" y="719742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514402" rtl="1" eaLnBrk="1" latinLnBrk="0" hangingPunct="1">
              <a:lnSpc>
                <a:spcPts val="3149"/>
              </a:lnSpc>
              <a:defRPr/>
            </a:pPr>
            <a:endParaRPr lang="fr-FR" sz="32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9DD593B7-2586-F456-0DDC-342CCF5056E8}"/>
              </a:ext>
            </a:extLst>
          </p:cNvPr>
          <p:cNvSpPr txBox="1"/>
          <p:nvPr/>
        </p:nvSpPr>
        <p:spPr>
          <a:xfrm>
            <a:off x="1017179" y="661889"/>
            <a:ext cx="116816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34" rtl="1">
              <a:spcAft>
                <a:spcPts val="900"/>
              </a:spcAft>
              <a:defRPr/>
            </a:pPr>
            <a:r>
              <a:rPr lang="ar-MA" sz="6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أهداف الحصة</a:t>
            </a:r>
            <a:endParaRPr lang="fr-FR" sz="40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74E3D1F8-4B33-7A8D-6BB2-F6454707EBCF}"/>
              </a:ext>
            </a:extLst>
          </p:cNvPr>
          <p:cNvGrpSpPr/>
          <p:nvPr/>
        </p:nvGrpSpPr>
        <p:grpSpPr>
          <a:xfrm>
            <a:off x="1447801" y="4882189"/>
            <a:ext cx="10134599" cy="2104846"/>
            <a:chOff x="3302073" y="4600550"/>
            <a:chExt cx="9396747" cy="2104846"/>
          </a:xfrm>
        </p:grpSpPr>
        <p:sp>
          <p:nvSpPr>
            <p:cNvPr id="13" name="Freeform 17">
              <a:extLst>
                <a:ext uri="{FF2B5EF4-FFF2-40B4-BE49-F238E27FC236}">
                  <a16:creationId xmlns:a16="http://schemas.microsoft.com/office/drawing/2014/main" id="{FCBEC643-78F8-1193-F1FA-9568B81A17FB}"/>
                </a:ext>
              </a:extLst>
            </p:cNvPr>
            <p:cNvSpPr/>
            <p:nvPr/>
          </p:nvSpPr>
          <p:spPr>
            <a:xfrm>
              <a:off x="3302073" y="4600550"/>
              <a:ext cx="9396747" cy="2104846"/>
            </a:xfrm>
            <a:custGeom>
              <a:avLst/>
              <a:gdLst/>
              <a:ahLst/>
              <a:cxnLst/>
              <a:rect l="l" t="t" r="r" b="b"/>
              <a:pathLst>
                <a:path w="3062465" h="1213150">
                  <a:moveTo>
                    <a:pt x="0" y="0"/>
                  </a:moveTo>
                  <a:lnTo>
                    <a:pt x="3062465" y="0"/>
                  </a:lnTo>
                  <a:lnTo>
                    <a:pt x="3062465" y="1213150"/>
                  </a:lnTo>
                  <a:lnTo>
                    <a:pt x="0" y="12131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algn="r" defTabSz="685834" rtl="1" eaLnBrk="1" latinLnBrk="0" hangingPunct="1">
                <a:defRPr/>
              </a:pPr>
              <a:endParaRPr lang="fr-MA" sz="100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14" name="Freeform 17">
              <a:extLst>
                <a:ext uri="{FF2B5EF4-FFF2-40B4-BE49-F238E27FC236}">
                  <a16:creationId xmlns:a16="http://schemas.microsoft.com/office/drawing/2014/main" id="{3CABE8C1-384F-02C7-CC68-30F17B21EDB2}"/>
                </a:ext>
              </a:extLst>
            </p:cNvPr>
            <p:cNvSpPr/>
            <p:nvPr/>
          </p:nvSpPr>
          <p:spPr>
            <a:xfrm>
              <a:off x="3407728" y="4676599"/>
              <a:ext cx="637296" cy="2028797"/>
            </a:xfrm>
            <a:custGeom>
              <a:avLst/>
              <a:gdLst/>
              <a:ahLst/>
              <a:cxnLst/>
              <a:rect l="l" t="t" r="r" b="b"/>
              <a:pathLst>
                <a:path w="3062465" h="1213150">
                  <a:moveTo>
                    <a:pt x="0" y="0"/>
                  </a:moveTo>
                  <a:lnTo>
                    <a:pt x="3062465" y="0"/>
                  </a:lnTo>
                  <a:lnTo>
                    <a:pt x="3062465" y="1213150"/>
                  </a:lnTo>
                  <a:lnTo>
                    <a:pt x="0" y="12131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-109199" t="-6937" r="-896458" b="-829367"/>
              </a:stretch>
            </a:blipFill>
          </p:spPr>
          <p:txBody>
            <a:bodyPr/>
            <a:lstStyle/>
            <a:p>
              <a:pPr defTabSz="685834">
                <a:defRPr/>
              </a:pPr>
              <a:endParaRPr lang="fr-MA" sz="100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8244530C-0879-6E64-DAD8-886EDAF88A9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2041237" y="5462275"/>
              <a:ext cx="455010" cy="466386"/>
            </a:xfrm>
            <a:prstGeom prst="rect">
              <a:avLst/>
            </a:prstGeom>
          </p:spPr>
        </p:pic>
      </p:grpSp>
      <p:sp>
        <p:nvSpPr>
          <p:cNvPr id="18" name="ZoneTexte 17">
            <a:extLst>
              <a:ext uri="{FF2B5EF4-FFF2-40B4-BE49-F238E27FC236}">
                <a16:creationId xmlns:a16="http://schemas.microsoft.com/office/drawing/2014/main" id="{A60EB4CD-8501-B0B2-44AA-BF9E545C4A1C}"/>
              </a:ext>
            </a:extLst>
          </p:cNvPr>
          <p:cNvSpPr txBox="1"/>
          <p:nvPr/>
        </p:nvSpPr>
        <p:spPr>
          <a:xfrm>
            <a:off x="1676400" y="4926897"/>
            <a:ext cx="89107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1" eaLnBrk="1" latinLnBrk="0" hangingPunct="1"/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وكتابة وتثميل ترتيب الأعداد الكسرية</a:t>
            </a:r>
            <a:endParaRPr lang="fr-FR" sz="40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4686CDB9-DF0F-95D5-CE08-2FD9B9B56CB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898790" y="5143500"/>
            <a:ext cx="455010" cy="466386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3AF5D68F-3DCC-950A-5331-536C30389F5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898790" y="6277314"/>
            <a:ext cx="455010" cy="466386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957391D-2C75-5519-C30B-69BE899CD39B}"/>
              </a:ext>
            </a:extLst>
          </p:cNvPr>
          <p:cNvSpPr txBox="1"/>
          <p:nvPr/>
        </p:nvSpPr>
        <p:spPr>
          <a:xfrm>
            <a:off x="3160632" y="5524500"/>
            <a:ext cx="72740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1" eaLnBrk="1" latinLnBrk="0" hangingPunct="1"/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طرح الأعداد الكسرية (لها نفس المقام)</a:t>
            </a:r>
            <a:endParaRPr lang="fr-FR" sz="40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C5815E47-9859-2B51-DCA6-4F7EFB1AB129}"/>
              </a:ext>
            </a:extLst>
          </p:cNvPr>
          <p:cNvSpPr txBox="1"/>
          <p:nvPr/>
        </p:nvSpPr>
        <p:spPr>
          <a:xfrm>
            <a:off x="3313032" y="6141303"/>
            <a:ext cx="72740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1" eaLnBrk="1" latinLnBrk="0" hangingPunct="1"/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حل مسائل بسيطة باستخدام استراتيجية الأسئلة الأربعة</a:t>
            </a:r>
            <a:endParaRPr lang="fr-FR" sz="40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F502557-4977-4E10-29AB-BCDCEFEAC6F3}"/>
              </a:ext>
            </a:extLst>
          </p:cNvPr>
          <p:cNvSpPr txBox="1"/>
          <p:nvPr/>
        </p:nvSpPr>
        <p:spPr>
          <a:xfrm>
            <a:off x="1828800" y="2552700"/>
            <a:ext cx="10134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200" b="1" dirty="0">
                <a:solidFill>
                  <a:srgbClr val="106585"/>
                </a:solidFill>
                <a:latin typeface="Microsoft Uighur" panose="02000000000000000000" pitchFamily="2" charset="-78"/>
                <a:ea typeface="Dosis"/>
                <a:cs typeface="Microsoft Uighur" panose="02000000000000000000" pitchFamily="2" charset="-78"/>
                <a:sym typeface="Dosis"/>
              </a:rPr>
              <a:t>في نهاية الحصة  سيكون التلاميذ قادرين على: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423439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E6C91E-6E3A-D52E-1F03-C19E3B4BFF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142015D2-2296-74CF-2FA1-E34A848836A8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DCF225D0-ADF2-6E1E-E7C2-D114B260ECEB}"/>
              </a:ext>
            </a:extLst>
          </p:cNvPr>
          <p:cNvGrpSpPr/>
          <p:nvPr/>
        </p:nvGrpSpPr>
        <p:grpSpPr>
          <a:xfrm>
            <a:off x="857250" y="1032718"/>
            <a:ext cx="12001500" cy="8073833"/>
            <a:chOff x="0" y="-47625"/>
            <a:chExt cx="3895412" cy="2602800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2562FC0F-6F40-44E2-32C0-82B5E07E7D8A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algn="r" defTabSz="685834" rtl="1" eaLnBrk="1" latinLnBrk="0" hangingPunct="1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831F7CB9-EC75-2F5F-2A9E-C313038D2A9C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algn="ctr" defTabSz="685834" rtl="1" eaLnBrk="1" latinLnBrk="0" hangingPunct="1">
                <a:lnSpc>
                  <a:spcPts val="2409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9566FA82-0094-7AB0-CE7A-A79A53FB7083}"/>
              </a:ext>
            </a:extLst>
          </p:cNvPr>
          <p:cNvSpPr/>
          <p:nvPr/>
        </p:nvSpPr>
        <p:spPr>
          <a:xfrm>
            <a:off x="1179966" y="571500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D2563AAB-5ED2-94FD-8850-D850DF7529A7}"/>
              </a:ext>
            </a:extLst>
          </p:cNvPr>
          <p:cNvSpPr txBox="1"/>
          <p:nvPr/>
        </p:nvSpPr>
        <p:spPr>
          <a:xfrm>
            <a:off x="9415463" y="3701739"/>
            <a:ext cx="2438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3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العرض الرقمي</a:t>
            </a:r>
            <a:endParaRPr lang="fr-FR" sz="36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0D46E900-9EAD-69E8-AF3D-052C34D5D8D2}"/>
              </a:ext>
            </a:extLst>
          </p:cNvPr>
          <p:cNvSpPr txBox="1"/>
          <p:nvPr/>
        </p:nvSpPr>
        <p:spPr>
          <a:xfrm>
            <a:off x="5457378" y="3701738"/>
            <a:ext cx="2438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3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عدة المناولة</a:t>
            </a:r>
            <a:endParaRPr lang="fr-FR" sz="36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C39E018F-E9B0-D81B-8318-E232006A689A}"/>
              </a:ext>
            </a:extLst>
          </p:cNvPr>
          <p:cNvSpPr txBox="1"/>
          <p:nvPr/>
        </p:nvSpPr>
        <p:spPr>
          <a:xfrm>
            <a:off x="1532240" y="3701738"/>
            <a:ext cx="21269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3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المذكرة اليومية </a:t>
            </a:r>
            <a:endParaRPr lang="fr-FR" sz="36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BF19C82A-C505-2046-AF92-DEDB62B8114E}"/>
              </a:ext>
            </a:extLst>
          </p:cNvPr>
          <p:cNvSpPr/>
          <p:nvPr/>
        </p:nvSpPr>
        <p:spPr>
          <a:xfrm>
            <a:off x="3659197" y="719742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>
              <a:spcAft>
                <a:spcPts val="900"/>
              </a:spcAft>
              <a:defRPr/>
            </a:pPr>
            <a:r>
              <a:rPr lang="ar-MA" sz="60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الإعداد المادي للأستاذ</a:t>
            </a:r>
            <a:endParaRPr lang="fr-FR" sz="40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96468354-FB92-88BF-87E0-03D3F42A004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5463" y="4649023"/>
            <a:ext cx="2993578" cy="2245184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1C33BAD5-B18B-F5F1-AC32-57C01C83E36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59242" y="4506048"/>
            <a:ext cx="2126957" cy="2852433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86E27812-A84A-7C95-F75A-80D6C8CE3912}"/>
              </a:ext>
            </a:extLst>
          </p:cNvPr>
          <p:cNvSpPr txBox="1"/>
          <p:nvPr/>
        </p:nvSpPr>
        <p:spPr>
          <a:xfrm>
            <a:off x="5645441" y="4914900"/>
            <a:ext cx="26603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2800" b="1" dirty="0"/>
              <a:t>أوراق بيضاء للطي والتقطيع</a:t>
            </a:r>
            <a:endParaRPr lang="fr-FR" sz="2800" b="1" dirty="0"/>
          </a:p>
        </p:txBody>
      </p:sp>
    </p:spTree>
    <p:extLst>
      <p:ext uri="{BB962C8B-B14F-4D97-AF65-F5344CB8AC3E}">
        <p14:creationId xmlns:p14="http://schemas.microsoft.com/office/powerpoint/2010/main" val="34856646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2">
            <a:extLst>
              <a:ext uri="{FF2B5EF4-FFF2-40B4-BE49-F238E27FC236}">
                <a16:creationId xmlns:a16="http://schemas.microsoft.com/office/drawing/2014/main" id="{7C109445-F55E-DE60-7D27-858E1DB22C9A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algn="r" defTabSz="685834" rtl="1" eaLnBrk="1" latinLnBrk="0" hangingPunct="1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12" name="Group 3">
            <a:extLst>
              <a:ext uri="{FF2B5EF4-FFF2-40B4-BE49-F238E27FC236}">
                <a16:creationId xmlns:a16="http://schemas.microsoft.com/office/drawing/2014/main" id="{C6D6A489-F406-3292-97C0-95DDE4EF465D}"/>
              </a:ext>
            </a:extLst>
          </p:cNvPr>
          <p:cNvGrpSpPr/>
          <p:nvPr/>
        </p:nvGrpSpPr>
        <p:grpSpPr>
          <a:xfrm>
            <a:off x="857250" y="1180449"/>
            <a:ext cx="12001500" cy="7926101"/>
            <a:chOff x="0" y="0"/>
            <a:chExt cx="3895412" cy="2555175"/>
          </a:xfrm>
        </p:grpSpPr>
        <p:sp>
          <p:nvSpPr>
            <p:cNvPr id="13" name="Freeform 4">
              <a:extLst>
                <a:ext uri="{FF2B5EF4-FFF2-40B4-BE49-F238E27FC236}">
                  <a16:creationId xmlns:a16="http://schemas.microsoft.com/office/drawing/2014/main" id="{A1BA34FA-79AF-67A8-87D2-D7B97195C3F6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algn="r" defTabSz="685834" rtl="1" eaLnBrk="1" latinLnBrk="0" hangingPunct="1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15" name="TextBox 5">
              <a:extLst>
                <a:ext uri="{FF2B5EF4-FFF2-40B4-BE49-F238E27FC236}">
                  <a16:creationId xmlns:a16="http://schemas.microsoft.com/office/drawing/2014/main" id="{861A9722-8353-9D8F-0B17-E4548BBF22FB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algn="ctr" defTabSz="685834" rtl="1" eaLnBrk="1" latinLnBrk="0" hangingPunct="1">
                <a:lnSpc>
                  <a:spcPts val="2409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24" name="Freeform 7">
            <a:extLst>
              <a:ext uri="{FF2B5EF4-FFF2-40B4-BE49-F238E27FC236}">
                <a16:creationId xmlns:a16="http://schemas.microsoft.com/office/drawing/2014/main" id="{8B9C7CEF-D288-3ACF-5EFB-1E516A7EA05C}"/>
              </a:ext>
            </a:extLst>
          </p:cNvPr>
          <p:cNvSpPr/>
          <p:nvPr/>
        </p:nvSpPr>
        <p:spPr>
          <a:xfrm>
            <a:off x="1179966" y="571500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21" name="TextBox 10">
            <a:extLst>
              <a:ext uri="{FF2B5EF4-FFF2-40B4-BE49-F238E27FC236}">
                <a16:creationId xmlns:a16="http://schemas.microsoft.com/office/drawing/2014/main" id="{520975FF-C4E0-5D86-270B-BF29A19BF229}"/>
              </a:ext>
            </a:extLst>
          </p:cNvPr>
          <p:cNvSpPr txBox="1"/>
          <p:nvPr/>
        </p:nvSpPr>
        <p:spPr>
          <a:xfrm>
            <a:off x="1457379" y="3699359"/>
            <a:ext cx="4079744" cy="3847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85800">
              <a:lnSpc>
                <a:spcPts val="3026"/>
              </a:lnSpc>
              <a:defRPr/>
            </a:pPr>
            <a:r>
              <a:rPr lang="en-US" sz="2400" dirty="0">
                <a:solidFill>
                  <a:srgbClr val="8DC63F"/>
                </a:solidFill>
                <a:latin typeface="Carelia"/>
              </a:rPr>
              <a:t>   </a:t>
            </a:r>
            <a:endParaRPr lang="en-US" sz="2400" dirty="0">
              <a:solidFill>
                <a:srgbClr val="106585"/>
              </a:solidFill>
              <a:latin typeface="Carelia"/>
            </a:endParaRPr>
          </a:p>
        </p:txBody>
      </p:sp>
      <p:sp>
        <p:nvSpPr>
          <p:cNvPr id="25" name="TextBox 10">
            <a:extLst>
              <a:ext uri="{FF2B5EF4-FFF2-40B4-BE49-F238E27FC236}">
                <a16:creationId xmlns:a16="http://schemas.microsoft.com/office/drawing/2014/main" id="{37F3FF47-A181-13AB-6870-33D6FABA820F}"/>
              </a:ext>
            </a:extLst>
          </p:cNvPr>
          <p:cNvSpPr txBox="1"/>
          <p:nvPr/>
        </p:nvSpPr>
        <p:spPr>
          <a:xfrm>
            <a:off x="6400800" y="4883162"/>
            <a:ext cx="4714607" cy="116570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 defTabSz="685800" rtl="1">
              <a:lnSpc>
                <a:spcPts val="3026"/>
              </a:lnSpc>
              <a:defRPr/>
            </a:pPr>
            <a:r>
              <a:rPr lang="ar-MA" sz="480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3 -العمليات وحل المسائل</a:t>
            </a:r>
          </a:p>
          <a:p>
            <a:pPr algn="r" defTabSz="685800" rtl="1">
              <a:lnSpc>
                <a:spcPts val="3026"/>
              </a:lnSpc>
              <a:defRPr/>
            </a:pP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طرح الأعداد الكسرية (لها نفس المقام)</a:t>
            </a:r>
          </a:p>
          <a:p>
            <a:pPr algn="r" defTabSz="685800" rtl="1">
              <a:lnSpc>
                <a:spcPts val="3026"/>
              </a:lnSpc>
              <a:defRPr/>
            </a:pP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الاستئناس باستراتيجة الأسئلة الأربعة لحل مسألة</a:t>
            </a:r>
            <a:endParaRPr lang="en-US" sz="2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1" name="TextBox 10">
            <a:extLst>
              <a:ext uri="{FF2B5EF4-FFF2-40B4-BE49-F238E27FC236}">
                <a16:creationId xmlns:a16="http://schemas.microsoft.com/office/drawing/2014/main" id="{4AF3FD13-297A-5F5E-8640-C6FB5BC52446}"/>
              </a:ext>
            </a:extLst>
          </p:cNvPr>
          <p:cNvSpPr txBox="1"/>
          <p:nvPr/>
        </p:nvSpPr>
        <p:spPr>
          <a:xfrm>
            <a:off x="4185836" y="7996437"/>
            <a:ext cx="6943726" cy="7809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 defTabSz="685800" rtl="1">
              <a:lnSpc>
                <a:spcPts val="3026"/>
              </a:lnSpc>
              <a:defRPr/>
            </a:pPr>
            <a:r>
              <a:rPr lang="ar-MA" sz="480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4 –لعبة</a:t>
            </a:r>
          </a:p>
          <a:p>
            <a:pPr algn="r" defTabSz="685800" rtl="1">
              <a:lnSpc>
                <a:spcPts val="3026"/>
              </a:lnSpc>
              <a:defRPr/>
            </a:pP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الفرقعة والتصفيق</a:t>
            </a:r>
            <a:endParaRPr lang="en-US" sz="2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TextBox 10">
            <a:extLst>
              <a:ext uri="{FF2B5EF4-FFF2-40B4-BE49-F238E27FC236}">
                <a16:creationId xmlns:a16="http://schemas.microsoft.com/office/drawing/2014/main" id="{AE6C1C41-DB0E-EB18-709F-86830A881F23}"/>
              </a:ext>
            </a:extLst>
          </p:cNvPr>
          <p:cNvSpPr txBox="1"/>
          <p:nvPr/>
        </p:nvSpPr>
        <p:spPr>
          <a:xfrm>
            <a:off x="6988960" y="2628900"/>
            <a:ext cx="4079744" cy="81176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 defTabSz="685800" rtl="1">
              <a:lnSpc>
                <a:spcPts val="3026"/>
              </a:lnSpc>
              <a:defRPr/>
            </a:pPr>
            <a:r>
              <a:rPr lang="ar-MA" sz="480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1 - حساب ذهني</a:t>
            </a:r>
          </a:p>
          <a:p>
            <a:pPr algn="r" defTabSz="685800" rtl="1">
              <a:lnSpc>
                <a:spcPts val="3026"/>
              </a:lnSpc>
              <a:defRPr/>
            </a:pP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الكسور المتكافئة</a:t>
            </a:r>
            <a:endParaRPr lang="en-US" sz="2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3" name="TextBox 12">
            <a:extLst>
              <a:ext uri="{FF2B5EF4-FFF2-40B4-BE49-F238E27FC236}">
                <a16:creationId xmlns:a16="http://schemas.microsoft.com/office/drawing/2014/main" id="{62D5657B-BE79-BE5F-8DF7-DAFA860B9E8D}"/>
              </a:ext>
            </a:extLst>
          </p:cNvPr>
          <p:cNvSpPr txBox="1"/>
          <p:nvPr/>
        </p:nvSpPr>
        <p:spPr>
          <a:xfrm>
            <a:off x="1692101" y="5167660"/>
            <a:ext cx="10157725" cy="2949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176690" lvl="1" defTabSz="685800">
              <a:lnSpc>
                <a:spcPts val="2291"/>
              </a:lnSpc>
              <a:spcAft>
                <a:spcPts val="450"/>
              </a:spcAft>
              <a:defRPr/>
            </a:pPr>
            <a:r>
              <a:rPr lang="pt-BR" sz="2400" dirty="0">
                <a:solidFill>
                  <a:prstClr val="black">
                    <a:lumMod val="75000"/>
                    <a:lumOff val="25000"/>
                  </a:prstClr>
                </a:solidFill>
                <a:latin typeface="Dosis" pitchFamily="2" charset="0"/>
                <a:ea typeface="Cambria" panose="02040503050406030204" pitchFamily="18" charset="0"/>
              </a:rPr>
              <a:t>   </a:t>
            </a:r>
            <a:endParaRPr lang="en-US" sz="2550" dirty="0">
              <a:solidFill>
                <a:prstClr val="black">
                  <a:lumMod val="75000"/>
                  <a:lumOff val="25000"/>
                </a:prstClr>
              </a:solidFill>
              <a:latin typeface="Dosis" pitchFamily="2" charset="0"/>
            </a:endParaRPr>
          </a:p>
        </p:txBody>
      </p:sp>
      <p:sp>
        <p:nvSpPr>
          <p:cNvPr id="34" name="TextBox 10">
            <a:extLst>
              <a:ext uri="{FF2B5EF4-FFF2-40B4-BE49-F238E27FC236}">
                <a16:creationId xmlns:a16="http://schemas.microsoft.com/office/drawing/2014/main" id="{D7802530-3095-C792-91F3-9A931590EAAC}"/>
              </a:ext>
            </a:extLst>
          </p:cNvPr>
          <p:cNvSpPr txBox="1"/>
          <p:nvPr/>
        </p:nvSpPr>
        <p:spPr>
          <a:xfrm>
            <a:off x="4808156" y="3724185"/>
            <a:ext cx="6321405" cy="7809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 defTabSz="685800" rtl="1">
              <a:lnSpc>
                <a:spcPts val="3026"/>
              </a:lnSpc>
              <a:defRPr/>
            </a:pPr>
            <a:r>
              <a:rPr lang="ar-SA" sz="480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2</a:t>
            </a:r>
            <a:r>
              <a:rPr lang="ar-MA" sz="480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- الأعداد</a:t>
            </a:r>
            <a:r>
              <a:rPr lang="en-US" sz="480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endParaRPr lang="ar-SA" sz="4800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defTabSz="685800" rtl="1">
              <a:lnSpc>
                <a:spcPts val="3026"/>
              </a:lnSpc>
              <a:defRPr/>
            </a:pP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مقارنة الأعداد الكسرية (لها نفس البسط أو المقام)</a:t>
            </a:r>
            <a:endParaRPr lang="en-US" sz="2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D85AAE1A-A8C6-126F-9983-61FED9037F7A}"/>
              </a:ext>
            </a:extLst>
          </p:cNvPr>
          <p:cNvSpPr/>
          <p:nvPr/>
        </p:nvSpPr>
        <p:spPr>
          <a:xfrm>
            <a:off x="3659197" y="719742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>
              <a:spcAft>
                <a:spcPts val="900"/>
              </a:spcAft>
              <a:defRPr/>
            </a:pPr>
            <a:r>
              <a:rPr lang="ar-MA" sz="6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هيكلة الحصة</a:t>
            </a:r>
            <a:endParaRPr lang="fr-FR" sz="4000" b="1" dirty="0">
              <a:solidFill>
                <a:srgbClr val="FFC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TextBox 10">
            <a:extLst>
              <a:ext uri="{FF2B5EF4-FFF2-40B4-BE49-F238E27FC236}">
                <a16:creationId xmlns:a16="http://schemas.microsoft.com/office/drawing/2014/main" id="{891BCC64-26D6-3BAE-26F7-BE2DDF146B24}"/>
              </a:ext>
            </a:extLst>
          </p:cNvPr>
          <p:cNvSpPr txBox="1"/>
          <p:nvPr/>
        </p:nvSpPr>
        <p:spPr>
          <a:xfrm>
            <a:off x="7049818" y="6459702"/>
            <a:ext cx="4079744" cy="7809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 defTabSz="685800" rtl="1">
              <a:lnSpc>
                <a:spcPts val="3026"/>
              </a:lnSpc>
              <a:defRPr/>
            </a:pPr>
            <a:r>
              <a:rPr lang="ar-MA" sz="480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3 –عمل فردي على الكراسة</a:t>
            </a:r>
          </a:p>
          <a:p>
            <a:pPr algn="r" defTabSz="685800" rtl="1">
              <a:lnSpc>
                <a:spcPts val="3026"/>
              </a:lnSpc>
              <a:defRPr/>
            </a:pP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الإنجاز/التصحيح</a:t>
            </a:r>
            <a:endParaRPr lang="en-US" sz="2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AE036138-7D6C-B9E7-D523-1A1B7EA74A0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40926" y="2340843"/>
            <a:ext cx="846729" cy="1008318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ACEBF0B4-15F0-1C22-74E0-C19C0AC03A0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99602" y="3635391"/>
            <a:ext cx="929375" cy="1050909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5617348B-9EAA-E164-D0BA-52D0BA9AC43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24000" y="5083191"/>
            <a:ext cx="929375" cy="1050909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1394069D-300D-D2C7-F575-B2F8C07B8A1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65322" y="6344982"/>
            <a:ext cx="846729" cy="1008318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CD8C81E7-5653-6894-67AF-86CF83E4CD5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36492" y="7792782"/>
            <a:ext cx="751163" cy="1008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90778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EF84DB-06AD-D0E2-8538-3F09DE4C46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3">
            <a:extLst>
              <a:ext uri="{FF2B5EF4-FFF2-40B4-BE49-F238E27FC236}">
                <a16:creationId xmlns:a16="http://schemas.microsoft.com/office/drawing/2014/main" id="{42A479B9-1E51-0CDC-D0FD-A0ABDBB8A8B9}"/>
              </a:ext>
            </a:extLst>
          </p:cNvPr>
          <p:cNvGrpSpPr/>
          <p:nvPr/>
        </p:nvGrpSpPr>
        <p:grpSpPr>
          <a:xfrm>
            <a:off x="381000" y="1032718"/>
            <a:ext cx="12877800" cy="8592471"/>
            <a:chOff x="0" y="-47625"/>
            <a:chExt cx="4025259" cy="2769996"/>
          </a:xfrm>
        </p:grpSpPr>
        <p:sp>
          <p:nvSpPr>
            <p:cNvPr id="64" name="Freeform 4">
              <a:extLst>
                <a:ext uri="{FF2B5EF4-FFF2-40B4-BE49-F238E27FC236}">
                  <a16:creationId xmlns:a16="http://schemas.microsoft.com/office/drawing/2014/main" id="{8509124B-B3EF-C3C9-3527-1B84F28A4803}"/>
                </a:ext>
              </a:extLst>
            </p:cNvPr>
            <p:cNvSpPr/>
            <p:nvPr/>
          </p:nvSpPr>
          <p:spPr>
            <a:xfrm>
              <a:off x="0" y="0"/>
              <a:ext cx="4025259" cy="2722371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algn="l" defTabSz="685834" rtl="0" eaLnBrk="1" latinLnBrk="0" hangingPunct="1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65" name="TextBox 5">
              <a:extLst>
                <a:ext uri="{FF2B5EF4-FFF2-40B4-BE49-F238E27FC236}">
                  <a16:creationId xmlns:a16="http://schemas.microsoft.com/office/drawing/2014/main" id="{A82DD1A0-755A-1D7D-A12E-FEF54DC8FAEE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algn="ctr" defTabSz="685834" rtl="0" eaLnBrk="1" latinLnBrk="0" hangingPunct="1">
                <a:lnSpc>
                  <a:spcPts val="2409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pic>
        <p:nvPicPr>
          <p:cNvPr id="21" name="Picture 9">
            <a:extLst>
              <a:ext uri="{FF2B5EF4-FFF2-40B4-BE49-F238E27FC236}">
                <a16:creationId xmlns:a16="http://schemas.microsoft.com/office/drawing/2014/main" id="{E8637596-C394-1397-F06A-F679DD39695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1025" t="14561" r="11389" b="14089"/>
          <a:stretch/>
        </p:blipFill>
        <p:spPr>
          <a:xfrm>
            <a:off x="1527773" y="2938983"/>
            <a:ext cx="1230172" cy="837429"/>
          </a:xfrm>
          <a:prstGeom prst="roundRect">
            <a:avLst/>
          </a:prstGeom>
        </p:spPr>
      </p:pic>
      <p:pic>
        <p:nvPicPr>
          <p:cNvPr id="50" name="Image 49">
            <a:extLst>
              <a:ext uri="{FF2B5EF4-FFF2-40B4-BE49-F238E27FC236}">
                <a16:creationId xmlns:a16="http://schemas.microsoft.com/office/drawing/2014/main" id="{927E24BF-7272-EB94-2CE2-EC5AE774092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5899" y="6194573"/>
            <a:ext cx="1352710" cy="1126337"/>
          </a:xfrm>
          <a:prstGeom prst="rect">
            <a:avLst/>
          </a:prstGeom>
          <a:ln w="19050">
            <a:noFill/>
          </a:ln>
          <a:effectLst/>
        </p:spPr>
      </p:pic>
      <p:sp>
        <p:nvSpPr>
          <p:cNvPr id="54" name="Rectangle : coins arrondis 53">
            <a:extLst>
              <a:ext uri="{FF2B5EF4-FFF2-40B4-BE49-F238E27FC236}">
                <a16:creationId xmlns:a16="http://schemas.microsoft.com/office/drawing/2014/main" id="{13D2E406-4294-AAC3-1DF7-B1495FFE8262}"/>
              </a:ext>
            </a:extLst>
          </p:cNvPr>
          <p:cNvSpPr/>
          <p:nvPr/>
        </p:nvSpPr>
        <p:spPr>
          <a:xfrm>
            <a:off x="7378501" y="7467501"/>
            <a:ext cx="2465966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أُحَضِّرُ لوازمي المدرسية قبل بداية الدرس.</a:t>
            </a:r>
          </a:p>
        </p:txBody>
      </p:sp>
      <p:sp>
        <p:nvSpPr>
          <p:cNvPr id="55" name="Rectangle : coins arrondis 54">
            <a:extLst>
              <a:ext uri="{FF2B5EF4-FFF2-40B4-BE49-F238E27FC236}">
                <a16:creationId xmlns:a16="http://schemas.microsoft.com/office/drawing/2014/main" id="{8704984A-15CC-E208-4178-77A3048880C5}"/>
              </a:ext>
            </a:extLst>
          </p:cNvPr>
          <p:cNvSpPr/>
          <p:nvPr/>
        </p:nvSpPr>
        <p:spPr>
          <a:xfrm>
            <a:off x="756409" y="4333477"/>
            <a:ext cx="2753893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هذا النشاط مرتبط بتوظيف الألواح.</a:t>
            </a:r>
          </a:p>
        </p:txBody>
      </p:sp>
      <p:sp>
        <p:nvSpPr>
          <p:cNvPr id="57" name="Rectangle : coins arrondis 56">
            <a:extLst>
              <a:ext uri="{FF2B5EF4-FFF2-40B4-BE49-F238E27FC236}">
                <a16:creationId xmlns:a16="http://schemas.microsoft.com/office/drawing/2014/main" id="{064AD949-9DBB-B720-90F8-392CBDD40293}"/>
              </a:ext>
            </a:extLst>
          </p:cNvPr>
          <p:cNvSpPr/>
          <p:nvPr/>
        </p:nvSpPr>
        <p:spPr>
          <a:xfrm>
            <a:off x="3697297" y="686056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14402" rtl="1">
              <a:lnSpc>
                <a:spcPts val="3149"/>
              </a:lnSpc>
              <a:defRPr/>
            </a:pPr>
            <a:r>
              <a:rPr lang="ar-MA" sz="6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</a:t>
            </a:r>
            <a:r>
              <a:rPr lang="ar-SA" sz="6000" b="1" dirty="0" err="1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يقونات</a:t>
            </a:r>
            <a:r>
              <a:rPr lang="ar-SA" sz="6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توجيهية</a:t>
            </a:r>
            <a:endParaRPr lang="ar-MA" sz="60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8" name="Rectangle : coins arrondis 57">
            <a:extLst>
              <a:ext uri="{FF2B5EF4-FFF2-40B4-BE49-F238E27FC236}">
                <a16:creationId xmlns:a16="http://schemas.microsoft.com/office/drawing/2014/main" id="{C4AB50BB-AA32-F141-F9B7-20E1979DE5A1}"/>
              </a:ext>
            </a:extLst>
          </p:cNvPr>
          <p:cNvSpPr/>
          <p:nvPr/>
        </p:nvSpPr>
        <p:spPr>
          <a:xfrm>
            <a:off x="10278672" y="7465564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العمل في مجموعات صغرى</a:t>
            </a:r>
          </a:p>
        </p:txBody>
      </p:sp>
      <p:sp>
        <p:nvSpPr>
          <p:cNvPr id="60" name="Rectangle : coins arrondis 59">
            <a:extLst>
              <a:ext uri="{FF2B5EF4-FFF2-40B4-BE49-F238E27FC236}">
                <a16:creationId xmlns:a16="http://schemas.microsoft.com/office/drawing/2014/main" id="{FD8E8CA7-79EC-DEC9-E66B-F694CED8EC6C}"/>
              </a:ext>
            </a:extLst>
          </p:cNvPr>
          <p:cNvSpPr/>
          <p:nvPr/>
        </p:nvSpPr>
        <p:spPr>
          <a:xfrm>
            <a:off x="4137182" y="7480201"/>
            <a:ext cx="2465966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2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أصغي إلى أستاذي </a:t>
            </a:r>
            <a:r>
              <a:rPr lang="ar-SA" sz="2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وأطلب الإذن للحديث</a:t>
            </a:r>
            <a:endParaRPr lang="ar-MA" sz="240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1" name="Rectangle : coins arrondis 60">
            <a:extLst>
              <a:ext uri="{FF2B5EF4-FFF2-40B4-BE49-F238E27FC236}">
                <a16:creationId xmlns:a16="http://schemas.microsoft.com/office/drawing/2014/main" id="{C47B9907-8600-4C75-1F0C-46C331DA9833}"/>
              </a:ext>
            </a:extLst>
          </p:cNvPr>
          <p:cNvSpPr/>
          <p:nvPr/>
        </p:nvSpPr>
        <p:spPr>
          <a:xfrm>
            <a:off x="928411" y="7427835"/>
            <a:ext cx="2465966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عمل فردي على الكراسة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38AB892B-C7B3-FB88-F04B-592CEF6B3D3C}"/>
              </a:ext>
            </a:extLst>
          </p:cNvPr>
          <p:cNvSpPr/>
          <p:nvPr/>
        </p:nvSpPr>
        <p:spPr>
          <a:xfrm>
            <a:off x="10278672" y="4269509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العمل الثنائي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5DAE910-5307-856B-4867-467E3F06A973}"/>
              </a:ext>
            </a:extLst>
          </p:cNvPr>
          <p:cNvSpPr/>
          <p:nvPr/>
        </p:nvSpPr>
        <p:spPr>
          <a:xfrm>
            <a:off x="7237712" y="4269509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العمل الجماعي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D988295E-C24B-000C-2625-14383338A38E}"/>
              </a:ext>
            </a:extLst>
          </p:cNvPr>
          <p:cNvSpPr/>
          <p:nvPr/>
        </p:nvSpPr>
        <p:spPr>
          <a:xfrm>
            <a:off x="4039464" y="4269508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2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المناولة والألعاب</a:t>
            </a:r>
          </a:p>
        </p:txBody>
      </p:sp>
      <p:pic>
        <p:nvPicPr>
          <p:cNvPr id="14" name="Image 13" descr="Une image contenant Dessin animé, sourire, habits, clipart&#10;&#10;Le contenu généré par l’IA peut être incorrect.">
            <a:extLst>
              <a:ext uri="{FF2B5EF4-FFF2-40B4-BE49-F238E27FC236}">
                <a16:creationId xmlns:a16="http://schemas.microsoft.com/office/drawing/2014/main" id="{81666E33-1845-4FAC-D622-D59D3D274D0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7745" y="5944457"/>
            <a:ext cx="1950937" cy="1300625"/>
          </a:xfrm>
          <a:prstGeom prst="rect">
            <a:avLst/>
          </a:prstGeom>
        </p:spPr>
      </p:pic>
      <p:pic>
        <p:nvPicPr>
          <p:cNvPr id="13" name="Image 12" descr="Une image contenant Dessin animé, dessin humoristique, habits, garçon&#10;&#10;Le contenu généré par l’IA peut être incorrect.">
            <a:extLst>
              <a:ext uri="{FF2B5EF4-FFF2-40B4-BE49-F238E27FC236}">
                <a16:creationId xmlns:a16="http://schemas.microsoft.com/office/drawing/2014/main" id="{E0445D5A-BE39-21F2-BD64-3C8A80EF9A1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5413" y="2779360"/>
            <a:ext cx="2208239" cy="1472159"/>
          </a:xfrm>
          <a:prstGeom prst="rect">
            <a:avLst/>
          </a:prstGeom>
        </p:spPr>
      </p:pic>
      <p:pic>
        <p:nvPicPr>
          <p:cNvPr id="2" name="Image 1" descr="Une image contenant dessin humoristique, Dessin animé, Visage humain, Animation&#10;&#10;Le contenu généré par l’IA peut être incorrect.">
            <a:extLst>
              <a:ext uri="{FF2B5EF4-FFF2-40B4-BE49-F238E27FC236}">
                <a16:creationId xmlns:a16="http://schemas.microsoft.com/office/drawing/2014/main" id="{FFE7F168-B3CE-A757-9679-1696EB2AB16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235" t="-3582" r="38235" b="53507"/>
          <a:stretch>
            <a:fillRect/>
          </a:stretch>
        </p:blipFill>
        <p:spPr>
          <a:xfrm>
            <a:off x="4627569" y="5616116"/>
            <a:ext cx="1485191" cy="1786534"/>
          </a:xfrm>
          <a:prstGeom prst="rect">
            <a:avLst/>
          </a:prstGeom>
        </p:spPr>
      </p:pic>
      <p:pic>
        <p:nvPicPr>
          <p:cNvPr id="11" name="Image 10" descr="Une image contenant dessin humoristique, Dessin animé, Visage humain, Animation&#10;&#10;Le contenu généré par l’IA peut être incorrect.">
            <a:extLst>
              <a:ext uri="{FF2B5EF4-FFF2-40B4-BE49-F238E27FC236}">
                <a16:creationId xmlns:a16="http://schemas.microsoft.com/office/drawing/2014/main" id="{131F484B-F010-BF22-F5A8-86957C6E5B1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185" t="-3582" r="15285" b="53507"/>
          <a:stretch>
            <a:fillRect/>
          </a:stretch>
        </p:blipFill>
        <p:spPr>
          <a:xfrm>
            <a:off x="1418798" y="5614358"/>
            <a:ext cx="1485191" cy="1786534"/>
          </a:xfrm>
          <a:prstGeom prst="rect">
            <a:avLst/>
          </a:prstGeom>
        </p:spPr>
      </p:pic>
      <p:pic>
        <p:nvPicPr>
          <p:cNvPr id="7" name="Image 6" descr="Une image contenant figurine, jouet, dessin humoristique, intérieur&#10;&#10;Le contenu généré par l’IA peut être incorrect.">
            <a:extLst>
              <a:ext uri="{FF2B5EF4-FFF2-40B4-BE49-F238E27FC236}">
                <a16:creationId xmlns:a16="http://schemas.microsoft.com/office/drawing/2014/main" id="{D3A0B0A2-B2AA-E89A-8725-9FBF42CE2C4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544" t="4977" b="57898"/>
          <a:stretch>
            <a:fillRect/>
          </a:stretch>
        </p:blipFill>
        <p:spPr>
          <a:xfrm>
            <a:off x="10270922" y="2528356"/>
            <a:ext cx="2600348" cy="1630912"/>
          </a:xfrm>
          <a:prstGeom prst="rect">
            <a:avLst/>
          </a:prstGeom>
        </p:spPr>
      </p:pic>
      <p:pic>
        <p:nvPicPr>
          <p:cNvPr id="6" name="Image 5" descr="Une image contenant dessin humoristique, habits, Dessin animé, garçon&#10;&#10;Le contenu généré par l’IA peut être incorrect.">
            <a:extLst>
              <a:ext uri="{FF2B5EF4-FFF2-40B4-BE49-F238E27FC236}">
                <a16:creationId xmlns:a16="http://schemas.microsoft.com/office/drawing/2014/main" id="{20D284E5-CDEA-B60D-C120-1EEB56BAB4AE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2309" y="2888952"/>
            <a:ext cx="2216800" cy="12529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52967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AC6B37-70F5-CA89-DACD-F50D1B21FA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A48CF0C1-5897-D319-D75E-74C83B9C4A5B}"/>
              </a:ext>
            </a:extLst>
          </p:cNvPr>
          <p:cNvSpPr/>
          <p:nvPr/>
        </p:nvSpPr>
        <p:spPr>
          <a:xfrm>
            <a:off x="3697297" y="461162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endParaRPr lang="fr-FR" b="1" dirty="0">
              <a:solidFill>
                <a:srgbClr val="FFC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FF15BF23-3869-E8B1-177C-63216BBF61D5}"/>
              </a:ext>
            </a:extLst>
          </p:cNvPr>
          <p:cNvSpPr txBox="1"/>
          <p:nvPr/>
        </p:nvSpPr>
        <p:spPr>
          <a:xfrm>
            <a:off x="3914775" y="461162"/>
            <a:ext cx="5886448" cy="105413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>
              <a:lnSpc>
                <a:spcPts val="7868"/>
              </a:lnSpc>
            </a:pPr>
            <a:r>
              <a:rPr lang="ar-MA" sz="720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مراقبة الواجبات المنزلية</a:t>
            </a:r>
          </a:p>
        </p:txBody>
      </p:sp>
      <p:pic>
        <p:nvPicPr>
          <p:cNvPr id="18" name="Image 17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AE91294E-1BEC-2866-DE6C-B334728377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1000" y="7886700"/>
            <a:ext cx="2590800" cy="2590800"/>
          </a:xfrm>
          <a:prstGeom prst="rect">
            <a:avLst/>
          </a:prstGeom>
        </p:spPr>
      </p:pic>
      <p:pic>
        <p:nvPicPr>
          <p:cNvPr id="5" name="Image 4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86AA50DB-1462-9501-AFA6-2CBB6EB9716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81786" y="8163886"/>
            <a:ext cx="2313613" cy="2313613"/>
          </a:xfrm>
          <a:prstGeom prst="rect">
            <a:avLst/>
          </a:prstGeom>
        </p:spPr>
      </p:pic>
      <p:pic>
        <p:nvPicPr>
          <p:cNvPr id="8" name="Image 7" descr="Une image contenant Dessin d’enfant, garçon, dessin, personne&#10;&#10;Le contenu généré par l’IA peut être incorrect.">
            <a:extLst>
              <a:ext uri="{FF2B5EF4-FFF2-40B4-BE49-F238E27FC236}">
                <a16:creationId xmlns:a16="http://schemas.microsoft.com/office/drawing/2014/main" id="{3A13E973-29E0-A04E-7D51-DB8AE8CC994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0120" y="2552700"/>
            <a:ext cx="6855757" cy="3874993"/>
          </a:xfrm>
          <a:prstGeom prst="rect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73533A97-8D83-4F62-6FEF-9A4B05965852}"/>
              </a:ext>
            </a:extLst>
          </p:cNvPr>
          <p:cNvSpPr/>
          <p:nvPr/>
        </p:nvSpPr>
        <p:spPr>
          <a:xfrm>
            <a:off x="2895601" y="6545627"/>
            <a:ext cx="7924800" cy="1629237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r>
              <a:rPr lang="ar-S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راقب الأستاذ إنجازات</a:t>
            </a:r>
            <a:r>
              <a:rPr lang="ar-S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المتعلم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</a:t>
            </a:r>
            <a:r>
              <a:rPr lang="ar-S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 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قبل </a:t>
            </a:r>
            <a:r>
              <a:rPr lang="ar-S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بداية الحصة</a:t>
            </a:r>
            <a:endParaRPr lang="fr-FR" sz="40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5997593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B7F9126F-A8C1-7A04-538F-2484106AB90E}"/>
              </a:ext>
            </a:extLst>
          </p:cNvPr>
          <p:cNvSpPr/>
          <p:nvPr/>
        </p:nvSpPr>
        <p:spPr>
          <a:xfrm>
            <a:off x="-1" y="1537966"/>
            <a:ext cx="13716001" cy="8749033"/>
          </a:xfrm>
          <a:prstGeom prst="rect">
            <a:avLst/>
          </a:prstGeom>
          <a:solidFill>
            <a:srgbClr val="7ACFB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65588AC0-8CB1-8658-4D37-61A796B2B6B8}"/>
              </a:ext>
            </a:extLst>
          </p:cNvPr>
          <p:cNvSpPr/>
          <p:nvPr/>
        </p:nvSpPr>
        <p:spPr>
          <a:xfrm>
            <a:off x="275852" y="1835782"/>
            <a:ext cx="13164293" cy="81534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8A94F5EB-87AD-70CE-B48B-ED0C63D7F57E}"/>
              </a:ext>
            </a:extLst>
          </p:cNvPr>
          <p:cNvSpPr/>
          <p:nvPr/>
        </p:nvSpPr>
        <p:spPr>
          <a:xfrm>
            <a:off x="-1" y="644347"/>
            <a:ext cx="13716001" cy="84764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5FEA8EFC-9451-1CF0-7EE9-1E271F19F8D4}"/>
              </a:ext>
            </a:extLst>
          </p:cNvPr>
          <p:cNvSpPr txBox="1"/>
          <p:nvPr/>
        </p:nvSpPr>
        <p:spPr>
          <a:xfrm>
            <a:off x="2438400" y="838201"/>
            <a:ext cx="105346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685834" rtl="1"/>
            <a:r>
              <a:rPr lang="fr-FR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      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مرحبا بكم أعزائي سنبدأ حصة اليوم، انتبهوا جيدا</a:t>
            </a:r>
            <a:endParaRPr lang="fr-FR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48CE0D10-4B92-474E-E345-055968A079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4941" y="2857500"/>
            <a:ext cx="7881464" cy="5254309"/>
          </a:xfrm>
          <a:prstGeom prst="rect">
            <a:avLst/>
          </a:prstGeom>
        </p:spPr>
      </p:pic>
      <p:sp>
        <p:nvSpPr>
          <p:cNvPr id="5" name="Bulle narrative : rectangle à coins arrondis 4">
            <a:extLst>
              <a:ext uri="{FF2B5EF4-FFF2-40B4-BE49-F238E27FC236}">
                <a16:creationId xmlns:a16="http://schemas.microsoft.com/office/drawing/2014/main" id="{B89A85F1-EEA8-6F22-95CB-71C489FE5344}"/>
              </a:ext>
            </a:extLst>
          </p:cNvPr>
          <p:cNvSpPr/>
          <p:nvPr/>
        </p:nvSpPr>
        <p:spPr>
          <a:xfrm>
            <a:off x="2348914" y="4229100"/>
            <a:ext cx="3280386" cy="2356717"/>
          </a:xfrm>
          <a:prstGeom prst="wedgeRoundRectCallout">
            <a:avLst>
              <a:gd name="adj1" fmla="val 72325"/>
              <a:gd name="adj2" fmla="val -32801"/>
              <a:gd name="adj3" fmla="val 16667"/>
            </a:avLst>
          </a:prstGeom>
          <a:solidFill>
            <a:schemeClr val="bg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B48C453F-7570-079B-59D9-D4F646ECFE10}"/>
              </a:ext>
            </a:extLst>
          </p:cNvPr>
          <p:cNvSpPr txBox="1"/>
          <p:nvPr/>
        </p:nvSpPr>
        <p:spPr>
          <a:xfrm flipH="1">
            <a:off x="3048000" y="4684183"/>
            <a:ext cx="207640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34"/>
            <a:r>
              <a:rPr lang="ar-MA" sz="4400" dirty="0">
                <a:solidFill>
                  <a:srgbClr val="EEECE1">
                    <a:lumMod val="25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مرحبا بكم أبنائي الأعزاء</a:t>
            </a:r>
            <a:endParaRPr lang="fr-MA" sz="4400" dirty="0">
              <a:solidFill>
                <a:srgbClr val="EEECE1">
                  <a:lumMod val="25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C88D6CC8-101F-4EE6-6DF8-511A61E9EA9C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14" name="Tableau 13">
            <a:extLst>
              <a:ext uri="{FF2B5EF4-FFF2-40B4-BE49-F238E27FC236}">
                <a16:creationId xmlns:a16="http://schemas.microsoft.com/office/drawing/2014/main" id="{BC576C3D-B031-3717-2377-E40FE83B5DD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64645323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5908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4419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ACFB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687847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E7BD1A-FE39-7BDF-45B6-D7689558B9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4288293A-4E92-41B3-A7BC-DCD582C6523E}"/>
              </a:ext>
            </a:extLst>
          </p:cNvPr>
          <p:cNvSpPr/>
          <p:nvPr/>
        </p:nvSpPr>
        <p:spPr>
          <a:xfrm>
            <a:off x="-1" y="1537966"/>
            <a:ext cx="13716001" cy="8749033"/>
          </a:xfrm>
          <a:prstGeom prst="rect">
            <a:avLst/>
          </a:prstGeom>
          <a:solidFill>
            <a:srgbClr val="7ACFB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FB3C5B06-2EBA-66CA-353E-B52CBB573A13}"/>
              </a:ext>
            </a:extLst>
          </p:cNvPr>
          <p:cNvSpPr/>
          <p:nvPr/>
        </p:nvSpPr>
        <p:spPr>
          <a:xfrm>
            <a:off x="275854" y="1790700"/>
            <a:ext cx="13164293" cy="81534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2CD33DA4-F21B-727A-2F2D-1EE6ACCA4145}"/>
              </a:ext>
            </a:extLst>
          </p:cNvPr>
          <p:cNvSpPr/>
          <p:nvPr/>
        </p:nvSpPr>
        <p:spPr>
          <a:xfrm>
            <a:off x="-1" y="644347"/>
            <a:ext cx="13716001" cy="84764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6C4EF87B-108A-AA7A-13F7-22D743B96619}"/>
              </a:ext>
            </a:extLst>
          </p:cNvPr>
          <p:cNvSpPr txBox="1"/>
          <p:nvPr/>
        </p:nvSpPr>
        <p:spPr>
          <a:xfrm>
            <a:off x="1905000" y="863026"/>
            <a:ext cx="105346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685834" rtl="1"/>
            <a:r>
              <a:rPr lang="ar-MA" sz="3200" dirty="0">
                <a:solidFill>
                  <a:schemeClr val="bg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أبنائي الأعزاء، ضعوا اللوحة والقلم والكراسة في القمطر، س</a:t>
            </a:r>
            <a:r>
              <a:rPr lang="ar-SA" sz="3200" dirty="0" err="1">
                <a:solidFill>
                  <a:schemeClr val="bg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</a:t>
            </a:r>
            <a:r>
              <a:rPr lang="ar-MA" sz="3200" dirty="0">
                <a:solidFill>
                  <a:schemeClr val="bg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حتاجونها في هذه الحصة.</a:t>
            </a: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0B03A6E4-D791-0664-B5DC-6865F659EF74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4B759D9E-8607-3B59-444E-407D74902FEB}"/>
              </a:ext>
            </a:extLst>
          </p:cNvPr>
          <p:cNvSpPr/>
          <p:nvPr/>
        </p:nvSpPr>
        <p:spPr>
          <a:xfrm>
            <a:off x="1014227" y="6441792"/>
            <a:ext cx="1981200" cy="685800"/>
          </a:xfrm>
          <a:prstGeom prst="roundRect">
            <a:avLst/>
          </a:prstGeom>
          <a:solidFill>
            <a:srgbClr val="7ACFB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r>
              <a:rPr lang="ar-SA" sz="3200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كراسة</a:t>
            </a:r>
            <a:endParaRPr lang="fr-FR" sz="3200" dirty="0">
              <a:solidFill>
                <a:schemeClr val="bg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9D49095E-06EB-DFB1-985B-687705CB7474}"/>
              </a:ext>
            </a:extLst>
          </p:cNvPr>
          <p:cNvSpPr/>
          <p:nvPr/>
        </p:nvSpPr>
        <p:spPr>
          <a:xfrm>
            <a:off x="6724821" y="6441792"/>
            <a:ext cx="1981200" cy="685800"/>
          </a:xfrm>
          <a:prstGeom prst="roundRect">
            <a:avLst/>
          </a:prstGeom>
          <a:solidFill>
            <a:srgbClr val="7ACFB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r>
              <a:rPr lang="ar-S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قلم الرصاص</a:t>
            </a:r>
            <a:endParaRPr lang="fr-FR" sz="32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EFBACE6E-3932-951B-7F06-875255624020}"/>
              </a:ext>
            </a:extLst>
          </p:cNvPr>
          <p:cNvSpPr/>
          <p:nvPr/>
        </p:nvSpPr>
        <p:spPr>
          <a:xfrm>
            <a:off x="9699936" y="6441792"/>
            <a:ext cx="2409454" cy="685800"/>
          </a:xfrm>
          <a:prstGeom prst="roundRect">
            <a:avLst/>
          </a:prstGeom>
          <a:solidFill>
            <a:srgbClr val="7ACFB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r>
              <a:rPr lang="ar-S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لوحة</a:t>
            </a:r>
            <a:endParaRPr lang="fr-FR" sz="32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020964A2-754F-A0B0-FC79-3E0B728DE22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44994653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5908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4419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ACFB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1290F031-40BF-5A06-E91B-D443AFCF008A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1025" t="14561" r="11389" b="14089"/>
          <a:stretch>
            <a:fillRect/>
          </a:stretch>
        </p:blipFill>
        <p:spPr>
          <a:xfrm>
            <a:off x="9296400" y="4009482"/>
            <a:ext cx="2910470" cy="2069668"/>
          </a:xfrm>
          <a:prstGeom prst="roundRect">
            <a:avLst/>
          </a:prstGeom>
        </p:spPr>
      </p:pic>
      <p:pic>
        <p:nvPicPr>
          <p:cNvPr id="12" name="Image 11" descr="Une image contenant illustration&#10;&#10;Le contenu généré par l’IA peut être incorrect.">
            <a:extLst>
              <a:ext uri="{FF2B5EF4-FFF2-40B4-BE49-F238E27FC236}">
                <a16:creationId xmlns:a16="http://schemas.microsoft.com/office/drawing/2014/main" id="{32DCAF6E-9E5A-D9C1-63B7-B5790A0BFBF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9270" y="4026109"/>
            <a:ext cx="2244168" cy="2244168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9C4BB3C8-33B4-6B90-52A9-4B4EA1E1D309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8" r="438"/>
          <a:stretch/>
        </p:blipFill>
        <p:spPr>
          <a:xfrm>
            <a:off x="1247110" y="3788858"/>
            <a:ext cx="1853394" cy="2464792"/>
          </a:xfrm>
          <a:prstGeom prst="rect">
            <a:avLst/>
          </a:prstGeom>
        </p:spPr>
      </p:pic>
      <p:pic>
        <p:nvPicPr>
          <p:cNvPr id="2" name="Image 1" descr="Une image contenant dessin humoristique, dessin, capture d’écran, Dessin d’enfant&#10;&#10;Description générée automatiquement">
            <a:extLst>
              <a:ext uri="{FF2B5EF4-FFF2-40B4-BE49-F238E27FC236}">
                <a16:creationId xmlns:a16="http://schemas.microsoft.com/office/drawing/2014/main" id="{C65D06D5-468A-F820-08FD-509EB448027E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731" t="56294" r="43963" b="7778"/>
          <a:stretch/>
        </p:blipFill>
        <p:spPr>
          <a:xfrm>
            <a:off x="3884734" y="4046128"/>
            <a:ext cx="1511389" cy="2069668"/>
          </a:xfrm>
          <a:prstGeom prst="rect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7B971DA1-3C01-7970-1A46-20F644813AB4}"/>
              </a:ext>
            </a:extLst>
          </p:cNvPr>
          <p:cNvSpPr/>
          <p:nvPr/>
        </p:nvSpPr>
        <p:spPr>
          <a:xfrm>
            <a:off x="3741401" y="6441792"/>
            <a:ext cx="1981200" cy="685800"/>
          </a:xfrm>
          <a:prstGeom prst="roundRect">
            <a:avLst/>
          </a:prstGeom>
          <a:solidFill>
            <a:srgbClr val="7ACFB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r>
              <a:rPr lang="ar-S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دفتر البحث</a:t>
            </a:r>
            <a:endParaRPr lang="fr-FR" sz="32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8A0D0CD-5209-C7CD-1B28-0088AF941B2B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872" y="800100"/>
            <a:ext cx="755373" cy="628963"/>
          </a:xfrm>
          <a:prstGeom prst="rect">
            <a:avLst/>
          </a:prstGeom>
          <a:ln w="19050"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2577482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03F665-24F9-0CB2-7722-B15F6987C1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A984F0E9-E2D2-DBAF-B662-7DDB2DF11040}"/>
              </a:ext>
            </a:extLst>
          </p:cNvPr>
          <p:cNvSpPr/>
          <p:nvPr/>
        </p:nvSpPr>
        <p:spPr>
          <a:xfrm>
            <a:off x="-1" y="1478568"/>
            <a:ext cx="13716001" cy="8808431"/>
          </a:xfrm>
          <a:prstGeom prst="rect">
            <a:avLst/>
          </a:prstGeom>
          <a:solidFill>
            <a:srgbClr val="7ACFB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BB1F68F6-98FA-E650-288E-8738BF9F2510}"/>
              </a:ext>
            </a:extLst>
          </p:cNvPr>
          <p:cNvSpPr/>
          <p:nvPr/>
        </p:nvSpPr>
        <p:spPr>
          <a:xfrm>
            <a:off x="275852" y="1806083"/>
            <a:ext cx="13164293" cy="81534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7BA20754-305B-6278-0D81-9CD1204C51E9}"/>
              </a:ext>
            </a:extLst>
          </p:cNvPr>
          <p:cNvSpPr/>
          <p:nvPr/>
        </p:nvSpPr>
        <p:spPr>
          <a:xfrm>
            <a:off x="-1" y="712299"/>
            <a:ext cx="13716001" cy="77969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801CE61A-BFF9-E0E0-AB05-0ACA9A3DBBC5}"/>
              </a:ext>
            </a:extLst>
          </p:cNvPr>
          <p:cNvSpPr txBox="1"/>
          <p:nvPr/>
        </p:nvSpPr>
        <p:spPr>
          <a:xfrm>
            <a:off x="3753062" y="865084"/>
            <a:ext cx="89935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685834" rtl="1"/>
            <a:r>
              <a:rPr lang="ar-MA" sz="3200" dirty="0">
                <a:solidFill>
                  <a:schemeClr val="bg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اليوم سنتعلم كيفية استعمال الألواح بشكل صحيح:</a:t>
            </a:r>
            <a:endParaRPr lang="fr-FR" sz="3200" dirty="0">
              <a:solidFill>
                <a:schemeClr val="bg1">
                  <a:lumMod val="7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BD60DCAD-1E50-1CD4-C30A-F1EA78AF6415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05F3EB2B-500F-2268-9915-834C181954B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03936549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5908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4419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ACFB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CB84A77E-2BBD-6E97-80F6-425785B294C1}"/>
              </a:ext>
            </a:extLst>
          </p:cNvPr>
          <p:cNvSpPr/>
          <p:nvPr/>
        </p:nvSpPr>
        <p:spPr>
          <a:xfrm>
            <a:off x="275852" y="1806083"/>
            <a:ext cx="13164293" cy="81534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6" name="Étoile à 5 branches 3">
            <a:extLst>
              <a:ext uri="{FF2B5EF4-FFF2-40B4-BE49-F238E27FC236}">
                <a16:creationId xmlns:a16="http://schemas.microsoft.com/office/drawing/2014/main" id="{2265FCA7-B2F1-B365-A010-008AE72FD986}"/>
              </a:ext>
            </a:extLst>
          </p:cNvPr>
          <p:cNvSpPr/>
          <p:nvPr/>
        </p:nvSpPr>
        <p:spPr>
          <a:xfrm>
            <a:off x="1489838" y="8039100"/>
            <a:ext cx="1481962" cy="1664635"/>
          </a:xfrm>
          <a:prstGeom prst="star5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B4317F85-2A5E-1CC6-8C93-0E0250B50C9C}"/>
              </a:ext>
            </a:extLst>
          </p:cNvPr>
          <p:cNvSpPr/>
          <p:nvPr/>
        </p:nvSpPr>
        <p:spPr>
          <a:xfrm>
            <a:off x="3885086" y="8343900"/>
            <a:ext cx="8231588" cy="1132734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32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سيفوز التلاميذ الذين يلتزمون بهذه السلوك</a:t>
            </a:r>
            <a:r>
              <a:rPr lang="ar-MA" sz="32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ات</a:t>
            </a:r>
            <a:r>
              <a:rPr lang="ar-SA" sz="32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بنجمة التميز</a:t>
            </a:r>
            <a:endParaRPr lang="fr-FR" sz="3200" b="1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8" name="Picture 9">
            <a:extLst>
              <a:ext uri="{FF2B5EF4-FFF2-40B4-BE49-F238E27FC236}">
                <a16:creationId xmlns:a16="http://schemas.microsoft.com/office/drawing/2014/main" id="{F55AF84D-0F4F-6E2C-A605-7683188E19A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1025" t="14561" r="11389" b="14089"/>
          <a:stretch/>
        </p:blipFill>
        <p:spPr>
          <a:xfrm>
            <a:off x="10336228" y="4023320"/>
            <a:ext cx="2410422" cy="1640874"/>
          </a:xfrm>
          <a:prstGeom prst="round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28697116-9E36-E16A-05B4-F100B1FC260E}"/>
              </a:ext>
            </a:extLst>
          </p:cNvPr>
          <p:cNvSpPr txBox="1"/>
          <p:nvPr/>
        </p:nvSpPr>
        <p:spPr>
          <a:xfrm>
            <a:off x="419043" y="2175285"/>
            <a:ext cx="9493722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r" rtl="1" fontAlgn="base">
              <a:buFont typeface="Wingdings" panose="05000000000000000000" pitchFamily="2" charset="2"/>
              <a:buChar char="§"/>
            </a:pPr>
            <a:r>
              <a:rPr lang="ar-MA" sz="3200" b="1" dirty="0"/>
              <a:t>أستخرج لوحتي بهدوء عند ظهور أيقونة اللوحة؛</a:t>
            </a:r>
          </a:p>
          <a:p>
            <a:pPr algn="r" rtl="1"/>
            <a:r>
              <a:rPr lang="ar-MA" sz="3200" b="1" dirty="0"/>
              <a:t>كل واحد يكب اسمه الشخصي على اللوحة:</a:t>
            </a:r>
            <a:endParaRPr lang="ar-MA" sz="3200" dirty="0"/>
          </a:p>
          <a:p>
            <a:pPr marL="457200" indent="-457200" algn="r" rtl="1" fontAlgn="base">
              <a:buFont typeface="Wingdings" panose="05000000000000000000" pitchFamily="2" charset="2"/>
              <a:buChar char="ü"/>
            </a:pPr>
            <a:r>
              <a:rPr lang="ar-MA" sz="3200" b="1" dirty="0">
                <a:solidFill>
                  <a:srgbClr val="00B050"/>
                </a:solidFill>
              </a:rPr>
              <a:t>الإشارة الأولى: </a:t>
            </a:r>
            <a:r>
              <a:rPr lang="ar-MA" sz="3200" dirty="0"/>
              <a:t>ارفعوا الأقلام/الطباشير؛ فكروا، واكتبوا الإجابة؛ </a:t>
            </a:r>
            <a:endParaRPr lang="ar-MA" sz="3200" b="1" dirty="0"/>
          </a:p>
          <a:p>
            <a:pPr marL="457200" indent="-457200" algn="r" rtl="1" fontAlgn="base">
              <a:buFont typeface="Wingdings" panose="05000000000000000000" pitchFamily="2" charset="2"/>
              <a:buChar char="ü"/>
            </a:pPr>
            <a:r>
              <a:rPr lang="ar-MA" sz="3200" b="1" dirty="0">
                <a:solidFill>
                  <a:srgbClr val="00B050"/>
                </a:solidFill>
              </a:rPr>
              <a:t>الإشارة الثانية: </a:t>
            </a:r>
            <a:r>
              <a:rPr lang="ar-MA" sz="3200" dirty="0"/>
              <a:t>ارفعوا الألواح كلكم دفعة واحدة؛ </a:t>
            </a:r>
            <a:endParaRPr lang="ar-MA" sz="3200" b="1" dirty="0"/>
          </a:p>
          <a:p>
            <a:pPr marL="457200" indent="-457200" algn="r" rtl="1" fontAlgn="base">
              <a:buFont typeface="Wingdings" panose="05000000000000000000" pitchFamily="2" charset="2"/>
              <a:buChar char="ü"/>
            </a:pPr>
            <a:r>
              <a:rPr lang="ar-MA" sz="3200" b="1" dirty="0">
                <a:solidFill>
                  <a:srgbClr val="00B050"/>
                </a:solidFill>
              </a:rPr>
              <a:t>الإشارة الثالثة: </a:t>
            </a:r>
            <a:r>
              <a:rPr lang="ar-MA" sz="3200" dirty="0"/>
              <a:t>الذين سأشير إليهم، اخفضوا الألواح فإن إجابتكم صحيحة؛</a:t>
            </a:r>
            <a:endParaRPr lang="ar-MA" sz="3200" b="1" dirty="0"/>
          </a:p>
          <a:p>
            <a:pPr algn="r" rtl="1"/>
            <a:r>
              <a:rPr lang="ar-MA" sz="3200" dirty="0"/>
              <a:t> </a:t>
            </a:r>
          </a:p>
          <a:p>
            <a:pPr algn="r" rtl="1" fontAlgn="base"/>
            <a:r>
              <a:rPr lang="ar-MA" sz="3200" dirty="0"/>
              <a:t>	بالنسبة للذين ما زالت ألواحهم مرفوعة، فإن إجابتهم خاطئة؛ </a:t>
            </a:r>
          </a:p>
          <a:p>
            <a:pPr algn="r" rtl="1" fontAlgn="base"/>
            <a:r>
              <a:rPr lang="ar-MA" sz="3200" dirty="0"/>
              <a:t>	انتبهوا جيداً لعملية التصحيح للحصول على إجابة صحيحة في المرة القادمة؛</a:t>
            </a:r>
          </a:p>
          <a:p>
            <a:pPr marL="457200" indent="-457200" algn="r" rtl="1">
              <a:buFont typeface="Wingdings" panose="05000000000000000000" pitchFamily="2" charset="2"/>
              <a:buChar char="§"/>
            </a:pPr>
            <a:r>
              <a:rPr lang="ar-MA" sz="3200" dirty="0"/>
              <a:t> </a:t>
            </a:r>
            <a:r>
              <a:rPr lang="ar-MA" sz="3200" b="1" dirty="0"/>
              <a:t>أمسح لوحتي عند الانتهاء من توظيفها، وأضعها في مكانها.</a:t>
            </a:r>
          </a:p>
        </p:txBody>
      </p:sp>
    </p:spTree>
    <p:extLst>
      <p:ext uri="{BB962C8B-B14F-4D97-AF65-F5344CB8AC3E}">
        <p14:creationId xmlns:p14="http://schemas.microsoft.com/office/powerpoint/2010/main" val="6029725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indefinite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" dur="indefinite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2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EACE2D-015E-B7EC-476F-459E862224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C86AFFBD-AB31-112E-AE43-5B67F6168BBD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algn="r" defTabSz="685834" rtl="1" eaLnBrk="1" latinLnBrk="0" hangingPunct="1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903BD3BA-D249-8EF9-31DD-8AADB7BE67FA}"/>
              </a:ext>
            </a:extLst>
          </p:cNvPr>
          <p:cNvSpPr/>
          <p:nvPr/>
        </p:nvSpPr>
        <p:spPr>
          <a:xfrm>
            <a:off x="3652888" y="2889589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endParaRPr lang="fr-FR" b="1" dirty="0">
              <a:solidFill>
                <a:srgbClr val="FFC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C2E63F76-A0FB-495A-0AA7-A1E1B8E1DAA1}"/>
              </a:ext>
            </a:extLst>
          </p:cNvPr>
          <p:cNvSpPr txBox="1"/>
          <p:nvPr/>
        </p:nvSpPr>
        <p:spPr>
          <a:xfrm>
            <a:off x="3870366" y="2596548"/>
            <a:ext cx="5886448" cy="13445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>
              <a:lnSpc>
                <a:spcPts val="11099"/>
              </a:lnSpc>
            </a:pPr>
            <a:r>
              <a:rPr lang="ar-MA" sz="72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الحساب الذهني</a:t>
            </a:r>
            <a:endParaRPr lang="en-US" sz="72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8" name="Image 17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8D498439-A3DF-0524-D425-F3DA6BD9685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33400" y="6692094"/>
            <a:ext cx="3785406" cy="3785406"/>
          </a:xfrm>
          <a:prstGeom prst="rect">
            <a:avLst/>
          </a:prstGeom>
        </p:spPr>
      </p:pic>
      <p:pic>
        <p:nvPicPr>
          <p:cNvPr id="22" name="Image 21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3D692949-8BD7-7CA3-D590-E030679E6CA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7226300"/>
            <a:ext cx="3251200" cy="3251200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EE4B467B-95BA-B31F-3E0E-13855046ADDA}"/>
              </a:ext>
            </a:extLst>
          </p:cNvPr>
          <p:cNvSpPr txBox="1"/>
          <p:nvPr/>
        </p:nvSpPr>
        <p:spPr>
          <a:xfrm>
            <a:off x="3091912" y="5053761"/>
            <a:ext cx="726870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fr-MA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3CB0558-3D21-D5A0-EA81-065E6A57242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76" b="3876"/>
          <a:stretch/>
        </p:blipFill>
        <p:spPr>
          <a:xfrm>
            <a:off x="5531000" y="6031763"/>
            <a:ext cx="2286000" cy="2553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822037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A8CBCB-E8E9-4303-49DF-3BDA60DA28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12DC9AA6-7D56-1F08-A430-7C9E2B62BBB9}"/>
              </a:ext>
            </a:extLst>
          </p:cNvPr>
          <p:cNvSpPr/>
          <p:nvPr/>
        </p:nvSpPr>
        <p:spPr>
          <a:xfrm>
            <a:off x="-1" y="2171700"/>
            <a:ext cx="13716001" cy="8115299"/>
          </a:xfrm>
          <a:prstGeom prst="rect">
            <a:avLst/>
          </a:prstGeom>
          <a:solidFill>
            <a:srgbClr val="02BDC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96DCAB51-D50D-1025-905C-D25931EB4298}"/>
              </a:ext>
            </a:extLst>
          </p:cNvPr>
          <p:cNvSpPr/>
          <p:nvPr/>
        </p:nvSpPr>
        <p:spPr>
          <a:xfrm>
            <a:off x="275854" y="2410369"/>
            <a:ext cx="13164293" cy="7609931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601ACB2A-C1F1-1203-4050-149D5B5C5EDC}"/>
              </a:ext>
            </a:extLst>
          </p:cNvPr>
          <p:cNvSpPr/>
          <p:nvPr/>
        </p:nvSpPr>
        <p:spPr>
          <a:xfrm>
            <a:off x="-1" y="740647"/>
            <a:ext cx="13716002" cy="143105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F272D5EE-64F2-0D34-1885-325F3523135A}"/>
              </a:ext>
            </a:extLst>
          </p:cNvPr>
          <p:cNvSpPr txBox="1"/>
          <p:nvPr/>
        </p:nvSpPr>
        <p:spPr>
          <a:xfrm>
            <a:off x="1905000" y="863026"/>
            <a:ext cx="10534617" cy="5193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خذوا ألواحكم سنراجع بعضا مما تعلمناه في الحصص السابقة</a:t>
            </a: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A4A601FB-C5D9-4116-08BE-C9B24C1A0D2E}"/>
              </a:ext>
            </a:extLst>
          </p:cNvPr>
          <p:cNvSpPr/>
          <p:nvPr/>
        </p:nvSpPr>
        <p:spPr>
          <a:xfrm rot="10800000">
            <a:off x="12656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51696AB1-EDA6-DB08-46F7-A62EDD9C835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65432512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BDC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2" name="Image 1" descr="Une image contenant habits, personne, dessin humoristique, Visage humain&#10;&#10;Le contenu généré par l’IA peut être incorrect.">
            <a:extLst>
              <a:ext uri="{FF2B5EF4-FFF2-40B4-BE49-F238E27FC236}">
                <a16:creationId xmlns:a16="http://schemas.microsoft.com/office/drawing/2014/main" id="{8E502FFC-2D89-59F5-D249-38D9A29CB2A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3600" y="3238500"/>
            <a:ext cx="5244160" cy="518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137107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AFA46D-BA74-FDEA-C367-FC17BECD49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9B70A9EA-5152-51E0-85B9-1D50DE47CEBB}"/>
              </a:ext>
            </a:extLst>
          </p:cNvPr>
          <p:cNvSpPr/>
          <p:nvPr/>
        </p:nvSpPr>
        <p:spPr>
          <a:xfrm>
            <a:off x="-1" y="2582185"/>
            <a:ext cx="13716001" cy="7704814"/>
          </a:xfrm>
          <a:prstGeom prst="rect">
            <a:avLst/>
          </a:prstGeom>
          <a:solidFill>
            <a:srgbClr val="02BDC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C7D1F4E9-A590-6C18-7D9C-F33D8E6C2F64}"/>
              </a:ext>
            </a:extLst>
          </p:cNvPr>
          <p:cNvSpPr/>
          <p:nvPr/>
        </p:nvSpPr>
        <p:spPr>
          <a:xfrm>
            <a:off x="275854" y="2792507"/>
            <a:ext cx="13164293" cy="7227793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7F900A2E-E1A9-53DA-FA4A-A66CFF470D5D}"/>
              </a:ext>
            </a:extLst>
          </p:cNvPr>
          <p:cNvSpPr/>
          <p:nvPr/>
        </p:nvSpPr>
        <p:spPr>
          <a:xfrm>
            <a:off x="-1" y="740647"/>
            <a:ext cx="13716002" cy="1841538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B13F2A98-B51C-72AA-DE14-C2B4241CC3F8}"/>
              </a:ext>
            </a:extLst>
          </p:cNvPr>
          <p:cNvSpPr txBox="1"/>
          <p:nvPr/>
        </p:nvSpPr>
        <p:spPr>
          <a:xfrm>
            <a:off x="0" y="901111"/>
            <a:ext cx="12877800" cy="8733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6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اكتبوا العدد الكسري الموافق للجزء الملون</a:t>
            </a:r>
          </a:p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fr-FR" sz="28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ar-SA" sz="28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78495A0D-C01C-FFB4-EB49-D74C05AC5204}"/>
              </a:ext>
            </a:extLst>
          </p:cNvPr>
          <p:cNvSpPr/>
          <p:nvPr/>
        </p:nvSpPr>
        <p:spPr>
          <a:xfrm rot="10800000">
            <a:off x="13037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368EB390-9855-AEFE-7556-8B0B47A3714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2100245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BDC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30F5BF54-3E1F-6E47-5607-482E608583F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2827571"/>
              </p:ext>
            </p:extLst>
          </p:nvPr>
        </p:nvGraphicFramePr>
        <p:xfrm>
          <a:off x="5057999" y="5806403"/>
          <a:ext cx="3600000" cy="1200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00000">
                  <a:extLst>
                    <a:ext uri="{9D8B030D-6E8A-4147-A177-3AD203B41FA5}">
                      <a16:colId xmlns:a16="http://schemas.microsoft.com/office/drawing/2014/main" val="2898293963"/>
                    </a:ext>
                  </a:extLst>
                </a:gridCol>
                <a:gridCol w="900000">
                  <a:extLst>
                    <a:ext uri="{9D8B030D-6E8A-4147-A177-3AD203B41FA5}">
                      <a16:colId xmlns:a16="http://schemas.microsoft.com/office/drawing/2014/main" val="1925892230"/>
                    </a:ext>
                  </a:extLst>
                </a:gridCol>
                <a:gridCol w="900000">
                  <a:extLst>
                    <a:ext uri="{9D8B030D-6E8A-4147-A177-3AD203B41FA5}">
                      <a16:colId xmlns:a16="http://schemas.microsoft.com/office/drawing/2014/main" val="3010116328"/>
                    </a:ext>
                  </a:extLst>
                </a:gridCol>
                <a:gridCol w="900000">
                  <a:extLst>
                    <a:ext uri="{9D8B030D-6E8A-4147-A177-3AD203B41FA5}">
                      <a16:colId xmlns:a16="http://schemas.microsoft.com/office/drawing/2014/main" val="1742290552"/>
                    </a:ext>
                  </a:extLst>
                </a:gridCol>
              </a:tblGrid>
              <a:tr h="600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7225679"/>
                  </a:ext>
                </a:extLst>
              </a:tr>
              <a:tr h="600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507239"/>
                  </a:ext>
                </a:extLst>
              </a:tr>
            </a:tbl>
          </a:graphicData>
        </a:graphic>
      </p:graphicFrame>
      <p:pic>
        <p:nvPicPr>
          <p:cNvPr id="5" name="Image 4" descr="Une image contenant Rectangle, capture d’écran, vert, carré&#10;&#10;Le contenu généré par l’IA peut être incorrect.">
            <a:extLst>
              <a:ext uri="{FF2B5EF4-FFF2-40B4-BE49-F238E27FC236}">
                <a16:creationId xmlns:a16="http://schemas.microsoft.com/office/drawing/2014/main" id="{8AD21CA1-11D7-7C2C-207C-4DB0957EAEB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77" t="21200" r="8808" b="27600"/>
          <a:stretch>
            <a:fillRect/>
          </a:stretch>
        </p:blipFill>
        <p:spPr>
          <a:xfrm>
            <a:off x="590932" y="998124"/>
            <a:ext cx="1295400" cy="8186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829977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FFF7C4-04CB-CDF2-1B15-9429CC4ECE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0D1C8FCF-094E-B1A3-7606-6E776DE0D5CB}"/>
              </a:ext>
            </a:extLst>
          </p:cNvPr>
          <p:cNvSpPr/>
          <p:nvPr/>
        </p:nvSpPr>
        <p:spPr>
          <a:xfrm>
            <a:off x="-1" y="2582185"/>
            <a:ext cx="13716001" cy="7704814"/>
          </a:xfrm>
          <a:prstGeom prst="rect">
            <a:avLst/>
          </a:prstGeom>
          <a:solidFill>
            <a:srgbClr val="02BDC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CA4A17C5-3078-5337-0FF4-CBA53F0D033B}"/>
              </a:ext>
            </a:extLst>
          </p:cNvPr>
          <p:cNvSpPr/>
          <p:nvPr/>
        </p:nvSpPr>
        <p:spPr>
          <a:xfrm>
            <a:off x="275854" y="2792507"/>
            <a:ext cx="13164293" cy="7227793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6CFDC3F7-C615-4009-7913-9727CB6F407E}"/>
              </a:ext>
            </a:extLst>
          </p:cNvPr>
          <p:cNvSpPr/>
          <p:nvPr/>
        </p:nvSpPr>
        <p:spPr>
          <a:xfrm>
            <a:off x="-1" y="740647"/>
            <a:ext cx="13716002" cy="1841538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04AABA1B-E6B2-97A7-68E9-B914D6270E6D}"/>
              </a:ext>
            </a:extLst>
          </p:cNvPr>
          <p:cNvSpPr txBox="1"/>
          <p:nvPr/>
        </p:nvSpPr>
        <p:spPr>
          <a:xfrm>
            <a:off x="0" y="901111"/>
            <a:ext cx="12877800" cy="8733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6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التصحيح</a:t>
            </a:r>
          </a:p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fr-FR" sz="28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ar-SA" sz="28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9F998302-5F9D-2EA4-80BB-51A767EA9C05}"/>
              </a:ext>
            </a:extLst>
          </p:cNvPr>
          <p:cNvSpPr/>
          <p:nvPr/>
        </p:nvSpPr>
        <p:spPr>
          <a:xfrm rot="10800000">
            <a:off x="13037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4A0B1D95-3D2B-60B4-2BB6-9CDF078AD3D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75427933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BDC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2" name="Image 1" descr="Une image contenant dessin humoristique, Dessin d’enfant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167D8C63-0752-1DFE-199B-6B6479FF69F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112" y="916160"/>
            <a:ext cx="1148959" cy="821798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BB7B5237-1CDF-2B81-F042-B2A0B5A21769}"/>
              </a:ext>
            </a:extLst>
          </p:cNvPr>
          <p:cNvSpPr txBox="1"/>
          <p:nvPr/>
        </p:nvSpPr>
        <p:spPr>
          <a:xfrm>
            <a:off x="6352113" y="6304308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5</a:t>
            </a:r>
            <a:endParaRPr lang="fr-FR" sz="8000" b="1" dirty="0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85E44C24-4F77-1AB4-9733-FA5651514E70}"/>
              </a:ext>
            </a:extLst>
          </p:cNvPr>
          <p:cNvSpPr txBox="1"/>
          <p:nvPr/>
        </p:nvSpPr>
        <p:spPr>
          <a:xfrm>
            <a:off x="6352113" y="7731422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8</a:t>
            </a:r>
            <a:endParaRPr lang="fr-FR" sz="8000" b="1" dirty="0"/>
          </a:p>
        </p:txBody>
      </p: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41F604CA-C2F7-69B5-0F16-12FCA0C39A87}"/>
              </a:ext>
            </a:extLst>
          </p:cNvPr>
          <p:cNvCxnSpPr/>
          <p:nvPr/>
        </p:nvCxnSpPr>
        <p:spPr>
          <a:xfrm>
            <a:off x="5943600" y="7627747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FA3D984D-044C-1C48-2788-95836D2117A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73056872"/>
              </p:ext>
            </p:extLst>
          </p:nvPr>
        </p:nvGraphicFramePr>
        <p:xfrm>
          <a:off x="4867500" y="5165305"/>
          <a:ext cx="3600000" cy="1200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00000">
                  <a:extLst>
                    <a:ext uri="{9D8B030D-6E8A-4147-A177-3AD203B41FA5}">
                      <a16:colId xmlns:a16="http://schemas.microsoft.com/office/drawing/2014/main" val="2898293963"/>
                    </a:ext>
                  </a:extLst>
                </a:gridCol>
                <a:gridCol w="900000">
                  <a:extLst>
                    <a:ext uri="{9D8B030D-6E8A-4147-A177-3AD203B41FA5}">
                      <a16:colId xmlns:a16="http://schemas.microsoft.com/office/drawing/2014/main" val="1925892230"/>
                    </a:ext>
                  </a:extLst>
                </a:gridCol>
                <a:gridCol w="900000">
                  <a:extLst>
                    <a:ext uri="{9D8B030D-6E8A-4147-A177-3AD203B41FA5}">
                      <a16:colId xmlns:a16="http://schemas.microsoft.com/office/drawing/2014/main" val="3010116328"/>
                    </a:ext>
                  </a:extLst>
                </a:gridCol>
                <a:gridCol w="900000">
                  <a:extLst>
                    <a:ext uri="{9D8B030D-6E8A-4147-A177-3AD203B41FA5}">
                      <a16:colId xmlns:a16="http://schemas.microsoft.com/office/drawing/2014/main" val="1742290552"/>
                    </a:ext>
                  </a:extLst>
                </a:gridCol>
              </a:tblGrid>
              <a:tr h="600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7225679"/>
                  </a:ext>
                </a:extLst>
              </a:tr>
              <a:tr h="600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50723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1498499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A8CBCB-E8E9-4303-49DF-3BDA60DA28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12DC9AA6-7D56-1F08-A430-7C9E2B62BBB9}"/>
              </a:ext>
            </a:extLst>
          </p:cNvPr>
          <p:cNvSpPr/>
          <p:nvPr/>
        </p:nvSpPr>
        <p:spPr>
          <a:xfrm>
            <a:off x="-1" y="2582185"/>
            <a:ext cx="13716001" cy="7704814"/>
          </a:xfrm>
          <a:prstGeom prst="rect">
            <a:avLst/>
          </a:prstGeom>
          <a:solidFill>
            <a:srgbClr val="02BDC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96DCAB51-D50D-1025-905C-D25931EB4298}"/>
              </a:ext>
            </a:extLst>
          </p:cNvPr>
          <p:cNvSpPr/>
          <p:nvPr/>
        </p:nvSpPr>
        <p:spPr>
          <a:xfrm>
            <a:off x="275854" y="2792507"/>
            <a:ext cx="13164293" cy="7227793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601ACB2A-C1F1-1203-4050-149D5B5C5EDC}"/>
              </a:ext>
            </a:extLst>
          </p:cNvPr>
          <p:cNvSpPr/>
          <p:nvPr/>
        </p:nvSpPr>
        <p:spPr>
          <a:xfrm>
            <a:off x="-1" y="740647"/>
            <a:ext cx="13716002" cy="1841538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F272D5EE-64F2-0D34-1885-325F3523135A}"/>
              </a:ext>
            </a:extLst>
          </p:cNvPr>
          <p:cNvSpPr txBox="1"/>
          <p:nvPr/>
        </p:nvSpPr>
        <p:spPr>
          <a:xfrm>
            <a:off x="0" y="901111"/>
            <a:ext cx="12877800" cy="8733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6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اكتبوا العدد الكسري الموافق للجزء الملون</a:t>
            </a:r>
          </a:p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fr-FR" sz="28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ar-SA" sz="28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A4A601FB-C5D9-4116-08BE-C9B24C1A0D2E}"/>
              </a:ext>
            </a:extLst>
          </p:cNvPr>
          <p:cNvSpPr/>
          <p:nvPr/>
        </p:nvSpPr>
        <p:spPr>
          <a:xfrm rot="10800000">
            <a:off x="13037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51696AB1-EDA6-DB08-46F7-A62EDD9C835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49140918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BDC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5F245D34-E681-2941-EFE6-E90ED8A7FDD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78753125"/>
              </p:ext>
            </p:extLst>
          </p:nvPr>
        </p:nvGraphicFramePr>
        <p:xfrm>
          <a:off x="4157999" y="5506403"/>
          <a:ext cx="5400000" cy="1800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50000">
                  <a:extLst>
                    <a:ext uri="{9D8B030D-6E8A-4147-A177-3AD203B41FA5}">
                      <a16:colId xmlns:a16="http://schemas.microsoft.com/office/drawing/2014/main" val="768262838"/>
                    </a:ext>
                  </a:extLst>
                </a:gridCol>
                <a:gridCol w="1350000">
                  <a:extLst>
                    <a:ext uri="{9D8B030D-6E8A-4147-A177-3AD203B41FA5}">
                      <a16:colId xmlns:a16="http://schemas.microsoft.com/office/drawing/2014/main" val="3010116328"/>
                    </a:ext>
                  </a:extLst>
                </a:gridCol>
                <a:gridCol w="1350000">
                  <a:extLst>
                    <a:ext uri="{9D8B030D-6E8A-4147-A177-3AD203B41FA5}">
                      <a16:colId xmlns:a16="http://schemas.microsoft.com/office/drawing/2014/main" val="1742290552"/>
                    </a:ext>
                  </a:extLst>
                </a:gridCol>
                <a:gridCol w="1350000">
                  <a:extLst>
                    <a:ext uri="{9D8B030D-6E8A-4147-A177-3AD203B41FA5}">
                      <a16:colId xmlns:a16="http://schemas.microsoft.com/office/drawing/2014/main" val="1884817602"/>
                    </a:ext>
                  </a:extLst>
                </a:gridCol>
              </a:tblGrid>
              <a:tr h="600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7225679"/>
                  </a:ext>
                </a:extLst>
              </a:tr>
              <a:tr h="600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507239"/>
                  </a:ext>
                </a:extLst>
              </a:tr>
              <a:tr h="600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4283892"/>
                  </a:ext>
                </a:extLst>
              </a:tr>
            </a:tbl>
          </a:graphicData>
        </a:graphic>
      </p:graphicFrame>
      <p:pic>
        <p:nvPicPr>
          <p:cNvPr id="5" name="Image 4" descr="Une image contenant Rectangle, capture d’écran, vert, carré&#10;&#10;Le contenu généré par l’IA peut être incorrect.">
            <a:extLst>
              <a:ext uri="{FF2B5EF4-FFF2-40B4-BE49-F238E27FC236}">
                <a16:creationId xmlns:a16="http://schemas.microsoft.com/office/drawing/2014/main" id="{677981B2-AF74-9EA3-AD67-B94E64554B7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77" t="21200" r="8808" b="27600"/>
          <a:stretch>
            <a:fillRect/>
          </a:stretch>
        </p:blipFill>
        <p:spPr>
          <a:xfrm>
            <a:off x="590932" y="998124"/>
            <a:ext cx="1295400" cy="8186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762248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C840D8-4435-F4B3-DF16-10D8EA54E2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19917359-20CD-3971-4E3C-DF898103CC00}"/>
              </a:ext>
            </a:extLst>
          </p:cNvPr>
          <p:cNvSpPr/>
          <p:nvPr/>
        </p:nvSpPr>
        <p:spPr>
          <a:xfrm>
            <a:off x="-1" y="2582185"/>
            <a:ext cx="13716001" cy="7704814"/>
          </a:xfrm>
          <a:prstGeom prst="rect">
            <a:avLst/>
          </a:prstGeom>
          <a:solidFill>
            <a:srgbClr val="02BDC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D8738B6B-106B-94A5-B829-B7B73A9AC243}"/>
              </a:ext>
            </a:extLst>
          </p:cNvPr>
          <p:cNvSpPr/>
          <p:nvPr/>
        </p:nvSpPr>
        <p:spPr>
          <a:xfrm>
            <a:off x="275854" y="2792507"/>
            <a:ext cx="13164293" cy="7227793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5657181C-A59D-9C1C-285E-268CF6EFBB3E}"/>
              </a:ext>
            </a:extLst>
          </p:cNvPr>
          <p:cNvSpPr/>
          <p:nvPr/>
        </p:nvSpPr>
        <p:spPr>
          <a:xfrm>
            <a:off x="-1" y="740647"/>
            <a:ext cx="13716002" cy="1841538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A2FD1D82-D895-4016-A59E-F684F1CF693F}"/>
              </a:ext>
            </a:extLst>
          </p:cNvPr>
          <p:cNvSpPr txBox="1"/>
          <p:nvPr/>
        </p:nvSpPr>
        <p:spPr>
          <a:xfrm>
            <a:off x="0" y="901111"/>
            <a:ext cx="12877800" cy="8733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6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التصحيح</a:t>
            </a:r>
          </a:p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fr-FR" sz="28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ar-SA" sz="28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E7EC21C7-A3A1-80B4-48A0-95DA975670CE}"/>
              </a:ext>
            </a:extLst>
          </p:cNvPr>
          <p:cNvSpPr/>
          <p:nvPr/>
        </p:nvSpPr>
        <p:spPr>
          <a:xfrm rot="10800000">
            <a:off x="13037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FB60BAFB-59D7-D569-38DF-364FAB6862C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59720807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BDC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5D72C10A-1464-18C0-BA95-4FCF92B6B5A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39210546"/>
              </p:ext>
            </p:extLst>
          </p:nvPr>
        </p:nvGraphicFramePr>
        <p:xfrm>
          <a:off x="4157999" y="4243500"/>
          <a:ext cx="5400000" cy="1800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50000">
                  <a:extLst>
                    <a:ext uri="{9D8B030D-6E8A-4147-A177-3AD203B41FA5}">
                      <a16:colId xmlns:a16="http://schemas.microsoft.com/office/drawing/2014/main" val="3010116328"/>
                    </a:ext>
                  </a:extLst>
                </a:gridCol>
                <a:gridCol w="1350000">
                  <a:extLst>
                    <a:ext uri="{9D8B030D-6E8A-4147-A177-3AD203B41FA5}">
                      <a16:colId xmlns:a16="http://schemas.microsoft.com/office/drawing/2014/main" val="3566961218"/>
                    </a:ext>
                  </a:extLst>
                </a:gridCol>
                <a:gridCol w="1350000">
                  <a:extLst>
                    <a:ext uri="{9D8B030D-6E8A-4147-A177-3AD203B41FA5}">
                      <a16:colId xmlns:a16="http://schemas.microsoft.com/office/drawing/2014/main" val="1742290552"/>
                    </a:ext>
                  </a:extLst>
                </a:gridCol>
                <a:gridCol w="1350000">
                  <a:extLst>
                    <a:ext uri="{9D8B030D-6E8A-4147-A177-3AD203B41FA5}">
                      <a16:colId xmlns:a16="http://schemas.microsoft.com/office/drawing/2014/main" val="1884817602"/>
                    </a:ext>
                  </a:extLst>
                </a:gridCol>
              </a:tblGrid>
              <a:tr h="600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7225679"/>
                  </a:ext>
                </a:extLst>
              </a:tr>
              <a:tr h="600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507239"/>
                  </a:ext>
                </a:extLst>
              </a:tr>
              <a:tr h="600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4283892"/>
                  </a:ext>
                </a:extLst>
              </a:tr>
            </a:tbl>
          </a:graphicData>
        </a:graphic>
      </p:graphicFrame>
      <p:pic>
        <p:nvPicPr>
          <p:cNvPr id="2" name="Image 1" descr="Une image contenant dessin humoristique, Dessin d’enfant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EC03275B-7543-1BFB-00AA-8911A27D699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112" y="916160"/>
            <a:ext cx="1148959" cy="821798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B38FD1C9-C6AC-3879-D662-FB100B6CF9A1}"/>
              </a:ext>
            </a:extLst>
          </p:cNvPr>
          <p:cNvSpPr txBox="1"/>
          <p:nvPr/>
        </p:nvSpPr>
        <p:spPr>
          <a:xfrm>
            <a:off x="5943599" y="6356146"/>
            <a:ext cx="131514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11</a:t>
            </a:r>
            <a:endParaRPr lang="fr-FR" sz="8000" b="1" dirty="0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7C8DC8F5-DE85-9259-14F8-2B11C8834715}"/>
              </a:ext>
            </a:extLst>
          </p:cNvPr>
          <p:cNvSpPr txBox="1"/>
          <p:nvPr/>
        </p:nvSpPr>
        <p:spPr>
          <a:xfrm>
            <a:off x="5943598" y="7627747"/>
            <a:ext cx="131514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12</a:t>
            </a:r>
            <a:endParaRPr lang="fr-FR" sz="8000" b="1" dirty="0"/>
          </a:p>
        </p:txBody>
      </p: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856A559D-026B-BDE5-75DF-D64A5A8438FD}"/>
              </a:ext>
            </a:extLst>
          </p:cNvPr>
          <p:cNvCxnSpPr/>
          <p:nvPr/>
        </p:nvCxnSpPr>
        <p:spPr>
          <a:xfrm>
            <a:off x="5943600" y="7627747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6138862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8F1BCD-0BA0-9641-0F19-BD7DEA8963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D77CB715-BE97-00AB-981D-0B1193F2FA89}"/>
              </a:ext>
            </a:extLst>
          </p:cNvPr>
          <p:cNvSpPr/>
          <p:nvPr/>
        </p:nvSpPr>
        <p:spPr>
          <a:xfrm>
            <a:off x="-1" y="2582185"/>
            <a:ext cx="13716001" cy="7704814"/>
          </a:xfrm>
          <a:prstGeom prst="rect">
            <a:avLst/>
          </a:prstGeom>
          <a:solidFill>
            <a:srgbClr val="02BDC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F0DB1072-5480-142B-7C1C-95D562EC7538}"/>
              </a:ext>
            </a:extLst>
          </p:cNvPr>
          <p:cNvSpPr/>
          <p:nvPr/>
        </p:nvSpPr>
        <p:spPr>
          <a:xfrm>
            <a:off x="275854" y="2792507"/>
            <a:ext cx="13164293" cy="7227793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235E438B-9AF8-DF94-E02D-1A8F09C551D2}"/>
              </a:ext>
            </a:extLst>
          </p:cNvPr>
          <p:cNvSpPr/>
          <p:nvPr/>
        </p:nvSpPr>
        <p:spPr>
          <a:xfrm>
            <a:off x="-1" y="740647"/>
            <a:ext cx="13716002" cy="1841538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0EC1789B-33D3-6BA6-114C-F2DB006A7A05}"/>
              </a:ext>
            </a:extLst>
          </p:cNvPr>
          <p:cNvSpPr txBox="1"/>
          <p:nvPr/>
        </p:nvSpPr>
        <p:spPr>
          <a:xfrm>
            <a:off x="0" y="901111"/>
            <a:ext cx="12877800" cy="5193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  <a:defRPr/>
            </a:pPr>
            <a:r>
              <a:rPr kumimoji="0" lang="ar-MA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اكتبوا </a:t>
            </a:r>
            <a:r>
              <a:rPr lang="ar-MA" sz="36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العدد المناسب ليصير العددان الكسريان متكافئين</a:t>
            </a:r>
            <a:r>
              <a:rPr kumimoji="0" lang="fr-FR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ar-SA" sz="2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5F4D92D7-F067-EEEC-2351-BC3C9B6384B0}"/>
              </a:ext>
            </a:extLst>
          </p:cNvPr>
          <p:cNvSpPr/>
          <p:nvPr/>
        </p:nvSpPr>
        <p:spPr>
          <a:xfrm rot="10800000">
            <a:off x="13037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47E3FEFE-1F78-37A8-34D8-15979F90B2D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57558730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BDC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5" name="Image 4" descr="Une image contenant Rectangle, capture d’écran, vert, carré&#10;&#10;Le contenu généré par l’IA peut être incorrect.">
            <a:extLst>
              <a:ext uri="{FF2B5EF4-FFF2-40B4-BE49-F238E27FC236}">
                <a16:creationId xmlns:a16="http://schemas.microsoft.com/office/drawing/2014/main" id="{805F3780-4751-512B-E425-600A6956BA7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77" t="21200" r="8808" b="27600"/>
          <a:stretch>
            <a:fillRect/>
          </a:stretch>
        </p:blipFill>
        <p:spPr>
          <a:xfrm>
            <a:off x="590932" y="998124"/>
            <a:ext cx="1295400" cy="818666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022D3CB6-AA75-BE9E-F33C-87EE3591A6C3}"/>
              </a:ext>
            </a:extLst>
          </p:cNvPr>
          <p:cNvSpPr txBox="1"/>
          <p:nvPr/>
        </p:nvSpPr>
        <p:spPr>
          <a:xfrm>
            <a:off x="7947840" y="4885671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.</a:t>
            </a:r>
            <a:endParaRPr lang="fr-FR" sz="8000" b="1" dirty="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72AE973C-15B5-C67E-FA99-0FEEBCC5D417}"/>
              </a:ext>
            </a:extLst>
          </p:cNvPr>
          <p:cNvSpPr txBox="1"/>
          <p:nvPr/>
        </p:nvSpPr>
        <p:spPr>
          <a:xfrm>
            <a:off x="7543800" y="6312785"/>
            <a:ext cx="1447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14</a:t>
            </a:r>
            <a:endParaRPr lang="fr-FR" sz="8000" b="1" dirty="0"/>
          </a:p>
        </p:txBody>
      </p:sp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28BFB390-9494-F259-B10E-64E73C5D9DD1}"/>
              </a:ext>
            </a:extLst>
          </p:cNvPr>
          <p:cNvCxnSpPr/>
          <p:nvPr/>
        </p:nvCxnSpPr>
        <p:spPr>
          <a:xfrm>
            <a:off x="7539327" y="6209110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ZoneTexte 8">
            <a:extLst>
              <a:ext uri="{FF2B5EF4-FFF2-40B4-BE49-F238E27FC236}">
                <a16:creationId xmlns:a16="http://schemas.microsoft.com/office/drawing/2014/main" id="{B5985CAA-EDBD-BF07-DD7C-40DF420F07A3}"/>
              </a:ext>
            </a:extLst>
          </p:cNvPr>
          <p:cNvSpPr txBox="1"/>
          <p:nvPr/>
        </p:nvSpPr>
        <p:spPr>
          <a:xfrm>
            <a:off x="5256342" y="4885671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3</a:t>
            </a:r>
            <a:endParaRPr lang="fr-FR" sz="8000" b="1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B3A65326-FA69-FFCF-1927-F69E72FF76B4}"/>
              </a:ext>
            </a:extLst>
          </p:cNvPr>
          <p:cNvSpPr txBox="1"/>
          <p:nvPr/>
        </p:nvSpPr>
        <p:spPr>
          <a:xfrm>
            <a:off x="5256342" y="6312785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7</a:t>
            </a:r>
            <a:endParaRPr lang="fr-FR" sz="8000" b="1" dirty="0"/>
          </a:p>
        </p:txBody>
      </p: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0A03D12E-8DD9-0504-BD6B-04646DFE7B84}"/>
              </a:ext>
            </a:extLst>
          </p:cNvPr>
          <p:cNvCxnSpPr/>
          <p:nvPr/>
        </p:nvCxnSpPr>
        <p:spPr>
          <a:xfrm>
            <a:off x="4847829" y="6209110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Est égal à 11">
            <a:extLst>
              <a:ext uri="{FF2B5EF4-FFF2-40B4-BE49-F238E27FC236}">
                <a16:creationId xmlns:a16="http://schemas.microsoft.com/office/drawing/2014/main" id="{385CF5CA-0072-502E-9EB4-66D0AFF54863}"/>
              </a:ext>
            </a:extLst>
          </p:cNvPr>
          <p:cNvSpPr/>
          <p:nvPr/>
        </p:nvSpPr>
        <p:spPr>
          <a:xfrm>
            <a:off x="6606975" y="5903715"/>
            <a:ext cx="634073" cy="610789"/>
          </a:xfrm>
          <a:prstGeom prst="mathEqual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478581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DC4138-E612-BF9D-956C-1C30409056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C5404122-2C76-2BCE-4EEA-39B118E02EAE}"/>
              </a:ext>
            </a:extLst>
          </p:cNvPr>
          <p:cNvSpPr/>
          <p:nvPr/>
        </p:nvSpPr>
        <p:spPr>
          <a:xfrm>
            <a:off x="-1" y="2582185"/>
            <a:ext cx="13716001" cy="7704814"/>
          </a:xfrm>
          <a:prstGeom prst="rect">
            <a:avLst/>
          </a:prstGeom>
          <a:solidFill>
            <a:srgbClr val="02BDC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5B3909A-9D4E-6EAD-A441-DA0CFAA50C72}"/>
              </a:ext>
            </a:extLst>
          </p:cNvPr>
          <p:cNvSpPr/>
          <p:nvPr/>
        </p:nvSpPr>
        <p:spPr>
          <a:xfrm>
            <a:off x="275854" y="2792507"/>
            <a:ext cx="13164293" cy="7227793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22A461AF-5534-A35C-9452-2F7918309D2F}"/>
              </a:ext>
            </a:extLst>
          </p:cNvPr>
          <p:cNvSpPr/>
          <p:nvPr/>
        </p:nvSpPr>
        <p:spPr>
          <a:xfrm>
            <a:off x="-1" y="740647"/>
            <a:ext cx="13716002" cy="1841538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C92B29E1-A19E-F556-1C41-5D758A289FAC}"/>
              </a:ext>
            </a:extLst>
          </p:cNvPr>
          <p:cNvSpPr txBox="1"/>
          <p:nvPr/>
        </p:nvSpPr>
        <p:spPr>
          <a:xfrm>
            <a:off x="0" y="901111"/>
            <a:ext cx="12877800" cy="8733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التصحيح</a:t>
            </a:r>
          </a:p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ar-SA" sz="2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0FD440A9-68DF-5CFF-6EE7-8CA65143F65B}"/>
              </a:ext>
            </a:extLst>
          </p:cNvPr>
          <p:cNvSpPr/>
          <p:nvPr/>
        </p:nvSpPr>
        <p:spPr>
          <a:xfrm rot="10800000">
            <a:off x="13037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AE36B832-52E3-45D6-C3B1-54DC61E1FAC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67891355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BDC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2" name="Image 1" descr="Une image contenant dessin humoristique, Dessin d’enfant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5B8B79E9-123A-D146-AAE7-375E54E27EF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112" y="916160"/>
            <a:ext cx="1148959" cy="821798"/>
          </a:xfrm>
          <a:prstGeom prst="rect">
            <a:avLst/>
          </a:prstGeom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80BE325B-FC89-A864-84FB-780588A05C57}"/>
              </a:ext>
            </a:extLst>
          </p:cNvPr>
          <p:cNvSpPr/>
          <p:nvPr/>
        </p:nvSpPr>
        <p:spPr>
          <a:xfrm>
            <a:off x="275854" y="2792507"/>
            <a:ext cx="13164293" cy="7227793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DA64B55E-D9A5-5B0F-782C-39ADEEC46A29}"/>
              </a:ext>
            </a:extLst>
          </p:cNvPr>
          <p:cNvSpPr txBox="1"/>
          <p:nvPr/>
        </p:nvSpPr>
        <p:spPr>
          <a:xfrm>
            <a:off x="7873688" y="4885670"/>
            <a:ext cx="81311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>
                <a:solidFill>
                  <a:srgbClr val="FF0000"/>
                </a:solidFill>
              </a:rPr>
              <a:t>6</a:t>
            </a:r>
            <a:endParaRPr lang="fr-FR" sz="8000" b="1" dirty="0">
              <a:solidFill>
                <a:srgbClr val="FF0000"/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9B1E3166-10AC-AF69-7AC8-0B46DD24BE1F}"/>
              </a:ext>
            </a:extLst>
          </p:cNvPr>
          <p:cNvSpPr txBox="1"/>
          <p:nvPr/>
        </p:nvSpPr>
        <p:spPr>
          <a:xfrm>
            <a:off x="7543800" y="6312785"/>
            <a:ext cx="1447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14</a:t>
            </a:r>
            <a:endParaRPr lang="fr-FR" sz="8000" b="1" dirty="0"/>
          </a:p>
        </p:txBody>
      </p: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D67A5D8F-38DA-F45E-5364-CC0B813ED502}"/>
              </a:ext>
            </a:extLst>
          </p:cNvPr>
          <p:cNvCxnSpPr/>
          <p:nvPr/>
        </p:nvCxnSpPr>
        <p:spPr>
          <a:xfrm>
            <a:off x="7539327" y="6209110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ZoneTexte 13">
            <a:extLst>
              <a:ext uri="{FF2B5EF4-FFF2-40B4-BE49-F238E27FC236}">
                <a16:creationId xmlns:a16="http://schemas.microsoft.com/office/drawing/2014/main" id="{EF0B8A48-6687-0EB3-DCBD-355D0BAEB239}"/>
              </a:ext>
            </a:extLst>
          </p:cNvPr>
          <p:cNvSpPr txBox="1"/>
          <p:nvPr/>
        </p:nvSpPr>
        <p:spPr>
          <a:xfrm>
            <a:off x="5256342" y="4885671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3</a:t>
            </a:r>
            <a:endParaRPr lang="fr-FR" sz="8000" b="1" dirty="0"/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94486649-603E-C867-349B-3681CA702D7D}"/>
              </a:ext>
            </a:extLst>
          </p:cNvPr>
          <p:cNvSpPr txBox="1"/>
          <p:nvPr/>
        </p:nvSpPr>
        <p:spPr>
          <a:xfrm>
            <a:off x="5256342" y="6312785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7</a:t>
            </a:r>
            <a:endParaRPr lang="fr-FR" sz="8000" b="1" dirty="0"/>
          </a:p>
        </p:txBody>
      </p:sp>
      <p:cxnSp>
        <p:nvCxnSpPr>
          <p:cNvPr id="17" name="Connecteur droit 16">
            <a:extLst>
              <a:ext uri="{FF2B5EF4-FFF2-40B4-BE49-F238E27FC236}">
                <a16:creationId xmlns:a16="http://schemas.microsoft.com/office/drawing/2014/main" id="{ACA4A04C-8F66-920F-19A3-B71781C6253D}"/>
              </a:ext>
            </a:extLst>
          </p:cNvPr>
          <p:cNvCxnSpPr/>
          <p:nvPr/>
        </p:nvCxnSpPr>
        <p:spPr>
          <a:xfrm>
            <a:off x="4847829" y="6209110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Est égal à 17">
            <a:extLst>
              <a:ext uri="{FF2B5EF4-FFF2-40B4-BE49-F238E27FC236}">
                <a16:creationId xmlns:a16="http://schemas.microsoft.com/office/drawing/2014/main" id="{A9F90C12-87EE-136F-D317-4F05C93F23B6}"/>
              </a:ext>
            </a:extLst>
          </p:cNvPr>
          <p:cNvSpPr/>
          <p:nvPr/>
        </p:nvSpPr>
        <p:spPr>
          <a:xfrm>
            <a:off x="6606975" y="5903715"/>
            <a:ext cx="634073" cy="610789"/>
          </a:xfrm>
          <a:prstGeom prst="mathEqual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527014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62E69E-E3C3-03D8-8469-86381A180D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7D622A7E-9148-DD8F-D9B5-4A78DD76EB1B}"/>
              </a:ext>
            </a:extLst>
          </p:cNvPr>
          <p:cNvSpPr/>
          <p:nvPr/>
        </p:nvSpPr>
        <p:spPr>
          <a:xfrm>
            <a:off x="-1" y="2582185"/>
            <a:ext cx="13716001" cy="7704814"/>
          </a:xfrm>
          <a:prstGeom prst="rect">
            <a:avLst/>
          </a:prstGeom>
          <a:solidFill>
            <a:srgbClr val="02BDC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9D48B3ED-9CED-A2B5-092A-3E756DD3AE84}"/>
              </a:ext>
            </a:extLst>
          </p:cNvPr>
          <p:cNvSpPr/>
          <p:nvPr/>
        </p:nvSpPr>
        <p:spPr>
          <a:xfrm>
            <a:off x="275854" y="2792507"/>
            <a:ext cx="13164293" cy="7227793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F48DFEA7-FA3C-B8F2-6516-39CB8767799A}"/>
              </a:ext>
            </a:extLst>
          </p:cNvPr>
          <p:cNvSpPr/>
          <p:nvPr/>
        </p:nvSpPr>
        <p:spPr>
          <a:xfrm>
            <a:off x="-1" y="740647"/>
            <a:ext cx="13716002" cy="1841538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A9B642AA-ED98-E175-4CE5-C185C50F97FF}"/>
              </a:ext>
            </a:extLst>
          </p:cNvPr>
          <p:cNvSpPr txBox="1"/>
          <p:nvPr/>
        </p:nvSpPr>
        <p:spPr>
          <a:xfrm>
            <a:off x="0" y="901111"/>
            <a:ext cx="12877800" cy="5193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  <a:defRPr/>
            </a:pPr>
            <a:r>
              <a:rPr kumimoji="0" lang="ar-MA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اكتبوا </a:t>
            </a:r>
            <a:r>
              <a:rPr lang="ar-MA" sz="36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العدد المناسب ليصير العددان الكسريان متكافئين</a:t>
            </a:r>
            <a:r>
              <a:rPr kumimoji="0" lang="fr-FR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ar-SA" sz="2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FAC729AB-CF1D-4AE3-8853-834EC19FAE15}"/>
              </a:ext>
            </a:extLst>
          </p:cNvPr>
          <p:cNvSpPr/>
          <p:nvPr/>
        </p:nvSpPr>
        <p:spPr>
          <a:xfrm rot="10800000">
            <a:off x="13037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787C7A4D-7675-4DF7-E87E-511EAA71D1C9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BDC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5" name="Image 4" descr="Une image contenant Rectangle, capture d’écran, vert, carré&#10;&#10;Le contenu généré par l’IA peut être incorrect.">
            <a:extLst>
              <a:ext uri="{FF2B5EF4-FFF2-40B4-BE49-F238E27FC236}">
                <a16:creationId xmlns:a16="http://schemas.microsoft.com/office/drawing/2014/main" id="{9E9041A0-4480-FC51-7D86-36D0A673FC9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77" t="21200" r="8808" b="27600"/>
          <a:stretch>
            <a:fillRect/>
          </a:stretch>
        </p:blipFill>
        <p:spPr>
          <a:xfrm>
            <a:off x="590932" y="998124"/>
            <a:ext cx="1295400" cy="818666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6A9BC119-E691-1E7E-8B5F-9B86EDFF626E}"/>
              </a:ext>
            </a:extLst>
          </p:cNvPr>
          <p:cNvSpPr txBox="1"/>
          <p:nvPr/>
        </p:nvSpPr>
        <p:spPr>
          <a:xfrm>
            <a:off x="7579909" y="4935181"/>
            <a:ext cx="131514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18</a:t>
            </a:r>
            <a:endParaRPr lang="fr-FR" sz="8000" b="1" dirty="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8DD69D09-40CF-CA6D-0FF9-EB92E33C3425}"/>
              </a:ext>
            </a:extLst>
          </p:cNvPr>
          <p:cNvSpPr txBox="1"/>
          <p:nvPr/>
        </p:nvSpPr>
        <p:spPr>
          <a:xfrm>
            <a:off x="7543800" y="6312785"/>
            <a:ext cx="1447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30</a:t>
            </a:r>
            <a:endParaRPr lang="fr-FR" sz="8000" b="1" dirty="0"/>
          </a:p>
        </p:txBody>
      </p:sp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EA05A234-5A58-788D-9675-1D422DBAD5DE}"/>
              </a:ext>
            </a:extLst>
          </p:cNvPr>
          <p:cNvCxnSpPr/>
          <p:nvPr/>
        </p:nvCxnSpPr>
        <p:spPr>
          <a:xfrm>
            <a:off x="7539327" y="6209110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ZoneTexte 8">
            <a:extLst>
              <a:ext uri="{FF2B5EF4-FFF2-40B4-BE49-F238E27FC236}">
                <a16:creationId xmlns:a16="http://schemas.microsoft.com/office/drawing/2014/main" id="{83474143-13AD-18DD-622A-B08148039C64}"/>
              </a:ext>
            </a:extLst>
          </p:cNvPr>
          <p:cNvSpPr txBox="1"/>
          <p:nvPr/>
        </p:nvSpPr>
        <p:spPr>
          <a:xfrm>
            <a:off x="5256342" y="4885671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3</a:t>
            </a:r>
            <a:endParaRPr lang="fr-FR" sz="8000" b="1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C4715A7E-3E07-710A-BFCC-1AF35C435FD7}"/>
              </a:ext>
            </a:extLst>
          </p:cNvPr>
          <p:cNvSpPr txBox="1"/>
          <p:nvPr/>
        </p:nvSpPr>
        <p:spPr>
          <a:xfrm>
            <a:off x="5439530" y="6308689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.</a:t>
            </a:r>
            <a:endParaRPr lang="fr-FR" sz="8000" b="1" dirty="0"/>
          </a:p>
        </p:txBody>
      </p: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30DCEC76-A01C-7E0F-019C-614668DBB7BE}"/>
              </a:ext>
            </a:extLst>
          </p:cNvPr>
          <p:cNvCxnSpPr/>
          <p:nvPr/>
        </p:nvCxnSpPr>
        <p:spPr>
          <a:xfrm>
            <a:off x="4847829" y="6209110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Est égal à 11">
            <a:extLst>
              <a:ext uri="{FF2B5EF4-FFF2-40B4-BE49-F238E27FC236}">
                <a16:creationId xmlns:a16="http://schemas.microsoft.com/office/drawing/2014/main" id="{7B6C2480-4912-0244-90D5-F6D20FCA8533}"/>
              </a:ext>
            </a:extLst>
          </p:cNvPr>
          <p:cNvSpPr/>
          <p:nvPr/>
        </p:nvSpPr>
        <p:spPr>
          <a:xfrm>
            <a:off x="6606975" y="5903715"/>
            <a:ext cx="634073" cy="610789"/>
          </a:xfrm>
          <a:prstGeom prst="mathEqual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650568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1A96A0-833E-B18E-80A3-213D45EEE7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E860BC86-5626-BB49-AC26-B6669568E2E9}"/>
              </a:ext>
            </a:extLst>
          </p:cNvPr>
          <p:cNvSpPr/>
          <p:nvPr/>
        </p:nvSpPr>
        <p:spPr>
          <a:xfrm>
            <a:off x="-1" y="2582185"/>
            <a:ext cx="13716001" cy="7704814"/>
          </a:xfrm>
          <a:prstGeom prst="rect">
            <a:avLst/>
          </a:prstGeom>
          <a:solidFill>
            <a:srgbClr val="02BDC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62252940-D4A1-F180-E510-6B0EFD2766BD}"/>
              </a:ext>
            </a:extLst>
          </p:cNvPr>
          <p:cNvSpPr/>
          <p:nvPr/>
        </p:nvSpPr>
        <p:spPr>
          <a:xfrm>
            <a:off x="275854" y="2792507"/>
            <a:ext cx="13164293" cy="7227793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6B627141-86D3-8EBD-75DC-EF774ED2C42C}"/>
              </a:ext>
            </a:extLst>
          </p:cNvPr>
          <p:cNvSpPr/>
          <p:nvPr/>
        </p:nvSpPr>
        <p:spPr>
          <a:xfrm>
            <a:off x="-1" y="740647"/>
            <a:ext cx="13716002" cy="1841538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CF90ABD5-B6E1-270C-2E5A-40A66C40C44A}"/>
              </a:ext>
            </a:extLst>
          </p:cNvPr>
          <p:cNvSpPr txBox="1"/>
          <p:nvPr/>
        </p:nvSpPr>
        <p:spPr>
          <a:xfrm>
            <a:off x="0" y="901111"/>
            <a:ext cx="12877800" cy="5193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  <a:defRPr/>
            </a:pPr>
            <a:r>
              <a:rPr lang="ar-MA" sz="36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التصحيح</a:t>
            </a:r>
            <a:endParaRPr kumimoji="0" lang="ar-SA" sz="2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DFBF0D4F-5A32-EE2A-87F3-894122D47450}"/>
              </a:ext>
            </a:extLst>
          </p:cNvPr>
          <p:cNvSpPr/>
          <p:nvPr/>
        </p:nvSpPr>
        <p:spPr>
          <a:xfrm rot="10800000">
            <a:off x="13037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03B72E64-AE35-F2BB-648C-4B25AB7F7321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BDC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2" name="ZoneTexte 1">
            <a:extLst>
              <a:ext uri="{FF2B5EF4-FFF2-40B4-BE49-F238E27FC236}">
                <a16:creationId xmlns:a16="http://schemas.microsoft.com/office/drawing/2014/main" id="{7B1FAC22-EFCF-1D17-C229-4787F1FC79EB}"/>
              </a:ext>
            </a:extLst>
          </p:cNvPr>
          <p:cNvSpPr txBox="1"/>
          <p:nvPr/>
        </p:nvSpPr>
        <p:spPr>
          <a:xfrm>
            <a:off x="7579909" y="4935181"/>
            <a:ext cx="131514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18</a:t>
            </a:r>
            <a:endParaRPr lang="fr-FR" sz="8000" b="1" dirty="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FAF014B4-FE3C-2386-CB57-6CC6B0EF9696}"/>
              </a:ext>
            </a:extLst>
          </p:cNvPr>
          <p:cNvSpPr txBox="1"/>
          <p:nvPr/>
        </p:nvSpPr>
        <p:spPr>
          <a:xfrm>
            <a:off x="7543800" y="6312785"/>
            <a:ext cx="1447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30</a:t>
            </a:r>
            <a:endParaRPr lang="fr-FR" sz="8000" b="1" dirty="0"/>
          </a:p>
        </p:txBody>
      </p:sp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FBD8B0AD-8744-2A8F-78B5-A48D847DC979}"/>
              </a:ext>
            </a:extLst>
          </p:cNvPr>
          <p:cNvCxnSpPr/>
          <p:nvPr/>
        </p:nvCxnSpPr>
        <p:spPr>
          <a:xfrm>
            <a:off x="7539327" y="6209110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ZoneTexte 8">
            <a:extLst>
              <a:ext uri="{FF2B5EF4-FFF2-40B4-BE49-F238E27FC236}">
                <a16:creationId xmlns:a16="http://schemas.microsoft.com/office/drawing/2014/main" id="{5AF3618F-50EE-C8C7-8176-513F62DF4D3E}"/>
              </a:ext>
            </a:extLst>
          </p:cNvPr>
          <p:cNvSpPr txBox="1"/>
          <p:nvPr/>
        </p:nvSpPr>
        <p:spPr>
          <a:xfrm>
            <a:off x="5256342" y="4885671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3</a:t>
            </a:r>
            <a:endParaRPr lang="fr-FR" sz="8000" b="1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9E1E4A82-8945-79D3-2611-CDCBC8483571}"/>
              </a:ext>
            </a:extLst>
          </p:cNvPr>
          <p:cNvSpPr txBox="1"/>
          <p:nvPr/>
        </p:nvSpPr>
        <p:spPr>
          <a:xfrm>
            <a:off x="5257800" y="6308689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5</a:t>
            </a:r>
            <a:endParaRPr lang="fr-FR" sz="8000" b="1" dirty="0"/>
          </a:p>
        </p:txBody>
      </p: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7934F0CD-1321-C422-E53E-BBBC301EDAFF}"/>
              </a:ext>
            </a:extLst>
          </p:cNvPr>
          <p:cNvCxnSpPr/>
          <p:nvPr/>
        </p:nvCxnSpPr>
        <p:spPr>
          <a:xfrm>
            <a:off x="4847829" y="6209110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Est égal à 11">
            <a:extLst>
              <a:ext uri="{FF2B5EF4-FFF2-40B4-BE49-F238E27FC236}">
                <a16:creationId xmlns:a16="http://schemas.microsoft.com/office/drawing/2014/main" id="{45D72B37-69FD-57B8-1CCC-3BDFCC9838F8}"/>
              </a:ext>
            </a:extLst>
          </p:cNvPr>
          <p:cNvSpPr/>
          <p:nvPr/>
        </p:nvSpPr>
        <p:spPr>
          <a:xfrm>
            <a:off x="6606975" y="5903715"/>
            <a:ext cx="634073" cy="610789"/>
          </a:xfrm>
          <a:prstGeom prst="mathEqual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pic>
        <p:nvPicPr>
          <p:cNvPr id="4" name="Image 3" descr="Une image contenant dessin humoristique, Dessin d’enfant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0095B2F2-74E1-2066-D0E7-8CCD69AAAC7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112" y="916160"/>
            <a:ext cx="1148959" cy="821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126319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31E640-C65B-71B0-58F2-8F84D08C58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61E63114-B9DE-FC1F-ABEC-905190791A00}"/>
              </a:ext>
            </a:extLst>
          </p:cNvPr>
          <p:cNvSpPr/>
          <p:nvPr/>
        </p:nvSpPr>
        <p:spPr>
          <a:xfrm>
            <a:off x="-1" y="2582185"/>
            <a:ext cx="13716001" cy="7704814"/>
          </a:xfrm>
          <a:prstGeom prst="rect">
            <a:avLst/>
          </a:prstGeom>
          <a:solidFill>
            <a:srgbClr val="02BDC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80BEBFA5-C57A-3CE7-C41A-389BC5E0BF9E}"/>
              </a:ext>
            </a:extLst>
          </p:cNvPr>
          <p:cNvSpPr/>
          <p:nvPr/>
        </p:nvSpPr>
        <p:spPr>
          <a:xfrm>
            <a:off x="275854" y="2792507"/>
            <a:ext cx="13164293" cy="7227793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6DB945B3-A9E0-2C76-C004-A91E6F3A655F}"/>
              </a:ext>
            </a:extLst>
          </p:cNvPr>
          <p:cNvSpPr/>
          <p:nvPr/>
        </p:nvSpPr>
        <p:spPr>
          <a:xfrm>
            <a:off x="-1" y="740647"/>
            <a:ext cx="13716002" cy="1841538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68D1304D-8DDA-1FE4-0216-7A29BD5C80EC}"/>
              </a:ext>
            </a:extLst>
          </p:cNvPr>
          <p:cNvSpPr txBox="1"/>
          <p:nvPr/>
        </p:nvSpPr>
        <p:spPr>
          <a:xfrm>
            <a:off x="0" y="901111"/>
            <a:ext cx="12877800" cy="5193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  <a:defRPr/>
            </a:pPr>
            <a:r>
              <a:rPr kumimoji="0" lang="ar-MA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أنجزوا العملية التالية</a:t>
            </a:r>
            <a:endParaRPr kumimoji="0" lang="ar-SA" sz="2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132F8118-2898-7E8D-0CF8-FFC1A35B553B}"/>
              </a:ext>
            </a:extLst>
          </p:cNvPr>
          <p:cNvSpPr/>
          <p:nvPr/>
        </p:nvSpPr>
        <p:spPr>
          <a:xfrm rot="10800000">
            <a:off x="13037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3B3CC86F-4110-0E1A-2573-7D0F98816143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BDC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5" name="Image 4" descr="Une image contenant Rectangle, capture d’écran, vert, carré&#10;&#10;Le contenu généré par l’IA peut être incorrect.">
            <a:extLst>
              <a:ext uri="{FF2B5EF4-FFF2-40B4-BE49-F238E27FC236}">
                <a16:creationId xmlns:a16="http://schemas.microsoft.com/office/drawing/2014/main" id="{2000AE25-3D86-57AA-90FA-0AC9AD5E6D0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77" t="21200" r="8808" b="27600"/>
          <a:stretch>
            <a:fillRect/>
          </a:stretch>
        </p:blipFill>
        <p:spPr>
          <a:xfrm>
            <a:off x="590932" y="998124"/>
            <a:ext cx="1295400" cy="818666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F6D7901E-4AFB-E825-387D-2DB685FA4A87}"/>
              </a:ext>
            </a:extLst>
          </p:cNvPr>
          <p:cNvSpPr txBox="1"/>
          <p:nvPr/>
        </p:nvSpPr>
        <p:spPr>
          <a:xfrm>
            <a:off x="7567634" y="4989346"/>
            <a:ext cx="162377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8000" b="1" dirty="0"/>
              <a:t>.</a:t>
            </a:r>
            <a:endParaRPr lang="fr-FR" sz="8000" b="1" dirty="0"/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3914A270-090E-ECBA-3095-EA363761C445}"/>
              </a:ext>
            </a:extLst>
          </p:cNvPr>
          <p:cNvSpPr txBox="1"/>
          <p:nvPr/>
        </p:nvSpPr>
        <p:spPr>
          <a:xfrm>
            <a:off x="7682429" y="6312785"/>
            <a:ext cx="1447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8000" b="1" dirty="0"/>
              <a:t>.</a:t>
            </a:r>
            <a:endParaRPr lang="fr-FR" sz="8000" b="1" dirty="0"/>
          </a:p>
        </p:txBody>
      </p:sp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BB86BEE1-1A04-A7BC-BDB1-DA8F55D7536F}"/>
              </a:ext>
            </a:extLst>
          </p:cNvPr>
          <p:cNvCxnSpPr/>
          <p:nvPr/>
        </p:nvCxnSpPr>
        <p:spPr>
          <a:xfrm>
            <a:off x="7539327" y="6209110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ZoneTexte 16">
            <a:extLst>
              <a:ext uri="{FF2B5EF4-FFF2-40B4-BE49-F238E27FC236}">
                <a16:creationId xmlns:a16="http://schemas.microsoft.com/office/drawing/2014/main" id="{01DF0DA7-3169-ED42-EAEA-DAFCE8B192C4}"/>
              </a:ext>
            </a:extLst>
          </p:cNvPr>
          <p:cNvSpPr txBox="1"/>
          <p:nvPr/>
        </p:nvSpPr>
        <p:spPr>
          <a:xfrm>
            <a:off x="5256342" y="4885671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2</a:t>
            </a:r>
            <a:endParaRPr lang="fr-FR" sz="8000" b="1" dirty="0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8CBDE16A-EC73-D035-9D1B-877257922D6E}"/>
              </a:ext>
            </a:extLst>
          </p:cNvPr>
          <p:cNvSpPr txBox="1"/>
          <p:nvPr/>
        </p:nvSpPr>
        <p:spPr>
          <a:xfrm>
            <a:off x="5256342" y="6312785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7</a:t>
            </a:r>
            <a:endParaRPr lang="fr-FR" sz="8000" b="1" dirty="0"/>
          </a:p>
        </p:txBody>
      </p:sp>
      <p:cxnSp>
        <p:nvCxnSpPr>
          <p:cNvPr id="19" name="Connecteur droit 18">
            <a:extLst>
              <a:ext uri="{FF2B5EF4-FFF2-40B4-BE49-F238E27FC236}">
                <a16:creationId xmlns:a16="http://schemas.microsoft.com/office/drawing/2014/main" id="{BC8CAB13-314A-818C-E4F5-7FEB18D239DB}"/>
              </a:ext>
            </a:extLst>
          </p:cNvPr>
          <p:cNvCxnSpPr/>
          <p:nvPr/>
        </p:nvCxnSpPr>
        <p:spPr>
          <a:xfrm>
            <a:off x="4847829" y="6209110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Est égal à 19">
            <a:extLst>
              <a:ext uri="{FF2B5EF4-FFF2-40B4-BE49-F238E27FC236}">
                <a16:creationId xmlns:a16="http://schemas.microsoft.com/office/drawing/2014/main" id="{6858CCFB-D602-12A4-7666-05DDC36A54E5}"/>
              </a:ext>
            </a:extLst>
          </p:cNvPr>
          <p:cNvSpPr/>
          <p:nvPr/>
        </p:nvSpPr>
        <p:spPr>
          <a:xfrm>
            <a:off x="6606975" y="5903715"/>
            <a:ext cx="634073" cy="610789"/>
          </a:xfrm>
          <a:prstGeom prst="mathEqual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7E9289ED-1CD5-BF0C-8E07-01E529608628}"/>
              </a:ext>
            </a:extLst>
          </p:cNvPr>
          <p:cNvSpPr txBox="1"/>
          <p:nvPr/>
        </p:nvSpPr>
        <p:spPr>
          <a:xfrm>
            <a:off x="3151713" y="4907547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3</a:t>
            </a:r>
            <a:endParaRPr lang="fr-FR" sz="8000" b="1" dirty="0"/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B3288C71-4BBA-77D7-9A77-B545A3B75EF5}"/>
              </a:ext>
            </a:extLst>
          </p:cNvPr>
          <p:cNvSpPr txBox="1"/>
          <p:nvPr/>
        </p:nvSpPr>
        <p:spPr>
          <a:xfrm>
            <a:off x="3151713" y="6334661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7</a:t>
            </a:r>
            <a:endParaRPr lang="fr-FR" sz="8000" b="1" dirty="0"/>
          </a:p>
        </p:txBody>
      </p:sp>
      <p:cxnSp>
        <p:nvCxnSpPr>
          <p:cNvPr id="24" name="Connecteur droit 23">
            <a:extLst>
              <a:ext uri="{FF2B5EF4-FFF2-40B4-BE49-F238E27FC236}">
                <a16:creationId xmlns:a16="http://schemas.microsoft.com/office/drawing/2014/main" id="{3D808D2A-797B-AD63-8418-527FFB56B2C4}"/>
              </a:ext>
            </a:extLst>
          </p:cNvPr>
          <p:cNvCxnSpPr/>
          <p:nvPr/>
        </p:nvCxnSpPr>
        <p:spPr>
          <a:xfrm>
            <a:off x="2743200" y="6230986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Signe Plus 24">
            <a:extLst>
              <a:ext uri="{FF2B5EF4-FFF2-40B4-BE49-F238E27FC236}">
                <a16:creationId xmlns:a16="http://schemas.microsoft.com/office/drawing/2014/main" id="{E8EC3B6E-AED6-2133-7F1D-6AAF4048ABE3}"/>
              </a:ext>
            </a:extLst>
          </p:cNvPr>
          <p:cNvSpPr/>
          <p:nvPr/>
        </p:nvSpPr>
        <p:spPr>
          <a:xfrm>
            <a:off x="4292183" y="6004574"/>
            <a:ext cx="462263" cy="409070"/>
          </a:xfrm>
          <a:prstGeom prst="mathPlus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6464911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5E53EA-A006-9F9D-7456-374ADAEAEE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9CF9CF31-4723-FAA3-3BAE-38DDC5A479EE}"/>
              </a:ext>
            </a:extLst>
          </p:cNvPr>
          <p:cNvSpPr/>
          <p:nvPr/>
        </p:nvSpPr>
        <p:spPr>
          <a:xfrm>
            <a:off x="-1" y="2582185"/>
            <a:ext cx="13716001" cy="7704814"/>
          </a:xfrm>
          <a:prstGeom prst="rect">
            <a:avLst/>
          </a:prstGeom>
          <a:solidFill>
            <a:srgbClr val="02BDC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AD16661C-027E-3A71-E95B-D12AFA60B162}"/>
              </a:ext>
            </a:extLst>
          </p:cNvPr>
          <p:cNvSpPr/>
          <p:nvPr/>
        </p:nvSpPr>
        <p:spPr>
          <a:xfrm>
            <a:off x="275854" y="2792507"/>
            <a:ext cx="13164293" cy="7227793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F3FDE666-414C-6AA5-B688-51BF5B5D61D0}"/>
              </a:ext>
            </a:extLst>
          </p:cNvPr>
          <p:cNvSpPr/>
          <p:nvPr/>
        </p:nvSpPr>
        <p:spPr>
          <a:xfrm>
            <a:off x="-1" y="740647"/>
            <a:ext cx="13716002" cy="1841538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2F64449D-2E94-DFB3-3BDC-D5755E5FBA0B}"/>
              </a:ext>
            </a:extLst>
          </p:cNvPr>
          <p:cNvSpPr txBox="1"/>
          <p:nvPr/>
        </p:nvSpPr>
        <p:spPr>
          <a:xfrm>
            <a:off x="0" y="901111"/>
            <a:ext cx="12877800" cy="8733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التصحيح</a:t>
            </a:r>
          </a:p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ar-SA" sz="2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7C6D3737-7977-00AE-8269-7CCFF0DD1CCE}"/>
              </a:ext>
            </a:extLst>
          </p:cNvPr>
          <p:cNvSpPr/>
          <p:nvPr/>
        </p:nvSpPr>
        <p:spPr>
          <a:xfrm rot="10800000">
            <a:off x="13037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AD77FF9A-54CB-D653-59A5-484FE3B584A8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BDC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2" name="Image 1" descr="Une image contenant dessin humoristique, Dessin d’enfant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6B937996-299B-95E7-3260-41C0CDBA756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112" y="916160"/>
            <a:ext cx="1148959" cy="821798"/>
          </a:xfrm>
          <a:prstGeom prst="rect">
            <a:avLst/>
          </a:prstGeom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D2380F2C-81DA-DF4E-6AAC-28168F3B5576}"/>
              </a:ext>
            </a:extLst>
          </p:cNvPr>
          <p:cNvSpPr/>
          <p:nvPr/>
        </p:nvSpPr>
        <p:spPr>
          <a:xfrm>
            <a:off x="275854" y="2792507"/>
            <a:ext cx="13164293" cy="7227793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FEC0CA61-F4ED-F75D-49A9-177744AAC830}"/>
              </a:ext>
            </a:extLst>
          </p:cNvPr>
          <p:cNvSpPr txBox="1"/>
          <p:nvPr/>
        </p:nvSpPr>
        <p:spPr>
          <a:xfrm>
            <a:off x="7567634" y="4989346"/>
            <a:ext cx="162377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8000" b="1" dirty="0">
                <a:solidFill>
                  <a:srgbClr val="FF0000"/>
                </a:solidFill>
              </a:rPr>
              <a:t>5</a:t>
            </a:r>
            <a:endParaRPr lang="fr-FR" sz="8000" b="1" dirty="0">
              <a:solidFill>
                <a:srgbClr val="FF0000"/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4570EFDE-2F02-42A5-4A00-5657C244FA9E}"/>
              </a:ext>
            </a:extLst>
          </p:cNvPr>
          <p:cNvSpPr txBox="1"/>
          <p:nvPr/>
        </p:nvSpPr>
        <p:spPr>
          <a:xfrm>
            <a:off x="7682429" y="6312785"/>
            <a:ext cx="1447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8000" b="1" dirty="0">
                <a:solidFill>
                  <a:srgbClr val="FF0000"/>
                </a:solidFill>
              </a:rPr>
              <a:t>7</a:t>
            </a:r>
            <a:endParaRPr lang="fr-FR" sz="8000" b="1" dirty="0">
              <a:solidFill>
                <a:srgbClr val="FF0000"/>
              </a:solidFill>
            </a:endParaRPr>
          </a:p>
        </p:txBody>
      </p: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47575388-E265-A407-4691-9E004D8F02CF}"/>
              </a:ext>
            </a:extLst>
          </p:cNvPr>
          <p:cNvCxnSpPr/>
          <p:nvPr/>
        </p:nvCxnSpPr>
        <p:spPr>
          <a:xfrm>
            <a:off x="7539327" y="6209110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ZoneTexte 13">
            <a:extLst>
              <a:ext uri="{FF2B5EF4-FFF2-40B4-BE49-F238E27FC236}">
                <a16:creationId xmlns:a16="http://schemas.microsoft.com/office/drawing/2014/main" id="{4D1C6D2B-21BE-FC1D-1004-EB3D78A1F50B}"/>
              </a:ext>
            </a:extLst>
          </p:cNvPr>
          <p:cNvSpPr txBox="1"/>
          <p:nvPr/>
        </p:nvSpPr>
        <p:spPr>
          <a:xfrm>
            <a:off x="5256342" y="4885671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2</a:t>
            </a:r>
            <a:endParaRPr lang="fr-FR" sz="8000" b="1" dirty="0"/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16AB67AC-A784-FAF8-100F-C39DB070F97E}"/>
              </a:ext>
            </a:extLst>
          </p:cNvPr>
          <p:cNvSpPr txBox="1"/>
          <p:nvPr/>
        </p:nvSpPr>
        <p:spPr>
          <a:xfrm>
            <a:off x="5256342" y="6312785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7</a:t>
            </a:r>
            <a:endParaRPr lang="fr-FR" sz="8000" b="1" dirty="0"/>
          </a:p>
        </p:txBody>
      </p:sp>
      <p:cxnSp>
        <p:nvCxnSpPr>
          <p:cNvPr id="17" name="Connecteur droit 16">
            <a:extLst>
              <a:ext uri="{FF2B5EF4-FFF2-40B4-BE49-F238E27FC236}">
                <a16:creationId xmlns:a16="http://schemas.microsoft.com/office/drawing/2014/main" id="{0092647C-8A5B-FE07-E036-691554E8E38E}"/>
              </a:ext>
            </a:extLst>
          </p:cNvPr>
          <p:cNvCxnSpPr/>
          <p:nvPr/>
        </p:nvCxnSpPr>
        <p:spPr>
          <a:xfrm>
            <a:off x="4847829" y="6209110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Est égal à 17">
            <a:extLst>
              <a:ext uri="{FF2B5EF4-FFF2-40B4-BE49-F238E27FC236}">
                <a16:creationId xmlns:a16="http://schemas.microsoft.com/office/drawing/2014/main" id="{52C8E869-57EF-80D2-A69C-BC605E58BBD3}"/>
              </a:ext>
            </a:extLst>
          </p:cNvPr>
          <p:cNvSpPr/>
          <p:nvPr/>
        </p:nvSpPr>
        <p:spPr>
          <a:xfrm>
            <a:off x="6606975" y="5903715"/>
            <a:ext cx="634073" cy="610789"/>
          </a:xfrm>
          <a:prstGeom prst="mathEqual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2AA34119-2B6B-9A87-BACE-9B93296B59F9}"/>
              </a:ext>
            </a:extLst>
          </p:cNvPr>
          <p:cNvSpPr txBox="1"/>
          <p:nvPr/>
        </p:nvSpPr>
        <p:spPr>
          <a:xfrm>
            <a:off x="3151713" y="4907547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3</a:t>
            </a:r>
            <a:endParaRPr lang="fr-FR" sz="8000" b="1" dirty="0"/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EF8B33EA-B308-7219-77E3-AA4EF9724BD1}"/>
              </a:ext>
            </a:extLst>
          </p:cNvPr>
          <p:cNvSpPr txBox="1"/>
          <p:nvPr/>
        </p:nvSpPr>
        <p:spPr>
          <a:xfrm>
            <a:off x="3151713" y="6334661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7</a:t>
            </a:r>
            <a:endParaRPr lang="fr-FR" sz="8000" b="1" dirty="0"/>
          </a:p>
        </p:txBody>
      </p:sp>
      <p:cxnSp>
        <p:nvCxnSpPr>
          <p:cNvPr id="25" name="Connecteur droit 24">
            <a:extLst>
              <a:ext uri="{FF2B5EF4-FFF2-40B4-BE49-F238E27FC236}">
                <a16:creationId xmlns:a16="http://schemas.microsoft.com/office/drawing/2014/main" id="{2759CF08-871C-37D4-ACD5-B2B4BFD8FD20}"/>
              </a:ext>
            </a:extLst>
          </p:cNvPr>
          <p:cNvCxnSpPr/>
          <p:nvPr/>
        </p:nvCxnSpPr>
        <p:spPr>
          <a:xfrm>
            <a:off x="2743200" y="6230986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Signe Plus 25">
            <a:extLst>
              <a:ext uri="{FF2B5EF4-FFF2-40B4-BE49-F238E27FC236}">
                <a16:creationId xmlns:a16="http://schemas.microsoft.com/office/drawing/2014/main" id="{EB0BEBBD-06E7-E7E3-90D4-53AE26A1FD64}"/>
              </a:ext>
            </a:extLst>
          </p:cNvPr>
          <p:cNvSpPr/>
          <p:nvPr/>
        </p:nvSpPr>
        <p:spPr>
          <a:xfrm>
            <a:off x="4292183" y="6004574"/>
            <a:ext cx="462263" cy="409070"/>
          </a:xfrm>
          <a:prstGeom prst="mathPlus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5141937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18B3C3-8767-816F-2BC6-2D4F831F6A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844849E2-8C3A-ECE9-7529-AEBF681C23E1}"/>
              </a:ext>
            </a:extLst>
          </p:cNvPr>
          <p:cNvSpPr/>
          <p:nvPr/>
        </p:nvSpPr>
        <p:spPr>
          <a:xfrm>
            <a:off x="-1" y="2582185"/>
            <a:ext cx="13716001" cy="7704814"/>
          </a:xfrm>
          <a:prstGeom prst="rect">
            <a:avLst/>
          </a:prstGeom>
          <a:solidFill>
            <a:srgbClr val="02BDC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C922B219-5484-4AF3-C1A3-0458241A3048}"/>
              </a:ext>
            </a:extLst>
          </p:cNvPr>
          <p:cNvSpPr/>
          <p:nvPr/>
        </p:nvSpPr>
        <p:spPr>
          <a:xfrm>
            <a:off x="275854" y="2792507"/>
            <a:ext cx="13164293" cy="7227793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7EB6A93-509C-3E81-9FB0-3662C1582F91}"/>
              </a:ext>
            </a:extLst>
          </p:cNvPr>
          <p:cNvSpPr/>
          <p:nvPr/>
        </p:nvSpPr>
        <p:spPr>
          <a:xfrm>
            <a:off x="-1" y="740647"/>
            <a:ext cx="13716002" cy="1841538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7EAEF86A-0CAE-B4CF-DD97-68FE492D0291}"/>
              </a:ext>
            </a:extLst>
          </p:cNvPr>
          <p:cNvSpPr txBox="1"/>
          <p:nvPr/>
        </p:nvSpPr>
        <p:spPr>
          <a:xfrm>
            <a:off x="15240" y="880993"/>
            <a:ext cx="12877800" cy="12580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  <a:defRPr/>
            </a:pPr>
            <a:r>
              <a:rPr lang="ar-MA" sz="36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خذوا كراساتكم الصفحة 38 وأنجزوا التمرين رقم 1.</a:t>
            </a:r>
          </a:p>
          <a:p>
            <a:pPr marL="0" lvl="1" algn="r" defTabSz="685834" rtl="1">
              <a:lnSpc>
                <a:spcPts val="3017"/>
              </a:lnSpc>
              <a:spcBef>
                <a:spcPct val="0"/>
              </a:spcBef>
              <a:defRPr/>
            </a:pPr>
            <a:r>
              <a:rPr kumimoji="0" lang="ar-MA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لديكم دقيقة واحدة للإنجاز سيحصل الأسرع منكم والذي لديه أكبر عدد من الإجابات الصحيحة على نجمة.</a:t>
            </a:r>
          </a:p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SA" sz="2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EF9AE2D6-BB48-0E63-7C62-A79D7CCEDD3A}"/>
              </a:ext>
            </a:extLst>
          </p:cNvPr>
          <p:cNvSpPr/>
          <p:nvPr/>
        </p:nvSpPr>
        <p:spPr>
          <a:xfrm rot="10800000">
            <a:off x="13049043" y="113031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2A78C800-E4FD-1902-AA97-85F0263793B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50319085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BDC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9" name="Image 8">
            <a:extLst>
              <a:ext uri="{FF2B5EF4-FFF2-40B4-BE49-F238E27FC236}">
                <a16:creationId xmlns:a16="http://schemas.microsoft.com/office/drawing/2014/main" id="{AFCFF745-5270-37C9-5515-6803139A536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5853" y="4480253"/>
            <a:ext cx="13164293" cy="3622018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C6ECFEE3-2017-C4D4-6157-E39F5B9C675F}"/>
              </a:ext>
            </a:extLst>
          </p:cNvPr>
          <p:cNvSpPr txBox="1"/>
          <p:nvPr/>
        </p:nvSpPr>
        <p:spPr>
          <a:xfrm>
            <a:off x="11353800" y="6220480"/>
            <a:ext cx="609600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ar-MA" sz="2800" b="1" dirty="0"/>
              <a:t>36</a:t>
            </a:r>
            <a:endParaRPr lang="fr-FR" b="1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CAB4303A-322E-4B84-1852-2F9B6A6C12FD}"/>
              </a:ext>
            </a:extLst>
          </p:cNvPr>
          <p:cNvSpPr txBox="1"/>
          <p:nvPr/>
        </p:nvSpPr>
        <p:spPr>
          <a:xfrm>
            <a:off x="11353800" y="7237157"/>
            <a:ext cx="609600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ar-MA" sz="2800" b="1" dirty="0"/>
              <a:t>24</a:t>
            </a:r>
            <a:endParaRPr lang="fr-FR" b="1" dirty="0"/>
          </a:p>
        </p:txBody>
      </p:sp>
    </p:spTree>
    <p:extLst>
      <p:ext uri="{BB962C8B-B14F-4D97-AF65-F5344CB8AC3E}">
        <p14:creationId xmlns:p14="http://schemas.microsoft.com/office/powerpoint/2010/main" val="65092565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FDA005-DAFD-0B17-5BB3-33F039803C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A27A44A0-A08F-854F-EBBA-F3C6F051732E}"/>
              </a:ext>
            </a:extLst>
          </p:cNvPr>
          <p:cNvSpPr/>
          <p:nvPr/>
        </p:nvSpPr>
        <p:spPr>
          <a:xfrm>
            <a:off x="-1" y="2582185"/>
            <a:ext cx="13716001" cy="7704814"/>
          </a:xfrm>
          <a:prstGeom prst="rect">
            <a:avLst/>
          </a:prstGeom>
          <a:solidFill>
            <a:srgbClr val="02BDC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C420991F-6E2C-8DE8-38B3-FADB2D6F3170}"/>
              </a:ext>
            </a:extLst>
          </p:cNvPr>
          <p:cNvSpPr/>
          <p:nvPr/>
        </p:nvSpPr>
        <p:spPr>
          <a:xfrm>
            <a:off x="275854" y="2792507"/>
            <a:ext cx="13164293" cy="7227793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D87A5CE6-BF78-4FA2-EF80-4FEAA20EE266}"/>
              </a:ext>
            </a:extLst>
          </p:cNvPr>
          <p:cNvSpPr/>
          <p:nvPr/>
        </p:nvSpPr>
        <p:spPr>
          <a:xfrm>
            <a:off x="-1" y="740647"/>
            <a:ext cx="13716002" cy="1841538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57081E75-01D6-5349-77C1-57CE72DFBD33}"/>
              </a:ext>
            </a:extLst>
          </p:cNvPr>
          <p:cNvSpPr txBox="1"/>
          <p:nvPr/>
        </p:nvSpPr>
        <p:spPr>
          <a:xfrm>
            <a:off x="15240" y="880993"/>
            <a:ext cx="12877800" cy="8733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  <a:defRPr/>
            </a:pPr>
            <a:r>
              <a:rPr lang="ar-MA" sz="36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التصحيح</a:t>
            </a:r>
          </a:p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SA" sz="2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843D6E44-362E-51DC-EAAF-70415CAC4F80}"/>
              </a:ext>
            </a:extLst>
          </p:cNvPr>
          <p:cNvSpPr/>
          <p:nvPr/>
        </p:nvSpPr>
        <p:spPr>
          <a:xfrm rot="10800000">
            <a:off x="13049043" y="113031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DE98E6BF-C6CB-7D47-9F77-1EDC582F1B7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06785005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BDC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9" name="Image 8">
            <a:extLst>
              <a:ext uri="{FF2B5EF4-FFF2-40B4-BE49-F238E27FC236}">
                <a16:creationId xmlns:a16="http://schemas.microsoft.com/office/drawing/2014/main" id="{4E4E2D54-90D7-9D18-0276-2F8CE4D4DBB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5853" y="4480253"/>
            <a:ext cx="13164293" cy="3622018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BA8DF0FE-D258-6029-126A-DD683A10FACE}"/>
              </a:ext>
            </a:extLst>
          </p:cNvPr>
          <p:cNvSpPr txBox="1"/>
          <p:nvPr/>
        </p:nvSpPr>
        <p:spPr>
          <a:xfrm>
            <a:off x="2962290" y="3101402"/>
            <a:ext cx="7791417" cy="5501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ct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44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تصحيح</a:t>
            </a:r>
            <a:r>
              <a:rPr lang="ar-MA" sz="44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تفاعلي على السبورة الجانبية</a:t>
            </a:r>
            <a:endParaRPr lang="ar-SA" sz="4400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D34B45BD-E25F-DA6D-8E58-D7FB0C99D2F4}"/>
              </a:ext>
            </a:extLst>
          </p:cNvPr>
          <p:cNvSpPr txBox="1"/>
          <p:nvPr/>
        </p:nvSpPr>
        <p:spPr>
          <a:xfrm>
            <a:off x="2997850" y="9130931"/>
            <a:ext cx="7791417" cy="5501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ct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44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تمنح النجمة للفائز في نهاية التصحيح</a:t>
            </a:r>
            <a:endParaRPr lang="ar-SA" sz="4400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A1EF989A-4646-C0BC-F4EC-B23BDF27F9A4}"/>
              </a:ext>
            </a:extLst>
          </p:cNvPr>
          <p:cNvSpPr txBox="1"/>
          <p:nvPr/>
        </p:nvSpPr>
        <p:spPr>
          <a:xfrm>
            <a:off x="11353800" y="6220480"/>
            <a:ext cx="609600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ar-MA" sz="2800" b="1" dirty="0"/>
              <a:t>36</a:t>
            </a:r>
            <a:endParaRPr lang="fr-FR" b="1" dirty="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EBFB9247-6A98-0A6F-AAD2-C8A57DA3A934}"/>
              </a:ext>
            </a:extLst>
          </p:cNvPr>
          <p:cNvSpPr txBox="1"/>
          <p:nvPr/>
        </p:nvSpPr>
        <p:spPr>
          <a:xfrm>
            <a:off x="11353800" y="7237157"/>
            <a:ext cx="609600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ar-MA" sz="2800" b="1" dirty="0"/>
              <a:t>24</a:t>
            </a:r>
            <a:endParaRPr lang="fr-FR" b="1" dirty="0"/>
          </a:p>
        </p:txBody>
      </p:sp>
    </p:spTree>
    <p:extLst>
      <p:ext uri="{BB962C8B-B14F-4D97-AF65-F5344CB8AC3E}">
        <p14:creationId xmlns:p14="http://schemas.microsoft.com/office/powerpoint/2010/main" val="81187229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86552B-D09F-1E52-18F2-44F9906F53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136C8619-49CE-E3CD-2915-34EA9BCD1950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algn="l" defTabSz="685834" rtl="0" eaLnBrk="1" latinLnBrk="0" hangingPunct="1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27A00D05-5D7A-CDDF-6312-31BA432C3368}"/>
              </a:ext>
            </a:extLst>
          </p:cNvPr>
          <p:cNvSpPr/>
          <p:nvPr/>
        </p:nvSpPr>
        <p:spPr>
          <a:xfrm>
            <a:off x="3652888" y="2889589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endParaRPr lang="fr-FR" b="1" dirty="0">
              <a:solidFill>
                <a:srgbClr val="FFC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64B43CFE-4F97-345F-908D-CA19E853F8AB}"/>
              </a:ext>
            </a:extLst>
          </p:cNvPr>
          <p:cNvSpPr txBox="1"/>
          <p:nvPr/>
        </p:nvSpPr>
        <p:spPr>
          <a:xfrm>
            <a:off x="1441490" y="3969513"/>
            <a:ext cx="10744200" cy="127534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 rtl="1">
              <a:lnSpc>
                <a:spcPts val="11099"/>
              </a:lnSpc>
            </a:pPr>
            <a:r>
              <a:rPr lang="ar-MA" sz="54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مقارنة عددين كسريين لهما نفس المقام أو البسط</a:t>
            </a:r>
            <a:endParaRPr lang="ar-SA" sz="54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5BE51A30-354A-19B9-C336-9B908067F1A4}"/>
              </a:ext>
            </a:extLst>
          </p:cNvPr>
          <p:cNvSpPr txBox="1"/>
          <p:nvPr/>
        </p:nvSpPr>
        <p:spPr>
          <a:xfrm>
            <a:off x="3870366" y="2596548"/>
            <a:ext cx="5886448" cy="13445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algn="ctr" defTabSz="685834" rtl="1" eaLnBrk="1" latinLnBrk="0" hangingPunct="1">
              <a:lnSpc>
                <a:spcPts val="11099"/>
              </a:lnSpc>
            </a:pPr>
            <a:r>
              <a:rPr lang="ar-MA" sz="72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الأعداد</a:t>
            </a:r>
            <a:endParaRPr lang="en-US" sz="72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8" name="Image 17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B84CDE6B-6DB4-CFA9-29A9-D7FB556EADA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33400" y="6692094"/>
            <a:ext cx="3785406" cy="3785406"/>
          </a:xfrm>
          <a:prstGeom prst="rect">
            <a:avLst/>
          </a:prstGeom>
        </p:spPr>
      </p:pic>
      <p:pic>
        <p:nvPicPr>
          <p:cNvPr id="5" name="Image 4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6B412981-112B-6EAB-525B-BE9ADBDD0B2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7226300"/>
            <a:ext cx="3251200" cy="32512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949F06EB-BCE0-6FF0-4E33-581EBCAAE3B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83" r="3883"/>
          <a:stretch/>
        </p:blipFill>
        <p:spPr>
          <a:xfrm>
            <a:off x="5714999" y="5676900"/>
            <a:ext cx="2285999" cy="2769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2665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258576-30ED-EA7C-15B5-8752720C9C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91BDBBFC-DDB6-746A-4D70-25065572A1FA}"/>
              </a:ext>
            </a:extLst>
          </p:cNvPr>
          <p:cNvSpPr/>
          <p:nvPr/>
        </p:nvSpPr>
        <p:spPr>
          <a:xfrm>
            <a:off x="-1" y="1981202"/>
            <a:ext cx="13716001" cy="8305798"/>
          </a:xfrm>
          <a:prstGeom prst="rect">
            <a:avLst/>
          </a:prstGeom>
          <a:solidFill>
            <a:srgbClr val="3D8F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51E08495-845E-3B32-E433-1F57EFA4065B}"/>
              </a:ext>
            </a:extLst>
          </p:cNvPr>
          <p:cNvSpPr/>
          <p:nvPr/>
        </p:nvSpPr>
        <p:spPr>
          <a:xfrm>
            <a:off x="275853" y="2550884"/>
            <a:ext cx="13164293" cy="733222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CEFBC101-7556-D915-BDA2-1E69A693CBCF}"/>
              </a:ext>
            </a:extLst>
          </p:cNvPr>
          <p:cNvSpPr/>
          <p:nvPr/>
        </p:nvSpPr>
        <p:spPr>
          <a:xfrm>
            <a:off x="-1" y="752746"/>
            <a:ext cx="13716001" cy="152751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7892E606-4C7A-3FB9-FD9F-0BBC22C79417}"/>
              </a:ext>
            </a:extLst>
          </p:cNvPr>
          <p:cNvSpPr txBox="1"/>
          <p:nvPr/>
        </p:nvSpPr>
        <p:spPr>
          <a:xfrm>
            <a:off x="838200" y="863026"/>
            <a:ext cx="11601417" cy="888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شكلوا مجموعات صغيرة بهدوء سنقوم بالمناولة</a:t>
            </a:r>
          </a:p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يمنح الأستاذ ورقتين بيضاوين لكل مجموعة</a:t>
            </a: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D3A81952-617A-60E7-E024-EA22D938338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11843510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4191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7B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50" name="Freeform 8">
            <a:extLst>
              <a:ext uri="{FF2B5EF4-FFF2-40B4-BE49-F238E27FC236}">
                <a16:creationId xmlns:a16="http://schemas.microsoft.com/office/drawing/2014/main" id="{E225A5C3-9EA8-8F57-37C9-7C9E7679794C}"/>
              </a:ext>
            </a:extLst>
          </p:cNvPr>
          <p:cNvSpPr/>
          <p:nvPr/>
        </p:nvSpPr>
        <p:spPr>
          <a:xfrm rot="10800000">
            <a:off x="12656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8032B678-0766-7898-52E7-4747855FBDDC}"/>
              </a:ext>
            </a:extLst>
          </p:cNvPr>
          <p:cNvSpPr txBox="1"/>
          <p:nvPr/>
        </p:nvSpPr>
        <p:spPr>
          <a:xfrm>
            <a:off x="9583759" y="4903451"/>
            <a:ext cx="272635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3600" dirty="0">
                <a:solidFill>
                  <a:schemeClr val="bg1"/>
                </a:solidFill>
                <a:latin typeface="IBM Plex Sans Arabic" panose="020B0503050203000203" pitchFamily="34" charset="-78"/>
                <a:cs typeface="IBM Plex Sans Arabic" panose="020B0503050203000203" pitchFamily="34" charset="-78"/>
              </a:rPr>
              <a:t>نمذجة التعرف على الاعداد بالخشيبات والحزم</a:t>
            </a:r>
            <a:endParaRPr lang="fr-FR" sz="3600" dirty="0">
              <a:solidFill>
                <a:schemeClr val="bg1"/>
              </a:solidFill>
              <a:latin typeface="IBM Plex Sans Arabic" panose="020B0503050203000203" pitchFamily="34" charset="-78"/>
              <a:cs typeface="IBM Plex Sans Arabic" panose="020B0503050203000203" pitchFamily="34" charset="-78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948621A1-AEF9-7352-E0F5-7807A3CA733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5112" y="1001941"/>
            <a:ext cx="1148959" cy="650235"/>
          </a:xfrm>
          <a:prstGeom prst="rect">
            <a:avLst/>
          </a:prstGeom>
        </p:spPr>
      </p:pic>
      <p:pic>
        <p:nvPicPr>
          <p:cNvPr id="11" name="Image 10" descr="Une image contenant dessin humoristique, habits, Dessin animé, garçon&#10;&#10;Le contenu généré par l’IA peut être incorrect.">
            <a:extLst>
              <a:ext uri="{FF2B5EF4-FFF2-40B4-BE49-F238E27FC236}">
                <a16:creationId xmlns:a16="http://schemas.microsoft.com/office/drawing/2014/main" id="{C25FF676-D730-25A7-A519-C8EB045C4C0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0859" y="3359525"/>
            <a:ext cx="9334281" cy="5275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718248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843386-A578-1E51-78C1-CF17D15E5B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4094FCCB-F8AB-1B3A-8AE0-C8CF43E328C7}"/>
              </a:ext>
            </a:extLst>
          </p:cNvPr>
          <p:cNvSpPr/>
          <p:nvPr/>
        </p:nvSpPr>
        <p:spPr>
          <a:xfrm>
            <a:off x="-1" y="1981202"/>
            <a:ext cx="13716001" cy="8305798"/>
          </a:xfrm>
          <a:prstGeom prst="rect">
            <a:avLst/>
          </a:prstGeom>
          <a:solidFill>
            <a:srgbClr val="3D8F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D0D4B6-7904-72AD-8DFE-A35EEAE4FE00}"/>
              </a:ext>
            </a:extLst>
          </p:cNvPr>
          <p:cNvSpPr/>
          <p:nvPr/>
        </p:nvSpPr>
        <p:spPr>
          <a:xfrm>
            <a:off x="275853" y="2550884"/>
            <a:ext cx="13164293" cy="733222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9F63280D-0227-B5B1-2221-8F9F5F5ABFFC}"/>
              </a:ext>
            </a:extLst>
          </p:cNvPr>
          <p:cNvSpPr/>
          <p:nvPr/>
        </p:nvSpPr>
        <p:spPr>
          <a:xfrm>
            <a:off x="-1" y="752746"/>
            <a:ext cx="13716001" cy="152751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BF7CCDE5-98A4-7AF4-6AC0-D940189F3AFF}"/>
              </a:ext>
            </a:extLst>
          </p:cNvPr>
          <p:cNvSpPr txBox="1"/>
          <p:nvPr/>
        </p:nvSpPr>
        <p:spPr>
          <a:xfrm>
            <a:off x="3962400" y="863026"/>
            <a:ext cx="84772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قوموا بطي كل ورقة إلى 4 أجزاء </a:t>
            </a:r>
            <a:r>
              <a:rPr lang="ar-MA" sz="3200" dirty="0" err="1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متقايسة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اشتغلوا بهدوء.</a:t>
            </a: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2E84D930-8F87-39F7-8072-391863F491C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21955739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4191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7B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50" name="Freeform 8">
            <a:extLst>
              <a:ext uri="{FF2B5EF4-FFF2-40B4-BE49-F238E27FC236}">
                <a16:creationId xmlns:a16="http://schemas.microsoft.com/office/drawing/2014/main" id="{279C20D0-151A-03AC-0097-5CC68EC0CCBF}"/>
              </a:ext>
            </a:extLst>
          </p:cNvPr>
          <p:cNvSpPr/>
          <p:nvPr/>
        </p:nvSpPr>
        <p:spPr>
          <a:xfrm rot="10800000">
            <a:off x="12656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604D277E-C654-1328-4334-535B04B4F44B}"/>
              </a:ext>
            </a:extLst>
          </p:cNvPr>
          <p:cNvSpPr txBox="1"/>
          <p:nvPr/>
        </p:nvSpPr>
        <p:spPr>
          <a:xfrm>
            <a:off x="9583759" y="4903451"/>
            <a:ext cx="272635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3600" dirty="0">
                <a:solidFill>
                  <a:schemeClr val="bg1"/>
                </a:solidFill>
                <a:latin typeface="IBM Plex Sans Arabic" panose="020B0503050203000203" pitchFamily="34" charset="-78"/>
                <a:cs typeface="IBM Plex Sans Arabic" panose="020B0503050203000203" pitchFamily="34" charset="-78"/>
              </a:rPr>
              <a:t>نمذجة التعرف على الاعداد بالخشيبات والحزم</a:t>
            </a:r>
            <a:endParaRPr lang="fr-FR" sz="3600" dirty="0">
              <a:solidFill>
                <a:schemeClr val="bg1"/>
              </a:solidFill>
              <a:latin typeface="IBM Plex Sans Arabic" panose="020B0503050203000203" pitchFamily="34" charset="-78"/>
              <a:cs typeface="IBM Plex Sans Arabic" panose="020B0503050203000203" pitchFamily="34" charset="-78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338560FF-0122-D033-0012-65F753DF63D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5112" y="1001941"/>
            <a:ext cx="1148959" cy="650235"/>
          </a:xfrm>
          <a:prstGeom prst="rect">
            <a:avLst/>
          </a:prstGeom>
        </p:spPr>
      </p:pic>
      <p:pic>
        <p:nvPicPr>
          <p:cNvPr id="11" name="Image 10" descr="Une image contenant dessin humoristique, habits, Dessin animé, garçon&#10;&#10;Le contenu généré par l’IA peut être incorrect.">
            <a:extLst>
              <a:ext uri="{FF2B5EF4-FFF2-40B4-BE49-F238E27FC236}">
                <a16:creationId xmlns:a16="http://schemas.microsoft.com/office/drawing/2014/main" id="{619AD994-7471-F1CC-437F-9A1E845309A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0859" y="3359525"/>
            <a:ext cx="9334281" cy="5275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980518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DAC982-8D7C-EF6D-3B5A-1875834ADC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79BB7D78-546D-D874-D062-D9C9908A6FB1}"/>
              </a:ext>
            </a:extLst>
          </p:cNvPr>
          <p:cNvSpPr/>
          <p:nvPr/>
        </p:nvSpPr>
        <p:spPr>
          <a:xfrm>
            <a:off x="-1" y="1981202"/>
            <a:ext cx="13716001" cy="8305798"/>
          </a:xfrm>
          <a:prstGeom prst="rect">
            <a:avLst/>
          </a:prstGeom>
          <a:solidFill>
            <a:srgbClr val="3D8F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521C63DC-2BF2-442A-960C-523D09658BC7}"/>
              </a:ext>
            </a:extLst>
          </p:cNvPr>
          <p:cNvSpPr/>
          <p:nvPr/>
        </p:nvSpPr>
        <p:spPr>
          <a:xfrm>
            <a:off x="275853" y="2550884"/>
            <a:ext cx="13164293" cy="733222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460B1871-72DE-08D4-BFC8-540927360751}"/>
              </a:ext>
            </a:extLst>
          </p:cNvPr>
          <p:cNvSpPr/>
          <p:nvPr/>
        </p:nvSpPr>
        <p:spPr>
          <a:xfrm>
            <a:off x="-1" y="752746"/>
            <a:ext cx="13716001" cy="152751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4F79CF5F-26CB-DB24-15C6-C56BB0EBFA8E}"/>
              </a:ext>
            </a:extLst>
          </p:cNvPr>
          <p:cNvSpPr txBox="1"/>
          <p:nvPr/>
        </p:nvSpPr>
        <p:spPr>
          <a:xfrm>
            <a:off x="3962400" y="863026"/>
            <a:ext cx="8477217" cy="888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خذوا جزءا واحدا من الورقة الأولى ولونوه بالأصفر. ما هو العدد الكسري الذي يمثله؟ يكتب مقرر المجموعة النتيجة على اللوحة. </a:t>
            </a: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1486B1C0-57E5-6C81-7816-C433F64FE5A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99572782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4191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7B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50" name="Freeform 8">
            <a:extLst>
              <a:ext uri="{FF2B5EF4-FFF2-40B4-BE49-F238E27FC236}">
                <a16:creationId xmlns:a16="http://schemas.microsoft.com/office/drawing/2014/main" id="{A139D86C-8489-8508-C2B8-D7CEBCB87A63}"/>
              </a:ext>
            </a:extLst>
          </p:cNvPr>
          <p:cNvSpPr/>
          <p:nvPr/>
        </p:nvSpPr>
        <p:spPr>
          <a:xfrm rot="10800000">
            <a:off x="12656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AA10A168-E79F-BB1C-BA63-0AA7866640E0}"/>
              </a:ext>
            </a:extLst>
          </p:cNvPr>
          <p:cNvSpPr txBox="1"/>
          <p:nvPr/>
        </p:nvSpPr>
        <p:spPr>
          <a:xfrm>
            <a:off x="9583759" y="4903451"/>
            <a:ext cx="272635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3600" dirty="0">
                <a:solidFill>
                  <a:schemeClr val="bg1"/>
                </a:solidFill>
                <a:latin typeface="IBM Plex Sans Arabic" panose="020B0503050203000203" pitchFamily="34" charset="-78"/>
                <a:cs typeface="IBM Plex Sans Arabic" panose="020B0503050203000203" pitchFamily="34" charset="-78"/>
              </a:rPr>
              <a:t>نمذجة التعرف على الاعداد بالخشيبات والحزم</a:t>
            </a:r>
            <a:endParaRPr lang="fr-FR" sz="3600" dirty="0">
              <a:solidFill>
                <a:schemeClr val="bg1"/>
              </a:solidFill>
              <a:latin typeface="IBM Plex Sans Arabic" panose="020B0503050203000203" pitchFamily="34" charset="-78"/>
              <a:cs typeface="IBM Plex Sans Arabic" panose="020B0503050203000203" pitchFamily="34" charset="-78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DE129A8E-9C50-C176-3D1E-150E34CD425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5112" y="1001941"/>
            <a:ext cx="1148959" cy="650235"/>
          </a:xfrm>
          <a:prstGeom prst="rect">
            <a:avLst/>
          </a:prstGeom>
        </p:spPr>
      </p:pic>
      <p:pic>
        <p:nvPicPr>
          <p:cNvPr id="11" name="Image 10" descr="Une image contenant dessin humoristique, habits, Dessin animé, garçon&#10;&#10;Le contenu généré par l’IA peut être incorrect.">
            <a:extLst>
              <a:ext uri="{FF2B5EF4-FFF2-40B4-BE49-F238E27FC236}">
                <a16:creationId xmlns:a16="http://schemas.microsoft.com/office/drawing/2014/main" id="{C32653FE-8578-91D4-3142-CE89A6A23E5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0859" y="3359525"/>
            <a:ext cx="9334281" cy="5275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404716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B6CD05-CBA8-9133-59CC-E3B55DA410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ED34772F-0C93-929F-C3A2-A4581EAB1D43}"/>
              </a:ext>
            </a:extLst>
          </p:cNvPr>
          <p:cNvSpPr/>
          <p:nvPr/>
        </p:nvSpPr>
        <p:spPr>
          <a:xfrm>
            <a:off x="-1" y="1981202"/>
            <a:ext cx="13716001" cy="8305798"/>
          </a:xfrm>
          <a:prstGeom prst="rect">
            <a:avLst/>
          </a:prstGeom>
          <a:solidFill>
            <a:srgbClr val="3D8F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96428FEF-474E-0A4B-396E-0F635596FC18}"/>
              </a:ext>
            </a:extLst>
          </p:cNvPr>
          <p:cNvSpPr/>
          <p:nvPr/>
        </p:nvSpPr>
        <p:spPr>
          <a:xfrm>
            <a:off x="275853" y="2550884"/>
            <a:ext cx="13164293" cy="733222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DF397169-179C-9BE4-CFC0-EA71E7EB88C1}"/>
              </a:ext>
            </a:extLst>
          </p:cNvPr>
          <p:cNvSpPr/>
          <p:nvPr/>
        </p:nvSpPr>
        <p:spPr>
          <a:xfrm>
            <a:off x="-1" y="752746"/>
            <a:ext cx="13716001" cy="152751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8F7A40B3-ABB7-9E8F-4641-95B302C83476}"/>
              </a:ext>
            </a:extLst>
          </p:cNvPr>
          <p:cNvSpPr txBox="1"/>
          <p:nvPr/>
        </p:nvSpPr>
        <p:spPr>
          <a:xfrm>
            <a:off x="3962400" y="863026"/>
            <a:ext cx="84772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التصحيح</a:t>
            </a: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C407A950-B093-F74C-06FC-66918A0740D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06471543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4191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7B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50" name="Freeform 8">
            <a:extLst>
              <a:ext uri="{FF2B5EF4-FFF2-40B4-BE49-F238E27FC236}">
                <a16:creationId xmlns:a16="http://schemas.microsoft.com/office/drawing/2014/main" id="{B51B0E00-F0E1-37FA-F721-1B4E33710A0F}"/>
              </a:ext>
            </a:extLst>
          </p:cNvPr>
          <p:cNvSpPr/>
          <p:nvPr/>
        </p:nvSpPr>
        <p:spPr>
          <a:xfrm rot="10800000">
            <a:off x="12656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EF483BD2-35C9-F44F-A135-2A01438898D9}"/>
              </a:ext>
            </a:extLst>
          </p:cNvPr>
          <p:cNvSpPr txBox="1"/>
          <p:nvPr/>
        </p:nvSpPr>
        <p:spPr>
          <a:xfrm>
            <a:off x="9583759" y="4903451"/>
            <a:ext cx="272635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3600" dirty="0">
                <a:solidFill>
                  <a:schemeClr val="bg1"/>
                </a:solidFill>
                <a:latin typeface="IBM Plex Sans Arabic" panose="020B0503050203000203" pitchFamily="34" charset="-78"/>
                <a:cs typeface="IBM Plex Sans Arabic" panose="020B0503050203000203" pitchFamily="34" charset="-78"/>
              </a:rPr>
              <a:t>نمذجة التعرف على الاعداد بالخشيبات والحزم</a:t>
            </a:r>
            <a:endParaRPr lang="fr-FR" sz="3600" dirty="0">
              <a:solidFill>
                <a:schemeClr val="bg1"/>
              </a:solidFill>
              <a:latin typeface="IBM Plex Sans Arabic" panose="020B0503050203000203" pitchFamily="34" charset="-78"/>
              <a:cs typeface="IBM Plex Sans Arabic" panose="020B0503050203000203" pitchFamily="34" charset="-78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7EBADD5D-3FE8-4059-25E3-09E1F576A7A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5112" y="1001941"/>
            <a:ext cx="1148959" cy="650235"/>
          </a:xfrm>
          <a:prstGeom prst="rect">
            <a:avLst/>
          </a:prstGeom>
        </p:spPr>
      </p:pic>
      <p:pic>
        <p:nvPicPr>
          <p:cNvPr id="2" name="Picture 9">
            <a:extLst>
              <a:ext uri="{FF2B5EF4-FFF2-40B4-BE49-F238E27FC236}">
                <a16:creationId xmlns:a16="http://schemas.microsoft.com/office/drawing/2014/main" id="{3BAEF67A-5460-1E3A-592D-E0C91EABDC7E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1025" t="14561" r="11389" b="14089"/>
          <a:stretch/>
        </p:blipFill>
        <p:spPr>
          <a:xfrm>
            <a:off x="3583286" y="3719013"/>
            <a:ext cx="6549427" cy="4458466"/>
          </a:xfrm>
          <a:prstGeom prst="round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D7EC10E7-5054-AEDE-06E2-9CFAEFEE2ECB}"/>
              </a:ext>
            </a:extLst>
          </p:cNvPr>
          <p:cNvSpPr txBox="1"/>
          <p:nvPr/>
        </p:nvSpPr>
        <p:spPr>
          <a:xfrm>
            <a:off x="6629400" y="4808182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1</a:t>
            </a:r>
            <a:endParaRPr lang="fr-FR" sz="8000" b="1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D486E713-50B9-674F-9C7A-6C98AE5640EB}"/>
              </a:ext>
            </a:extLst>
          </p:cNvPr>
          <p:cNvSpPr txBox="1"/>
          <p:nvPr/>
        </p:nvSpPr>
        <p:spPr>
          <a:xfrm>
            <a:off x="6629400" y="6235296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4</a:t>
            </a:r>
            <a:endParaRPr lang="fr-FR" sz="8000" b="1" dirty="0"/>
          </a:p>
        </p:txBody>
      </p:sp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CF66EB7B-277B-3178-E164-0F37222153C9}"/>
              </a:ext>
            </a:extLst>
          </p:cNvPr>
          <p:cNvCxnSpPr/>
          <p:nvPr/>
        </p:nvCxnSpPr>
        <p:spPr>
          <a:xfrm>
            <a:off x="6220887" y="6131621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7536892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D16B91-2FEE-9D97-6032-181DCE4F6B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D7045AA2-C3EC-48BF-96F6-27A70B49169D}"/>
              </a:ext>
            </a:extLst>
          </p:cNvPr>
          <p:cNvSpPr/>
          <p:nvPr/>
        </p:nvSpPr>
        <p:spPr>
          <a:xfrm>
            <a:off x="-1" y="1981202"/>
            <a:ext cx="13716001" cy="8305798"/>
          </a:xfrm>
          <a:prstGeom prst="rect">
            <a:avLst/>
          </a:prstGeom>
          <a:solidFill>
            <a:srgbClr val="3D8F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2E807D81-2166-AADF-5BAE-5DDF93989245}"/>
              </a:ext>
            </a:extLst>
          </p:cNvPr>
          <p:cNvSpPr/>
          <p:nvPr/>
        </p:nvSpPr>
        <p:spPr>
          <a:xfrm>
            <a:off x="275853" y="2550884"/>
            <a:ext cx="13164293" cy="733222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9736B59A-425D-23B3-7DD8-DBD7E05CCD62}"/>
              </a:ext>
            </a:extLst>
          </p:cNvPr>
          <p:cNvSpPr/>
          <p:nvPr/>
        </p:nvSpPr>
        <p:spPr>
          <a:xfrm>
            <a:off x="-1" y="752746"/>
            <a:ext cx="13716001" cy="152751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3071A0CD-45E6-0F4B-0425-038895ED28A4}"/>
              </a:ext>
            </a:extLst>
          </p:cNvPr>
          <p:cNvSpPr txBox="1"/>
          <p:nvPr/>
        </p:nvSpPr>
        <p:spPr>
          <a:xfrm>
            <a:off x="3962400" y="863026"/>
            <a:ext cx="8477217" cy="888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خذوا جزأين من الورقة الثانية ولونوهما بالأحمر. ما هو العدد الكسري الذي يمثله؟ يكتب مقرر المجموعة النتيجة على اللوحة. </a:t>
            </a: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49DB6DFA-C657-D740-B868-3B5F8BF6D12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90335319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4191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7B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50" name="Freeform 8">
            <a:extLst>
              <a:ext uri="{FF2B5EF4-FFF2-40B4-BE49-F238E27FC236}">
                <a16:creationId xmlns:a16="http://schemas.microsoft.com/office/drawing/2014/main" id="{52C3BBAB-10D0-A573-7EF5-C366399D0365}"/>
              </a:ext>
            </a:extLst>
          </p:cNvPr>
          <p:cNvSpPr/>
          <p:nvPr/>
        </p:nvSpPr>
        <p:spPr>
          <a:xfrm rot="10800000">
            <a:off x="12656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0CDF5421-C66D-838B-EAB9-DF03E561EC78}"/>
              </a:ext>
            </a:extLst>
          </p:cNvPr>
          <p:cNvSpPr txBox="1"/>
          <p:nvPr/>
        </p:nvSpPr>
        <p:spPr>
          <a:xfrm>
            <a:off x="9583759" y="4903451"/>
            <a:ext cx="272635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IBM Plex Sans Arabic" panose="020B0503050203000203" pitchFamily="34" charset="-78"/>
                <a:ea typeface="+mn-ea"/>
                <a:cs typeface="IBM Plex Sans Arabic" panose="020B0503050203000203" pitchFamily="34" charset="-78"/>
              </a:rPr>
              <a:t>نمذجة التعرف على الاعداد بالخشيبات والحزم</a:t>
            </a: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IBM Plex Sans Arabic" panose="020B0503050203000203" pitchFamily="34" charset="-78"/>
              <a:ea typeface="+mn-ea"/>
              <a:cs typeface="IBM Plex Sans Arabic" panose="020B0503050203000203" pitchFamily="34" charset="-78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61DF7244-444C-93C0-FD66-A8B223208B0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5112" y="1001941"/>
            <a:ext cx="1148959" cy="650235"/>
          </a:xfrm>
          <a:prstGeom prst="rect">
            <a:avLst/>
          </a:prstGeom>
        </p:spPr>
      </p:pic>
      <p:pic>
        <p:nvPicPr>
          <p:cNvPr id="11" name="Image 10" descr="Une image contenant dessin humoristique, habits, Dessin animé, garçon&#10;&#10;Le contenu généré par l’IA peut être incorrect.">
            <a:extLst>
              <a:ext uri="{FF2B5EF4-FFF2-40B4-BE49-F238E27FC236}">
                <a16:creationId xmlns:a16="http://schemas.microsoft.com/office/drawing/2014/main" id="{D54E9CC6-67EF-531B-FD99-7EB1C7B0C96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0859" y="3359525"/>
            <a:ext cx="9334281" cy="5275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077062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34B33A-731A-B64A-16F9-8D695F3E7F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BDE80FEB-1318-E171-831E-E0ABE7F769D0}"/>
              </a:ext>
            </a:extLst>
          </p:cNvPr>
          <p:cNvSpPr/>
          <p:nvPr/>
        </p:nvSpPr>
        <p:spPr>
          <a:xfrm>
            <a:off x="-1" y="1981202"/>
            <a:ext cx="13716001" cy="8305798"/>
          </a:xfrm>
          <a:prstGeom prst="rect">
            <a:avLst/>
          </a:prstGeom>
          <a:solidFill>
            <a:srgbClr val="3D8F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F9CC47BB-D274-4826-CC4D-1CE5D0C5A05C}"/>
              </a:ext>
            </a:extLst>
          </p:cNvPr>
          <p:cNvSpPr/>
          <p:nvPr/>
        </p:nvSpPr>
        <p:spPr>
          <a:xfrm>
            <a:off x="275853" y="2550884"/>
            <a:ext cx="13164293" cy="733222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E71EFE08-072B-5427-7FEF-5185483187A5}"/>
              </a:ext>
            </a:extLst>
          </p:cNvPr>
          <p:cNvSpPr/>
          <p:nvPr/>
        </p:nvSpPr>
        <p:spPr>
          <a:xfrm>
            <a:off x="-1" y="752746"/>
            <a:ext cx="13716001" cy="152751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5FF86319-AEC9-08AD-758E-E09879113933}"/>
              </a:ext>
            </a:extLst>
          </p:cNvPr>
          <p:cNvSpPr txBox="1"/>
          <p:nvPr/>
        </p:nvSpPr>
        <p:spPr>
          <a:xfrm>
            <a:off x="3962400" y="863026"/>
            <a:ext cx="84772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التصحيح</a:t>
            </a: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31E4FD63-B9AF-6C0B-DAD2-74641412DD0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88166997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4191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7B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50" name="Freeform 8">
            <a:extLst>
              <a:ext uri="{FF2B5EF4-FFF2-40B4-BE49-F238E27FC236}">
                <a16:creationId xmlns:a16="http://schemas.microsoft.com/office/drawing/2014/main" id="{1FDFF5EE-3C8C-3250-B1AA-467B194C06C3}"/>
              </a:ext>
            </a:extLst>
          </p:cNvPr>
          <p:cNvSpPr/>
          <p:nvPr/>
        </p:nvSpPr>
        <p:spPr>
          <a:xfrm rot="10800000">
            <a:off x="12656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C25767E0-D011-E038-FB9C-05FB1D575C1B}"/>
              </a:ext>
            </a:extLst>
          </p:cNvPr>
          <p:cNvSpPr txBox="1"/>
          <p:nvPr/>
        </p:nvSpPr>
        <p:spPr>
          <a:xfrm>
            <a:off x="9583759" y="4903451"/>
            <a:ext cx="272635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3600" dirty="0">
                <a:solidFill>
                  <a:schemeClr val="bg1"/>
                </a:solidFill>
                <a:latin typeface="IBM Plex Sans Arabic" panose="020B0503050203000203" pitchFamily="34" charset="-78"/>
                <a:cs typeface="IBM Plex Sans Arabic" panose="020B0503050203000203" pitchFamily="34" charset="-78"/>
              </a:rPr>
              <a:t>نمذجة التعرف على الاعداد بالخشيبات والحزم</a:t>
            </a:r>
            <a:endParaRPr lang="fr-FR" sz="3600" dirty="0">
              <a:solidFill>
                <a:schemeClr val="bg1"/>
              </a:solidFill>
              <a:latin typeface="IBM Plex Sans Arabic" panose="020B0503050203000203" pitchFamily="34" charset="-78"/>
              <a:cs typeface="IBM Plex Sans Arabic" panose="020B0503050203000203" pitchFamily="34" charset="-78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4EB45F6A-26A5-634C-DA44-4046EA87595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5112" y="1001941"/>
            <a:ext cx="1148959" cy="650235"/>
          </a:xfrm>
          <a:prstGeom prst="rect">
            <a:avLst/>
          </a:prstGeom>
        </p:spPr>
      </p:pic>
      <p:pic>
        <p:nvPicPr>
          <p:cNvPr id="2" name="Picture 9">
            <a:extLst>
              <a:ext uri="{FF2B5EF4-FFF2-40B4-BE49-F238E27FC236}">
                <a16:creationId xmlns:a16="http://schemas.microsoft.com/office/drawing/2014/main" id="{46712121-5DDD-2213-10EE-C2112D196B42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1025" t="14561" r="11389" b="14089"/>
          <a:stretch/>
        </p:blipFill>
        <p:spPr>
          <a:xfrm>
            <a:off x="3583286" y="3719013"/>
            <a:ext cx="6549427" cy="4458466"/>
          </a:xfrm>
          <a:prstGeom prst="round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260266C5-2D41-A00B-4C65-35EC7A7DA378}"/>
              </a:ext>
            </a:extLst>
          </p:cNvPr>
          <p:cNvSpPr txBox="1"/>
          <p:nvPr/>
        </p:nvSpPr>
        <p:spPr>
          <a:xfrm>
            <a:off x="6629400" y="4808182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2</a:t>
            </a:r>
            <a:endParaRPr lang="fr-FR" sz="8000" b="1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F2C0AC68-2430-D860-6C92-761A0EF70356}"/>
              </a:ext>
            </a:extLst>
          </p:cNvPr>
          <p:cNvSpPr txBox="1"/>
          <p:nvPr/>
        </p:nvSpPr>
        <p:spPr>
          <a:xfrm>
            <a:off x="6629400" y="6235296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4</a:t>
            </a:r>
            <a:endParaRPr lang="fr-FR" sz="8000" b="1" dirty="0"/>
          </a:p>
        </p:txBody>
      </p:sp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BED884D8-58D3-CDD6-A752-6AF61B3E4A25}"/>
              </a:ext>
            </a:extLst>
          </p:cNvPr>
          <p:cNvCxnSpPr/>
          <p:nvPr/>
        </p:nvCxnSpPr>
        <p:spPr>
          <a:xfrm>
            <a:off x="6220887" y="6131621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9338644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2E8F6E-5007-6B4B-B6AB-6605F0D968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16B194D2-10D0-B04B-5BFD-8ABF561A4272}"/>
              </a:ext>
            </a:extLst>
          </p:cNvPr>
          <p:cNvSpPr/>
          <p:nvPr/>
        </p:nvSpPr>
        <p:spPr>
          <a:xfrm>
            <a:off x="-1" y="1981202"/>
            <a:ext cx="13716001" cy="8305798"/>
          </a:xfrm>
          <a:prstGeom prst="rect">
            <a:avLst/>
          </a:prstGeom>
          <a:solidFill>
            <a:srgbClr val="3D8F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D212628F-2C2B-3562-D21E-EDD40BCFABAA}"/>
              </a:ext>
            </a:extLst>
          </p:cNvPr>
          <p:cNvSpPr/>
          <p:nvPr/>
        </p:nvSpPr>
        <p:spPr>
          <a:xfrm>
            <a:off x="275853" y="2550884"/>
            <a:ext cx="13164293" cy="733222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82EFEE4B-FCFF-DAAB-9301-FA6C231D8053}"/>
              </a:ext>
            </a:extLst>
          </p:cNvPr>
          <p:cNvSpPr/>
          <p:nvPr/>
        </p:nvSpPr>
        <p:spPr>
          <a:xfrm>
            <a:off x="-1" y="752746"/>
            <a:ext cx="13716001" cy="152751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FBE637DC-2B69-4514-F50B-8834EC8B9FC9}"/>
              </a:ext>
            </a:extLst>
          </p:cNvPr>
          <p:cNvSpPr txBox="1"/>
          <p:nvPr/>
        </p:nvSpPr>
        <p:spPr>
          <a:xfrm>
            <a:off x="3962400" y="863026"/>
            <a:ext cx="8477217" cy="888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ضعوا الورقتين على الطاولة بحيث تكون الأجزاء الملونة في نفس المستوى. </a:t>
            </a:r>
          </a:p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ماذا تلاحظون بالنسبة للجزء الملون في كل ورقة؟</a:t>
            </a:r>
            <a:endParaRPr kumimoji="0" lang="ar-MA" sz="3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BA7C31EB-45AB-33C4-E669-20ECF696A8C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72749145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4191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7B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50" name="Freeform 8">
            <a:extLst>
              <a:ext uri="{FF2B5EF4-FFF2-40B4-BE49-F238E27FC236}">
                <a16:creationId xmlns:a16="http://schemas.microsoft.com/office/drawing/2014/main" id="{046544A2-1F5A-AFD4-F2CB-FB88A0EAAE9C}"/>
              </a:ext>
            </a:extLst>
          </p:cNvPr>
          <p:cNvSpPr/>
          <p:nvPr/>
        </p:nvSpPr>
        <p:spPr>
          <a:xfrm rot="10800000">
            <a:off x="12656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F3003712-FE2E-8560-15F8-42DE68E3E283}"/>
              </a:ext>
            </a:extLst>
          </p:cNvPr>
          <p:cNvSpPr txBox="1"/>
          <p:nvPr/>
        </p:nvSpPr>
        <p:spPr>
          <a:xfrm>
            <a:off x="9583759" y="4903451"/>
            <a:ext cx="272635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IBM Plex Sans Arabic" panose="020B0503050203000203" pitchFamily="34" charset="-78"/>
                <a:ea typeface="+mn-ea"/>
                <a:cs typeface="IBM Plex Sans Arabic" panose="020B0503050203000203" pitchFamily="34" charset="-78"/>
              </a:rPr>
              <a:t>نمذجة التعرف على الاعداد بالخشيبات والحزم</a:t>
            </a: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IBM Plex Sans Arabic" panose="020B0503050203000203" pitchFamily="34" charset="-78"/>
              <a:ea typeface="+mn-ea"/>
              <a:cs typeface="IBM Plex Sans Arabic" panose="020B0503050203000203" pitchFamily="34" charset="-78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1FB38889-8A11-539F-3CEA-EB69D5A695B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5112" y="1001941"/>
            <a:ext cx="1148959" cy="650235"/>
          </a:xfrm>
          <a:prstGeom prst="rect">
            <a:avLst/>
          </a:prstGeom>
        </p:spPr>
      </p:pic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08801755-593E-2C8B-DFE2-83FA60890AB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42465572"/>
              </p:ext>
            </p:extLst>
          </p:nvPr>
        </p:nvGraphicFramePr>
        <p:xfrm>
          <a:off x="3319759" y="3537613"/>
          <a:ext cx="6264000" cy="252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6000">
                  <a:extLst>
                    <a:ext uri="{9D8B030D-6E8A-4147-A177-3AD203B41FA5}">
                      <a16:colId xmlns:a16="http://schemas.microsoft.com/office/drawing/2014/main" val="1338737526"/>
                    </a:ext>
                  </a:extLst>
                </a:gridCol>
                <a:gridCol w="1566000">
                  <a:extLst>
                    <a:ext uri="{9D8B030D-6E8A-4147-A177-3AD203B41FA5}">
                      <a16:colId xmlns:a16="http://schemas.microsoft.com/office/drawing/2014/main" val="603368665"/>
                    </a:ext>
                  </a:extLst>
                </a:gridCol>
                <a:gridCol w="1566000">
                  <a:extLst>
                    <a:ext uri="{9D8B030D-6E8A-4147-A177-3AD203B41FA5}">
                      <a16:colId xmlns:a16="http://schemas.microsoft.com/office/drawing/2014/main" val="370180387"/>
                    </a:ext>
                  </a:extLst>
                </a:gridCol>
                <a:gridCol w="1566000">
                  <a:extLst>
                    <a:ext uri="{9D8B030D-6E8A-4147-A177-3AD203B41FA5}">
                      <a16:colId xmlns:a16="http://schemas.microsoft.com/office/drawing/2014/main" val="3076672068"/>
                    </a:ext>
                  </a:extLst>
                </a:gridCol>
              </a:tblGrid>
              <a:tr h="2520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77184921"/>
                  </a:ext>
                </a:extLst>
              </a:tr>
            </a:tbl>
          </a:graphicData>
        </a:graphic>
      </p:graphicFrame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6427C1BC-157D-F0A0-06E9-1676BA37972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89727070"/>
              </p:ext>
            </p:extLst>
          </p:nvPr>
        </p:nvGraphicFramePr>
        <p:xfrm>
          <a:off x="3319759" y="6657325"/>
          <a:ext cx="6264000" cy="252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6000">
                  <a:extLst>
                    <a:ext uri="{9D8B030D-6E8A-4147-A177-3AD203B41FA5}">
                      <a16:colId xmlns:a16="http://schemas.microsoft.com/office/drawing/2014/main" val="1338737526"/>
                    </a:ext>
                  </a:extLst>
                </a:gridCol>
                <a:gridCol w="1566000">
                  <a:extLst>
                    <a:ext uri="{9D8B030D-6E8A-4147-A177-3AD203B41FA5}">
                      <a16:colId xmlns:a16="http://schemas.microsoft.com/office/drawing/2014/main" val="603368665"/>
                    </a:ext>
                  </a:extLst>
                </a:gridCol>
                <a:gridCol w="1566000">
                  <a:extLst>
                    <a:ext uri="{9D8B030D-6E8A-4147-A177-3AD203B41FA5}">
                      <a16:colId xmlns:a16="http://schemas.microsoft.com/office/drawing/2014/main" val="370180387"/>
                    </a:ext>
                  </a:extLst>
                </a:gridCol>
                <a:gridCol w="1566000">
                  <a:extLst>
                    <a:ext uri="{9D8B030D-6E8A-4147-A177-3AD203B41FA5}">
                      <a16:colId xmlns:a16="http://schemas.microsoft.com/office/drawing/2014/main" val="3076672068"/>
                    </a:ext>
                  </a:extLst>
                </a:gridCol>
              </a:tblGrid>
              <a:tr h="2520000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77184921"/>
                  </a:ext>
                </a:extLst>
              </a:tr>
            </a:tbl>
          </a:graphicData>
        </a:graphic>
      </p:graphicFrame>
      <p:sp>
        <p:nvSpPr>
          <p:cNvPr id="5" name="ZoneTexte 4">
            <a:extLst>
              <a:ext uri="{FF2B5EF4-FFF2-40B4-BE49-F238E27FC236}">
                <a16:creationId xmlns:a16="http://schemas.microsoft.com/office/drawing/2014/main" id="{9A9D9DDD-DBA6-A249-356A-55FC38579DB4}"/>
              </a:ext>
            </a:extLst>
          </p:cNvPr>
          <p:cNvSpPr txBox="1"/>
          <p:nvPr/>
        </p:nvSpPr>
        <p:spPr>
          <a:xfrm>
            <a:off x="10668000" y="3460154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1</a:t>
            </a:r>
            <a:endParaRPr lang="fr-FR" sz="8000" b="1" dirty="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FA305489-FF06-CAE7-635A-4D47A3BB1193}"/>
              </a:ext>
            </a:extLst>
          </p:cNvPr>
          <p:cNvSpPr txBox="1"/>
          <p:nvPr/>
        </p:nvSpPr>
        <p:spPr>
          <a:xfrm>
            <a:off x="10668000" y="4887268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4</a:t>
            </a:r>
            <a:endParaRPr lang="fr-FR" sz="8000" b="1" dirty="0"/>
          </a:p>
        </p:txBody>
      </p:sp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1CD461BE-8F5D-A85D-9881-FB387AE2A98E}"/>
              </a:ext>
            </a:extLst>
          </p:cNvPr>
          <p:cNvCxnSpPr/>
          <p:nvPr/>
        </p:nvCxnSpPr>
        <p:spPr>
          <a:xfrm>
            <a:off x="10259487" y="4783593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ZoneTexte 8">
            <a:extLst>
              <a:ext uri="{FF2B5EF4-FFF2-40B4-BE49-F238E27FC236}">
                <a16:creationId xmlns:a16="http://schemas.microsoft.com/office/drawing/2014/main" id="{1FD3DF46-8EA3-B06F-9BEF-E63CA9A7DF1E}"/>
              </a:ext>
            </a:extLst>
          </p:cNvPr>
          <p:cNvSpPr txBox="1"/>
          <p:nvPr/>
        </p:nvSpPr>
        <p:spPr>
          <a:xfrm>
            <a:off x="10695515" y="6550055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2</a:t>
            </a:r>
            <a:endParaRPr lang="fr-FR" sz="8000" b="1" dirty="0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1803E750-0056-7F15-7185-C74E26495FE1}"/>
              </a:ext>
            </a:extLst>
          </p:cNvPr>
          <p:cNvSpPr txBox="1"/>
          <p:nvPr/>
        </p:nvSpPr>
        <p:spPr>
          <a:xfrm>
            <a:off x="10695515" y="7977169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4</a:t>
            </a:r>
            <a:endParaRPr lang="fr-FR" sz="8000" b="1" dirty="0"/>
          </a:p>
        </p:txBody>
      </p:sp>
      <p:cxnSp>
        <p:nvCxnSpPr>
          <p:cNvPr id="14" name="Connecteur droit 13">
            <a:extLst>
              <a:ext uri="{FF2B5EF4-FFF2-40B4-BE49-F238E27FC236}">
                <a16:creationId xmlns:a16="http://schemas.microsoft.com/office/drawing/2014/main" id="{6008A63E-B4C4-EDF3-C874-BA59E045EE2F}"/>
              </a:ext>
            </a:extLst>
          </p:cNvPr>
          <p:cNvCxnSpPr/>
          <p:nvPr/>
        </p:nvCxnSpPr>
        <p:spPr>
          <a:xfrm>
            <a:off x="10287002" y="7873494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8109958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9D6A7A-6A11-ECA3-7EAA-59854AB31A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A92B0FC0-EB74-D7D2-E050-78B4F6ED4BF4}"/>
              </a:ext>
            </a:extLst>
          </p:cNvPr>
          <p:cNvSpPr/>
          <p:nvPr/>
        </p:nvSpPr>
        <p:spPr>
          <a:xfrm>
            <a:off x="-1" y="1981202"/>
            <a:ext cx="13716001" cy="8305798"/>
          </a:xfrm>
          <a:prstGeom prst="rect">
            <a:avLst/>
          </a:prstGeom>
          <a:solidFill>
            <a:srgbClr val="3D8F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7DA93839-C574-AD5E-E6A1-C4E17A4BA52C}"/>
              </a:ext>
            </a:extLst>
          </p:cNvPr>
          <p:cNvSpPr/>
          <p:nvPr/>
        </p:nvSpPr>
        <p:spPr>
          <a:xfrm>
            <a:off x="275853" y="2550884"/>
            <a:ext cx="13164293" cy="733222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8D37598A-FBFE-9CC8-6798-CB5FB749E212}"/>
              </a:ext>
            </a:extLst>
          </p:cNvPr>
          <p:cNvSpPr/>
          <p:nvPr/>
        </p:nvSpPr>
        <p:spPr>
          <a:xfrm>
            <a:off x="-1" y="752746"/>
            <a:ext cx="13716001" cy="152751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403D37CF-44D8-B5ED-A66D-A1DE7AF3AC40}"/>
              </a:ext>
            </a:extLst>
          </p:cNvPr>
          <p:cNvSpPr txBox="1"/>
          <p:nvPr/>
        </p:nvSpPr>
        <p:spPr>
          <a:xfrm>
            <a:off x="3962400" y="863026"/>
            <a:ext cx="84772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نعم الجزء الملون بالأصفر أصغر من الجزء الملون بالأحمر.</a:t>
            </a: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4142735D-4140-E562-7D18-E5AAB4AEB646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4191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7B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50" name="Freeform 8">
            <a:extLst>
              <a:ext uri="{FF2B5EF4-FFF2-40B4-BE49-F238E27FC236}">
                <a16:creationId xmlns:a16="http://schemas.microsoft.com/office/drawing/2014/main" id="{92F5BC98-6424-7AF6-59C7-843D9351B074}"/>
              </a:ext>
            </a:extLst>
          </p:cNvPr>
          <p:cNvSpPr/>
          <p:nvPr/>
        </p:nvSpPr>
        <p:spPr>
          <a:xfrm rot="10800000">
            <a:off x="12656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D72A4F4F-FC2A-4113-8A18-15C10AF00517}"/>
              </a:ext>
            </a:extLst>
          </p:cNvPr>
          <p:cNvSpPr txBox="1"/>
          <p:nvPr/>
        </p:nvSpPr>
        <p:spPr>
          <a:xfrm>
            <a:off x="9583759" y="4903451"/>
            <a:ext cx="272635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IBM Plex Sans Arabic" panose="020B0503050203000203" pitchFamily="34" charset="-78"/>
                <a:ea typeface="+mn-ea"/>
                <a:cs typeface="IBM Plex Sans Arabic" panose="020B0503050203000203" pitchFamily="34" charset="-78"/>
              </a:rPr>
              <a:t>نمذجة التعرف على الاعداد بالخشيبات والحزم</a:t>
            </a: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IBM Plex Sans Arabic" panose="020B0503050203000203" pitchFamily="34" charset="-78"/>
              <a:ea typeface="+mn-ea"/>
              <a:cs typeface="IBM Plex Sans Arabic" panose="020B0503050203000203" pitchFamily="34" charset="-78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EC5394DC-499C-FDC7-438B-7678082321C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5112" y="1001941"/>
            <a:ext cx="1148959" cy="650235"/>
          </a:xfrm>
          <a:prstGeom prst="rect">
            <a:avLst/>
          </a:prstGeom>
        </p:spPr>
      </p:pic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3F1AEFB0-A9B4-7DE4-D2C6-1EB09856F5E5}"/>
              </a:ext>
            </a:extLst>
          </p:cNvPr>
          <p:cNvGraphicFramePr>
            <a:graphicFrameLocks noGrp="1"/>
          </p:cNvGraphicFramePr>
          <p:nvPr/>
        </p:nvGraphicFramePr>
        <p:xfrm>
          <a:off x="3319759" y="3537613"/>
          <a:ext cx="6264000" cy="252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6000">
                  <a:extLst>
                    <a:ext uri="{9D8B030D-6E8A-4147-A177-3AD203B41FA5}">
                      <a16:colId xmlns:a16="http://schemas.microsoft.com/office/drawing/2014/main" val="1338737526"/>
                    </a:ext>
                  </a:extLst>
                </a:gridCol>
                <a:gridCol w="1566000">
                  <a:extLst>
                    <a:ext uri="{9D8B030D-6E8A-4147-A177-3AD203B41FA5}">
                      <a16:colId xmlns:a16="http://schemas.microsoft.com/office/drawing/2014/main" val="603368665"/>
                    </a:ext>
                  </a:extLst>
                </a:gridCol>
                <a:gridCol w="1566000">
                  <a:extLst>
                    <a:ext uri="{9D8B030D-6E8A-4147-A177-3AD203B41FA5}">
                      <a16:colId xmlns:a16="http://schemas.microsoft.com/office/drawing/2014/main" val="370180387"/>
                    </a:ext>
                  </a:extLst>
                </a:gridCol>
                <a:gridCol w="1566000">
                  <a:extLst>
                    <a:ext uri="{9D8B030D-6E8A-4147-A177-3AD203B41FA5}">
                      <a16:colId xmlns:a16="http://schemas.microsoft.com/office/drawing/2014/main" val="3076672068"/>
                    </a:ext>
                  </a:extLst>
                </a:gridCol>
              </a:tblGrid>
              <a:tr h="2520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77184921"/>
                  </a:ext>
                </a:extLst>
              </a:tr>
            </a:tbl>
          </a:graphicData>
        </a:graphic>
      </p:graphicFrame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1487F200-AAE7-A7D0-EA3E-A12A0B2640C5}"/>
              </a:ext>
            </a:extLst>
          </p:cNvPr>
          <p:cNvGraphicFramePr>
            <a:graphicFrameLocks noGrp="1"/>
          </p:cNvGraphicFramePr>
          <p:nvPr/>
        </p:nvGraphicFramePr>
        <p:xfrm>
          <a:off x="3319759" y="6657325"/>
          <a:ext cx="6264000" cy="252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6000">
                  <a:extLst>
                    <a:ext uri="{9D8B030D-6E8A-4147-A177-3AD203B41FA5}">
                      <a16:colId xmlns:a16="http://schemas.microsoft.com/office/drawing/2014/main" val="1338737526"/>
                    </a:ext>
                  </a:extLst>
                </a:gridCol>
                <a:gridCol w="1566000">
                  <a:extLst>
                    <a:ext uri="{9D8B030D-6E8A-4147-A177-3AD203B41FA5}">
                      <a16:colId xmlns:a16="http://schemas.microsoft.com/office/drawing/2014/main" val="603368665"/>
                    </a:ext>
                  </a:extLst>
                </a:gridCol>
                <a:gridCol w="1566000">
                  <a:extLst>
                    <a:ext uri="{9D8B030D-6E8A-4147-A177-3AD203B41FA5}">
                      <a16:colId xmlns:a16="http://schemas.microsoft.com/office/drawing/2014/main" val="370180387"/>
                    </a:ext>
                  </a:extLst>
                </a:gridCol>
                <a:gridCol w="1566000">
                  <a:extLst>
                    <a:ext uri="{9D8B030D-6E8A-4147-A177-3AD203B41FA5}">
                      <a16:colId xmlns:a16="http://schemas.microsoft.com/office/drawing/2014/main" val="3076672068"/>
                    </a:ext>
                  </a:extLst>
                </a:gridCol>
              </a:tblGrid>
              <a:tr h="2520000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77184921"/>
                  </a:ext>
                </a:extLst>
              </a:tr>
            </a:tbl>
          </a:graphicData>
        </a:graphic>
      </p:graphicFrame>
      <p:sp>
        <p:nvSpPr>
          <p:cNvPr id="5" name="ZoneTexte 4">
            <a:extLst>
              <a:ext uri="{FF2B5EF4-FFF2-40B4-BE49-F238E27FC236}">
                <a16:creationId xmlns:a16="http://schemas.microsoft.com/office/drawing/2014/main" id="{0F3EC075-5C6F-7038-489C-C8830255BB8F}"/>
              </a:ext>
            </a:extLst>
          </p:cNvPr>
          <p:cNvSpPr txBox="1"/>
          <p:nvPr/>
        </p:nvSpPr>
        <p:spPr>
          <a:xfrm>
            <a:off x="10668000" y="3460154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1</a:t>
            </a:r>
            <a:endParaRPr lang="fr-FR" sz="8000" b="1" dirty="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F2C142A-1B5C-1CA2-6C39-975ABD22AA51}"/>
              </a:ext>
            </a:extLst>
          </p:cNvPr>
          <p:cNvSpPr txBox="1"/>
          <p:nvPr/>
        </p:nvSpPr>
        <p:spPr>
          <a:xfrm>
            <a:off x="10668000" y="4887268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4</a:t>
            </a:r>
            <a:endParaRPr lang="fr-FR" sz="8000" b="1" dirty="0"/>
          </a:p>
        </p:txBody>
      </p:sp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CAA2A0EF-8E9C-12D1-5CE4-08D24AC3C255}"/>
              </a:ext>
            </a:extLst>
          </p:cNvPr>
          <p:cNvCxnSpPr/>
          <p:nvPr/>
        </p:nvCxnSpPr>
        <p:spPr>
          <a:xfrm>
            <a:off x="10259487" y="4783593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ZoneTexte 8">
            <a:extLst>
              <a:ext uri="{FF2B5EF4-FFF2-40B4-BE49-F238E27FC236}">
                <a16:creationId xmlns:a16="http://schemas.microsoft.com/office/drawing/2014/main" id="{DCEA5582-ACF4-7664-E6B8-1A1A33E0DD49}"/>
              </a:ext>
            </a:extLst>
          </p:cNvPr>
          <p:cNvSpPr txBox="1"/>
          <p:nvPr/>
        </p:nvSpPr>
        <p:spPr>
          <a:xfrm>
            <a:off x="10695515" y="6550055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2</a:t>
            </a:r>
            <a:endParaRPr lang="fr-FR" sz="8000" b="1" dirty="0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5564182D-1494-35C4-2A3E-82EF26B08870}"/>
              </a:ext>
            </a:extLst>
          </p:cNvPr>
          <p:cNvSpPr txBox="1"/>
          <p:nvPr/>
        </p:nvSpPr>
        <p:spPr>
          <a:xfrm>
            <a:off x="10695515" y="7977169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4</a:t>
            </a:r>
            <a:endParaRPr lang="fr-FR" sz="8000" b="1" dirty="0"/>
          </a:p>
        </p:txBody>
      </p:sp>
      <p:cxnSp>
        <p:nvCxnSpPr>
          <p:cNvPr id="14" name="Connecteur droit 13">
            <a:extLst>
              <a:ext uri="{FF2B5EF4-FFF2-40B4-BE49-F238E27FC236}">
                <a16:creationId xmlns:a16="http://schemas.microsoft.com/office/drawing/2014/main" id="{BA78B46F-E8EE-9F6B-01F0-958F7ABA0A81}"/>
              </a:ext>
            </a:extLst>
          </p:cNvPr>
          <p:cNvCxnSpPr/>
          <p:nvPr/>
        </p:nvCxnSpPr>
        <p:spPr>
          <a:xfrm>
            <a:off x="10287002" y="7873494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Accolade ouvrante 10">
            <a:extLst>
              <a:ext uri="{FF2B5EF4-FFF2-40B4-BE49-F238E27FC236}">
                <a16:creationId xmlns:a16="http://schemas.microsoft.com/office/drawing/2014/main" id="{FA3D491B-54F3-4FCD-F8E9-7CE2581A5F6D}"/>
              </a:ext>
            </a:extLst>
          </p:cNvPr>
          <p:cNvSpPr/>
          <p:nvPr/>
        </p:nvSpPr>
        <p:spPr>
          <a:xfrm rot="5400000">
            <a:off x="3900933" y="2298798"/>
            <a:ext cx="394693" cy="1557041"/>
          </a:xfrm>
          <a:prstGeom prst="leftBrace">
            <a:avLst/>
          </a:prstGeom>
          <a:noFill/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Accolade ouvrante 15">
            <a:extLst>
              <a:ext uri="{FF2B5EF4-FFF2-40B4-BE49-F238E27FC236}">
                <a16:creationId xmlns:a16="http://schemas.microsoft.com/office/drawing/2014/main" id="{6C2E32EF-2FA7-C930-90AF-116DDCCA0016}"/>
              </a:ext>
            </a:extLst>
          </p:cNvPr>
          <p:cNvSpPr/>
          <p:nvPr/>
        </p:nvSpPr>
        <p:spPr>
          <a:xfrm rot="5400000" flipH="1">
            <a:off x="4662933" y="7928329"/>
            <a:ext cx="394692" cy="3081041"/>
          </a:xfrm>
          <a:prstGeom prst="leftBrace">
            <a:avLst/>
          </a:prstGeom>
          <a:noFill/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6657261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847E77-9101-9E26-8DB4-0B9C98FA15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912BCD00-F885-5816-1625-188D98FB9A98}"/>
              </a:ext>
            </a:extLst>
          </p:cNvPr>
          <p:cNvSpPr/>
          <p:nvPr/>
        </p:nvSpPr>
        <p:spPr>
          <a:xfrm>
            <a:off x="-1" y="1981202"/>
            <a:ext cx="13716001" cy="8305798"/>
          </a:xfrm>
          <a:prstGeom prst="rect">
            <a:avLst/>
          </a:prstGeom>
          <a:solidFill>
            <a:srgbClr val="3D8F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24EF32FC-5724-628E-9845-B7B7B2EADC16}"/>
                  </a:ext>
                </a:extLst>
              </p:cNvPr>
              <p:cNvSpPr/>
              <p:nvPr/>
            </p:nvSpPr>
            <p:spPr>
              <a:xfrm>
                <a:off x="275853" y="2550884"/>
                <a:ext cx="13164293" cy="7332220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4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825F15A7-03F4-43D7-82C5-3E23DA2F108C}" type="mathplaceholder">
                        <a:rPr kumimoji="0" lang="fr-MA" sz="135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a:t>Tapez une équation ici.</a:t>
                      </a:fld>
                    </m:oMath>
                  </m:oMathPara>
                </a14:m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24EF32FC-5724-628E-9845-B7B7B2EADC1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5853" y="2550884"/>
                <a:ext cx="13164293" cy="7332220"/>
              </a:xfrm>
              <a:prstGeom prst="roundRect">
                <a:avLst>
                  <a:gd name="adj" fmla="val 2225"/>
                </a:avLst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A080A615-7419-8DF8-B26C-8144B189B352}"/>
              </a:ext>
            </a:extLst>
          </p:cNvPr>
          <p:cNvSpPr/>
          <p:nvPr/>
        </p:nvSpPr>
        <p:spPr>
          <a:xfrm>
            <a:off x="-1" y="752746"/>
            <a:ext cx="13716001" cy="152751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5FE44742-C5C2-B891-E7AC-DA849CBA7042}"/>
              </a:ext>
            </a:extLst>
          </p:cNvPr>
          <p:cNvSpPr txBox="1"/>
          <p:nvPr/>
        </p:nvSpPr>
        <p:spPr>
          <a:xfrm>
            <a:off x="3962400" y="863026"/>
            <a:ext cx="84772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نكتب إذن:</a:t>
            </a: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7B5A9DB6-A543-EFF0-6484-EB4E83211F3C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4191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7B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50" name="Freeform 8">
            <a:extLst>
              <a:ext uri="{FF2B5EF4-FFF2-40B4-BE49-F238E27FC236}">
                <a16:creationId xmlns:a16="http://schemas.microsoft.com/office/drawing/2014/main" id="{A515A86A-5E16-CE8A-214C-400214A24A98}"/>
              </a:ext>
            </a:extLst>
          </p:cNvPr>
          <p:cNvSpPr/>
          <p:nvPr/>
        </p:nvSpPr>
        <p:spPr>
          <a:xfrm rot="10800000">
            <a:off x="12656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7E884E6E-C09F-B7DC-F6E2-B6F4D484C15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5112" y="1001941"/>
            <a:ext cx="1148959" cy="650235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2713724-587B-8BB3-14CC-0A7B2A336A8E}"/>
              </a:ext>
            </a:extLst>
          </p:cNvPr>
          <p:cNvSpPr txBox="1"/>
          <p:nvPr/>
        </p:nvSpPr>
        <p:spPr>
          <a:xfrm>
            <a:off x="4269656" y="5143500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1</a:t>
            </a:r>
            <a:endParaRPr lang="fr-FR" sz="8000" b="1" dirty="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E4B2F134-00C0-0CED-3850-71E899E76478}"/>
              </a:ext>
            </a:extLst>
          </p:cNvPr>
          <p:cNvSpPr txBox="1"/>
          <p:nvPr/>
        </p:nvSpPr>
        <p:spPr>
          <a:xfrm>
            <a:off x="4269656" y="6570614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4</a:t>
            </a:r>
            <a:endParaRPr lang="fr-FR" sz="8000" b="1" dirty="0"/>
          </a:p>
        </p:txBody>
      </p:sp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4A079AC0-2C41-1043-E916-4A6889C44201}"/>
              </a:ext>
            </a:extLst>
          </p:cNvPr>
          <p:cNvCxnSpPr/>
          <p:nvPr/>
        </p:nvCxnSpPr>
        <p:spPr>
          <a:xfrm>
            <a:off x="3861143" y="6466939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ZoneTexte 8">
            <a:extLst>
              <a:ext uri="{FF2B5EF4-FFF2-40B4-BE49-F238E27FC236}">
                <a16:creationId xmlns:a16="http://schemas.microsoft.com/office/drawing/2014/main" id="{881CDF3D-34A9-9DF8-7D99-98CB8839B2CD}"/>
              </a:ext>
            </a:extLst>
          </p:cNvPr>
          <p:cNvSpPr txBox="1"/>
          <p:nvPr/>
        </p:nvSpPr>
        <p:spPr>
          <a:xfrm>
            <a:off x="8453726" y="5143500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2</a:t>
            </a:r>
            <a:endParaRPr lang="fr-FR" sz="8000" b="1" dirty="0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4754A78-4152-A97C-DE62-ECB59A0362F4}"/>
              </a:ext>
            </a:extLst>
          </p:cNvPr>
          <p:cNvSpPr txBox="1"/>
          <p:nvPr/>
        </p:nvSpPr>
        <p:spPr>
          <a:xfrm>
            <a:off x="8453726" y="6570614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4</a:t>
            </a:r>
            <a:endParaRPr lang="fr-FR" sz="8000" b="1" dirty="0"/>
          </a:p>
        </p:txBody>
      </p:sp>
      <p:cxnSp>
        <p:nvCxnSpPr>
          <p:cNvPr id="14" name="Connecteur droit 13">
            <a:extLst>
              <a:ext uri="{FF2B5EF4-FFF2-40B4-BE49-F238E27FC236}">
                <a16:creationId xmlns:a16="http://schemas.microsoft.com/office/drawing/2014/main" id="{F4560830-D6FA-140A-217E-05F059BCC3FC}"/>
              </a:ext>
            </a:extLst>
          </p:cNvPr>
          <p:cNvCxnSpPr/>
          <p:nvPr/>
        </p:nvCxnSpPr>
        <p:spPr>
          <a:xfrm>
            <a:off x="8045213" y="6466939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ZoneTexte 1">
            <a:extLst>
              <a:ext uri="{FF2B5EF4-FFF2-40B4-BE49-F238E27FC236}">
                <a16:creationId xmlns:a16="http://schemas.microsoft.com/office/drawing/2014/main" id="{FC5E1B0E-A830-D80C-B186-FA0E20533C73}"/>
              </a:ext>
            </a:extLst>
          </p:cNvPr>
          <p:cNvSpPr txBox="1"/>
          <p:nvPr/>
        </p:nvSpPr>
        <p:spPr>
          <a:xfrm>
            <a:off x="6096000" y="4739343"/>
            <a:ext cx="1143000" cy="315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9900" dirty="0"/>
              <a:t>&lt;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2361197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4C5190-05D2-012B-16E3-36C1B34B30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F18AB340-5AB8-0729-B80E-738D723F0BCB}"/>
              </a:ext>
            </a:extLst>
          </p:cNvPr>
          <p:cNvSpPr/>
          <p:nvPr/>
        </p:nvSpPr>
        <p:spPr>
          <a:xfrm>
            <a:off x="-1" y="1981202"/>
            <a:ext cx="13716001" cy="8305798"/>
          </a:xfrm>
          <a:prstGeom prst="rect">
            <a:avLst/>
          </a:prstGeom>
          <a:solidFill>
            <a:srgbClr val="3D8F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44D9A9B7-DE08-7513-E27D-A5A88F8B3F27}"/>
                  </a:ext>
                </a:extLst>
              </p:cNvPr>
              <p:cNvSpPr/>
              <p:nvPr/>
            </p:nvSpPr>
            <p:spPr>
              <a:xfrm>
                <a:off x="275853" y="2550884"/>
                <a:ext cx="13164293" cy="7332220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4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825F15A7-03F4-43D7-82C5-3E23DA2F108C}" type="mathplaceholder">
                        <a:rPr kumimoji="0" lang="fr-MA" sz="135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a:t>Tapez une équation ici.</a:t>
                      </a:fld>
                    </m:oMath>
                  </m:oMathPara>
                </a14:m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44D9A9B7-DE08-7513-E27D-A5A88F8B3F2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5853" y="2550884"/>
                <a:ext cx="13164293" cy="7332220"/>
              </a:xfrm>
              <a:prstGeom prst="roundRect">
                <a:avLst>
                  <a:gd name="adj" fmla="val 2225"/>
                </a:avLst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6F82B40E-81F5-72F2-2F4D-09DAAB921B80}"/>
              </a:ext>
            </a:extLst>
          </p:cNvPr>
          <p:cNvSpPr/>
          <p:nvPr/>
        </p:nvSpPr>
        <p:spPr>
          <a:xfrm>
            <a:off x="-1" y="752746"/>
            <a:ext cx="13716001" cy="152751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DA92B94C-5D48-D540-A1E0-3AEDD21DFEE7}"/>
              </a:ext>
            </a:extLst>
          </p:cNvPr>
          <p:cNvSpPr txBox="1"/>
          <p:nvPr/>
        </p:nvSpPr>
        <p:spPr>
          <a:xfrm>
            <a:off x="3962400" y="863026"/>
            <a:ext cx="84772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نلاحظ أن للعددين نفس المقام، وأن العدد الأصغر له أصغر بسط</a:t>
            </a:r>
            <a:endParaRPr kumimoji="0" lang="ar-MA" sz="3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AB8A0A5E-DBEF-7608-A1A2-792582D02638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4191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7B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50" name="Freeform 8">
            <a:extLst>
              <a:ext uri="{FF2B5EF4-FFF2-40B4-BE49-F238E27FC236}">
                <a16:creationId xmlns:a16="http://schemas.microsoft.com/office/drawing/2014/main" id="{E2EC48C3-CA41-2F84-FB9F-5E2AB54A7B84}"/>
              </a:ext>
            </a:extLst>
          </p:cNvPr>
          <p:cNvSpPr/>
          <p:nvPr/>
        </p:nvSpPr>
        <p:spPr>
          <a:xfrm rot="10800000">
            <a:off x="12656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61DF0DCA-3E73-CD1B-EEAD-6AF2FCE269E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5112" y="1001941"/>
            <a:ext cx="1148959" cy="650235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F8E96106-13B1-996E-3A9D-A94BA80F84B0}"/>
              </a:ext>
            </a:extLst>
          </p:cNvPr>
          <p:cNvSpPr txBox="1"/>
          <p:nvPr/>
        </p:nvSpPr>
        <p:spPr>
          <a:xfrm>
            <a:off x="4269656" y="5143500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1</a:t>
            </a:r>
            <a:endParaRPr lang="fr-FR" sz="8000" b="1" dirty="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DE05489C-1C3D-DC67-BE1E-7A139AACE931}"/>
              </a:ext>
            </a:extLst>
          </p:cNvPr>
          <p:cNvSpPr txBox="1"/>
          <p:nvPr/>
        </p:nvSpPr>
        <p:spPr>
          <a:xfrm>
            <a:off x="4269656" y="6570614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4</a:t>
            </a:r>
            <a:endParaRPr lang="fr-FR" sz="8000" b="1" dirty="0"/>
          </a:p>
        </p:txBody>
      </p:sp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8158A077-0D5C-85B4-D7EF-E95163BEE91C}"/>
              </a:ext>
            </a:extLst>
          </p:cNvPr>
          <p:cNvCxnSpPr/>
          <p:nvPr/>
        </p:nvCxnSpPr>
        <p:spPr>
          <a:xfrm>
            <a:off x="3861143" y="6466939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ZoneTexte 8">
            <a:extLst>
              <a:ext uri="{FF2B5EF4-FFF2-40B4-BE49-F238E27FC236}">
                <a16:creationId xmlns:a16="http://schemas.microsoft.com/office/drawing/2014/main" id="{0005B006-DCA6-2346-60AA-126CE19DE6C2}"/>
              </a:ext>
            </a:extLst>
          </p:cNvPr>
          <p:cNvSpPr txBox="1"/>
          <p:nvPr/>
        </p:nvSpPr>
        <p:spPr>
          <a:xfrm>
            <a:off x="8453726" y="5143500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2</a:t>
            </a:r>
            <a:endParaRPr lang="fr-FR" sz="8000" b="1" dirty="0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7B0A608E-413C-B895-642C-63D597A05E84}"/>
              </a:ext>
            </a:extLst>
          </p:cNvPr>
          <p:cNvSpPr txBox="1"/>
          <p:nvPr/>
        </p:nvSpPr>
        <p:spPr>
          <a:xfrm>
            <a:off x="8453726" y="6570614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4</a:t>
            </a:r>
            <a:endParaRPr lang="fr-FR" sz="8000" b="1" dirty="0"/>
          </a:p>
        </p:txBody>
      </p:sp>
      <p:cxnSp>
        <p:nvCxnSpPr>
          <p:cNvPr id="14" name="Connecteur droit 13">
            <a:extLst>
              <a:ext uri="{FF2B5EF4-FFF2-40B4-BE49-F238E27FC236}">
                <a16:creationId xmlns:a16="http://schemas.microsoft.com/office/drawing/2014/main" id="{F722EDD0-99D3-205E-170F-39C2A8343743}"/>
              </a:ext>
            </a:extLst>
          </p:cNvPr>
          <p:cNvCxnSpPr/>
          <p:nvPr/>
        </p:nvCxnSpPr>
        <p:spPr>
          <a:xfrm>
            <a:off x="8045213" y="6466939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ZoneTexte 1">
            <a:extLst>
              <a:ext uri="{FF2B5EF4-FFF2-40B4-BE49-F238E27FC236}">
                <a16:creationId xmlns:a16="http://schemas.microsoft.com/office/drawing/2014/main" id="{C7305096-9E3E-9472-D58A-ED34958D10F8}"/>
              </a:ext>
            </a:extLst>
          </p:cNvPr>
          <p:cNvSpPr txBox="1"/>
          <p:nvPr/>
        </p:nvSpPr>
        <p:spPr>
          <a:xfrm>
            <a:off x="6096000" y="4739343"/>
            <a:ext cx="1143000" cy="315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9900" dirty="0"/>
              <a:t>&lt;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9239049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BFE87E-4BE1-0081-9F03-DCC4706E06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E0AB9EA8-B94F-2B8D-DAC2-A00E21FB6CB0}"/>
              </a:ext>
            </a:extLst>
          </p:cNvPr>
          <p:cNvSpPr/>
          <p:nvPr/>
        </p:nvSpPr>
        <p:spPr>
          <a:xfrm>
            <a:off x="-1" y="1981202"/>
            <a:ext cx="13716001" cy="8305798"/>
          </a:xfrm>
          <a:prstGeom prst="rect">
            <a:avLst/>
          </a:prstGeom>
          <a:solidFill>
            <a:srgbClr val="3D8F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A13091A3-7D81-D9E6-ECBE-DB99BBAC27BD}"/>
                  </a:ext>
                </a:extLst>
              </p:cNvPr>
              <p:cNvSpPr/>
              <p:nvPr/>
            </p:nvSpPr>
            <p:spPr>
              <a:xfrm>
                <a:off x="275853" y="2550884"/>
                <a:ext cx="13164293" cy="7332220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4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825F15A7-03F4-43D7-82C5-3E23DA2F108C}" type="mathplaceholder">
                        <a:rPr kumimoji="0" lang="fr-MA" sz="135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a:t>Tapez une équation ici.</a:t>
                      </a:fld>
                    </m:oMath>
                  </m:oMathPara>
                </a14:m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A13091A3-7D81-D9E6-ECBE-DB99BBAC27B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5853" y="2550884"/>
                <a:ext cx="13164293" cy="7332220"/>
              </a:xfrm>
              <a:prstGeom prst="roundRect">
                <a:avLst>
                  <a:gd name="adj" fmla="val 2225"/>
                </a:avLst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7F3E82C4-F9A7-1165-F0B2-58F3F938EC3B}"/>
              </a:ext>
            </a:extLst>
          </p:cNvPr>
          <p:cNvSpPr/>
          <p:nvPr/>
        </p:nvSpPr>
        <p:spPr>
          <a:xfrm>
            <a:off x="-1" y="752746"/>
            <a:ext cx="13716001" cy="152751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6DB9E2EF-C376-62AE-2069-63CC6A443C43}"/>
              </a:ext>
            </a:extLst>
          </p:cNvPr>
          <p:cNvSpPr txBox="1"/>
          <p:nvPr/>
        </p:nvSpPr>
        <p:spPr>
          <a:xfrm>
            <a:off x="3962400" y="863026"/>
            <a:ext cx="84772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نتذكر:</a:t>
            </a:r>
            <a:endParaRPr kumimoji="0" lang="ar-MA" sz="3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768DC345-9C20-177C-0896-854AA74F9E94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4191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7B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50" name="Freeform 8">
            <a:extLst>
              <a:ext uri="{FF2B5EF4-FFF2-40B4-BE49-F238E27FC236}">
                <a16:creationId xmlns:a16="http://schemas.microsoft.com/office/drawing/2014/main" id="{CB466D74-F4AF-F29E-CC43-4A2453FAA83A}"/>
              </a:ext>
            </a:extLst>
          </p:cNvPr>
          <p:cNvSpPr/>
          <p:nvPr/>
        </p:nvSpPr>
        <p:spPr>
          <a:xfrm rot="10800000">
            <a:off x="12656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8ECBCA0A-72D0-58DB-D787-97B2001BE61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5112" y="1001941"/>
            <a:ext cx="1148959" cy="650235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D44C39B1-DF7D-8D47-B289-54259D29449E}"/>
              </a:ext>
            </a:extLst>
          </p:cNvPr>
          <p:cNvSpPr txBox="1"/>
          <p:nvPr/>
        </p:nvSpPr>
        <p:spPr>
          <a:xfrm>
            <a:off x="4269656" y="5143500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1</a:t>
            </a:r>
            <a:endParaRPr lang="fr-FR" sz="8000" b="1" dirty="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71E55838-51F7-8B59-F009-352AC31C9AB2}"/>
              </a:ext>
            </a:extLst>
          </p:cNvPr>
          <p:cNvSpPr txBox="1"/>
          <p:nvPr/>
        </p:nvSpPr>
        <p:spPr>
          <a:xfrm>
            <a:off x="4269656" y="6570614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4</a:t>
            </a:r>
            <a:endParaRPr lang="fr-FR" sz="8000" b="1" dirty="0"/>
          </a:p>
        </p:txBody>
      </p:sp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881615CF-A3BC-4F6A-6A43-58E26CD84DBD}"/>
              </a:ext>
            </a:extLst>
          </p:cNvPr>
          <p:cNvCxnSpPr/>
          <p:nvPr/>
        </p:nvCxnSpPr>
        <p:spPr>
          <a:xfrm>
            <a:off x="3861143" y="6466939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ZoneTexte 8">
            <a:extLst>
              <a:ext uri="{FF2B5EF4-FFF2-40B4-BE49-F238E27FC236}">
                <a16:creationId xmlns:a16="http://schemas.microsoft.com/office/drawing/2014/main" id="{BDA333F1-897F-D718-46B4-1080FF9E6B5D}"/>
              </a:ext>
            </a:extLst>
          </p:cNvPr>
          <p:cNvSpPr txBox="1"/>
          <p:nvPr/>
        </p:nvSpPr>
        <p:spPr>
          <a:xfrm>
            <a:off x="8453726" y="5143500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2</a:t>
            </a:r>
            <a:endParaRPr lang="fr-FR" sz="8000" b="1" dirty="0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57E7A5B6-3F99-09EF-5759-8DD0473AEA14}"/>
              </a:ext>
            </a:extLst>
          </p:cNvPr>
          <p:cNvSpPr txBox="1"/>
          <p:nvPr/>
        </p:nvSpPr>
        <p:spPr>
          <a:xfrm>
            <a:off x="8453726" y="6570614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4</a:t>
            </a:r>
            <a:endParaRPr lang="fr-FR" sz="8000" b="1" dirty="0"/>
          </a:p>
        </p:txBody>
      </p:sp>
      <p:cxnSp>
        <p:nvCxnSpPr>
          <p:cNvPr id="14" name="Connecteur droit 13">
            <a:extLst>
              <a:ext uri="{FF2B5EF4-FFF2-40B4-BE49-F238E27FC236}">
                <a16:creationId xmlns:a16="http://schemas.microsoft.com/office/drawing/2014/main" id="{CE626054-6612-EC24-7529-0AFE5190681A}"/>
              </a:ext>
            </a:extLst>
          </p:cNvPr>
          <p:cNvCxnSpPr/>
          <p:nvPr/>
        </p:nvCxnSpPr>
        <p:spPr>
          <a:xfrm>
            <a:off x="8045213" y="6466939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ZoneTexte 1">
            <a:extLst>
              <a:ext uri="{FF2B5EF4-FFF2-40B4-BE49-F238E27FC236}">
                <a16:creationId xmlns:a16="http://schemas.microsoft.com/office/drawing/2014/main" id="{74437202-16A4-3E17-B215-86909AEC46D9}"/>
              </a:ext>
            </a:extLst>
          </p:cNvPr>
          <p:cNvSpPr txBox="1"/>
          <p:nvPr/>
        </p:nvSpPr>
        <p:spPr>
          <a:xfrm>
            <a:off x="6096000" y="4739343"/>
            <a:ext cx="1143000" cy="315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9900" dirty="0"/>
              <a:t>&lt;</a:t>
            </a:r>
            <a:endParaRPr lang="fr-FR" dirty="0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A1309C62-08F5-7A29-EC90-60FE27370DBD}"/>
              </a:ext>
            </a:extLst>
          </p:cNvPr>
          <p:cNvSpPr txBox="1"/>
          <p:nvPr/>
        </p:nvSpPr>
        <p:spPr>
          <a:xfrm>
            <a:off x="2962290" y="3101402"/>
            <a:ext cx="7791417" cy="9348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ct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44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لمقارنة عددين كسريين لهما نفس المقام، فإننا نقارنهما حسب نفس مقارنة بسطيهما</a:t>
            </a:r>
            <a:endParaRPr lang="ar-SA" sz="4400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68829696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C7A60A-854E-877B-61FD-F77DCD8F7E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034EEB38-F5FD-4EA4-D826-15FDEF97945E}"/>
              </a:ext>
            </a:extLst>
          </p:cNvPr>
          <p:cNvSpPr/>
          <p:nvPr/>
        </p:nvSpPr>
        <p:spPr>
          <a:xfrm>
            <a:off x="-1" y="1981202"/>
            <a:ext cx="13716001" cy="8305798"/>
          </a:xfrm>
          <a:prstGeom prst="rect">
            <a:avLst/>
          </a:prstGeom>
          <a:solidFill>
            <a:srgbClr val="3D8F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54BB38D9-AC5C-3145-01B8-72D4E452662B}"/>
              </a:ext>
            </a:extLst>
          </p:cNvPr>
          <p:cNvSpPr/>
          <p:nvPr/>
        </p:nvSpPr>
        <p:spPr>
          <a:xfrm>
            <a:off x="275852" y="2878962"/>
            <a:ext cx="13164293" cy="6939014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90B69463-44C8-758C-203A-78D728341F4C}"/>
              </a:ext>
            </a:extLst>
          </p:cNvPr>
          <p:cNvSpPr/>
          <p:nvPr/>
        </p:nvSpPr>
        <p:spPr>
          <a:xfrm>
            <a:off x="-1" y="752746"/>
            <a:ext cx="13716001" cy="178239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D972F34A-3550-9338-40C7-4DD43D4C074F}"/>
              </a:ext>
            </a:extLst>
          </p:cNvPr>
          <p:cNvSpPr txBox="1"/>
          <p:nvPr/>
        </p:nvSpPr>
        <p:spPr>
          <a:xfrm>
            <a:off x="838200" y="863026"/>
            <a:ext cx="11601417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الآن  جاء دوركم، 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ضعوا الرمز المناسب لمقارنة العددين</a:t>
            </a:r>
          </a:p>
          <a:p>
            <a:pPr marL="342900" lvl="1" indent="-342900" algn="r" defTabSz="685834" rtl="1">
              <a:lnSpc>
                <a:spcPts val="3017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endParaRPr lang="fr-FR" sz="24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AFC6F3C8-62A1-8024-37DE-62E971BCF78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99437395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4191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7B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50" name="Freeform 8">
            <a:extLst>
              <a:ext uri="{FF2B5EF4-FFF2-40B4-BE49-F238E27FC236}">
                <a16:creationId xmlns:a16="http://schemas.microsoft.com/office/drawing/2014/main" id="{6D4E26FF-F189-F450-D4DD-E4A2D52F8FE2}"/>
              </a:ext>
            </a:extLst>
          </p:cNvPr>
          <p:cNvSpPr/>
          <p:nvPr/>
        </p:nvSpPr>
        <p:spPr>
          <a:xfrm rot="10800000">
            <a:off x="12656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pic>
        <p:nvPicPr>
          <p:cNvPr id="2" name="Image 1" descr="Une image contenant Rectangle, capture d’écran, vert, carré&#10;&#10;Le contenu généré par l’IA peut être incorrect.">
            <a:extLst>
              <a:ext uri="{FF2B5EF4-FFF2-40B4-BE49-F238E27FC236}">
                <a16:creationId xmlns:a16="http://schemas.microsoft.com/office/drawing/2014/main" id="{E8EF8AFA-F3A4-C238-5A4F-D4008EF2C25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77" t="21200" r="8808" b="27600"/>
          <a:stretch>
            <a:fillRect/>
          </a:stretch>
        </p:blipFill>
        <p:spPr>
          <a:xfrm>
            <a:off x="590932" y="998124"/>
            <a:ext cx="1295400" cy="818666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A84611D3-723D-BF09-7AA8-56C7467F69EE}"/>
              </a:ext>
            </a:extLst>
          </p:cNvPr>
          <p:cNvSpPr txBox="1"/>
          <p:nvPr/>
        </p:nvSpPr>
        <p:spPr>
          <a:xfrm>
            <a:off x="7947840" y="4885671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2</a:t>
            </a:r>
            <a:endParaRPr lang="fr-FR" sz="8000" b="1" dirty="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96451BBC-F40A-151C-98EF-C031EF2A9149}"/>
              </a:ext>
            </a:extLst>
          </p:cNvPr>
          <p:cNvSpPr txBox="1"/>
          <p:nvPr/>
        </p:nvSpPr>
        <p:spPr>
          <a:xfrm>
            <a:off x="7947840" y="6312785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7</a:t>
            </a:r>
            <a:endParaRPr lang="fr-FR" sz="8000" b="1" dirty="0"/>
          </a:p>
        </p:txBody>
      </p:sp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BCF44189-922D-7745-5DCE-529098AC43AB}"/>
              </a:ext>
            </a:extLst>
          </p:cNvPr>
          <p:cNvCxnSpPr/>
          <p:nvPr/>
        </p:nvCxnSpPr>
        <p:spPr>
          <a:xfrm>
            <a:off x="7539327" y="6209110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ZoneTexte 8">
            <a:extLst>
              <a:ext uri="{FF2B5EF4-FFF2-40B4-BE49-F238E27FC236}">
                <a16:creationId xmlns:a16="http://schemas.microsoft.com/office/drawing/2014/main" id="{C2694BCD-3331-448B-3868-DA063007634D}"/>
              </a:ext>
            </a:extLst>
          </p:cNvPr>
          <p:cNvSpPr txBox="1"/>
          <p:nvPr/>
        </p:nvSpPr>
        <p:spPr>
          <a:xfrm>
            <a:off x="5256342" y="4885671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5</a:t>
            </a:r>
            <a:endParaRPr lang="fr-FR" sz="8000" b="1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7C764E26-4BB4-CD14-5F5B-61994ED6ADA2}"/>
              </a:ext>
            </a:extLst>
          </p:cNvPr>
          <p:cNvSpPr txBox="1"/>
          <p:nvPr/>
        </p:nvSpPr>
        <p:spPr>
          <a:xfrm>
            <a:off x="5256342" y="6312785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7</a:t>
            </a:r>
            <a:endParaRPr lang="fr-FR" sz="8000" b="1" dirty="0"/>
          </a:p>
        </p:txBody>
      </p: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EFDE3598-CB3A-A9AF-0875-96054B4FE876}"/>
              </a:ext>
            </a:extLst>
          </p:cNvPr>
          <p:cNvCxnSpPr/>
          <p:nvPr/>
        </p:nvCxnSpPr>
        <p:spPr>
          <a:xfrm>
            <a:off x="4847829" y="6209110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017288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4A9550-A159-8B93-8483-299BF389CE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563D2194-7DBB-6379-DBAB-154748391308}"/>
              </a:ext>
            </a:extLst>
          </p:cNvPr>
          <p:cNvSpPr/>
          <p:nvPr/>
        </p:nvSpPr>
        <p:spPr>
          <a:xfrm>
            <a:off x="-1" y="1981202"/>
            <a:ext cx="13716001" cy="8305798"/>
          </a:xfrm>
          <a:prstGeom prst="rect">
            <a:avLst/>
          </a:prstGeom>
          <a:solidFill>
            <a:srgbClr val="3D8F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275A1415-98FB-CE03-93AC-083B43F3A753}"/>
              </a:ext>
            </a:extLst>
          </p:cNvPr>
          <p:cNvSpPr/>
          <p:nvPr/>
        </p:nvSpPr>
        <p:spPr>
          <a:xfrm>
            <a:off x="275852" y="2878962"/>
            <a:ext cx="13164293" cy="6939014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D3994313-C3FE-BD02-AB27-CD6004A87364}"/>
              </a:ext>
            </a:extLst>
          </p:cNvPr>
          <p:cNvSpPr/>
          <p:nvPr/>
        </p:nvSpPr>
        <p:spPr>
          <a:xfrm>
            <a:off x="-1" y="752746"/>
            <a:ext cx="13716001" cy="178239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DCA7F330-A4A8-CEE0-DBB3-A4FBEDA22145}"/>
              </a:ext>
            </a:extLst>
          </p:cNvPr>
          <p:cNvSpPr txBox="1"/>
          <p:nvPr/>
        </p:nvSpPr>
        <p:spPr>
          <a:xfrm>
            <a:off x="838200" y="863026"/>
            <a:ext cx="11601417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التصحيح</a:t>
            </a:r>
          </a:p>
          <a:p>
            <a:pPr marL="342900" lvl="1" indent="-342900" algn="r" defTabSz="685834" rtl="1">
              <a:lnSpc>
                <a:spcPts val="3017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endParaRPr lang="fr-FR" sz="24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0DDB2727-3E87-079F-E791-E1BF798385D7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4191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7B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50" name="Freeform 8">
            <a:extLst>
              <a:ext uri="{FF2B5EF4-FFF2-40B4-BE49-F238E27FC236}">
                <a16:creationId xmlns:a16="http://schemas.microsoft.com/office/drawing/2014/main" id="{F1352026-F35F-12CA-B3DD-007E82C7066E}"/>
              </a:ext>
            </a:extLst>
          </p:cNvPr>
          <p:cNvSpPr/>
          <p:nvPr/>
        </p:nvSpPr>
        <p:spPr>
          <a:xfrm rot="10800000">
            <a:off x="12656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pic>
        <p:nvPicPr>
          <p:cNvPr id="2" name="Image 1" descr="Une image contenant Rectangle, capture d’écran, vert, carré&#10;&#10;Le contenu généré par l’IA peut être incorrect.">
            <a:extLst>
              <a:ext uri="{FF2B5EF4-FFF2-40B4-BE49-F238E27FC236}">
                <a16:creationId xmlns:a16="http://schemas.microsoft.com/office/drawing/2014/main" id="{E9A0873A-82FB-0377-FDE8-30A04EC97C6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77" t="21200" r="8808" b="27600"/>
          <a:stretch>
            <a:fillRect/>
          </a:stretch>
        </p:blipFill>
        <p:spPr>
          <a:xfrm>
            <a:off x="590932" y="998124"/>
            <a:ext cx="1295400" cy="818666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4D2ABFE0-69F6-7266-3C1F-93DDF88439E8}"/>
              </a:ext>
            </a:extLst>
          </p:cNvPr>
          <p:cNvSpPr txBox="1"/>
          <p:nvPr/>
        </p:nvSpPr>
        <p:spPr>
          <a:xfrm>
            <a:off x="7947840" y="4885671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2</a:t>
            </a:r>
            <a:endParaRPr lang="fr-FR" sz="8000" b="1" dirty="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218ACAB4-0372-3C9C-8EC5-B3A40DF1101E}"/>
              </a:ext>
            </a:extLst>
          </p:cNvPr>
          <p:cNvSpPr txBox="1"/>
          <p:nvPr/>
        </p:nvSpPr>
        <p:spPr>
          <a:xfrm>
            <a:off x="7947840" y="6312785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7</a:t>
            </a:r>
            <a:endParaRPr lang="fr-FR" sz="8000" b="1" dirty="0"/>
          </a:p>
        </p:txBody>
      </p:sp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E9CD43E1-03B7-40C6-4A8A-9DBA7EE7CC1C}"/>
              </a:ext>
            </a:extLst>
          </p:cNvPr>
          <p:cNvCxnSpPr/>
          <p:nvPr/>
        </p:nvCxnSpPr>
        <p:spPr>
          <a:xfrm>
            <a:off x="7539327" y="6209110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ZoneTexte 8">
            <a:extLst>
              <a:ext uri="{FF2B5EF4-FFF2-40B4-BE49-F238E27FC236}">
                <a16:creationId xmlns:a16="http://schemas.microsoft.com/office/drawing/2014/main" id="{2778294D-B560-9E9F-738D-73DDC629A248}"/>
              </a:ext>
            </a:extLst>
          </p:cNvPr>
          <p:cNvSpPr txBox="1"/>
          <p:nvPr/>
        </p:nvSpPr>
        <p:spPr>
          <a:xfrm>
            <a:off x="5256342" y="4885671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5</a:t>
            </a:r>
            <a:endParaRPr lang="fr-FR" sz="8000" b="1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8A767F15-DDEC-1F7E-5BAD-EE63287E81C0}"/>
              </a:ext>
            </a:extLst>
          </p:cNvPr>
          <p:cNvSpPr txBox="1"/>
          <p:nvPr/>
        </p:nvSpPr>
        <p:spPr>
          <a:xfrm>
            <a:off x="5256342" y="6312785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7</a:t>
            </a:r>
            <a:endParaRPr lang="fr-FR" sz="8000" b="1" dirty="0"/>
          </a:p>
        </p:txBody>
      </p: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76D92151-AF10-7082-FFA5-29AC0C8CFD7C}"/>
              </a:ext>
            </a:extLst>
          </p:cNvPr>
          <p:cNvCxnSpPr/>
          <p:nvPr/>
        </p:nvCxnSpPr>
        <p:spPr>
          <a:xfrm>
            <a:off x="4847829" y="6209110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ZoneTexte 2">
            <a:extLst>
              <a:ext uri="{FF2B5EF4-FFF2-40B4-BE49-F238E27FC236}">
                <a16:creationId xmlns:a16="http://schemas.microsoft.com/office/drawing/2014/main" id="{0726BBD4-8D6B-E80D-C738-2DCDCBA8CFD8}"/>
              </a:ext>
            </a:extLst>
          </p:cNvPr>
          <p:cNvSpPr txBox="1"/>
          <p:nvPr/>
        </p:nvSpPr>
        <p:spPr>
          <a:xfrm>
            <a:off x="6380886" y="5026105"/>
            <a:ext cx="114300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800" dirty="0">
                <a:solidFill>
                  <a:srgbClr val="FF0000"/>
                </a:solidFill>
              </a:rPr>
              <a:t>&gt;</a:t>
            </a:r>
            <a:endParaRPr lang="fr-FR" sz="1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090404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CE373D-1A1B-9E3B-44D1-6070E9B276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5C51F126-10A7-6D86-B18F-51CC322507CE}"/>
              </a:ext>
            </a:extLst>
          </p:cNvPr>
          <p:cNvSpPr/>
          <p:nvPr/>
        </p:nvSpPr>
        <p:spPr>
          <a:xfrm>
            <a:off x="-1" y="1981202"/>
            <a:ext cx="13716001" cy="8305798"/>
          </a:xfrm>
          <a:prstGeom prst="rect">
            <a:avLst/>
          </a:prstGeom>
          <a:solidFill>
            <a:srgbClr val="3D8F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06F670A4-24AD-0E5B-09E7-45BDBBC5C894}"/>
              </a:ext>
            </a:extLst>
          </p:cNvPr>
          <p:cNvSpPr/>
          <p:nvPr/>
        </p:nvSpPr>
        <p:spPr>
          <a:xfrm>
            <a:off x="275853" y="2550884"/>
            <a:ext cx="13164293" cy="733222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2D71682A-80CE-9143-D9B2-62718D8E3FDA}"/>
              </a:ext>
            </a:extLst>
          </p:cNvPr>
          <p:cNvSpPr/>
          <p:nvPr/>
        </p:nvSpPr>
        <p:spPr>
          <a:xfrm>
            <a:off x="-1" y="752746"/>
            <a:ext cx="13716001" cy="152751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BBFFDC3C-09D2-8F5D-697B-070839066E31}"/>
              </a:ext>
            </a:extLst>
          </p:cNvPr>
          <p:cNvSpPr txBox="1"/>
          <p:nvPr/>
        </p:nvSpPr>
        <p:spPr>
          <a:xfrm>
            <a:off x="838200" y="863026"/>
            <a:ext cx="116014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يمنح الأستاذ ورقتين بيضاوين جديدتين لكل مجموعة</a:t>
            </a: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3937E02E-2FB1-7A6D-DFB0-4CC274F5C243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4191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7B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50" name="Freeform 8">
            <a:extLst>
              <a:ext uri="{FF2B5EF4-FFF2-40B4-BE49-F238E27FC236}">
                <a16:creationId xmlns:a16="http://schemas.microsoft.com/office/drawing/2014/main" id="{AA68639B-B642-DC1C-70FE-53C09B456681}"/>
              </a:ext>
            </a:extLst>
          </p:cNvPr>
          <p:cNvSpPr/>
          <p:nvPr/>
        </p:nvSpPr>
        <p:spPr>
          <a:xfrm rot="10800000">
            <a:off x="12656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7887DF04-8D24-1793-92D3-C111603463B9}"/>
              </a:ext>
            </a:extLst>
          </p:cNvPr>
          <p:cNvSpPr txBox="1"/>
          <p:nvPr/>
        </p:nvSpPr>
        <p:spPr>
          <a:xfrm>
            <a:off x="9583759" y="4903451"/>
            <a:ext cx="272635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3600" dirty="0">
                <a:solidFill>
                  <a:schemeClr val="bg1"/>
                </a:solidFill>
                <a:latin typeface="IBM Plex Sans Arabic" panose="020B0503050203000203" pitchFamily="34" charset="-78"/>
                <a:cs typeface="IBM Plex Sans Arabic" panose="020B0503050203000203" pitchFamily="34" charset="-78"/>
              </a:rPr>
              <a:t>نمذجة التعرف على الاعداد بالخشيبات والحزم</a:t>
            </a:r>
            <a:endParaRPr lang="fr-FR" sz="3600" dirty="0">
              <a:solidFill>
                <a:schemeClr val="bg1"/>
              </a:solidFill>
              <a:latin typeface="IBM Plex Sans Arabic" panose="020B0503050203000203" pitchFamily="34" charset="-78"/>
              <a:cs typeface="IBM Plex Sans Arabic" panose="020B0503050203000203" pitchFamily="34" charset="-78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EBB4B1D6-FEC9-C6A1-805E-9BACF5D8110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5112" y="1001941"/>
            <a:ext cx="1148959" cy="650235"/>
          </a:xfrm>
          <a:prstGeom prst="rect">
            <a:avLst/>
          </a:prstGeom>
        </p:spPr>
      </p:pic>
      <p:pic>
        <p:nvPicPr>
          <p:cNvPr id="11" name="Image 10" descr="Une image contenant dessin humoristique, habits, Dessin animé, garçon&#10;&#10;Le contenu généré par l’IA peut être incorrect.">
            <a:extLst>
              <a:ext uri="{FF2B5EF4-FFF2-40B4-BE49-F238E27FC236}">
                <a16:creationId xmlns:a16="http://schemas.microsoft.com/office/drawing/2014/main" id="{A981D8D8-4CF1-A7E0-2441-1520A27A090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0859" y="3359525"/>
            <a:ext cx="9334281" cy="5275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037865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21AE41-FF74-E8B6-9939-30F7D734E4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A55D53B8-5562-3B7C-1208-4DA2AD25D334}"/>
              </a:ext>
            </a:extLst>
          </p:cNvPr>
          <p:cNvSpPr/>
          <p:nvPr/>
        </p:nvSpPr>
        <p:spPr>
          <a:xfrm>
            <a:off x="-1" y="1981202"/>
            <a:ext cx="13716001" cy="8305798"/>
          </a:xfrm>
          <a:prstGeom prst="rect">
            <a:avLst/>
          </a:prstGeom>
          <a:solidFill>
            <a:srgbClr val="3D8F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B47B0BDD-C4DE-E221-259E-2238AF233CD5}"/>
              </a:ext>
            </a:extLst>
          </p:cNvPr>
          <p:cNvSpPr/>
          <p:nvPr/>
        </p:nvSpPr>
        <p:spPr>
          <a:xfrm>
            <a:off x="275853" y="2550884"/>
            <a:ext cx="13164293" cy="733222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3C2C2D9F-59B1-82F5-1832-C11A55C42B8B}"/>
              </a:ext>
            </a:extLst>
          </p:cNvPr>
          <p:cNvSpPr/>
          <p:nvPr/>
        </p:nvSpPr>
        <p:spPr>
          <a:xfrm>
            <a:off x="-1" y="752746"/>
            <a:ext cx="13716001" cy="152751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961434E8-5B53-A8B2-DF37-E6F0323E4580}"/>
              </a:ext>
            </a:extLst>
          </p:cNvPr>
          <p:cNvSpPr txBox="1"/>
          <p:nvPr/>
        </p:nvSpPr>
        <p:spPr>
          <a:xfrm>
            <a:off x="3962400" y="863026"/>
            <a:ext cx="84772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قوموا بطي الورقة الأولى إلى جزأين </a:t>
            </a:r>
            <a:r>
              <a:rPr lang="ar-MA" sz="3200" dirty="0" err="1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متقايسين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والورقة الثانية إلى 3 أجزاء </a:t>
            </a:r>
            <a:r>
              <a:rPr lang="ar-MA" sz="3200" dirty="0" err="1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متقايسة</a:t>
            </a:r>
            <a:endParaRPr lang="ar-MA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A0CA05D2-9E9C-2C8F-7537-B58ECAA3F720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4191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7B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50" name="Freeform 8">
            <a:extLst>
              <a:ext uri="{FF2B5EF4-FFF2-40B4-BE49-F238E27FC236}">
                <a16:creationId xmlns:a16="http://schemas.microsoft.com/office/drawing/2014/main" id="{23E2B738-3BB2-6F31-E738-17BFFBA3D89F}"/>
              </a:ext>
            </a:extLst>
          </p:cNvPr>
          <p:cNvSpPr/>
          <p:nvPr/>
        </p:nvSpPr>
        <p:spPr>
          <a:xfrm rot="10800000">
            <a:off x="12656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88ACD2FE-AC97-9087-3B08-3446978F8E47}"/>
              </a:ext>
            </a:extLst>
          </p:cNvPr>
          <p:cNvSpPr txBox="1"/>
          <p:nvPr/>
        </p:nvSpPr>
        <p:spPr>
          <a:xfrm>
            <a:off x="9583759" y="4903451"/>
            <a:ext cx="272635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3600" dirty="0">
                <a:solidFill>
                  <a:schemeClr val="bg1"/>
                </a:solidFill>
                <a:latin typeface="IBM Plex Sans Arabic" panose="020B0503050203000203" pitchFamily="34" charset="-78"/>
                <a:cs typeface="IBM Plex Sans Arabic" panose="020B0503050203000203" pitchFamily="34" charset="-78"/>
              </a:rPr>
              <a:t>نمذجة التعرف على الاعداد بالخشيبات والحزم</a:t>
            </a:r>
            <a:endParaRPr lang="fr-FR" sz="3600" dirty="0">
              <a:solidFill>
                <a:schemeClr val="bg1"/>
              </a:solidFill>
              <a:latin typeface="IBM Plex Sans Arabic" panose="020B0503050203000203" pitchFamily="34" charset="-78"/>
              <a:cs typeface="IBM Plex Sans Arabic" panose="020B0503050203000203" pitchFamily="34" charset="-78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C653614F-C0F4-1421-E0D2-5225ACE6110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5112" y="1001941"/>
            <a:ext cx="1148959" cy="650235"/>
          </a:xfrm>
          <a:prstGeom prst="rect">
            <a:avLst/>
          </a:prstGeom>
        </p:spPr>
      </p:pic>
      <p:pic>
        <p:nvPicPr>
          <p:cNvPr id="11" name="Image 10" descr="Une image contenant dessin humoristique, habits, Dessin animé, garçon&#10;&#10;Le contenu généré par l’IA peut être incorrect.">
            <a:extLst>
              <a:ext uri="{FF2B5EF4-FFF2-40B4-BE49-F238E27FC236}">
                <a16:creationId xmlns:a16="http://schemas.microsoft.com/office/drawing/2014/main" id="{326C1E76-E73E-3D29-BA8D-57850FC4668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0859" y="3359525"/>
            <a:ext cx="9334281" cy="5275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291911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0199E2-BF41-B641-7E50-C417213DEF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17F5B6C4-A903-AFF3-980D-0D14549A558A}"/>
              </a:ext>
            </a:extLst>
          </p:cNvPr>
          <p:cNvSpPr/>
          <p:nvPr/>
        </p:nvSpPr>
        <p:spPr>
          <a:xfrm>
            <a:off x="-1" y="1981202"/>
            <a:ext cx="13716001" cy="8305798"/>
          </a:xfrm>
          <a:prstGeom prst="rect">
            <a:avLst/>
          </a:prstGeom>
          <a:solidFill>
            <a:srgbClr val="3D8F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7BAC8CD0-13E8-8872-DD0A-6105A382FDAC}"/>
              </a:ext>
            </a:extLst>
          </p:cNvPr>
          <p:cNvSpPr/>
          <p:nvPr/>
        </p:nvSpPr>
        <p:spPr>
          <a:xfrm>
            <a:off x="275853" y="2550884"/>
            <a:ext cx="13164293" cy="733222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708EEDBF-DD82-0EFD-71E2-A79D18C898A2}"/>
              </a:ext>
            </a:extLst>
          </p:cNvPr>
          <p:cNvSpPr/>
          <p:nvPr/>
        </p:nvSpPr>
        <p:spPr>
          <a:xfrm>
            <a:off x="-1" y="752746"/>
            <a:ext cx="13716001" cy="152751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447868FC-14EC-DBCB-4930-CE47737971E3}"/>
              </a:ext>
            </a:extLst>
          </p:cNvPr>
          <p:cNvSpPr txBox="1"/>
          <p:nvPr/>
        </p:nvSpPr>
        <p:spPr>
          <a:xfrm>
            <a:off x="3962400" y="863026"/>
            <a:ext cx="8477217" cy="888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خذوا جزءا واحدا من الورقة الأولى ولونوه بالأصفر. ما هو العدد الكسري الذي يمثله؟ يكتب مقرر المجموعة النتيجة على اللوحة. </a:t>
            </a: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1AF60CFA-626E-8902-B2CE-8A7583062580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4191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7B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50" name="Freeform 8">
            <a:extLst>
              <a:ext uri="{FF2B5EF4-FFF2-40B4-BE49-F238E27FC236}">
                <a16:creationId xmlns:a16="http://schemas.microsoft.com/office/drawing/2014/main" id="{76F73D19-0D18-2B59-FB54-2BC064E9F47E}"/>
              </a:ext>
            </a:extLst>
          </p:cNvPr>
          <p:cNvSpPr/>
          <p:nvPr/>
        </p:nvSpPr>
        <p:spPr>
          <a:xfrm rot="10800000">
            <a:off x="12656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5E380C08-FED8-9F65-9A71-3CBD429E8BD8}"/>
              </a:ext>
            </a:extLst>
          </p:cNvPr>
          <p:cNvSpPr txBox="1"/>
          <p:nvPr/>
        </p:nvSpPr>
        <p:spPr>
          <a:xfrm>
            <a:off x="9583759" y="4903451"/>
            <a:ext cx="272635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3600" dirty="0">
                <a:solidFill>
                  <a:schemeClr val="bg1"/>
                </a:solidFill>
                <a:latin typeface="IBM Plex Sans Arabic" panose="020B0503050203000203" pitchFamily="34" charset="-78"/>
                <a:cs typeface="IBM Plex Sans Arabic" panose="020B0503050203000203" pitchFamily="34" charset="-78"/>
              </a:rPr>
              <a:t>نمذجة التعرف على الاعداد بالخشيبات والحزم</a:t>
            </a:r>
            <a:endParaRPr lang="fr-FR" sz="3600" dirty="0">
              <a:solidFill>
                <a:schemeClr val="bg1"/>
              </a:solidFill>
              <a:latin typeface="IBM Plex Sans Arabic" panose="020B0503050203000203" pitchFamily="34" charset="-78"/>
              <a:cs typeface="IBM Plex Sans Arabic" panose="020B0503050203000203" pitchFamily="34" charset="-78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C7DE0BFE-3FB4-2E7B-897C-C67E7D3BFC9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5112" y="1001941"/>
            <a:ext cx="1148959" cy="650235"/>
          </a:xfrm>
          <a:prstGeom prst="rect">
            <a:avLst/>
          </a:prstGeom>
        </p:spPr>
      </p:pic>
      <p:pic>
        <p:nvPicPr>
          <p:cNvPr id="11" name="Image 10" descr="Une image contenant dessin humoristique, habits, Dessin animé, garçon&#10;&#10;Le contenu généré par l’IA peut être incorrect.">
            <a:extLst>
              <a:ext uri="{FF2B5EF4-FFF2-40B4-BE49-F238E27FC236}">
                <a16:creationId xmlns:a16="http://schemas.microsoft.com/office/drawing/2014/main" id="{C688AAA8-C395-FBDF-0B99-92CFBFAF809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0859" y="3359525"/>
            <a:ext cx="9334281" cy="5275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608929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0C9A20-0C6A-33D8-D864-C05EBD4AA9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926F86B2-1E86-CCD4-60A3-A0AD0F672365}"/>
              </a:ext>
            </a:extLst>
          </p:cNvPr>
          <p:cNvSpPr/>
          <p:nvPr/>
        </p:nvSpPr>
        <p:spPr>
          <a:xfrm>
            <a:off x="-1" y="1981202"/>
            <a:ext cx="13716001" cy="8305798"/>
          </a:xfrm>
          <a:prstGeom prst="rect">
            <a:avLst/>
          </a:prstGeom>
          <a:solidFill>
            <a:srgbClr val="3D8F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89C0E5CF-0A80-A6E5-861A-3A4D6B9A392D}"/>
              </a:ext>
            </a:extLst>
          </p:cNvPr>
          <p:cNvSpPr/>
          <p:nvPr/>
        </p:nvSpPr>
        <p:spPr>
          <a:xfrm>
            <a:off x="275853" y="2550884"/>
            <a:ext cx="13164293" cy="733222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7B63AB59-4C49-8496-ADEC-55FF55C3D86F}"/>
              </a:ext>
            </a:extLst>
          </p:cNvPr>
          <p:cNvSpPr/>
          <p:nvPr/>
        </p:nvSpPr>
        <p:spPr>
          <a:xfrm>
            <a:off x="-1" y="752746"/>
            <a:ext cx="13716001" cy="152751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55BAF264-048E-7A51-A4F4-729C19A779CB}"/>
              </a:ext>
            </a:extLst>
          </p:cNvPr>
          <p:cNvSpPr txBox="1"/>
          <p:nvPr/>
        </p:nvSpPr>
        <p:spPr>
          <a:xfrm>
            <a:off x="3962400" y="863026"/>
            <a:ext cx="84772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التصحيح</a:t>
            </a: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A86A3546-00AC-2732-59D0-CF4915262974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4191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7B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50" name="Freeform 8">
            <a:extLst>
              <a:ext uri="{FF2B5EF4-FFF2-40B4-BE49-F238E27FC236}">
                <a16:creationId xmlns:a16="http://schemas.microsoft.com/office/drawing/2014/main" id="{3053B383-07A6-2214-27B5-A1B98372DE4F}"/>
              </a:ext>
            </a:extLst>
          </p:cNvPr>
          <p:cNvSpPr/>
          <p:nvPr/>
        </p:nvSpPr>
        <p:spPr>
          <a:xfrm rot="10800000">
            <a:off x="12656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89E96D8B-9D3C-0847-E280-9EB0638DA26D}"/>
              </a:ext>
            </a:extLst>
          </p:cNvPr>
          <p:cNvSpPr txBox="1"/>
          <p:nvPr/>
        </p:nvSpPr>
        <p:spPr>
          <a:xfrm>
            <a:off x="9583759" y="4903451"/>
            <a:ext cx="272635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3600" dirty="0">
                <a:solidFill>
                  <a:schemeClr val="bg1"/>
                </a:solidFill>
                <a:latin typeface="IBM Plex Sans Arabic" panose="020B0503050203000203" pitchFamily="34" charset="-78"/>
                <a:cs typeface="IBM Plex Sans Arabic" panose="020B0503050203000203" pitchFamily="34" charset="-78"/>
              </a:rPr>
              <a:t>نمذجة التعرف على الاعداد بالخشيبات والحزم</a:t>
            </a:r>
            <a:endParaRPr lang="fr-FR" sz="3600" dirty="0">
              <a:solidFill>
                <a:schemeClr val="bg1"/>
              </a:solidFill>
              <a:latin typeface="IBM Plex Sans Arabic" panose="020B0503050203000203" pitchFamily="34" charset="-78"/>
              <a:cs typeface="IBM Plex Sans Arabic" panose="020B0503050203000203" pitchFamily="34" charset="-78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686E97C6-9DAF-940F-6851-F438D3664D5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5112" y="1001941"/>
            <a:ext cx="1148959" cy="650235"/>
          </a:xfrm>
          <a:prstGeom prst="rect">
            <a:avLst/>
          </a:prstGeom>
        </p:spPr>
      </p:pic>
      <p:pic>
        <p:nvPicPr>
          <p:cNvPr id="2" name="Picture 9">
            <a:extLst>
              <a:ext uri="{FF2B5EF4-FFF2-40B4-BE49-F238E27FC236}">
                <a16:creationId xmlns:a16="http://schemas.microsoft.com/office/drawing/2014/main" id="{A4928908-EE95-0D93-EB6D-DC85F980A02A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1025" t="14561" r="11389" b="14089"/>
          <a:stretch/>
        </p:blipFill>
        <p:spPr>
          <a:xfrm>
            <a:off x="3583286" y="3719013"/>
            <a:ext cx="6549427" cy="4458466"/>
          </a:xfrm>
          <a:prstGeom prst="round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62CD1FDC-2BF8-875E-76AD-78E0ACBA8CCF}"/>
              </a:ext>
            </a:extLst>
          </p:cNvPr>
          <p:cNvSpPr txBox="1"/>
          <p:nvPr/>
        </p:nvSpPr>
        <p:spPr>
          <a:xfrm>
            <a:off x="6629400" y="4808182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1</a:t>
            </a:r>
            <a:endParaRPr lang="fr-FR" sz="8000" b="1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B3FC5125-70C0-C068-34C6-79D351B26DBC}"/>
              </a:ext>
            </a:extLst>
          </p:cNvPr>
          <p:cNvSpPr txBox="1"/>
          <p:nvPr/>
        </p:nvSpPr>
        <p:spPr>
          <a:xfrm>
            <a:off x="6629400" y="6235296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2</a:t>
            </a:r>
            <a:endParaRPr lang="fr-FR" sz="8000" b="1" dirty="0"/>
          </a:p>
        </p:txBody>
      </p:sp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90CF6146-0DE6-68AF-DBF8-D4EB04F91BC5}"/>
              </a:ext>
            </a:extLst>
          </p:cNvPr>
          <p:cNvCxnSpPr/>
          <p:nvPr/>
        </p:nvCxnSpPr>
        <p:spPr>
          <a:xfrm>
            <a:off x="6220887" y="6131621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7080101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3E11ED-F78C-1DB6-84A8-74FBF4E8EA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52B5170D-144C-6D22-3D26-255FEF006669}"/>
              </a:ext>
            </a:extLst>
          </p:cNvPr>
          <p:cNvSpPr/>
          <p:nvPr/>
        </p:nvSpPr>
        <p:spPr>
          <a:xfrm>
            <a:off x="-1" y="1981202"/>
            <a:ext cx="13716001" cy="8305798"/>
          </a:xfrm>
          <a:prstGeom prst="rect">
            <a:avLst/>
          </a:prstGeom>
          <a:solidFill>
            <a:srgbClr val="3D8F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B41BE850-9CD7-0FEF-0B23-D6CB9726AC76}"/>
              </a:ext>
            </a:extLst>
          </p:cNvPr>
          <p:cNvSpPr/>
          <p:nvPr/>
        </p:nvSpPr>
        <p:spPr>
          <a:xfrm>
            <a:off x="275853" y="2550884"/>
            <a:ext cx="13164293" cy="733222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BA3B5407-11F5-3161-1D7E-0AA1255C2ADD}"/>
              </a:ext>
            </a:extLst>
          </p:cNvPr>
          <p:cNvSpPr/>
          <p:nvPr/>
        </p:nvSpPr>
        <p:spPr>
          <a:xfrm>
            <a:off x="-1" y="752746"/>
            <a:ext cx="13716001" cy="152751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7F465A3A-4308-8DDC-056E-BEA5A2D18270}"/>
              </a:ext>
            </a:extLst>
          </p:cNvPr>
          <p:cNvSpPr txBox="1"/>
          <p:nvPr/>
        </p:nvSpPr>
        <p:spPr>
          <a:xfrm>
            <a:off x="3962400" y="863026"/>
            <a:ext cx="8477217" cy="888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خذوا جزءا من الورقة الثانية ولونوه بالأحمر. ما هو العدد الكسري الذي يمثله؟ يكتب مقرر المجموعة النتيجة على اللوحة. </a:t>
            </a: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5BF9C29A-E731-F3F9-1352-916F6DB1AFD8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4191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7B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50" name="Freeform 8">
            <a:extLst>
              <a:ext uri="{FF2B5EF4-FFF2-40B4-BE49-F238E27FC236}">
                <a16:creationId xmlns:a16="http://schemas.microsoft.com/office/drawing/2014/main" id="{E4FFCA46-54AE-858D-0974-493CEC5DE5E6}"/>
              </a:ext>
            </a:extLst>
          </p:cNvPr>
          <p:cNvSpPr/>
          <p:nvPr/>
        </p:nvSpPr>
        <p:spPr>
          <a:xfrm rot="10800000">
            <a:off x="12656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EBC2A7B4-8256-A034-7E4D-03AE7B7E731B}"/>
              </a:ext>
            </a:extLst>
          </p:cNvPr>
          <p:cNvSpPr txBox="1"/>
          <p:nvPr/>
        </p:nvSpPr>
        <p:spPr>
          <a:xfrm>
            <a:off x="9583759" y="4903451"/>
            <a:ext cx="272635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IBM Plex Sans Arabic" panose="020B0503050203000203" pitchFamily="34" charset="-78"/>
                <a:ea typeface="+mn-ea"/>
                <a:cs typeface="IBM Plex Sans Arabic" panose="020B0503050203000203" pitchFamily="34" charset="-78"/>
              </a:rPr>
              <a:t>نمذجة التعرف على الاعداد بالخشيبات والحزم</a:t>
            </a: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IBM Plex Sans Arabic" panose="020B0503050203000203" pitchFamily="34" charset="-78"/>
              <a:ea typeface="+mn-ea"/>
              <a:cs typeface="IBM Plex Sans Arabic" panose="020B0503050203000203" pitchFamily="34" charset="-78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941DFAA4-8F1C-B488-B719-8AF78EEF7B2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5112" y="1001941"/>
            <a:ext cx="1148959" cy="650235"/>
          </a:xfrm>
          <a:prstGeom prst="rect">
            <a:avLst/>
          </a:prstGeom>
        </p:spPr>
      </p:pic>
      <p:pic>
        <p:nvPicPr>
          <p:cNvPr id="11" name="Image 10" descr="Une image contenant dessin humoristique, habits, Dessin animé, garçon&#10;&#10;Le contenu généré par l’IA peut être incorrect.">
            <a:extLst>
              <a:ext uri="{FF2B5EF4-FFF2-40B4-BE49-F238E27FC236}">
                <a16:creationId xmlns:a16="http://schemas.microsoft.com/office/drawing/2014/main" id="{E763861C-CC7A-BA29-79B1-8E72B85E30A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0859" y="3359525"/>
            <a:ext cx="9334281" cy="5275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203021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F1297C-AC53-2826-6BC0-9463D254D4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BC46EC2A-7401-70E2-E5FD-011A9A188B4B}"/>
              </a:ext>
            </a:extLst>
          </p:cNvPr>
          <p:cNvSpPr/>
          <p:nvPr/>
        </p:nvSpPr>
        <p:spPr>
          <a:xfrm>
            <a:off x="-1" y="1981202"/>
            <a:ext cx="13716001" cy="8305798"/>
          </a:xfrm>
          <a:prstGeom prst="rect">
            <a:avLst/>
          </a:prstGeom>
          <a:solidFill>
            <a:srgbClr val="3D8F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B0AA79E6-1C08-1062-2495-2762AABD91D2}"/>
              </a:ext>
            </a:extLst>
          </p:cNvPr>
          <p:cNvSpPr/>
          <p:nvPr/>
        </p:nvSpPr>
        <p:spPr>
          <a:xfrm>
            <a:off x="275853" y="2550884"/>
            <a:ext cx="13164293" cy="733222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7237F585-C303-E202-322B-C689E080D5D9}"/>
              </a:ext>
            </a:extLst>
          </p:cNvPr>
          <p:cNvSpPr/>
          <p:nvPr/>
        </p:nvSpPr>
        <p:spPr>
          <a:xfrm>
            <a:off x="-1" y="752746"/>
            <a:ext cx="13716001" cy="152751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A92C2E04-B01F-82B3-F102-111F487EA5F1}"/>
              </a:ext>
            </a:extLst>
          </p:cNvPr>
          <p:cNvSpPr txBox="1"/>
          <p:nvPr/>
        </p:nvSpPr>
        <p:spPr>
          <a:xfrm>
            <a:off x="3962400" y="863026"/>
            <a:ext cx="84772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التصحيح</a:t>
            </a: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0863EEA8-17EA-CC36-66D8-1ED7062880C0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4191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7B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50" name="Freeform 8">
            <a:extLst>
              <a:ext uri="{FF2B5EF4-FFF2-40B4-BE49-F238E27FC236}">
                <a16:creationId xmlns:a16="http://schemas.microsoft.com/office/drawing/2014/main" id="{CF567B6F-1D18-2344-DBC2-AB6C4D23BD02}"/>
              </a:ext>
            </a:extLst>
          </p:cNvPr>
          <p:cNvSpPr/>
          <p:nvPr/>
        </p:nvSpPr>
        <p:spPr>
          <a:xfrm rot="10800000">
            <a:off x="12656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0E5C749A-1BC3-1029-2F5F-10A8F6BE9F73}"/>
              </a:ext>
            </a:extLst>
          </p:cNvPr>
          <p:cNvSpPr txBox="1"/>
          <p:nvPr/>
        </p:nvSpPr>
        <p:spPr>
          <a:xfrm>
            <a:off x="9583759" y="4903451"/>
            <a:ext cx="272635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3600" dirty="0">
                <a:solidFill>
                  <a:schemeClr val="bg1"/>
                </a:solidFill>
                <a:latin typeface="IBM Plex Sans Arabic" panose="020B0503050203000203" pitchFamily="34" charset="-78"/>
                <a:cs typeface="IBM Plex Sans Arabic" panose="020B0503050203000203" pitchFamily="34" charset="-78"/>
              </a:rPr>
              <a:t>نمذجة التعرف على الاعداد بالخشيبات والحزم</a:t>
            </a:r>
            <a:endParaRPr lang="fr-FR" sz="3600" dirty="0">
              <a:solidFill>
                <a:schemeClr val="bg1"/>
              </a:solidFill>
              <a:latin typeface="IBM Plex Sans Arabic" panose="020B0503050203000203" pitchFamily="34" charset="-78"/>
              <a:cs typeface="IBM Plex Sans Arabic" panose="020B0503050203000203" pitchFamily="34" charset="-78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F93DC32F-67A3-EA03-D09C-1BC13FE1C2A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5112" y="1001941"/>
            <a:ext cx="1148959" cy="650235"/>
          </a:xfrm>
          <a:prstGeom prst="rect">
            <a:avLst/>
          </a:prstGeom>
        </p:spPr>
      </p:pic>
      <p:pic>
        <p:nvPicPr>
          <p:cNvPr id="2" name="Picture 9">
            <a:extLst>
              <a:ext uri="{FF2B5EF4-FFF2-40B4-BE49-F238E27FC236}">
                <a16:creationId xmlns:a16="http://schemas.microsoft.com/office/drawing/2014/main" id="{52DFE5E2-0550-7687-BA83-967410F39677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1025" t="14561" r="11389" b="14089"/>
          <a:stretch/>
        </p:blipFill>
        <p:spPr>
          <a:xfrm>
            <a:off x="3583286" y="3719013"/>
            <a:ext cx="6549427" cy="4458466"/>
          </a:xfrm>
          <a:prstGeom prst="round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07786F11-9FDD-4F07-861A-8FA195F95D85}"/>
              </a:ext>
            </a:extLst>
          </p:cNvPr>
          <p:cNvSpPr txBox="1"/>
          <p:nvPr/>
        </p:nvSpPr>
        <p:spPr>
          <a:xfrm>
            <a:off x="6629400" y="4808182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1</a:t>
            </a:r>
            <a:endParaRPr lang="fr-FR" sz="8000" b="1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6C5CE41C-955E-0D34-5B19-74F89C85D45E}"/>
              </a:ext>
            </a:extLst>
          </p:cNvPr>
          <p:cNvSpPr txBox="1"/>
          <p:nvPr/>
        </p:nvSpPr>
        <p:spPr>
          <a:xfrm>
            <a:off x="6629400" y="6235296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3</a:t>
            </a:r>
            <a:endParaRPr lang="fr-FR" sz="8000" b="1" dirty="0"/>
          </a:p>
        </p:txBody>
      </p:sp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E717A24B-9A12-8875-D505-A0C490E04075}"/>
              </a:ext>
            </a:extLst>
          </p:cNvPr>
          <p:cNvCxnSpPr/>
          <p:nvPr/>
        </p:nvCxnSpPr>
        <p:spPr>
          <a:xfrm>
            <a:off x="6220887" y="6131621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2467437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456D33-D0BE-5EAE-A083-B1DC62F723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60F4529A-06C2-63CB-44C7-63A10EC065EC}"/>
              </a:ext>
            </a:extLst>
          </p:cNvPr>
          <p:cNvSpPr/>
          <p:nvPr/>
        </p:nvSpPr>
        <p:spPr>
          <a:xfrm>
            <a:off x="-1" y="1981202"/>
            <a:ext cx="13716001" cy="8305798"/>
          </a:xfrm>
          <a:prstGeom prst="rect">
            <a:avLst/>
          </a:prstGeom>
          <a:solidFill>
            <a:srgbClr val="3D8F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1CE7323F-9DCE-BD89-6D10-48FC2EF89371}"/>
              </a:ext>
            </a:extLst>
          </p:cNvPr>
          <p:cNvSpPr/>
          <p:nvPr/>
        </p:nvSpPr>
        <p:spPr>
          <a:xfrm>
            <a:off x="275853" y="2550884"/>
            <a:ext cx="13164293" cy="733222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236123C0-7A40-83DE-D3DF-FBEA0A77D5B9}"/>
              </a:ext>
            </a:extLst>
          </p:cNvPr>
          <p:cNvSpPr/>
          <p:nvPr/>
        </p:nvSpPr>
        <p:spPr>
          <a:xfrm>
            <a:off x="-1" y="752746"/>
            <a:ext cx="13716001" cy="152751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279F6B18-AEFC-AD01-F7FB-836F0627D8EA}"/>
              </a:ext>
            </a:extLst>
          </p:cNvPr>
          <p:cNvSpPr txBox="1"/>
          <p:nvPr/>
        </p:nvSpPr>
        <p:spPr>
          <a:xfrm>
            <a:off x="3962400" y="863026"/>
            <a:ext cx="8477217" cy="888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ضعوا الورقتين على الطاولة بحيث تكون الأجزاء الملونة في نفس المستوى. </a:t>
            </a:r>
          </a:p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ماذا تلاحظون بالنسبة للجزء الملون في كل ورقة؟</a:t>
            </a:r>
            <a:endParaRPr kumimoji="0" lang="ar-MA" sz="3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62CA5495-10E5-CE03-903B-59958566F2D2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4191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7B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50" name="Freeform 8">
            <a:extLst>
              <a:ext uri="{FF2B5EF4-FFF2-40B4-BE49-F238E27FC236}">
                <a16:creationId xmlns:a16="http://schemas.microsoft.com/office/drawing/2014/main" id="{512C327C-B73C-4164-C833-A9118589FA51}"/>
              </a:ext>
            </a:extLst>
          </p:cNvPr>
          <p:cNvSpPr/>
          <p:nvPr/>
        </p:nvSpPr>
        <p:spPr>
          <a:xfrm rot="10800000">
            <a:off x="12656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A69E8D0E-82A1-4916-2C97-C0FDE8813EEE}"/>
              </a:ext>
            </a:extLst>
          </p:cNvPr>
          <p:cNvSpPr txBox="1"/>
          <p:nvPr/>
        </p:nvSpPr>
        <p:spPr>
          <a:xfrm>
            <a:off x="9583759" y="4903451"/>
            <a:ext cx="272635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IBM Plex Sans Arabic" panose="020B0503050203000203" pitchFamily="34" charset="-78"/>
                <a:ea typeface="+mn-ea"/>
                <a:cs typeface="IBM Plex Sans Arabic" panose="020B0503050203000203" pitchFamily="34" charset="-78"/>
              </a:rPr>
              <a:t>نمذجة التعرف على الاعداد بالخشيبات والحزم</a:t>
            </a: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IBM Plex Sans Arabic" panose="020B0503050203000203" pitchFamily="34" charset="-78"/>
              <a:ea typeface="+mn-ea"/>
              <a:cs typeface="IBM Plex Sans Arabic" panose="020B0503050203000203" pitchFamily="34" charset="-78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0A6D4A30-FA9E-4ED9-1F3F-24FAB69E7CF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5112" y="1001941"/>
            <a:ext cx="1148959" cy="650235"/>
          </a:xfrm>
          <a:prstGeom prst="rect">
            <a:avLst/>
          </a:prstGeom>
        </p:spPr>
      </p:pic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95825250-A4AA-ACC7-15E6-A206A94F421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35843361"/>
              </p:ext>
            </p:extLst>
          </p:nvPr>
        </p:nvGraphicFramePr>
        <p:xfrm>
          <a:off x="3319759" y="3537613"/>
          <a:ext cx="6264000" cy="252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32000">
                  <a:extLst>
                    <a:ext uri="{9D8B030D-6E8A-4147-A177-3AD203B41FA5}">
                      <a16:colId xmlns:a16="http://schemas.microsoft.com/office/drawing/2014/main" val="1338737526"/>
                    </a:ext>
                  </a:extLst>
                </a:gridCol>
                <a:gridCol w="3132000">
                  <a:extLst>
                    <a:ext uri="{9D8B030D-6E8A-4147-A177-3AD203B41FA5}">
                      <a16:colId xmlns:a16="http://schemas.microsoft.com/office/drawing/2014/main" val="2034775053"/>
                    </a:ext>
                  </a:extLst>
                </a:gridCol>
              </a:tblGrid>
              <a:tr h="2520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77184921"/>
                  </a:ext>
                </a:extLst>
              </a:tr>
            </a:tbl>
          </a:graphicData>
        </a:graphic>
      </p:graphicFrame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F149E7E9-01DE-B3DB-78DA-AEEEF337D8B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34463490"/>
              </p:ext>
            </p:extLst>
          </p:nvPr>
        </p:nvGraphicFramePr>
        <p:xfrm>
          <a:off x="3319759" y="6657325"/>
          <a:ext cx="6264000" cy="252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8000">
                  <a:extLst>
                    <a:ext uri="{9D8B030D-6E8A-4147-A177-3AD203B41FA5}">
                      <a16:colId xmlns:a16="http://schemas.microsoft.com/office/drawing/2014/main" val="1338737526"/>
                    </a:ext>
                  </a:extLst>
                </a:gridCol>
                <a:gridCol w="2088000">
                  <a:extLst>
                    <a:ext uri="{9D8B030D-6E8A-4147-A177-3AD203B41FA5}">
                      <a16:colId xmlns:a16="http://schemas.microsoft.com/office/drawing/2014/main" val="2625410501"/>
                    </a:ext>
                  </a:extLst>
                </a:gridCol>
                <a:gridCol w="2088000">
                  <a:extLst>
                    <a:ext uri="{9D8B030D-6E8A-4147-A177-3AD203B41FA5}">
                      <a16:colId xmlns:a16="http://schemas.microsoft.com/office/drawing/2014/main" val="2175362578"/>
                    </a:ext>
                  </a:extLst>
                </a:gridCol>
              </a:tblGrid>
              <a:tr h="2520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77184921"/>
                  </a:ext>
                </a:extLst>
              </a:tr>
            </a:tbl>
          </a:graphicData>
        </a:graphic>
      </p:graphicFrame>
      <p:sp>
        <p:nvSpPr>
          <p:cNvPr id="5" name="ZoneTexte 4">
            <a:extLst>
              <a:ext uri="{FF2B5EF4-FFF2-40B4-BE49-F238E27FC236}">
                <a16:creationId xmlns:a16="http://schemas.microsoft.com/office/drawing/2014/main" id="{3DA80ECD-95D9-E994-9598-CF3ED9F18420}"/>
              </a:ext>
            </a:extLst>
          </p:cNvPr>
          <p:cNvSpPr txBox="1"/>
          <p:nvPr/>
        </p:nvSpPr>
        <p:spPr>
          <a:xfrm>
            <a:off x="10668000" y="3460154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1</a:t>
            </a:r>
            <a:endParaRPr lang="fr-FR" sz="8000" b="1" dirty="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4C0FDCF0-E633-0934-D4C8-F6D438DDBD40}"/>
              </a:ext>
            </a:extLst>
          </p:cNvPr>
          <p:cNvSpPr txBox="1"/>
          <p:nvPr/>
        </p:nvSpPr>
        <p:spPr>
          <a:xfrm>
            <a:off x="10668000" y="4887268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2</a:t>
            </a:r>
            <a:endParaRPr lang="fr-FR" sz="8000" b="1" dirty="0"/>
          </a:p>
        </p:txBody>
      </p:sp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FE9B77D6-EF56-1F9A-859C-5DCE8DF910E4}"/>
              </a:ext>
            </a:extLst>
          </p:cNvPr>
          <p:cNvCxnSpPr/>
          <p:nvPr/>
        </p:nvCxnSpPr>
        <p:spPr>
          <a:xfrm>
            <a:off x="10259487" y="4783593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ZoneTexte 8">
            <a:extLst>
              <a:ext uri="{FF2B5EF4-FFF2-40B4-BE49-F238E27FC236}">
                <a16:creationId xmlns:a16="http://schemas.microsoft.com/office/drawing/2014/main" id="{FF6FD8C0-075E-3A5B-4521-A96445DAAE9A}"/>
              </a:ext>
            </a:extLst>
          </p:cNvPr>
          <p:cNvSpPr txBox="1"/>
          <p:nvPr/>
        </p:nvSpPr>
        <p:spPr>
          <a:xfrm>
            <a:off x="10695515" y="6550055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1</a:t>
            </a:r>
            <a:endParaRPr lang="fr-FR" sz="8000" b="1" dirty="0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AD38915B-34E7-AF23-7827-121F278CD451}"/>
              </a:ext>
            </a:extLst>
          </p:cNvPr>
          <p:cNvSpPr txBox="1"/>
          <p:nvPr/>
        </p:nvSpPr>
        <p:spPr>
          <a:xfrm>
            <a:off x="10695515" y="7977169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3</a:t>
            </a:r>
            <a:endParaRPr lang="fr-FR" sz="8000" b="1" dirty="0"/>
          </a:p>
        </p:txBody>
      </p:sp>
      <p:cxnSp>
        <p:nvCxnSpPr>
          <p:cNvPr id="14" name="Connecteur droit 13">
            <a:extLst>
              <a:ext uri="{FF2B5EF4-FFF2-40B4-BE49-F238E27FC236}">
                <a16:creationId xmlns:a16="http://schemas.microsoft.com/office/drawing/2014/main" id="{728F68FD-8011-0B94-2C14-6E57E1403229}"/>
              </a:ext>
            </a:extLst>
          </p:cNvPr>
          <p:cNvCxnSpPr/>
          <p:nvPr/>
        </p:nvCxnSpPr>
        <p:spPr>
          <a:xfrm>
            <a:off x="10287002" y="7873494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7105992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963EAC-F2E9-CE7E-99CA-81E3B418EF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F03045AA-7082-2983-27C5-1D274636B207}"/>
              </a:ext>
            </a:extLst>
          </p:cNvPr>
          <p:cNvSpPr/>
          <p:nvPr/>
        </p:nvSpPr>
        <p:spPr>
          <a:xfrm>
            <a:off x="-1" y="1981202"/>
            <a:ext cx="13716001" cy="8305798"/>
          </a:xfrm>
          <a:prstGeom prst="rect">
            <a:avLst/>
          </a:prstGeom>
          <a:solidFill>
            <a:srgbClr val="3D8F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7B125F4B-EB0E-1C54-CFFB-F3E7D16C6C61}"/>
              </a:ext>
            </a:extLst>
          </p:cNvPr>
          <p:cNvSpPr/>
          <p:nvPr/>
        </p:nvSpPr>
        <p:spPr>
          <a:xfrm>
            <a:off x="275853" y="2550884"/>
            <a:ext cx="13164293" cy="733222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D417B01-0391-C6AC-8404-25E4F113D914}"/>
              </a:ext>
            </a:extLst>
          </p:cNvPr>
          <p:cNvSpPr/>
          <p:nvPr/>
        </p:nvSpPr>
        <p:spPr>
          <a:xfrm>
            <a:off x="-1" y="752746"/>
            <a:ext cx="13716001" cy="152751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2BFD9CB9-A119-401D-A3BE-E5B6F99CD1D1}"/>
              </a:ext>
            </a:extLst>
          </p:cNvPr>
          <p:cNvSpPr txBox="1"/>
          <p:nvPr/>
        </p:nvSpPr>
        <p:spPr>
          <a:xfrm>
            <a:off x="3962400" y="863026"/>
            <a:ext cx="84772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نعم الجزء الملون بالأصفر أكبر من الجزء الملون بالأحمر.</a:t>
            </a: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21F4F689-1DD6-8EFA-4DE1-2718288692D4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4191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7B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50" name="Freeform 8">
            <a:extLst>
              <a:ext uri="{FF2B5EF4-FFF2-40B4-BE49-F238E27FC236}">
                <a16:creationId xmlns:a16="http://schemas.microsoft.com/office/drawing/2014/main" id="{0A9ADB3F-CF43-5D23-6A05-9A1CED5B9E1A}"/>
              </a:ext>
            </a:extLst>
          </p:cNvPr>
          <p:cNvSpPr/>
          <p:nvPr/>
        </p:nvSpPr>
        <p:spPr>
          <a:xfrm rot="10800000">
            <a:off x="12656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F147BD68-6BFD-6944-2B1B-22004052F27A}"/>
              </a:ext>
            </a:extLst>
          </p:cNvPr>
          <p:cNvSpPr txBox="1"/>
          <p:nvPr/>
        </p:nvSpPr>
        <p:spPr>
          <a:xfrm>
            <a:off x="9583759" y="4903451"/>
            <a:ext cx="272635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IBM Plex Sans Arabic" panose="020B0503050203000203" pitchFamily="34" charset="-78"/>
                <a:ea typeface="+mn-ea"/>
                <a:cs typeface="IBM Plex Sans Arabic" panose="020B0503050203000203" pitchFamily="34" charset="-78"/>
              </a:rPr>
              <a:t>نمذجة التعرف على الاعداد بالخشيبات والحزم</a:t>
            </a: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IBM Plex Sans Arabic" panose="020B0503050203000203" pitchFamily="34" charset="-78"/>
              <a:ea typeface="+mn-ea"/>
              <a:cs typeface="IBM Plex Sans Arabic" panose="020B0503050203000203" pitchFamily="34" charset="-78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0CE33B5C-74B6-ACBD-7F26-A58E1DE7A93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5112" y="1001941"/>
            <a:ext cx="1148959" cy="650235"/>
          </a:xfrm>
          <a:prstGeom prst="rect">
            <a:avLst/>
          </a:prstGeom>
        </p:spPr>
      </p:pic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2FEC065E-EB29-8B1D-1942-95FA79D1417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22575543"/>
              </p:ext>
            </p:extLst>
          </p:nvPr>
        </p:nvGraphicFramePr>
        <p:xfrm>
          <a:off x="3319759" y="3537613"/>
          <a:ext cx="6264000" cy="252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32000">
                  <a:extLst>
                    <a:ext uri="{9D8B030D-6E8A-4147-A177-3AD203B41FA5}">
                      <a16:colId xmlns:a16="http://schemas.microsoft.com/office/drawing/2014/main" val="1338737526"/>
                    </a:ext>
                  </a:extLst>
                </a:gridCol>
                <a:gridCol w="3132000">
                  <a:extLst>
                    <a:ext uri="{9D8B030D-6E8A-4147-A177-3AD203B41FA5}">
                      <a16:colId xmlns:a16="http://schemas.microsoft.com/office/drawing/2014/main" val="967120965"/>
                    </a:ext>
                  </a:extLst>
                </a:gridCol>
              </a:tblGrid>
              <a:tr h="2520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77184921"/>
                  </a:ext>
                </a:extLst>
              </a:tr>
            </a:tbl>
          </a:graphicData>
        </a:graphic>
      </p:graphicFrame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077FE573-373E-0672-138E-FD5AB6F42EC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62185315"/>
              </p:ext>
            </p:extLst>
          </p:nvPr>
        </p:nvGraphicFramePr>
        <p:xfrm>
          <a:off x="3319759" y="6657325"/>
          <a:ext cx="6264000" cy="252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8000">
                  <a:extLst>
                    <a:ext uri="{9D8B030D-6E8A-4147-A177-3AD203B41FA5}">
                      <a16:colId xmlns:a16="http://schemas.microsoft.com/office/drawing/2014/main" val="1338737526"/>
                    </a:ext>
                  </a:extLst>
                </a:gridCol>
                <a:gridCol w="2088000">
                  <a:extLst>
                    <a:ext uri="{9D8B030D-6E8A-4147-A177-3AD203B41FA5}">
                      <a16:colId xmlns:a16="http://schemas.microsoft.com/office/drawing/2014/main" val="2555733429"/>
                    </a:ext>
                  </a:extLst>
                </a:gridCol>
                <a:gridCol w="2088000">
                  <a:extLst>
                    <a:ext uri="{9D8B030D-6E8A-4147-A177-3AD203B41FA5}">
                      <a16:colId xmlns:a16="http://schemas.microsoft.com/office/drawing/2014/main" val="3804015605"/>
                    </a:ext>
                  </a:extLst>
                </a:gridCol>
              </a:tblGrid>
              <a:tr h="2520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77184921"/>
                  </a:ext>
                </a:extLst>
              </a:tr>
            </a:tbl>
          </a:graphicData>
        </a:graphic>
      </p:graphicFrame>
      <p:sp>
        <p:nvSpPr>
          <p:cNvPr id="5" name="ZoneTexte 4">
            <a:extLst>
              <a:ext uri="{FF2B5EF4-FFF2-40B4-BE49-F238E27FC236}">
                <a16:creationId xmlns:a16="http://schemas.microsoft.com/office/drawing/2014/main" id="{0746B16F-4DD2-A090-5794-0DF7E916847F}"/>
              </a:ext>
            </a:extLst>
          </p:cNvPr>
          <p:cNvSpPr txBox="1"/>
          <p:nvPr/>
        </p:nvSpPr>
        <p:spPr>
          <a:xfrm>
            <a:off x="10668000" y="3460154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1</a:t>
            </a:r>
            <a:endParaRPr lang="fr-FR" sz="8000" b="1" dirty="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5D283332-8504-7D0C-911B-3265863A0060}"/>
              </a:ext>
            </a:extLst>
          </p:cNvPr>
          <p:cNvSpPr txBox="1"/>
          <p:nvPr/>
        </p:nvSpPr>
        <p:spPr>
          <a:xfrm>
            <a:off x="10668000" y="4887268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2</a:t>
            </a:r>
            <a:endParaRPr lang="fr-FR" sz="8000" b="1" dirty="0"/>
          </a:p>
        </p:txBody>
      </p:sp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9AF6ED93-75E2-D119-051E-3860562200B2}"/>
              </a:ext>
            </a:extLst>
          </p:cNvPr>
          <p:cNvCxnSpPr/>
          <p:nvPr/>
        </p:nvCxnSpPr>
        <p:spPr>
          <a:xfrm>
            <a:off x="10259487" y="4783593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ZoneTexte 8">
            <a:extLst>
              <a:ext uri="{FF2B5EF4-FFF2-40B4-BE49-F238E27FC236}">
                <a16:creationId xmlns:a16="http://schemas.microsoft.com/office/drawing/2014/main" id="{4E893774-BDA3-9150-33CE-10081690A28D}"/>
              </a:ext>
            </a:extLst>
          </p:cNvPr>
          <p:cNvSpPr txBox="1"/>
          <p:nvPr/>
        </p:nvSpPr>
        <p:spPr>
          <a:xfrm>
            <a:off x="10695515" y="6550055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1</a:t>
            </a:r>
            <a:endParaRPr lang="fr-FR" sz="8000" b="1" dirty="0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B8B9C1B9-0691-E32D-739B-04C4BE9CFDF9}"/>
              </a:ext>
            </a:extLst>
          </p:cNvPr>
          <p:cNvSpPr txBox="1"/>
          <p:nvPr/>
        </p:nvSpPr>
        <p:spPr>
          <a:xfrm>
            <a:off x="10695515" y="7977169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3</a:t>
            </a:r>
            <a:endParaRPr lang="fr-FR" sz="8000" b="1" dirty="0"/>
          </a:p>
        </p:txBody>
      </p:sp>
      <p:cxnSp>
        <p:nvCxnSpPr>
          <p:cNvPr id="14" name="Connecteur droit 13">
            <a:extLst>
              <a:ext uri="{FF2B5EF4-FFF2-40B4-BE49-F238E27FC236}">
                <a16:creationId xmlns:a16="http://schemas.microsoft.com/office/drawing/2014/main" id="{BB534936-46BA-97A4-FFC4-2094742FF6D2}"/>
              </a:ext>
            </a:extLst>
          </p:cNvPr>
          <p:cNvCxnSpPr/>
          <p:nvPr/>
        </p:nvCxnSpPr>
        <p:spPr>
          <a:xfrm>
            <a:off x="10287002" y="7873494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Accolade ouvrante 10">
            <a:extLst>
              <a:ext uri="{FF2B5EF4-FFF2-40B4-BE49-F238E27FC236}">
                <a16:creationId xmlns:a16="http://schemas.microsoft.com/office/drawing/2014/main" id="{549CF2CE-3EBA-398A-1B1D-8E337D3FF844}"/>
              </a:ext>
            </a:extLst>
          </p:cNvPr>
          <p:cNvSpPr/>
          <p:nvPr/>
        </p:nvSpPr>
        <p:spPr>
          <a:xfrm rot="5400000">
            <a:off x="4593099" y="1606631"/>
            <a:ext cx="534359" cy="3081041"/>
          </a:xfrm>
          <a:prstGeom prst="leftBrace">
            <a:avLst/>
          </a:prstGeom>
          <a:noFill/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Accolade ouvrante 15">
            <a:extLst>
              <a:ext uri="{FF2B5EF4-FFF2-40B4-BE49-F238E27FC236}">
                <a16:creationId xmlns:a16="http://schemas.microsoft.com/office/drawing/2014/main" id="{ED312068-781A-EEF5-E35B-D0B72B84410D}"/>
              </a:ext>
            </a:extLst>
          </p:cNvPr>
          <p:cNvSpPr/>
          <p:nvPr/>
        </p:nvSpPr>
        <p:spPr>
          <a:xfrm rot="5400000" flipH="1">
            <a:off x="4144085" y="8476281"/>
            <a:ext cx="365588" cy="2014241"/>
          </a:xfrm>
          <a:prstGeom prst="leftBrace">
            <a:avLst/>
          </a:prstGeom>
          <a:noFill/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1592567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461C9A-153F-3EE0-8D7A-ABF3AE7A17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803E2931-8344-F1D6-E660-E556DC125ECC}"/>
              </a:ext>
            </a:extLst>
          </p:cNvPr>
          <p:cNvSpPr/>
          <p:nvPr/>
        </p:nvSpPr>
        <p:spPr>
          <a:xfrm>
            <a:off x="-1" y="1981202"/>
            <a:ext cx="13716001" cy="8305798"/>
          </a:xfrm>
          <a:prstGeom prst="rect">
            <a:avLst/>
          </a:prstGeom>
          <a:solidFill>
            <a:srgbClr val="3D8F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6A0D52C5-7268-4798-FFD4-1E7C2C03B5A8}"/>
                  </a:ext>
                </a:extLst>
              </p:cNvPr>
              <p:cNvSpPr/>
              <p:nvPr/>
            </p:nvSpPr>
            <p:spPr>
              <a:xfrm>
                <a:off x="275853" y="2550884"/>
                <a:ext cx="13164293" cy="7332220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4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825F15A7-03F4-43D7-82C5-3E23DA2F108C}" type="mathplaceholder">
                        <a:rPr kumimoji="0" lang="fr-MA" sz="135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a:t>Tapez une équation ici.</a:t>
                      </a:fld>
                    </m:oMath>
                  </m:oMathPara>
                </a14:m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6A0D52C5-7268-4798-FFD4-1E7C2C03B5A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5853" y="2550884"/>
                <a:ext cx="13164293" cy="7332220"/>
              </a:xfrm>
              <a:prstGeom prst="roundRect">
                <a:avLst>
                  <a:gd name="adj" fmla="val 2225"/>
                </a:avLst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FFCF851B-0D62-99DF-6BA7-E2A652BE8C79}"/>
              </a:ext>
            </a:extLst>
          </p:cNvPr>
          <p:cNvSpPr/>
          <p:nvPr/>
        </p:nvSpPr>
        <p:spPr>
          <a:xfrm>
            <a:off x="-1" y="752746"/>
            <a:ext cx="13716001" cy="152751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F4F99DA7-A396-B61A-4B42-1F784D18D0D7}"/>
              </a:ext>
            </a:extLst>
          </p:cNvPr>
          <p:cNvSpPr txBox="1"/>
          <p:nvPr/>
        </p:nvSpPr>
        <p:spPr>
          <a:xfrm>
            <a:off x="3962400" y="863026"/>
            <a:ext cx="84772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نكتب إذن:</a:t>
            </a: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99F5B428-F857-8F7A-1C57-17DE42E93025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4191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7B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50" name="Freeform 8">
            <a:extLst>
              <a:ext uri="{FF2B5EF4-FFF2-40B4-BE49-F238E27FC236}">
                <a16:creationId xmlns:a16="http://schemas.microsoft.com/office/drawing/2014/main" id="{B79016F9-EE9F-0F99-40D5-8E18C821508A}"/>
              </a:ext>
            </a:extLst>
          </p:cNvPr>
          <p:cNvSpPr/>
          <p:nvPr/>
        </p:nvSpPr>
        <p:spPr>
          <a:xfrm rot="10800000">
            <a:off x="12656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D49A3018-AC1D-354A-A116-6D0AF2EFCF5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5112" y="1001941"/>
            <a:ext cx="1148959" cy="650235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93769C45-CA77-92F7-BBFE-EF930856C4E5}"/>
              </a:ext>
            </a:extLst>
          </p:cNvPr>
          <p:cNvSpPr txBox="1"/>
          <p:nvPr/>
        </p:nvSpPr>
        <p:spPr>
          <a:xfrm>
            <a:off x="4269656" y="5143500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1</a:t>
            </a:r>
            <a:endParaRPr lang="fr-FR" sz="8000" b="1" dirty="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7CA73506-A615-D154-7142-260BB0E5C868}"/>
              </a:ext>
            </a:extLst>
          </p:cNvPr>
          <p:cNvSpPr txBox="1"/>
          <p:nvPr/>
        </p:nvSpPr>
        <p:spPr>
          <a:xfrm>
            <a:off x="4269656" y="6570614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2</a:t>
            </a:r>
            <a:endParaRPr lang="fr-FR" sz="8000" b="1" dirty="0"/>
          </a:p>
        </p:txBody>
      </p:sp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21365DDF-4F73-0CC7-FC13-40782C96D0B7}"/>
              </a:ext>
            </a:extLst>
          </p:cNvPr>
          <p:cNvCxnSpPr/>
          <p:nvPr/>
        </p:nvCxnSpPr>
        <p:spPr>
          <a:xfrm>
            <a:off x="3861143" y="6466939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ZoneTexte 8">
            <a:extLst>
              <a:ext uri="{FF2B5EF4-FFF2-40B4-BE49-F238E27FC236}">
                <a16:creationId xmlns:a16="http://schemas.microsoft.com/office/drawing/2014/main" id="{E536A859-571A-45BA-B165-0EBFF036C696}"/>
              </a:ext>
            </a:extLst>
          </p:cNvPr>
          <p:cNvSpPr txBox="1"/>
          <p:nvPr/>
        </p:nvSpPr>
        <p:spPr>
          <a:xfrm>
            <a:off x="8453726" y="5143500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1</a:t>
            </a:r>
            <a:endParaRPr lang="fr-FR" sz="8000" b="1" dirty="0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C27C2270-590B-32EC-80F7-4E04963EE4A7}"/>
              </a:ext>
            </a:extLst>
          </p:cNvPr>
          <p:cNvSpPr txBox="1"/>
          <p:nvPr/>
        </p:nvSpPr>
        <p:spPr>
          <a:xfrm>
            <a:off x="8453726" y="6570614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3</a:t>
            </a:r>
            <a:endParaRPr lang="fr-FR" sz="8000" b="1" dirty="0"/>
          </a:p>
        </p:txBody>
      </p:sp>
      <p:cxnSp>
        <p:nvCxnSpPr>
          <p:cNvPr id="14" name="Connecteur droit 13">
            <a:extLst>
              <a:ext uri="{FF2B5EF4-FFF2-40B4-BE49-F238E27FC236}">
                <a16:creationId xmlns:a16="http://schemas.microsoft.com/office/drawing/2014/main" id="{F584C722-C348-6DBE-874D-5FFC620C5A6A}"/>
              </a:ext>
            </a:extLst>
          </p:cNvPr>
          <p:cNvCxnSpPr/>
          <p:nvPr/>
        </p:nvCxnSpPr>
        <p:spPr>
          <a:xfrm>
            <a:off x="8045213" y="6466939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ZoneTexte 1">
            <a:extLst>
              <a:ext uri="{FF2B5EF4-FFF2-40B4-BE49-F238E27FC236}">
                <a16:creationId xmlns:a16="http://schemas.microsoft.com/office/drawing/2014/main" id="{0E82490D-E42D-FAEF-48BE-ECB2E37BA16E}"/>
              </a:ext>
            </a:extLst>
          </p:cNvPr>
          <p:cNvSpPr txBox="1"/>
          <p:nvPr/>
        </p:nvSpPr>
        <p:spPr>
          <a:xfrm>
            <a:off x="6096000" y="4739343"/>
            <a:ext cx="1143000" cy="315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9900" dirty="0"/>
              <a:t>&gt;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0222468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23DC52-150B-B6C9-9C07-C9BC94C4A3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262CF819-0854-A28C-D5D2-3D04FF73CF6C}"/>
              </a:ext>
            </a:extLst>
          </p:cNvPr>
          <p:cNvSpPr/>
          <p:nvPr/>
        </p:nvSpPr>
        <p:spPr>
          <a:xfrm>
            <a:off x="-1" y="1981202"/>
            <a:ext cx="13716001" cy="8305798"/>
          </a:xfrm>
          <a:prstGeom prst="rect">
            <a:avLst/>
          </a:prstGeom>
          <a:solidFill>
            <a:srgbClr val="3D8F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E5FCF47C-2FAA-6C1C-0147-B9D26DFA1920}"/>
                  </a:ext>
                </a:extLst>
              </p:cNvPr>
              <p:cNvSpPr/>
              <p:nvPr/>
            </p:nvSpPr>
            <p:spPr>
              <a:xfrm>
                <a:off x="275853" y="2550884"/>
                <a:ext cx="13164293" cy="7332220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4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825F15A7-03F4-43D7-82C5-3E23DA2F108C}" type="mathplaceholder">
                        <a:rPr kumimoji="0" lang="fr-MA" sz="135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a:t>Tapez une équation ici.</a:t>
                      </a:fld>
                    </m:oMath>
                  </m:oMathPara>
                </a14:m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E5FCF47C-2FAA-6C1C-0147-B9D26DFA192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5853" y="2550884"/>
                <a:ext cx="13164293" cy="7332220"/>
              </a:xfrm>
              <a:prstGeom prst="roundRect">
                <a:avLst>
                  <a:gd name="adj" fmla="val 2225"/>
                </a:avLst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93C45A75-6602-9943-3AFD-A55E19688356}"/>
              </a:ext>
            </a:extLst>
          </p:cNvPr>
          <p:cNvSpPr/>
          <p:nvPr/>
        </p:nvSpPr>
        <p:spPr>
          <a:xfrm>
            <a:off x="-1" y="752746"/>
            <a:ext cx="13716001" cy="152751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63DD948F-D1F9-9506-ED09-642074A6F5B9}"/>
              </a:ext>
            </a:extLst>
          </p:cNvPr>
          <p:cNvSpPr txBox="1"/>
          <p:nvPr/>
        </p:nvSpPr>
        <p:spPr>
          <a:xfrm>
            <a:off x="3962400" y="863026"/>
            <a:ext cx="84772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نلاحظ أن للعددين نفس البسط، وأن أكبر عدد هو الذي له أصغر بسط</a:t>
            </a:r>
            <a:endParaRPr kumimoji="0" lang="ar-MA" sz="3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7294C7A2-2A6D-DF1B-E8D7-A6F3E3907BD4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4191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7B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50" name="Freeform 8">
            <a:extLst>
              <a:ext uri="{FF2B5EF4-FFF2-40B4-BE49-F238E27FC236}">
                <a16:creationId xmlns:a16="http://schemas.microsoft.com/office/drawing/2014/main" id="{08BE3BEB-B086-A631-085A-A135992CC3F5}"/>
              </a:ext>
            </a:extLst>
          </p:cNvPr>
          <p:cNvSpPr/>
          <p:nvPr/>
        </p:nvSpPr>
        <p:spPr>
          <a:xfrm rot="10800000">
            <a:off x="12656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9F30E182-5F32-DBD0-002E-66F6BDDC5D0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5112" y="1001941"/>
            <a:ext cx="1148959" cy="650235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374DBB43-8991-5DC9-E1DD-AB54588D70A3}"/>
              </a:ext>
            </a:extLst>
          </p:cNvPr>
          <p:cNvSpPr txBox="1"/>
          <p:nvPr/>
        </p:nvSpPr>
        <p:spPr>
          <a:xfrm>
            <a:off x="4269656" y="5143500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1</a:t>
            </a:r>
            <a:endParaRPr lang="fr-FR" sz="8000" b="1" dirty="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943299A3-08BA-A5BE-D2DA-F6EAAF5C81C5}"/>
              </a:ext>
            </a:extLst>
          </p:cNvPr>
          <p:cNvSpPr txBox="1"/>
          <p:nvPr/>
        </p:nvSpPr>
        <p:spPr>
          <a:xfrm>
            <a:off x="4269656" y="6570614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2</a:t>
            </a:r>
            <a:endParaRPr lang="fr-FR" sz="8000" b="1" dirty="0"/>
          </a:p>
        </p:txBody>
      </p:sp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391ECFCA-505A-BE70-EC9F-EFD2CCAAE8DC}"/>
              </a:ext>
            </a:extLst>
          </p:cNvPr>
          <p:cNvCxnSpPr/>
          <p:nvPr/>
        </p:nvCxnSpPr>
        <p:spPr>
          <a:xfrm>
            <a:off x="3861143" y="6466939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ZoneTexte 8">
            <a:extLst>
              <a:ext uri="{FF2B5EF4-FFF2-40B4-BE49-F238E27FC236}">
                <a16:creationId xmlns:a16="http://schemas.microsoft.com/office/drawing/2014/main" id="{79D3E04A-5369-1AE9-C1D0-B3D045496ADB}"/>
              </a:ext>
            </a:extLst>
          </p:cNvPr>
          <p:cNvSpPr txBox="1"/>
          <p:nvPr/>
        </p:nvSpPr>
        <p:spPr>
          <a:xfrm>
            <a:off x="8453726" y="5143500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1</a:t>
            </a:r>
            <a:endParaRPr lang="fr-FR" sz="8000" b="1" dirty="0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F019AE77-D01F-60E6-7D1F-EFB0EAA43856}"/>
              </a:ext>
            </a:extLst>
          </p:cNvPr>
          <p:cNvSpPr txBox="1"/>
          <p:nvPr/>
        </p:nvSpPr>
        <p:spPr>
          <a:xfrm>
            <a:off x="8453726" y="6570614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3</a:t>
            </a:r>
            <a:endParaRPr lang="fr-FR" sz="8000" b="1" dirty="0"/>
          </a:p>
        </p:txBody>
      </p:sp>
      <p:cxnSp>
        <p:nvCxnSpPr>
          <p:cNvPr id="14" name="Connecteur droit 13">
            <a:extLst>
              <a:ext uri="{FF2B5EF4-FFF2-40B4-BE49-F238E27FC236}">
                <a16:creationId xmlns:a16="http://schemas.microsoft.com/office/drawing/2014/main" id="{3D337037-F34C-AF3E-0797-F38A75ABD9EB}"/>
              </a:ext>
            </a:extLst>
          </p:cNvPr>
          <p:cNvCxnSpPr/>
          <p:nvPr/>
        </p:nvCxnSpPr>
        <p:spPr>
          <a:xfrm>
            <a:off x="8045213" y="6466939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ZoneTexte 1">
            <a:extLst>
              <a:ext uri="{FF2B5EF4-FFF2-40B4-BE49-F238E27FC236}">
                <a16:creationId xmlns:a16="http://schemas.microsoft.com/office/drawing/2014/main" id="{F37A0C70-0AAF-1059-3C1F-EF1AB0ECDA3D}"/>
              </a:ext>
            </a:extLst>
          </p:cNvPr>
          <p:cNvSpPr txBox="1"/>
          <p:nvPr/>
        </p:nvSpPr>
        <p:spPr>
          <a:xfrm>
            <a:off x="6096000" y="4739343"/>
            <a:ext cx="1143000" cy="315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9900" dirty="0"/>
              <a:t>&gt;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9985046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AEDB0F-48F1-E6B9-7A11-06841AB395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6A3621B4-9B48-BC02-EA50-2872E86B2928}"/>
              </a:ext>
            </a:extLst>
          </p:cNvPr>
          <p:cNvSpPr/>
          <p:nvPr/>
        </p:nvSpPr>
        <p:spPr>
          <a:xfrm>
            <a:off x="-1" y="1981202"/>
            <a:ext cx="13716001" cy="8305798"/>
          </a:xfrm>
          <a:prstGeom prst="rect">
            <a:avLst/>
          </a:prstGeom>
          <a:solidFill>
            <a:srgbClr val="3D8F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9DBF436E-96BD-6E1F-858E-D15EAE542F20}"/>
                  </a:ext>
                </a:extLst>
              </p:cNvPr>
              <p:cNvSpPr/>
              <p:nvPr/>
            </p:nvSpPr>
            <p:spPr>
              <a:xfrm>
                <a:off x="275853" y="2550884"/>
                <a:ext cx="13164293" cy="7332220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4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825F15A7-03F4-43D7-82C5-3E23DA2F108C}" type="mathplaceholder">
                        <a:rPr kumimoji="0" lang="fr-MA" sz="135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a:t>Tapez une équation ici.</a:t>
                      </a:fld>
                    </m:oMath>
                  </m:oMathPara>
                </a14:m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9DBF436E-96BD-6E1F-858E-D15EAE542F2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5853" y="2550884"/>
                <a:ext cx="13164293" cy="7332220"/>
              </a:xfrm>
              <a:prstGeom prst="roundRect">
                <a:avLst>
                  <a:gd name="adj" fmla="val 2225"/>
                </a:avLst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BC97BFEB-EBB7-9F4D-5650-E5FA52BCEA90}"/>
              </a:ext>
            </a:extLst>
          </p:cNvPr>
          <p:cNvSpPr/>
          <p:nvPr/>
        </p:nvSpPr>
        <p:spPr>
          <a:xfrm>
            <a:off x="-1" y="752746"/>
            <a:ext cx="13716001" cy="152751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9B60A78E-2DE0-C15E-78CC-670C11CC3C47}"/>
              </a:ext>
            </a:extLst>
          </p:cNvPr>
          <p:cNvSpPr txBox="1"/>
          <p:nvPr/>
        </p:nvSpPr>
        <p:spPr>
          <a:xfrm>
            <a:off x="3962400" y="863026"/>
            <a:ext cx="84772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نتذكر:</a:t>
            </a:r>
            <a:endParaRPr kumimoji="0" lang="ar-MA" sz="3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E622B2C4-9C15-1FD8-5BD2-416888BD8CAA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4191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7B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50" name="Freeform 8">
            <a:extLst>
              <a:ext uri="{FF2B5EF4-FFF2-40B4-BE49-F238E27FC236}">
                <a16:creationId xmlns:a16="http://schemas.microsoft.com/office/drawing/2014/main" id="{532F2DFE-0C00-FA46-4B41-C63756E28569}"/>
              </a:ext>
            </a:extLst>
          </p:cNvPr>
          <p:cNvSpPr/>
          <p:nvPr/>
        </p:nvSpPr>
        <p:spPr>
          <a:xfrm rot="10800000">
            <a:off x="12656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3F2F1F58-FC28-CBDA-2CAE-494C3266A7C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5112" y="1001941"/>
            <a:ext cx="1148959" cy="650235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D24A5080-B7DC-9214-29CD-709022052C56}"/>
              </a:ext>
            </a:extLst>
          </p:cNvPr>
          <p:cNvSpPr txBox="1"/>
          <p:nvPr/>
        </p:nvSpPr>
        <p:spPr>
          <a:xfrm>
            <a:off x="4269656" y="5143500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1</a:t>
            </a:r>
            <a:endParaRPr lang="fr-FR" sz="8000" b="1" dirty="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07F28F68-D710-BABF-EFB8-E60C0609E294}"/>
              </a:ext>
            </a:extLst>
          </p:cNvPr>
          <p:cNvSpPr txBox="1"/>
          <p:nvPr/>
        </p:nvSpPr>
        <p:spPr>
          <a:xfrm>
            <a:off x="4269656" y="6570614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2</a:t>
            </a:r>
            <a:endParaRPr lang="fr-FR" sz="8000" b="1" dirty="0"/>
          </a:p>
        </p:txBody>
      </p:sp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DAA3F222-2C41-6983-E435-0798D078C787}"/>
              </a:ext>
            </a:extLst>
          </p:cNvPr>
          <p:cNvCxnSpPr/>
          <p:nvPr/>
        </p:nvCxnSpPr>
        <p:spPr>
          <a:xfrm>
            <a:off x="3861143" y="6466939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ZoneTexte 8">
            <a:extLst>
              <a:ext uri="{FF2B5EF4-FFF2-40B4-BE49-F238E27FC236}">
                <a16:creationId xmlns:a16="http://schemas.microsoft.com/office/drawing/2014/main" id="{D11B7493-266F-91EE-CD61-9D769D1BFD66}"/>
              </a:ext>
            </a:extLst>
          </p:cNvPr>
          <p:cNvSpPr txBox="1"/>
          <p:nvPr/>
        </p:nvSpPr>
        <p:spPr>
          <a:xfrm>
            <a:off x="8453726" y="5143500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1</a:t>
            </a:r>
            <a:endParaRPr lang="fr-FR" sz="8000" b="1" dirty="0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284E794B-4164-500B-96E8-BE81CFC5D8FD}"/>
              </a:ext>
            </a:extLst>
          </p:cNvPr>
          <p:cNvSpPr txBox="1"/>
          <p:nvPr/>
        </p:nvSpPr>
        <p:spPr>
          <a:xfrm>
            <a:off x="8453726" y="6570614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3</a:t>
            </a:r>
            <a:endParaRPr lang="fr-FR" sz="8000" b="1" dirty="0"/>
          </a:p>
        </p:txBody>
      </p:sp>
      <p:cxnSp>
        <p:nvCxnSpPr>
          <p:cNvPr id="14" name="Connecteur droit 13">
            <a:extLst>
              <a:ext uri="{FF2B5EF4-FFF2-40B4-BE49-F238E27FC236}">
                <a16:creationId xmlns:a16="http://schemas.microsoft.com/office/drawing/2014/main" id="{256434AC-8EAA-019D-FF34-3BDFB2937A32}"/>
              </a:ext>
            </a:extLst>
          </p:cNvPr>
          <p:cNvCxnSpPr/>
          <p:nvPr/>
        </p:nvCxnSpPr>
        <p:spPr>
          <a:xfrm>
            <a:off x="8045213" y="6466939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ZoneTexte 1">
            <a:extLst>
              <a:ext uri="{FF2B5EF4-FFF2-40B4-BE49-F238E27FC236}">
                <a16:creationId xmlns:a16="http://schemas.microsoft.com/office/drawing/2014/main" id="{0C973668-FF54-7D4E-DA9C-EA4D2D709AE6}"/>
              </a:ext>
            </a:extLst>
          </p:cNvPr>
          <p:cNvSpPr txBox="1"/>
          <p:nvPr/>
        </p:nvSpPr>
        <p:spPr>
          <a:xfrm>
            <a:off x="6096000" y="4739343"/>
            <a:ext cx="1143000" cy="315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9900" dirty="0"/>
              <a:t>&gt;</a:t>
            </a:r>
            <a:endParaRPr lang="fr-FR" dirty="0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774CD07D-23ED-59E7-0EE3-0CEF8021F6BC}"/>
              </a:ext>
            </a:extLst>
          </p:cNvPr>
          <p:cNvSpPr txBox="1"/>
          <p:nvPr/>
        </p:nvSpPr>
        <p:spPr>
          <a:xfrm>
            <a:off x="2962290" y="3101402"/>
            <a:ext cx="7791417" cy="9348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ct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44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لمقارنة عددين كسريين لهما نفس البسط، فإننا نقارنهما عكس مقارنة بسطيهما</a:t>
            </a:r>
            <a:endParaRPr lang="ar-SA" sz="4400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272139096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19FEE4-8768-86C8-A061-4025756FA2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E2BA91B3-4557-17CD-5474-9752D4F98330}"/>
              </a:ext>
            </a:extLst>
          </p:cNvPr>
          <p:cNvSpPr/>
          <p:nvPr/>
        </p:nvSpPr>
        <p:spPr>
          <a:xfrm>
            <a:off x="-1" y="1981202"/>
            <a:ext cx="13716001" cy="8305798"/>
          </a:xfrm>
          <a:prstGeom prst="rect">
            <a:avLst/>
          </a:prstGeom>
          <a:solidFill>
            <a:srgbClr val="3D8F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C8BED42F-B0DE-D2CA-F40B-5CECDCBB809A}"/>
              </a:ext>
            </a:extLst>
          </p:cNvPr>
          <p:cNvSpPr/>
          <p:nvPr/>
        </p:nvSpPr>
        <p:spPr>
          <a:xfrm>
            <a:off x="275852" y="2878962"/>
            <a:ext cx="13164293" cy="6939014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E294FEA0-D7FD-0DB7-7EB4-6AD716A17E5A}"/>
              </a:ext>
            </a:extLst>
          </p:cNvPr>
          <p:cNvSpPr/>
          <p:nvPr/>
        </p:nvSpPr>
        <p:spPr>
          <a:xfrm>
            <a:off x="-1" y="752746"/>
            <a:ext cx="13716001" cy="178239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13596FD8-0BB3-09F1-5128-539ACCB19567}"/>
              </a:ext>
            </a:extLst>
          </p:cNvPr>
          <p:cNvSpPr txBox="1"/>
          <p:nvPr/>
        </p:nvSpPr>
        <p:spPr>
          <a:xfrm>
            <a:off x="838200" y="863026"/>
            <a:ext cx="11601417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الآن  جاء دوركم، 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ضعوا الرمز المناسب لمقارنة العددين</a:t>
            </a:r>
          </a:p>
          <a:p>
            <a:pPr marL="342900" lvl="1" indent="-342900" algn="r" defTabSz="685834" rtl="1">
              <a:lnSpc>
                <a:spcPts val="3017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endParaRPr lang="fr-FR" sz="24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D7EF25AA-2AF6-FEA9-DD89-133112F13D3C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4191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7B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50" name="Freeform 8">
            <a:extLst>
              <a:ext uri="{FF2B5EF4-FFF2-40B4-BE49-F238E27FC236}">
                <a16:creationId xmlns:a16="http://schemas.microsoft.com/office/drawing/2014/main" id="{C3FECEBE-5D64-CA49-2086-023E4185BB59}"/>
              </a:ext>
            </a:extLst>
          </p:cNvPr>
          <p:cNvSpPr/>
          <p:nvPr/>
        </p:nvSpPr>
        <p:spPr>
          <a:xfrm rot="10800000">
            <a:off x="12656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pic>
        <p:nvPicPr>
          <p:cNvPr id="2" name="Image 1" descr="Une image contenant Rectangle, capture d’écran, vert, carré&#10;&#10;Le contenu généré par l’IA peut être incorrect.">
            <a:extLst>
              <a:ext uri="{FF2B5EF4-FFF2-40B4-BE49-F238E27FC236}">
                <a16:creationId xmlns:a16="http://schemas.microsoft.com/office/drawing/2014/main" id="{540D9C13-0B38-8D9E-322C-AA597B702C0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77" t="21200" r="8808" b="27600"/>
          <a:stretch>
            <a:fillRect/>
          </a:stretch>
        </p:blipFill>
        <p:spPr>
          <a:xfrm>
            <a:off x="590932" y="998124"/>
            <a:ext cx="1295400" cy="818666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5B52445C-2A6E-90CA-0BC7-BAB63FE6EFAD}"/>
              </a:ext>
            </a:extLst>
          </p:cNvPr>
          <p:cNvSpPr txBox="1"/>
          <p:nvPr/>
        </p:nvSpPr>
        <p:spPr>
          <a:xfrm>
            <a:off x="7947840" y="4885671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2</a:t>
            </a:r>
            <a:endParaRPr lang="fr-FR" sz="8000" b="1" dirty="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BCE7EA94-95BC-021A-6F0B-FDEA5D3472D1}"/>
              </a:ext>
            </a:extLst>
          </p:cNvPr>
          <p:cNvSpPr txBox="1"/>
          <p:nvPr/>
        </p:nvSpPr>
        <p:spPr>
          <a:xfrm>
            <a:off x="7947840" y="6312785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0" b="1" dirty="0"/>
              <a:t>3</a:t>
            </a:r>
          </a:p>
        </p:txBody>
      </p:sp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F1E8AA0B-A1B0-F2FD-3F06-CCB73DEDD275}"/>
              </a:ext>
            </a:extLst>
          </p:cNvPr>
          <p:cNvCxnSpPr/>
          <p:nvPr/>
        </p:nvCxnSpPr>
        <p:spPr>
          <a:xfrm>
            <a:off x="7539327" y="6209110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ZoneTexte 8">
            <a:extLst>
              <a:ext uri="{FF2B5EF4-FFF2-40B4-BE49-F238E27FC236}">
                <a16:creationId xmlns:a16="http://schemas.microsoft.com/office/drawing/2014/main" id="{5F970F25-5B16-7E53-0174-41C625A087CF}"/>
              </a:ext>
            </a:extLst>
          </p:cNvPr>
          <p:cNvSpPr txBox="1"/>
          <p:nvPr/>
        </p:nvSpPr>
        <p:spPr>
          <a:xfrm>
            <a:off x="5256342" y="4885671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0" b="1" dirty="0"/>
              <a:t>2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FD59C0C3-8C7B-436C-F2F5-3E2052CCBE47}"/>
              </a:ext>
            </a:extLst>
          </p:cNvPr>
          <p:cNvSpPr txBox="1"/>
          <p:nvPr/>
        </p:nvSpPr>
        <p:spPr>
          <a:xfrm>
            <a:off x="5256342" y="6312785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7</a:t>
            </a:r>
            <a:endParaRPr lang="fr-FR" sz="8000" b="1" dirty="0"/>
          </a:p>
        </p:txBody>
      </p: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70DD7040-96AB-279F-9B7B-5368A541215B}"/>
              </a:ext>
            </a:extLst>
          </p:cNvPr>
          <p:cNvCxnSpPr/>
          <p:nvPr/>
        </p:nvCxnSpPr>
        <p:spPr>
          <a:xfrm>
            <a:off x="4847829" y="6209110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31064168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BC678F-49EF-1A12-FB55-0A3FA48F9D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58EF9F33-8B66-3367-F5FF-1CB7C10E7C4E}"/>
              </a:ext>
            </a:extLst>
          </p:cNvPr>
          <p:cNvSpPr/>
          <p:nvPr/>
        </p:nvSpPr>
        <p:spPr>
          <a:xfrm>
            <a:off x="-1" y="1981202"/>
            <a:ext cx="13716001" cy="8305798"/>
          </a:xfrm>
          <a:prstGeom prst="rect">
            <a:avLst/>
          </a:prstGeom>
          <a:solidFill>
            <a:srgbClr val="3D8F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A365089-FE04-7026-3396-3588252C720B}"/>
              </a:ext>
            </a:extLst>
          </p:cNvPr>
          <p:cNvSpPr/>
          <p:nvPr/>
        </p:nvSpPr>
        <p:spPr>
          <a:xfrm>
            <a:off x="275852" y="2878962"/>
            <a:ext cx="13164293" cy="6939014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7F8D591B-2173-2360-D0F8-A05428BF5687}"/>
              </a:ext>
            </a:extLst>
          </p:cNvPr>
          <p:cNvSpPr/>
          <p:nvPr/>
        </p:nvSpPr>
        <p:spPr>
          <a:xfrm>
            <a:off x="-1" y="752746"/>
            <a:ext cx="13716001" cy="178239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CC8912E2-BB53-0761-A5EA-D515FFF5E8E0}"/>
              </a:ext>
            </a:extLst>
          </p:cNvPr>
          <p:cNvSpPr txBox="1"/>
          <p:nvPr/>
        </p:nvSpPr>
        <p:spPr>
          <a:xfrm>
            <a:off x="838200" y="863026"/>
            <a:ext cx="11601417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التصحيح</a:t>
            </a:r>
          </a:p>
          <a:p>
            <a:pPr marL="342900" lvl="1" indent="-342900" algn="r" defTabSz="685834" rtl="1">
              <a:lnSpc>
                <a:spcPts val="3017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endParaRPr lang="fr-FR" sz="24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3B44556D-206C-6391-F700-318701867571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4191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7B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50" name="Freeform 8">
            <a:extLst>
              <a:ext uri="{FF2B5EF4-FFF2-40B4-BE49-F238E27FC236}">
                <a16:creationId xmlns:a16="http://schemas.microsoft.com/office/drawing/2014/main" id="{2E185626-1951-C9D4-3C79-25F816E46CE4}"/>
              </a:ext>
            </a:extLst>
          </p:cNvPr>
          <p:cNvSpPr/>
          <p:nvPr/>
        </p:nvSpPr>
        <p:spPr>
          <a:xfrm rot="10800000">
            <a:off x="12656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pic>
        <p:nvPicPr>
          <p:cNvPr id="2" name="Image 1" descr="Une image contenant Rectangle, capture d’écran, vert, carré&#10;&#10;Le contenu généré par l’IA peut être incorrect.">
            <a:extLst>
              <a:ext uri="{FF2B5EF4-FFF2-40B4-BE49-F238E27FC236}">
                <a16:creationId xmlns:a16="http://schemas.microsoft.com/office/drawing/2014/main" id="{50EA25A5-FE01-DFA9-47FF-9D87B7E66ED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77" t="21200" r="8808" b="27600"/>
          <a:stretch>
            <a:fillRect/>
          </a:stretch>
        </p:blipFill>
        <p:spPr>
          <a:xfrm>
            <a:off x="590932" y="998124"/>
            <a:ext cx="1295400" cy="818666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AD736B9A-B7B2-1377-9846-F4F3ABB96FC6}"/>
              </a:ext>
            </a:extLst>
          </p:cNvPr>
          <p:cNvSpPr txBox="1"/>
          <p:nvPr/>
        </p:nvSpPr>
        <p:spPr>
          <a:xfrm>
            <a:off x="7947840" y="4885671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2</a:t>
            </a:r>
            <a:endParaRPr lang="fr-FR" sz="8000" b="1" dirty="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DEA958C6-248A-312F-CFDF-26BE795540A0}"/>
              </a:ext>
            </a:extLst>
          </p:cNvPr>
          <p:cNvSpPr txBox="1"/>
          <p:nvPr/>
        </p:nvSpPr>
        <p:spPr>
          <a:xfrm>
            <a:off x="7947840" y="6312785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0" b="1" dirty="0"/>
              <a:t>3</a:t>
            </a:r>
          </a:p>
        </p:txBody>
      </p:sp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345D9805-CA6B-A00E-08AA-D236C8207DF4}"/>
              </a:ext>
            </a:extLst>
          </p:cNvPr>
          <p:cNvCxnSpPr/>
          <p:nvPr/>
        </p:nvCxnSpPr>
        <p:spPr>
          <a:xfrm>
            <a:off x="7539327" y="6209110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ZoneTexte 8">
            <a:extLst>
              <a:ext uri="{FF2B5EF4-FFF2-40B4-BE49-F238E27FC236}">
                <a16:creationId xmlns:a16="http://schemas.microsoft.com/office/drawing/2014/main" id="{6CE0F03D-89DB-21C6-4805-0A9130FE279D}"/>
              </a:ext>
            </a:extLst>
          </p:cNvPr>
          <p:cNvSpPr txBox="1"/>
          <p:nvPr/>
        </p:nvSpPr>
        <p:spPr>
          <a:xfrm>
            <a:off x="5256342" y="4885671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0" b="1" dirty="0"/>
              <a:t>2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957E109F-DF8E-7066-C02E-8E629F3AFE81}"/>
              </a:ext>
            </a:extLst>
          </p:cNvPr>
          <p:cNvSpPr txBox="1"/>
          <p:nvPr/>
        </p:nvSpPr>
        <p:spPr>
          <a:xfrm>
            <a:off x="5256342" y="6312785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0" b="1" dirty="0"/>
              <a:t>7</a:t>
            </a:r>
          </a:p>
        </p:txBody>
      </p: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CB5547B0-D797-4C12-0407-BD993C61B13A}"/>
              </a:ext>
            </a:extLst>
          </p:cNvPr>
          <p:cNvCxnSpPr/>
          <p:nvPr/>
        </p:nvCxnSpPr>
        <p:spPr>
          <a:xfrm>
            <a:off x="4847829" y="6209110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ZoneTexte 2">
            <a:extLst>
              <a:ext uri="{FF2B5EF4-FFF2-40B4-BE49-F238E27FC236}">
                <a16:creationId xmlns:a16="http://schemas.microsoft.com/office/drawing/2014/main" id="{28DA1AB5-0C4D-33E7-25EE-3B902927036A}"/>
              </a:ext>
            </a:extLst>
          </p:cNvPr>
          <p:cNvSpPr txBox="1"/>
          <p:nvPr/>
        </p:nvSpPr>
        <p:spPr>
          <a:xfrm>
            <a:off x="6380886" y="5026105"/>
            <a:ext cx="114300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800" dirty="0">
                <a:solidFill>
                  <a:srgbClr val="FF0000"/>
                </a:solidFill>
              </a:rPr>
              <a:t>&lt;</a:t>
            </a:r>
            <a:endParaRPr lang="fr-FR" sz="1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3244070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706FFC-F0C5-578F-5B3B-0E146DA288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E6BD369A-BFDB-4D11-58A9-96617FCEF33E}"/>
              </a:ext>
            </a:extLst>
          </p:cNvPr>
          <p:cNvSpPr/>
          <p:nvPr/>
        </p:nvSpPr>
        <p:spPr>
          <a:xfrm>
            <a:off x="-1" y="1981202"/>
            <a:ext cx="13716001" cy="8305798"/>
          </a:xfrm>
          <a:prstGeom prst="rect">
            <a:avLst/>
          </a:prstGeom>
          <a:solidFill>
            <a:srgbClr val="3D8F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9A709402-053A-601D-669D-DFD1A50945F3}"/>
              </a:ext>
            </a:extLst>
          </p:cNvPr>
          <p:cNvSpPr/>
          <p:nvPr/>
        </p:nvSpPr>
        <p:spPr>
          <a:xfrm>
            <a:off x="275852" y="2878962"/>
            <a:ext cx="13164293" cy="6939014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AA84F73F-183C-D13A-4502-89BAFA295A56}"/>
              </a:ext>
            </a:extLst>
          </p:cNvPr>
          <p:cNvSpPr/>
          <p:nvPr/>
        </p:nvSpPr>
        <p:spPr>
          <a:xfrm>
            <a:off x="-1" y="752746"/>
            <a:ext cx="13716001" cy="178239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280CB231-B4AB-6646-1B6B-7C71BEF75BA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4956984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4191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7B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50" name="Freeform 8">
            <a:extLst>
              <a:ext uri="{FF2B5EF4-FFF2-40B4-BE49-F238E27FC236}">
                <a16:creationId xmlns:a16="http://schemas.microsoft.com/office/drawing/2014/main" id="{964A322B-80AD-0398-9065-AD5852F1EA2B}"/>
              </a:ext>
            </a:extLst>
          </p:cNvPr>
          <p:cNvSpPr/>
          <p:nvPr/>
        </p:nvSpPr>
        <p:spPr>
          <a:xfrm rot="10800000">
            <a:off x="12656405" y="1028701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F649988F-811F-3D33-8816-877AD502A12C}"/>
              </a:ext>
            </a:extLst>
          </p:cNvPr>
          <p:cNvSpPr txBox="1"/>
          <p:nvPr/>
        </p:nvSpPr>
        <p:spPr>
          <a:xfrm>
            <a:off x="275851" y="882595"/>
            <a:ext cx="12344993" cy="12580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  <a:defRPr/>
            </a:pPr>
            <a:r>
              <a:rPr lang="ar-MA" sz="36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خذوا كراساتكم الصفحة </a:t>
            </a:r>
            <a:r>
              <a:rPr lang="fr-FR" sz="36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38</a:t>
            </a:r>
            <a:r>
              <a:rPr lang="ar-MA" sz="36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وأنجزوا التمرين رقم 2.</a:t>
            </a:r>
          </a:p>
          <a:p>
            <a:pPr marL="0" lvl="1" algn="r" defTabSz="685834" rtl="1">
              <a:lnSpc>
                <a:spcPts val="3017"/>
              </a:lnSpc>
              <a:spcBef>
                <a:spcPct val="0"/>
              </a:spcBef>
              <a:defRPr/>
            </a:pPr>
            <a:r>
              <a:rPr kumimoji="0" lang="ar-MA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لديكم 3 دقائق للإنجاز سيحصل الأسرع منكم والذي لديه أكبر عدد من الإجابات الصحيحة على نجمة.</a:t>
            </a:r>
          </a:p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SA" sz="2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2704152B-F1CA-78B9-1999-E729625A070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5852" y="4090482"/>
            <a:ext cx="13172651" cy="3842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2811327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CC8CE9-5EBD-E559-F8F1-353A2609DA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BB14F053-54A9-A453-3D49-4904D4E2E876}"/>
              </a:ext>
            </a:extLst>
          </p:cNvPr>
          <p:cNvSpPr/>
          <p:nvPr/>
        </p:nvSpPr>
        <p:spPr>
          <a:xfrm>
            <a:off x="-1" y="1981202"/>
            <a:ext cx="13716001" cy="8305798"/>
          </a:xfrm>
          <a:prstGeom prst="rect">
            <a:avLst/>
          </a:prstGeom>
          <a:solidFill>
            <a:srgbClr val="3D8F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0F8F2761-D1EB-8153-6AD4-50A39482D4EB}"/>
              </a:ext>
            </a:extLst>
          </p:cNvPr>
          <p:cNvSpPr/>
          <p:nvPr/>
        </p:nvSpPr>
        <p:spPr>
          <a:xfrm>
            <a:off x="275852" y="2878962"/>
            <a:ext cx="13164293" cy="6939014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F32D0ABD-6F4B-7BD0-84A3-EEB03A1BF3E0}"/>
              </a:ext>
            </a:extLst>
          </p:cNvPr>
          <p:cNvSpPr/>
          <p:nvPr/>
        </p:nvSpPr>
        <p:spPr>
          <a:xfrm>
            <a:off x="-1" y="752746"/>
            <a:ext cx="13716001" cy="178239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D0385BD9-16EE-55C1-52BB-DE53118D603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92420155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4191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7B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50" name="Freeform 8">
            <a:extLst>
              <a:ext uri="{FF2B5EF4-FFF2-40B4-BE49-F238E27FC236}">
                <a16:creationId xmlns:a16="http://schemas.microsoft.com/office/drawing/2014/main" id="{9B1C8A59-A793-6381-5D6C-76BF06BBAFBE}"/>
              </a:ext>
            </a:extLst>
          </p:cNvPr>
          <p:cNvSpPr/>
          <p:nvPr/>
        </p:nvSpPr>
        <p:spPr>
          <a:xfrm rot="10800000">
            <a:off x="12656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9C77D418-25EA-AC07-2180-BD96FBC6E7A0}"/>
              </a:ext>
            </a:extLst>
          </p:cNvPr>
          <p:cNvSpPr txBox="1"/>
          <p:nvPr/>
        </p:nvSpPr>
        <p:spPr>
          <a:xfrm>
            <a:off x="275851" y="807182"/>
            <a:ext cx="12365313" cy="8733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  <a:defRPr/>
            </a:pPr>
            <a:r>
              <a:rPr kumimoji="0" lang="ar-MA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التصحيح</a:t>
            </a:r>
          </a:p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SA" sz="2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6EDFCD4C-A920-C71F-4953-2989E23F7DC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5852" y="4091701"/>
            <a:ext cx="13164293" cy="3839585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140A609A-DAC1-E2D3-79CF-27AD4C772D98}"/>
              </a:ext>
            </a:extLst>
          </p:cNvPr>
          <p:cNvSpPr txBox="1"/>
          <p:nvPr/>
        </p:nvSpPr>
        <p:spPr>
          <a:xfrm>
            <a:off x="2962290" y="3009900"/>
            <a:ext cx="7791417" cy="5501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ct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44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تصحيح</a:t>
            </a:r>
            <a:r>
              <a:rPr lang="ar-MA" sz="44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تفاعلي على السبورة الجانبية</a:t>
            </a:r>
            <a:endParaRPr lang="ar-SA" sz="4400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BFF55D48-FD16-B159-3762-CAC39D7488E0}"/>
              </a:ext>
            </a:extLst>
          </p:cNvPr>
          <p:cNvSpPr txBox="1"/>
          <p:nvPr/>
        </p:nvSpPr>
        <p:spPr>
          <a:xfrm>
            <a:off x="2997850" y="9039429"/>
            <a:ext cx="7791417" cy="5501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ct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44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تمنح النجمة للفائز في نهاية التصحيح</a:t>
            </a:r>
            <a:endParaRPr lang="ar-SA" sz="4400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134861380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CCD218-B96A-AED1-BC3B-A91F2AD2B1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1988D489-620C-4FBD-702B-DEE3ADC7B6A1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algn="l" defTabSz="685834" rtl="0" eaLnBrk="1" latinLnBrk="0" hangingPunct="1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AE5AB9E-8732-CC3C-E9D5-EA7E28A88256}"/>
              </a:ext>
            </a:extLst>
          </p:cNvPr>
          <p:cNvSpPr/>
          <p:nvPr/>
        </p:nvSpPr>
        <p:spPr>
          <a:xfrm>
            <a:off x="3652888" y="2889589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endParaRPr lang="fr-FR" b="1" dirty="0">
              <a:solidFill>
                <a:srgbClr val="FFC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AD755BCC-06DB-007A-5A75-EF0641CF5B06}"/>
              </a:ext>
            </a:extLst>
          </p:cNvPr>
          <p:cNvSpPr txBox="1"/>
          <p:nvPr/>
        </p:nvSpPr>
        <p:spPr>
          <a:xfrm>
            <a:off x="1409700" y="3941147"/>
            <a:ext cx="10896599" cy="127534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 rtl="1">
              <a:lnSpc>
                <a:spcPts val="11099"/>
              </a:lnSpc>
            </a:pPr>
            <a:r>
              <a:rPr lang="ar-MA" sz="54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التدرب على إنجاز عملية طرح عددين كسريين لهما نفس المقام</a:t>
            </a:r>
            <a:endParaRPr lang="en-US" sz="54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69A5B2C3-FCDD-96E1-B163-BA94521E05DC}"/>
              </a:ext>
            </a:extLst>
          </p:cNvPr>
          <p:cNvSpPr txBox="1"/>
          <p:nvPr/>
        </p:nvSpPr>
        <p:spPr>
          <a:xfrm>
            <a:off x="3870366" y="2596548"/>
            <a:ext cx="5886448" cy="13445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algn="ctr" defTabSz="685834" rtl="1" eaLnBrk="1" latinLnBrk="0" hangingPunct="1">
              <a:lnSpc>
                <a:spcPts val="11099"/>
              </a:lnSpc>
            </a:pPr>
            <a:r>
              <a:rPr lang="ar-SA" sz="72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العمليات وحل المسائل</a:t>
            </a:r>
            <a:endParaRPr lang="en-US" sz="72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8" name="Image 17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E80015EB-A22A-E556-C57C-2854C4D776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33400" y="6692094"/>
            <a:ext cx="3785406" cy="3785406"/>
          </a:xfrm>
          <a:prstGeom prst="rect">
            <a:avLst/>
          </a:prstGeom>
        </p:spPr>
      </p:pic>
      <p:pic>
        <p:nvPicPr>
          <p:cNvPr id="5" name="Image 4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97772F9B-A80B-7ECA-E9E5-F2020D3854D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7226300"/>
            <a:ext cx="3251200" cy="32512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65D8BE4-4E3B-AB62-18DB-B9156F20434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" b="52"/>
          <a:stretch/>
        </p:blipFill>
        <p:spPr>
          <a:xfrm>
            <a:off x="5593596" y="5600700"/>
            <a:ext cx="2265336" cy="2769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5295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4619AE-462D-8BFC-A053-6D29AD9654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774C91E8-41E7-8BCC-BD3D-E9BF71E04AE9}"/>
              </a:ext>
            </a:extLst>
          </p:cNvPr>
          <p:cNvSpPr/>
          <p:nvPr/>
        </p:nvSpPr>
        <p:spPr>
          <a:xfrm>
            <a:off x="-1" y="2701748"/>
            <a:ext cx="13716001" cy="758525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3848F13A-052A-6670-5BB9-3A97E9E8A09B}"/>
              </a:ext>
            </a:extLst>
          </p:cNvPr>
          <p:cNvSpPr/>
          <p:nvPr/>
        </p:nvSpPr>
        <p:spPr>
          <a:xfrm>
            <a:off x="275854" y="3086100"/>
            <a:ext cx="13164293" cy="68580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461ED309-F58F-E4A9-7A97-5F7E2E010F50}"/>
              </a:ext>
            </a:extLst>
          </p:cNvPr>
          <p:cNvSpPr/>
          <p:nvPr/>
        </p:nvSpPr>
        <p:spPr>
          <a:xfrm>
            <a:off x="-1" y="796747"/>
            <a:ext cx="13716001" cy="190835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485D4E1B-E9ED-E533-1FBC-BC2DC039012F}"/>
              </a:ext>
            </a:extLst>
          </p:cNvPr>
          <p:cNvSpPr txBox="1"/>
          <p:nvPr/>
        </p:nvSpPr>
        <p:spPr>
          <a:xfrm>
            <a:off x="1905000" y="863026"/>
            <a:ext cx="105346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انتبهوا جيدا سنتدرب على 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</a:t>
            </a: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نجاز عمليات 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طرح أعداد كسرية لها نفس المقام</a:t>
            </a:r>
            <a:endParaRPr lang="ar-SA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FC1EBEF5-D50B-011E-A59D-0353498C73F3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E922F5F0-AE47-7202-E130-1220856B61F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484246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kern="120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4" name="Image 3">
            <a:extLst>
              <a:ext uri="{FF2B5EF4-FFF2-40B4-BE49-F238E27FC236}">
                <a16:creationId xmlns:a16="http://schemas.microsoft.com/office/drawing/2014/main" id="{9AAB1BEB-E8A7-2D52-CCC7-BAB5A2CD5CA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73721" y="3975006"/>
            <a:ext cx="7568555" cy="5038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1506612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F6A071-1979-B994-050C-28A439F185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31B81EE8-3706-906E-7A6A-6441D4657D04}"/>
              </a:ext>
            </a:extLst>
          </p:cNvPr>
          <p:cNvSpPr/>
          <p:nvPr/>
        </p:nvSpPr>
        <p:spPr>
          <a:xfrm>
            <a:off x="-1" y="2701748"/>
            <a:ext cx="13716001" cy="758525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873D613C-3A0F-4934-03C1-9B4D5AF8DD55}"/>
              </a:ext>
            </a:extLst>
          </p:cNvPr>
          <p:cNvSpPr/>
          <p:nvPr/>
        </p:nvSpPr>
        <p:spPr>
          <a:xfrm>
            <a:off x="275854" y="3086100"/>
            <a:ext cx="13164293" cy="68580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B1663C9B-1B1B-6B21-597A-125CEE4688C2}"/>
              </a:ext>
            </a:extLst>
          </p:cNvPr>
          <p:cNvSpPr/>
          <p:nvPr/>
        </p:nvSpPr>
        <p:spPr>
          <a:xfrm>
            <a:off x="-1" y="796747"/>
            <a:ext cx="13716001" cy="190835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C877E496-FED3-C027-4450-563935ADE438}"/>
              </a:ext>
            </a:extLst>
          </p:cNvPr>
          <p:cNvSpPr txBox="1"/>
          <p:nvPr/>
        </p:nvSpPr>
        <p:spPr>
          <a:xfrm>
            <a:off x="1905000" y="863026"/>
            <a:ext cx="10534617" cy="888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لاحظوا جيدا، تابعوا معي سأقوم بنمذجة 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إنجاز عملية طرح أعداد كسرية لها نفس المقام</a:t>
            </a:r>
            <a:endParaRPr lang="ar-SA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endParaRPr lang="fr-FR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833003A9-B8CC-4FA5-C142-80C7C2D4B172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1C351BC5-AB61-6060-D05A-5379EEB398B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78137570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kern="120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grpSp>
        <p:nvGrpSpPr>
          <p:cNvPr id="17" name="Groupe 16">
            <a:extLst>
              <a:ext uri="{FF2B5EF4-FFF2-40B4-BE49-F238E27FC236}">
                <a16:creationId xmlns:a16="http://schemas.microsoft.com/office/drawing/2014/main" id="{2B109890-78BD-D796-C420-D0571B14B2F3}"/>
              </a:ext>
            </a:extLst>
          </p:cNvPr>
          <p:cNvGrpSpPr/>
          <p:nvPr/>
        </p:nvGrpSpPr>
        <p:grpSpPr>
          <a:xfrm>
            <a:off x="5412814" y="3606459"/>
            <a:ext cx="6552918" cy="6335477"/>
            <a:chOff x="5423146" y="2984386"/>
            <a:chExt cx="6552918" cy="6335477"/>
          </a:xfrm>
        </p:grpSpPr>
        <p:pic>
          <p:nvPicPr>
            <p:cNvPr id="13" name="Image 12" descr="Une image contenant capture d’écran, Rectangle, cadre photo, art&#10;&#10;Le contenu généré par l’IA peut être incorrect.">
              <a:extLst>
                <a:ext uri="{FF2B5EF4-FFF2-40B4-BE49-F238E27FC236}">
                  <a16:creationId xmlns:a16="http://schemas.microsoft.com/office/drawing/2014/main" id="{F6A62829-14C0-C7B5-855B-DD3ED28128A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138" b="30357"/>
            <a:stretch>
              <a:fillRect/>
            </a:stretch>
          </p:blipFill>
          <p:spPr>
            <a:xfrm>
              <a:off x="5910504" y="2984386"/>
              <a:ext cx="5239166" cy="2750873"/>
            </a:xfrm>
            <a:prstGeom prst="rect">
              <a:avLst/>
            </a:prstGeom>
          </p:spPr>
        </p:pic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F2682B34-3ED3-8646-52AC-3A49C57E102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423146" y="4957286"/>
              <a:ext cx="6552918" cy="4362577"/>
            </a:xfrm>
            <a:prstGeom prst="rect">
              <a:avLst/>
            </a:prstGeom>
          </p:spPr>
        </p:pic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01B80BE7-B4E8-A021-393E-D703D5F31E7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229" y="3606459"/>
            <a:ext cx="4762500" cy="4762500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8E15DA6F-6156-6FEE-8E98-6C960A71E663}"/>
              </a:ext>
            </a:extLst>
          </p:cNvPr>
          <p:cNvSpPr txBox="1"/>
          <p:nvPr/>
        </p:nvSpPr>
        <p:spPr>
          <a:xfrm>
            <a:off x="1090631" y="4939423"/>
            <a:ext cx="3038124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نمذجة </a:t>
            </a:r>
            <a:r>
              <a:rPr lang="ar-M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إنجاز عملية طرح أعداد كسرية لها نفس المقام</a:t>
            </a:r>
            <a:endParaRPr lang="fr-FR" sz="44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34392557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FC6D3D-E6A1-24CB-C644-AF9F264833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5D646EB8-07C1-DCA3-568D-3970E5F7BC0F}"/>
              </a:ext>
            </a:extLst>
          </p:cNvPr>
          <p:cNvSpPr/>
          <p:nvPr/>
        </p:nvSpPr>
        <p:spPr>
          <a:xfrm>
            <a:off x="-1" y="2701748"/>
            <a:ext cx="13716001" cy="758525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B5590307-49DB-F7D9-95A4-5904CF94F43D}"/>
              </a:ext>
            </a:extLst>
          </p:cNvPr>
          <p:cNvSpPr/>
          <p:nvPr/>
        </p:nvSpPr>
        <p:spPr>
          <a:xfrm>
            <a:off x="275854" y="3086100"/>
            <a:ext cx="13164293" cy="68580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84B9D185-ECFE-465D-F945-C0702769E84D}"/>
              </a:ext>
            </a:extLst>
          </p:cNvPr>
          <p:cNvSpPr/>
          <p:nvPr/>
        </p:nvSpPr>
        <p:spPr>
          <a:xfrm>
            <a:off x="-1" y="796747"/>
            <a:ext cx="13716001" cy="190835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0CC60751-C8D9-2856-F75F-BCA96C24EDAF}"/>
              </a:ext>
            </a:extLst>
          </p:cNvPr>
          <p:cNvSpPr txBox="1"/>
          <p:nvPr/>
        </p:nvSpPr>
        <p:spPr>
          <a:xfrm>
            <a:off x="1905000" y="863026"/>
            <a:ext cx="10534617" cy="888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لاحظوا جيدا، تابعوا معي سأقوم بنمذجة 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إنجاز عملية طرح أعداد كسرية لها نفس المقام</a:t>
            </a:r>
            <a:endParaRPr lang="ar-SA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endParaRPr lang="fr-FR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66198F13-ABA6-A41E-3960-499565AAA9B6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F5F31CC0-B5EE-ED71-AA16-204D08DC841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02014118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kern="120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5" name="ZoneTexte 4">
            <a:extLst>
              <a:ext uri="{FF2B5EF4-FFF2-40B4-BE49-F238E27FC236}">
                <a16:creationId xmlns:a16="http://schemas.microsoft.com/office/drawing/2014/main" id="{26711851-DCFF-F0A3-D814-580F7B2C9C4F}"/>
              </a:ext>
            </a:extLst>
          </p:cNvPr>
          <p:cNvSpPr txBox="1"/>
          <p:nvPr/>
        </p:nvSpPr>
        <p:spPr>
          <a:xfrm>
            <a:off x="7567634" y="4989346"/>
            <a:ext cx="162377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8000" b="1" dirty="0"/>
              <a:t>.</a:t>
            </a:r>
            <a:endParaRPr lang="fr-FR" sz="8000" b="1" dirty="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D10228D9-9380-D8AE-193D-1653B6EA4DA7}"/>
              </a:ext>
            </a:extLst>
          </p:cNvPr>
          <p:cNvSpPr txBox="1"/>
          <p:nvPr/>
        </p:nvSpPr>
        <p:spPr>
          <a:xfrm>
            <a:off x="7682429" y="6312785"/>
            <a:ext cx="1447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8000" b="1" dirty="0"/>
              <a:t>.</a:t>
            </a:r>
            <a:endParaRPr lang="fr-FR" sz="8000" b="1" dirty="0"/>
          </a:p>
        </p:txBody>
      </p:sp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54A04CA1-92D2-C234-6CBE-D85715FA159C}"/>
              </a:ext>
            </a:extLst>
          </p:cNvPr>
          <p:cNvCxnSpPr/>
          <p:nvPr/>
        </p:nvCxnSpPr>
        <p:spPr>
          <a:xfrm>
            <a:off x="7539327" y="6209110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ZoneTexte 8">
            <a:extLst>
              <a:ext uri="{FF2B5EF4-FFF2-40B4-BE49-F238E27FC236}">
                <a16:creationId xmlns:a16="http://schemas.microsoft.com/office/drawing/2014/main" id="{CD1066E1-4159-DEFF-48F8-E4925EB8E4A6}"/>
              </a:ext>
            </a:extLst>
          </p:cNvPr>
          <p:cNvSpPr txBox="1"/>
          <p:nvPr/>
        </p:nvSpPr>
        <p:spPr>
          <a:xfrm>
            <a:off x="5256342" y="4885671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2</a:t>
            </a:r>
            <a:endParaRPr lang="fr-FR" sz="8000" b="1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A14E8932-37B5-59B0-921C-897D79886D32}"/>
              </a:ext>
            </a:extLst>
          </p:cNvPr>
          <p:cNvSpPr txBox="1"/>
          <p:nvPr/>
        </p:nvSpPr>
        <p:spPr>
          <a:xfrm>
            <a:off x="5256342" y="6312785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7</a:t>
            </a:r>
            <a:endParaRPr lang="fr-FR" sz="8000" b="1" dirty="0"/>
          </a:p>
        </p:txBody>
      </p: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75CFD9A3-FD3D-EED5-9B28-85846B65D228}"/>
              </a:ext>
            </a:extLst>
          </p:cNvPr>
          <p:cNvCxnSpPr/>
          <p:nvPr/>
        </p:nvCxnSpPr>
        <p:spPr>
          <a:xfrm>
            <a:off x="4847829" y="6209110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Est égal à 13">
            <a:extLst>
              <a:ext uri="{FF2B5EF4-FFF2-40B4-BE49-F238E27FC236}">
                <a16:creationId xmlns:a16="http://schemas.microsoft.com/office/drawing/2014/main" id="{84640B74-EAFD-66B8-4A9F-5DC4AA242E6F}"/>
              </a:ext>
            </a:extLst>
          </p:cNvPr>
          <p:cNvSpPr/>
          <p:nvPr/>
        </p:nvSpPr>
        <p:spPr>
          <a:xfrm>
            <a:off x="6606975" y="5903715"/>
            <a:ext cx="634073" cy="610789"/>
          </a:xfrm>
          <a:prstGeom prst="mathEqual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30DE583C-1E4B-21A4-D7EA-2EA3139F1001}"/>
              </a:ext>
            </a:extLst>
          </p:cNvPr>
          <p:cNvSpPr txBox="1"/>
          <p:nvPr/>
        </p:nvSpPr>
        <p:spPr>
          <a:xfrm>
            <a:off x="3151713" y="4907547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4</a:t>
            </a:r>
            <a:endParaRPr lang="fr-FR" sz="8000" b="1" dirty="0"/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FD434F08-6206-978F-593C-23C5F3A807B3}"/>
              </a:ext>
            </a:extLst>
          </p:cNvPr>
          <p:cNvSpPr txBox="1"/>
          <p:nvPr/>
        </p:nvSpPr>
        <p:spPr>
          <a:xfrm>
            <a:off x="3151713" y="6334661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7</a:t>
            </a:r>
            <a:endParaRPr lang="fr-FR" sz="8000" b="1" dirty="0"/>
          </a:p>
        </p:txBody>
      </p:sp>
      <p:cxnSp>
        <p:nvCxnSpPr>
          <p:cNvPr id="20" name="Connecteur droit 19">
            <a:extLst>
              <a:ext uri="{FF2B5EF4-FFF2-40B4-BE49-F238E27FC236}">
                <a16:creationId xmlns:a16="http://schemas.microsoft.com/office/drawing/2014/main" id="{F2A4A0DC-79F7-7BAF-89EE-AC632669B50D}"/>
              </a:ext>
            </a:extLst>
          </p:cNvPr>
          <p:cNvCxnSpPr/>
          <p:nvPr/>
        </p:nvCxnSpPr>
        <p:spPr>
          <a:xfrm>
            <a:off x="2743200" y="6230986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Signe Moins 3">
            <a:extLst>
              <a:ext uri="{FF2B5EF4-FFF2-40B4-BE49-F238E27FC236}">
                <a16:creationId xmlns:a16="http://schemas.microsoft.com/office/drawing/2014/main" id="{CD60174B-E076-7EAB-4CA6-30138A774B46}"/>
              </a:ext>
            </a:extLst>
          </p:cNvPr>
          <p:cNvSpPr/>
          <p:nvPr/>
        </p:nvSpPr>
        <p:spPr>
          <a:xfrm>
            <a:off x="4319320" y="6042042"/>
            <a:ext cx="443837" cy="377887"/>
          </a:xfrm>
          <a:prstGeom prst="mathMinus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59540576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BC436D-5BC7-188B-014D-18D986FB4A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EC456040-56ED-C281-F717-19518FAFF8F6}"/>
              </a:ext>
            </a:extLst>
          </p:cNvPr>
          <p:cNvSpPr/>
          <p:nvPr/>
        </p:nvSpPr>
        <p:spPr>
          <a:xfrm>
            <a:off x="-1" y="2701748"/>
            <a:ext cx="13716001" cy="758525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478E473D-C3AD-0F81-2713-02B53B3A0463}"/>
              </a:ext>
            </a:extLst>
          </p:cNvPr>
          <p:cNvSpPr/>
          <p:nvPr/>
        </p:nvSpPr>
        <p:spPr>
          <a:xfrm>
            <a:off x="275854" y="3086100"/>
            <a:ext cx="13164293" cy="68580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57EA91E2-AD67-405E-327F-94152F8500EE}"/>
              </a:ext>
            </a:extLst>
          </p:cNvPr>
          <p:cNvSpPr/>
          <p:nvPr/>
        </p:nvSpPr>
        <p:spPr>
          <a:xfrm>
            <a:off x="-1" y="796747"/>
            <a:ext cx="13716001" cy="190835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C59378EE-8017-92B9-BA37-8A079D1594DF}"/>
              </a:ext>
            </a:extLst>
          </p:cNvPr>
          <p:cNvSpPr txBox="1"/>
          <p:nvPr/>
        </p:nvSpPr>
        <p:spPr>
          <a:xfrm>
            <a:off x="1905000" y="863026"/>
            <a:ext cx="10534617" cy="888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للعددين الكسريين نفس المقام. لإيجاد فرقهما فإنني أحتفظ بنفس المقام الموحد. وأحسب فرق البسطين</a:t>
            </a:r>
            <a:endParaRPr lang="ar-SA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endParaRPr lang="fr-FR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F1A8E5D9-E611-7F06-F1F9-3549D78B81DA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B38A9C0D-5200-0A6E-0845-F63E1D9DA84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23029367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kern="120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DDEBB032-2701-11D2-5011-DF79D3FB8198}"/>
              </a:ext>
            </a:extLst>
          </p:cNvPr>
          <p:cNvCxnSpPr>
            <a:cxnSpLocks/>
          </p:cNvCxnSpPr>
          <p:nvPr/>
        </p:nvCxnSpPr>
        <p:spPr>
          <a:xfrm flipV="1">
            <a:off x="7539327" y="6209109"/>
            <a:ext cx="2138073" cy="1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ZoneTexte 8">
            <a:extLst>
              <a:ext uri="{FF2B5EF4-FFF2-40B4-BE49-F238E27FC236}">
                <a16:creationId xmlns:a16="http://schemas.microsoft.com/office/drawing/2014/main" id="{4B2CC3D4-707F-3DF6-894A-71A579CC49D3}"/>
              </a:ext>
            </a:extLst>
          </p:cNvPr>
          <p:cNvSpPr txBox="1"/>
          <p:nvPr/>
        </p:nvSpPr>
        <p:spPr>
          <a:xfrm>
            <a:off x="5256342" y="4885671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2</a:t>
            </a:r>
            <a:endParaRPr lang="fr-FR" sz="8000" b="1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6F685144-C26E-A1C3-9B75-1B8CFB506271}"/>
              </a:ext>
            </a:extLst>
          </p:cNvPr>
          <p:cNvSpPr txBox="1"/>
          <p:nvPr/>
        </p:nvSpPr>
        <p:spPr>
          <a:xfrm>
            <a:off x="5256342" y="6312785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7</a:t>
            </a:r>
            <a:endParaRPr lang="fr-FR" sz="8000" b="1" dirty="0"/>
          </a:p>
        </p:txBody>
      </p: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389B365A-6F51-4F50-48CE-B3A17E2525AB}"/>
              </a:ext>
            </a:extLst>
          </p:cNvPr>
          <p:cNvCxnSpPr/>
          <p:nvPr/>
        </p:nvCxnSpPr>
        <p:spPr>
          <a:xfrm>
            <a:off x="4847829" y="6209110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Est égal à 13">
            <a:extLst>
              <a:ext uri="{FF2B5EF4-FFF2-40B4-BE49-F238E27FC236}">
                <a16:creationId xmlns:a16="http://schemas.microsoft.com/office/drawing/2014/main" id="{E93AA840-4079-C887-EE8C-EB753628EE83}"/>
              </a:ext>
            </a:extLst>
          </p:cNvPr>
          <p:cNvSpPr/>
          <p:nvPr/>
        </p:nvSpPr>
        <p:spPr>
          <a:xfrm>
            <a:off x="6606975" y="5903715"/>
            <a:ext cx="634073" cy="610789"/>
          </a:xfrm>
          <a:prstGeom prst="mathEqual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2D594216-6259-DA68-259B-1C0B9089C640}"/>
              </a:ext>
            </a:extLst>
          </p:cNvPr>
          <p:cNvSpPr txBox="1"/>
          <p:nvPr/>
        </p:nvSpPr>
        <p:spPr>
          <a:xfrm>
            <a:off x="3151713" y="4907547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4</a:t>
            </a:r>
            <a:endParaRPr lang="fr-FR" sz="8000" b="1" dirty="0"/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0EA4EAD0-01E3-E4FB-DF5D-AAC6BD208377}"/>
              </a:ext>
            </a:extLst>
          </p:cNvPr>
          <p:cNvSpPr txBox="1"/>
          <p:nvPr/>
        </p:nvSpPr>
        <p:spPr>
          <a:xfrm>
            <a:off x="3151713" y="6334661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7</a:t>
            </a:r>
            <a:endParaRPr lang="fr-FR" sz="8000" b="1" dirty="0"/>
          </a:p>
        </p:txBody>
      </p:sp>
      <p:cxnSp>
        <p:nvCxnSpPr>
          <p:cNvPr id="20" name="Connecteur droit 19">
            <a:extLst>
              <a:ext uri="{FF2B5EF4-FFF2-40B4-BE49-F238E27FC236}">
                <a16:creationId xmlns:a16="http://schemas.microsoft.com/office/drawing/2014/main" id="{12C9AA2F-118E-31D5-37D4-9D426E1D7DC0}"/>
              </a:ext>
            </a:extLst>
          </p:cNvPr>
          <p:cNvCxnSpPr/>
          <p:nvPr/>
        </p:nvCxnSpPr>
        <p:spPr>
          <a:xfrm>
            <a:off x="2743200" y="6230986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ZoneTexte 3">
            <a:extLst>
              <a:ext uri="{FF2B5EF4-FFF2-40B4-BE49-F238E27FC236}">
                <a16:creationId xmlns:a16="http://schemas.microsoft.com/office/drawing/2014/main" id="{E8A0353C-8BC1-E040-CD70-2A4CF1CBDE2A}"/>
              </a:ext>
            </a:extLst>
          </p:cNvPr>
          <p:cNvSpPr txBox="1"/>
          <p:nvPr/>
        </p:nvSpPr>
        <p:spPr>
          <a:xfrm>
            <a:off x="8264889" y="6253540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7</a:t>
            </a:r>
            <a:endParaRPr lang="fr-FR" sz="8000" b="1" dirty="0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D859CA48-2D50-186C-D39E-3A6599CFB420}"/>
              </a:ext>
            </a:extLst>
          </p:cNvPr>
          <p:cNvSpPr txBox="1"/>
          <p:nvPr/>
        </p:nvSpPr>
        <p:spPr>
          <a:xfrm>
            <a:off x="8770775" y="5011221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2</a:t>
            </a:r>
            <a:endParaRPr lang="fr-FR" sz="8000" b="1" dirty="0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F62017EB-DA12-23B8-1369-D81DA39D4E92}"/>
              </a:ext>
            </a:extLst>
          </p:cNvPr>
          <p:cNvSpPr txBox="1"/>
          <p:nvPr/>
        </p:nvSpPr>
        <p:spPr>
          <a:xfrm>
            <a:off x="7552394" y="4989346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4</a:t>
            </a:r>
            <a:endParaRPr lang="fr-FR" sz="8000" b="1" dirty="0"/>
          </a:p>
        </p:txBody>
      </p:sp>
      <p:sp>
        <p:nvSpPr>
          <p:cNvPr id="5" name="Signe Moins 4">
            <a:extLst>
              <a:ext uri="{FF2B5EF4-FFF2-40B4-BE49-F238E27FC236}">
                <a16:creationId xmlns:a16="http://schemas.microsoft.com/office/drawing/2014/main" id="{7ED98C4D-8E3D-0660-DDC0-AC28A3D9607D}"/>
              </a:ext>
            </a:extLst>
          </p:cNvPr>
          <p:cNvSpPr/>
          <p:nvPr/>
        </p:nvSpPr>
        <p:spPr>
          <a:xfrm>
            <a:off x="4319320" y="6042042"/>
            <a:ext cx="443837" cy="377887"/>
          </a:xfrm>
          <a:prstGeom prst="mathMinus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Signe Moins 5">
            <a:extLst>
              <a:ext uri="{FF2B5EF4-FFF2-40B4-BE49-F238E27FC236}">
                <a16:creationId xmlns:a16="http://schemas.microsoft.com/office/drawing/2014/main" id="{D5C59D1B-02F1-9DB4-CE8C-C22EEAE41FA6}"/>
              </a:ext>
            </a:extLst>
          </p:cNvPr>
          <p:cNvSpPr/>
          <p:nvPr/>
        </p:nvSpPr>
        <p:spPr>
          <a:xfrm>
            <a:off x="8335215" y="5545157"/>
            <a:ext cx="443837" cy="377887"/>
          </a:xfrm>
          <a:prstGeom prst="mathMinus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59335713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0E49F3-EB8E-298F-64EB-8855AADB60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6E193F1F-6A66-ABBA-75A2-23AD09EF4153}"/>
              </a:ext>
            </a:extLst>
          </p:cNvPr>
          <p:cNvSpPr/>
          <p:nvPr/>
        </p:nvSpPr>
        <p:spPr>
          <a:xfrm>
            <a:off x="-1" y="2701748"/>
            <a:ext cx="13716001" cy="758525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A7766D1B-17AD-5E3E-074D-976807AB9F8F}"/>
              </a:ext>
            </a:extLst>
          </p:cNvPr>
          <p:cNvSpPr/>
          <p:nvPr/>
        </p:nvSpPr>
        <p:spPr>
          <a:xfrm>
            <a:off x="275854" y="3086100"/>
            <a:ext cx="13164293" cy="68580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D446A33D-3C15-B5CF-64CA-CE705623803B}"/>
              </a:ext>
            </a:extLst>
          </p:cNvPr>
          <p:cNvSpPr/>
          <p:nvPr/>
        </p:nvSpPr>
        <p:spPr>
          <a:xfrm>
            <a:off x="-1" y="796747"/>
            <a:ext cx="13716001" cy="190835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5D625982-16EB-ACD1-B14C-D36086C4235D}"/>
              </a:ext>
            </a:extLst>
          </p:cNvPr>
          <p:cNvSpPr txBox="1"/>
          <p:nvPr/>
        </p:nvSpPr>
        <p:spPr>
          <a:xfrm>
            <a:off x="1905000" y="863026"/>
            <a:ext cx="10534617" cy="888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فرق عددين كسريين لهما نفس المقام هو عدد كسري: مقامه نفس المقام وبسطه هو فرق البسطين</a:t>
            </a:r>
            <a:endParaRPr lang="ar-SA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3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FED5F6C2-0725-2798-4DBE-08CDC1094788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06B5A557-BE89-03FF-B31D-FC102884309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14578035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kern="120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5" name="ZoneTexte 4">
            <a:extLst>
              <a:ext uri="{FF2B5EF4-FFF2-40B4-BE49-F238E27FC236}">
                <a16:creationId xmlns:a16="http://schemas.microsoft.com/office/drawing/2014/main" id="{1891D8EC-EB9A-281F-9BB2-B11E14830DF7}"/>
              </a:ext>
            </a:extLst>
          </p:cNvPr>
          <p:cNvSpPr txBox="1"/>
          <p:nvPr/>
        </p:nvSpPr>
        <p:spPr>
          <a:xfrm>
            <a:off x="7567634" y="4989346"/>
            <a:ext cx="162377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2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A770CCC-E288-8AFC-B9B3-B7E2B0C99126}"/>
              </a:ext>
            </a:extLst>
          </p:cNvPr>
          <p:cNvSpPr txBox="1"/>
          <p:nvPr/>
        </p:nvSpPr>
        <p:spPr>
          <a:xfrm>
            <a:off x="7682429" y="6312785"/>
            <a:ext cx="1447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7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9DDF1A55-664F-57F2-2538-4646F7B636C1}"/>
              </a:ext>
            </a:extLst>
          </p:cNvPr>
          <p:cNvCxnSpPr/>
          <p:nvPr/>
        </p:nvCxnSpPr>
        <p:spPr>
          <a:xfrm>
            <a:off x="7539327" y="6209110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ZoneTexte 8">
            <a:extLst>
              <a:ext uri="{FF2B5EF4-FFF2-40B4-BE49-F238E27FC236}">
                <a16:creationId xmlns:a16="http://schemas.microsoft.com/office/drawing/2014/main" id="{0AD4B537-C7D0-3FFF-4D13-E9393C4C88AE}"/>
              </a:ext>
            </a:extLst>
          </p:cNvPr>
          <p:cNvSpPr txBox="1"/>
          <p:nvPr/>
        </p:nvSpPr>
        <p:spPr>
          <a:xfrm>
            <a:off x="5256342" y="4885671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2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DE273B61-5BA0-8204-6C2E-C5033425F3AB}"/>
              </a:ext>
            </a:extLst>
          </p:cNvPr>
          <p:cNvSpPr txBox="1"/>
          <p:nvPr/>
        </p:nvSpPr>
        <p:spPr>
          <a:xfrm>
            <a:off x="5256342" y="6312785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7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45811291-AE59-62AC-6091-5A6B31395B1C}"/>
              </a:ext>
            </a:extLst>
          </p:cNvPr>
          <p:cNvCxnSpPr/>
          <p:nvPr/>
        </p:nvCxnSpPr>
        <p:spPr>
          <a:xfrm>
            <a:off x="4847829" y="6209110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Est égal à 13">
            <a:extLst>
              <a:ext uri="{FF2B5EF4-FFF2-40B4-BE49-F238E27FC236}">
                <a16:creationId xmlns:a16="http://schemas.microsoft.com/office/drawing/2014/main" id="{FC55E403-E593-14DA-D330-EEAC4B126834}"/>
              </a:ext>
            </a:extLst>
          </p:cNvPr>
          <p:cNvSpPr/>
          <p:nvPr/>
        </p:nvSpPr>
        <p:spPr>
          <a:xfrm>
            <a:off x="6606975" y="5903715"/>
            <a:ext cx="634073" cy="610789"/>
          </a:xfrm>
          <a:prstGeom prst="mathEqual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05BC81FE-41F7-F6E1-7899-1817AABE6F1C}"/>
              </a:ext>
            </a:extLst>
          </p:cNvPr>
          <p:cNvSpPr txBox="1"/>
          <p:nvPr/>
        </p:nvSpPr>
        <p:spPr>
          <a:xfrm>
            <a:off x="3151713" y="4907547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4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8B2185F7-E9AF-2C9A-5BF4-CB74CDFA8060}"/>
              </a:ext>
            </a:extLst>
          </p:cNvPr>
          <p:cNvSpPr txBox="1"/>
          <p:nvPr/>
        </p:nvSpPr>
        <p:spPr>
          <a:xfrm>
            <a:off x="3151713" y="6334661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7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20" name="Connecteur droit 19">
            <a:extLst>
              <a:ext uri="{FF2B5EF4-FFF2-40B4-BE49-F238E27FC236}">
                <a16:creationId xmlns:a16="http://schemas.microsoft.com/office/drawing/2014/main" id="{3E7B7821-DB33-8446-1858-50AB28743A0E}"/>
              </a:ext>
            </a:extLst>
          </p:cNvPr>
          <p:cNvCxnSpPr/>
          <p:nvPr/>
        </p:nvCxnSpPr>
        <p:spPr>
          <a:xfrm>
            <a:off x="2743200" y="6230986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Signe Moins 3">
            <a:extLst>
              <a:ext uri="{FF2B5EF4-FFF2-40B4-BE49-F238E27FC236}">
                <a16:creationId xmlns:a16="http://schemas.microsoft.com/office/drawing/2014/main" id="{AE7A7BD8-535D-E529-EDBE-2EBF1133902A}"/>
              </a:ext>
            </a:extLst>
          </p:cNvPr>
          <p:cNvSpPr/>
          <p:nvPr/>
        </p:nvSpPr>
        <p:spPr>
          <a:xfrm>
            <a:off x="4319320" y="6042042"/>
            <a:ext cx="443837" cy="377887"/>
          </a:xfrm>
          <a:prstGeom prst="mathMinus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04295747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6086A4-BF44-9104-2F46-124CE72FC3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2486AE2F-3AB2-24B0-463C-75631F3F90EC}"/>
              </a:ext>
            </a:extLst>
          </p:cNvPr>
          <p:cNvSpPr/>
          <p:nvPr/>
        </p:nvSpPr>
        <p:spPr>
          <a:xfrm>
            <a:off x="-1" y="2701748"/>
            <a:ext cx="13716001" cy="758525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C79D4F32-13FA-05DC-7B82-66B7C45886EB}"/>
              </a:ext>
            </a:extLst>
          </p:cNvPr>
          <p:cNvSpPr/>
          <p:nvPr/>
        </p:nvSpPr>
        <p:spPr>
          <a:xfrm>
            <a:off x="275854" y="3086100"/>
            <a:ext cx="13164293" cy="68580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9A0AA8A7-233B-46C7-F127-B6F446B15464}"/>
              </a:ext>
            </a:extLst>
          </p:cNvPr>
          <p:cNvSpPr/>
          <p:nvPr/>
        </p:nvSpPr>
        <p:spPr>
          <a:xfrm>
            <a:off x="-1" y="796748"/>
            <a:ext cx="13716001" cy="120968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710B7071-31BD-4AA9-1D1E-EA03A37708EA}"/>
              </a:ext>
            </a:extLst>
          </p:cNvPr>
          <p:cNvSpPr txBox="1"/>
          <p:nvPr/>
        </p:nvSpPr>
        <p:spPr>
          <a:xfrm>
            <a:off x="1905000" y="863026"/>
            <a:ext cx="105346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على ألواحكم انجزوا العملية التالية:</a:t>
            </a:r>
            <a:endParaRPr lang="fr-FR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EC902E38-3908-67D2-BEBE-38B4114C18A3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662F86F0-ED57-3E48-872D-7F81BF367EF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22581069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kern="120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7" name="Image 6" descr="Une image contenant Rectangle, capture d’écran, vert, carré&#10;&#10;Le contenu généré par l’IA peut être incorrect.">
            <a:extLst>
              <a:ext uri="{FF2B5EF4-FFF2-40B4-BE49-F238E27FC236}">
                <a16:creationId xmlns:a16="http://schemas.microsoft.com/office/drawing/2014/main" id="{F48CA6F6-048C-4DC7-DD6F-50E89FA132E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77" t="21200" r="8808" b="27600"/>
          <a:stretch>
            <a:fillRect/>
          </a:stretch>
        </p:blipFill>
        <p:spPr>
          <a:xfrm>
            <a:off x="590932" y="998124"/>
            <a:ext cx="1295400" cy="818666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7C71D34E-C0BF-AE6D-9A68-E0A276D56565}"/>
              </a:ext>
            </a:extLst>
          </p:cNvPr>
          <p:cNvSpPr txBox="1"/>
          <p:nvPr/>
        </p:nvSpPr>
        <p:spPr>
          <a:xfrm>
            <a:off x="7567634" y="4989346"/>
            <a:ext cx="162377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8000" b="1" dirty="0"/>
              <a:t>.</a:t>
            </a:r>
            <a:endParaRPr lang="fr-FR" sz="8000" b="1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1CD96882-545C-D8B7-4079-70ED791114AC}"/>
              </a:ext>
            </a:extLst>
          </p:cNvPr>
          <p:cNvSpPr txBox="1"/>
          <p:nvPr/>
        </p:nvSpPr>
        <p:spPr>
          <a:xfrm>
            <a:off x="7682429" y="6312785"/>
            <a:ext cx="1447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8000" b="1" dirty="0"/>
              <a:t>.</a:t>
            </a:r>
            <a:endParaRPr lang="fr-FR" sz="8000" b="1" dirty="0"/>
          </a:p>
        </p:txBody>
      </p:sp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A9CC03CB-FE0D-7B0B-785E-F2F0EA44CD1C}"/>
              </a:ext>
            </a:extLst>
          </p:cNvPr>
          <p:cNvCxnSpPr/>
          <p:nvPr/>
        </p:nvCxnSpPr>
        <p:spPr>
          <a:xfrm>
            <a:off x="7539327" y="6209110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ZoneTexte 10">
            <a:extLst>
              <a:ext uri="{FF2B5EF4-FFF2-40B4-BE49-F238E27FC236}">
                <a16:creationId xmlns:a16="http://schemas.microsoft.com/office/drawing/2014/main" id="{EECB469E-1A45-DBD3-6A5C-64546E3FB112}"/>
              </a:ext>
            </a:extLst>
          </p:cNvPr>
          <p:cNvSpPr txBox="1"/>
          <p:nvPr/>
        </p:nvSpPr>
        <p:spPr>
          <a:xfrm>
            <a:off x="5256342" y="4885671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4</a:t>
            </a:r>
            <a:endParaRPr lang="fr-FR" sz="8000" b="1" dirty="0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74B9F348-E6AB-E4A1-7655-0A974F14590C}"/>
              </a:ext>
            </a:extLst>
          </p:cNvPr>
          <p:cNvSpPr txBox="1"/>
          <p:nvPr/>
        </p:nvSpPr>
        <p:spPr>
          <a:xfrm>
            <a:off x="4820314" y="6312785"/>
            <a:ext cx="1447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13</a:t>
            </a:r>
            <a:endParaRPr lang="fr-FR" sz="8000" b="1" dirty="0"/>
          </a:p>
        </p:txBody>
      </p:sp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5DD7ABE6-FD6A-6BBB-C192-CCB320C4926E}"/>
              </a:ext>
            </a:extLst>
          </p:cNvPr>
          <p:cNvCxnSpPr/>
          <p:nvPr/>
        </p:nvCxnSpPr>
        <p:spPr>
          <a:xfrm>
            <a:off x="4847829" y="6209110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Est égal à 17">
            <a:extLst>
              <a:ext uri="{FF2B5EF4-FFF2-40B4-BE49-F238E27FC236}">
                <a16:creationId xmlns:a16="http://schemas.microsoft.com/office/drawing/2014/main" id="{5ED7D598-45B5-1070-1983-003ECB1DE1C7}"/>
              </a:ext>
            </a:extLst>
          </p:cNvPr>
          <p:cNvSpPr/>
          <p:nvPr/>
        </p:nvSpPr>
        <p:spPr>
          <a:xfrm>
            <a:off x="6606975" y="5903715"/>
            <a:ext cx="634073" cy="610789"/>
          </a:xfrm>
          <a:prstGeom prst="mathEqual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8933175C-23F0-419F-5E5B-163C723B9D52}"/>
              </a:ext>
            </a:extLst>
          </p:cNvPr>
          <p:cNvSpPr txBox="1"/>
          <p:nvPr/>
        </p:nvSpPr>
        <p:spPr>
          <a:xfrm>
            <a:off x="3151713" y="4907547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7</a:t>
            </a:r>
            <a:endParaRPr lang="fr-FR" sz="8000" b="1" dirty="0"/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CDD03CBB-64DB-A766-6769-6F6E42D7A85A}"/>
              </a:ext>
            </a:extLst>
          </p:cNvPr>
          <p:cNvSpPr txBox="1"/>
          <p:nvPr/>
        </p:nvSpPr>
        <p:spPr>
          <a:xfrm>
            <a:off x="2715685" y="6334661"/>
            <a:ext cx="1447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13</a:t>
            </a:r>
            <a:endParaRPr lang="fr-FR" sz="8000" b="1" dirty="0"/>
          </a:p>
        </p:txBody>
      </p:sp>
      <p:cxnSp>
        <p:nvCxnSpPr>
          <p:cNvPr id="22" name="Connecteur droit 21">
            <a:extLst>
              <a:ext uri="{FF2B5EF4-FFF2-40B4-BE49-F238E27FC236}">
                <a16:creationId xmlns:a16="http://schemas.microsoft.com/office/drawing/2014/main" id="{4285700D-2AFD-EFFD-AB97-F90A063E6101}"/>
              </a:ext>
            </a:extLst>
          </p:cNvPr>
          <p:cNvCxnSpPr/>
          <p:nvPr/>
        </p:nvCxnSpPr>
        <p:spPr>
          <a:xfrm>
            <a:off x="2743200" y="6230986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Signe Moins 5">
            <a:extLst>
              <a:ext uri="{FF2B5EF4-FFF2-40B4-BE49-F238E27FC236}">
                <a16:creationId xmlns:a16="http://schemas.microsoft.com/office/drawing/2014/main" id="{4F8C7A99-CF99-AD83-353D-435F4EAE1D62}"/>
              </a:ext>
            </a:extLst>
          </p:cNvPr>
          <p:cNvSpPr/>
          <p:nvPr/>
        </p:nvSpPr>
        <p:spPr>
          <a:xfrm>
            <a:off x="4319320" y="6042042"/>
            <a:ext cx="443837" cy="377887"/>
          </a:xfrm>
          <a:prstGeom prst="mathMinus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87768121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4DDAE6-D30D-6845-0F01-CEDAAD13D7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FC626815-E863-A314-535A-81FE283F4275}"/>
              </a:ext>
            </a:extLst>
          </p:cNvPr>
          <p:cNvSpPr/>
          <p:nvPr/>
        </p:nvSpPr>
        <p:spPr>
          <a:xfrm>
            <a:off x="-1" y="2701748"/>
            <a:ext cx="13716001" cy="758525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B9B4F80F-16B9-F8F9-9300-9305E9E05685}"/>
              </a:ext>
            </a:extLst>
          </p:cNvPr>
          <p:cNvSpPr/>
          <p:nvPr/>
        </p:nvSpPr>
        <p:spPr>
          <a:xfrm>
            <a:off x="275854" y="3086100"/>
            <a:ext cx="13164293" cy="68580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9B3295C4-66C2-C6E1-09C4-24CFFA3FF1BD}"/>
              </a:ext>
            </a:extLst>
          </p:cNvPr>
          <p:cNvSpPr/>
          <p:nvPr/>
        </p:nvSpPr>
        <p:spPr>
          <a:xfrm>
            <a:off x="-1" y="796748"/>
            <a:ext cx="13716001" cy="120968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BC2ACA92-57E4-B19E-3170-12686C1CA4F5}"/>
              </a:ext>
            </a:extLst>
          </p:cNvPr>
          <p:cNvSpPr txBox="1"/>
          <p:nvPr/>
        </p:nvSpPr>
        <p:spPr>
          <a:xfrm>
            <a:off x="1905000" y="863026"/>
            <a:ext cx="105346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التصحيح</a:t>
            </a:r>
            <a:endParaRPr lang="fr-FR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569BF81C-7277-0FE5-DFC8-2F710E06CC22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B86DA7C4-EFCD-D9DF-1815-36F4CBF6531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19503453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kern="120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7" name="Image 6">
            <a:extLst>
              <a:ext uri="{FF2B5EF4-FFF2-40B4-BE49-F238E27FC236}">
                <a16:creationId xmlns:a16="http://schemas.microsoft.com/office/drawing/2014/main" id="{5276BC22-48E2-AB83-6371-9750F7C5BB2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96" b="5996"/>
          <a:stretch/>
        </p:blipFill>
        <p:spPr>
          <a:xfrm>
            <a:off x="590932" y="998124"/>
            <a:ext cx="1295400" cy="818666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F30FF087-C5E2-FBE9-2AD8-7BBF69DC6417}"/>
              </a:ext>
            </a:extLst>
          </p:cNvPr>
          <p:cNvSpPr txBox="1"/>
          <p:nvPr/>
        </p:nvSpPr>
        <p:spPr>
          <a:xfrm>
            <a:off x="7567634" y="4989346"/>
            <a:ext cx="162377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8000" b="1" dirty="0"/>
              <a:t>3</a:t>
            </a:r>
            <a:endParaRPr lang="fr-FR" sz="8000" b="1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E59EB07C-868E-D74F-825E-5C419A51997E}"/>
              </a:ext>
            </a:extLst>
          </p:cNvPr>
          <p:cNvSpPr txBox="1"/>
          <p:nvPr/>
        </p:nvSpPr>
        <p:spPr>
          <a:xfrm>
            <a:off x="7682429" y="6312785"/>
            <a:ext cx="1447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8000" b="1" dirty="0"/>
              <a:t>13</a:t>
            </a:r>
            <a:endParaRPr lang="fr-FR" sz="8000" b="1" dirty="0"/>
          </a:p>
        </p:txBody>
      </p:sp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51A9F879-2ACC-4A51-8FC2-79968EED0DA6}"/>
              </a:ext>
            </a:extLst>
          </p:cNvPr>
          <p:cNvCxnSpPr/>
          <p:nvPr/>
        </p:nvCxnSpPr>
        <p:spPr>
          <a:xfrm>
            <a:off x="7539327" y="6209110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ZoneTexte 10">
            <a:extLst>
              <a:ext uri="{FF2B5EF4-FFF2-40B4-BE49-F238E27FC236}">
                <a16:creationId xmlns:a16="http://schemas.microsoft.com/office/drawing/2014/main" id="{F68C8C97-B358-3367-986B-70F7864D9784}"/>
              </a:ext>
            </a:extLst>
          </p:cNvPr>
          <p:cNvSpPr txBox="1"/>
          <p:nvPr/>
        </p:nvSpPr>
        <p:spPr>
          <a:xfrm>
            <a:off x="5256342" y="4885671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4</a:t>
            </a:r>
            <a:endParaRPr lang="fr-FR" sz="8000" b="1" dirty="0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E16723FC-CB03-91D6-BDB9-9980277C87FD}"/>
              </a:ext>
            </a:extLst>
          </p:cNvPr>
          <p:cNvSpPr txBox="1"/>
          <p:nvPr/>
        </p:nvSpPr>
        <p:spPr>
          <a:xfrm>
            <a:off x="4820314" y="6312785"/>
            <a:ext cx="1447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13</a:t>
            </a:r>
            <a:endParaRPr lang="fr-FR" sz="8000" b="1" dirty="0"/>
          </a:p>
        </p:txBody>
      </p:sp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514AF4C4-D094-CDAB-5542-B31AA333C22F}"/>
              </a:ext>
            </a:extLst>
          </p:cNvPr>
          <p:cNvCxnSpPr/>
          <p:nvPr/>
        </p:nvCxnSpPr>
        <p:spPr>
          <a:xfrm>
            <a:off x="4847829" y="6209110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Est égal à 17">
            <a:extLst>
              <a:ext uri="{FF2B5EF4-FFF2-40B4-BE49-F238E27FC236}">
                <a16:creationId xmlns:a16="http://schemas.microsoft.com/office/drawing/2014/main" id="{4B548B93-86CD-875B-2199-B4CD604C3B79}"/>
              </a:ext>
            </a:extLst>
          </p:cNvPr>
          <p:cNvSpPr/>
          <p:nvPr/>
        </p:nvSpPr>
        <p:spPr>
          <a:xfrm>
            <a:off x="6606975" y="5903715"/>
            <a:ext cx="634073" cy="610789"/>
          </a:xfrm>
          <a:prstGeom prst="mathEqual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8F50A97C-2A9F-E866-8B73-EFBE583776E6}"/>
              </a:ext>
            </a:extLst>
          </p:cNvPr>
          <p:cNvSpPr txBox="1"/>
          <p:nvPr/>
        </p:nvSpPr>
        <p:spPr>
          <a:xfrm>
            <a:off x="3151713" y="4907547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7</a:t>
            </a:r>
            <a:endParaRPr lang="fr-FR" sz="8000" b="1" dirty="0"/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C95F2DC4-F547-F138-F4D7-313F8553E35A}"/>
              </a:ext>
            </a:extLst>
          </p:cNvPr>
          <p:cNvSpPr txBox="1"/>
          <p:nvPr/>
        </p:nvSpPr>
        <p:spPr>
          <a:xfrm>
            <a:off x="2715685" y="6334661"/>
            <a:ext cx="1447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13</a:t>
            </a:r>
            <a:endParaRPr lang="fr-FR" sz="8000" b="1" dirty="0"/>
          </a:p>
        </p:txBody>
      </p:sp>
      <p:cxnSp>
        <p:nvCxnSpPr>
          <p:cNvPr id="22" name="Connecteur droit 21">
            <a:extLst>
              <a:ext uri="{FF2B5EF4-FFF2-40B4-BE49-F238E27FC236}">
                <a16:creationId xmlns:a16="http://schemas.microsoft.com/office/drawing/2014/main" id="{2C1ED384-A7B4-D5BE-8C3C-89F70DA23BCE}"/>
              </a:ext>
            </a:extLst>
          </p:cNvPr>
          <p:cNvCxnSpPr/>
          <p:nvPr/>
        </p:nvCxnSpPr>
        <p:spPr>
          <a:xfrm>
            <a:off x="2743200" y="6230986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Signe Moins 5">
            <a:extLst>
              <a:ext uri="{FF2B5EF4-FFF2-40B4-BE49-F238E27FC236}">
                <a16:creationId xmlns:a16="http://schemas.microsoft.com/office/drawing/2014/main" id="{F8EFD3CF-D172-4D86-8977-6A4EA117FF9E}"/>
              </a:ext>
            </a:extLst>
          </p:cNvPr>
          <p:cNvSpPr/>
          <p:nvPr/>
        </p:nvSpPr>
        <p:spPr>
          <a:xfrm>
            <a:off x="4319320" y="6042042"/>
            <a:ext cx="443837" cy="377887"/>
          </a:xfrm>
          <a:prstGeom prst="mathMinus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71561476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CFDF9F-4928-130B-71BA-E93FDA5A07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E7E8D48F-AADD-6C2B-C619-CE392429E76B}"/>
              </a:ext>
            </a:extLst>
          </p:cNvPr>
          <p:cNvSpPr/>
          <p:nvPr/>
        </p:nvSpPr>
        <p:spPr>
          <a:xfrm>
            <a:off x="-1" y="2701748"/>
            <a:ext cx="13716001" cy="758525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22DC91A6-129C-5A98-4553-6AEE65F53975}"/>
              </a:ext>
            </a:extLst>
          </p:cNvPr>
          <p:cNvSpPr/>
          <p:nvPr/>
        </p:nvSpPr>
        <p:spPr>
          <a:xfrm>
            <a:off x="275854" y="3086100"/>
            <a:ext cx="13164293" cy="68580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A2E10A91-E434-1F45-94C5-6DF49FD8349B}"/>
              </a:ext>
            </a:extLst>
          </p:cNvPr>
          <p:cNvSpPr/>
          <p:nvPr/>
        </p:nvSpPr>
        <p:spPr>
          <a:xfrm>
            <a:off x="-1" y="796748"/>
            <a:ext cx="13716001" cy="120968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76B9D1A7-E1F0-4965-5817-C117A6AAFDCA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CB9791CA-8BEA-4C05-7079-1A673E5DA59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85062657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kern="120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6" name="ZoneTexte 5">
            <a:extLst>
              <a:ext uri="{FF2B5EF4-FFF2-40B4-BE49-F238E27FC236}">
                <a16:creationId xmlns:a16="http://schemas.microsoft.com/office/drawing/2014/main" id="{EF302526-4451-0603-8165-316907B2408B}"/>
              </a:ext>
            </a:extLst>
          </p:cNvPr>
          <p:cNvSpPr txBox="1"/>
          <p:nvPr/>
        </p:nvSpPr>
        <p:spPr>
          <a:xfrm>
            <a:off x="275851" y="882595"/>
            <a:ext cx="12344993" cy="12580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  <a:defRPr/>
            </a:pPr>
            <a:r>
              <a:rPr lang="ar-MA" sz="36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خذوا كراساتكم الصفحة 38 وأنجزوا التمرين رقم 3.</a:t>
            </a:r>
          </a:p>
          <a:p>
            <a:pPr marL="0" lvl="1" algn="r" defTabSz="685834" rtl="1">
              <a:lnSpc>
                <a:spcPts val="3017"/>
              </a:lnSpc>
              <a:spcBef>
                <a:spcPct val="0"/>
              </a:spcBef>
              <a:defRPr/>
            </a:pPr>
            <a:r>
              <a:rPr kumimoji="0" lang="ar-MA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لديكم 4 دقائق للإنجاز سيحصل الأسرع منكم والذي لديه أكبر عدد من الإجابات الصحيحة على نجمة.</a:t>
            </a:r>
          </a:p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SA" sz="2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21EED2B2-294E-FC6A-BD99-053311D7BE6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5851" y="3924300"/>
            <a:ext cx="13164295" cy="4721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6198475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121951-8C0C-58F6-0FE8-AEF90B1291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99FA797D-79D8-4204-2634-F345DA6B0E6D}"/>
              </a:ext>
            </a:extLst>
          </p:cNvPr>
          <p:cNvSpPr/>
          <p:nvPr/>
        </p:nvSpPr>
        <p:spPr>
          <a:xfrm>
            <a:off x="-1" y="2701748"/>
            <a:ext cx="13716001" cy="758525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F41C0BCE-2ED9-D594-B37A-4662BC6DFB2F}"/>
              </a:ext>
            </a:extLst>
          </p:cNvPr>
          <p:cNvSpPr/>
          <p:nvPr/>
        </p:nvSpPr>
        <p:spPr>
          <a:xfrm>
            <a:off x="275854" y="3086100"/>
            <a:ext cx="13164293" cy="68580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140CE112-D8D6-1018-6212-33FCAECF49AF}"/>
              </a:ext>
            </a:extLst>
          </p:cNvPr>
          <p:cNvSpPr/>
          <p:nvPr/>
        </p:nvSpPr>
        <p:spPr>
          <a:xfrm>
            <a:off x="-1" y="796748"/>
            <a:ext cx="13716001" cy="120968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240AF3AC-36BB-EF56-5520-69A7DB62BF2D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E57695EC-FEC9-4CE4-F1F6-36E33543414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65467920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kern="120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6" name="ZoneTexte 5">
            <a:extLst>
              <a:ext uri="{FF2B5EF4-FFF2-40B4-BE49-F238E27FC236}">
                <a16:creationId xmlns:a16="http://schemas.microsoft.com/office/drawing/2014/main" id="{E87C47A6-A755-BC95-8A24-7EC940CD414B}"/>
              </a:ext>
            </a:extLst>
          </p:cNvPr>
          <p:cNvSpPr txBox="1"/>
          <p:nvPr/>
        </p:nvSpPr>
        <p:spPr>
          <a:xfrm>
            <a:off x="275851" y="882595"/>
            <a:ext cx="12344993" cy="8733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  <a:defRPr/>
            </a:pPr>
            <a:r>
              <a:rPr lang="ar-MA" sz="36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التصحيح</a:t>
            </a:r>
          </a:p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SA" sz="2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E6DBCFB8-5F06-A638-1E27-1F45F0797702}"/>
              </a:ext>
            </a:extLst>
          </p:cNvPr>
          <p:cNvSpPr txBox="1"/>
          <p:nvPr/>
        </p:nvSpPr>
        <p:spPr>
          <a:xfrm>
            <a:off x="2962290" y="3212020"/>
            <a:ext cx="7791417" cy="5501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ct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44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تصحيح</a:t>
            </a:r>
            <a:r>
              <a:rPr lang="ar-MA" sz="44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تفاعلي على السبورة الجانبية</a:t>
            </a:r>
            <a:endParaRPr lang="ar-SA" sz="4400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0036C8BB-7A9B-BCF9-60DD-DD696DC320AC}"/>
              </a:ext>
            </a:extLst>
          </p:cNvPr>
          <p:cNvSpPr txBox="1"/>
          <p:nvPr/>
        </p:nvSpPr>
        <p:spPr>
          <a:xfrm>
            <a:off x="2997850" y="9241549"/>
            <a:ext cx="7791417" cy="5501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ct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44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تمنح النجمة للفائز في نهاية التصحيح</a:t>
            </a:r>
            <a:endParaRPr lang="ar-SA" sz="4400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1F62F416-7550-726A-7839-F3941C77CCC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5851" y="4003409"/>
            <a:ext cx="13164295" cy="4721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3979913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8B530D-DDFD-12D9-4640-9ECF3F1F43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80AD9D85-37D6-EB9D-84B6-509194D261FB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algn="l" defTabSz="685834" rtl="0" eaLnBrk="1" latinLnBrk="0" hangingPunct="1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F335D8E9-7BF8-3278-5D50-AF7AA4220E37}"/>
              </a:ext>
            </a:extLst>
          </p:cNvPr>
          <p:cNvSpPr/>
          <p:nvPr/>
        </p:nvSpPr>
        <p:spPr>
          <a:xfrm>
            <a:off x="3652888" y="2889589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endParaRPr lang="fr-FR" b="1" dirty="0">
              <a:solidFill>
                <a:srgbClr val="FFC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D54ADC62-904D-82CA-C736-6BFD98B0F26B}"/>
              </a:ext>
            </a:extLst>
          </p:cNvPr>
          <p:cNvSpPr txBox="1"/>
          <p:nvPr/>
        </p:nvSpPr>
        <p:spPr>
          <a:xfrm>
            <a:off x="1143000" y="4312503"/>
            <a:ext cx="10515600" cy="83099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 rtl="1"/>
            <a:r>
              <a:rPr lang="ar-MA" sz="54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التدرب على حل المسائل باستعمال استراتيجية الأسئلة الأربعة</a:t>
            </a:r>
            <a:endParaRPr lang="en-US" sz="54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26103261-4696-347D-43E8-827D53102610}"/>
              </a:ext>
            </a:extLst>
          </p:cNvPr>
          <p:cNvSpPr txBox="1"/>
          <p:nvPr/>
        </p:nvSpPr>
        <p:spPr>
          <a:xfrm>
            <a:off x="3870366" y="2596548"/>
            <a:ext cx="5886448" cy="13445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algn="ctr" defTabSz="685834" rtl="1" eaLnBrk="1" latinLnBrk="0" hangingPunct="1">
              <a:lnSpc>
                <a:spcPts val="11099"/>
              </a:lnSpc>
            </a:pPr>
            <a:r>
              <a:rPr lang="ar-SA" sz="72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العمليات وحل المسائل</a:t>
            </a:r>
            <a:endParaRPr lang="en-US" sz="72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8" name="Image 17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3D18E475-9605-C20E-B443-32242509D7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33400" y="6692094"/>
            <a:ext cx="3785406" cy="3785406"/>
          </a:xfrm>
          <a:prstGeom prst="rect">
            <a:avLst/>
          </a:prstGeom>
        </p:spPr>
      </p:pic>
      <p:pic>
        <p:nvPicPr>
          <p:cNvPr id="5" name="Image 4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1CB5CD5F-DB1D-DEFA-D2ED-72F8C27ADE4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7226300"/>
            <a:ext cx="3251200" cy="3251200"/>
          </a:xfrm>
          <a:prstGeom prst="rect">
            <a:avLst/>
          </a:prstGeom>
        </p:spPr>
      </p:pic>
      <p:pic>
        <p:nvPicPr>
          <p:cNvPr id="10" name="Image 9" descr="Une image contenant cercle, capture d’écran, Symétrie, art&#10;&#10;Le contenu généré par l’IA peut être incorrect.">
            <a:extLst>
              <a:ext uri="{FF2B5EF4-FFF2-40B4-BE49-F238E27FC236}">
                <a16:creationId xmlns:a16="http://schemas.microsoft.com/office/drawing/2014/main" id="{06E4964C-E590-F577-4456-3BC7A496378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966" t="4255" r="50434" b="64450"/>
          <a:stretch>
            <a:fillRect/>
          </a:stretch>
        </p:blipFill>
        <p:spPr>
          <a:xfrm>
            <a:off x="5593596" y="5600700"/>
            <a:ext cx="2265336" cy="2769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21949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37CFFD-D22B-68B6-5FBC-AD50328A27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87783297-3CF2-D0B8-3FD6-C91A5D6D7975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4FED9F8F-061B-9547-C090-2A20178F3131}"/>
              </a:ext>
            </a:extLst>
          </p:cNvPr>
          <p:cNvSpPr/>
          <p:nvPr/>
        </p:nvSpPr>
        <p:spPr>
          <a:xfrm>
            <a:off x="275852" y="2802954"/>
            <a:ext cx="13164293" cy="7141146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7C8D2699-2238-AD67-2CA3-3548D3239D1A}"/>
              </a:ext>
            </a:extLst>
          </p:cNvPr>
          <p:cNvSpPr/>
          <p:nvPr/>
        </p:nvSpPr>
        <p:spPr>
          <a:xfrm>
            <a:off x="-1" y="644347"/>
            <a:ext cx="13716001" cy="183215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5B0174F8-68CE-2E36-4923-05B19970F70E}"/>
              </a:ext>
            </a:extLst>
          </p:cNvPr>
          <p:cNvSpPr txBox="1"/>
          <p:nvPr/>
        </p:nvSpPr>
        <p:spPr>
          <a:xfrm>
            <a:off x="1905000" y="863026"/>
            <a:ext cx="10534617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تابعوا معي سأقرأ المسألة </a:t>
            </a:r>
          </a:p>
          <a:p>
            <a:pPr marL="342900" lvl="1" indent="-342900" algn="r" defTabSz="685834" rtl="1">
              <a:lnSpc>
                <a:spcPts val="3017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ar-S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تعرض المسألة على المسلاط العاكس ويقرأها الأستاذ قراءة واضحة ومتأنية.</a:t>
            </a: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E91BFBBD-7DFF-E309-3F0E-E3CA7A64D134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310ED185-DD67-D569-876D-2CC3F444541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7058618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kern="120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 : coins arrondis 4">
                <a:extLst>
                  <a:ext uri="{FF2B5EF4-FFF2-40B4-BE49-F238E27FC236}">
                    <a16:creationId xmlns:a16="http://schemas.microsoft.com/office/drawing/2014/main" id="{1A031717-73CD-0951-20C9-8369B8428738}"/>
                  </a:ext>
                </a:extLst>
              </p:cNvPr>
              <p:cNvSpPr/>
              <p:nvPr/>
            </p:nvSpPr>
            <p:spPr>
              <a:xfrm>
                <a:off x="1638297" y="3420423"/>
                <a:ext cx="10439401" cy="5906208"/>
              </a:xfrm>
              <a:prstGeom prst="roundRect">
                <a:avLst/>
              </a:prstGeom>
              <a:noFill/>
              <a:ln>
                <a:solidFill>
                  <a:schemeClr val="accent4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 sz="6600" dirty="0">
                    <a:solidFill>
                      <a:schemeClr val="tx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قرر فلاح أن يحرث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MA" sz="66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</m:ctrlPr>
                      </m:fPr>
                      <m:num>
                        <m:r>
                          <a:rPr lang="ar-MA" sz="6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12</m:t>
                        </m:r>
                      </m:num>
                      <m:den>
                        <m:r>
                          <a:rPr lang="ar-MA" sz="6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17</m:t>
                        </m:r>
                      </m:den>
                    </m:f>
                  </m:oMath>
                </a14:m>
                <a:r>
                  <a:rPr lang="ar-MA" sz="6600" dirty="0">
                    <a:solidFill>
                      <a:schemeClr val="tx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  من أرضه خلال يومين، تمكن من حرث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MA" sz="66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</m:ctrlPr>
                      </m:fPr>
                      <m:num>
                        <m:r>
                          <a:rPr lang="ar-MA" sz="6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5</m:t>
                        </m:r>
                      </m:num>
                      <m:den>
                        <m:r>
                          <a:rPr lang="ar-MA" sz="6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17</m:t>
                        </m:r>
                      </m:den>
                    </m:f>
                  </m:oMath>
                </a14:m>
                <a:r>
                  <a:rPr lang="ar-MA" sz="6600" dirty="0">
                    <a:solidFill>
                      <a:schemeClr val="tx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 خلال اليوم الأول.</a:t>
                </a:r>
                <a:endParaRPr lang="fr-FR" sz="6600" dirty="0">
                  <a:solidFill>
                    <a:schemeClr val="tx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  <a:p>
                <a:pPr algn="r" rtl="1"/>
                <a:r>
                  <a:rPr lang="ar-MA" sz="6600" dirty="0">
                    <a:solidFill>
                      <a:schemeClr val="tx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ما هو العدد الكسري الذي يمثل ما سيحرث خلال اليوم الثاني؟</a:t>
                </a:r>
              </a:p>
            </p:txBody>
          </p:sp>
        </mc:Choice>
        <mc:Fallback xmlns="">
          <p:sp>
            <p:nvSpPr>
              <p:cNvPr id="13" name="Rectangle : coins arrondis 4">
                <a:extLst>
                  <a:ext uri="{FF2B5EF4-FFF2-40B4-BE49-F238E27FC236}">
                    <a16:creationId xmlns:a16="http://schemas.microsoft.com/office/drawing/2014/main" id="{1A031717-73CD-0951-20C9-8369B842873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38297" y="3420423"/>
                <a:ext cx="10439401" cy="5906208"/>
              </a:xfrm>
              <a:prstGeom prst="roundRect">
                <a:avLst/>
              </a:prstGeom>
              <a:blipFill>
                <a:blip r:embed="rId4"/>
                <a:stretch>
                  <a:fillRect l="-932" r="-1166"/>
                </a:stretch>
              </a:blipFill>
              <a:ln>
                <a:solidFill>
                  <a:schemeClr val="accent4"/>
                </a:solidFill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Image 3" descr="Une image contenant cercle, capture d’écran, Symétrie, art&#10;&#10;Le contenu généré par l’IA peut être incorrect.">
            <a:extLst>
              <a:ext uri="{FF2B5EF4-FFF2-40B4-BE49-F238E27FC236}">
                <a16:creationId xmlns:a16="http://schemas.microsoft.com/office/drawing/2014/main" id="{19C6A2EB-F020-E434-DC09-6A9546C0245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741" t="6698" r="51095" b="64450"/>
          <a:stretch>
            <a:fillRect/>
          </a:stretch>
        </p:blipFill>
        <p:spPr>
          <a:xfrm>
            <a:off x="591614" y="1058801"/>
            <a:ext cx="887015" cy="1059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3803713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5541DB-EB1A-F23F-45D0-500D2EF7EC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6C60BDB6-22FD-B048-EA5F-F53EE3E43C30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9C374577-FDCB-6295-0D15-BB2DFD6D896B}"/>
              </a:ext>
            </a:extLst>
          </p:cNvPr>
          <p:cNvSpPr/>
          <p:nvPr/>
        </p:nvSpPr>
        <p:spPr>
          <a:xfrm>
            <a:off x="275852" y="2802954"/>
            <a:ext cx="13164293" cy="7141146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234BFD71-C61E-D28C-1118-8DBE310FFFAF}"/>
              </a:ext>
            </a:extLst>
          </p:cNvPr>
          <p:cNvSpPr/>
          <p:nvPr/>
        </p:nvSpPr>
        <p:spPr>
          <a:xfrm>
            <a:off x="-1" y="644347"/>
            <a:ext cx="13716001" cy="183215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19F7067C-FE0B-28CE-EE19-06FA5CE5773E}"/>
              </a:ext>
            </a:extLst>
          </p:cNvPr>
          <p:cNvSpPr txBox="1"/>
          <p:nvPr/>
        </p:nvSpPr>
        <p:spPr>
          <a:xfrm>
            <a:off x="1447800" y="863026"/>
            <a:ext cx="10991817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أغمضوا أعينكم وحاولوا تخيل المسألة.</a:t>
            </a:r>
          </a:p>
          <a:p>
            <a:pPr marL="342900" lvl="1" indent="-342900" algn="r" defTabSz="685834" rtl="1">
              <a:lnSpc>
                <a:spcPts val="3017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ar-S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يطرح الأستاذ  سلسلة من الأسئلة لمساعدة المتعلمين على فهم المسألة والتعرف على العملية المناسبة.</a:t>
            </a: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1BFE3053-8428-0CA4-A31B-BA7F4B7398A2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EC0E4C6D-AAA7-1F7B-B51A-B4B71C4209E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65647832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kern="120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6" name="Image 5" descr="Une image contenant Visage humain, garçon, jeune enfant, clipart&#10;&#10;Le contenu généré par l’IA peut être incorrect.">
            <a:extLst>
              <a:ext uri="{FF2B5EF4-FFF2-40B4-BE49-F238E27FC236}">
                <a16:creationId xmlns:a16="http://schemas.microsoft.com/office/drawing/2014/main" id="{621C1C4E-8385-CC6E-2769-9EB21903B68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49" t="6792" r="22549" b="30223"/>
          <a:stretch>
            <a:fillRect/>
          </a:stretch>
        </p:blipFill>
        <p:spPr>
          <a:xfrm>
            <a:off x="3271481" y="3771900"/>
            <a:ext cx="7173037" cy="4651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4364865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D11628-30C0-3281-D539-E8A31B04D2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A2C9150A-F1E8-6112-3488-CF5C4935389F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5AD85831-BF5E-6A30-CB92-5977AA2CF65B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C728FC54-D7F3-1E1D-3D01-4867E4E8781E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ACFA6371-3340-980E-3191-9F7D0092AE7A}"/>
              </a:ext>
            </a:extLst>
          </p:cNvPr>
          <p:cNvSpPr txBox="1"/>
          <p:nvPr/>
        </p:nvSpPr>
        <p:spPr>
          <a:xfrm>
            <a:off x="426372" y="863026"/>
            <a:ext cx="12013246" cy="888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الآن </a:t>
            </a: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سنتذكر جميعا </a:t>
            </a: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كيفية حل المسالة باستخدام استراتيجية الأسئلة الأربعة.</a:t>
            </a:r>
          </a:p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سنحاول أولا استخراج المعلومات الواردة في المسألة.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3BF9FCFD-4FA2-29D8-286F-876A9152AEEB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E803669C-31B9-B378-0A86-FAC3913D3A6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50750264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kern="120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E360461D-15D5-1798-FB68-87C070157503}"/>
              </a:ext>
            </a:extLst>
          </p:cNvPr>
          <p:cNvSpPr/>
          <p:nvPr/>
        </p:nvSpPr>
        <p:spPr>
          <a:xfrm>
            <a:off x="829410" y="3211656"/>
            <a:ext cx="6195450" cy="72940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السؤال</a:t>
            </a:r>
            <a:endParaRPr kumimoji="0" lang="ar-MA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5" name="Image 4" descr="Une image contenant texte&#10;&#10;Le contenu généré par l’IA peut être incorrect.">
            <a:extLst>
              <a:ext uri="{FF2B5EF4-FFF2-40B4-BE49-F238E27FC236}">
                <a16:creationId xmlns:a16="http://schemas.microsoft.com/office/drawing/2014/main" id="{7D6AD83C-CA08-4A93-D444-BEB7913CF21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23" r="2598"/>
          <a:stretch>
            <a:fillRect/>
          </a:stretch>
        </p:blipFill>
        <p:spPr>
          <a:xfrm>
            <a:off x="838718" y="4019999"/>
            <a:ext cx="6186141" cy="494071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 : coins arrondis 4">
                <a:extLst>
                  <a:ext uri="{FF2B5EF4-FFF2-40B4-BE49-F238E27FC236}">
                    <a16:creationId xmlns:a16="http://schemas.microsoft.com/office/drawing/2014/main" id="{7D097942-D08F-493F-C2CF-33E36FFBAB4F}"/>
                  </a:ext>
                </a:extLst>
              </p:cNvPr>
              <p:cNvSpPr/>
              <p:nvPr/>
            </p:nvSpPr>
            <p:spPr>
              <a:xfrm>
                <a:off x="7644876" y="3086100"/>
                <a:ext cx="5232405" cy="5874614"/>
              </a:xfrm>
              <a:prstGeom prst="roundRect">
                <a:avLst/>
              </a:prstGeom>
              <a:solidFill>
                <a:schemeClr val="accent4"/>
              </a:solidFill>
              <a:ln/>
            </p:spPr>
            <p:style>
              <a:lnRef idx="1">
                <a:schemeClr val="accent5"/>
              </a:lnRef>
              <a:fillRef idx="3">
                <a:schemeClr val="accent5"/>
              </a:fillRef>
              <a:effectRef idx="2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 sz="5000" dirty="0">
                    <a:solidFill>
                      <a:schemeClr val="tx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قرر فلاح أن يحرث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MA" sz="5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</m:ctrlPr>
                      </m:fPr>
                      <m:num>
                        <m:r>
                          <a:rPr lang="ar-MA" sz="5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12</m:t>
                        </m:r>
                      </m:num>
                      <m:den>
                        <m:r>
                          <a:rPr lang="ar-MA" sz="5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17</m:t>
                        </m:r>
                      </m:den>
                    </m:f>
                  </m:oMath>
                </a14:m>
                <a:r>
                  <a:rPr lang="ar-MA" sz="5000" dirty="0">
                    <a:solidFill>
                      <a:schemeClr val="tx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  من أرضه خلال يومين، تمكن من حرث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MA" sz="5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</m:ctrlPr>
                      </m:fPr>
                      <m:num>
                        <m:r>
                          <a:rPr lang="ar-MA" sz="5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5</m:t>
                        </m:r>
                      </m:num>
                      <m:den>
                        <m:r>
                          <a:rPr lang="ar-MA" sz="5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1</m:t>
                        </m:r>
                        <m:r>
                          <a:rPr lang="ar-MA" sz="5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7</m:t>
                        </m:r>
                      </m:den>
                    </m:f>
                  </m:oMath>
                </a14:m>
                <a:r>
                  <a:rPr lang="ar-MA" sz="5000" dirty="0">
                    <a:solidFill>
                      <a:schemeClr val="tx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 خلال اليوم الأول.</a:t>
                </a:r>
                <a:endParaRPr lang="fr-FR" sz="5000" dirty="0">
                  <a:solidFill>
                    <a:schemeClr val="tx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  <a:p>
                <a:pPr algn="r" rtl="1"/>
                <a:r>
                  <a:rPr lang="ar-MA" sz="5000" dirty="0">
                    <a:solidFill>
                      <a:schemeClr val="tx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ما هو العدد الكسري الذي يمثل ما سيحرث خلال اليوم الثاني؟</a:t>
                </a:r>
              </a:p>
            </p:txBody>
          </p:sp>
        </mc:Choice>
        <mc:Fallback xmlns="">
          <p:sp>
            <p:nvSpPr>
              <p:cNvPr id="6" name="Rectangle : coins arrondis 4">
                <a:extLst>
                  <a:ext uri="{FF2B5EF4-FFF2-40B4-BE49-F238E27FC236}">
                    <a16:creationId xmlns:a16="http://schemas.microsoft.com/office/drawing/2014/main" id="{7D097942-D08F-493F-C2CF-33E36FFBAB4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44876" y="3086100"/>
                <a:ext cx="5232405" cy="5874614"/>
              </a:xfrm>
              <a:prstGeom prst="roundRect">
                <a:avLst/>
              </a:prstGeom>
              <a:blipFill>
                <a:blip r:embed="rId5"/>
                <a:stretch>
                  <a:fillRect/>
                </a:stretch>
              </a:blipFill>
              <a:ln/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ZoneTexte 3">
            <a:extLst>
              <a:ext uri="{FF2B5EF4-FFF2-40B4-BE49-F238E27FC236}">
                <a16:creationId xmlns:a16="http://schemas.microsoft.com/office/drawing/2014/main" id="{2CD99393-0540-3845-4661-C17952A22FEB}"/>
              </a:ext>
            </a:extLst>
          </p:cNvPr>
          <p:cNvSpPr txBox="1"/>
          <p:nvPr/>
        </p:nvSpPr>
        <p:spPr>
          <a:xfrm>
            <a:off x="1447800" y="4991100"/>
            <a:ext cx="51816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6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1- </a:t>
            </a:r>
            <a:r>
              <a:rPr kumimoji="0" lang="ar-MA" sz="7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من يذكرني بالسؤال الأول</a:t>
            </a:r>
            <a:r>
              <a:rPr kumimoji="0" lang="ar-SA" sz="7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؟</a:t>
            </a:r>
            <a:endParaRPr kumimoji="0" lang="fr-FR" sz="7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524848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1E5E6F-FDE3-18C5-881D-03475FBC01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425A8165-F766-04C6-6659-BBA82A9CBF40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1218A58-6665-B3D8-AE00-6DC068E9E52F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1B702228-AA72-C71A-5739-49E74A4FB1F2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ACDE9201-434B-98D2-7387-2C8475FCA1AE}"/>
              </a:ext>
            </a:extLst>
          </p:cNvPr>
          <p:cNvSpPr txBox="1"/>
          <p:nvPr/>
        </p:nvSpPr>
        <p:spPr>
          <a:xfrm>
            <a:off x="426372" y="863026"/>
            <a:ext cx="12013246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السؤال الأول هو</a:t>
            </a: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402448BA-282D-1B7D-FD80-D3DE81F5260B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2C5AD0B5-92BE-3851-1DFD-269197CEC82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14544468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kern="120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F2FB7331-4504-3B3F-81EF-851AC7D6C3D5}"/>
              </a:ext>
            </a:extLst>
          </p:cNvPr>
          <p:cNvSpPr/>
          <p:nvPr/>
        </p:nvSpPr>
        <p:spPr>
          <a:xfrm>
            <a:off x="829410" y="3211656"/>
            <a:ext cx="6195450" cy="72940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السؤال</a:t>
            </a:r>
            <a:endParaRPr kumimoji="0" lang="ar-MA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5" name="Image 4" descr="Une image contenant texte&#10;&#10;Le contenu généré par l’IA peut être incorrect.">
            <a:extLst>
              <a:ext uri="{FF2B5EF4-FFF2-40B4-BE49-F238E27FC236}">
                <a16:creationId xmlns:a16="http://schemas.microsoft.com/office/drawing/2014/main" id="{EFBA3388-7778-9811-AB32-6CBF466B623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23" r="2598"/>
          <a:stretch>
            <a:fillRect/>
          </a:stretch>
        </p:blipFill>
        <p:spPr>
          <a:xfrm>
            <a:off x="838718" y="4019999"/>
            <a:ext cx="6186141" cy="494071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 : coins arrondis 4">
                <a:extLst>
                  <a:ext uri="{FF2B5EF4-FFF2-40B4-BE49-F238E27FC236}">
                    <a16:creationId xmlns:a16="http://schemas.microsoft.com/office/drawing/2014/main" id="{7D1EBC0C-3868-B2C7-CD55-E01D5C8F0228}"/>
                  </a:ext>
                </a:extLst>
              </p:cNvPr>
              <p:cNvSpPr/>
              <p:nvPr/>
            </p:nvSpPr>
            <p:spPr>
              <a:xfrm>
                <a:off x="7664345" y="2836774"/>
                <a:ext cx="5232405" cy="6103214"/>
              </a:xfrm>
              <a:prstGeom prst="roundRect">
                <a:avLst/>
              </a:prstGeom>
              <a:solidFill>
                <a:schemeClr val="accent4"/>
              </a:solidFill>
              <a:ln/>
            </p:spPr>
            <p:style>
              <a:lnRef idx="1">
                <a:schemeClr val="accent5"/>
              </a:lnRef>
              <a:fillRef idx="3">
                <a:schemeClr val="accent5"/>
              </a:fillRef>
              <a:effectRef idx="2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r" rtl="1"/>
                <a:r>
                  <a:rPr lang="ar-MA" sz="5000" dirty="0">
                    <a:solidFill>
                      <a:prstClr val="black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قرر فلاح أن يحرث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MA" sz="50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</m:ctrlPr>
                      </m:fPr>
                      <m:num>
                        <m:r>
                          <a:rPr lang="ar-MA" sz="50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12</m:t>
                        </m:r>
                      </m:num>
                      <m:den>
                        <m:r>
                          <a:rPr lang="ar-MA" sz="50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17</m:t>
                        </m:r>
                      </m:den>
                    </m:f>
                  </m:oMath>
                </a14:m>
                <a:r>
                  <a:rPr lang="ar-MA" sz="5000" dirty="0">
                    <a:solidFill>
                      <a:prstClr val="black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  من أرضه خلال يومين، تمكن من حرث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MA" sz="50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</m:ctrlPr>
                      </m:fPr>
                      <m:num>
                        <m:r>
                          <a:rPr lang="ar-MA" sz="50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5</m:t>
                        </m:r>
                      </m:num>
                      <m:den>
                        <m:r>
                          <a:rPr lang="ar-MA" sz="50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1</m:t>
                        </m:r>
                        <m:r>
                          <a:rPr lang="ar-MA" sz="50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7</m:t>
                        </m:r>
                      </m:den>
                    </m:f>
                  </m:oMath>
                </a14:m>
                <a:r>
                  <a:rPr lang="ar-MA" sz="5000" dirty="0">
                    <a:solidFill>
                      <a:prstClr val="black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 خلال اليوم الأول.</a:t>
                </a:r>
                <a:endParaRPr lang="fr-FR" sz="5000" dirty="0">
                  <a:solidFill>
                    <a:prstClr val="black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  <a:p>
                <a:pPr lvl="0" algn="r" rtl="1"/>
                <a:r>
                  <a:rPr lang="ar-MA" sz="5000" dirty="0">
                    <a:solidFill>
                      <a:prstClr val="black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ما هو العدد الكسري الذي يمثل ما سيحرث خلال اليوم الثاني؟</a:t>
                </a:r>
              </a:p>
            </p:txBody>
          </p:sp>
        </mc:Choice>
        <mc:Fallback xmlns="">
          <p:sp>
            <p:nvSpPr>
              <p:cNvPr id="6" name="Rectangle : coins arrondis 4">
                <a:extLst>
                  <a:ext uri="{FF2B5EF4-FFF2-40B4-BE49-F238E27FC236}">
                    <a16:creationId xmlns:a16="http://schemas.microsoft.com/office/drawing/2014/main" id="{7D1EBC0C-3868-B2C7-CD55-E01D5C8F022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64345" y="2836774"/>
                <a:ext cx="5232405" cy="6103214"/>
              </a:xfrm>
              <a:prstGeom prst="roundRect">
                <a:avLst/>
              </a:prstGeom>
              <a:blipFill>
                <a:blip r:embed="rId5"/>
                <a:stretch>
                  <a:fillRect/>
                </a:stretch>
              </a:blipFill>
              <a:ln/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ZoneTexte 3">
            <a:extLst>
              <a:ext uri="{FF2B5EF4-FFF2-40B4-BE49-F238E27FC236}">
                <a16:creationId xmlns:a16="http://schemas.microsoft.com/office/drawing/2014/main" id="{25FAEB2C-A165-93A1-1106-0AC6BCF5EF4B}"/>
              </a:ext>
            </a:extLst>
          </p:cNvPr>
          <p:cNvSpPr txBox="1"/>
          <p:nvPr/>
        </p:nvSpPr>
        <p:spPr>
          <a:xfrm>
            <a:off x="1447800" y="4991100"/>
            <a:ext cx="51816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6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1- </a:t>
            </a:r>
            <a:r>
              <a:rPr kumimoji="0" lang="ar-SA" sz="7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ما المعلومات الواردة في المسألة؟</a:t>
            </a:r>
            <a:endParaRPr kumimoji="0" lang="fr-FR" sz="7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68220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358F44-A0EF-75D9-A97B-422D591650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A8D20D8D-9912-7293-59B8-99D18311EE8D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C47BCD46-627A-E3A5-7BF2-58113283DD97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EFBB9493-58D1-A9C3-A6CD-939F5BF09614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F07D7385-0243-E910-0662-5890F4364CD8}"/>
              </a:ext>
            </a:extLst>
          </p:cNvPr>
          <p:cNvSpPr txBox="1"/>
          <p:nvPr/>
        </p:nvSpPr>
        <p:spPr>
          <a:xfrm>
            <a:off x="1905000" y="1012969"/>
            <a:ext cx="105346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يوجه الأستاذ المتعلمين لاستخراج المعلومات الواردة في المسألة.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F784AFFC-1F48-098B-16B4-C066DF2A7F6E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6C02DB60-C93F-3E13-AA72-DE674D0623B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83287757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kern="120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13205596-09E5-901D-4AE4-3CF2605E53C5}"/>
              </a:ext>
            </a:extLst>
          </p:cNvPr>
          <p:cNvSpPr/>
          <p:nvPr/>
        </p:nvSpPr>
        <p:spPr>
          <a:xfrm>
            <a:off x="829410" y="3086100"/>
            <a:ext cx="6195450" cy="72940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الحل</a:t>
            </a:r>
            <a:endParaRPr kumimoji="0" lang="ar-MA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3" name="Image 12" descr="Une image contenant texte&#10;&#10;Le contenu généré par l’IA peut être incorrect.">
            <a:extLst>
              <a:ext uri="{FF2B5EF4-FFF2-40B4-BE49-F238E27FC236}">
                <a16:creationId xmlns:a16="http://schemas.microsoft.com/office/drawing/2014/main" id="{EE3BD902-A3FA-8698-9231-3B472EE1AD1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23" r="2598"/>
          <a:stretch>
            <a:fillRect/>
          </a:stretch>
        </p:blipFill>
        <p:spPr>
          <a:xfrm>
            <a:off x="832136" y="3978355"/>
            <a:ext cx="6186141" cy="494071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797042F2-2BF8-B98A-08A4-F2A4E0BCEC84}"/>
              </a:ext>
            </a:extLst>
          </p:cNvPr>
          <p:cNvCxnSpPr/>
          <p:nvPr/>
        </p:nvCxnSpPr>
        <p:spPr>
          <a:xfrm>
            <a:off x="8095281" y="5295900"/>
            <a:ext cx="2826605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3F98C9E1-085D-11A3-97B2-FB7FE085E4AB}"/>
                  </a:ext>
                </a:extLst>
              </p:cNvPr>
              <p:cNvSpPr txBox="1"/>
              <p:nvPr/>
            </p:nvSpPr>
            <p:spPr>
              <a:xfrm>
                <a:off x="865986" y="4481496"/>
                <a:ext cx="5638799" cy="297010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sz="4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المعلومات الواردة في المسألة هي:</a:t>
                </a:r>
              </a:p>
              <a:p>
                <a:pPr marL="914400" lvl="0" indent="-914400" algn="r" rtl="1">
                  <a:buFont typeface="+mj-lt"/>
                  <a:buAutoNum type="arabicPeriod"/>
                  <a:defRPr/>
                </a:pPr>
                <a:r>
                  <a:rPr lang="ar-MA" sz="4800" b="1" dirty="0">
                    <a:solidFill>
                      <a:prstClr val="black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يريد حرث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MA" sz="4800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</m:ctrlPr>
                      </m:fPr>
                      <m:num>
                        <m:r>
                          <a:rPr lang="ar-MA" sz="4800" b="1" i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𝟏𝟐</m:t>
                        </m:r>
                      </m:num>
                      <m:den>
                        <m:r>
                          <a:rPr lang="ar-MA" sz="4800" b="1" i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𝟏𝟕</m:t>
                        </m:r>
                      </m:den>
                    </m:f>
                  </m:oMath>
                </a14:m>
                <a:r>
                  <a:rPr lang="ar-MA" sz="4800" b="1" dirty="0">
                    <a:solidFill>
                      <a:prstClr val="black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  خلال يومين</a:t>
                </a:r>
              </a:p>
              <a:p>
                <a:pPr marL="914400" lvl="0" indent="-914400" algn="r" rtl="1">
                  <a:buFont typeface="+mj-lt"/>
                  <a:buAutoNum type="arabicPeriod"/>
                  <a:defRPr/>
                </a:pPr>
                <a:r>
                  <a:rPr lang="ar-MA" sz="4800" b="1" dirty="0">
                    <a:solidFill>
                      <a:prstClr val="black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حرث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MA" sz="4800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</m:ctrlPr>
                      </m:fPr>
                      <m:num>
                        <m:r>
                          <a:rPr lang="ar-MA" sz="4800" b="1" i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𝟓</m:t>
                        </m:r>
                      </m:num>
                      <m:den>
                        <m:r>
                          <a:rPr lang="ar-MA" sz="4800" b="1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𝟏𝟕</m:t>
                        </m:r>
                      </m:den>
                    </m:f>
                  </m:oMath>
                </a14:m>
                <a:r>
                  <a:rPr lang="ar-MA" sz="4800" b="1" dirty="0">
                    <a:solidFill>
                      <a:prstClr val="black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 خلال اليوم الأول</a:t>
                </a:r>
                <a:endParaRPr lang="ar-SA" sz="4800" b="1" dirty="0">
                  <a:solidFill>
                    <a:prstClr val="black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</mc:Choice>
        <mc:Fallback xmlns=""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3F98C9E1-085D-11A3-97B2-FB7FE085E4A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5986" y="4481496"/>
                <a:ext cx="5638799" cy="2970108"/>
              </a:xfrm>
              <a:prstGeom prst="rect">
                <a:avLst/>
              </a:prstGeom>
              <a:blipFill>
                <a:blip r:embed="rId5"/>
                <a:stretch>
                  <a:fillRect t="-4723" r="-4973" b="-7392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 : coins arrondis 4">
                <a:extLst>
                  <a:ext uri="{FF2B5EF4-FFF2-40B4-BE49-F238E27FC236}">
                    <a16:creationId xmlns:a16="http://schemas.microsoft.com/office/drawing/2014/main" id="{B05ED069-2E39-CFFC-1849-0070BB4DC366}"/>
                  </a:ext>
                </a:extLst>
              </p:cNvPr>
              <p:cNvSpPr/>
              <p:nvPr/>
            </p:nvSpPr>
            <p:spPr>
              <a:xfrm>
                <a:off x="7740612" y="2907663"/>
                <a:ext cx="5232405" cy="6011407"/>
              </a:xfrm>
              <a:prstGeom prst="roundRect">
                <a:avLst/>
              </a:prstGeom>
              <a:solidFill>
                <a:schemeClr val="accent4"/>
              </a:solidFill>
              <a:ln/>
            </p:spPr>
            <p:style>
              <a:lnRef idx="1">
                <a:schemeClr val="accent5"/>
              </a:lnRef>
              <a:fillRef idx="3">
                <a:schemeClr val="accent5"/>
              </a:fillRef>
              <a:effectRef idx="2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r" rtl="1"/>
                <a:r>
                  <a:rPr lang="ar-MA" sz="5000" dirty="0">
                    <a:solidFill>
                      <a:prstClr val="black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قرر فلاح أن يحرث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MA" sz="50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</m:ctrlPr>
                      </m:fPr>
                      <m:num>
                        <m:r>
                          <a:rPr lang="ar-MA" sz="50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12</m:t>
                        </m:r>
                      </m:num>
                      <m:den>
                        <m:r>
                          <a:rPr lang="ar-MA" sz="50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17</m:t>
                        </m:r>
                      </m:den>
                    </m:f>
                  </m:oMath>
                </a14:m>
                <a:r>
                  <a:rPr lang="ar-MA" sz="5000" dirty="0">
                    <a:solidFill>
                      <a:prstClr val="black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  من أرضه خلال يومين، تمكن من حرث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MA" sz="50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</m:ctrlPr>
                      </m:fPr>
                      <m:num>
                        <m:r>
                          <a:rPr lang="ar-MA" sz="50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5</m:t>
                        </m:r>
                      </m:num>
                      <m:den>
                        <m:r>
                          <a:rPr lang="ar-MA" sz="50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17</m:t>
                        </m:r>
                      </m:den>
                    </m:f>
                  </m:oMath>
                </a14:m>
                <a:r>
                  <a:rPr lang="ar-MA" sz="5000" dirty="0">
                    <a:solidFill>
                      <a:prstClr val="black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 خلال اليوم الأول.</a:t>
                </a:r>
                <a:endParaRPr lang="fr-FR" sz="5000" dirty="0">
                  <a:solidFill>
                    <a:prstClr val="black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  <a:p>
                <a:pPr lvl="0" algn="r" rtl="1"/>
                <a:r>
                  <a:rPr lang="ar-MA" sz="5000" dirty="0">
                    <a:solidFill>
                      <a:prstClr val="black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ما هو العدد الكسري الذي يمثل ما سيحرث خلال اليوم الثاني؟</a:t>
                </a:r>
              </a:p>
            </p:txBody>
          </p:sp>
        </mc:Choice>
        <mc:Fallback xmlns="">
          <p:sp>
            <p:nvSpPr>
              <p:cNvPr id="14" name="Rectangle : coins arrondis 4">
                <a:extLst>
                  <a:ext uri="{FF2B5EF4-FFF2-40B4-BE49-F238E27FC236}">
                    <a16:creationId xmlns:a16="http://schemas.microsoft.com/office/drawing/2014/main" id="{B05ED069-2E39-CFFC-1849-0070BB4DC36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40612" y="2907663"/>
                <a:ext cx="5232405" cy="6011407"/>
              </a:xfrm>
              <a:prstGeom prst="roundRect">
                <a:avLst/>
              </a:prstGeom>
              <a:blipFill>
                <a:blip r:embed="rId6"/>
                <a:stretch>
                  <a:fillRect/>
                </a:stretch>
              </a:blipFill>
              <a:ln/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716169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9210FE-DD3D-FA67-1652-F1E0B2988B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86505CE8-B2BD-6CE5-1714-2EDEFCE4AA25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67A390C0-0CE2-73EC-E9D7-110C860E49FE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6E7558BF-7F84-1EA6-196B-9F458D34AC8A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5BEB57C0-34E7-F061-2EB4-904632B08641}"/>
              </a:ext>
            </a:extLst>
          </p:cNvPr>
          <p:cNvSpPr txBox="1"/>
          <p:nvPr/>
        </p:nvSpPr>
        <p:spPr>
          <a:xfrm>
            <a:off x="426372" y="863026"/>
            <a:ext cx="12013246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الآن </a:t>
            </a: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سنتذكر السؤال الثاني</a:t>
            </a: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6AA7ABC1-A3DA-4D7C-9B25-C93CF5E8132D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98ECAED0-8CAF-CCD2-248C-8D770B5ED9B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84609172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kern="120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9F595918-7B3C-4FDA-52AA-D3BB67524FBF}"/>
              </a:ext>
            </a:extLst>
          </p:cNvPr>
          <p:cNvSpPr/>
          <p:nvPr/>
        </p:nvSpPr>
        <p:spPr>
          <a:xfrm>
            <a:off x="829410" y="3211656"/>
            <a:ext cx="6195450" cy="72940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السؤال</a:t>
            </a:r>
            <a:endParaRPr kumimoji="0" lang="ar-MA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5" name="Image 4" descr="Une image contenant texte&#10;&#10;Le contenu généré par l’IA peut être incorrect.">
            <a:extLst>
              <a:ext uri="{FF2B5EF4-FFF2-40B4-BE49-F238E27FC236}">
                <a16:creationId xmlns:a16="http://schemas.microsoft.com/office/drawing/2014/main" id="{124476F9-6DF3-B35D-A822-20BD6AAEE0A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23" r="2598"/>
          <a:stretch>
            <a:fillRect/>
          </a:stretch>
        </p:blipFill>
        <p:spPr>
          <a:xfrm>
            <a:off x="838718" y="4019999"/>
            <a:ext cx="6186141" cy="494071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 : coins arrondis 4">
                <a:extLst>
                  <a:ext uri="{FF2B5EF4-FFF2-40B4-BE49-F238E27FC236}">
                    <a16:creationId xmlns:a16="http://schemas.microsoft.com/office/drawing/2014/main" id="{54DDCD5A-ED66-D623-2A54-C9E0967C1DE8}"/>
                  </a:ext>
                </a:extLst>
              </p:cNvPr>
              <p:cNvSpPr/>
              <p:nvPr/>
            </p:nvSpPr>
            <p:spPr>
              <a:xfrm>
                <a:off x="7644876" y="3211656"/>
                <a:ext cx="5232405" cy="5749058"/>
              </a:xfrm>
              <a:prstGeom prst="roundRect">
                <a:avLst/>
              </a:prstGeom>
              <a:solidFill>
                <a:schemeClr val="accent4"/>
              </a:solidFill>
              <a:ln/>
            </p:spPr>
            <p:style>
              <a:lnRef idx="1">
                <a:schemeClr val="accent5"/>
              </a:lnRef>
              <a:fillRef idx="3">
                <a:schemeClr val="accent5"/>
              </a:fillRef>
              <a:effectRef idx="2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r" rtl="1"/>
                <a:r>
                  <a:rPr lang="ar-MA" sz="5000" dirty="0">
                    <a:solidFill>
                      <a:prstClr val="black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قرر فلاح أن يحرث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MA" sz="50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</m:ctrlPr>
                      </m:fPr>
                      <m:num>
                        <m:r>
                          <a:rPr lang="ar-MA" sz="50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12</m:t>
                        </m:r>
                      </m:num>
                      <m:den>
                        <m:r>
                          <a:rPr lang="ar-MA" sz="50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17</m:t>
                        </m:r>
                      </m:den>
                    </m:f>
                  </m:oMath>
                </a14:m>
                <a:r>
                  <a:rPr lang="ar-MA" sz="5000" dirty="0">
                    <a:solidFill>
                      <a:prstClr val="black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  من أرضه خلال يومين، تمكن من حرث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MA" sz="50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</m:ctrlPr>
                      </m:fPr>
                      <m:num>
                        <m:r>
                          <a:rPr lang="ar-MA" sz="50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5</m:t>
                        </m:r>
                      </m:num>
                      <m:den>
                        <m:r>
                          <a:rPr lang="ar-MA" sz="50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17</m:t>
                        </m:r>
                      </m:den>
                    </m:f>
                  </m:oMath>
                </a14:m>
                <a:r>
                  <a:rPr lang="ar-MA" sz="5000" dirty="0">
                    <a:solidFill>
                      <a:prstClr val="black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 خلال اليوم الأول.</a:t>
                </a:r>
                <a:endParaRPr lang="fr-FR" sz="5000" dirty="0">
                  <a:solidFill>
                    <a:prstClr val="black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  <a:p>
                <a:pPr lvl="0" algn="r" rtl="1"/>
                <a:r>
                  <a:rPr lang="ar-MA" sz="5000" dirty="0">
                    <a:solidFill>
                      <a:prstClr val="black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ما هو العدد الكسري الذي يمثل ما سيحرث خلال اليوم الثاني؟</a:t>
                </a:r>
              </a:p>
            </p:txBody>
          </p:sp>
        </mc:Choice>
        <mc:Fallback xmlns="">
          <p:sp>
            <p:nvSpPr>
              <p:cNvPr id="6" name="Rectangle : coins arrondis 4">
                <a:extLst>
                  <a:ext uri="{FF2B5EF4-FFF2-40B4-BE49-F238E27FC236}">
                    <a16:creationId xmlns:a16="http://schemas.microsoft.com/office/drawing/2014/main" id="{54DDCD5A-ED66-D623-2A54-C9E0967C1DE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44876" y="3211656"/>
                <a:ext cx="5232405" cy="5749058"/>
              </a:xfrm>
              <a:prstGeom prst="roundRect">
                <a:avLst/>
              </a:prstGeom>
              <a:blipFill>
                <a:blip r:embed="rId5"/>
                <a:stretch>
                  <a:fillRect/>
                </a:stretch>
              </a:blipFill>
              <a:ln/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ZoneTexte 3">
            <a:extLst>
              <a:ext uri="{FF2B5EF4-FFF2-40B4-BE49-F238E27FC236}">
                <a16:creationId xmlns:a16="http://schemas.microsoft.com/office/drawing/2014/main" id="{06A2449F-B68D-6557-63D8-D3EE57C5723E}"/>
              </a:ext>
            </a:extLst>
          </p:cNvPr>
          <p:cNvSpPr txBox="1"/>
          <p:nvPr/>
        </p:nvSpPr>
        <p:spPr>
          <a:xfrm>
            <a:off x="1447800" y="4991100"/>
            <a:ext cx="51816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6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1- </a:t>
            </a:r>
            <a:r>
              <a:rPr kumimoji="0" lang="ar-MA" sz="7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من يذكرني بالسؤال الثاني</a:t>
            </a:r>
            <a:r>
              <a:rPr kumimoji="0" lang="ar-SA" sz="7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؟</a:t>
            </a:r>
            <a:endParaRPr kumimoji="0" lang="fr-FR" sz="7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203025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B85A6D-3194-C952-6A9F-F0EAF94817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F2314193-6502-988B-986D-6E56A6A6D5B7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B41C08D9-1894-A519-3B37-834E4B0DB5D3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E7F08689-56A9-2CC8-9039-6FA8F59D3995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71258125-1811-ED4A-C58C-B10C4DB71BB1}"/>
              </a:ext>
            </a:extLst>
          </p:cNvPr>
          <p:cNvSpPr txBox="1"/>
          <p:nvPr/>
        </p:nvSpPr>
        <p:spPr>
          <a:xfrm>
            <a:off x="1905000" y="863026"/>
            <a:ext cx="105346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السؤال الثاني هو</a:t>
            </a: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FE4BCD29-4644-51D0-E845-A526AA771121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0800C0FD-75F6-A272-2235-5D49279D7ED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75685505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kern="120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8CDB436F-CB4A-E409-DABB-2B525C4A8E0B}"/>
              </a:ext>
            </a:extLst>
          </p:cNvPr>
          <p:cNvSpPr/>
          <p:nvPr/>
        </p:nvSpPr>
        <p:spPr>
          <a:xfrm>
            <a:off x="829678" y="3085876"/>
            <a:ext cx="6195450" cy="72940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السؤال</a:t>
            </a:r>
            <a:endParaRPr kumimoji="0" lang="ar-MA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0" name="Image 9" descr="Une image contenant texte&#10;&#10;Le contenu généré par l’IA peut être incorrect.">
            <a:extLst>
              <a:ext uri="{FF2B5EF4-FFF2-40B4-BE49-F238E27FC236}">
                <a16:creationId xmlns:a16="http://schemas.microsoft.com/office/drawing/2014/main" id="{AF20D803-817C-DF22-7DE3-8581EE6D804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23" r="2598"/>
          <a:stretch>
            <a:fillRect/>
          </a:stretch>
        </p:blipFill>
        <p:spPr>
          <a:xfrm>
            <a:off x="857763" y="3947266"/>
            <a:ext cx="6186141" cy="494071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 : coins arrondis 4">
                <a:extLst>
                  <a:ext uri="{FF2B5EF4-FFF2-40B4-BE49-F238E27FC236}">
                    <a16:creationId xmlns:a16="http://schemas.microsoft.com/office/drawing/2014/main" id="{47767E66-4B53-7874-9BE9-675F3189E063}"/>
                  </a:ext>
                </a:extLst>
              </p:cNvPr>
              <p:cNvSpPr/>
              <p:nvPr/>
            </p:nvSpPr>
            <p:spPr>
              <a:xfrm>
                <a:off x="7644876" y="2949307"/>
                <a:ext cx="5232405" cy="6011407"/>
              </a:xfrm>
              <a:prstGeom prst="roundRect">
                <a:avLst/>
              </a:prstGeom>
              <a:solidFill>
                <a:schemeClr val="accent4"/>
              </a:solidFill>
              <a:ln/>
            </p:spPr>
            <p:style>
              <a:lnRef idx="1">
                <a:schemeClr val="accent5"/>
              </a:lnRef>
              <a:fillRef idx="3">
                <a:schemeClr val="accent5"/>
              </a:fillRef>
              <a:effectRef idx="2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r" rtl="1"/>
                <a:r>
                  <a:rPr lang="ar-MA" sz="5000" dirty="0">
                    <a:solidFill>
                      <a:prstClr val="black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قرر فلاح أن يحرث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MA" sz="50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</m:ctrlPr>
                      </m:fPr>
                      <m:num>
                        <m:r>
                          <a:rPr lang="ar-MA" sz="50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12</m:t>
                        </m:r>
                      </m:num>
                      <m:den>
                        <m:r>
                          <a:rPr lang="ar-MA" sz="50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17</m:t>
                        </m:r>
                      </m:den>
                    </m:f>
                  </m:oMath>
                </a14:m>
                <a:r>
                  <a:rPr lang="ar-MA" sz="5000" dirty="0">
                    <a:solidFill>
                      <a:prstClr val="black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  من أرضه خلال يومين، تمكن من حرث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MA" sz="50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</m:ctrlPr>
                      </m:fPr>
                      <m:num>
                        <m:r>
                          <a:rPr lang="ar-MA" sz="50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5</m:t>
                        </m:r>
                      </m:num>
                      <m:den>
                        <m:r>
                          <a:rPr lang="ar-MA" sz="50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1</m:t>
                        </m:r>
                        <m:r>
                          <a:rPr lang="ar-MA" sz="50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7</m:t>
                        </m:r>
                      </m:den>
                    </m:f>
                  </m:oMath>
                </a14:m>
                <a:r>
                  <a:rPr lang="ar-MA" sz="5000" dirty="0">
                    <a:solidFill>
                      <a:prstClr val="black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 خلال اليوم الأول.</a:t>
                </a:r>
                <a:endParaRPr lang="fr-FR" sz="5000" dirty="0">
                  <a:solidFill>
                    <a:prstClr val="black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  <a:p>
                <a:pPr lvl="0" algn="r" rtl="1"/>
                <a:r>
                  <a:rPr lang="ar-MA" sz="5000" dirty="0">
                    <a:solidFill>
                      <a:prstClr val="black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ما هو العدد الكسري الذي يمثل ما سيحرث خلال اليوم الثاني؟</a:t>
                </a:r>
              </a:p>
            </p:txBody>
          </p:sp>
        </mc:Choice>
        <mc:Fallback xmlns="">
          <p:sp>
            <p:nvSpPr>
              <p:cNvPr id="11" name="Rectangle : coins arrondis 4">
                <a:extLst>
                  <a:ext uri="{FF2B5EF4-FFF2-40B4-BE49-F238E27FC236}">
                    <a16:creationId xmlns:a16="http://schemas.microsoft.com/office/drawing/2014/main" id="{47767E66-4B53-7874-9BE9-675F3189E06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44876" y="2949307"/>
                <a:ext cx="5232405" cy="6011407"/>
              </a:xfrm>
              <a:prstGeom prst="roundRect">
                <a:avLst/>
              </a:prstGeom>
              <a:blipFill>
                <a:blip r:embed="rId5"/>
                <a:stretch>
                  <a:fillRect/>
                </a:stretch>
              </a:blipFill>
              <a:ln/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ZoneTexte 3">
            <a:extLst>
              <a:ext uri="{FF2B5EF4-FFF2-40B4-BE49-F238E27FC236}">
                <a16:creationId xmlns:a16="http://schemas.microsoft.com/office/drawing/2014/main" id="{93EC488E-B28F-721F-DA27-1BE2A34CE70D}"/>
              </a:ext>
            </a:extLst>
          </p:cNvPr>
          <p:cNvSpPr txBox="1"/>
          <p:nvPr/>
        </p:nvSpPr>
        <p:spPr>
          <a:xfrm>
            <a:off x="1447800" y="4991100"/>
            <a:ext cx="5181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6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2- </a:t>
            </a:r>
            <a:r>
              <a:rPr kumimoji="0" lang="ar-SA" sz="7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ما المطلوب مني؟</a:t>
            </a:r>
            <a:endParaRPr kumimoji="0" lang="fr-FR" sz="7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784217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B404EB-94C7-DF94-3684-5D53C7970A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4AD8E642-566D-A5CC-1F46-B727FB0528C0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A51793D1-458A-56DC-8E45-E901E94B582A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4BA8194C-1AB6-D85B-DD35-58BEF2735C4F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4920DA8F-9D84-1A89-846A-6AB2408CEB0A}"/>
              </a:ext>
            </a:extLst>
          </p:cNvPr>
          <p:cNvSpPr txBox="1"/>
          <p:nvPr/>
        </p:nvSpPr>
        <p:spPr>
          <a:xfrm>
            <a:off x="1905000" y="863026"/>
            <a:ext cx="105346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يتفاعل الأستاذ مع المتعلمين لتحديد المطلوب.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9B706E82-F899-2320-6C68-704BA1D14B50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BD6C31FE-7AA5-BA4B-3BBE-0F8EEB44F3E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06124464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kern="120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C058000A-7BBC-0401-3C35-C9944D0FF91D}"/>
              </a:ext>
            </a:extLst>
          </p:cNvPr>
          <p:cNvSpPr/>
          <p:nvPr/>
        </p:nvSpPr>
        <p:spPr>
          <a:xfrm>
            <a:off x="829410" y="3162300"/>
            <a:ext cx="6195450" cy="72940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الحل</a:t>
            </a:r>
            <a:endParaRPr kumimoji="0" lang="ar-MA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6" name="Image 5" descr="Une image contenant texte&#10;&#10;Le contenu généré par l’IA peut être incorrect.">
            <a:extLst>
              <a:ext uri="{FF2B5EF4-FFF2-40B4-BE49-F238E27FC236}">
                <a16:creationId xmlns:a16="http://schemas.microsoft.com/office/drawing/2014/main" id="{52F2D333-FBE4-A2EA-11EA-97CFE9EE86D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23" r="2598"/>
          <a:stretch>
            <a:fillRect/>
          </a:stretch>
        </p:blipFill>
        <p:spPr>
          <a:xfrm>
            <a:off x="811689" y="4019999"/>
            <a:ext cx="6186141" cy="494071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03936322-FA47-7736-654E-124CFA4736CC}"/>
              </a:ext>
            </a:extLst>
          </p:cNvPr>
          <p:cNvSpPr txBox="1"/>
          <p:nvPr/>
        </p:nvSpPr>
        <p:spPr>
          <a:xfrm>
            <a:off x="1001529" y="5018037"/>
            <a:ext cx="563879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المط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</a:t>
            </a:r>
            <a:r>
              <a:rPr kumimoji="0" lang="ar-SA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وب هو  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إيجاد العدد الكسري الذي يمثل سيحرثه خلال اليوم الثاني لتنفيذ قراره.</a:t>
            </a:r>
            <a:endParaRPr kumimoji="0" lang="fr-FR" sz="4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 : coins arrondis 4">
                <a:extLst>
                  <a:ext uri="{FF2B5EF4-FFF2-40B4-BE49-F238E27FC236}">
                    <a16:creationId xmlns:a16="http://schemas.microsoft.com/office/drawing/2014/main" id="{58D8D48C-6B19-7BEF-A1F4-9886D8AA8886}"/>
                  </a:ext>
                </a:extLst>
              </p:cNvPr>
              <p:cNvSpPr/>
              <p:nvPr/>
            </p:nvSpPr>
            <p:spPr>
              <a:xfrm>
                <a:off x="7647367" y="3162300"/>
                <a:ext cx="5232405" cy="5798414"/>
              </a:xfrm>
              <a:prstGeom prst="roundRect">
                <a:avLst/>
              </a:prstGeom>
              <a:solidFill>
                <a:schemeClr val="accent4"/>
              </a:solidFill>
              <a:ln/>
            </p:spPr>
            <p:style>
              <a:lnRef idx="1">
                <a:schemeClr val="accent5"/>
              </a:lnRef>
              <a:fillRef idx="3">
                <a:schemeClr val="accent5"/>
              </a:fillRef>
              <a:effectRef idx="2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r" rtl="1"/>
                <a:r>
                  <a:rPr lang="ar-MA" sz="5000" dirty="0">
                    <a:solidFill>
                      <a:prstClr val="black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قرر فلاح أن يحرث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MA" sz="50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</m:ctrlPr>
                      </m:fPr>
                      <m:num>
                        <m:r>
                          <a:rPr lang="ar-MA" sz="50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12</m:t>
                        </m:r>
                      </m:num>
                      <m:den>
                        <m:r>
                          <a:rPr lang="ar-MA" sz="50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17</m:t>
                        </m:r>
                      </m:den>
                    </m:f>
                  </m:oMath>
                </a14:m>
                <a:r>
                  <a:rPr lang="ar-MA" sz="5000" dirty="0">
                    <a:solidFill>
                      <a:prstClr val="black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  من أرضه خلال يومين، تمكن من حرث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MA" sz="50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</m:ctrlPr>
                      </m:fPr>
                      <m:num>
                        <m:r>
                          <a:rPr lang="ar-MA" sz="50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5</m:t>
                        </m:r>
                      </m:num>
                      <m:den>
                        <m:r>
                          <a:rPr lang="ar-MA" sz="50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1</m:t>
                        </m:r>
                        <m:r>
                          <a:rPr lang="ar-MA" sz="50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7</m:t>
                        </m:r>
                      </m:den>
                    </m:f>
                  </m:oMath>
                </a14:m>
                <a:r>
                  <a:rPr lang="ar-MA" sz="5000" dirty="0">
                    <a:solidFill>
                      <a:prstClr val="black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 خلال اليوم الأول.</a:t>
                </a:r>
                <a:endParaRPr lang="fr-FR" sz="5000" dirty="0">
                  <a:solidFill>
                    <a:prstClr val="black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  <a:p>
                <a:pPr lvl="0" algn="r" rtl="1"/>
                <a:r>
                  <a:rPr lang="ar-MA" sz="5000" dirty="0">
                    <a:solidFill>
                      <a:prstClr val="black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ما هو العدد الكسري الذي يمثل ما سيحرث خلال اليوم الثاني؟</a:t>
                </a:r>
              </a:p>
            </p:txBody>
          </p:sp>
        </mc:Choice>
        <mc:Fallback xmlns="">
          <p:sp>
            <p:nvSpPr>
              <p:cNvPr id="9" name="Rectangle : coins arrondis 4">
                <a:extLst>
                  <a:ext uri="{FF2B5EF4-FFF2-40B4-BE49-F238E27FC236}">
                    <a16:creationId xmlns:a16="http://schemas.microsoft.com/office/drawing/2014/main" id="{58D8D48C-6B19-7BEF-A1F4-9886D8AA888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47367" y="3162300"/>
                <a:ext cx="5232405" cy="5798414"/>
              </a:xfrm>
              <a:prstGeom prst="roundRect">
                <a:avLst/>
              </a:prstGeom>
              <a:blipFill>
                <a:blip r:embed="rId5"/>
                <a:stretch>
                  <a:fillRect/>
                </a:stretch>
              </a:blipFill>
              <a:ln/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981678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A8DC7E-8539-44B5-85C5-5928357728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269514BF-C8EF-291A-091C-4D1652644190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41C8B7D6-F87F-8911-707F-975112E5A912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52728129-9443-60BE-F7A1-9E9D62131288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3A49BDB9-B976-F372-8B09-D1FA463878C5}"/>
              </a:ext>
            </a:extLst>
          </p:cNvPr>
          <p:cNvSpPr txBox="1"/>
          <p:nvPr/>
        </p:nvSpPr>
        <p:spPr>
          <a:xfrm>
            <a:off x="426372" y="863026"/>
            <a:ext cx="12013246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الآن </a:t>
            </a: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سنتذكر السؤالين الأخيرين</a:t>
            </a: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B7ABBBD6-61F6-8D80-FE63-84F3221FEA06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D8097BC8-FB14-3B47-8660-7DBA4F89F7E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53150428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kern="120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DFC577CF-E23F-E301-67A3-509DC90EBC7F}"/>
              </a:ext>
            </a:extLst>
          </p:cNvPr>
          <p:cNvSpPr/>
          <p:nvPr/>
        </p:nvSpPr>
        <p:spPr>
          <a:xfrm>
            <a:off x="829410" y="3211656"/>
            <a:ext cx="6195450" cy="72940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السؤال</a:t>
            </a:r>
            <a:endParaRPr kumimoji="0" lang="ar-MA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5" name="Image 4" descr="Une image contenant texte&#10;&#10;Le contenu généré par l’IA peut être incorrect.">
            <a:extLst>
              <a:ext uri="{FF2B5EF4-FFF2-40B4-BE49-F238E27FC236}">
                <a16:creationId xmlns:a16="http://schemas.microsoft.com/office/drawing/2014/main" id="{18C97457-0344-2A1E-B82A-7C8956A15F9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23" r="2598"/>
          <a:stretch>
            <a:fillRect/>
          </a:stretch>
        </p:blipFill>
        <p:spPr>
          <a:xfrm>
            <a:off x="838718" y="4019999"/>
            <a:ext cx="6186141" cy="494071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 : coins arrondis 4">
                <a:extLst>
                  <a:ext uri="{FF2B5EF4-FFF2-40B4-BE49-F238E27FC236}">
                    <a16:creationId xmlns:a16="http://schemas.microsoft.com/office/drawing/2014/main" id="{1DC0D3B3-F331-24CE-552A-11EF600B586B}"/>
                  </a:ext>
                </a:extLst>
              </p:cNvPr>
              <p:cNvSpPr/>
              <p:nvPr/>
            </p:nvSpPr>
            <p:spPr>
              <a:xfrm>
                <a:off x="7644876" y="3467100"/>
                <a:ext cx="5232405" cy="5939998"/>
              </a:xfrm>
              <a:prstGeom prst="roundRect">
                <a:avLst/>
              </a:prstGeom>
              <a:solidFill>
                <a:schemeClr val="accent4"/>
              </a:solidFill>
              <a:ln/>
            </p:spPr>
            <p:style>
              <a:lnRef idx="1">
                <a:schemeClr val="accent5"/>
              </a:lnRef>
              <a:fillRef idx="3">
                <a:schemeClr val="accent5"/>
              </a:fillRef>
              <a:effectRef idx="2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r" rtl="1"/>
                <a:r>
                  <a:rPr lang="ar-MA" sz="5000" dirty="0">
                    <a:solidFill>
                      <a:prstClr val="black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قرر فلاح أن يحرث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MA" sz="50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</m:ctrlPr>
                      </m:fPr>
                      <m:num>
                        <m:r>
                          <a:rPr lang="ar-MA" sz="50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12</m:t>
                        </m:r>
                      </m:num>
                      <m:den>
                        <m:r>
                          <a:rPr lang="ar-MA" sz="50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17</m:t>
                        </m:r>
                      </m:den>
                    </m:f>
                  </m:oMath>
                </a14:m>
                <a:r>
                  <a:rPr lang="ar-MA" sz="5000" dirty="0">
                    <a:solidFill>
                      <a:prstClr val="black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  من أرضه خلال يومين، تمكن من حرث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MA" sz="50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</m:ctrlPr>
                      </m:fPr>
                      <m:num>
                        <m:r>
                          <a:rPr lang="ar-MA" sz="50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5</m:t>
                        </m:r>
                      </m:num>
                      <m:den>
                        <m:r>
                          <a:rPr lang="ar-MA" sz="50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1</m:t>
                        </m:r>
                        <m:r>
                          <a:rPr lang="ar-MA" sz="50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7</m:t>
                        </m:r>
                      </m:den>
                    </m:f>
                  </m:oMath>
                </a14:m>
                <a:r>
                  <a:rPr lang="ar-MA" sz="5000" dirty="0">
                    <a:solidFill>
                      <a:prstClr val="black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 خلال اليوم الأول.</a:t>
                </a:r>
                <a:endParaRPr lang="fr-FR" sz="5000" dirty="0">
                  <a:solidFill>
                    <a:prstClr val="black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  <a:p>
                <a:pPr lvl="0" algn="r" rtl="1"/>
                <a:r>
                  <a:rPr lang="ar-MA" sz="5000" dirty="0">
                    <a:solidFill>
                      <a:prstClr val="black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ما هو العدد الكسري الذي يمثل ما سيحرث خلال اليوم الثاني؟</a:t>
                </a:r>
              </a:p>
            </p:txBody>
          </p:sp>
        </mc:Choice>
        <mc:Fallback xmlns="">
          <p:sp>
            <p:nvSpPr>
              <p:cNvPr id="6" name="Rectangle : coins arrondis 4">
                <a:extLst>
                  <a:ext uri="{FF2B5EF4-FFF2-40B4-BE49-F238E27FC236}">
                    <a16:creationId xmlns:a16="http://schemas.microsoft.com/office/drawing/2014/main" id="{1DC0D3B3-F331-24CE-552A-11EF600B586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44876" y="3467100"/>
                <a:ext cx="5232405" cy="5939998"/>
              </a:xfrm>
              <a:prstGeom prst="roundRect">
                <a:avLst/>
              </a:prstGeom>
              <a:blipFill>
                <a:blip r:embed="rId5"/>
                <a:stretch>
                  <a:fillRect/>
                </a:stretch>
              </a:blipFill>
              <a:ln/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ZoneTexte 3">
            <a:extLst>
              <a:ext uri="{FF2B5EF4-FFF2-40B4-BE49-F238E27FC236}">
                <a16:creationId xmlns:a16="http://schemas.microsoft.com/office/drawing/2014/main" id="{D51B721E-D6C2-11A9-C88D-595C51D1B4B7}"/>
              </a:ext>
            </a:extLst>
          </p:cNvPr>
          <p:cNvSpPr txBox="1"/>
          <p:nvPr/>
        </p:nvSpPr>
        <p:spPr>
          <a:xfrm>
            <a:off x="1447800" y="4991100"/>
            <a:ext cx="51816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7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من يذكرني بالسؤالين الأخيرين</a:t>
            </a:r>
            <a:r>
              <a:rPr kumimoji="0" lang="ar-SA" sz="7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؟</a:t>
            </a:r>
            <a:endParaRPr kumimoji="0" lang="fr-FR" sz="7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166277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4F250E-E7F4-EC07-9AE3-5E824B0256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7132E951-F327-AC55-1AD8-24910DF24751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A29CD851-BE81-5DE9-7DDA-0C49E59A6BAD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F86B59A1-C933-DCC6-8274-D46F9F8D1B74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91E44A15-94A5-C00A-F261-7262870AA233}"/>
              </a:ext>
            </a:extLst>
          </p:cNvPr>
          <p:cNvSpPr txBox="1"/>
          <p:nvPr/>
        </p:nvSpPr>
        <p:spPr>
          <a:xfrm>
            <a:off x="1219200" y="863026"/>
            <a:ext cx="112204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السؤالان الأخيران هما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997F4C55-9226-7022-02F8-D8F34982084B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38CF3A36-CF9B-1BB2-92FE-4EDEF2C0B79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12160765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kern="120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E0C61EEE-FCF1-7C57-0E12-18A36DDFD2F9}"/>
              </a:ext>
            </a:extLst>
          </p:cNvPr>
          <p:cNvSpPr/>
          <p:nvPr/>
        </p:nvSpPr>
        <p:spPr>
          <a:xfrm>
            <a:off x="829410" y="3162300"/>
            <a:ext cx="6195450" cy="72940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السؤال</a:t>
            </a:r>
            <a:endParaRPr kumimoji="0" lang="ar-MA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7" name="Image 6" descr="Une image contenant texte&#10;&#10;Le contenu généré par l’IA peut être incorrect.">
            <a:extLst>
              <a:ext uri="{FF2B5EF4-FFF2-40B4-BE49-F238E27FC236}">
                <a16:creationId xmlns:a16="http://schemas.microsoft.com/office/drawing/2014/main" id="{44872814-96EC-BB9C-143F-80DE36E3BB9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23" r="2598"/>
          <a:stretch>
            <a:fillRect/>
          </a:stretch>
        </p:blipFill>
        <p:spPr>
          <a:xfrm>
            <a:off x="838718" y="4019999"/>
            <a:ext cx="6186141" cy="494071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 : coins arrondis 4">
                <a:extLst>
                  <a:ext uri="{FF2B5EF4-FFF2-40B4-BE49-F238E27FC236}">
                    <a16:creationId xmlns:a16="http://schemas.microsoft.com/office/drawing/2014/main" id="{4EC95093-3B55-2952-7670-E51738E23478}"/>
                  </a:ext>
                </a:extLst>
              </p:cNvPr>
              <p:cNvSpPr/>
              <p:nvPr/>
            </p:nvSpPr>
            <p:spPr>
              <a:xfrm>
                <a:off x="7644876" y="3314700"/>
                <a:ext cx="5232405" cy="6092398"/>
              </a:xfrm>
              <a:prstGeom prst="roundRect">
                <a:avLst/>
              </a:prstGeom>
              <a:solidFill>
                <a:schemeClr val="accent4"/>
              </a:solidFill>
              <a:ln/>
            </p:spPr>
            <p:style>
              <a:lnRef idx="1">
                <a:schemeClr val="accent5"/>
              </a:lnRef>
              <a:fillRef idx="3">
                <a:schemeClr val="accent5"/>
              </a:fillRef>
              <a:effectRef idx="2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r" rtl="1"/>
                <a:r>
                  <a:rPr lang="ar-MA" sz="5000" dirty="0">
                    <a:solidFill>
                      <a:prstClr val="black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قرر فلاح أن يحرث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MA" sz="50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</m:ctrlPr>
                      </m:fPr>
                      <m:num>
                        <m:r>
                          <a:rPr lang="ar-MA" sz="50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12</m:t>
                        </m:r>
                      </m:num>
                      <m:den>
                        <m:r>
                          <a:rPr lang="ar-MA" sz="50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17</m:t>
                        </m:r>
                      </m:den>
                    </m:f>
                  </m:oMath>
                </a14:m>
                <a:r>
                  <a:rPr lang="ar-MA" sz="5000" dirty="0">
                    <a:solidFill>
                      <a:prstClr val="black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  من أرضه خلال يومين، تمكن من حرث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MA" sz="50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</m:ctrlPr>
                      </m:fPr>
                      <m:num>
                        <m:r>
                          <a:rPr lang="ar-MA" sz="50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5</m:t>
                        </m:r>
                      </m:num>
                      <m:den>
                        <m:r>
                          <a:rPr lang="ar-MA" sz="50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1</m:t>
                        </m:r>
                        <m:r>
                          <a:rPr lang="ar-MA" sz="50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7</m:t>
                        </m:r>
                      </m:den>
                    </m:f>
                  </m:oMath>
                </a14:m>
                <a:r>
                  <a:rPr lang="ar-MA" sz="5000" dirty="0">
                    <a:solidFill>
                      <a:prstClr val="black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 خلال اليوم الأول.</a:t>
                </a:r>
                <a:endParaRPr lang="fr-FR" sz="5000" dirty="0">
                  <a:solidFill>
                    <a:prstClr val="black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  <a:p>
                <a:pPr lvl="0" algn="r" rtl="1"/>
                <a:r>
                  <a:rPr lang="ar-MA" sz="5000" dirty="0">
                    <a:solidFill>
                      <a:prstClr val="black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ما هو العدد الكسري الذي يمثل ما سيحرث خلال اليوم الثاني؟</a:t>
                </a:r>
              </a:p>
            </p:txBody>
          </p:sp>
        </mc:Choice>
        <mc:Fallback xmlns="">
          <p:sp>
            <p:nvSpPr>
              <p:cNvPr id="9" name="Rectangle : coins arrondis 4">
                <a:extLst>
                  <a:ext uri="{FF2B5EF4-FFF2-40B4-BE49-F238E27FC236}">
                    <a16:creationId xmlns:a16="http://schemas.microsoft.com/office/drawing/2014/main" id="{4EC95093-3B55-2952-7670-E51738E2347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44876" y="3314700"/>
                <a:ext cx="5232405" cy="6092398"/>
              </a:xfrm>
              <a:prstGeom prst="roundRect">
                <a:avLst/>
              </a:prstGeom>
              <a:blipFill>
                <a:blip r:embed="rId5"/>
                <a:stretch>
                  <a:fillRect/>
                </a:stretch>
              </a:blipFill>
              <a:ln/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ZoneTexte 3">
            <a:extLst>
              <a:ext uri="{FF2B5EF4-FFF2-40B4-BE49-F238E27FC236}">
                <a16:creationId xmlns:a16="http://schemas.microsoft.com/office/drawing/2014/main" id="{1F3B69A7-C997-1D16-0371-DA44F336D683}"/>
              </a:ext>
            </a:extLst>
          </p:cNvPr>
          <p:cNvSpPr txBox="1"/>
          <p:nvPr/>
        </p:nvSpPr>
        <p:spPr>
          <a:xfrm>
            <a:off x="1066800" y="4991100"/>
            <a:ext cx="55626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3</a:t>
            </a:r>
            <a:r>
              <a:rPr kumimoji="0" lang="ar-SA" sz="6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- </a:t>
            </a:r>
            <a:r>
              <a:rPr kumimoji="0" lang="ar-SA" sz="7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ماذا علينا أن نفعل؟ ولماذا؟</a:t>
            </a:r>
            <a:endParaRPr kumimoji="0" lang="fr-FR" sz="7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987685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D28E75-9A5E-C4A4-A67C-89555DE56D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9A5F752B-F016-F41F-90B9-7DA979FEA436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F245C1D9-73CD-E1E8-11C6-200658F52258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499A1C9-0B44-8FE3-309B-CB18AB5ACEBD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BF6857DD-67B9-4D48-8998-4043852CC9CB}"/>
              </a:ext>
            </a:extLst>
          </p:cNvPr>
          <p:cNvSpPr txBox="1"/>
          <p:nvPr/>
        </p:nvSpPr>
        <p:spPr>
          <a:xfrm>
            <a:off x="1905000" y="863026"/>
            <a:ext cx="105346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الجواب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89280AB0-93F9-BB49-9359-E195B29A218D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475BD1DB-D7F0-16DF-3511-1DB33FFAB41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69330803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kern="120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 : coins arrondis 4">
                <a:extLst>
                  <a:ext uri="{FF2B5EF4-FFF2-40B4-BE49-F238E27FC236}">
                    <a16:creationId xmlns:a16="http://schemas.microsoft.com/office/drawing/2014/main" id="{009FA4A4-31F7-5993-62AD-9D2DAD8AF4D5}"/>
                  </a:ext>
                </a:extLst>
              </p:cNvPr>
              <p:cNvSpPr/>
              <p:nvPr/>
            </p:nvSpPr>
            <p:spPr>
              <a:xfrm>
                <a:off x="7644876" y="2949307"/>
                <a:ext cx="5232405" cy="6011407"/>
              </a:xfrm>
              <a:prstGeom prst="roundRect">
                <a:avLst/>
              </a:prstGeom>
              <a:solidFill>
                <a:schemeClr val="accent4"/>
              </a:solidFill>
              <a:ln/>
            </p:spPr>
            <p:style>
              <a:lnRef idx="1">
                <a:schemeClr val="accent5"/>
              </a:lnRef>
              <a:fillRef idx="3">
                <a:schemeClr val="accent5"/>
              </a:fillRef>
              <a:effectRef idx="2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r" rtl="1"/>
                <a:r>
                  <a:rPr lang="ar-MA" sz="5000" dirty="0">
                    <a:solidFill>
                      <a:prstClr val="black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قرر فلاح أن يحرث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MA" sz="50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</m:ctrlPr>
                      </m:fPr>
                      <m:num>
                        <m:r>
                          <a:rPr lang="ar-MA" sz="50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12</m:t>
                        </m:r>
                      </m:num>
                      <m:den>
                        <m:r>
                          <a:rPr lang="ar-MA" sz="50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17</m:t>
                        </m:r>
                      </m:den>
                    </m:f>
                  </m:oMath>
                </a14:m>
                <a:r>
                  <a:rPr lang="ar-MA" sz="5000" dirty="0">
                    <a:solidFill>
                      <a:prstClr val="black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  من أرضه خلال يومين، تمكن من حرث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MA" sz="50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</m:ctrlPr>
                      </m:fPr>
                      <m:num>
                        <m:r>
                          <a:rPr lang="ar-MA" sz="50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5</m:t>
                        </m:r>
                      </m:num>
                      <m:den>
                        <m:r>
                          <a:rPr lang="ar-MA" sz="50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1</m:t>
                        </m:r>
                        <m:r>
                          <a:rPr lang="ar-MA" sz="50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7</m:t>
                        </m:r>
                      </m:den>
                    </m:f>
                  </m:oMath>
                </a14:m>
                <a:r>
                  <a:rPr lang="ar-MA" sz="5000" dirty="0">
                    <a:solidFill>
                      <a:prstClr val="black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 خلال اليوم الأول.</a:t>
                </a:r>
                <a:endParaRPr lang="fr-FR" sz="5000" dirty="0">
                  <a:solidFill>
                    <a:prstClr val="black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  <a:p>
                <a:pPr lvl="0" algn="r" rtl="1"/>
                <a:r>
                  <a:rPr lang="ar-MA" sz="5000" dirty="0">
                    <a:solidFill>
                      <a:prstClr val="black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ما هو العدد الكسري الذي يمثل ما سيحرث خلال اليوم الثاني؟</a:t>
                </a:r>
              </a:p>
            </p:txBody>
          </p:sp>
        </mc:Choice>
        <mc:Fallback xmlns="">
          <p:sp>
            <p:nvSpPr>
              <p:cNvPr id="13" name="Rectangle : coins arrondis 4">
                <a:extLst>
                  <a:ext uri="{FF2B5EF4-FFF2-40B4-BE49-F238E27FC236}">
                    <a16:creationId xmlns:a16="http://schemas.microsoft.com/office/drawing/2014/main" id="{009FA4A4-31F7-5993-62AD-9D2DAD8AF4D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44876" y="2949307"/>
                <a:ext cx="5232405" cy="6011407"/>
              </a:xfrm>
              <a:prstGeom prst="roundRect">
                <a:avLst/>
              </a:prstGeom>
              <a:blipFill>
                <a:blip r:embed="rId4"/>
                <a:stretch>
                  <a:fillRect/>
                </a:stretch>
              </a:blipFill>
              <a:ln/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121FEF18-C2CB-BCAC-5EF5-BAC97B349304}"/>
              </a:ext>
            </a:extLst>
          </p:cNvPr>
          <p:cNvSpPr/>
          <p:nvPr/>
        </p:nvSpPr>
        <p:spPr>
          <a:xfrm>
            <a:off x="829410" y="3211656"/>
            <a:ext cx="6195450" cy="72940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الحل</a:t>
            </a:r>
            <a:endParaRPr kumimoji="0" lang="ar-MA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5" name="Image 4" descr="Une image contenant texte&#10;&#10;Le contenu généré par l’IA peut être incorrect.">
            <a:extLst>
              <a:ext uri="{FF2B5EF4-FFF2-40B4-BE49-F238E27FC236}">
                <a16:creationId xmlns:a16="http://schemas.microsoft.com/office/drawing/2014/main" id="{C6C7A0D8-C905-A2EB-F0F1-2D677A74B22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23" r="2598"/>
          <a:stretch>
            <a:fillRect/>
          </a:stretch>
        </p:blipFill>
        <p:spPr>
          <a:xfrm>
            <a:off x="867295" y="4020885"/>
            <a:ext cx="6186141" cy="494071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CFEAE238-E531-FC01-75D5-37E7AEAEF68D}"/>
                  </a:ext>
                </a:extLst>
              </p:cNvPr>
              <p:cNvSpPr txBox="1"/>
              <p:nvPr/>
            </p:nvSpPr>
            <p:spPr>
              <a:xfrm>
                <a:off x="990599" y="4019736"/>
                <a:ext cx="5638799" cy="28048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914400" lvl="0" indent="-914400" algn="r" rtl="1">
                  <a:buFont typeface="+mj-lt"/>
                  <a:buAutoNum type="arabicPeriod"/>
                  <a:defRPr/>
                </a:pPr>
                <a:r>
                  <a:rPr lang="ar-MA" sz="3600" b="1" dirty="0">
                    <a:solidFill>
                      <a:prstClr val="black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يريد حرث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MA" sz="3600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</m:ctrlPr>
                      </m:fPr>
                      <m:num>
                        <m:r>
                          <a:rPr lang="ar-MA" sz="3600" b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𝟏𝟐</m:t>
                        </m:r>
                      </m:num>
                      <m:den>
                        <m:r>
                          <a:rPr lang="ar-MA" sz="3600" b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𝟏𝟕</m:t>
                        </m:r>
                      </m:den>
                    </m:f>
                  </m:oMath>
                </a14:m>
                <a:r>
                  <a:rPr lang="ar-MA" sz="3600" b="1" dirty="0">
                    <a:solidFill>
                      <a:prstClr val="black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  خلال يومين</a:t>
                </a:r>
              </a:p>
              <a:p>
                <a:pPr marL="914400" lvl="0" indent="-914400" algn="r" rtl="1">
                  <a:buFont typeface="+mj-lt"/>
                  <a:buAutoNum type="arabicPeriod"/>
                  <a:defRPr/>
                </a:pPr>
                <a:r>
                  <a:rPr lang="ar-MA" sz="3600" b="1" dirty="0">
                    <a:solidFill>
                      <a:prstClr val="black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حرث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MA" sz="3600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</m:ctrlPr>
                      </m:fPr>
                      <m:num>
                        <m:r>
                          <a:rPr lang="ar-MA" sz="3600" b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𝟓</m:t>
                        </m:r>
                      </m:num>
                      <m:den>
                        <m:r>
                          <a:rPr lang="ar-MA" sz="3600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𝟏𝟕</m:t>
                        </m:r>
                      </m:den>
                    </m:f>
                  </m:oMath>
                </a14:m>
                <a:r>
                  <a:rPr lang="ar-MA" sz="3600" b="1" dirty="0">
                    <a:solidFill>
                      <a:prstClr val="black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 خلال اليوم الأول</a:t>
                </a:r>
                <a:endParaRPr lang="ar-SA" sz="3600" b="1" dirty="0">
                  <a:solidFill>
                    <a:prstClr val="black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  <a:p>
                <a:pPr marL="914400" lvl="0" indent="-914400" algn="r" rtl="1">
                  <a:buFont typeface="+mj-lt"/>
                  <a:buAutoNum type="arabicPeriod"/>
                  <a:defRPr/>
                </a:pPr>
                <a:r>
                  <a:rPr lang="ar-MA" sz="3600" dirty="0">
                    <a:solidFill>
                      <a:prstClr val="black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ما هو العدد الكسري الذي يمثل ما سيحرث خلال اليوم الثاني</a:t>
                </a:r>
                <a:r>
                  <a:rPr kumimoji="0" lang="ar-MA" sz="36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؟</a:t>
                </a:r>
                <a:endPara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</mc:Choice>
        <mc:Fallback xmlns=""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CFEAE238-E531-FC01-75D5-37E7AEAEF68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0599" y="4019736"/>
                <a:ext cx="5638799" cy="2804807"/>
              </a:xfrm>
              <a:prstGeom prst="rect">
                <a:avLst/>
              </a:prstGeom>
              <a:blipFill>
                <a:blip r:embed="rId6"/>
                <a:stretch>
                  <a:fillRect l="-4000" r="-2595" b="-7158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ZoneTexte 3">
            <a:extLst>
              <a:ext uri="{FF2B5EF4-FFF2-40B4-BE49-F238E27FC236}">
                <a16:creationId xmlns:a16="http://schemas.microsoft.com/office/drawing/2014/main" id="{B297B74F-1BDB-AC11-DF49-E566B62321DD}"/>
              </a:ext>
            </a:extLst>
          </p:cNvPr>
          <p:cNvSpPr txBox="1"/>
          <p:nvPr/>
        </p:nvSpPr>
        <p:spPr>
          <a:xfrm>
            <a:off x="346340" y="7021631"/>
            <a:ext cx="672043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5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عليّ أن أقوم بعملية </a:t>
            </a:r>
            <a:r>
              <a:rPr kumimoji="0" lang="ar-MA" sz="5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الطرح</a:t>
            </a:r>
            <a:r>
              <a:rPr kumimoji="0" lang="ar-SA" sz="5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ar-MA" sz="54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لإيجاد ما سيحرثه خلال اليوم الثاني</a:t>
            </a:r>
            <a:r>
              <a:rPr kumimoji="0" lang="ar-MA" sz="4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ar-SA" sz="44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1960028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7E3F13-3199-65BD-6E3D-20BB142904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8E8D6C03-0D77-2FE8-BA0C-629F2C564D65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04E94366-57DA-540C-8CD3-E06AD68196EA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7800C298-D6B9-091C-2E87-4F86864848B2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C0DA01C2-DEB2-9836-8D76-AEC47158FD35}"/>
              </a:ext>
            </a:extLst>
          </p:cNvPr>
          <p:cNvSpPr txBox="1"/>
          <p:nvPr/>
        </p:nvSpPr>
        <p:spPr>
          <a:xfrm>
            <a:off x="1905000" y="863026"/>
            <a:ext cx="105346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لاحظوا جيدا. لماذا سنجري عملية </a:t>
            </a: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الطرح</a:t>
            </a: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لإيجاد حل المسألة.</a:t>
            </a:r>
            <a:endParaRPr kumimoji="0" lang="fr-FR" sz="3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4480D423-9065-F953-0B6E-E35B387F901C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23752732-A4D0-5434-C8DD-C5845C5E574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92963067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kern="120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7" name="Rectangle : coins arrondis 4">
            <a:extLst>
              <a:ext uri="{FF2B5EF4-FFF2-40B4-BE49-F238E27FC236}">
                <a16:creationId xmlns:a16="http://schemas.microsoft.com/office/drawing/2014/main" id="{89507A1F-75DC-EA21-5F60-1C8CA34A81FA}"/>
              </a:ext>
            </a:extLst>
          </p:cNvPr>
          <p:cNvSpPr/>
          <p:nvPr/>
        </p:nvSpPr>
        <p:spPr>
          <a:xfrm>
            <a:off x="5054886" y="5326010"/>
            <a:ext cx="3324811" cy="1945098"/>
          </a:xfrm>
          <a:prstGeom prst="roundRect">
            <a:avLst/>
          </a:prstGeom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1">
              <a:defRPr/>
            </a:pPr>
            <a:r>
              <a:rPr lang="ar-MA" sz="48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العدد الذي حرثه خلال اليوم الأول</a:t>
            </a:r>
          </a:p>
        </p:txBody>
      </p:sp>
      <p:sp>
        <p:nvSpPr>
          <p:cNvPr id="6" name="Rectangle : coins arrondis 4">
            <a:extLst>
              <a:ext uri="{FF2B5EF4-FFF2-40B4-BE49-F238E27FC236}">
                <a16:creationId xmlns:a16="http://schemas.microsoft.com/office/drawing/2014/main" id="{99474349-DAF7-8FA8-C807-051A9AC7D8B3}"/>
              </a:ext>
            </a:extLst>
          </p:cNvPr>
          <p:cNvSpPr/>
          <p:nvPr/>
        </p:nvSpPr>
        <p:spPr>
          <a:xfrm>
            <a:off x="457200" y="5326010"/>
            <a:ext cx="3476254" cy="1945098"/>
          </a:xfrm>
          <a:prstGeom prst="roundRect">
            <a:avLst/>
          </a:prstGeom>
          <a:ln/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العدد الذي قرر حرثه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398B1E6E-7A25-E02A-D06E-BCFE88245077}"/>
              </a:ext>
            </a:extLst>
          </p:cNvPr>
          <p:cNvSpPr txBox="1"/>
          <p:nvPr/>
        </p:nvSpPr>
        <p:spPr>
          <a:xfrm>
            <a:off x="3924123" y="4975120"/>
            <a:ext cx="1324347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?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D0246FD8-E232-D8DA-BA82-80D8C32BCB37}"/>
              </a:ext>
            </a:extLst>
          </p:cNvPr>
          <p:cNvSpPr txBox="1"/>
          <p:nvPr/>
        </p:nvSpPr>
        <p:spPr>
          <a:xfrm>
            <a:off x="8234565" y="4975120"/>
            <a:ext cx="1324347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6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=</a:t>
            </a:r>
            <a:endParaRPr kumimoji="0" lang="fr-FR" sz="16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Rectangle : coins arrondis 4">
            <a:extLst>
              <a:ext uri="{FF2B5EF4-FFF2-40B4-BE49-F238E27FC236}">
                <a16:creationId xmlns:a16="http://schemas.microsoft.com/office/drawing/2014/main" id="{794FADF8-E1FA-F602-37C8-C3AEBF8BD545}"/>
              </a:ext>
            </a:extLst>
          </p:cNvPr>
          <p:cNvSpPr/>
          <p:nvPr/>
        </p:nvSpPr>
        <p:spPr>
          <a:xfrm>
            <a:off x="9501130" y="5228725"/>
            <a:ext cx="3723410" cy="2042383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كم سيحرث خلال اليوم الثاني</a:t>
            </a:r>
            <a:r>
              <a:rPr kumimoji="0" lang="ar-SA" sz="6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؟</a:t>
            </a:r>
            <a:endParaRPr kumimoji="0" lang="ar-MA" sz="6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100897968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CE716F-96EC-2D69-C34B-5F7B744839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8FCB1023-028D-E7B4-0189-B1FD5E1E9939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CE56B6F8-24F9-F75D-89C3-26720993981D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987079B3-D5B0-2876-556A-6B2147B5C7DC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97FE31CD-2188-6425-0824-DD91DB634E58}"/>
              </a:ext>
            </a:extLst>
          </p:cNvPr>
          <p:cNvSpPr txBox="1"/>
          <p:nvPr/>
        </p:nvSpPr>
        <p:spPr>
          <a:xfrm>
            <a:off x="1905000" y="863026"/>
            <a:ext cx="10534617" cy="888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نعم </a:t>
            </a: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سنطرح العدد الكسري الذي يمثل ما حرثه خلال اليوم الأول من العدد الكسري الذي يمثل ما قرر أن يحرثه خلال يومين.</a:t>
            </a:r>
            <a:endParaRPr kumimoji="0" lang="fr-FR" sz="3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8EB9272A-DFE7-5D7C-9D6C-5FA4123B5CCD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B5DF3E76-C079-A0A3-0D45-72029AA5B24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66104780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kern="120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 : coins arrondis 4">
                <a:extLst>
                  <a:ext uri="{FF2B5EF4-FFF2-40B4-BE49-F238E27FC236}">
                    <a16:creationId xmlns:a16="http://schemas.microsoft.com/office/drawing/2014/main" id="{0F45B6CE-0682-0637-53CD-50064C71BB67}"/>
                  </a:ext>
                </a:extLst>
              </p:cNvPr>
              <p:cNvSpPr/>
              <p:nvPr/>
            </p:nvSpPr>
            <p:spPr>
              <a:xfrm>
                <a:off x="5257801" y="4838700"/>
                <a:ext cx="2943810" cy="2783298"/>
              </a:xfrm>
              <a:prstGeom prst="roundRect">
                <a:avLst/>
              </a:prstGeom>
              <a:ln/>
            </p:spPr>
            <p:style>
              <a:lnRef idx="1">
                <a:schemeClr val="accent5"/>
              </a:lnRef>
              <a:fillRef idx="3">
                <a:schemeClr val="accent5"/>
              </a:fillRef>
              <a:effectRef idx="2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ar-MA" sz="8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Microsoft Uighur" panose="02000000000000000000" pitchFamily="2" charset="-78"/>
                            </a:rPr>
                          </m:ctrlPr>
                        </m:fPr>
                        <m:num>
                          <m:r>
                            <a:rPr kumimoji="0" lang="ar-MA" sz="8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Microsoft Uighur" panose="02000000000000000000" pitchFamily="2" charset="-78"/>
                            </a:rPr>
                            <m:t>5</m:t>
                          </m:r>
                        </m:num>
                        <m:den>
                          <m:r>
                            <a:rPr kumimoji="0" lang="ar-MA" sz="8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Microsoft Uighur" panose="02000000000000000000" pitchFamily="2" charset="-78"/>
                            </a:rPr>
                            <m:t>17</m:t>
                          </m:r>
                        </m:den>
                      </m:f>
                    </m:oMath>
                  </m:oMathPara>
                </a14:m>
                <a:endParaRPr kumimoji="0" lang="ar-MA" sz="13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endParaRPr>
              </a:p>
            </p:txBody>
          </p:sp>
        </mc:Choice>
        <mc:Fallback xmlns="">
          <p:sp>
            <p:nvSpPr>
              <p:cNvPr id="7" name="Rectangle : coins arrondis 4">
                <a:extLst>
                  <a:ext uri="{FF2B5EF4-FFF2-40B4-BE49-F238E27FC236}">
                    <a16:creationId xmlns:a16="http://schemas.microsoft.com/office/drawing/2014/main" id="{0F45B6CE-0682-0637-53CD-50064C71BB6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57801" y="4838700"/>
                <a:ext cx="2943810" cy="2783298"/>
              </a:xfrm>
              <a:prstGeom prst="roundRect">
                <a:avLst/>
              </a:prstGeom>
              <a:blipFill>
                <a:blip r:embed="rId4"/>
                <a:stretch>
                  <a:fillRect/>
                </a:stretch>
              </a:blipFill>
              <a:ln/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 : coins arrondis 4">
                <a:extLst>
                  <a:ext uri="{FF2B5EF4-FFF2-40B4-BE49-F238E27FC236}">
                    <a16:creationId xmlns:a16="http://schemas.microsoft.com/office/drawing/2014/main" id="{06D7EE0A-1425-4E58-A39E-AFBAA4FB7D76}"/>
                  </a:ext>
                </a:extLst>
              </p:cNvPr>
              <p:cNvSpPr/>
              <p:nvPr/>
            </p:nvSpPr>
            <p:spPr>
              <a:xfrm>
                <a:off x="582034" y="4876060"/>
                <a:ext cx="3351420" cy="2783298"/>
              </a:xfrm>
              <a:prstGeom prst="roundRect">
                <a:avLst/>
              </a:prstGeom>
              <a:ln/>
            </p:spPr>
            <p:style>
              <a:lnRef idx="1">
                <a:schemeClr val="accent6"/>
              </a:lnRef>
              <a:fillRef idx="3">
                <a:schemeClr val="accent6"/>
              </a:fillRef>
              <a:effectRef idx="2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ar-MA" sz="88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Microsoft Uighur" panose="02000000000000000000" pitchFamily="2" charset="-78"/>
                            </a:rPr>
                          </m:ctrlPr>
                        </m:fPr>
                        <m:num>
                          <m:r>
                            <a:rPr kumimoji="0" lang="ar-MA" sz="88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Microsoft Uighur" panose="02000000000000000000" pitchFamily="2" charset="-78"/>
                            </a:rPr>
                            <m:t>12</m:t>
                          </m:r>
                        </m:num>
                        <m:den>
                          <m:r>
                            <a:rPr kumimoji="0" lang="ar-MA" sz="88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Microsoft Uighur" panose="02000000000000000000" pitchFamily="2" charset="-78"/>
                            </a:rPr>
                            <m:t>17</m:t>
                          </m:r>
                        </m:den>
                      </m:f>
                    </m:oMath>
                  </m:oMathPara>
                </a14:m>
                <a:endParaRPr dirty="0"/>
              </a:p>
            </p:txBody>
          </p:sp>
        </mc:Choice>
        <mc:Fallback xmlns="">
          <p:sp>
            <p:nvSpPr>
              <p:cNvPr id="6" name="Rectangle : coins arrondis 4">
                <a:extLst>
                  <a:ext uri="{FF2B5EF4-FFF2-40B4-BE49-F238E27FC236}">
                    <a16:creationId xmlns:a16="http://schemas.microsoft.com/office/drawing/2014/main" id="{06D7EE0A-1425-4E58-A39E-AFBAA4FB7D7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2034" y="4876060"/>
                <a:ext cx="3351420" cy="2783298"/>
              </a:xfrm>
              <a:prstGeom prst="roundRect">
                <a:avLst/>
              </a:prstGeom>
              <a:blipFill>
                <a:blip r:embed="rId5"/>
                <a:stretch>
                  <a:fillRect/>
                </a:stretch>
              </a:blipFill>
              <a:ln/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ZoneTexte 9">
            <a:extLst>
              <a:ext uri="{FF2B5EF4-FFF2-40B4-BE49-F238E27FC236}">
                <a16:creationId xmlns:a16="http://schemas.microsoft.com/office/drawing/2014/main" id="{9B243465-A6F8-5011-CDAF-EF9141DF7DDC}"/>
              </a:ext>
            </a:extLst>
          </p:cNvPr>
          <p:cNvSpPr txBox="1"/>
          <p:nvPr/>
        </p:nvSpPr>
        <p:spPr>
          <a:xfrm>
            <a:off x="4121548" y="4944270"/>
            <a:ext cx="1324347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-</a:t>
            </a:r>
            <a:endParaRPr kumimoji="0" lang="fr-FR" sz="166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2DE474B2-986A-7D71-C3A1-B30A9B3707B4}"/>
              </a:ext>
            </a:extLst>
          </p:cNvPr>
          <p:cNvSpPr txBox="1"/>
          <p:nvPr/>
        </p:nvSpPr>
        <p:spPr>
          <a:xfrm>
            <a:off x="8201611" y="4906910"/>
            <a:ext cx="1324347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6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=</a:t>
            </a:r>
            <a:endParaRPr kumimoji="0" lang="fr-FR" sz="16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Rectangle : coins arrondis 4">
            <a:extLst>
              <a:ext uri="{FF2B5EF4-FFF2-40B4-BE49-F238E27FC236}">
                <a16:creationId xmlns:a16="http://schemas.microsoft.com/office/drawing/2014/main" id="{8A075C67-AD88-0F6E-2705-0CD7FC62CC77}"/>
              </a:ext>
            </a:extLst>
          </p:cNvPr>
          <p:cNvSpPr/>
          <p:nvPr/>
        </p:nvSpPr>
        <p:spPr>
          <a:xfrm>
            <a:off x="9864314" y="4838700"/>
            <a:ext cx="3165885" cy="2783298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1">
              <a:defRPr/>
            </a:pPr>
            <a:r>
              <a:rPr lang="ar-MA" sz="54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كم قرأ خلال الأسبوعين معا</a:t>
            </a:r>
            <a:r>
              <a:rPr lang="ar-SA" sz="54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  <a:endParaRPr lang="ar-MA" sz="5400" dirty="0">
              <a:solidFill>
                <a:prstClr val="black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158349651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EC21FB-B672-B7DA-932F-D8D90E2BC9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029E5252-F8A0-D1D0-73C6-B6A7BAA28950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3F199E3B-D9BB-8B14-5C74-027F468F9C10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FE4AC312-6E0F-C758-87D7-172515235327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16D2526C-13C0-BA6F-D715-376D98F5A1F6}"/>
              </a:ext>
            </a:extLst>
          </p:cNvPr>
          <p:cNvSpPr txBox="1"/>
          <p:nvPr/>
        </p:nvSpPr>
        <p:spPr>
          <a:xfrm>
            <a:off x="1905000" y="863026"/>
            <a:ext cx="105346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حل المسألة.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51F3161B-C60A-5F07-B77C-43C8EF17D1D4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F491AC2B-9BF3-B4E8-FB72-557C3F8A72A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72808927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kern="120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93FDB0FE-B454-E7A5-AB5B-40A049B3C813}"/>
              </a:ext>
            </a:extLst>
          </p:cNvPr>
          <p:cNvSpPr/>
          <p:nvPr/>
        </p:nvSpPr>
        <p:spPr>
          <a:xfrm>
            <a:off x="457200" y="2866190"/>
            <a:ext cx="6567660" cy="1074874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1"/>
            <a:r>
              <a:rPr lang="ar-MA" sz="4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هو العدد الكسري الذي يمثل ما سيحرث خلال اليوم الثاني؟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 : coins arrondis 4">
                <a:extLst>
                  <a:ext uri="{FF2B5EF4-FFF2-40B4-BE49-F238E27FC236}">
                    <a16:creationId xmlns:a16="http://schemas.microsoft.com/office/drawing/2014/main" id="{AA9120E5-2B6D-11CD-F834-151EEEAB4111}"/>
                  </a:ext>
                </a:extLst>
              </p:cNvPr>
              <p:cNvSpPr/>
              <p:nvPr/>
            </p:nvSpPr>
            <p:spPr>
              <a:xfrm>
                <a:off x="7644876" y="3211656"/>
                <a:ext cx="5232405" cy="5749058"/>
              </a:xfrm>
              <a:prstGeom prst="roundRect">
                <a:avLst/>
              </a:prstGeom>
              <a:solidFill>
                <a:schemeClr val="accent4"/>
              </a:solidFill>
              <a:ln/>
            </p:spPr>
            <p:style>
              <a:lnRef idx="1">
                <a:schemeClr val="accent5"/>
              </a:lnRef>
              <a:fillRef idx="3">
                <a:schemeClr val="accent5"/>
              </a:fillRef>
              <a:effectRef idx="2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r" rtl="1"/>
                <a:r>
                  <a:rPr lang="ar-MA" sz="5000" dirty="0">
                    <a:solidFill>
                      <a:prstClr val="black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قرر فلاح أن يحرث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MA" sz="50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</m:ctrlPr>
                      </m:fPr>
                      <m:num>
                        <m:r>
                          <a:rPr lang="ar-MA" sz="50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12</m:t>
                        </m:r>
                      </m:num>
                      <m:den>
                        <m:r>
                          <a:rPr lang="ar-MA" sz="50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17</m:t>
                        </m:r>
                      </m:den>
                    </m:f>
                  </m:oMath>
                </a14:m>
                <a:r>
                  <a:rPr lang="ar-MA" sz="5000" dirty="0">
                    <a:solidFill>
                      <a:prstClr val="black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  من أرضه خلال يومين، تمكن من حرث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MA" sz="50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</m:ctrlPr>
                      </m:fPr>
                      <m:num>
                        <m:r>
                          <a:rPr lang="ar-MA" sz="50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5</m:t>
                        </m:r>
                      </m:num>
                      <m:den>
                        <m:r>
                          <a:rPr lang="ar-MA" sz="50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12</m:t>
                        </m:r>
                      </m:den>
                    </m:f>
                  </m:oMath>
                </a14:m>
                <a:r>
                  <a:rPr lang="ar-MA" sz="5000" dirty="0">
                    <a:solidFill>
                      <a:prstClr val="black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 خلال اليوم الأول.</a:t>
                </a:r>
                <a:endParaRPr lang="fr-FR" sz="5000" dirty="0">
                  <a:solidFill>
                    <a:prstClr val="black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  <a:p>
                <a:pPr lvl="0" algn="r" rtl="1"/>
                <a:r>
                  <a:rPr lang="ar-MA" sz="5000" dirty="0">
                    <a:solidFill>
                      <a:prstClr val="black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ما هو العدد الكسري الذي يمثل ما سيحرث خلال اليوم الثاني؟</a:t>
                </a:r>
              </a:p>
            </p:txBody>
          </p:sp>
        </mc:Choice>
        <mc:Fallback xmlns="">
          <p:sp>
            <p:nvSpPr>
              <p:cNvPr id="4" name="Rectangle : coins arrondis 4">
                <a:extLst>
                  <a:ext uri="{FF2B5EF4-FFF2-40B4-BE49-F238E27FC236}">
                    <a16:creationId xmlns:a16="http://schemas.microsoft.com/office/drawing/2014/main" id="{AA9120E5-2B6D-11CD-F834-151EEEAB411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44876" y="3211656"/>
                <a:ext cx="5232405" cy="5749058"/>
              </a:xfrm>
              <a:prstGeom prst="roundRect">
                <a:avLst/>
              </a:prstGeom>
              <a:blipFill>
                <a:blip r:embed="rId4"/>
                <a:stretch>
                  <a:fillRect/>
                </a:stretch>
              </a:blipFill>
              <a:ln/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Image 4" descr="Une image contenant texte&#10;&#10;Le contenu généré par l’IA peut être incorrect.">
            <a:extLst>
              <a:ext uri="{FF2B5EF4-FFF2-40B4-BE49-F238E27FC236}">
                <a16:creationId xmlns:a16="http://schemas.microsoft.com/office/drawing/2014/main" id="{8D8DC509-D1F0-E64E-6007-9C9F751A34D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23" r="2598"/>
          <a:stretch>
            <a:fillRect/>
          </a:stretch>
        </p:blipFill>
        <p:spPr>
          <a:xfrm>
            <a:off x="819078" y="4019999"/>
            <a:ext cx="6186141" cy="494071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CCA494FA-7D87-F607-D9FE-6A507EDBD8E8}"/>
                  </a:ext>
                </a:extLst>
              </p:cNvPr>
              <p:cNvSpPr txBox="1"/>
              <p:nvPr/>
            </p:nvSpPr>
            <p:spPr>
              <a:xfrm>
                <a:off x="990600" y="4828788"/>
                <a:ext cx="5638799" cy="334790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4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العدد الكسري الذي يمثل ما سيحرثه خلال اليوم الثاني </a:t>
                </a:r>
                <a:r>
                  <a:rPr kumimoji="0" lang="ar-SA" sz="4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هو:</a:t>
                </a:r>
              </a:p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f>
                      <m:fPr>
                        <m:ctrlPr>
                          <a:rPr kumimoji="0" lang="fr-FR" sz="80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C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Microsoft Uighur" panose="02000000000000000000" pitchFamily="2" charset="-78"/>
                          </a:rPr>
                        </m:ctrlPr>
                      </m:fPr>
                      <m:num>
                        <m:r>
                          <a:rPr kumimoji="0" lang="ar-MA" sz="80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C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Microsoft Uighur" panose="02000000000000000000" pitchFamily="2" charset="-78"/>
                          </a:rPr>
                          <m:t>𝟏𝟐</m:t>
                        </m:r>
                      </m:num>
                      <m:den>
                        <m:r>
                          <a:rPr kumimoji="0" lang="ar-MA" sz="80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C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Microsoft Uighur" panose="02000000000000000000" pitchFamily="2" charset="-78"/>
                          </a:rPr>
                          <m:t>𝟏𝟕</m:t>
                        </m:r>
                      </m:den>
                    </m:f>
                  </m:oMath>
                </a14:m>
                <a:r>
                  <a:rPr kumimoji="0" lang="fr-FR" sz="115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 -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0" lang="fr-FR" sz="80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C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Microsoft Uighur" panose="02000000000000000000" pitchFamily="2" charset="-78"/>
                          </a:rPr>
                        </m:ctrlPr>
                      </m:fPr>
                      <m:num>
                        <m:r>
                          <a:rPr kumimoji="0" lang="fr-FR" sz="80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C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Microsoft Uighur" panose="02000000000000000000" pitchFamily="2" charset="-78"/>
                          </a:rPr>
                          <m:t>𝟓</m:t>
                        </m:r>
                      </m:num>
                      <m:den>
                        <m:r>
                          <a:rPr kumimoji="0" lang="fr-FR" sz="80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C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Microsoft Uighur" panose="02000000000000000000" pitchFamily="2" charset="-78"/>
                          </a:rPr>
                          <m:t>𝟏𝟕</m:t>
                        </m:r>
                      </m:den>
                    </m:f>
                  </m:oMath>
                </a14:m>
                <a:r>
                  <a:rPr kumimoji="0" lang="fr-FR" sz="115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0" lang="fr-FR" sz="80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C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Microsoft Uighur" panose="02000000000000000000" pitchFamily="2" charset="-78"/>
                          </a:rPr>
                        </m:ctrlPr>
                      </m:fPr>
                      <m:num>
                        <m:r>
                          <a:rPr kumimoji="0" lang="fr-FR" sz="80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C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Microsoft Uighur" panose="02000000000000000000" pitchFamily="2" charset="-78"/>
                          </a:rPr>
                          <m:t>𝟕</m:t>
                        </m:r>
                      </m:num>
                      <m:den>
                        <m:r>
                          <a:rPr kumimoji="0" lang="fr-FR" sz="80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C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Microsoft Uighur" panose="02000000000000000000" pitchFamily="2" charset="-78"/>
                          </a:rPr>
                          <m:t>𝟏𝟕</m:t>
                        </m:r>
                      </m:den>
                    </m:f>
                  </m:oMath>
                </a14:m>
                <a:endParaRPr kumimoji="0" lang="ar-SA" sz="115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endParaRPr>
              </a:p>
            </p:txBody>
          </p:sp>
        </mc:Choice>
        <mc:Fallback xmlns=""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CCA494FA-7D87-F607-D9FE-6A507EDBD8E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0600" y="4828788"/>
                <a:ext cx="5638799" cy="3347904"/>
              </a:xfrm>
              <a:prstGeom prst="rect">
                <a:avLst/>
              </a:prstGeom>
              <a:blipFill>
                <a:blip r:embed="rId6"/>
                <a:stretch>
                  <a:fillRect l="-4654" t="-4189" r="-4978" b="-24772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324185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BA8FDA-48D5-8521-E234-86B4A36416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7B636C37-577B-B7FA-7F63-B545888BD317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4110F852-CB4E-7D9A-55C9-3B70E7CCCB06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7ABA95C0-4B71-822C-F85C-B73C1C7C804F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6F2AF786-7993-5661-D074-CE0CFD1772DA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2CC7C191-FA67-6105-A932-4BD6AFA1072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6564322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kern="120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6" name="ZoneTexte 5">
            <a:extLst>
              <a:ext uri="{FF2B5EF4-FFF2-40B4-BE49-F238E27FC236}">
                <a16:creationId xmlns:a16="http://schemas.microsoft.com/office/drawing/2014/main" id="{44A231FD-E90E-23BF-BF65-F085B4CE0DC1}"/>
              </a:ext>
            </a:extLst>
          </p:cNvPr>
          <p:cNvSpPr txBox="1"/>
          <p:nvPr/>
        </p:nvSpPr>
        <p:spPr>
          <a:xfrm>
            <a:off x="275851" y="882595"/>
            <a:ext cx="12344993" cy="12580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  <a:defRPr/>
            </a:pPr>
            <a:r>
              <a:rPr lang="ar-MA" sz="36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خذوا كراساتكم الصفحة </a:t>
            </a:r>
            <a:r>
              <a:rPr lang="fr-FR" sz="36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38</a:t>
            </a:r>
            <a:r>
              <a:rPr lang="ar-MA" sz="36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وأنجزوا التمرين رقم 4.</a:t>
            </a:r>
          </a:p>
          <a:p>
            <a:pPr marL="0" lvl="1" algn="r" defTabSz="685834" rtl="1">
              <a:lnSpc>
                <a:spcPts val="3017"/>
              </a:lnSpc>
              <a:spcBef>
                <a:spcPct val="0"/>
              </a:spcBef>
              <a:defRPr/>
            </a:pPr>
            <a:r>
              <a:rPr kumimoji="0" lang="ar-MA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لديكم دقيقتان للإنجاز سيحصل الأسرع منكم والذي لديه أكبر عدد من الإجابات الصحيحة على نجمة.</a:t>
            </a:r>
          </a:p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SA" sz="2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68127C5A-8A14-1E01-AE99-E4F2D9FC3E3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5851" y="3196400"/>
            <a:ext cx="13085364" cy="5868368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33C66D3D-C95D-46D5-2416-F164CD9A1169}"/>
              </a:ext>
            </a:extLst>
          </p:cNvPr>
          <p:cNvSpPr/>
          <p:nvPr/>
        </p:nvSpPr>
        <p:spPr>
          <a:xfrm>
            <a:off x="6858000" y="4625047"/>
            <a:ext cx="6431629" cy="4439721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095072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7DFA38-B236-6F29-271F-D018183541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815A0BE4-1377-48E1-26E7-DC8CACA2332D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29D57424-334A-7BC2-A877-D111D78FDA64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22A924B9-302F-54B3-0ED2-6F57C2BCDA00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06648D9A-C272-933D-0058-94A5209ECA53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9903382C-D1AB-0B6C-CC5A-ED812C7BF96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82861462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kern="120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6" name="ZoneTexte 5">
            <a:extLst>
              <a:ext uri="{FF2B5EF4-FFF2-40B4-BE49-F238E27FC236}">
                <a16:creationId xmlns:a16="http://schemas.microsoft.com/office/drawing/2014/main" id="{D8CD3DE9-CE4A-7156-7074-B4E1604EC981}"/>
              </a:ext>
            </a:extLst>
          </p:cNvPr>
          <p:cNvSpPr txBox="1"/>
          <p:nvPr/>
        </p:nvSpPr>
        <p:spPr>
          <a:xfrm>
            <a:off x="275851" y="882595"/>
            <a:ext cx="12344993" cy="8733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  <a:defRPr/>
            </a:pPr>
            <a:r>
              <a:rPr lang="ar-MA" sz="36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التصحيح</a:t>
            </a:r>
          </a:p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SA" sz="2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4CE42F42-A5F5-C9A3-36DD-5C75884B0B99}"/>
              </a:ext>
            </a:extLst>
          </p:cNvPr>
          <p:cNvSpPr txBox="1"/>
          <p:nvPr/>
        </p:nvSpPr>
        <p:spPr>
          <a:xfrm>
            <a:off x="2962290" y="2705100"/>
            <a:ext cx="7791417" cy="5501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ct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44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تصحيح</a:t>
            </a:r>
            <a:r>
              <a:rPr lang="ar-MA" sz="44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تفاعلي على السبورة الجانبية</a:t>
            </a:r>
            <a:endParaRPr lang="ar-SA" sz="4400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ACECAE81-B27C-94F2-8976-B001103E5E03}"/>
              </a:ext>
            </a:extLst>
          </p:cNvPr>
          <p:cNvSpPr txBox="1"/>
          <p:nvPr/>
        </p:nvSpPr>
        <p:spPr>
          <a:xfrm>
            <a:off x="2997850" y="9317749"/>
            <a:ext cx="7791417" cy="5501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ct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44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تمنح النجمة للفائز في نهاية التصحيح</a:t>
            </a:r>
            <a:endParaRPr lang="ar-SA" sz="4400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4966E2E5-CE4B-321F-A9A8-220F8D3B4D9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5851" y="3196400"/>
            <a:ext cx="13085364" cy="5868368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889F2F52-3BD5-2E4D-5FED-F08E2DD5A272}"/>
              </a:ext>
            </a:extLst>
          </p:cNvPr>
          <p:cNvSpPr/>
          <p:nvPr/>
        </p:nvSpPr>
        <p:spPr>
          <a:xfrm>
            <a:off x="6858000" y="4625047"/>
            <a:ext cx="6431629" cy="4439721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95575514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0D3766-B66F-AD9A-5982-78FC7AE56B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BE2AC35F-F345-1062-5C2D-FDBB3F54EA3C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algn="l" defTabSz="685834" rtl="0" eaLnBrk="1" latinLnBrk="0" hangingPunct="1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F900E4C5-362F-2FBE-1553-35E877A5810D}"/>
              </a:ext>
            </a:extLst>
          </p:cNvPr>
          <p:cNvSpPr/>
          <p:nvPr/>
        </p:nvSpPr>
        <p:spPr>
          <a:xfrm>
            <a:off x="3652888" y="2889589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endParaRPr lang="fr-FR" b="1" dirty="0">
              <a:solidFill>
                <a:srgbClr val="FFC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9539F363-66EA-18B4-861A-55EB11320F5D}"/>
              </a:ext>
            </a:extLst>
          </p:cNvPr>
          <p:cNvSpPr txBox="1"/>
          <p:nvPr/>
        </p:nvSpPr>
        <p:spPr>
          <a:xfrm>
            <a:off x="2895600" y="3970418"/>
            <a:ext cx="7556801" cy="13542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 rtl="1"/>
            <a:r>
              <a:rPr lang="fr-FR" sz="44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 </a:t>
            </a:r>
            <a:r>
              <a:rPr lang="ar-SA" sz="44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التعرف على الأعداد وقيمة الأرقام ومكانها</a:t>
            </a:r>
          </a:p>
          <a:p>
            <a:pPr algn="ctr" defTabSz="685834" rtl="1"/>
            <a:r>
              <a:rPr lang="ar-SA" sz="44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باستخدام لعبة </a:t>
            </a:r>
            <a:r>
              <a:rPr lang="ar-MA" sz="44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عجلة الأعداد</a:t>
            </a:r>
            <a:endParaRPr lang="en-US" sz="44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2E43F0AD-CA5A-B1DB-02B9-B61E3B041261}"/>
              </a:ext>
            </a:extLst>
          </p:cNvPr>
          <p:cNvSpPr txBox="1"/>
          <p:nvPr/>
        </p:nvSpPr>
        <p:spPr>
          <a:xfrm>
            <a:off x="3870366" y="2596548"/>
            <a:ext cx="5886448" cy="13445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algn="ctr" defTabSz="685834" rtl="1" eaLnBrk="1" latinLnBrk="0" hangingPunct="1">
              <a:lnSpc>
                <a:spcPts val="11099"/>
              </a:lnSpc>
            </a:pPr>
            <a:r>
              <a:rPr lang="ar-SA" sz="72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لعبة</a:t>
            </a:r>
            <a:r>
              <a:rPr lang="ar-MA" sz="72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:عجلة الأعداد</a:t>
            </a:r>
            <a:endParaRPr lang="en-US" sz="72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8" name="Image 17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47B32BC9-3E23-9FD3-FE82-DDCA22010E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33400" y="6692094"/>
            <a:ext cx="3785406" cy="3785406"/>
          </a:xfrm>
          <a:prstGeom prst="rect">
            <a:avLst/>
          </a:prstGeom>
        </p:spPr>
      </p:pic>
      <p:pic>
        <p:nvPicPr>
          <p:cNvPr id="5" name="Image 4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8438497B-B8C9-9F3B-904B-3AB7C837321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7226300"/>
            <a:ext cx="3251200" cy="325120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0687EDE-C1F8-DD48-3E17-BC6F2EBFDEC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" b="23"/>
          <a:stretch/>
        </p:blipFill>
        <p:spPr>
          <a:xfrm>
            <a:off x="5531000" y="6031763"/>
            <a:ext cx="2286000" cy="2553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7054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DBB131-EA35-215A-EF0A-BC625E038D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A5839B71-69E0-694E-B3E9-8B10CE4FA6FB}"/>
              </a:ext>
            </a:extLst>
          </p:cNvPr>
          <p:cNvSpPr/>
          <p:nvPr/>
        </p:nvSpPr>
        <p:spPr>
          <a:xfrm>
            <a:off x="-1" y="2182636"/>
            <a:ext cx="13716001" cy="8104364"/>
          </a:xfrm>
          <a:prstGeom prst="rect">
            <a:avLst/>
          </a:prstGeom>
          <a:solidFill>
            <a:srgbClr val="4AC28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F9CBABCC-703A-1F7F-9ECE-3B1353F55E0F}"/>
              </a:ext>
            </a:extLst>
          </p:cNvPr>
          <p:cNvSpPr/>
          <p:nvPr/>
        </p:nvSpPr>
        <p:spPr>
          <a:xfrm>
            <a:off x="275854" y="2476500"/>
            <a:ext cx="13164293" cy="74675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ٍٍ</a:t>
            </a: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2787366D-4593-DE07-FCC0-692DE29035DD}"/>
              </a:ext>
            </a:extLst>
          </p:cNvPr>
          <p:cNvSpPr/>
          <p:nvPr/>
        </p:nvSpPr>
        <p:spPr>
          <a:xfrm>
            <a:off x="-1" y="644347"/>
            <a:ext cx="13716001" cy="153829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61C7E756-0EFF-9D4E-F8C0-8B97C82A62C7}"/>
              </a:ext>
            </a:extLst>
          </p:cNvPr>
          <p:cNvSpPr txBox="1"/>
          <p:nvPr/>
        </p:nvSpPr>
        <p:spPr>
          <a:xfrm>
            <a:off x="152400" y="863027"/>
            <a:ext cx="12504004" cy="888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الآن سنلعب لعبة عجلة الأعداد. </a:t>
            </a:r>
          </a:p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3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4272A2BE-853B-B0B7-C654-BA1D4D380784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8A2AF6E3-A8C6-D9CC-53C1-97C9B630190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01804410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624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514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AC28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kern="120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7" name="Picture 8" descr="A picture containing circle, text, screenshot, font&#10;&#10;Description automatically generated">
            <a:extLst>
              <a:ext uri="{FF2B5EF4-FFF2-40B4-BE49-F238E27FC236}">
                <a16:creationId xmlns:a16="http://schemas.microsoft.com/office/drawing/2014/main" id="{9A446D1E-8A16-EE68-78E2-B96A0EDBE69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76962" y="4534198"/>
            <a:ext cx="4252481" cy="4252481"/>
          </a:xfrm>
          <a:prstGeom prst="rect">
            <a:avLst/>
          </a:prstGeom>
        </p:spPr>
      </p:pic>
      <p:pic>
        <p:nvPicPr>
          <p:cNvPr id="9" name="Picture 2" descr="Balanced Pebbles Silhouette for Serenity and Inner Peace Designs ...">
            <a:extLst>
              <a:ext uri="{FF2B5EF4-FFF2-40B4-BE49-F238E27FC236}">
                <a16:creationId xmlns:a16="http://schemas.microsoft.com/office/drawing/2014/main" id="{8120EC56-6705-0F30-A71D-AB17CE2E513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074" t="12222" r="42593" b="78889"/>
          <a:stretch>
            <a:fillRect/>
          </a:stretch>
        </p:blipFill>
        <p:spPr bwMode="auto">
          <a:xfrm>
            <a:off x="2661694" y="6868533"/>
            <a:ext cx="728202" cy="4854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Balanced Pebbles Silhouette for Serenity and Inner Peace Designs ...">
            <a:extLst>
              <a:ext uri="{FF2B5EF4-FFF2-40B4-BE49-F238E27FC236}">
                <a16:creationId xmlns:a16="http://schemas.microsoft.com/office/drawing/2014/main" id="{DD8B2C89-674B-FEAD-7BAD-5BFA4513A59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074" t="12222" r="42593" b="78889"/>
          <a:stretch>
            <a:fillRect/>
          </a:stretch>
        </p:blipFill>
        <p:spPr bwMode="auto">
          <a:xfrm>
            <a:off x="3377873" y="6416095"/>
            <a:ext cx="728202" cy="4854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Balanced Pebbles Silhouette for Serenity and Inner Peace Designs ...">
            <a:extLst>
              <a:ext uri="{FF2B5EF4-FFF2-40B4-BE49-F238E27FC236}">
                <a16:creationId xmlns:a16="http://schemas.microsoft.com/office/drawing/2014/main" id="{FFDC6CAF-DE37-E572-76E7-5630990ED50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074" t="12222" r="42593" b="78889"/>
          <a:stretch>
            <a:fillRect/>
          </a:stretch>
        </p:blipFill>
        <p:spPr bwMode="auto">
          <a:xfrm>
            <a:off x="1758791" y="7644525"/>
            <a:ext cx="728202" cy="4854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Balanced Pebbles Silhouette for Serenity and Inner Peace Designs ...">
            <a:extLst>
              <a:ext uri="{FF2B5EF4-FFF2-40B4-BE49-F238E27FC236}">
                <a16:creationId xmlns:a16="http://schemas.microsoft.com/office/drawing/2014/main" id="{89696559-DCA9-4390-A359-0ACCAC079FE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074" t="12222" r="42593" b="78889"/>
          <a:stretch>
            <a:fillRect/>
          </a:stretch>
        </p:blipFill>
        <p:spPr bwMode="auto">
          <a:xfrm>
            <a:off x="3189531" y="7944925"/>
            <a:ext cx="728202" cy="4854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Balanced Pebbles Silhouette for Serenity and Inner Peace Designs ...">
            <a:extLst>
              <a:ext uri="{FF2B5EF4-FFF2-40B4-BE49-F238E27FC236}">
                <a16:creationId xmlns:a16="http://schemas.microsoft.com/office/drawing/2014/main" id="{BE9FB71C-FECD-8294-6CC3-A66A65DE25F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074" t="12222" r="42593" b="78889"/>
          <a:stretch>
            <a:fillRect/>
          </a:stretch>
        </p:blipFill>
        <p:spPr bwMode="auto">
          <a:xfrm>
            <a:off x="4394097" y="6687865"/>
            <a:ext cx="728202" cy="4854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Balanced Pebbles Silhouette for Serenity and Inner Peace Designs ...">
            <a:extLst>
              <a:ext uri="{FF2B5EF4-FFF2-40B4-BE49-F238E27FC236}">
                <a16:creationId xmlns:a16="http://schemas.microsoft.com/office/drawing/2014/main" id="{734DFBD9-D849-1B66-F1D4-0DCDED06EAD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074" t="12222" r="42593" b="78889"/>
          <a:stretch>
            <a:fillRect/>
          </a:stretch>
        </p:blipFill>
        <p:spPr bwMode="auto">
          <a:xfrm>
            <a:off x="5340724" y="5724831"/>
            <a:ext cx="728202" cy="4854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" descr="Balanced Pebbles Silhouette for Serenity and Inner Peace Designs ...">
            <a:extLst>
              <a:ext uri="{FF2B5EF4-FFF2-40B4-BE49-F238E27FC236}">
                <a16:creationId xmlns:a16="http://schemas.microsoft.com/office/drawing/2014/main" id="{34BECA6B-0470-4B3A-019E-A363B8E960E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074" t="12222" r="42593" b="78889"/>
          <a:stretch>
            <a:fillRect/>
          </a:stretch>
        </p:blipFill>
        <p:spPr bwMode="auto">
          <a:xfrm>
            <a:off x="857501" y="5979004"/>
            <a:ext cx="728202" cy="4854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 descr="Balanced Pebbles Silhouette for Serenity and Inner Peace Designs ...">
            <a:extLst>
              <a:ext uri="{FF2B5EF4-FFF2-40B4-BE49-F238E27FC236}">
                <a16:creationId xmlns:a16="http://schemas.microsoft.com/office/drawing/2014/main" id="{966519E7-19E4-3626-4660-0702CF5442F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074" t="12222" r="42593" b="78889"/>
          <a:stretch>
            <a:fillRect/>
          </a:stretch>
        </p:blipFill>
        <p:spPr bwMode="auto">
          <a:xfrm>
            <a:off x="2523435" y="5243059"/>
            <a:ext cx="728202" cy="4854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Ellipse 17">
            <a:extLst>
              <a:ext uri="{FF2B5EF4-FFF2-40B4-BE49-F238E27FC236}">
                <a16:creationId xmlns:a16="http://schemas.microsoft.com/office/drawing/2014/main" id="{DAD0FFB8-98BB-C872-8720-FCFCD6929361}"/>
              </a:ext>
            </a:extLst>
          </p:cNvPr>
          <p:cNvSpPr/>
          <p:nvPr/>
        </p:nvSpPr>
        <p:spPr>
          <a:xfrm>
            <a:off x="535802" y="3726235"/>
            <a:ext cx="6017398" cy="5816420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DA96FE0F-D678-F67D-F849-D2F76B73C1DD}"/>
              </a:ext>
            </a:extLst>
          </p:cNvPr>
          <p:cNvSpPr/>
          <p:nvPr/>
        </p:nvSpPr>
        <p:spPr>
          <a:xfrm>
            <a:off x="2973069" y="4015902"/>
            <a:ext cx="1013730" cy="338364"/>
          </a:xfrm>
          <a:prstGeom prst="roundRect">
            <a:avLst/>
          </a:prstGeom>
          <a:solidFill>
            <a:srgbClr val="F98F5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F6A70F2F-5A17-CDC1-4223-13AB5D80C45A}"/>
              </a:ext>
            </a:extLst>
          </p:cNvPr>
          <p:cNvSpPr txBox="1"/>
          <p:nvPr/>
        </p:nvSpPr>
        <p:spPr>
          <a:xfrm>
            <a:off x="2938734" y="3954251"/>
            <a:ext cx="10802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المئات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5" name="Image 4" descr="Une image contenant cercle, capture d’écran, Symétrie, art&#10;&#10;Le contenu généré par l’IA peut être incorrect.">
            <a:extLst>
              <a:ext uri="{FF2B5EF4-FFF2-40B4-BE49-F238E27FC236}">
                <a16:creationId xmlns:a16="http://schemas.microsoft.com/office/drawing/2014/main" id="{FD7A0706-1EAC-2B8E-0EC5-0BD77CFD869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286" t="6698" r="76453" b="64450"/>
          <a:stretch>
            <a:fillRect/>
          </a:stretch>
        </p:blipFill>
        <p:spPr>
          <a:xfrm>
            <a:off x="800640" y="943680"/>
            <a:ext cx="841924" cy="940272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F329CF4E-7064-4498-672D-10EC1585DCC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4361" y="3512471"/>
            <a:ext cx="5464138" cy="5274207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8AB42124-4DD8-38D5-AA5E-9A90B266DEE9}"/>
              </a:ext>
            </a:extLst>
          </p:cNvPr>
          <p:cNvSpPr txBox="1"/>
          <p:nvPr/>
        </p:nvSpPr>
        <p:spPr>
          <a:xfrm>
            <a:off x="8672767" y="5143500"/>
            <a:ext cx="298339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نمذجة لعبة عجلة الأعداد (التعرف على القيم المكانية )</a:t>
            </a:r>
          </a:p>
        </p:txBody>
      </p:sp>
    </p:spTree>
    <p:extLst>
      <p:ext uri="{BB962C8B-B14F-4D97-AF65-F5344CB8AC3E}">
        <p14:creationId xmlns:p14="http://schemas.microsoft.com/office/powerpoint/2010/main" val="2625976900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3E4548-31A5-A390-8A76-1624BF5C9E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A45B2BD5-3604-5120-1BA8-B2BB5F52FC11}"/>
              </a:ext>
            </a:extLst>
          </p:cNvPr>
          <p:cNvSpPr/>
          <p:nvPr/>
        </p:nvSpPr>
        <p:spPr>
          <a:xfrm>
            <a:off x="3697297" y="461162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endParaRPr lang="fr-FR" b="1" dirty="0">
              <a:solidFill>
                <a:srgbClr val="FFC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DA903DF3-8002-9109-87C1-86F857B2B405}"/>
              </a:ext>
            </a:extLst>
          </p:cNvPr>
          <p:cNvSpPr txBox="1"/>
          <p:nvPr/>
        </p:nvSpPr>
        <p:spPr>
          <a:xfrm>
            <a:off x="3914775" y="461162"/>
            <a:ext cx="5886448" cy="105413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>
              <a:lnSpc>
                <a:spcPts val="7868"/>
              </a:lnSpc>
            </a:pPr>
            <a:r>
              <a:rPr lang="ar-MA" sz="720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الواجبات المنزلية</a:t>
            </a:r>
          </a:p>
        </p:txBody>
      </p:sp>
      <p:pic>
        <p:nvPicPr>
          <p:cNvPr id="18" name="Image 17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7D03FEB9-2C30-40DA-0F26-625E271A38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1000" y="7886700"/>
            <a:ext cx="2590800" cy="2590800"/>
          </a:xfrm>
          <a:prstGeom prst="rect">
            <a:avLst/>
          </a:prstGeom>
        </p:spPr>
      </p:pic>
      <p:pic>
        <p:nvPicPr>
          <p:cNvPr id="5" name="Image 4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FC596F85-3F00-93AC-2AD8-5E38797B01B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81786" y="8163886"/>
            <a:ext cx="2313613" cy="2313613"/>
          </a:xfrm>
          <a:prstGeom prst="rect">
            <a:avLst/>
          </a:prstGeom>
        </p:spPr>
      </p:pic>
      <p:pic>
        <p:nvPicPr>
          <p:cNvPr id="8" name="Image 7" descr="Une image contenant Dessin d’enfant, garçon, dessin, personne&#10;&#10;Le contenu généré par l’IA peut être incorrect.">
            <a:extLst>
              <a:ext uri="{FF2B5EF4-FFF2-40B4-BE49-F238E27FC236}">
                <a16:creationId xmlns:a16="http://schemas.microsoft.com/office/drawing/2014/main" id="{0234B9CA-8F10-B5F3-CF4B-CE796177F91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0120" y="2552700"/>
            <a:ext cx="6855757" cy="3874993"/>
          </a:xfrm>
          <a:prstGeom prst="rect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CC3FF4CA-F699-841D-BE5A-A7643F672149}"/>
              </a:ext>
            </a:extLst>
          </p:cNvPr>
          <p:cNvSpPr/>
          <p:nvPr/>
        </p:nvSpPr>
        <p:spPr>
          <a:xfrm>
            <a:off x="2895601" y="6545627"/>
            <a:ext cx="7924800" cy="1629237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r>
              <a:rPr lang="ar-S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ينجز المتعلمون 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المسألة المتبقية </a:t>
            </a:r>
            <a:r>
              <a:rPr lang="ar-S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في منازلهم مع تذكيرهم بأن مراقبة الانجازات ستتم بداية الحصة الموالية</a:t>
            </a:r>
            <a:endParaRPr lang="fr-FR" sz="40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1555380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" grpId="0" animBg="1"/>
    </p:bld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4C2595-CF05-AFAA-3EBF-89E2ABBBB5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C06F595D-1BB5-BBD4-B929-F8BF86EB2E1F}"/>
              </a:ext>
            </a:extLst>
          </p:cNvPr>
          <p:cNvSpPr/>
          <p:nvPr/>
        </p:nvSpPr>
        <p:spPr>
          <a:xfrm>
            <a:off x="3652888" y="495300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endParaRPr lang="fr-FR" b="1" dirty="0">
              <a:solidFill>
                <a:srgbClr val="FFC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9357944A-0D76-69AC-CAB1-79C2F3A8F5B0}"/>
              </a:ext>
            </a:extLst>
          </p:cNvPr>
          <p:cNvSpPr txBox="1"/>
          <p:nvPr/>
        </p:nvSpPr>
        <p:spPr>
          <a:xfrm>
            <a:off x="8500253" y="1999958"/>
            <a:ext cx="4487893" cy="13542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/>
            <a:r>
              <a:rPr lang="ar-MA" sz="440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1 -  تسجيل الملاحظات حول سير الحصة على المذكرة اليومية؛</a:t>
            </a: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BA5B9F4C-350F-6A1A-20A9-1D4B495BB4F5}"/>
              </a:ext>
            </a:extLst>
          </p:cNvPr>
          <p:cNvSpPr txBox="1"/>
          <p:nvPr/>
        </p:nvSpPr>
        <p:spPr>
          <a:xfrm>
            <a:off x="3870366" y="537913"/>
            <a:ext cx="5886448" cy="105413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>
              <a:lnSpc>
                <a:spcPts val="7868"/>
              </a:lnSpc>
            </a:pPr>
            <a:r>
              <a:rPr lang="ar-MA" sz="720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تبصر الحصة</a:t>
            </a:r>
          </a:p>
        </p:txBody>
      </p:sp>
      <p:pic>
        <p:nvPicPr>
          <p:cNvPr id="18" name="Image 17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DF77D1F2-879F-99D9-93CA-BA8ED52EA7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1000" y="7581900"/>
            <a:ext cx="2857500" cy="2857500"/>
          </a:xfrm>
          <a:prstGeom prst="rect">
            <a:avLst/>
          </a:prstGeom>
        </p:spPr>
      </p:pic>
      <p:pic>
        <p:nvPicPr>
          <p:cNvPr id="5" name="Image 4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908F9161-27D3-703D-BB3E-9831D8A6DFD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06200" y="7988300"/>
            <a:ext cx="2489200" cy="24892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5E53BE1-2960-F37B-7679-944CCD490B60}"/>
              </a:ext>
            </a:extLst>
          </p:cNvPr>
          <p:cNvSpPr txBox="1"/>
          <p:nvPr/>
        </p:nvSpPr>
        <p:spPr>
          <a:xfrm>
            <a:off x="388906" y="2131600"/>
            <a:ext cx="5630893" cy="13542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 defTabSz="685834" rtl="1"/>
            <a:r>
              <a:rPr lang="ar-MA" sz="440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2 -  تسجيل نسبة التحكم التقديرية من أهداف الحصة.</a:t>
            </a:r>
          </a:p>
        </p:txBody>
      </p:sp>
      <p:pic>
        <p:nvPicPr>
          <p:cNvPr id="2" name="Image 1" descr="Une image contenant texte&#10;&#10;Le contenu généré par l’IA peut être incorrect.">
            <a:extLst>
              <a:ext uri="{FF2B5EF4-FFF2-40B4-BE49-F238E27FC236}">
                <a16:creationId xmlns:a16="http://schemas.microsoft.com/office/drawing/2014/main" id="{2C4B541A-C3C3-1288-DBF0-331CE6EFCF1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23" r="2598"/>
          <a:stretch>
            <a:fillRect/>
          </a:stretch>
        </p:blipFill>
        <p:spPr>
          <a:xfrm>
            <a:off x="8500253" y="3585480"/>
            <a:ext cx="4296955" cy="372335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8CD5984-4BDA-200B-A93F-E2B248F3F56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24000" y="3585480"/>
            <a:ext cx="2965158" cy="356777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  <p:extLst>
      <p:ext uri="{BB962C8B-B14F-4D97-AF65-F5344CB8AC3E}">
        <p14:creationId xmlns:p14="http://schemas.microsoft.com/office/powerpoint/2010/main" val="36642014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27255</TotalTime>
  <Words>2556</Words>
  <Application>Microsoft Office PowerPoint</Application>
  <PresentationFormat>Personnalisé</PresentationFormat>
  <Paragraphs>751</Paragraphs>
  <Slides>85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85</vt:i4>
      </vt:variant>
    </vt:vector>
  </HeadingPairs>
  <TitlesOfParts>
    <vt:vector size="94" baseType="lpstr">
      <vt:lpstr>Dosis</vt:lpstr>
      <vt:lpstr>Carelia</vt:lpstr>
      <vt:lpstr>Wingdings</vt:lpstr>
      <vt:lpstr>IBM Plex Sans Arabic</vt:lpstr>
      <vt:lpstr>Calibri</vt:lpstr>
      <vt:lpstr>Arial</vt:lpstr>
      <vt:lpstr>Microsoft Uighur</vt:lpstr>
      <vt:lpstr>Cambria Math</vt:lpstr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White Illustrative Creative Literature Project Presentation</dc:title>
  <dc:creator>youssef saadani</dc:creator>
  <cp:lastModifiedBy>KHALID.BOUMLAL</cp:lastModifiedBy>
  <cp:revision>224</cp:revision>
  <dcterms:created xsi:type="dcterms:W3CDTF">2006-08-16T00:00:00Z</dcterms:created>
  <dcterms:modified xsi:type="dcterms:W3CDTF">2025-09-18T20:25:24Z</dcterms:modified>
  <dc:identifier>DAFtlvZnwz4</dc:identifier>
</cp:coreProperties>
</file>