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4"/>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34808570" r:id="rId14"/>
    <p:sldId id="2147482528" r:id="rId15"/>
    <p:sldId id="2147482534" r:id="rId16"/>
    <p:sldId id="2147482543" r:id="rId17"/>
    <p:sldId id="2147482544" r:id="rId18"/>
    <p:sldId id="2147482539" r:id="rId19"/>
    <p:sldId id="2134808598" r:id="rId20"/>
    <p:sldId id="2134808599" r:id="rId21"/>
    <p:sldId id="2134808459" r:id="rId22"/>
    <p:sldId id="2134808653" r:id="rId23"/>
    <p:sldId id="2134808612" r:id="rId24"/>
    <p:sldId id="2134808613" r:id="rId25"/>
    <p:sldId id="2134808460" r:id="rId26"/>
    <p:sldId id="2134808453" r:id="rId27"/>
    <p:sldId id="2147482531" r:id="rId28"/>
    <p:sldId id="2134808673" r:id="rId29"/>
    <p:sldId id="2134808619" r:id="rId30"/>
    <p:sldId id="2134808543" r:id="rId31"/>
    <p:sldId id="2134808454" r:id="rId32"/>
    <p:sldId id="2134808542" r:id="rId33"/>
    <p:sldId id="2134808491" r:id="rId34"/>
    <p:sldId id="2134808578" r:id="rId35"/>
    <p:sldId id="2134808579" r:id="rId36"/>
    <p:sldId id="2134808560" r:id="rId37"/>
    <p:sldId id="2134808580" r:id="rId38"/>
    <p:sldId id="2134808581" r:id="rId39"/>
    <p:sldId id="2134808561" r:id="rId40"/>
    <p:sldId id="2134808582" r:id="rId41"/>
    <p:sldId id="2134808583" r:id="rId42"/>
    <p:sldId id="2134808584" r:id="rId43"/>
    <p:sldId id="2134808585" r:id="rId44"/>
    <p:sldId id="2134808586" r:id="rId45"/>
    <p:sldId id="2134808620" r:id="rId46"/>
    <p:sldId id="2134808621" r:id="rId47"/>
    <p:sldId id="2134808690" r:id="rId48"/>
    <p:sldId id="2134808691" r:id="rId49"/>
    <p:sldId id="2134808503" r:id="rId50"/>
    <p:sldId id="2134808504" r:id="rId51"/>
    <p:sldId id="2147482526" r:id="rId52"/>
    <p:sldId id="2147482527" r:id="rId53"/>
  </p:sldIdLst>
  <p:sldSz cx="13716000" cy="10287000"/>
  <p:notesSz cx="6858000" cy="9144000"/>
  <p:embeddedFontLst>
    <p:embeddedFont>
      <p:font typeface="29LT Bukra Regular" panose="020B0604020202020204" charset="0"/>
      <p:regular r:id="rId55"/>
    </p:embeddedFont>
    <p:embeddedFont>
      <p:font typeface="Carelia" panose="020B0604020202020204" charset="0"/>
      <p:regular r:id="rId56"/>
    </p:embeddedFont>
    <p:embeddedFont>
      <p:font typeface="Dosis" pitchFamily="2" charset="0"/>
      <p:regular r:id="rId57"/>
      <p:bold r:id="rId58"/>
    </p:embeddedFont>
    <p:embeddedFont>
      <p:font typeface="Dubai" panose="020B0503030403030204" pitchFamily="34" charset="-78"/>
      <p:regular r:id="rId59"/>
      <p:bold r:id="rId60"/>
    </p:embeddedFont>
    <p:embeddedFont>
      <p:font typeface="Microsoft Uighur" panose="02000000000000000000" pitchFamily="2" charset="-78"/>
      <p:regular r:id="rId61"/>
      <p:bold r:id="rId62"/>
    </p:embeddedFont>
    <p:embeddedFont>
      <p:font typeface="Montserrat" panose="00000500000000000000" pitchFamily="2" charset="0"/>
      <p:regular r:id="rId63"/>
      <p:bold r:id="rId64"/>
      <p:italic r:id="rId65"/>
      <p:boldItalic r:id="rId66"/>
    </p:embeddedFont>
    <p:embeddedFont>
      <p:font typeface="Montserrat Light" panose="00000400000000000000" pitchFamily="2" charset="0"/>
      <p:regular r:id="rId67"/>
      <p:italic r:id="rId68"/>
    </p:embeddedFont>
    <p:embeddedFont>
      <p:font typeface="Montserrat Medium" panose="00000600000000000000" pitchFamily="2" charset="0"/>
      <p:regular r:id="rId69"/>
      <p: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C283"/>
    <a:srgbClr val="829D4A"/>
    <a:srgbClr val="02BDC9"/>
    <a:srgbClr val="F98F51"/>
    <a:srgbClr val="0097B2"/>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9.fntdata"/><Relationship Id="rId68"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font" Target="fonts/font12.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27/09/2025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5</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ضرب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جداء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ضرب الأعداد العشرية في 0.1، 0.01، 0.001</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ترتيب الأعداد العشرية</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معي سأشرح لكم خاصيات ضرب الأعداد العشرية في 0.1، 0.01، 0.001</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37BC-4862-2FE8-0DD9-45B6D9343B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A4FAB05-D64F-E99B-8752-CE37AA9A1980}"/>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7EE1DED-B0B4-9B63-7115-1E66256F6627}"/>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110F9AB-BF08-6837-E51C-9E5DF6D1B336}"/>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DD93612-ED79-38A8-851F-4D92C87A18CF}"/>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7212038-F6D7-3C38-42A3-59A676C6753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AA58BF46-A4B2-CFA3-5937-310435153E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67412AA4-6EE3-3E08-F44C-D421C83D4BE7}"/>
              </a:ext>
            </a:extLst>
          </p:cNvPr>
          <p:cNvSpPr txBox="1"/>
          <p:nvPr/>
        </p:nvSpPr>
        <p:spPr>
          <a:xfrm>
            <a:off x="1357128" y="5580103"/>
            <a:ext cx="11582400" cy="1107996"/>
          </a:xfrm>
          <a:prstGeom prst="rect">
            <a:avLst/>
          </a:prstGeom>
          <a:noFill/>
          <a:ln w="38100">
            <a:solidFill>
              <a:srgbClr val="00B050"/>
            </a:solidFill>
          </a:ln>
        </p:spPr>
        <p:txBody>
          <a:bodyPr wrap="square" rtlCol="0">
            <a:spAutoFit/>
          </a:bodyPr>
          <a:lstStyle/>
          <a:p>
            <a:pPr algn="ctr" rtl="1"/>
            <a:r>
              <a:rPr lang="fr-FR" sz="6600" dirty="0"/>
              <a:t>349</a:t>
            </a:r>
            <a:r>
              <a:rPr lang="fr-FR" sz="6600" dirty="0">
                <a:solidFill>
                  <a:srgbClr val="FF0000"/>
                </a:solidFill>
              </a:rPr>
              <a:t>,</a:t>
            </a:r>
            <a:r>
              <a:rPr lang="fr-FR" sz="6600" dirty="0"/>
              <a:t>7 × 0,1 = </a:t>
            </a:r>
          </a:p>
        </p:txBody>
      </p:sp>
    </p:spTree>
    <p:extLst>
      <p:ext uri="{BB962C8B-B14F-4D97-AF65-F5344CB8AC3E}">
        <p14:creationId xmlns:p14="http://schemas.microsoft.com/office/powerpoint/2010/main" val="22898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69BF-40AA-71E6-ABE5-A7828D83E24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13D2288-4FD0-7F91-D906-7B96B0B5E405}"/>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EB22FE8-2993-265C-AF00-AA04A6CCD296}"/>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982C5AE-FBA4-1DE9-E6F1-9AE0B86AF3E7}"/>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8656E7E-94AE-C157-B48A-E8447EB6D03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D5CA633C-8931-F0E0-F1B6-E523411E655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19E0F6A9-EB61-63D9-1FF1-AC778328776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2A510913-7457-E78D-0AA2-73E3A3B576EC}"/>
              </a:ext>
            </a:extLst>
          </p:cNvPr>
          <p:cNvSpPr txBox="1"/>
          <p:nvPr/>
        </p:nvSpPr>
        <p:spPr>
          <a:xfrm>
            <a:off x="1043525" y="5661336"/>
            <a:ext cx="11582400" cy="1107996"/>
          </a:xfrm>
          <a:prstGeom prst="rect">
            <a:avLst/>
          </a:prstGeom>
          <a:noFill/>
          <a:ln w="38100">
            <a:solidFill>
              <a:srgbClr val="00B050"/>
            </a:solidFill>
          </a:ln>
        </p:spPr>
        <p:txBody>
          <a:bodyPr wrap="square" rtlCol="0">
            <a:spAutoFit/>
          </a:bodyPr>
          <a:lstStyle/>
          <a:p>
            <a:pPr algn="ctr" rtl="1"/>
            <a:r>
              <a:rPr lang="fr-FR" sz="6600" dirty="0"/>
              <a:t>349</a:t>
            </a:r>
            <a:r>
              <a:rPr lang="fr-FR" sz="6600" dirty="0">
                <a:solidFill>
                  <a:srgbClr val="FF0000"/>
                </a:solidFill>
              </a:rPr>
              <a:t>,</a:t>
            </a:r>
            <a:r>
              <a:rPr lang="fr-FR" sz="6600" dirty="0"/>
              <a:t>7 × 0,1 = 34</a:t>
            </a:r>
            <a:r>
              <a:rPr lang="fr-FR" sz="6600" dirty="0">
                <a:solidFill>
                  <a:srgbClr val="FF0000"/>
                </a:solidFill>
              </a:rPr>
              <a:t>,</a:t>
            </a:r>
            <a:r>
              <a:rPr lang="fr-FR" sz="6600" dirty="0"/>
              <a:t>97 </a:t>
            </a:r>
          </a:p>
        </p:txBody>
      </p:sp>
      <p:cxnSp>
        <p:nvCxnSpPr>
          <p:cNvPr id="4" name="Connecteur droit 3">
            <a:extLst>
              <a:ext uri="{FF2B5EF4-FFF2-40B4-BE49-F238E27FC236}">
                <a16:creationId xmlns:a16="http://schemas.microsoft.com/office/drawing/2014/main" id="{917A27D4-313B-04E9-A31E-7CBB6DC1CE91}"/>
              </a:ext>
            </a:extLst>
          </p:cNvPr>
          <p:cNvCxnSpPr>
            <a:cxnSpLocks/>
          </p:cNvCxnSpPr>
          <p:nvPr/>
        </p:nvCxnSpPr>
        <p:spPr>
          <a:xfrm flipV="1">
            <a:off x="4572000" y="4838700"/>
            <a:ext cx="0" cy="1066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77270112-CD4B-E3DD-D965-69C3F833D4DB}"/>
              </a:ext>
            </a:extLst>
          </p:cNvPr>
          <p:cNvCxnSpPr/>
          <p:nvPr/>
        </p:nvCxnSpPr>
        <p:spPr>
          <a:xfrm>
            <a:off x="4572000" y="4838700"/>
            <a:ext cx="685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BCC944B6-A6A1-E95D-7454-9ECD6AD77552}"/>
              </a:ext>
            </a:extLst>
          </p:cNvPr>
          <p:cNvSpPr txBox="1"/>
          <p:nvPr/>
        </p:nvSpPr>
        <p:spPr>
          <a:xfrm>
            <a:off x="5334000" y="4305300"/>
            <a:ext cx="2362199" cy="1077218"/>
          </a:xfrm>
          <a:prstGeom prst="rect">
            <a:avLst/>
          </a:prstGeom>
          <a:noFill/>
          <a:ln>
            <a:solidFill>
              <a:srgbClr val="FF0000"/>
            </a:solidFill>
          </a:ln>
        </p:spPr>
        <p:txBody>
          <a:bodyPr wrap="square" rtlCol="0">
            <a:spAutoFit/>
          </a:bodyPr>
          <a:lstStyle/>
          <a:p>
            <a:pPr algn="ctr" rtl="1"/>
            <a:r>
              <a:rPr lang="ar-MA" sz="3200" dirty="0"/>
              <a:t>نضع العدد </a:t>
            </a:r>
            <a:r>
              <a:rPr lang="fr-FR" sz="3200" dirty="0"/>
              <a:t>349,7</a:t>
            </a:r>
            <a:r>
              <a:rPr lang="ar-MA" sz="3200" dirty="0"/>
              <a:t> كما هو</a:t>
            </a:r>
            <a:endParaRPr lang="fr-FR" sz="3200" dirty="0"/>
          </a:p>
        </p:txBody>
      </p:sp>
      <p:cxnSp>
        <p:nvCxnSpPr>
          <p:cNvPr id="24" name="Connecteur droit 23">
            <a:extLst>
              <a:ext uri="{FF2B5EF4-FFF2-40B4-BE49-F238E27FC236}">
                <a16:creationId xmlns:a16="http://schemas.microsoft.com/office/drawing/2014/main" id="{A3C4CDC6-7E3D-84E2-4732-609CCD4DA276}"/>
              </a:ext>
            </a:extLst>
          </p:cNvPr>
          <p:cNvCxnSpPr/>
          <p:nvPr/>
        </p:nvCxnSpPr>
        <p:spPr>
          <a:xfrm>
            <a:off x="7772399" y="4838700"/>
            <a:ext cx="7620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40051696-F605-2DF1-13A4-3AB540063410}"/>
              </a:ext>
            </a:extLst>
          </p:cNvPr>
          <p:cNvCxnSpPr/>
          <p:nvPr/>
        </p:nvCxnSpPr>
        <p:spPr>
          <a:xfrm>
            <a:off x="8534400" y="48387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F3043CC-3591-0B8A-1342-B29AFEE69247}"/>
              </a:ext>
            </a:extLst>
          </p:cNvPr>
          <p:cNvSpPr txBox="1"/>
          <p:nvPr/>
        </p:nvSpPr>
        <p:spPr>
          <a:xfrm>
            <a:off x="5714999" y="6896100"/>
            <a:ext cx="2667001" cy="2062103"/>
          </a:xfrm>
          <a:prstGeom prst="rect">
            <a:avLst/>
          </a:prstGeom>
          <a:noFill/>
          <a:ln>
            <a:solidFill>
              <a:srgbClr val="FF0000"/>
            </a:solidFill>
          </a:ln>
        </p:spPr>
        <p:txBody>
          <a:bodyPr wrap="square" rtlCol="0">
            <a:spAutoFit/>
          </a:bodyPr>
          <a:lstStyle/>
          <a:p>
            <a:pPr algn="ctr" rtl="1"/>
            <a:r>
              <a:rPr lang="ar-MA" sz="3200" dirty="0"/>
              <a:t>نزيح الفاصلة برقم واحد نحو اليسار لأن </a:t>
            </a:r>
            <a:r>
              <a:rPr lang="fr-FR" sz="3200" dirty="0"/>
              <a:t>0,1</a:t>
            </a:r>
            <a:r>
              <a:rPr lang="ar-MA" sz="3200" dirty="0"/>
              <a:t>  له رقم واحد بعد الفاصلة</a:t>
            </a:r>
            <a:endParaRPr lang="fr-FR" sz="3200" dirty="0"/>
          </a:p>
        </p:txBody>
      </p:sp>
      <p:cxnSp>
        <p:nvCxnSpPr>
          <p:cNvPr id="30" name="Connecteur droit 29">
            <a:extLst>
              <a:ext uri="{FF2B5EF4-FFF2-40B4-BE49-F238E27FC236}">
                <a16:creationId xmlns:a16="http://schemas.microsoft.com/office/drawing/2014/main" id="{4B29B7B2-5C33-788D-034F-9D6C8CA8AB96}"/>
              </a:ext>
            </a:extLst>
          </p:cNvPr>
          <p:cNvCxnSpPr/>
          <p:nvPr/>
        </p:nvCxnSpPr>
        <p:spPr>
          <a:xfrm>
            <a:off x="4876800" y="6616932"/>
            <a:ext cx="0" cy="13459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A96E632F-43BC-0C0E-2545-1F80F9305C97}"/>
              </a:ext>
            </a:extLst>
          </p:cNvPr>
          <p:cNvCxnSpPr>
            <a:cxnSpLocks/>
          </p:cNvCxnSpPr>
          <p:nvPr/>
        </p:nvCxnSpPr>
        <p:spPr>
          <a:xfrm>
            <a:off x="4876800" y="7962900"/>
            <a:ext cx="8381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2E1D196C-B81D-FD32-528F-597DD09137BC}"/>
              </a:ext>
            </a:extLst>
          </p:cNvPr>
          <p:cNvCxnSpPr/>
          <p:nvPr/>
        </p:nvCxnSpPr>
        <p:spPr>
          <a:xfrm flipV="1">
            <a:off x="8991600" y="6540732"/>
            <a:ext cx="0" cy="13459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B4698900-7377-0032-1D12-E0A87ADFB242}"/>
              </a:ext>
            </a:extLst>
          </p:cNvPr>
          <p:cNvCxnSpPr>
            <a:cxnSpLocks/>
          </p:cNvCxnSpPr>
          <p:nvPr/>
        </p:nvCxnSpPr>
        <p:spPr>
          <a:xfrm>
            <a:off x="8382001" y="7886700"/>
            <a:ext cx="609599"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146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0D35-9AE3-6219-5CBF-E2B837F7A53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2245CD4-2BE3-B633-CB30-0A14509A3C30}"/>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13DA843-6B86-A949-4378-87F788289BB6}"/>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93BCD58-9B4E-ACAB-976A-E1BF00050DE2}"/>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B2EBE9B-11D5-9294-0A73-0D09D69EF139}"/>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DBEA7C84-1EF8-2EC7-F10D-880CC58B6F69}"/>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9BF3EB1F-F899-3B05-92E8-AB5C9583ACF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3F46B6E3-37B7-83C3-251F-7800478E8FE4}"/>
              </a:ext>
            </a:extLst>
          </p:cNvPr>
          <p:cNvSpPr txBox="1"/>
          <p:nvPr/>
        </p:nvSpPr>
        <p:spPr>
          <a:xfrm>
            <a:off x="1357128" y="5580103"/>
            <a:ext cx="11582400" cy="1107996"/>
          </a:xfrm>
          <a:prstGeom prst="rect">
            <a:avLst/>
          </a:prstGeom>
          <a:noFill/>
          <a:ln w="38100">
            <a:solidFill>
              <a:srgbClr val="00B050"/>
            </a:solidFill>
          </a:ln>
        </p:spPr>
        <p:txBody>
          <a:bodyPr wrap="square" rtlCol="0">
            <a:spAutoFit/>
          </a:bodyPr>
          <a:lstStyle/>
          <a:p>
            <a:pPr algn="ctr" rtl="1"/>
            <a:r>
              <a:rPr lang="fr-FR" sz="6600" dirty="0"/>
              <a:t>349</a:t>
            </a:r>
            <a:r>
              <a:rPr lang="fr-FR" sz="6600" dirty="0">
                <a:solidFill>
                  <a:srgbClr val="FF0000"/>
                </a:solidFill>
              </a:rPr>
              <a:t>,</a:t>
            </a:r>
            <a:r>
              <a:rPr lang="fr-FR" sz="6600" dirty="0"/>
              <a:t>7 × 0,01 = </a:t>
            </a:r>
          </a:p>
        </p:txBody>
      </p:sp>
    </p:spTree>
    <p:extLst>
      <p:ext uri="{BB962C8B-B14F-4D97-AF65-F5344CB8AC3E}">
        <p14:creationId xmlns:p14="http://schemas.microsoft.com/office/powerpoint/2010/main" val="1016108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78386-BF16-E5EE-37AD-AE3B4BE251E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2F50C9E-A73B-BB55-8F81-2EC7EDFC3A8E}"/>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E06611B-FC32-8E56-133B-D977D79855BE}"/>
              </a:ext>
            </a:extLst>
          </p:cNvPr>
          <p:cNvSpPr/>
          <p:nvPr/>
        </p:nvSpPr>
        <p:spPr>
          <a:xfrm>
            <a:off x="275853" y="240029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1BEA19A-2131-7E5B-0721-3F89E56A4F46}"/>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5D40B6E-E873-9259-4E3A-A5DDDF340C5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7D8C96D-79B0-918F-F1C4-33E5616BBB6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77A267BA-C443-E1A3-71D6-DDE015BF715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333C536F-6A22-5E17-B2EB-51A6226327F4}"/>
              </a:ext>
            </a:extLst>
          </p:cNvPr>
          <p:cNvSpPr txBox="1"/>
          <p:nvPr/>
        </p:nvSpPr>
        <p:spPr>
          <a:xfrm>
            <a:off x="1043525" y="5661336"/>
            <a:ext cx="11582400" cy="1107996"/>
          </a:xfrm>
          <a:prstGeom prst="rect">
            <a:avLst/>
          </a:prstGeom>
          <a:noFill/>
          <a:ln w="38100">
            <a:solidFill>
              <a:srgbClr val="00B050"/>
            </a:solidFill>
          </a:ln>
        </p:spPr>
        <p:txBody>
          <a:bodyPr wrap="square" rtlCol="0">
            <a:spAutoFit/>
          </a:bodyPr>
          <a:lstStyle/>
          <a:p>
            <a:pPr algn="ctr" rtl="1"/>
            <a:r>
              <a:rPr lang="fr-FR" sz="6600" dirty="0"/>
              <a:t>349</a:t>
            </a:r>
            <a:r>
              <a:rPr lang="fr-FR" sz="6600" dirty="0">
                <a:solidFill>
                  <a:srgbClr val="FF0000"/>
                </a:solidFill>
              </a:rPr>
              <a:t>,</a:t>
            </a:r>
            <a:r>
              <a:rPr lang="fr-FR" sz="6600" dirty="0"/>
              <a:t>7 × 0,01 = 3</a:t>
            </a:r>
            <a:r>
              <a:rPr lang="fr-FR" sz="6600" dirty="0">
                <a:solidFill>
                  <a:srgbClr val="FF0000"/>
                </a:solidFill>
              </a:rPr>
              <a:t>,</a:t>
            </a:r>
            <a:r>
              <a:rPr lang="fr-FR" sz="6600" dirty="0"/>
              <a:t>497 </a:t>
            </a:r>
          </a:p>
        </p:txBody>
      </p:sp>
      <p:cxnSp>
        <p:nvCxnSpPr>
          <p:cNvPr id="4" name="Connecteur droit 3">
            <a:extLst>
              <a:ext uri="{FF2B5EF4-FFF2-40B4-BE49-F238E27FC236}">
                <a16:creationId xmlns:a16="http://schemas.microsoft.com/office/drawing/2014/main" id="{15163D71-1B84-4788-47D8-D64574F8AA3E}"/>
              </a:ext>
            </a:extLst>
          </p:cNvPr>
          <p:cNvCxnSpPr>
            <a:cxnSpLocks/>
          </p:cNvCxnSpPr>
          <p:nvPr/>
        </p:nvCxnSpPr>
        <p:spPr>
          <a:xfrm flipV="1">
            <a:off x="4572000" y="4838700"/>
            <a:ext cx="0" cy="1066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53D03489-4763-1C73-FC76-DD912B4DDEC7}"/>
              </a:ext>
            </a:extLst>
          </p:cNvPr>
          <p:cNvCxnSpPr/>
          <p:nvPr/>
        </p:nvCxnSpPr>
        <p:spPr>
          <a:xfrm>
            <a:off x="4572000" y="4838700"/>
            <a:ext cx="685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5A359979-4590-E080-0F63-774F062610C4}"/>
              </a:ext>
            </a:extLst>
          </p:cNvPr>
          <p:cNvSpPr txBox="1"/>
          <p:nvPr/>
        </p:nvSpPr>
        <p:spPr>
          <a:xfrm>
            <a:off x="5334000" y="4305300"/>
            <a:ext cx="2362199" cy="1077218"/>
          </a:xfrm>
          <a:prstGeom prst="rect">
            <a:avLst/>
          </a:prstGeom>
          <a:noFill/>
          <a:ln>
            <a:solidFill>
              <a:srgbClr val="FF0000"/>
            </a:solidFill>
          </a:ln>
        </p:spPr>
        <p:txBody>
          <a:bodyPr wrap="square" rtlCol="0">
            <a:spAutoFit/>
          </a:bodyPr>
          <a:lstStyle/>
          <a:p>
            <a:pPr algn="ctr" rtl="1"/>
            <a:r>
              <a:rPr lang="ar-MA" sz="3200" dirty="0"/>
              <a:t>نضع العدد </a:t>
            </a:r>
            <a:r>
              <a:rPr lang="fr-FR" sz="3200" dirty="0"/>
              <a:t>349,7</a:t>
            </a:r>
            <a:r>
              <a:rPr lang="ar-MA" sz="3200" dirty="0"/>
              <a:t> كما هو</a:t>
            </a:r>
            <a:endParaRPr lang="fr-FR" sz="3200" dirty="0"/>
          </a:p>
        </p:txBody>
      </p:sp>
      <p:cxnSp>
        <p:nvCxnSpPr>
          <p:cNvPr id="24" name="Connecteur droit 23">
            <a:extLst>
              <a:ext uri="{FF2B5EF4-FFF2-40B4-BE49-F238E27FC236}">
                <a16:creationId xmlns:a16="http://schemas.microsoft.com/office/drawing/2014/main" id="{49CE9285-3F84-8245-DD9A-F35A6D58BD35}"/>
              </a:ext>
            </a:extLst>
          </p:cNvPr>
          <p:cNvCxnSpPr/>
          <p:nvPr/>
        </p:nvCxnSpPr>
        <p:spPr>
          <a:xfrm>
            <a:off x="7772399" y="4838700"/>
            <a:ext cx="7620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93A087C8-BA5B-8AE5-8E56-B670B5489828}"/>
              </a:ext>
            </a:extLst>
          </p:cNvPr>
          <p:cNvCxnSpPr/>
          <p:nvPr/>
        </p:nvCxnSpPr>
        <p:spPr>
          <a:xfrm>
            <a:off x="8534400" y="48387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F9097144-6EEF-5C17-8033-B129948A4997}"/>
              </a:ext>
            </a:extLst>
          </p:cNvPr>
          <p:cNvSpPr txBox="1"/>
          <p:nvPr/>
        </p:nvSpPr>
        <p:spPr>
          <a:xfrm>
            <a:off x="5486400" y="6896100"/>
            <a:ext cx="2743204" cy="2062103"/>
          </a:xfrm>
          <a:prstGeom prst="rect">
            <a:avLst/>
          </a:prstGeom>
          <a:noFill/>
          <a:ln>
            <a:solidFill>
              <a:srgbClr val="FF0000"/>
            </a:solidFill>
          </a:ln>
        </p:spPr>
        <p:txBody>
          <a:bodyPr wrap="square" rtlCol="0">
            <a:spAutoFit/>
          </a:bodyPr>
          <a:lstStyle/>
          <a:p>
            <a:pPr algn="ctr" rtl="1"/>
            <a:r>
              <a:rPr lang="ar-MA" sz="3200" dirty="0"/>
              <a:t>نزيح الفاصلة برقمين نحو اليسار لأن </a:t>
            </a:r>
            <a:r>
              <a:rPr lang="fr-FR" sz="3200" dirty="0"/>
              <a:t>0,01</a:t>
            </a:r>
            <a:r>
              <a:rPr lang="ar-MA" sz="3200" dirty="0"/>
              <a:t>  له رقمان بعد الفاصلة</a:t>
            </a:r>
            <a:endParaRPr lang="fr-FR" sz="3200" dirty="0"/>
          </a:p>
        </p:txBody>
      </p:sp>
      <p:cxnSp>
        <p:nvCxnSpPr>
          <p:cNvPr id="30" name="Connecteur droit 29">
            <a:extLst>
              <a:ext uri="{FF2B5EF4-FFF2-40B4-BE49-F238E27FC236}">
                <a16:creationId xmlns:a16="http://schemas.microsoft.com/office/drawing/2014/main" id="{3E77C470-18B6-BBA5-3897-D44E76FB5F8A}"/>
              </a:ext>
            </a:extLst>
          </p:cNvPr>
          <p:cNvCxnSpPr/>
          <p:nvPr/>
        </p:nvCxnSpPr>
        <p:spPr>
          <a:xfrm>
            <a:off x="4648200" y="6616932"/>
            <a:ext cx="0" cy="13459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67D52488-A53A-11D3-A485-AEE68CB5399A}"/>
              </a:ext>
            </a:extLst>
          </p:cNvPr>
          <p:cNvCxnSpPr>
            <a:cxnSpLocks/>
          </p:cNvCxnSpPr>
          <p:nvPr/>
        </p:nvCxnSpPr>
        <p:spPr>
          <a:xfrm>
            <a:off x="4648200" y="7962900"/>
            <a:ext cx="83819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7B21D19F-1D6B-F79C-05A4-C50179B71EA9}"/>
              </a:ext>
            </a:extLst>
          </p:cNvPr>
          <p:cNvCxnSpPr/>
          <p:nvPr/>
        </p:nvCxnSpPr>
        <p:spPr>
          <a:xfrm flipV="1">
            <a:off x="8762999" y="6540732"/>
            <a:ext cx="0" cy="13459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2A2DEA76-3F9F-8824-9CE8-CDD9523E6D4C}"/>
              </a:ext>
            </a:extLst>
          </p:cNvPr>
          <p:cNvCxnSpPr>
            <a:cxnSpLocks/>
          </p:cNvCxnSpPr>
          <p:nvPr/>
        </p:nvCxnSpPr>
        <p:spPr>
          <a:xfrm>
            <a:off x="8229604" y="7886700"/>
            <a:ext cx="53339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43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0A26-8C0D-6A24-0ED3-6AF039F0D8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98168B5-A222-3E56-D119-280C087403C3}"/>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6517CDA-BAE2-E75F-C8B0-0FA8A03089EF}"/>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FE7B9D-926C-257E-6F0B-AA49C36C71A0}"/>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B7E0A56-9537-C35E-AD4D-2F632FD8D0D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ماذا تعلمنا؟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875DAA7-AE3B-43D8-867A-5B8CA6CC503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DDF78F0-4E03-59A2-E2F6-066F74B2BAC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8E03EEED-BB55-959B-4A58-B1F763E8F472}"/>
              </a:ext>
            </a:extLst>
          </p:cNvPr>
          <p:cNvPicPr>
            <a:picLocks noChangeAspect="1"/>
          </p:cNvPicPr>
          <p:nvPr/>
        </p:nvPicPr>
        <p:blipFill>
          <a:blip r:embed="rId4"/>
          <a:stretch>
            <a:fillRect/>
          </a:stretch>
        </p:blipFill>
        <p:spPr>
          <a:xfrm>
            <a:off x="275852" y="2857500"/>
            <a:ext cx="13117039" cy="6762380"/>
          </a:xfrm>
          <a:prstGeom prst="rect">
            <a:avLst/>
          </a:prstGeom>
        </p:spPr>
      </p:pic>
    </p:spTree>
    <p:extLst>
      <p:ext uri="{BB962C8B-B14F-4D97-AF65-F5344CB8AC3E}">
        <p14:creationId xmlns:p14="http://schemas.microsoft.com/office/powerpoint/2010/main" val="1742961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47 وأنجزوا التمرين رقم 1. </a:t>
            </a:r>
            <a:endParaRPr lang="ar-MA" sz="36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4401008"/>
            <a:ext cx="13070768" cy="3714292"/>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B7DCCEC6-C140-1F5E-9994-C496EA2AD9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4401008"/>
            <a:ext cx="13070768" cy="3714292"/>
          </a:xfrm>
          <a:prstGeom prst="rect">
            <a:avLst/>
          </a:prstGeom>
        </p:spPr>
      </p:pic>
    </p:spTree>
    <p:extLst>
      <p:ext uri="{BB962C8B-B14F-4D97-AF65-F5344CB8AC3E}">
        <p14:creationId xmlns:p14="http://schemas.microsoft.com/office/powerpoint/2010/main" val="811872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ترتيب أعداد عشرية</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تذكير بكيفية ترتيب الأعداد العشرية</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094325" y="3763594"/>
            <a:ext cx="11582400" cy="4154984"/>
          </a:xfrm>
          <a:prstGeom prst="rect">
            <a:avLst/>
          </a:prstGeom>
          <a:noFill/>
        </p:spPr>
        <p:txBody>
          <a:bodyPr wrap="square" rtlCol="0">
            <a:spAutoFit/>
          </a:bodyPr>
          <a:lstStyle/>
          <a:p>
            <a:pPr algn="r" rtl="1"/>
            <a:r>
              <a:rPr lang="ar-MA" sz="6600" dirty="0"/>
              <a:t>لترتيب أعداد عشرية:</a:t>
            </a:r>
          </a:p>
          <a:p>
            <a:pPr marL="857250" indent="-857250" algn="r" rtl="1">
              <a:buFont typeface="Wingdings" panose="05000000000000000000" pitchFamily="2" charset="2"/>
              <a:buChar char="§"/>
            </a:pPr>
            <a:r>
              <a:rPr lang="ar-MA" sz="6600" dirty="0"/>
              <a:t>أبدأ بمقارنة الأجزاء الصحيحة أولا؛</a:t>
            </a:r>
          </a:p>
          <a:p>
            <a:pPr marL="857250" indent="-857250" algn="r" rtl="1">
              <a:buFont typeface="Wingdings" panose="05000000000000000000" pitchFamily="2" charset="2"/>
              <a:buChar char="§"/>
            </a:pPr>
            <a:r>
              <a:rPr lang="ar-MA" sz="6600" dirty="0"/>
              <a:t>أقارن الأجزاء العشرية رقما رقما في حالة تساوي الأجزاء الصحيحة.</a:t>
            </a:r>
            <a:endParaRPr lang="fr-FR" sz="6600" dirty="0"/>
          </a:p>
        </p:txBody>
      </p:sp>
    </p:spTree>
    <p:extLst>
      <p:ext uri="{BB962C8B-B14F-4D97-AF65-F5344CB8AC3E}">
        <p14:creationId xmlns:p14="http://schemas.microsoft.com/office/powerpoint/2010/main" val="1109474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47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3961" y="4695378"/>
            <a:ext cx="13137024" cy="3334641"/>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50B84FD8-0905-CA00-FE39-F8798090B9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619392"/>
            <a:ext cx="13135345" cy="3334215"/>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ضرب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من يذكرنا بكيفية إنجاز عملية ضرب عددين عشريين؟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يمنح الفرصة لأحد المتعلمين للإجابة ثم يفتح الباب لزملائه لإبداء رأيهم حول إجابته.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نتذكر</a:t>
            </a:r>
            <a:endPar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ضرب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أحسب الجداء كما هو الشأن للأعداد الصحيحة الطبيعية (دون اعتبار الفاصلة)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أعد الأرقام يمين الفاصلة في عاملي الجداء؛</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في الجداء المحصل عليه، أبدأ من اليمين نحو اليسار، وأعد نفس عدد الأرقام؛</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أضع الفاصلة في الموضع المناسب في الجداء.</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2632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47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8191" y="4121832"/>
            <a:ext cx="13133853" cy="4679268"/>
          </a:xfrm>
          <a:prstGeom prst="rect">
            <a:avLst/>
          </a:prstGeom>
        </p:spPr>
      </p:pic>
      <p:sp>
        <p:nvSpPr>
          <p:cNvPr id="4" name="Rectangle 3">
            <a:extLst>
              <a:ext uri="{FF2B5EF4-FFF2-40B4-BE49-F238E27FC236}">
                <a16:creationId xmlns:a16="http://schemas.microsoft.com/office/drawing/2014/main" id="{443547F8-EABE-D67F-EFBE-1C195A5E6535}"/>
              </a:ext>
            </a:extLst>
          </p:cNvPr>
          <p:cNvSpPr/>
          <p:nvPr/>
        </p:nvSpPr>
        <p:spPr>
          <a:xfrm>
            <a:off x="6858000" y="527914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80FE9201-23D6-8647-5F3D-3C99BAA23F8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8191" y="4121832"/>
            <a:ext cx="13133853" cy="4679268"/>
          </a:xfrm>
          <a:prstGeom prst="rect">
            <a:avLst/>
          </a:prstGeom>
        </p:spPr>
      </p:pic>
      <p:sp>
        <p:nvSpPr>
          <p:cNvPr id="13" name="Rectangle 12">
            <a:extLst>
              <a:ext uri="{FF2B5EF4-FFF2-40B4-BE49-F238E27FC236}">
                <a16:creationId xmlns:a16="http://schemas.microsoft.com/office/drawing/2014/main" id="{7D8E5B7B-1FFC-C250-EC08-1433116BD6AB}"/>
              </a:ext>
            </a:extLst>
          </p:cNvPr>
          <p:cNvSpPr/>
          <p:nvPr/>
        </p:nvSpPr>
        <p:spPr>
          <a:xfrm>
            <a:off x="6858000" y="527914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6600" dirty="0">
                <a:solidFill>
                  <a:schemeClr val="tx1"/>
                </a:solidFill>
                <a:latin typeface="Microsoft Uighur" panose="02000000000000000000" pitchFamily="2" charset="-78"/>
                <a:cs typeface="Microsoft Uighur" panose="02000000000000000000" pitchFamily="2" charset="-78"/>
              </a:rPr>
              <a:t>13,50</a:t>
            </a:r>
            <a:r>
              <a:rPr lang="ar-MA" sz="66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6600" dirty="0">
                <a:solidFill>
                  <a:schemeClr val="tx1"/>
                </a:solidFill>
                <a:latin typeface="Microsoft Uighur" panose="02000000000000000000" pitchFamily="2" charset="-78"/>
                <a:cs typeface="Microsoft Uighur" panose="02000000000000000000" pitchFamily="2" charset="-78"/>
              </a:rPr>
              <a:t>4,5</a:t>
            </a:r>
            <a:r>
              <a:rPr lang="ar-MA" sz="66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66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06033" y="3086100"/>
            <a:ext cx="5576567"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625284"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78565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ثمن الموز </a:t>
            </a:r>
            <a:r>
              <a:rPr lang="fr-FR" sz="4800" dirty="0">
                <a:latin typeface="Microsoft Uighur" panose="02000000000000000000" pitchFamily="2" charset="-78"/>
                <a:cs typeface="Microsoft Uighur" panose="02000000000000000000" pitchFamily="2" charset="-78"/>
              </a:rPr>
              <a:t>13,50</a:t>
            </a:r>
            <a:r>
              <a:rPr lang="ar-MA" sz="4800" b="1" dirty="0">
                <a:solidFill>
                  <a:prstClr val="black"/>
                </a:solidFill>
                <a:latin typeface="Microsoft Uighur" panose="02000000000000000000" pitchFamily="2" charset="-78"/>
                <a:cs typeface="Microsoft Uighur" panose="02000000000000000000" pitchFamily="2" charset="-78"/>
              </a:rPr>
              <a:t> درهما للكيلوغرام </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اقتنى أحد الزبائن 4,5 كيلوغراما</a:t>
            </a: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620000" y="2907663"/>
            <a:ext cx="5549017"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385324"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الكمية التي اشتراها الزبون.</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382833"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453633" y="3238500"/>
            <a:ext cx="5576567"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479682"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1938992"/>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ثمن الموز </a:t>
            </a:r>
            <a:r>
              <a:rPr lang="fr-FR" sz="4000" dirty="0">
                <a:latin typeface="Microsoft Uighur" panose="02000000000000000000" pitchFamily="2" charset="-78"/>
                <a:cs typeface="Microsoft Uighur" panose="02000000000000000000" pitchFamily="2" charset="-78"/>
              </a:rPr>
              <a:t>13,50</a:t>
            </a:r>
            <a:r>
              <a:rPr lang="ar-MA" sz="4000" b="1" dirty="0">
                <a:solidFill>
                  <a:prstClr val="black"/>
                </a:solidFill>
                <a:latin typeface="Microsoft Uighur" panose="02000000000000000000" pitchFamily="2" charset="-78"/>
                <a:cs typeface="Microsoft Uighur" panose="02000000000000000000" pitchFamily="2" charset="-78"/>
              </a:rPr>
              <a:t> درهما للكيلوغرام</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اشترى الزبون </a:t>
            </a:r>
            <a:r>
              <a:rPr lang="fr-FR" sz="4000" b="1" dirty="0">
                <a:solidFill>
                  <a:prstClr val="black"/>
                </a:solidFill>
                <a:latin typeface="Microsoft Uighur" panose="02000000000000000000" pitchFamily="2" charset="-78"/>
                <a:cs typeface="Microsoft Uighur" panose="02000000000000000000" pitchFamily="2" charset="-78"/>
              </a:rPr>
              <a:t>4,5</a:t>
            </a:r>
            <a:r>
              <a:rPr lang="ar-MA" sz="4000" b="1" dirty="0">
                <a:solidFill>
                  <a:prstClr val="black"/>
                </a:solidFill>
                <a:latin typeface="Microsoft Uighur" panose="02000000000000000000" pitchFamily="2" charset="-78"/>
                <a:cs typeface="Microsoft Uighur" panose="02000000000000000000" pitchFamily="2" charset="-78"/>
              </a:rPr>
              <a:t> كيلوغراما</a:t>
            </a:r>
            <a:endParaRPr lang="ar-SA" sz="4000" b="1" dirty="0">
              <a:solidFill>
                <a:prstClr val="black"/>
              </a:solidFill>
              <a:latin typeface="Microsoft Uighur" panose="02000000000000000000" pitchFamily="2" charset="-78"/>
              <a:cs typeface="Microsoft Uighur" panose="02000000000000000000" pitchFamily="2" charset="-78"/>
            </a:endParaRP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هو ثمن الكمية التي اشتراها الزبون؟</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304430" y="6536111"/>
            <a:ext cx="6720430"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الضرب</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ثمن الكمية التي اشتراها الزبون</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الضرب</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كمية الموز التي اشتراها الزبون </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الكيلوغرام الواحد من الموز</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ثمن الكمية التي اشتراها الزبون</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سنضرب ثمن الكيلوغرام الواحد من الموز في الكمية التي اشتراها الزبون</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035726" y="4838700"/>
            <a:ext cx="3165885"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11500" dirty="0">
                <a:solidFill>
                  <a:prstClr val="black"/>
                </a:solidFill>
                <a:latin typeface="Microsoft Uighur" panose="02000000000000000000" pitchFamily="2" charset="-78"/>
                <a:cs typeface="Microsoft Uighur" panose="02000000000000000000" pitchFamily="2" charset="-78"/>
              </a:rPr>
              <a:t>4,5</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13,50</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هو ثمن الكمية التي اشتراها الزبون</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ثمن الكمية التي اشتراها الزبون؟</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في أحد المتاجر الكبرى يبلغ ثمن الموز </a:t>
            </a:r>
            <a:r>
              <a:rPr lang="fr-FR" sz="4800" dirty="0">
                <a:solidFill>
                  <a:schemeClr val="tx1"/>
                </a:solidFill>
                <a:latin typeface="Microsoft Uighur" panose="02000000000000000000" pitchFamily="2" charset="-78"/>
                <a:cs typeface="Microsoft Uighur" panose="02000000000000000000" pitchFamily="2" charset="-78"/>
              </a:rPr>
              <a:t>13,50</a:t>
            </a:r>
            <a:r>
              <a:rPr lang="ar-MA" sz="4800" dirty="0">
                <a:solidFill>
                  <a:schemeClr val="tx1"/>
                </a:solidFill>
                <a:latin typeface="Microsoft Uighur" panose="02000000000000000000" pitchFamily="2" charset="-78"/>
                <a:cs typeface="Microsoft Uighur" panose="02000000000000000000" pitchFamily="2" charset="-78"/>
              </a:rPr>
              <a:t> درهما للكيلوغرام الواحد. اقتنى أحد الزبائن </a:t>
            </a:r>
            <a:r>
              <a:rPr lang="fr-FR" sz="4800" dirty="0">
                <a:solidFill>
                  <a:schemeClr val="tx1"/>
                </a:solidFill>
                <a:latin typeface="Microsoft Uighur" panose="02000000000000000000" pitchFamily="2" charset="-78"/>
                <a:cs typeface="Microsoft Uighur" panose="02000000000000000000" pitchFamily="2" charset="-78"/>
              </a:rPr>
              <a:t>4,5</a:t>
            </a:r>
            <a:r>
              <a:rPr lang="ar-MA" sz="4800" dirty="0">
                <a:solidFill>
                  <a:schemeClr val="tx1"/>
                </a:solidFill>
                <a:latin typeface="Microsoft Uighur" panose="02000000000000000000" pitchFamily="2" charset="-78"/>
                <a:cs typeface="Microsoft Uighur" panose="02000000000000000000" pitchFamily="2" charset="-78"/>
              </a:rPr>
              <a:t> كيلوغراما منه.</a:t>
            </a:r>
          </a:p>
          <a:p>
            <a:pPr algn="r" rtl="1"/>
            <a:r>
              <a:rPr lang="ar-MA" sz="4800" dirty="0">
                <a:solidFill>
                  <a:schemeClr val="tx1"/>
                </a:solidFill>
                <a:latin typeface="Microsoft Uighur" panose="02000000000000000000" pitchFamily="2" charset="-78"/>
                <a:cs typeface="Microsoft Uighur" panose="02000000000000000000" pitchFamily="2" charset="-78"/>
              </a:rPr>
              <a:t>ما هو ثمن الكمية التي اشتراها الزبون؟</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الكمية التي اشتراها الزبون هو</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13,50 × 4,5 = 60,75</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538884"/>
            <a:ext cx="13085364" cy="5183398"/>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538884"/>
            <a:ext cx="13085364" cy="5183398"/>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28060</TotalTime>
  <Words>1827</Words>
  <Application>Microsoft Office PowerPoint</Application>
  <PresentationFormat>Personnalisé</PresentationFormat>
  <Paragraphs>396</Paragraphs>
  <Slides>52</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52</vt:i4>
      </vt:variant>
    </vt:vector>
  </HeadingPairs>
  <TitlesOfParts>
    <vt:vector size="64" baseType="lpstr">
      <vt:lpstr>Microsoft Uighur</vt:lpstr>
      <vt:lpstr>Montserrat</vt:lpstr>
      <vt:lpstr>Dubai</vt:lpstr>
      <vt:lpstr>Carelia</vt:lpstr>
      <vt:lpstr>Montserrat Light</vt:lpstr>
      <vt:lpstr>Wingdings</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235</cp:revision>
  <dcterms:created xsi:type="dcterms:W3CDTF">2006-08-16T00:00:00Z</dcterms:created>
  <dcterms:modified xsi:type="dcterms:W3CDTF">2025-09-28T02:59:03Z</dcterms:modified>
  <dc:identifier>DAFtlvZnwz4</dc:identifier>
</cp:coreProperties>
</file>