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72"/>
  </p:notesMasterIdLst>
  <p:sldIdLst>
    <p:sldId id="257" r:id="rId2"/>
    <p:sldId id="2134808553" r:id="rId3"/>
    <p:sldId id="2134808554" r:id="rId4"/>
    <p:sldId id="2134808552" r:id="rId5"/>
    <p:sldId id="2134805392" r:id="rId6"/>
    <p:sldId id="2134805155" r:id="rId7"/>
    <p:sldId id="2134808443" r:id="rId8"/>
    <p:sldId id="2134808556" r:id="rId9"/>
    <p:sldId id="386" r:id="rId10"/>
    <p:sldId id="2134808444" r:id="rId11"/>
    <p:sldId id="2147482528" r:id="rId12"/>
    <p:sldId id="2134805396" r:id="rId13"/>
    <p:sldId id="2134808570" r:id="rId14"/>
    <p:sldId id="2134808590" r:id="rId15"/>
    <p:sldId id="2134808591" r:id="rId16"/>
    <p:sldId id="2134808675" r:id="rId17"/>
    <p:sldId id="2134808676" r:id="rId18"/>
    <p:sldId id="2134808446" r:id="rId19"/>
    <p:sldId id="2134808589" r:id="rId20"/>
    <p:sldId id="2134808598" r:id="rId21"/>
    <p:sldId id="2134808599" r:id="rId22"/>
    <p:sldId id="2134808459" r:id="rId23"/>
    <p:sldId id="2134808653" r:id="rId24"/>
    <p:sldId id="2134808681" r:id="rId25"/>
    <p:sldId id="2134808654" r:id="rId26"/>
    <p:sldId id="2134808682" r:id="rId27"/>
    <p:sldId id="2134808677" r:id="rId28"/>
    <p:sldId id="2134808678" r:id="rId29"/>
    <p:sldId id="2134808683" r:id="rId30"/>
    <p:sldId id="2134808684" r:id="rId31"/>
    <p:sldId id="2134808679" r:id="rId32"/>
    <p:sldId id="2134808680" r:id="rId33"/>
    <p:sldId id="2134808685" r:id="rId34"/>
    <p:sldId id="2134808686" r:id="rId35"/>
    <p:sldId id="2134808612" r:id="rId36"/>
    <p:sldId id="2134808613" r:id="rId37"/>
    <p:sldId id="2134808460" r:id="rId38"/>
    <p:sldId id="2134808453" r:id="rId39"/>
    <p:sldId id="2134808538" r:id="rId40"/>
    <p:sldId id="2134808687" r:id="rId41"/>
    <p:sldId id="2134808614" r:id="rId42"/>
    <p:sldId id="2134808688" r:id="rId43"/>
    <p:sldId id="2134808659" r:id="rId44"/>
    <p:sldId id="2134808689" r:id="rId45"/>
    <p:sldId id="2134808550" r:id="rId46"/>
    <p:sldId id="2134808673" r:id="rId47"/>
    <p:sldId id="2134808619" r:id="rId48"/>
    <p:sldId id="2134808543" r:id="rId49"/>
    <p:sldId id="2134808454" r:id="rId50"/>
    <p:sldId id="2134808542" r:id="rId51"/>
    <p:sldId id="2134808491" r:id="rId52"/>
    <p:sldId id="2134808578" r:id="rId53"/>
    <p:sldId id="2134808579" r:id="rId54"/>
    <p:sldId id="2134808560" r:id="rId55"/>
    <p:sldId id="2134808580" r:id="rId56"/>
    <p:sldId id="2134808581" r:id="rId57"/>
    <p:sldId id="2134808561" r:id="rId58"/>
    <p:sldId id="2134808582" r:id="rId59"/>
    <p:sldId id="2134808583" r:id="rId60"/>
    <p:sldId id="2134808584" r:id="rId61"/>
    <p:sldId id="2134808585" r:id="rId62"/>
    <p:sldId id="2134808586" r:id="rId63"/>
    <p:sldId id="2134808620" r:id="rId64"/>
    <p:sldId id="2134808621" r:id="rId65"/>
    <p:sldId id="2147482536" r:id="rId66"/>
    <p:sldId id="2147482537" r:id="rId67"/>
    <p:sldId id="2134808503" r:id="rId68"/>
    <p:sldId id="2134808504" r:id="rId69"/>
    <p:sldId id="2134804381" r:id="rId70"/>
    <p:sldId id="2134804382" r:id="rId71"/>
  </p:sldIdLst>
  <p:sldSz cx="13716000" cy="10287000"/>
  <p:notesSz cx="6858000" cy="9144000"/>
  <p:embeddedFontLst>
    <p:embeddedFont>
      <p:font typeface="29LT Bukra Regular" panose="020B0604020202020204" charset="0"/>
      <p:regular r:id="rId73"/>
    </p:embeddedFont>
    <p:embeddedFont>
      <p:font typeface="Carelia" panose="020B0604020202020204" charset="0"/>
      <p:regular r:id="rId74"/>
    </p:embeddedFont>
    <p:embeddedFont>
      <p:font typeface="Dosis" pitchFamily="2" charset="0"/>
      <p:regular r:id="rId75"/>
      <p:bold r:id="rId76"/>
    </p:embeddedFont>
    <p:embeddedFont>
      <p:font typeface="Dubai" panose="020B0503030403030204" pitchFamily="34" charset="-78"/>
      <p:regular r:id="rId77"/>
      <p:bold r:id="rId78"/>
    </p:embeddedFont>
    <p:embeddedFont>
      <p:font typeface="Microsoft Uighur" panose="02000000000000000000" pitchFamily="2" charset="-78"/>
      <p:regular r:id="rId79"/>
      <p:bold r:id="rId80"/>
    </p:embeddedFont>
    <p:embeddedFont>
      <p:font typeface="Montserrat" panose="00000500000000000000" pitchFamily="2" charset="0"/>
      <p:regular r:id="rId81"/>
      <p:bold r:id="rId82"/>
      <p:italic r:id="rId83"/>
      <p:boldItalic r:id="rId84"/>
    </p:embeddedFont>
    <p:embeddedFont>
      <p:font typeface="Montserrat Light" panose="00000400000000000000" pitchFamily="2" charset="0"/>
      <p:regular r:id="rId85"/>
      <p:italic r:id="rId86"/>
    </p:embeddedFont>
    <p:embeddedFont>
      <p:font typeface="Montserrat Medium" panose="00000600000000000000" pitchFamily="2" charset="0"/>
      <p:regular r:id="rId87"/>
      <p:italic r:id="rId8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29D4A"/>
    <a:srgbClr val="02BDC9"/>
    <a:srgbClr val="F98F51"/>
    <a:srgbClr val="0097B2"/>
    <a:srgbClr val="4AC283"/>
    <a:srgbClr val="3D8FA5"/>
    <a:srgbClr val="106585"/>
    <a:srgbClr val="7ACFB0"/>
    <a:srgbClr val="FCCF9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132" autoAdjust="0"/>
    <p:restoredTop sz="95226" autoAdjust="0"/>
  </p:normalViewPr>
  <p:slideViewPr>
    <p:cSldViewPr>
      <p:cViewPr varScale="1">
        <p:scale>
          <a:sx n="47" d="100"/>
          <a:sy n="47" d="100"/>
        </p:scale>
        <p:origin x="1308" y="4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font" Target="fonts/font12.fntdata"/><Relationship Id="rId89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2.fntdata"/><Relationship Id="rId79" Type="http://schemas.openxmlformats.org/officeDocument/2006/relationships/font" Target="fonts/font7.fntdata"/><Relationship Id="rId5" Type="http://schemas.openxmlformats.org/officeDocument/2006/relationships/slide" Target="slides/slide4.xml"/><Relationship Id="rId90" Type="http://schemas.openxmlformats.org/officeDocument/2006/relationships/viewProps" Target="viewProp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notesMaster" Target="notesMasters/notesMaster1.xml"/><Relationship Id="rId80" Type="http://schemas.openxmlformats.org/officeDocument/2006/relationships/font" Target="fonts/font8.fntdata"/><Relationship Id="rId85" Type="http://schemas.openxmlformats.org/officeDocument/2006/relationships/font" Target="fonts/font1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font" Target="fonts/font3.fntdata"/><Relationship Id="rId83" Type="http://schemas.openxmlformats.org/officeDocument/2006/relationships/font" Target="fonts/font11.fntdata"/><Relationship Id="rId88" Type="http://schemas.openxmlformats.org/officeDocument/2006/relationships/font" Target="fonts/font16.fntdata"/><Relationship Id="rId9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font" Target="fonts/font1.fntdata"/><Relationship Id="rId78" Type="http://schemas.openxmlformats.org/officeDocument/2006/relationships/font" Target="fonts/font6.fntdata"/><Relationship Id="rId81" Type="http://schemas.openxmlformats.org/officeDocument/2006/relationships/font" Target="fonts/font9.fntdata"/><Relationship Id="rId86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4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ableStyles" Target="tableStyle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font" Target="fonts/font15.fntdata"/><Relationship Id="rId61" Type="http://schemas.openxmlformats.org/officeDocument/2006/relationships/slide" Target="slides/slide60.xml"/><Relationship Id="rId82" Type="http://schemas.openxmlformats.org/officeDocument/2006/relationships/font" Target="fonts/font10.fntdata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03/10/2025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57170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3" name="Google Shape;14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998123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ection Header">
  <p:cSld name="2_Section 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 txBox="1">
            <a:spLocks noGrp="1"/>
          </p:cNvSpPr>
          <p:nvPr>
            <p:ph type="body" idx="1"/>
          </p:nvPr>
        </p:nvSpPr>
        <p:spPr>
          <a:xfrm>
            <a:off x="701021" y="2488853"/>
            <a:ext cx="8614108" cy="686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667"/>
              <a:buNone/>
              <a:defRPr sz="3000">
                <a:latin typeface="Montserrat"/>
                <a:ea typeface="Montserrat"/>
                <a:cs typeface="Montserrat"/>
                <a:sym typeface="Montserra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1"/>
          <p:cNvSpPr txBox="1">
            <a:spLocks noGrp="1"/>
          </p:cNvSpPr>
          <p:nvPr>
            <p:ph type="title"/>
          </p:nvPr>
        </p:nvSpPr>
        <p:spPr>
          <a:xfrm>
            <a:off x="701019" y="1274513"/>
            <a:ext cx="8614107" cy="1084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800"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body" idx="2"/>
          </p:nvPr>
        </p:nvSpPr>
        <p:spPr>
          <a:xfrm>
            <a:off x="701021" y="3305276"/>
            <a:ext cx="8614108" cy="16970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009A92"/>
              </a:buClr>
              <a:buSzPts val="2133"/>
              <a:buNone/>
              <a:defRPr sz="2400" b="0" i="0">
                <a:solidFill>
                  <a:srgbClr val="009A92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11"/>
          <p:cNvSpPr txBox="1">
            <a:spLocks noGrp="1"/>
          </p:cNvSpPr>
          <p:nvPr>
            <p:ph type="body" idx="3"/>
          </p:nvPr>
        </p:nvSpPr>
        <p:spPr>
          <a:xfrm>
            <a:off x="701021" y="5334413"/>
            <a:ext cx="8614108" cy="2638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514350" lvl="0" indent="-257175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rgbClr val="4D4D4D"/>
              </a:buClr>
              <a:buSzPts val="1600"/>
              <a:buNone/>
              <a:defRPr sz="1800" b="0" i="0">
                <a:solidFill>
                  <a:srgbClr val="4D4D4D"/>
                </a:solidFill>
                <a:latin typeface="Montserrat Medium"/>
                <a:ea typeface="Montserrat Medium"/>
                <a:cs typeface="Montserrat Medium"/>
                <a:sym typeface="Montserrat Medium"/>
              </a:defRPr>
            </a:lvl1pPr>
            <a:lvl2pPr marL="1028700" lvl="1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543050" lvl="2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2057400" lvl="3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571750" lvl="4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3086100" lvl="5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600450" lvl="6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4114800" lvl="7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629150" lvl="8" indent="-385763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1"/>
          <p:cNvSpPr txBox="1">
            <a:spLocks noGrp="1"/>
          </p:cNvSpPr>
          <p:nvPr>
            <p:ph type="ftr" idx="11"/>
          </p:nvPr>
        </p:nvSpPr>
        <p:spPr>
          <a:xfrm>
            <a:off x="4543425" y="9534526"/>
            <a:ext cx="462915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1"/>
          <p:cNvSpPr txBox="1">
            <a:spLocks noGrp="1"/>
          </p:cNvSpPr>
          <p:nvPr>
            <p:ph type="sldNum" idx="12"/>
          </p:nvPr>
        </p:nvSpPr>
        <p:spPr>
          <a:xfrm>
            <a:off x="9686925" y="9534526"/>
            <a:ext cx="3086100" cy="547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IN" smtClean="0"/>
              <a:pPr/>
              <a:t>‹N°›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9786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7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jpeg"/><Relationship Id="rId7" Type="http://schemas.openxmlformats.org/officeDocument/2006/relationships/image" Target="../media/image27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8.png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31.png"/><Relationship Id="rId5" Type="http://schemas.openxmlformats.org/officeDocument/2006/relationships/image" Target="../media/image22.png"/><Relationship Id="rId4" Type="http://schemas.openxmlformats.org/officeDocument/2006/relationships/image" Target="../media/image9.svg"/><Relationship Id="rId9" Type="http://schemas.openxmlformats.org/officeDocument/2006/relationships/image" Target="../media/image3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38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png"/><Relationship Id="rId5" Type="http://schemas.openxmlformats.org/officeDocument/2006/relationships/image" Target="../media/image47.png"/><Relationship Id="rId4" Type="http://schemas.openxmlformats.org/officeDocument/2006/relationships/image" Target="../media/image4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png"/><Relationship Id="rId4" Type="http://schemas.openxmlformats.org/officeDocument/2006/relationships/image" Target="../media/image4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png"/><Relationship Id="rId4" Type="http://schemas.openxmlformats.org/officeDocument/2006/relationships/image" Target="../media/image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7" Type="http://schemas.openxmlformats.org/officeDocument/2006/relationships/image" Target="../media/image6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49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61.jpe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3623843" y="2534062"/>
            <a:ext cx="6963158" cy="20672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برنامج دعم التعلمات الأساس</a:t>
            </a:r>
          </a:p>
          <a:p>
            <a:pPr algn="ctr" defTabSz="685834">
              <a:lnSpc>
                <a:spcPts val="7868"/>
              </a:lnSpc>
            </a:pPr>
            <a:r>
              <a:rPr lang="a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رياضيات-</a:t>
            </a:r>
            <a:r>
              <a:rPr lang="fr-MA" sz="765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-</a:t>
            </a:r>
            <a:endParaRPr lang="en-US" sz="765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0449E5-A915-52F7-9A79-1DAEEE7AAA65}"/>
              </a:ext>
            </a:extLst>
          </p:cNvPr>
          <p:cNvGrpSpPr/>
          <p:nvPr/>
        </p:nvGrpSpPr>
        <p:grpSpPr>
          <a:xfrm>
            <a:off x="3840481" y="7125051"/>
            <a:ext cx="5029200" cy="813494"/>
            <a:chOff x="3700264" y="7007413"/>
            <a:chExt cx="5029200" cy="813494"/>
          </a:xfrm>
        </p:grpSpPr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C7D7DD4C-7B77-183D-F3D6-F7060A8F6D60}"/>
                </a:ext>
              </a:extLst>
            </p:cNvPr>
            <p:cNvSpPr/>
            <p:nvPr/>
          </p:nvSpPr>
          <p:spPr>
            <a:xfrm>
              <a:off x="4833798" y="7007413"/>
              <a:ext cx="3200400" cy="813494"/>
            </a:xfrm>
            <a:prstGeom prst="roundRect">
              <a:avLst>
                <a:gd name="adj" fmla="val 32324"/>
              </a:avLst>
            </a:prstGeom>
            <a:solidFill>
              <a:srgbClr val="02BDC9"/>
            </a:soli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685834" rtl="1" eaLnBrk="1" latinLnBrk="0" hangingPunct="1"/>
              <a:endParaRPr lang="fr-MA" sz="16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45B0A1E8-F2BA-31DC-A793-BDED4E478A5A}"/>
                </a:ext>
              </a:extLst>
            </p:cNvPr>
            <p:cNvSpPr txBox="1"/>
            <p:nvPr/>
          </p:nvSpPr>
          <p:spPr>
            <a:xfrm>
              <a:off x="3700264" y="7100224"/>
              <a:ext cx="5029200" cy="65402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 defTabSz="685834">
                <a:lnSpc>
                  <a:spcPts val="5139"/>
                </a:lnSpc>
              </a:pPr>
              <a:r>
                <a:rPr lang="ar-MA" sz="4400" b="1" dirty="0">
                  <a:solidFill>
                    <a:prstClr val="white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الحصة 3</a:t>
              </a:r>
              <a:endParaRPr lang="en-US" sz="44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210" y="657600"/>
            <a:ext cx="9999580" cy="1399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6DF3C3DF-BC80-4970-481E-ADCBABF05D3F}"/>
              </a:ext>
            </a:extLst>
          </p:cNvPr>
          <p:cNvSpPr/>
          <p:nvPr/>
        </p:nvSpPr>
        <p:spPr>
          <a:xfrm>
            <a:off x="3642589" y="6337711"/>
            <a:ext cx="4150825" cy="813494"/>
          </a:xfrm>
          <a:prstGeom prst="roundRect">
            <a:avLst>
              <a:gd name="adj" fmla="val 32324"/>
            </a:avLst>
          </a:prstGeom>
          <a:solidFill>
            <a:srgbClr val="0097B2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r>
              <a:rPr lang="ar-MA" sz="4000" b="1" dirty="0">
                <a:solidFill>
                  <a:prstClr val="white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التحدي</a:t>
            </a:r>
            <a:endParaRPr lang="fr-MA" sz="40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1279739E-FA6F-27BB-DBC4-1A1F427472A5}"/>
              </a:ext>
            </a:extLst>
          </p:cNvPr>
          <p:cNvSpPr/>
          <p:nvPr/>
        </p:nvSpPr>
        <p:spPr>
          <a:xfrm>
            <a:off x="7433486" y="5939434"/>
            <a:ext cx="2072355" cy="2134760"/>
          </a:xfrm>
          <a:prstGeom prst="ellipse">
            <a:avLst/>
          </a:prstGeom>
          <a:solidFill>
            <a:srgbClr val="F98F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المسار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 2</a:t>
            </a:r>
            <a:endParaRPr lang="ar-SA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4" name="Image 13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5FFBA39-F1A6-F572-421F-35553D52C2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8255" y="7413974"/>
            <a:ext cx="3063526" cy="3063526"/>
          </a:xfrm>
          <a:prstGeom prst="rect">
            <a:avLst/>
          </a:prstGeom>
        </p:spPr>
      </p:pic>
      <p:pic>
        <p:nvPicPr>
          <p:cNvPr id="15" name="Image 1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27481252-6931-A99A-AF05-0FA2124BDB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6425" y="7828525"/>
            <a:ext cx="2648975" cy="2648975"/>
          </a:xfrm>
          <a:prstGeom prst="rect">
            <a:avLst/>
          </a:prstGeom>
        </p:spPr>
      </p:pic>
      <p:pic>
        <p:nvPicPr>
          <p:cNvPr id="17" name="Image 16" descr="Une image contenant symbole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195FDF21-CBDC-AD79-08C0-1C60C5891D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904" y="3783357"/>
            <a:ext cx="2539233" cy="2539233"/>
          </a:xfrm>
          <a:prstGeom prst="rect">
            <a:avLst/>
          </a:prstGeom>
        </p:spPr>
      </p:pic>
      <p:sp>
        <p:nvSpPr>
          <p:cNvPr id="13" name="TextBox 3">
            <a:extLst>
              <a:ext uri="{FF2B5EF4-FFF2-40B4-BE49-F238E27FC236}">
                <a16:creationId xmlns:a16="http://schemas.microsoft.com/office/drawing/2014/main" id="{91603CC8-916E-6FBF-A24D-27A1DA4DD6EC}"/>
              </a:ext>
            </a:extLst>
          </p:cNvPr>
          <p:cNvSpPr txBox="1"/>
          <p:nvPr/>
        </p:nvSpPr>
        <p:spPr>
          <a:xfrm>
            <a:off x="10894387" y="4305300"/>
            <a:ext cx="264223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S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المستوى</a:t>
            </a:r>
          </a:p>
          <a:p>
            <a:pPr algn="ctr" defTabSz="685834"/>
            <a:r>
              <a:rPr lang="ar-MA" sz="40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6</a:t>
            </a:r>
            <a:endParaRPr lang="en-US" sz="4000" b="1" dirty="0">
              <a:solidFill>
                <a:srgbClr val="1F497D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1C0EB-B04A-44FA-412B-9853957808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4D773D9-4AB5-D589-30C7-11C5381C1E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B466F6F8-12C2-20C3-C36D-3D3974B77E2C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915E1A51-0A01-5BA5-4953-023250B25CF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3F08AE0-31C7-6E40-362F-30CDC1F537F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F9E632CD-CCED-6CB5-9816-91792C6287C9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1DCD915-7FB3-2B42-0458-D7E085A0BD1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16C8293-ADAE-7744-3C0E-0503B7D3D186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العرض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1E08986A-DE47-481B-D636-CB203EF8F1CD}"/>
              </a:ext>
            </a:extLst>
          </p:cNvPr>
          <p:cNvSpPr/>
          <p:nvPr/>
        </p:nvSpPr>
        <p:spPr>
          <a:xfrm>
            <a:off x="11049000" y="2796619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C6BDC8EF-9BB5-4D44-520B-D47A2DFDAAF0}"/>
              </a:ext>
            </a:extLst>
          </p:cNvPr>
          <p:cNvSpPr/>
          <p:nvPr/>
        </p:nvSpPr>
        <p:spPr>
          <a:xfrm rot="10800000">
            <a:off x="11197075" y="4807887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5" name="Rectangle : coins arrondis 14">
            <a:extLst>
              <a:ext uri="{FF2B5EF4-FFF2-40B4-BE49-F238E27FC236}">
                <a16:creationId xmlns:a16="http://schemas.microsoft.com/office/drawing/2014/main" id="{4495D9EB-9188-23BF-EC3B-70E26E689E3D}"/>
              </a:ext>
            </a:extLst>
          </p:cNvPr>
          <p:cNvSpPr/>
          <p:nvPr/>
        </p:nvSpPr>
        <p:spPr>
          <a:xfrm>
            <a:off x="1981200" y="316781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شرائح خاصة بالأستاذ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9E44F33-391F-1012-62D3-E3C3023FAA92}"/>
              </a:ext>
            </a:extLst>
          </p:cNvPr>
          <p:cNvSpPr/>
          <p:nvPr/>
        </p:nvSpPr>
        <p:spPr>
          <a:xfrm>
            <a:off x="1981200" y="4718020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إرشادات وشروحات  يجب على الأستاذ قولها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8E1C7E21-69AA-FCFA-C180-A8C4E895D44D}"/>
              </a:ext>
            </a:extLst>
          </p:cNvPr>
          <p:cNvSpPr/>
          <p:nvPr/>
        </p:nvSpPr>
        <p:spPr>
          <a:xfrm>
            <a:off x="1981200" y="6572501"/>
            <a:ext cx="8511034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إيقاف العرض والقيام بمناولة /نمذجة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77F80AF-D8F5-A33D-886C-3A4CD4BA27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11212" y="6381299"/>
            <a:ext cx="1009944" cy="1009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9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CBB9B-F492-33FE-5F20-BF6368581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0BCB1B6-49A2-3CB4-0B06-A36F2CCF0465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00F71B2F-CC78-8106-0BAD-67A188291612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FC42A3B4-BC2F-DB6D-0D9F-46235ABB7A27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9E2F9B00-D825-A53A-812B-A1A42A8CA133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8D48713E-6AA3-AFDF-E54A-DE5BFC6D3184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10497B7-C3BB-5209-683C-E413A7489E84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672D10F-6FE2-8038-51BD-C12D90F18603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توجيهات لاستعمال الكراسة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 descr="Une image contenant texte, diagramme, capture d’écran, cercle&#10;&#10;Le contenu généré par l’IA peut être incorrect.">
            <a:extLst>
              <a:ext uri="{FF2B5EF4-FFF2-40B4-BE49-F238E27FC236}">
                <a16:creationId xmlns:a16="http://schemas.microsoft.com/office/drawing/2014/main" id="{46E0360B-3C6E-AB2C-6BA0-C737B4E0F8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378075"/>
            <a:ext cx="4978734" cy="553085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8A41F9F-7DA3-7FF5-2368-47A142290322}"/>
              </a:ext>
            </a:extLst>
          </p:cNvPr>
          <p:cNvSpPr/>
          <p:nvPr/>
        </p:nvSpPr>
        <p:spPr>
          <a:xfrm>
            <a:off x="7315200" y="2705100"/>
            <a:ext cx="1905000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46BCDDB-73B2-8281-3351-F1E3A66348C5}"/>
              </a:ext>
            </a:extLst>
          </p:cNvPr>
          <p:cNvSpPr/>
          <p:nvPr/>
        </p:nvSpPr>
        <p:spPr>
          <a:xfrm>
            <a:off x="7315200" y="5829300"/>
            <a:ext cx="2286000" cy="9144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95EA725-F403-2B7B-FB14-1783C9E4C352}"/>
              </a:ext>
            </a:extLst>
          </p:cNvPr>
          <p:cNvSpPr/>
          <p:nvPr/>
        </p:nvSpPr>
        <p:spPr>
          <a:xfrm>
            <a:off x="8915400" y="4000500"/>
            <a:ext cx="3048000" cy="15240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14D724B-A0EC-9143-2C0F-B2A7B054C3C0}"/>
              </a:ext>
            </a:extLst>
          </p:cNvPr>
          <p:cNvSpPr/>
          <p:nvPr/>
        </p:nvSpPr>
        <p:spPr>
          <a:xfrm>
            <a:off x="10656280" y="8155867"/>
            <a:ext cx="1269666" cy="838200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9E18CEA4-4CFA-D7CA-44F8-4F7296DD3950}"/>
              </a:ext>
            </a:extLst>
          </p:cNvPr>
          <p:cNvSpPr/>
          <p:nvPr/>
        </p:nvSpPr>
        <p:spPr>
          <a:xfrm>
            <a:off x="7315200" y="8155867"/>
            <a:ext cx="3249172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أنشطة تنجز في القسم كما هي معروضة على الشرائح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7B26EFE9-24AF-B1A6-C880-9FEF63CD8DD1}"/>
              </a:ext>
            </a:extLst>
          </p:cNvPr>
          <p:cNvSpPr/>
          <p:nvPr/>
        </p:nvSpPr>
        <p:spPr>
          <a:xfrm>
            <a:off x="1411692" y="8155867"/>
            <a:ext cx="2855508" cy="838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r>
              <a:rPr lang="ar-SA" sz="3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باقي الأنشطة تنجز في المنزل</a:t>
            </a: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2" name="Image 21" descr="Une image contenant texte, capture d’écran, Police, nombre&#10;&#10;Le contenu généré par l’IA peut être incorrect.">
            <a:extLst>
              <a:ext uri="{FF2B5EF4-FFF2-40B4-BE49-F238E27FC236}">
                <a16:creationId xmlns:a16="http://schemas.microsoft.com/office/drawing/2014/main" id="{E06CC337-FBC0-E567-A7B6-621E52C87C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94" y="2352907"/>
            <a:ext cx="4963756" cy="55308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7395993A-6296-A958-8AA0-0F809DEB4BF6}"/>
              </a:ext>
            </a:extLst>
          </p:cNvPr>
          <p:cNvSpPr/>
          <p:nvPr/>
        </p:nvSpPr>
        <p:spPr>
          <a:xfrm>
            <a:off x="1456432" y="2644151"/>
            <a:ext cx="1905000" cy="975349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5D57405-826B-D91C-E25F-3291A9408625}"/>
              </a:ext>
            </a:extLst>
          </p:cNvPr>
          <p:cNvSpPr/>
          <p:nvPr/>
        </p:nvSpPr>
        <p:spPr>
          <a:xfrm>
            <a:off x="1265594" y="4260374"/>
            <a:ext cx="4754206" cy="4740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168FC6F-DD29-1F45-DE32-804CC9814112}"/>
              </a:ext>
            </a:extLst>
          </p:cNvPr>
          <p:cNvSpPr/>
          <p:nvPr/>
        </p:nvSpPr>
        <p:spPr>
          <a:xfrm>
            <a:off x="1265594" y="5609206"/>
            <a:ext cx="1630006" cy="1366212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endParaRPr lang="fr-FR"/>
          </a:p>
        </p:txBody>
      </p:sp>
      <p:pic>
        <p:nvPicPr>
          <p:cNvPr id="27" name="Image 26" descr="Une image contenant Panneau de signalisation, signe, jaune&#10;&#10;Le contenu généré par l’IA peut être incorrect.">
            <a:extLst>
              <a:ext uri="{FF2B5EF4-FFF2-40B4-BE49-F238E27FC236}">
                <a16:creationId xmlns:a16="http://schemas.microsoft.com/office/drawing/2014/main" id="{11F98768-0069-A063-3BF7-0A41DBA855E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70" t="5682" r="17550" b="54203"/>
          <a:stretch>
            <a:fillRect/>
          </a:stretch>
        </p:blipFill>
        <p:spPr>
          <a:xfrm>
            <a:off x="4443238" y="8209268"/>
            <a:ext cx="756808" cy="630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15791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9F599-00F4-FDA3-FA4A-A009DD8774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0435E0C-E4A9-9C1D-4290-0D8B5C0AECE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D4814E5-102A-A987-FAFC-15EFB9556B39}"/>
              </a:ext>
            </a:extLst>
          </p:cNvPr>
          <p:cNvGrpSpPr/>
          <p:nvPr/>
        </p:nvGrpSpPr>
        <p:grpSpPr>
          <a:xfrm>
            <a:off x="857250" y="1180450"/>
            <a:ext cx="12001500" cy="7926101"/>
            <a:chOff x="0" y="0"/>
            <a:chExt cx="3895412" cy="2555175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5FD21565-12C8-EB42-B72F-877F6C6F792D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CDF60436-7E7F-8D56-69AF-39103AA8156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E2F9A610-BE0D-058D-D156-87C0444C7481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3DF67D6-7EAF-6CFE-830B-1F7FDA61819C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514402" rtl="1" eaLnBrk="1" latinLnBrk="0" hangingPunct="1">
              <a:lnSpc>
                <a:spcPts val="3149"/>
              </a:lnSpc>
              <a:defRPr/>
            </a:pPr>
            <a:endParaRPr lang="fr-FR" sz="3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DD593B7-2586-F456-0DDC-342CCF5056E8}"/>
              </a:ext>
            </a:extLst>
          </p:cNvPr>
          <p:cNvSpPr txBox="1"/>
          <p:nvPr/>
        </p:nvSpPr>
        <p:spPr>
          <a:xfrm>
            <a:off x="1017179" y="661889"/>
            <a:ext cx="116816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 rtl="1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أهداف الحصة</a:t>
            </a:r>
            <a:endParaRPr lang="fr-FR" sz="4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74E3D1F8-4B33-7A8D-6BB2-F6454707EBCF}"/>
              </a:ext>
            </a:extLst>
          </p:cNvPr>
          <p:cNvGrpSpPr/>
          <p:nvPr/>
        </p:nvGrpSpPr>
        <p:grpSpPr>
          <a:xfrm>
            <a:off x="1447801" y="4882189"/>
            <a:ext cx="10134599" cy="2104846"/>
            <a:chOff x="3302073" y="4600550"/>
            <a:chExt cx="9396747" cy="2104846"/>
          </a:xfrm>
        </p:grpSpPr>
        <p:sp>
          <p:nvSpPr>
            <p:cNvPr id="13" name="Freeform 17">
              <a:extLst>
                <a:ext uri="{FF2B5EF4-FFF2-40B4-BE49-F238E27FC236}">
                  <a16:creationId xmlns:a16="http://schemas.microsoft.com/office/drawing/2014/main" id="{FCBEC643-78F8-1193-F1FA-9568B81A17FB}"/>
                </a:ext>
              </a:extLst>
            </p:cNvPr>
            <p:cNvSpPr/>
            <p:nvPr/>
          </p:nvSpPr>
          <p:spPr>
            <a:xfrm>
              <a:off x="3302073" y="4600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4" name="Freeform 17">
              <a:extLst>
                <a:ext uri="{FF2B5EF4-FFF2-40B4-BE49-F238E27FC236}">
                  <a16:creationId xmlns:a16="http://schemas.microsoft.com/office/drawing/2014/main" id="{3CABE8C1-384F-02C7-CC68-30F17B21EDB2}"/>
                </a:ext>
              </a:extLst>
            </p:cNvPr>
            <p:cNvSpPr/>
            <p:nvPr/>
          </p:nvSpPr>
          <p:spPr>
            <a:xfrm>
              <a:off x="3407728" y="4676599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34">
                <a:defRPr/>
              </a:pPr>
              <a:endParaRPr lang="fr-MA" sz="10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8244530C-0879-6E64-DAD8-886EDAF88A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2041237" y="5462275"/>
              <a:ext cx="455010" cy="466386"/>
            </a:xfrm>
            <a:prstGeom prst="rect">
              <a:avLst/>
            </a:prstGeom>
          </p:spPr>
        </p:pic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A60EB4CD-8501-B0B2-44AA-BF9E545C4A1C}"/>
              </a:ext>
            </a:extLst>
          </p:cNvPr>
          <p:cNvSpPr txBox="1"/>
          <p:nvPr/>
        </p:nvSpPr>
        <p:spPr>
          <a:xfrm>
            <a:off x="1676400" y="4926897"/>
            <a:ext cx="89107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وكتابة وترتيب الأعداد العشرية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4686CDB9-DF0F-95D5-CE08-2FD9B9B56CB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5143500"/>
            <a:ext cx="455010" cy="466386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3AF5D68F-3DCC-950A-5331-536C30389F5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98790" y="6277314"/>
            <a:ext cx="455010" cy="466386"/>
          </a:xfrm>
          <a:prstGeom prst="rect">
            <a:avLst/>
          </a:prstGeom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1957391D-2C75-5519-C30B-69BE899CD39B}"/>
              </a:ext>
            </a:extLst>
          </p:cNvPr>
          <p:cNvSpPr txBox="1"/>
          <p:nvPr/>
        </p:nvSpPr>
        <p:spPr>
          <a:xfrm>
            <a:off x="3160632" y="5524500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جمع الأعداد العشرية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C5815E47-9859-2B51-DCA6-4F7EFB1AB129}"/>
              </a:ext>
            </a:extLst>
          </p:cNvPr>
          <p:cNvSpPr txBox="1"/>
          <p:nvPr/>
        </p:nvSpPr>
        <p:spPr>
          <a:xfrm>
            <a:off x="3313032" y="6141303"/>
            <a:ext cx="72740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r" defTabSz="914400" rtl="1" eaLnBrk="1" latinLnBrk="0" hangingPunct="1"/>
            <a:r>
              <a:rPr lang="ar-MA" sz="40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حل مسائل بسيطة باستخدام استراتيجية الأسئلة الأربعة</a:t>
            </a:r>
            <a:endParaRPr lang="fr-FR" sz="40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F502557-4977-4E10-29AB-BCDCEFEAC6F3}"/>
              </a:ext>
            </a:extLst>
          </p:cNvPr>
          <p:cNvSpPr txBox="1"/>
          <p:nvPr/>
        </p:nvSpPr>
        <p:spPr>
          <a:xfrm>
            <a:off x="1828800" y="2552700"/>
            <a:ext cx="10134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3200" b="1" dirty="0">
                <a:solidFill>
                  <a:srgbClr val="106585"/>
                </a:solidFill>
                <a:latin typeface="Microsoft Uighur" panose="02000000000000000000" pitchFamily="2" charset="-78"/>
                <a:ea typeface="Dosis"/>
                <a:cs typeface="Microsoft Uighur" panose="02000000000000000000" pitchFamily="2" charset="-78"/>
                <a:sym typeface="Dosis"/>
              </a:rPr>
              <a:t>في نهاية الحصة  سيكون التلاميذ قادرين على: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42343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6C91E-6E3A-D52E-1F03-C19E3B4BF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2015D2-2296-74CF-2FA1-E34A848836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DCF225D0-ADF2-6E1E-E7C2-D114B260ECEB}"/>
              </a:ext>
            </a:extLst>
          </p:cNvPr>
          <p:cNvGrpSpPr/>
          <p:nvPr/>
        </p:nvGrpSpPr>
        <p:grpSpPr>
          <a:xfrm>
            <a:off x="857250" y="1032718"/>
            <a:ext cx="12001500" cy="8073833"/>
            <a:chOff x="0" y="-47625"/>
            <a:chExt cx="3895412" cy="2602800"/>
          </a:xfrm>
        </p:grpSpPr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562FC0F-6F40-44E2-32C0-82B5E07E7D8A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>
              <a:extLst>
                <a:ext uri="{FF2B5EF4-FFF2-40B4-BE49-F238E27FC236}">
                  <a16:creationId xmlns:a16="http://schemas.microsoft.com/office/drawing/2014/main" id="{831F7CB9-EC75-2F5F-2A9E-C313038D2A9C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>
            <a:extLst>
              <a:ext uri="{FF2B5EF4-FFF2-40B4-BE49-F238E27FC236}">
                <a16:creationId xmlns:a16="http://schemas.microsoft.com/office/drawing/2014/main" id="{9566FA82-0094-7AB0-CE7A-A79A53FB7083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D2563AAB-5ED2-94FD-8850-D850DF7529A7}"/>
              </a:ext>
            </a:extLst>
          </p:cNvPr>
          <p:cNvSpPr txBox="1"/>
          <p:nvPr/>
        </p:nvSpPr>
        <p:spPr>
          <a:xfrm>
            <a:off x="8229600" y="3703632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العرض الرقمي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39E018F-E9B0-D81B-8318-E232006A689A}"/>
              </a:ext>
            </a:extLst>
          </p:cNvPr>
          <p:cNvSpPr txBox="1"/>
          <p:nvPr/>
        </p:nvSpPr>
        <p:spPr>
          <a:xfrm>
            <a:off x="2903841" y="3701738"/>
            <a:ext cx="21269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36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المذكرة اليومية </a:t>
            </a:r>
            <a:endParaRPr lang="fr-FR" sz="36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BF19C82A-C505-2046-AF92-DEDB62B8114E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chemeClr val="tx2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الإعداد المادي للأستاذ</a:t>
            </a:r>
            <a:endParaRPr lang="fr-FR" sz="4000" b="1" dirty="0">
              <a:solidFill>
                <a:schemeClr val="tx2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96468354-FB92-88BF-87E0-03D3F42A00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4650916"/>
            <a:ext cx="2993578" cy="224518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C33BAD5-B18B-F5F1-AC32-57C01C83E3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30843" y="4506048"/>
            <a:ext cx="2126957" cy="285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6646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7C109445-F55E-DE60-7D27-858E1DB22C9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C6D6A489-F406-3292-97C0-95DDE4EF465D}"/>
              </a:ext>
            </a:extLst>
          </p:cNvPr>
          <p:cNvGrpSpPr/>
          <p:nvPr/>
        </p:nvGrpSpPr>
        <p:grpSpPr>
          <a:xfrm>
            <a:off x="857250" y="1180449"/>
            <a:ext cx="12001500" cy="7926101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A1BA34FA-79AF-67A8-87D2-D7B97195C3F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r" defTabSz="685834" rtl="1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861A9722-8353-9D8F-0B17-E4548BBF22FB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1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8B9C7CEF-D288-3ACF-5EFB-1E516A7EA05C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520975FF-C4E0-5D86-270B-BF29A19BF229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37F3FF47-A181-13AB-6870-33D6FABA820F}"/>
              </a:ext>
            </a:extLst>
          </p:cNvPr>
          <p:cNvSpPr txBox="1"/>
          <p:nvPr/>
        </p:nvSpPr>
        <p:spPr>
          <a:xfrm>
            <a:off x="6400800" y="4883162"/>
            <a:ext cx="4714607" cy="11657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3 -العمليات وحل المسائل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جمع الأعداد العشرية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الاستئناس باستراتيجة الأسئلة الأربعة لحل مسألة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1" name="TextBox 10">
            <a:extLst>
              <a:ext uri="{FF2B5EF4-FFF2-40B4-BE49-F238E27FC236}">
                <a16:creationId xmlns:a16="http://schemas.microsoft.com/office/drawing/2014/main" id="{4AF3FD13-297A-5F5E-8640-C6FB5BC52446}"/>
              </a:ext>
            </a:extLst>
          </p:cNvPr>
          <p:cNvSpPr txBox="1"/>
          <p:nvPr/>
        </p:nvSpPr>
        <p:spPr>
          <a:xfrm>
            <a:off x="4185836" y="7996437"/>
            <a:ext cx="6943726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 –لعبة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بطاقات تفكيك الأعداد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AE6C1C41-DB0E-EB18-709F-86830A881F23}"/>
              </a:ext>
            </a:extLst>
          </p:cNvPr>
          <p:cNvSpPr txBox="1"/>
          <p:nvPr/>
        </p:nvSpPr>
        <p:spPr>
          <a:xfrm>
            <a:off x="6988960" y="2628900"/>
            <a:ext cx="4079744" cy="8117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حساب ذهني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من عدد كسري إلى عدد عشري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62D5657B-BE79-BE5F-8DF7-DAFA860B9E8D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4" name="TextBox 10">
            <a:extLst>
              <a:ext uri="{FF2B5EF4-FFF2-40B4-BE49-F238E27FC236}">
                <a16:creationId xmlns:a16="http://schemas.microsoft.com/office/drawing/2014/main" id="{D7802530-3095-C792-91F3-9A931590EAAC}"/>
              </a:ext>
            </a:extLst>
          </p:cNvPr>
          <p:cNvSpPr txBox="1"/>
          <p:nvPr/>
        </p:nvSpPr>
        <p:spPr>
          <a:xfrm>
            <a:off x="4808156" y="3724185"/>
            <a:ext cx="6321405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S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</a:t>
            </a: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- الأعداد</a:t>
            </a:r>
            <a:r>
              <a:rPr lang="en-US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  <a:endParaRPr lang="ar-SA" sz="4800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قراءة كتابة وتفكيك أعداد عشرية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D85AAE1A-A8C6-126F-9983-61FED9037F7A}"/>
              </a:ext>
            </a:extLst>
          </p:cNvPr>
          <p:cNvSpPr/>
          <p:nvPr/>
        </p:nvSpPr>
        <p:spPr>
          <a:xfrm>
            <a:off x="3659197" y="71974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spcAft>
                <a:spcPts val="900"/>
              </a:spcAft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هيكلة الحصة</a:t>
            </a:r>
            <a:endParaRPr lang="fr-FR" sz="4000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891BCC64-26D6-3BAE-26F7-BE2DDF146B24}"/>
              </a:ext>
            </a:extLst>
          </p:cNvPr>
          <p:cNvSpPr txBox="1"/>
          <p:nvPr/>
        </p:nvSpPr>
        <p:spPr>
          <a:xfrm>
            <a:off x="7049818" y="6459702"/>
            <a:ext cx="4079744" cy="780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00" rtl="1">
              <a:lnSpc>
                <a:spcPts val="3026"/>
              </a:lnSpc>
              <a:defRPr/>
            </a:pPr>
            <a:r>
              <a:rPr lang="ar-MA" sz="4800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3 –عمل فردي على الكراسة</a:t>
            </a:r>
          </a:p>
          <a:p>
            <a:pPr algn="r" defTabSz="685800" rtl="1">
              <a:lnSpc>
                <a:spcPts val="3026"/>
              </a:lnSpc>
              <a:defRPr/>
            </a:pPr>
            <a:r>
              <a:rPr lang="ar-MA" sz="28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الإنجاز/التصحيح</a:t>
            </a:r>
            <a:endParaRPr lang="en-US" sz="28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E036138-7D6C-B9E7-D523-1A1B7EA74A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0926" y="2340843"/>
            <a:ext cx="846729" cy="1008318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ACEBF0B4-15F0-1C22-74E0-C19C0AC03A0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99602" y="3635391"/>
            <a:ext cx="929375" cy="1050909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5617348B-9EAA-E164-D0BA-52D0BA9AC4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4000" y="5083191"/>
            <a:ext cx="929375" cy="1050909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1394069D-300D-D2C7-F575-B2F8C07B8A1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65322" y="6344982"/>
            <a:ext cx="846729" cy="1008318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CD8C81E7-5653-6894-67AF-86CF83E4CD5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36492" y="7792782"/>
            <a:ext cx="751163" cy="100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0778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EF84DB-06AD-D0E2-8538-3F09DE4C4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3">
            <a:extLst>
              <a:ext uri="{FF2B5EF4-FFF2-40B4-BE49-F238E27FC236}">
                <a16:creationId xmlns:a16="http://schemas.microsoft.com/office/drawing/2014/main" id="{42A479B9-1E51-0CDC-D0FD-A0ABDBB8A8B9}"/>
              </a:ext>
            </a:extLst>
          </p:cNvPr>
          <p:cNvGrpSpPr/>
          <p:nvPr/>
        </p:nvGrpSpPr>
        <p:grpSpPr>
          <a:xfrm>
            <a:off x="381000" y="1032718"/>
            <a:ext cx="12877800" cy="8592471"/>
            <a:chOff x="0" y="-47625"/>
            <a:chExt cx="4025259" cy="2769996"/>
          </a:xfrm>
        </p:grpSpPr>
        <p:sp>
          <p:nvSpPr>
            <p:cNvPr id="64" name="Freeform 4">
              <a:extLst>
                <a:ext uri="{FF2B5EF4-FFF2-40B4-BE49-F238E27FC236}">
                  <a16:creationId xmlns:a16="http://schemas.microsoft.com/office/drawing/2014/main" id="{8509124B-B3EF-C3C9-3527-1B84F28A4803}"/>
                </a:ext>
              </a:extLst>
            </p:cNvPr>
            <p:cNvSpPr/>
            <p:nvPr/>
          </p:nvSpPr>
          <p:spPr>
            <a:xfrm>
              <a:off x="0" y="0"/>
              <a:ext cx="4025259" cy="2722371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marL="0" algn="l" defTabSz="685834" rtl="0" eaLnBrk="1" latinLnBrk="0" hangingPunct="1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65" name="TextBox 5">
              <a:extLst>
                <a:ext uri="{FF2B5EF4-FFF2-40B4-BE49-F238E27FC236}">
                  <a16:creationId xmlns:a16="http://schemas.microsoft.com/office/drawing/2014/main" id="{A82DD1A0-755A-1D7D-A12E-FEF54DC8FAE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marL="0" algn="ctr" defTabSz="685834" rtl="0" eaLnBrk="1" latinLnBrk="0" hangingPunct="1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pic>
        <p:nvPicPr>
          <p:cNvPr id="21" name="Picture 9">
            <a:extLst>
              <a:ext uri="{FF2B5EF4-FFF2-40B4-BE49-F238E27FC236}">
                <a16:creationId xmlns:a16="http://schemas.microsoft.com/office/drawing/2014/main" id="{E8637596-C394-1397-F06A-F679DD39695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1025" t="14561" r="11389" b="14089"/>
          <a:stretch/>
        </p:blipFill>
        <p:spPr>
          <a:xfrm>
            <a:off x="1527773" y="2938983"/>
            <a:ext cx="1230172" cy="837429"/>
          </a:xfrm>
          <a:prstGeom prst="round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927E24BF-7272-EB94-2CE2-EC5AE77409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5899" y="6194573"/>
            <a:ext cx="1352710" cy="1126337"/>
          </a:xfrm>
          <a:prstGeom prst="rect">
            <a:avLst/>
          </a:prstGeom>
          <a:ln w="19050">
            <a:noFill/>
          </a:ln>
          <a:effectLst/>
        </p:spPr>
      </p:pic>
      <p:sp>
        <p:nvSpPr>
          <p:cNvPr id="54" name="Rectangle : coins arrondis 53">
            <a:extLst>
              <a:ext uri="{FF2B5EF4-FFF2-40B4-BE49-F238E27FC236}">
                <a16:creationId xmlns:a16="http://schemas.microsoft.com/office/drawing/2014/main" id="{13D2E406-4294-AAC3-1DF7-B1495FFE8262}"/>
              </a:ext>
            </a:extLst>
          </p:cNvPr>
          <p:cNvSpPr/>
          <p:nvPr/>
        </p:nvSpPr>
        <p:spPr>
          <a:xfrm>
            <a:off x="7378501" y="74675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أُحَضِّرُ لوازمي المدرسية قبل بداية الدرس.</a:t>
            </a:r>
          </a:p>
        </p:txBody>
      </p:sp>
      <p:sp>
        <p:nvSpPr>
          <p:cNvPr id="55" name="Rectangle : coins arrondis 54">
            <a:extLst>
              <a:ext uri="{FF2B5EF4-FFF2-40B4-BE49-F238E27FC236}">
                <a16:creationId xmlns:a16="http://schemas.microsoft.com/office/drawing/2014/main" id="{8704984A-15CC-E208-4178-77A3048880C5}"/>
              </a:ext>
            </a:extLst>
          </p:cNvPr>
          <p:cNvSpPr/>
          <p:nvPr/>
        </p:nvSpPr>
        <p:spPr>
          <a:xfrm>
            <a:off x="756409" y="4333477"/>
            <a:ext cx="2753893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هذا النشاط مرتبط بتوظيف الألواح.</a:t>
            </a:r>
          </a:p>
        </p:txBody>
      </p:sp>
      <p:sp>
        <p:nvSpPr>
          <p:cNvPr id="57" name="Rectangle : coins arrondis 56">
            <a:extLst>
              <a:ext uri="{FF2B5EF4-FFF2-40B4-BE49-F238E27FC236}">
                <a16:creationId xmlns:a16="http://schemas.microsoft.com/office/drawing/2014/main" id="{064AD949-9DBB-B720-90F8-392CBDD40293}"/>
              </a:ext>
            </a:extLst>
          </p:cNvPr>
          <p:cNvSpPr/>
          <p:nvPr/>
        </p:nvSpPr>
        <p:spPr>
          <a:xfrm>
            <a:off x="3697297" y="686056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514402" rtl="1">
              <a:lnSpc>
                <a:spcPts val="3149"/>
              </a:lnSpc>
              <a:defRPr/>
            </a:pPr>
            <a:r>
              <a:rPr lang="ar-M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</a:t>
            </a:r>
            <a:r>
              <a:rPr lang="ar-SA" sz="6000" b="1" dirty="0" err="1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يقونات</a:t>
            </a:r>
            <a:r>
              <a:rPr lang="ar-SA" sz="6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توجيهية</a:t>
            </a:r>
            <a:endParaRPr lang="ar-MA" sz="60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8" name="Rectangle : coins arrondis 57">
            <a:extLst>
              <a:ext uri="{FF2B5EF4-FFF2-40B4-BE49-F238E27FC236}">
                <a16:creationId xmlns:a16="http://schemas.microsoft.com/office/drawing/2014/main" id="{C4AB50BB-AA32-F141-F9B7-20E1979DE5A1}"/>
              </a:ext>
            </a:extLst>
          </p:cNvPr>
          <p:cNvSpPr/>
          <p:nvPr/>
        </p:nvSpPr>
        <p:spPr>
          <a:xfrm>
            <a:off x="10278672" y="7465564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في مجموعات صغرى</a:t>
            </a:r>
          </a:p>
        </p:txBody>
      </p:sp>
      <p:sp>
        <p:nvSpPr>
          <p:cNvPr id="60" name="Rectangle : coins arrondis 59">
            <a:extLst>
              <a:ext uri="{FF2B5EF4-FFF2-40B4-BE49-F238E27FC236}">
                <a16:creationId xmlns:a16="http://schemas.microsoft.com/office/drawing/2014/main" id="{FD8E8CA7-79EC-DEC9-E66B-F694CED8EC6C}"/>
              </a:ext>
            </a:extLst>
          </p:cNvPr>
          <p:cNvSpPr/>
          <p:nvPr/>
        </p:nvSpPr>
        <p:spPr>
          <a:xfrm>
            <a:off x="4137182" y="7480201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أصغي إلى أستاذي </a:t>
            </a:r>
            <a:r>
              <a:rPr lang="ar-S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وأطلب الإذن للحديث</a:t>
            </a:r>
            <a:endParaRPr lang="ar-MA" sz="2400" dirty="0">
              <a:solidFill>
                <a:schemeClr val="tx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1" name="Rectangle : coins arrondis 60">
            <a:extLst>
              <a:ext uri="{FF2B5EF4-FFF2-40B4-BE49-F238E27FC236}">
                <a16:creationId xmlns:a16="http://schemas.microsoft.com/office/drawing/2014/main" id="{C47B9907-8600-4C75-1F0C-46C331DA9833}"/>
              </a:ext>
            </a:extLst>
          </p:cNvPr>
          <p:cNvSpPr/>
          <p:nvPr/>
        </p:nvSpPr>
        <p:spPr>
          <a:xfrm>
            <a:off x="928411" y="7427835"/>
            <a:ext cx="2465966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عمل فردي على الكراسة</a:t>
            </a: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38AB892B-C7B3-FB88-F04B-592CEF6B3D3C}"/>
              </a:ext>
            </a:extLst>
          </p:cNvPr>
          <p:cNvSpPr/>
          <p:nvPr/>
        </p:nvSpPr>
        <p:spPr>
          <a:xfrm>
            <a:off x="1027867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b="1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الثنائي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5DAE910-5307-856B-4867-467E3F06A973}"/>
              </a:ext>
            </a:extLst>
          </p:cNvPr>
          <p:cNvSpPr/>
          <p:nvPr/>
        </p:nvSpPr>
        <p:spPr>
          <a:xfrm>
            <a:off x="7237712" y="4269509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 الجماعي</a:t>
            </a: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D988295E-C24B-000C-2625-14383338A38E}"/>
              </a:ext>
            </a:extLst>
          </p:cNvPr>
          <p:cNvSpPr/>
          <p:nvPr/>
        </p:nvSpPr>
        <p:spPr>
          <a:xfrm>
            <a:off x="4039464" y="4269508"/>
            <a:ext cx="266908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MA" sz="2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المناولة والألعاب</a:t>
            </a:r>
          </a:p>
        </p:txBody>
      </p:sp>
      <p:pic>
        <p:nvPicPr>
          <p:cNvPr id="14" name="Image 13" descr="Une image contenant Dessin animé, sourire, habits, clipart&#10;&#10;Le contenu généré par l’IA peut être incorrect.">
            <a:extLst>
              <a:ext uri="{FF2B5EF4-FFF2-40B4-BE49-F238E27FC236}">
                <a16:creationId xmlns:a16="http://schemas.microsoft.com/office/drawing/2014/main" id="{81666E33-1845-4FAC-D622-D59D3D274D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7745" y="5944457"/>
            <a:ext cx="1950937" cy="1300625"/>
          </a:xfrm>
          <a:prstGeom prst="rect">
            <a:avLst/>
          </a:prstGeom>
        </p:spPr>
      </p:pic>
      <p:pic>
        <p:nvPicPr>
          <p:cNvPr id="13" name="Image 12" descr="Une image contenant Dessin animé, dessin humoristique, habits, garçon&#10;&#10;Le contenu généré par l’IA peut être incorrect.">
            <a:extLst>
              <a:ext uri="{FF2B5EF4-FFF2-40B4-BE49-F238E27FC236}">
                <a16:creationId xmlns:a16="http://schemas.microsoft.com/office/drawing/2014/main" id="{E0445D5A-BE39-21F2-BD64-3C8A80EF9A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5413" y="2779360"/>
            <a:ext cx="2208239" cy="1472159"/>
          </a:xfrm>
          <a:prstGeom prst="rect">
            <a:avLst/>
          </a:prstGeom>
        </p:spPr>
      </p:pic>
      <p:pic>
        <p:nvPicPr>
          <p:cNvPr id="2" name="Image 1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FFE7F168-B3CE-A757-9679-1696EB2AB1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35" t="-3582" r="38235" b="53507"/>
          <a:stretch>
            <a:fillRect/>
          </a:stretch>
        </p:blipFill>
        <p:spPr>
          <a:xfrm>
            <a:off x="4627569" y="5616116"/>
            <a:ext cx="1485191" cy="1786534"/>
          </a:xfrm>
          <a:prstGeom prst="rect">
            <a:avLst/>
          </a:prstGeom>
        </p:spPr>
      </p:pic>
      <p:pic>
        <p:nvPicPr>
          <p:cNvPr id="11" name="Image 10" descr="Une image contenant dessin humoristique, Dessin animé, Visage humain, Animation&#10;&#10;Le contenu généré par l’IA peut être incorrect.">
            <a:extLst>
              <a:ext uri="{FF2B5EF4-FFF2-40B4-BE49-F238E27FC236}">
                <a16:creationId xmlns:a16="http://schemas.microsoft.com/office/drawing/2014/main" id="{131F484B-F010-BF22-F5A8-86957C6E5B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85" t="-3582" r="15285" b="53507"/>
          <a:stretch>
            <a:fillRect/>
          </a:stretch>
        </p:blipFill>
        <p:spPr>
          <a:xfrm>
            <a:off x="1418798" y="5614358"/>
            <a:ext cx="1485191" cy="1786534"/>
          </a:xfrm>
          <a:prstGeom prst="rect">
            <a:avLst/>
          </a:prstGeom>
        </p:spPr>
      </p:pic>
      <p:pic>
        <p:nvPicPr>
          <p:cNvPr id="7" name="Image 6" descr="Une image contenant figurine, jouet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D3A0B0A2-B2AA-E89A-8725-9FBF42CE2C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44" t="4977" b="57898"/>
          <a:stretch>
            <a:fillRect/>
          </a:stretch>
        </p:blipFill>
        <p:spPr>
          <a:xfrm>
            <a:off x="10270922" y="2528356"/>
            <a:ext cx="2600348" cy="1630912"/>
          </a:xfrm>
          <a:prstGeom prst="rect">
            <a:avLst/>
          </a:prstGeom>
        </p:spPr>
      </p:pic>
      <p:pic>
        <p:nvPicPr>
          <p:cNvPr id="6" name="Image 5" descr="Une image contenant dessin humoristique, habits, Dessin animé, garçon&#10;&#10;Le contenu généré par l’IA peut être incorrect.">
            <a:extLst>
              <a:ext uri="{FF2B5EF4-FFF2-40B4-BE49-F238E27FC236}">
                <a16:creationId xmlns:a16="http://schemas.microsoft.com/office/drawing/2014/main" id="{20D284E5-CDEA-B60D-C120-1EEB56BAB4A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309" y="2888952"/>
            <a:ext cx="2216800" cy="1252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2967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AC6B37-70F5-CA89-DACD-F50D1B21FA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8CF0C1-5897-D319-D75E-74C83B9C4A5B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FF15BF23-3869-E8B1-177C-63216BBF61D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مراقبة 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AE91294E-1BEC-2866-DE6C-B334728377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6AA50DB-1462-9501-AFA6-2CBB6EB971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3A13E973-29E0-A04E-7D51-DB8AE8CC99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3533A97-8D83-4F62-6FEF-9A4B05965852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راقب الأستاذ إنجازات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المتعلم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قبل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بداية الحصة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599759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7F9126F-A8C1-7A04-538F-2484106AB90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5588AC0-8CB1-8658-4D37-61A796B2B6B8}"/>
              </a:ext>
            </a:extLst>
          </p:cNvPr>
          <p:cNvSpPr/>
          <p:nvPr/>
        </p:nvSpPr>
        <p:spPr>
          <a:xfrm>
            <a:off x="275852" y="1835782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A94F5EB-87AD-70CE-B48B-ED0C63D7F57E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FEA8EFC-9451-1CF0-7EE9-1E271F19F8D4}"/>
              </a:ext>
            </a:extLst>
          </p:cNvPr>
          <p:cNvSpPr txBox="1"/>
          <p:nvPr/>
        </p:nvSpPr>
        <p:spPr>
          <a:xfrm>
            <a:off x="2438400" y="838201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      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أعزائي سنبدأ حصة اليوم، انتبهوا جيدا</a:t>
            </a: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8CE0D10-4B92-474E-E345-055968A0790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941" y="2857500"/>
            <a:ext cx="7881464" cy="5254309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B89A85F1-EEA8-6F22-95CB-71C489FE5344}"/>
              </a:ext>
            </a:extLst>
          </p:cNvPr>
          <p:cNvSpPr/>
          <p:nvPr/>
        </p:nvSpPr>
        <p:spPr>
          <a:xfrm>
            <a:off x="2348914" y="4229100"/>
            <a:ext cx="3280386" cy="2356717"/>
          </a:xfrm>
          <a:prstGeom prst="wedgeRoundRectCallout">
            <a:avLst>
              <a:gd name="adj1" fmla="val 72325"/>
              <a:gd name="adj2" fmla="val -32801"/>
              <a:gd name="adj3" fmla="val 16667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48C453F-7570-079B-59D9-D4F646ECFE10}"/>
              </a:ext>
            </a:extLst>
          </p:cNvPr>
          <p:cNvSpPr txBox="1"/>
          <p:nvPr/>
        </p:nvSpPr>
        <p:spPr>
          <a:xfrm flipH="1">
            <a:off x="3048000" y="4684183"/>
            <a:ext cx="207640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r>
              <a:rPr lang="ar-MA" sz="4400" dirty="0">
                <a:solidFill>
                  <a:srgbClr val="EEECE1">
                    <a:lumMod val="25000"/>
                  </a:srgb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مرحبا بكم أبنائي الأعزاء</a:t>
            </a:r>
            <a:endParaRPr lang="fr-MA" sz="4400" dirty="0">
              <a:solidFill>
                <a:srgbClr val="EEECE1">
                  <a:lumMod val="25000"/>
                </a:srgb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C88D6CC8-101F-4EE6-6DF8-511A61E9EA9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4" name="Tableau 13">
            <a:extLst>
              <a:ext uri="{FF2B5EF4-FFF2-40B4-BE49-F238E27FC236}">
                <a16:creationId xmlns:a16="http://schemas.microsoft.com/office/drawing/2014/main" id="{BC576C3D-B031-3717-2377-E40FE83B5D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464532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68784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7BD1A-FE39-7BDF-45B6-D7689558B9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88293A-4E92-41B3-A7BC-DCD582C6523E}"/>
              </a:ext>
            </a:extLst>
          </p:cNvPr>
          <p:cNvSpPr/>
          <p:nvPr/>
        </p:nvSpPr>
        <p:spPr>
          <a:xfrm>
            <a:off x="-1" y="1537966"/>
            <a:ext cx="13716001" cy="8749033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B3C5B06-2EBA-66CA-353E-B52CBB573A13}"/>
              </a:ext>
            </a:extLst>
          </p:cNvPr>
          <p:cNvSpPr/>
          <p:nvPr/>
        </p:nvSpPr>
        <p:spPr>
          <a:xfrm>
            <a:off x="275854" y="1790700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D33DA4-F21B-727A-2F2D-1EE6ACCA4145}"/>
              </a:ext>
            </a:extLst>
          </p:cNvPr>
          <p:cNvSpPr/>
          <p:nvPr/>
        </p:nvSpPr>
        <p:spPr>
          <a:xfrm>
            <a:off x="-1" y="644347"/>
            <a:ext cx="13716001" cy="84764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C4EF87B-108A-AA7A-13F7-22D743B96619}"/>
              </a:ext>
            </a:extLst>
          </p:cNvPr>
          <p:cNvSpPr txBox="1"/>
          <p:nvPr/>
        </p:nvSpPr>
        <p:spPr>
          <a:xfrm>
            <a:off x="1905000" y="863026"/>
            <a:ext cx="105346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34" rtl="1"/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أبنائي الأعزاء، ضعوا اللوحة والقلم والكراسة في القمطر، س</a:t>
            </a:r>
            <a:r>
              <a:rPr lang="ar-SA" sz="3200" dirty="0" err="1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</a:t>
            </a:r>
            <a:r>
              <a:rPr lang="ar-MA" sz="3200" dirty="0">
                <a:solidFill>
                  <a:schemeClr val="bg1">
                    <a:lumMod val="7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حتاجونها في هذه الحصة.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B03A6E4-D791-0664-B5DC-6865F659EF7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B759D9E-8607-3B59-444E-407D74902FEB}"/>
              </a:ext>
            </a:extLst>
          </p:cNvPr>
          <p:cNvSpPr/>
          <p:nvPr/>
        </p:nvSpPr>
        <p:spPr>
          <a:xfrm>
            <a:off x="1014227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كراسة</a:t>
            </a:r>
            <a:endParaRPr lang="fr-FR" sz="3200" dirty="0">
              <a:solidFill>
                <a:schemeClr val="bg1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9D49095E-06EB-DFB1-985B-687705CB7474}"/>
              </a:ext>
            </a:extLst>
          </p:cNvPr>
          <p:cNvSpPr/>
          <p:nvPr/>
        </p:nvSpPr>
        <p:spPr>
          <a:xfrm>
            <a:off x="672482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قلم الرصاص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FBACE6E-3932-951B-7F06-875255624020}"/>
              </a:ext>
            </a:extLst>
          </p:cNvPr>
          <p:cNvSpPr/>
          <p:nvPr/>
        </p:nvSpPr>
        <p:spPr>
          <a:xfrm>
            <a:off x="9699936" y="6441792"/>
            <a:ext cx="2409454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لوحة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020964A2-754F-A0B0-FC79-3E0B728DE2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499465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290F031-40BF-5A06-E91B-D443AFCF008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1025" t="14561" r="11389" b="14089"/>
          <a:stretch>
            <a:fillRect/>
          </a:stretch>
        </p:blipFill>
        <p:spPr>
          <a:xfrm>
            <a:off x="9296400" y="4009482"/>
            <a:ext cx="2910470" cy="2069668"/>
          </a:xfrm>
          <a:prstGeom prst="roundRect">
            <a:avLst/>
          </a:prstGeom>
        </p:spPr>
      </p:pic>
      <p:pic>
        <p:nvPicPr>
          <p:cNvPr id="12" name="Image 11" descr="Une image contenant illustration&#10;&#10;Le contenu généré par l’IA peut être incorrect.">
            <a:extLst>
              <a:ext uri="{FF2B5EF4-FFF2-40B4-BE49-F238E27FC236}">
                <a16:creationId xmlns:a16="http://schemas.microsoft.com/office/drawing/2014/main" id="{32DCAF6E-9E5A-D9C1-63B7-B5790A0BFB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9270" y="4026109"/>
            <a:ext cx="2244168" cy="224416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C4BB3C8-33B4-6B90-52A9-4B4EA1E1D30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8" r="438"/>
          <a:stretch/>
        </p:blipFill>
        <p:spPr>
          <a:xfrm>
            <a:off x="1247110" y="3788858"/>
            <a:ext cx="1853394" cy="2464792"/>
          </a:xfrm>
          <a:prstGeom prst="rect">
            <a:avLst/>
          </a:prstGeom>
        </p:spPr>
      </p:pic>
      <p:pic>
        <p:nvPicPr>
          <p:cNvPr id="2" name="Image 1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C65D06D5-468A-F820-08FD-509EB448027E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3884734" y="4046128"/>
            <a:ext cx="1511389" cy="2069668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7B971DA1-3C01-7970-1A46-20F644813AB4}"/>
              </a:ext>
            </a:extLst>
          </p:cNvPr>
          <p:cNvSpPr/>
          <p:nvPr/>
        </p:nvSpPr>
        <p:spPr>
          <a:xfrm>
            <a:off x="3741401" y="6441792"/>
            <a:ext cx="1981200" cy="685800"/>
          </a:xfrm>
          <a:prstGeom prst="roundRect">
            <a:avLst/>
          </a:prstGeom>
          <a:solidFill>
            <a:srgbClr val="7ACFB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1" eaLnBrk="1" latinLnBrk="0" hangingPunct="1"/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دفتر البحث</a:t>
            </a:r>
            <a:endParaRPr lang="fr-FR" sz="32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8A0D0CD-5209-C7CD-1B28-0088AF941B2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872" y="800100"/>
            <a:ext cx="755373" cy="628963"/>
          </a:xfrm>
          <a:prstGeom prst="rect">
            <a:avLst/>
          </a:prstGeom>
          <a:ln w="19050"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57748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3F665-24F9-0CB2-7722-B15F6987C1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984F0E9-E2D2-DBAF-B662-7DDB2DF11040}"/>
              </a:ext>
            </a:extLst>
          </p:cNvPr>
          <p:cNvSpPr/>
          <p:nvPr/>
        </p:nvSpPr>
        <p:spPr>
          <a:xfrm>
            <a:off x="-1" y="1478568"/>
            <a:ext cx="13716001" cy="8808431"/>
          </a:xfrm>
          <a:prstGeom prst="rect">
            <a:avLst/>
          </a:prstGeom>
          <a:solidFill>
            <a:srgbClr val="7ACF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B1F68F6-98FA-E650-288E-8738BF9F2510}"/>
              </a:ext>
            </a:extLst>
          </p:cNvPr>
          <p:cNvSpPr/>
          <p:nvPr/>
        </p:nvSpPr>
        <p:spPr>
          <a:xfrm>
            <a:off x="275852" y="1806083"/>
            <a:ext cx="13164293" cy="8153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BA20754-305B-6278-0D81-9CD1204C51E9}"/>
              </a:ext>
            </a:extLst>
          </p:cNvPr>
          <p:cNvSpPr/>
          <p:nvPr/>
        </p:nvSpPr>
        <p:spPr>
          <a:xfrm>
            <a:off x="-1" y="712299"/>
            <a:ext cx="13716001" cy="7796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01CE61A-BFF9-E0E0-AB05-0ACA9A3DBBC5}"/>
              </a:ext>
            </a:extLst>
          </p:cNvPr>
          <p:cNvSpPr txBox="1"/>
          <p:nvPr/>
        </p:nvSpPr>
        <p:spPr>
          <a:xfrm>
            <a:off x="3753062" y="865084"/>
            <a:ext cx="89935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7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كيف أشتغل مع زميلي في القسم؟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D60DCAD-1E50-1CD4-C30A-F1EA78AF6415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5F3EB2B-500F-2268-9915-834C181954B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5908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FB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Étoile à 5 branches 3">
            <a:extLst>
              <a:ext uri="{FF2B5EF4-FFF2-40B4-BE49-F238E27FC236}">
                <a16:creationId xmlns:a16="http://schemas.microsoft.com/office/drawing/2014/main" id="{7B8CF8D3-5DF4-B32E-CB08-C8ABBDD09FB2}"/>
              </a:ext>
            </a:extLst>
          </p:cNvPr>
          <p:cNvSpPr/>
          <p:nvPr/>
        </p:nvSpPr>
        <p:spPr>
          <a:xfrm>
            <a:off x="2255124" y="8573782"/>
            <a:ext cx="919617" cy="1032973"/>
          </a:xfrm>
          <a:prstGeom prst="star5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09245B94-0A60-CE79-2855-F5AE025013B8}"/>
              </a:ext>
            </a:extLst>
          </p:cNvPr>
          <p:cNvSpPr/>
          <p:nvPr/>
        </p:nvSpPr>
        <p:spPr>
          <a:xfrm>
            <a:off x="4540188" y="8562828"/>
            <a:ext cx="8231588" cy="113273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سيفوز التلاميذ الذين يلتزمون بهذه السلوك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ات</a:t>
            </a: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بنجمة التميز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BBB2B27-118F-DEA1-F362-02C38555951E}"/>
              </a:ext>
            </a:extLst>
          </p:cNvPr>
          <p:cNvSpPr txBox="1"/>
          <p:nvPr/>
        </p:nvSpPr>
        <p:spPr>
          <a:xfrm>
            <a:off x="6857998" y="1835872"/>
            <a:ext cx="5352008" cy="102335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أُشارِكُ الْعَمَلَ مَعَ زَميلي بِهُدوءٍ؛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9165CCD-46FF-FE25-453E-7AF182E9305E}"/>
              </a:ext>
            </a:extLst>
          </p:cNvPr>
          <p:cNvSpPr txBox="1"/>
          <p:nvPr/>
        </p:nvSpPr>
        <p:spPr>
          <a:xfrm>
            <a:off x="5842000" y="3794425"/>
            <a:ext cx="6342606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أَنْصَحُهُ إِذا خالَفَ أَحَدَ بُنودِ ميثاقِ الْقِسْمِ؛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C0739E-9B8C-1C63-E686-5E57C8B2BC80}"/>
              </a:ext>
            </a:extLst>
          </p:cNvPr>
          <p:cNvSpPr txBox="1"/>
          <p:nvPr/>
        </p:nvSpPr>
        <p:spPr>
          <a:xfrm>
            <a:off x="6742541" y="65151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أُصَحِّحُ لَهُ خَطَأَهُ بِأَدَبٍ؛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9AD85A0A-EDA7-8EB2-B798-7E337D3FEB99}"/>
              </a:ext>
            </a:extLst>
          </p:cNvPr>
          <p:cNvSpPr txBox="1"/>
          <p:nvPr/>
        </p:nvSpPr>
        <p:spPr>
          <a:xfrm>
            <a:off x="6918894" y="5326308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أُقَدِّمُ لَهُ الْمُساعَدَةَ مَتى ما طَلَبَها مِنّي؛</a:t>
            </a:r>
          </a:p>
        </p:txBody>
      </p:sp>
      <p:pic>
        <p:nvPicPr>
          <p:cNvPr id="20" name="Image 19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92397712-BFAD-D814-8113-EFB8D705C7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205" y="5219700"/>
            <a:ext cx="1605951" cy="13306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Image 20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3EF25361-A158-7E1F-5A91-24CE73C475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019300"/>
            <a:ext cx="1605949" cy="13306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76AF1CE-2D6B-D4E2-4837-8C2AFC970FD5}"/>
              </a:ext>
            </a:extLst>
          </p:cNvPr>
          <p:cNvSpPr txBox="1"/>
          <p:nvPr/>
        </p:nvSpPr>
        <p:spPr>
          <a:xfrm>
            <a:off x="6815044" y="7200900"/>
            <a:ext cx="5352008" cy="76944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rtl="1"/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أَقْبَلُ تَصْحيحَهُ خَطَئي وَأَسْتَفيدُ مِنْهُ.</a:t>
            </a:r>
          </a:p>
        </p:txBody>
      </p:sp>
      <p:pic>
        <p:nvPicPr>
          <p:cNvPr id="24" name="Image 23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0C875BAF-609C-39A3-4865-C3794971BE3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391" y="3543300"/>
            <a:ext cx="1745837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Image 24" descr="Une image contenant table, meubles, dessin humoristique, intérieur&#10;&#10;Le contenu généré par l’IA peut être incorrect.">
            <a:extLst>
              <a:ext uri="{FF2B5EF4-FFF2-40B4-BE49-F238E27FC236}">
                <a16:creationId xmlns:a16="http://schemas.microsoft.com/office/drawing/2014/main" id="{F71D8915-E39B-34C5-7A8D-C89416D5010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9252" y="6667500"/>
            <a:ext cx="1745838" cy="14465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5226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" grpId="0"/>
      <p:bldP spid="7" grpId="0"/>
      <p:bldP spid="11" grpId="0"/>
      <p:bldP spid="14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CE2D-015E-B7EC-476F-459E862224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86AFFBD-AB31-112E-AE43-5B67F6168BB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r" defTabSz="685834" rtl="1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903BD3BA-D249-8EF9-31DD-8AADB7BE67FA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2E63F76-A0FB-495A-0AA7-A1E1B8E1DAA1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الحساب الذهني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8D498439-A3DF-0524-D425-F3DA6BD96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22" name="Image 21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3D692949-8BD7-7CA3-D590-E030679E6C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EE4B467B-95BA-B31F-3E0E-13855046ADDA}"/>
              </a:ext>
            </a:extLst>
          </p:cNvPr>
          <p:cNvSpPr txBox="1"/>
          <p:nvPr/>
        </p:nvSpPr>
        <p:spPr>
          <a:xfrm>
            <a:off x="3091912" y="5053761"/>
            <a:ext cx="72687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MA" dirty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3CB0558-3D21-D5A0-EA81-065E6A5724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76" b="3876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2203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171700"/>
            <a:ext cx="13716001" cy="8115299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410369"/>
            <a:ext cx="13164293" cy="7609931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43105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1905000" y="863026"/>
            <a:ext cx="10534617" cy="5193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خذوا ألواحكم وانتبهوا جيدا للسؤال ثم أجيبوا بسرعة</a:t>
            </a:r>
            <a:endParaRPr kumimoji="0" lang="fr-FR" sz="36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543251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habits, personne, dessin humoristique, Visage humain&#10;&#10;Le contenu généré par l’IA peut être incorrect.">
            <a:extLst>
              <a:ext uri="{FF2B5EF4-FFF2-40B4-BE49-F238E27FC236}">
                <a16:creationId xmlns:a16="http://schemas.microsoft.com/office/drawing/2014/main" id="{8E502FFC-2D89-59F5-D249-38D9A29CB2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238500"/>
            <a:ext cx="524416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3710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FA46D-BA74-FDEA-C367-FC17BECD4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B70A9EA-5152-51E0-85B9-1D50DE47CEB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7D1F4E9-A590-6C18-7D9C-F33D8E6C2F64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F900A2E-E1A9-53DA-FA4A-A66CFF470D5D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13F2A98-B51C-72AA-DE14-C2B4241CC3F8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العدد الكسري الموافق للجزء الملون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78495A0D-C01C-FFB4-EB49-D74C05AC5204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368EB390-9855-AEFE-7556-8B0B47A371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210024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8AD21CA1-11D7-7C2C-207C-4DB0957EAEB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120072F-4AAF-0332-BAF3-E50ECDC577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5626431"/>
              </p:ext>
            </p:extLst>
          </p:nvPr>
        </p:nvGraphicFramePr>
        <p:xfrm>
          <a:off x="2438400" y="5524500"/>
          <a:ext cx="9144000" cy="82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6602139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10752487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3353298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71076357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75499531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50101105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42617066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38965757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17749305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172000554"/>
                    </a:ext>
                  </a:extLst>
                </a:gridCol>
              </a:tblGrid>
              <a:tr h="828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700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8299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FF7C4-04CB-CDF2-1B15-9429CC4EC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D1C8FCF-094E-B1A3-7606-6E776DE0D5CB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A4A17C5-3078-5337-0FF4-CBA53F0D033B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CFDC3F7-C615-4009-7913-9727CB6F407E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4AABA1B-E6B2-97A7-68E9-B914D6270E6D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F998302-5F9D-2EA4-80BB-51A767EA9C05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4A0B1D95-3D2B-60B4-2BB6-9CDF078AD3D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42793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167D8C63-0752-1DFE-199B-6B6479FF69F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B7B5237-1CDF-2B81-F042-B2A0B5A21769}"/>
              </a:ext>
            </a:extLst>
          </p:cNvPr>
          <p:cNvSpPr txBox="1"/>
          <p:nvPr/>
        </p:nvSpPr>
        <p:spPr>
          <a:xfrm>
            <a:off x="6352113" y="630430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5E44C24-4F77-1AB4-9733-FA5651514E70}"/>
              </a:ext>
            </a:extLst>
          </p:cNvPr>
          <p:cNvSpPr txBox="1"/>
          <p:nvPr/>
        </p:nvSpPr>
        <p:spPr>
          <a:xfrm>
            <a:off x="5943600" y="7731422"/>
            <a:ext cx="14477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10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41F604CA-C2F7-69B5-0F16-12FCA0C39A87}"/>
              </a:ext>
            </a:extLst>
          </p:cNvPr>
          <p:cNvCxnSpPr/>
          <p:nvPr/>
        </p:nvCxnSpPr>
        <p:spPr>
          <a:xfrm>
            <a:off x="5943600" y="762774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FA87227D-D3BE-038D-8F11-955D17E95A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2699668"/>
              </p:ext>
            </p:extLst>
          </p:nvPr>
        </p:nvGraphicFramePr>
        <p:xfrm>
          <a:off x="2438400" y="5524500"/>
          <a:ext cx="9144000" cy="82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6602139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10752487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3353298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71076357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75499531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50101105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42617066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38965757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17749305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172000554"/>
                    </a:ext>
                  </a:extLst>
                </a:gridCol>
              </a:tblGrid>
              <a:tr h="828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700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49849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843712-99F8-73EF-2F0A-A79B4068F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81D93CD-51D4-263F-6859-20FE9D25BBF2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D5084EC-DB03-9EC6-4F22-8E587677DC77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D107E1D-6F77-5217-0E6D-1E77ED12D522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6FD94C7-4CC7-B42A-10E8-185DD0079E7C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C125470-93F0-B27D-3DE3-93A2D0E8CE89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A97A9F4A-A1F1-AEC7-DCA2-91359B3D5EFA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A1F07ECC-6393-6815-9600-86517302D6F2}"/>
              </a:ext>
            </a:extLst>
          </p:cNvPr>
          <p:cNvSpPr txBox="1"/>
          <p:nvPr/>
        </p:nvSpPr>
        <p:spPr>
          <a:xfrm>
            <a:off x="6352113" y="439930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E2E5D40-0AC2-2A8C-B4BE-89B2781590B6}"/>
              </a:ext>
            </a:extLst>
          </p:cNvPr>
          <p:cNvSpPr txBox="1"/>
          <p:nvPr/>
        </p:nvSpPr>
        <p:spPr>
          <a:xfrm>
            <a:off x="5943600" y="5826422"/>
            <a:ext cx="14477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10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A004D90-D9FC-6219-1D9F-740C8C702412}"/>
              </a:ext>
            </a:extLst>
          </p:cNvPr>
          <p:cNvCxnSpPr/>
          <p:nvPr/>
        </p:nvCxnSpPr>
        <p:spPr>
          <a:xfrm>
            <a:off x="5943600" y="572274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87050835-E44F-D8B5-2821-A7C0AD9D58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80265"/>
              </p:ext>
            </p:extLst>
          </p:nvPr>
        </p:nvGraphicFramePr>
        <p:xfrm>
          <a:off x="2438400" y="3619500"/>
          <a:ext cx="9144000" cy="82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6602139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10752487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3353298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71076357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75499531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50101105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42617066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38965757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17749305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172000554"/>
                    </a:ext>
                  </a:extLst>
                </a:gridCol>
              </a:tblGrid>
              <a:tr h="828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700669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4B45B26A-8BC8-BFBA-30C8-31DA822C5E13}"/>
              </a:ext>
            </a:extLst>
          </p:cNvPr>
          <p:cNvSpPr txBox="1"/>
          <p:nvPr/>
        </p:nvSpPr>
        <p:spPr>
          <a:xfrm>
            <a:off x="2962290" y="7896655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نقرأ ستة على عشرة أو ستة أعشار</a:t>
            </a:r>
            <a:endParaRPr lang="ar-SA" sz="4400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134711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CEFFE-9DC0-9126-4210-AD7F3C62C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00B292D-6F81-C97A-3FE6-44206B1A99C2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20FFD75-7559-344F-7383-2630F89B4759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D886515-A748-89CE-CBB5-E60AB59C52CF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867A328-DB8B-70FC-7588-5590D99846A6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BF6D610-C296-7AF1-823F-1E09A1489AC9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AF1F3BD-A264-C093-26C3-B9A9F3FF00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4842EA6A-4CDD-C5D9-D1A8-4AB26F8A9316}"/>
              </a:ext>
            </a:extLst>
          </p:cNvPr>
          <p:cNvSpPr txBox="1"/>
          <p:nvPr/>
        </p:nvSpPr>
        <p:spPr>
          <a:xfrm>
            <a:off x="4675713" y="6304308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3E6ED3A-9BB0-2997-438A-E99ACA920CFC}"/>
              </a:ext>
            </a:extLst>
          </p:cNvPr>
          <p:cNvSpPr txBox="1"/>
          <p:nvPr/>
        </p:nvSpPr>
        <p:spPr>
          <a:xfrm>
            <a:off x="4267200" y="7731422"/>
            <a:ext cx="144779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10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9A05F28-DCE1-DDE4-82C3-6B1020908C26}"/>
              </a:ext>
            </a:extLst>
          </p:cNvPr>
          <p:cNvCxnSpPr/>
          <p:nvPr/>
        </p:nvCxnSpPr>
        <p:spPr>
          <a:xfrm>
            <a:off x="4267200" y="762774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229F3C3-990E-B302-B575-78F73FF3EBB0}"/>
              </a:ext>
            </a:extLst>
          </p:cNvPr>
          <p:cNvGraphicFramePr>
            <a:graphicFrameLocks noGrp="1"/>
          </p:cNvGraphicFramePr>
          <p:nvPr/>
        </p:nvGraphicFramePr>
        <p:xfrm>
          <a:off x="2438400" y="5524500"/>
          <a:ext cx="9144000" cy="82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6602139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10752487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3353298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71076357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75499531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50101105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42617066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38965757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17749305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172000554"/>
                    </a:ext>
                  </a:extLst>
                </a:gridCol>
              </a:tblGrid>
              <a:tr h="828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700669"/>
                  </a:ext>
                </a:extLst>
              </a:tr>
            </a:tbl>
          </a:graphicData>
        </a:graphic>
      </p:graphicFrame>
      <p:sp>
        <p:nvSpPr>
          <p:cNvPr id="4" name="Est égal à 3">
            <a:extLst>
              <a:ext uri="{FF2B5EF4-FFF2-40B4-BE49-F238E27FC236}">
                <a16:creationId xmlns:a16="http://schemas.microsoft.com/office/drawing/2014/main" id="{FF8A77F5-B325-5FA2-C5AA-1EB0EBB98BCD}"/>
              </a:ext>
            </a:extLst>
          </p:cNvPr>
          <p:cNvSpPr/>
          <p:nvPr/>
        </p:nvSpPr>
        <p:spPr>
          <a:xfrm>
            <a:off x="6019800" y="7322949"/>
            <a:ext cx="1011772" cy="609596"/>
          </a:xfrm>
          <a:prstGeom prst="mathEqual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C993439-4454-E1AC-3553-EF7E28A86D84}"/>
              </a:ext>
            </a:extLst>
          </p:cNvPr>
          <p:cNvSpPr txBox="1"/>
          <p:nvPr/>
        </p:nvSpPr>
        <p:spPr>
          <a:xfrm>
            <a:off x="7228412" y="6862960"/>
            <a:ext cx="1763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/>
              <a:t>0,6</a:t>
            </a:r>
          </a:p>
        </p:txBody>
      </p:sp>
    </p:spTree>
    <p:extLst>
      <p:ext uri="{BB962C8B-B14F-4D97-AF65-F5344CB8AC3E}">
        <p14:creationId xmlns:p14="http://schemas.microsoft.com/office/powerpoint/2010/main" val="959327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A8CBCB-E8E9-4303-49DF-3BDA60DA2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2DC9AA6-7D56-1F08-A430-7C9E2B62BBB9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6DCAB51-D50D-1025-905C-D25931EB429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01ACB2A-C1F1-1203-4050-149D5B5C5EDC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272D5EE-64F2-0D34-1885-325F3523135A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اكتبوا العدد الكسري الموافق للجزء الملون والعدد العشري الذي يساوه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A4A601FB-C5D9-4116-08BE-C9B24C1A0D2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696AB1-EDA6-DB08-46F7-A62EDD9C83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914091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677981B2-AF74-9EA3-AD67-B94E64554B7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4F3E0EF-3AA1-0E41-246A-C7B2F04CB9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585456"/>
              </p:ext>
            </p:extLst>
          </p:nvPr>
        </p:nvGraphicFramePr>
        <p:xfrm>
          <a:off x="2438400" y="5524500"/>
          <a:ext cx="9144000" cy="82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6602139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10752487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3353298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71076357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75499531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50101105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42617066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38965757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17749305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172000554"/>
                    </a:ext>
                  </a:extLst>
                </a:gridCol>
              </a:tblGrid>
              <a:tr h="828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700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76224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C840D8-4435-F4B3-DF16-10D8EA54E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9917359-20CD-3971-4E3C-DF898103CC00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8738B6B-106B-94A5-B829-B7B73A9AC243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657181C-A59D-9C1C-285E-268CF6EFBB3E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2FD1D82-D895-4016-A59E-F684F1CF693F}"/>
              </a:ext>
            </a:extLst>
          </p:cNvPr>
          <p:cNvSpPr txBox="1"/>
          <p:nvPr/>
        </p:nvSpPr>
        <p:spPr>
          <a:xfrm>
            <a:off x="0" y="901111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fr-FR" sz="28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.</a:t>
            </a:r>
            <a:endParaRPr lang="ar-SA" sz="28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7EC21C7-A3A1-80B4-48A0-95DA975670CE}"/>
              </a:ext>
            </a:extLst>
          </p:cNvPr>
          <p:cNvSpPr/>
          <p:nvPr/>
        </p:nvSpPr>
        <p:spPr>
          <a:xfrm rot="10800000">
            <a:off x="13037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B60BAFB-59D7-D569-38DF-364FAB686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972080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" name="Image 1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EC03275B-7543-1BFB-00AA-8911A27D69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B38FD1C9-C6AC-3879-D662-FB100B6CF9A1}"/>
              </a:ext>
            </a:extLst>
          </p:cNvPr>
          <p:cNvSpPr txBox="1"/>
          <p:nvPr/>
        </p:nvSpPr>
        <p:spPr>
          <a:xfrm>
            <a:off x="6304858" y="6356146"/>
            <a:ext cx="1315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7C8DC8F5-DE85-9259-14F8-2B11C8834715}"/>
              </a:ext>
            </a:extLst>
          </p:cNvPr>
          <p:cNvSpPr txBox="1"/>
          <p:nvPr/>
        </p:nvSpPr>
        <p:spPr>
          <a:xfrm>
            <a:off x="5943598" y="7627747"/>
            <a:ext cx="131514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MA" sz="8000" b="1" dirty="0"/>
              <a:t>10</a:t>
            </a:r>
            <a:endParaRPr lang="fr-FR" sz="8000" b="1" dirty="0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856A559D-026B-BDE5-75DF-D64A5A8438FD}"/>
              </a:ext>
            </a:extLst>
          </p:cNvPr>
          <p:cNvCxnSpPr/>
          <p:nvPr/>
        </p:nvCxnSpPr>
        <p:spPr>
          <a:xfrm>
            <a:off x="5943600" y="7627747"/>
            <a:ext cx="1447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5A1E6E69-42D5-3B2E-F091-B4E6F6BF10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0782430"/>
              </p:ext>
            </p:extLst>
          </p:nvPr>
        </p:nvGraphicFramePr>
        <p:xfrm>
          <a:off x="2438400" y="5524500"/>
          <a:ext cx="9144000" cy="828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6602139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310752487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43353298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71076357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75499531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501011055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42617066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389657572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177493050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172000554"/>
                    </a:ext>
                  </a:extLst>
                </a:gridCol>
              </a:tblGrid>
              <a:tr h="82800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r-FR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2700669"/>
                  </a:ext>
                </a:extLst>
              </a:tr>
            </a:tbl>
          </a:graphicData>
        </a:graphic>
      </p:graphicFrame>
      <p:sp>
        <p:nvSpPr>
          <p:cNvPr id="6" name="Est égal à 5">
            <a:extLst>
              <a:ext uri="{FF2B5EF4-FFF2-40B4-BE49-F238E27FC236}">
                <a16:creationId xmlns:a16="http://schemas.microsoft.com/office/drawing/2014/main" id="{C7B79723-9AD7-FB95-4735-A3CD39E47412}"/>
              </a:ext>
            </a:extLst>
          </p:cNvPr>
          <p:cNvSpPr/>
          <p:nvPr/>
        </p:nvSpPr>
        <p:spPr>
          <a:xfrm>
            <a:off x="7475372" y="7280311"/>
            <a:ext cx="1011772" cy="609596"/>
          </a:xfrm>
          <a:prstGeom prst="mathEqual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1EF4F50-48B5-2410-B0AA-A354CAF4B54C}"/>
              </a:ext>
            </a:extLst>
          </p:cNvPr>
          <p:cNvSpPr txBox="1"/>
          <p:nvPr/>
        </p:nvSpPr>
        <p:spPr>
          <a:xfrm>
            <a:off x="8683984" y="6820322"/>
            <a:ext cx="1763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000" b="1" dirty="0"/>
              <a:t>0,</a:t>
            </a:r>
            <a:r>
              <a:rPr lang="ar-MA" sz="8000" b="1" dirty="0"/>
              <a:t>4</a:t>
            </a:r>
            <a:endParaRPr lang="fr-FR" sz="8000" b="1" dirty="0"/>
          </a:p>
        </p:txBody>
      </p:sp>
    </p:spTree>
    <p:extLst>
      <p:ext uri="{BB962C8B-B14F-4D97-AF65-F5344CB8AC3E}">
        <p14:creationId xmlns:p14="http://schemas.microsoft.com/office/powerpoint/2010/main" val="1061388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18B3C3-8767-816F-2BC6-2D4F831F6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44849E2-8C3A-ECE9-7529-AEBF681C23E1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922B219-5484-4AF3-C1A3-0458241A3048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7EB6A93-509C-3E81-9FB0-3662C1582F91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EAEF86A-0CAE-B4CF-DD97-68FE492D0291}"/>
              </a:ext>
            </a:extLst>
          </p:cNvPr>
          <p:cNvSpPr txBox="1"/>
          <p:nvPr/>
        </p:nvSpPr>
        <p:spPr>
          <a:xfrm>
            <a:off x="15240" y="880993"/>
            <a:ext cx="12877800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43 وأنجزوا التمرين رقم 1.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دقيقة واحدة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F9AE2D6-BB48-0E63-7C62-A79D7CCEDD3A}"/>
              </a:ext>
            </a:extLst>
          </p:cNvPr>
          <p:cNvSpPr/>
          <p:nvPr/>
        </p:nvSpPr>
        <p:spPr>
          <a:xfrm rot="10800000">
            <a:off x="13049043" y="113031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A78C800-E4FD-1902-AA97-85F0263793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31908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AFCFF745-5270-37C9-5515-6803139A53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037" y="4589236"/>
            <a:ext cx="13147925" cy="340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9256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DA005-DAFD-0B17-5BB3-33F039803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7A44A0-A08F-854F-EBBA-F3C6F051732E}"/>
              </a:ext>
            </a:extLst>
          </p:cNvPr>
          <p:cNvSpPr/>
          <p:nvPr/>
        </p:nvSpPr>
        <p:spPr>
          <a:xfrm>
            <a:off x="-1" y="2582185"/>
            <a:ext cx="13716001" cy="7704814"/>
          </a:xfrm>
          <a:prstGeom prst="rect">
            <a:avLst/>
          </a:prstGeom>
          <a:solidFill>
            <a:srgbClr val="02BDC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20991F-6E2C-8DE8-38B3-FADB2D6F3170}"/>
              </a:ext>
            </a:extLst>
          </p:cNvPr>
          <p:cNvSpPr/>
          <p:nvPr/>
        </p:nvSpPr>
        <p:spPr>
          <a:xfrm>
            <a:off x="275854" y="2792507"/>
            <a:ext cx="13164293" cy="722779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D87A5CE6-BF78-4FA2-EF80-4FEAA20EE266}"/>
              </a:ext>
            </a:extLst>
          </p:cNvPr>
          <p:cNvSpPr/>
          <p:nvPr/>
        </p:nvSpPr>
        <p:spPr>
          <a:xfrm>
            <a:off x="-1" y="740647"/>
            <a:ext cx="13716002" cy="184153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7081E75-01D6-5349-77C1-57CE72DFBD33}"/>
              </a:ext>
            </a:extLst>
          </p:cNvPr>
          <p:cNvSpPr txBox="1"/>
          <p:nvPr/>
        </p:nvSpPr>
        <p:spPr>
          <a:xfrm>
            <a:off x="15240" y="880993"/>
            <a:ext cx="12877800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43D6E44-362E-51DC-EAAF-70415CAC4F80}"/>
              </a:ext>
            </a:extLst>
          </p:cNvPr>
          <p:cNvSpPr/>
          <p:nvPr/>
        </p:nvSpPr>
        <p:spPr>
          <a:xfrm rot="10800000">
            <a:off x="13049043" y="113031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E98E6BF-C6CB-7D47-9F77-1EDC582F1B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678500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2098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BDC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9" name="Image 8">
            <a:extLst>
              <a:ext uri="{FF2B5EF4-FFF2-40B4-BE49-F238E27FC236}">
                <a16:creationId xmlns:a16="http://schemas.microsoft.com/office/drawing/2014/main" id="{4E4E2D54-90D7-9D18-0276-2F8CE4D4DB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4037" y="4589236"/>
            <a:ext cx="13147925" cy="3404051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BA8DF0FE-D258-6029-126A-DD683A10FACE}"/>
              </a:ext>
            </a:extLst>
          </p:cNvPr>
          <p:cNvSpPr txBox="1"/>
          <p:nvPr/>
        </p:nvSpPr>
        <p:spPr>
          <a:xfrm>
            <a:off x="2962290" y="3101402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4B45BD-E25F-DA6D-8E58-D7FB0C99D2F4}"/>
              </a:ext>
            </a:extLst>
          </p:cNvPr>
          <p:cNvSpPr txBox="1"/>
          <p:nvPr/>
        </p:nvSpPr>
        <p:spPr>
          <a:xfrm>
            <a:off x="2997850" y="9130931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118722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6552B-D09F-1E52-18F2-44F9906F5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36C8619-49CE-E3CD-2915-34EA9BCD195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27A00D05-5D7A-CDDF-6312-31BA432C3368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64B43CFE-4F97-345F-908D-CA19E853F8AB}"/>
              </a:ext>
            </a:extLst>
          </p:cNvPr>
          <p:cNvSpPr txBox="1"/>
          <p:nvPr/>
        </p:nvSpPr>
        <p:spPr>
          <a:xfrm>
            <a:off x="1441490" y="3969513"/>
            <a:ext cx="10744200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كتابة وتفكيك أعداد عشرية</a:t>
            </a:r>
            <a:endParaRPr lang="ar-SA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5BE51A30-354A-19B9-C336-9B908067F1A4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B84CDE6B-6DB4-CFA9-29A9-D7FB556EAD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6B412981-112B-6EAB-525B-BE9ADBDD0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949F06EB-BCE0-6FF0-4E33-581EBCAAE3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3" r="3883"/>
          <a:stretch/>
        </p:blipFill>
        <p:spPr>
          <a:xfrm>
            <a:off x="5714999" y="5676900"/>
            <a:ext cx="2285999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BE72E-AF88-42F9-2F04-0E232C4434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64B91D4-1244-E478-BBD7-060D31E7A5E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EE57CC1-8CEE-58A2-4599-340726834E7D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6A09877-80CA-A37E-FC46-51AA00360F44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64D2D80-EB44-C84C-FB77-DA42E94BD384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على ألواحكم اكتبوا العدد التالي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C199B3E8-9B71-E1C3-E20A-FCCCABEB1321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F24D9972-DC55-A2D2-1192-6114B18C2E7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37F0E87-695D-8708-6FA7-546354F97FEB}"/>
              </a:ext>
            </a:extLst>
          </p:cNvPr>
          <p:cNvSpPr txBox="1"/>
          <p:nvPr/>
        </p:nvSpPr>
        <p:spPr>
          <a:xfrm>
            <a:off x="1357128" y="5580103"/>
            <a:ext cx="1158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MA" sz="6600" dirty="0"/>
              <a:t>أربع وحدات وستة أعشار</a:t>
            </a:r>
            <a:endParaRPr lang="fr-FR" sz="6600" dirty="0"/>
          </a:p>
        </p:txBody>
      </p:sp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293C33B7-83D5-E25A-DA39-6DE261D7DA1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4748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819672-4158-476F-302E-64C075C04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11B8510-0587-1912-434C-135C60E8D494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ED17A7C-3EA6-DB4E-DE94-620F29DC31F3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0F7B3B9-A71C-31E1-6205-F044370D8CAD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8D4C052-83A9-09F8-F42B-433A67CA10BE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773D541-6B88-2454-CFF9-05918BEB9B1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AF3655B1-17D2-E964-D49B-525776EAE75A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AB73D755-25D2-A187-1E9C-B5C3D88AE3C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3" name="Image 2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EF58DE2-B5BA-9AA7-6D11-B7A13431D39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04EE68A-3DA8-FEB4-BBBB-332729FB7FE3}"/>
              </a:ext>
            </a:extLst>
          </p:cNvPr>
          <p:cNvSpPr txBox="1"/>
          <p:nvPr/>
        </p:nvSpPr>
        <p:spPr>
          <a:xfrm>
            <a:off x="847708" y="5349271"/>
            <a:ext cx="1158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9600" dirty="0">
                <a:solidFill>
                  <a:schemeClr val="bg1"/>
                </a:solidFill>
              </a:rPr>
              <a:t>4,6</a:t>
            </a:r>
          </a:p>
        </p:txBody>
      </p:sp>
    </p:spTree>
    <p:extLst>
      <p:ext uri="{BB962C8B-B14F-4D97-AF65-F5344CB8AC3E}">
        <p14:creationId xmlns:p14="http://schemas.microsoft.com/office/powerpoint/2010/main" val="1992050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7D610E-8F44-A61D-792D-AD3FEDB5D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393CA9F-3905-3702-F907-989E6749C6C7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5AA45A4-EBE9-88E6-B27D-0032AA5D4190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9B41C00-C98D-1B85-F341-1FEDA5E828E0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86C21FD-CD53-9963-D043-0C37E3EBFCFA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فككوا العدد إلى كتابة جمعية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1F5EC27E-A3F2-0133-8124-87AA41F3B15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0E74008-300D-BAA9-0BBC-53BB9FB7B473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pic>
        <p:nvPicPr>
          <p:cNvPr id="6" name="Image 5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10E0F888-BC46-DE82-72A1-DE9F403834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3D544A60-E3D2-BDE5-8121-6AA05DD3EADB}"/>
              </a:ext>
            </a:extLst>
          </p:cNvPr>
          <p:cNvSpPr txBox="1"/>
          <p:nvPr/>
        </p:nvSpPr>
        <p:spPr>
          <a:xfrm>
            <a:off x="847708" y="5349271"/>
            <a:ext cx="1158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r-FR" sz="9600" dirty="0">
                <a:solidFill>
                  <a:schemeClr val="bg1"/>
                </a:solidFill>
              </a:rPr>
              <a:t>4,6</a:t>
            </a:r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333F51B3-2BD4-2586-1721-4FCAFF2EFA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3411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1D6E28-41F3-3C2F-7EB4-BC8729205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93A96C9-EE1C-501E-029D-748B363A3C02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77173D3-651E-7E38-F405-271E7C091F1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983E562-9FBF-9584-F648-7A73E66E8A85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09DDA3-9F4F-B40F-C2B8-AD757361DB6D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ABD8075-64F5-7129-004D-305F40049BC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F1C34B6-8C9A-4496-FDB6-BE9B7932494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D6FDDCFB-59D9-8E19-BA19-69D848A19F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3" name="Image 2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DCBDBB83-9A1A-68DB-CD1E-A096AA4951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017D128-7586-CBC8-79F3-10D4D1469D18}"/>
              </a:ext>
            </a:extLst>
          </p:cNvPr>
          <p:cNvSpPr txBox="1"/>
          <p:nvPr/>
        </p:nvSpPr>
        <p:spPr>
          <a:xfrm>
            <a:off x="847708" y="5349271"/>
            <a:ext cx="1158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4,6 = 4 + 0,6</a:t>
            </a:r>
          </a:p>
        </p:txBody>
      </p:sp>
    </p:spTree>
    <p:extLst>
      <p:ext uri="{BB962C8B-B14F-4D97-AF65-F5344CB8AC3E}">
        <p14:creationId xmlns:p14="http://schemas.microsoft.com/office/powerpoint/2010/main" val="22592640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3BCE5-9B3B-977E-43BE-677C4F9AAF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F2749D6-6DA5-695D-741E-9748CE0B2D87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C9E6AE3-7198-C3C2-5B05-6844EE9E93FF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9DAB58A-9AEC-C64A-4331-933A84B600A2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63BE4DD-96F2-DCF9-ED57-F62F821FA186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ألواحكم اكتبوا العدد التالي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6742495C-FC5E-E02D-8A34-B887589C7FB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CF2095D-1711-A572-FC85-191AFF6CC61B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D2A5E9C-8E9D-1D0D-2E49-F6951E44900B}"/>
              </a:ext>
            </a:extLst>
          </p:cNvPr>
          <p:cNvSpPr txBox="1"/>
          <p:nvPr/>
        </p:nvSpPr>
        <p:spPr>
          <a:xfrm>
            <a:off x="838200" y="5580103"/>
            <a:ext cx="121013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ثمانية وعشرون</a:t>
            </a:r>
            <a:r>
              <a:rPr kumimoji="0" lang="ar-MA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وحدة وستة أجزاء من المئة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53127CBA-2A0B-F397-827F-DD51EEEBF14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9039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19C95-5BAB-BCEA-EE1B-C00B5EEE6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BC3A7BA-B0CF-3727-24F8-1574B3640E4A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4CCC8A4-F06B-4C75-AE2E-5062A4A99304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A42E379-5078-FFE8-A3F5-2DD59818F26B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4DB4211-C4AD-6431-596C-6BF73B2FE6CE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83D94C6F-0277-559B-FBA7-6835ECECEA9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C445404-2D93-C5BB-B257-C2094378B3E8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CBC24F19-0A26-17F9-8EFD-303E760DA9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3" name="Image 2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23184C33-9348-2C43-6009-19B2DDDE4A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994A45F-760B-5A80-5D32-FA5B15E4BE7A}"/>
              </a:ext>
            </a:extLst>
          </p:cNvPr>
          <p:cNvSpPr txBox="1"/>
          <p:nvPr/>
        </p:nvSpPr>
        <p:spPr>
          <a:xfrm>
            <a:off x="847708" y="5349271"/>
            <a:ext cx="1158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28,06</a:t>
            </a:r>
          </a:p>
        </p:txBody>
      </p:sp>
    </p:spTree>
    <p:extLst>
      <p:ext uri="{BB962C8B-B14F-4D97-AF65-F5344CB8AC3E}">
        <p14:creationId xmlns:p14="http://schemas.microsoft.com/office/powerpoint/2010/main" val="14409366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CF5728-49B9-F47F-2253-734AA80E09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BD986A5-D7F8-AB32-4CBC-A478473D1D6D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84206A4-E841-3177-1BB5-30F95A0046DD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968C818-D93F-CC23-98F5-FB17C12580F8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8D6C4A92-7C9B-F970-73CA-04E996D1DAF2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فككوا العدد إلى كتابة جمعية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F5CCB157-9E47-7F94-F051-62ECAA44D2B4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02E081F5-5523-C59F-AF34-41ED7CF76C88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A3CD2C09-9F7D-1399-80E6-5EB766ACE2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5782CC1-6CA9-C85B-0C15-0E6B81C9DD2E}"/>
              </a:ext>
            </a:extLst>
          </p:cNvPr>
          <p:cNvSpPr txBox="1"/>
          <p:nvPr/>
        </p:nvSpPr>
        <p:spPr>
          <a:xfrm>
            <a:off x="847708" y="5349271"/>
            <a:ext cx="1158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28,06</a:t>
            </a:r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B262F87B-4372-ACEF-2854-23C6B823EC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68221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5E99F5-E89C-AE34-0E2C-62E50A0F2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D977F2D-7DE3-978E-F911-94F9D60F661F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5B12FD0-BC32-0F83-5975-D496E3DA3A4E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397074A-DCB2-0BBB-0B86-BC95F1F96ED2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9F93776-3C3D-B7C7-EBA3-C9C0587FAB38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E7624A6D-4539-D6E9-A6BC-F59785DA8582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CA8166AB-76E1-E3B4-103B-3050D24B72FB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BF6AB142-1751-BA8E-E1E8-9CA4E2C1CA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3" name="Image 2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A03DEBD6-967E-A8C6-955A-915A273CBF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37FCE17-DB7A-59D0-B5E8-987EED279861}"/>
              </a:ext>
            </a:extLst>
          </p:cNvPr>
          <p:cNvSpPr txBox="1"/>
          <p:nvPr/>
        </p:nvSpPr>
        <p:spPr>
          <a:xfrm>
            <a:off x="1089245" y="5468180"/>
            <a:ext cx="11582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28,06 = 28 + 0,06</a:t>
            </a:r>
          </a:p>
        </p:txBody>
      </p:sp>
    </p:spTree>
    <p:extLst>
      <p:ext uri="{BB962C8B-B14F-4D97-AF65-F5344CB8AC3E}">
        <p14:creationId xmlns:p14="http://schemas.microsoft.com/office/powerpoint/2010/main" val="41492439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BE8BD4-EE3E-E6F5-109E-43BB4BBF4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51E52D0-711A-7633-FF7C-5EA898440436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C4DA217-B452-83E9-DBA6-A06A7D0D1C63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42065AD-242F-DE01-10CC-02F97B3A8910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352C6E2-19EE-FA11-1A7A-501A765FB22B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على ألواحكم اكتبوا العدد التالي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8EA6AA2-99A0-D5ED-3969-E921E8702E77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35E1172B-F327-082D-5D58-34803111092F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12CB98B0-ED4B-0D82-0ACF-DE20C97FDD09}"/>
              </a:ext>
            </a:extLst>
          </p:cNvPr>
          <p:cNvSpPr txBox="1"/>
          <p:nvPr/>
        </p:nvSpPr>
        <p:spPr>
          <a:xfrm>
            <a:off x="275851" y="5580103"/>
            <a:ext cx="1316429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6600" dirty="0">
                <a:solidFill>
                  <a:prstClr val="black"/>
                </a:solidFill>
                <a:latin typeface="Calibri"/>
                <a:cs typeface="Arial" panose="020B0604020202020204" pitchFamily="34" charset="0"/>
              </a:rPr>
              <a:t>تسع</a:t>
            </a:r>
            <a:r>
              <a:rPr kumimoji="0" lang="ar-MA" sz="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 وحدات وعشر واحد وثلاثة أجواء من المئة</a:t>
            </a:r>
            <a:endParaRPr kumimoji="0" lang="fr-FR" sz="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Image 4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7ED76F1E-6488-E613-45FF-A012324B2C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8903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4473C-A663-7B17-22C0-F0567959C7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8907E49-F77B-5719-2631-E3383CC63D8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2ABFFC0-CA54-DCB0-22FE-2AF109D2D964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3DAC9C1-E668-DE57-3C2A-F4F4ADACF920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299DFAAE-03C6-6C21-63AC-DD25ACA47751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CF12B7D-128D-E57C-0E00-B183067A6C7D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29FF593-5EF6-C731-1B77-92D49874600C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547E30BF-77DE-96BB-5895-74141EE298C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3" name="Image 2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623E0567-714C-92F7-2E03-96F7D4766D6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9244EF1-43DE-7A49-DC1E-CCE32251BC23}"/>
              </a:ext>
            </a:extLst>
          </p:cNvPr>
          <p:cNvSpPr txBox="1"/>
          <p:nvPr/>
        </p:nvSpPr>
        <p:spPr>
          <a:xfrm>
            <a:off x="847708" y="5349271"/>
            <a:ext cx="1158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9,13</a:t>
            </a:r>
          </a:p>
        </p:txBody>
      </p:sp>
    </p:spTree>
    <p:extLst>
      <p:ext uri="{BB962C8B-B14F-4D97-AF65-F5344CB8AC3E}">
        <p14:creationId xmlns:p14="http://schemas.microsoft.com/office/powerpoint/2010/main" val="27959644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A974A9-085A-A8C7-B121-7ED2855BF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39374BD-BFD6-1FA3-9A90-71B736D1106C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7412E9A-6A25-2429-72A0-CE936AFB5793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649D2DD-5170-B214-6E6D-64D03A128C07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A6E6C44-7E0B-70C3-D204-C0D519098738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فككوا العدد إلى كتابة جمعية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B4C7C2A3-51BA-D69D-F234-B536F57A047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EAFC2467-4147-B588-EB7C-751A8FBD0209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DDB341C4-2D51-005E-FC39-FF15227CD9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FBDE24D7-6D3F-A4BA-4DB1-5EF08F4A6C69}"/>
              </a:ext>
            </a:extLst>
          </p:cNvPr>
          <p:cNvSpPr txBox="1"/>
          <p:nvPr/>
        </p:nvSpPr>
        <p:spPr>
          <a:xfrm>
            <a:off x="847708" y="5349271"/>
            <a:ext cx="1158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9,13</a:t>
            </a:r>
          </a:p>
        </p:txBody>
      </p:sp>
      <p:pic>
        <p:nvPicPr>
          <p:cNvPr id="7" name="Image 6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F496C546-2CB3-6AC5-FD8A-06E7CB7CD7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3202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15A4F4-2186-A623-E6F3-E853D088C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F066B5C-F6DC-EB90-8184-B6926C039750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192F442-2FDE-886D-EAC3-7020586B75B0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F93F24-476C-AB4F-B7EE-6F567C616595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AF9B78C-3E66-8832-052C-C3EBE512D892}"/>
              </a:ext>
            </a:extLst>
          </p:cNvPr>
          <p:cNvSpPr txBox="1"/>
          <p:nvPr/>
        </p:nvSpPr>
        <p:spPr>
          <a:xfrm>
            <a:off x="838200" y="863026"/>
            <a:ext cx="116014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342900" marR="0" lvl="1" indent="-34290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51DBDA27-41E7-5132-23F4-C13133E68EF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826B1B4D-F82E-C640-F2BE-CCBAE571A921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pic>
        <p:nvPicPr>
          <p:cNvPr id="6" name="Image 5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8A2C4FA0-182E-6702-13F6-33FFC24AD8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2895600" y="3564191"/>
            <a:ext cx="7924799" cy="5008309"/>
          </a:xfrm>
          <a:prstGeom prst="rect">
            <a:avLst/>
          </a:prstGeom>
        </p:spPr>
      </p:pic>
      <p:pic>
        <p:nvPicPr>
          <p:cNvPr id="3" name="Image 2" descr="Une image contenant dessin humoristique, Dessin d’enfant, clipart, Dessin animé&#10;&#10;Le contenu généré par l’IA peut être incorrect.">
            <a:extLst>
              <a:ext uri="{FF2B5EF4-FFF2-40B4-BE49-F238E27FC236}">
                <a16:creationId xmlns:a16="http://schemas.microsoft.com/office/drawing/2014/main" id="{46E7FEB3-DAEA-FC2A-AA29-F0DFEFEADC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112" y="916160"/>
            <a:ext cx="1148959" cy="821798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9411DE7-363B-E196-81E3-FDAAA8FDB95E}"/>
              </a:ext>
            </a:extLst>
          </p:cNvPr>
          <p:cNvSpPr txBox="1"/>
          <p:nvPr/>
        </p:nvSpPr>
        <p:spPr>
          <a:xfrm>
            <a:off x="1143000" y="5349271"/>
            <a:ext cx="11582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9,13 = 9 + 0,1 + 0,03</a:t>
            </a:r>
          </a:p>
        </p:txBody>
      </p:sp>
    </p:spTree>
    <p:extLst>
      <p:ext uri="{BB962C8B-B14F-4D97-AF65-F5344CB8AC3E}">
        <p14:creationId xmlns:p14="http://schemas.microsoft.com/office/powerpoint/2010/main" val="34548339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706FFC-F0C5-578F-5B3B-0E146DA28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E6BD369A-BFDB-4D11-58A9-96617FCEF33E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A709402-053A-601D-669D-DFD1A50945F3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A84F73F-183C-D13A-4502-89BAFA295A56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280CB231-B4AB-6646-1B6B-7C71BEF75B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95698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64A322B-80AD-0398-9065-AD5852F1EA2B}"/>
              </a:ext>
            </a:extLst>
          </p:cNvPr>
          <p:cNvSpPr/>
          <p:nvPr/>
        </p:nvSpPr>
        <p:spPr>
          <a:xfrm rot="10800000">
            <a:off x="12656405" y="1028701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649988F-811F-3D33-8816-877AD502A12C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</a:t>
            </a:r>
            <a:r>
              <a:rPr lang="fr-FR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43</a:t>
            </a: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وأنجزوا التمرين رقم 2.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دقيقتان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2704152B-F1CA-78B9-1999-E729625A07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3809117"/>
            <a:ext cx="13135349" cy="544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81132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C8CE9-5EBD-E559-F8F1-353A2609DA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B14F053-54A9-A453-3D49-4904D4E2E876}"/>
              </a:ext>
            </a:extLst>
          </p:cNvPr>
          <p:cNvSpPr/>
          <p:nvPr/>
        </p:nvSpPr>
        <p:spPr>
          <a:xfrm>
            <a:off x="-1" y="1981202"/>
            <a:ext cx="13716001" cy="8305798"/>
          </a:xfrm>
          <a:prstGeom prst="rect">
            <a:avLst/>
          </a:prstGeom>
          <a:solidFill>
            <a:srgbClr val="3D8FA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F8F2761-D1EB-8153-6AD4-50A39482D4EB}"/>
              </a:ext>
            </a:extLst>
          </p:cNvPr>
          <p:cNvSpPr/>
          <p:nvPr/>
        </p:nvSpPr>
        <p:spPr>
          <a:xfrm>
            <a:off x="275852" y="2878962"/>
            <a:ext cx="13164293" cy="693901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32D0ABD-6F4B-7BD0-84A3-EEB03A1BF3E0}"/>
              </a:ext>
            </a:extLst>
          </p:cNvPr>
          <p:cNvSpPr/>
          <p:nvPr/>
        </p:nvSpPr>
        <p:spPr>
          <a:xfrm>
            <a:off x="-1" y="752746"/>
            <a:ext cx="13716001" cy="178239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graphicFrame>
        <p:nvGraphicFramePr>
          <p:cNvPr id="13" name="Tableau 12">
            <a:extLst>
              <a:ext uri="{FF2B5EF4-FFF2-40B4-BE49-F238E27FC236}">
                <a16:creationId xmlns:a16="http://schemas.microsoft.com/office/drawing/2014/main" id="{D0385BD9-16EE-55C1-52BB-DE53118D60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42015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41910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7B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50" name="Freeform 8">
            <a:extLst>
              <a:ext uri="{FF2B5EF4-FFF2-40B4-BE49-F238E27FC236}">
                <a16:creationId xmlns:a16="http://schemas.microsoft.com/office/drawing/2014/main" id="{9B1C8A59-A793-6381-5D6C-76BF06BBAFBE}"/>
              </a:ext>
            </a:extLst>
          </p:cNvPr>
          <p:cNvSpPr/>
          <p:nvPr/>
        </p:nvSpPr>
        <p:spPr>
          <a:xfrm rot="10800000">
            <a:off x="12656405" y="950970"/>
            <a:ext cx="449995" cy="306330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C77D418-25EA-AC07-2180-BD96FBC6E7A0}"/>
              </a:ext>
            </a:extLst>
          </p:cNvPr>
          <p:cNvSpPr txBox="1"/>
          <p:nvPr/>
        </p:nvSpPr>
        <p:spPr>
          <a:xfrm>
            <a:off x="275851" y="807182"/>
            <a:ext cx="1236531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40A609A-DAC1-E2D3-79CF-27AD4C772D98}"/>
              </a:ext>
            </a:extLst>
          </p:cNvPr>
          <p:cNvSpPr txBox="1"/>
          <p:nvPr/>
        </p:nvSpPr>
        <p:spPr>
          <a:xfrm>
            <a:off x="2962290" y="30099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FF55D48-FD16-B159-3762-CAC39D7488E0}"/>
              </a:ext>
            </a:extLst>
          </p:cNvPr>
          <p:cNvSpPr txBox="1"/>
          <p:nvPr/>
        </p:nvSpPr>
        <p:spPr>
          <a:xfrm>
            <a:off x="2997850" y="903942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993EFA4-E5CF-14DF-6E3F-44FD6C0CA42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3467100"/>
            <a:ext cx="13135349" cy="544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8613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D218-B96A-AED1-BC3B-A91F2AD2B1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988D489-620C-4FBD-702B-DEE3ADC7B6A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3AE5AB9E-8732-CC3C-E9D5-EA7E28A88256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AD755BCC-06DB-007A-5A75-EF0641CF5B06}"/>
              </a:ext>
            </a:extLst>
          </p:cNvPr>
          <p:cNvSpPr txBox="1"/>
          <p:nvPr/>
        </p:nvSpPr>
        <p:spPr>
          <a:xfrm>
            <a:off x="1409700" y="3941147"/>
            <a:ext cx="10896599" cy="12753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>
              <a:lnSpc>
                <a:spcPts val="11099"/>
              </a:lnSpc>
            </a:pPr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إنجاز عمليات جمع الأعداد العشرية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69A5B2C3-FCDD-96E1-B163-BA94521E05DC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E80015EB-A22A-E556-C57C-2854C4D776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7772F9B-A80B-7ECA-E9E5-F2020D3854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65D8BE4-4E3B-AB62-18DB-B9156F2043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" b="52"/>
          <a:stretch/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52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4619AE-462D-8BFC-A053-6D29AD96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74C91E8-41E7-8BCC-BD3D-E9BF71E04AE9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848F13A-052A-6670-5BB9-3A97E9E8A09B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61ED309-F58F-E4A9-7A97-5F7E2E010F50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5D4E1B-E9ED-E533-1FBC-BC2DC039012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انتبهوا جيدا سنتدرب على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 عمليات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جمع أعداد عشرية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C1EBEF5-D50B-011E-A59D-0353498C73F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922F5F0-AE47-7202-E130-1220856B6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84246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9AAB1BEB-E8A7-2D52-CCC7-BAB5A2CD5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73721" y="3975006"/>
            <a:ext cx="7568555" cy="50387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5066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6A071-1979-B994-050C-28A439F18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1B81EE8-3706-906E-7A6A-6441D4657D0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73D613C-3A0F-4934-03C1-9B4D5AF8DD55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1663C9B-1B1B-6B21-597A-125CEE4688C2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877E496-FED3-C027-4450-563935ADE438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جمع عددين عشريين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33003A9-B8CC-4FA5-C142-80C7C2D4B17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C351BC5-AB61-6060-D05A-5379EEB398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813757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pSp>
        <p:nvGrpSpPr>
          <p:cNvPr id="17" name="Groupe 16">
            <a:extLst>
              <a:ext uri="{FF2B5EF4-FFF2-40B4-BE49-F238E27FC236}">
                <a16:creationId xmlns:a16="http://schemas.microsoft.com/office/drawing/2014/main" id="{2B109890-78BD-D796-C420-D0571B14B2F3}"/>
              </a:ext>
            </a:extLst>
          </p:cNvPr>
          <p:cNvGrpSpPr/>
          <p:nvPr/>
        </p:nvGrpSpPr>
        <p:grpSpPr>
          <a:xfrm>
            <a:off x="5412814" y="3606459"/>
            <a:ext cx="6552918" cy="6335477"/>
            <a:chOff x="5423146" y="2984386"/>
            <a:chExt cx="6552918" cy="6335477"/>
          </a:xfrm>
        </p:grpSpPr>
        <p:pic>
          <p:nvPicPr>
            <p:cNvPr id="13" name="Image 12" descr="Une image contenant capture d’écran, Rectangle, cadre photo, art&#10;&#10;Le contenu généré par l’IA peut être incorrect.">
              <a:extLst>
                <a:ext uri="{FF2B5EF4-FFF2-40B4-BE49-F238E27FC236}">
                  <a16:creationId xmlns:a16="http://schemas.microsoft.com/office/drawing/2014/main" id="{F6A62829-14C0-C7B5-855B-DD3ED2812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7138" b="30357"/>
            <a:stretch>
              <a:fillRect/>
            </a:stretch>
          </p:blipFill>
          <p:spPr>
            <a:xfrm>
              <a:off x="5910504" y="2984386"/>
              <a:ext cx="5239166" cy="2750873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F2682B34-3ED3-8646-52AC-3A49C57E1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23146" y="4957286"/>
              <a:ext cx="6552918" cy="4362577"/>
            </a:xfrm>
            <a:prstGeom prst="rect">
              <a:avLst/>
            </a:prstGeom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01B80BE7-B4E8-A021-393E-D703D5F31E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8E15DA6F-6156-6FEE-8E98-6C960A71E663}"/>
              </a:ext>
            </a:extLst>
          </p:cNvPr>
          <p:cNvSpPr txBox="1"/>
          <p:nvPr/>
        </p:nvSpPr>
        <p:spPr>
          <a:xfrm>
            <a:off x="976645" y="4939423"/>
            <a:ext cx="321435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جمع عددين عشريين.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343925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8BDBC-14B0-5F45-F8F5-A311760E9B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9B8FD47-DD7D-042A-796D-8D921D3D1A6C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CFF0C0-EA91-3420-92F9-70CF8311E05D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A0B6A9DA-E4AD-289C-C415-F7DD42B2D3D1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AB418E-90D5-DFC6-CB25-9A3DB05B9936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تابعوا معي سأقوم بنمذجة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جمع عددين عشريين </a:t>
            </a:r>
            <a:r>
              <a:rPr lang="fr-FR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24,56 + 13,78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89A76AE-F100-928C-6615-3CA97896DAA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B480FF6-B9B5-A05D-8DE7-08FE57E78ADF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13" name="Image 12" descr="Une image contenant capture d’écran, Rectangle, cadre photo, art&#10;&#10;Le contenu généré par l’IA peut être incorrect.">
            <a:extLst>
              <a:ext uri="{FF2B5EF4-FFF2-40B4-BE49-F238E27FC236}">
                <a16:creationId xmlns:a16="http://schemas.microsoft.com/office/drawing/2014/main" id="{FF984E9A-4FE4-0BD0-D2EF-713F33D88A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8" b="30357"/>
          <a:stretch>
            <a:fillRect/>
          </a:stretch>
        </p:blipFill>
        <p:spPr>
          <a:xfrm>
            <a:off x="5900172" y="3916627"/>
            <a:ext cx="5239166" cy="2750873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E9C7674-B8FD-9512-ED22-B34E55247A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229" y="3606459"/>
            <a:ext cx="4762500" cy="4762500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193BD19F-C79A-17B2-956E-39CC5AD5672B}"/>
              </a:ext>
            </a:extLst>
          </p:cNvPr>
          <p:cNvSpPr txBox="1"/>
          <p:nvPr/>
        </p:nvSpPr>
        <p:spPr>
          <a:xfrm>
            <a:off x="976645" y="4939423"/>
            <a:ext cx="3214355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ar-S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نمذجة </a:t>
            </a:r>
            <a:r>
              <a:rPr lang="ar-MA" sz="4400" b="1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إنجاز عملية جمع عددين عشريين.</a:t>
            </a:r>
            <a:endParaRPr lang="fr-FR" sz="4400" b="1" dirty="0"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46D0301-990F-CE8B-A5BF-FD4F4E352B51}"/>
              </a:ext>
            </a:extLst>
          </p:cNvPr>
          <p:cNvSpPr txBox="1"/>
          <p:nvPr/>
        </p:nvSpPr>
        <p:spPr>
          <a:xfrm>
            <a:off x="6386155" y="4602481"/>
            <a:ext cx="42672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8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24,56 + 13,78</a:t>
            </a:r>
            <a:endParaRPr lang="fr-FR" sz="8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26591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C6D3D-E6A1-24CB-C644-AF9F26483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5D646EB8-07C1-DCA3-568D-3970E5F7BC0F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5590307-49DB-F7D9-95A4-5904CF94F43D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4B9D185-ECFE-465D-F945-C0702769E84D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0CC60751-C8D9-2856-F75F-BCA96C24EDAF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أضع العملية بشكل صحيح بحيث تكون كل منزلة تحت مثيلتها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6198F13-ABA6-A41E-3960-499565AAA9B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5F31CC0-B5EE-ED71-AA16-204D08DC8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201411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D9965E7-8DF5-8A8A-46A3-D439605AE1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8918974"/>
              </p:ext>
            </p:extLst>
          </p:nvPr>
        </p:nvGraphicFramePr>
        <p:xfrm>
          <a:off x="2667000" y="4175100"/>
          <a:ext cx="5112000" cy="468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8000">
                  <a:extLst>
                    <a:ext uri="{9D8B030D-6E8A-4147-A177-3AD203B41FA5}">
                      <a16:colId xmlns:a16="http://schemas.microsoft.com/office/drawing/2014/main" val="29802275"/>
                    </a:ext>
                  </a:extLst>
                </a:gridCol>
                <a:gridCol w="1278000">
                  <a:extLst>
                    <a:ext uri="{9D8B030D-6E8A-4147-A177-3AD203B41FA5}">
                      <a16:colId xmlns:a16="http://schemas.microsoft.com/office/drawing/2014/main" val="3645892979"/>
                    </a:ext>
                  </a:extLst>
                </a:gridCol>
                <a:gridCol w="1278000">
                  <a:extLst>
                    <a:ext uri="{9D8B030D-6E8A-4147-A177-3AD203B41FA5}">
                      <a16:colId xmlns:a16="http://schemas.microsoft.com/office/drawing/2014/main" val="1860720485"/>
                    </a:ext>
                  </a:extLst>
                </a:gridCol>
                <a:gridCol w="1278000">
                  <a:extLst>
                    <a:ext uri="{9D8B030D-6E8A-4147-A177-3AD203B41FA5}">
                      <a16:colId xmlns:a16="http://schemas.microsoft.com/office/drawing/2014/main" val="1637730238"/>
                    </a:ext>
                  </a:extLst>
                </a:gridCol>
              </a:tblGrid>
              <a:tr h="936000"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عشرات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وحدات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أعشار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MA" sz="2400" dirty="0">
                          <a:solidFill>
                            <a:schemeClr val="tx1"/>
                          </a:solidFill>
                        </a:rPr>
                        <a:t>أجزاء المئة</a:t>
                      </a:r>
                      <a:endParaRPr lang="fr-FR" sz="24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1849207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ctr"/>
                      <a:r>
                        <a:rPr lang="fr-FR" sz="5400" b="1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4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4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4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9155606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ctr"/>
                      <a:endParaRPr lang="fr-FR" sz="54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54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5400" b="1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54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2357951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algn="ctr"/>
                      <a:r>
                        <a:rPr lang="fr-FR" sz="5400" b="1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400" b="1" dirty="0">
                          <a:solidFill>
                            <a:schemeClr val="tx1"/>
                          </a:solidFill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400" b="1" dirty="0">
                          <a:solidFill>
                            <a:schemeClr val="tx1"/>
                          </a:solidFill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7522591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 marL="0" algn="ctr" defTabSz="685783" rtl="0" eaLnBrk="1" latinLnBrk="0" hangingPunct="1"/>
                      <a:r>
                        <a:rPr lang="fr-FR" sz="5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0" eaLnBrk="1" latinLnBrk="0" hangingPunct="1"/>
                      <a:r>
                        <a:rPr lang="fr-FR" sz="5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0" eaLnBrk="1" latinLnBrk="0" hangingPunct="1"/>
                      <a:r>
                        <a:rPr lang="fr-FR" sz="5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0" eaLnBrk="1" latinLnBrk="0" hangingPunct="1"/>
                      <a:r>
                        <a:rPr lang="fr-FR" sz="5400" b="1" kern="1200" dirty="0">
                          <a:solidFill>
                            <a:srgbClr val="FF0000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299710"/>
                  </a:ext>
                </a:extLst>
              </a:tr>
            </a:tbl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B37EFA18-F985-9D37-A178-07CFAD5BAC1A}"/>
              </a:ext>
            </a:extLst>
          </p:cNvPr>
          <p:cNvSpPr txBox="1"/>
          <p:nvPr/>
        </p:nvSpPr>
        <p:spPr>
          <a:xfrm>
            <a:off x="5053494" y="5295900"/>
            <a:ext cx="339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,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98AAE993-AA6F-3A42-4485-541A4700FC52}"/>
              </a:ext>
            </a:extLst>
          </p:cNvPr>
          <p:cNvSpPr txBox="1"/>
          <p:nvPr/>
        </p:nvSpPr>
        <p:spPr>
          <a:xfrm>
            <a:off x="5071188" y="7124700"/>
            <a:ext cx="339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,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675DD099-C087-91F0-54A6-47DBAE0FF79B}"/>
              </a:ext>
            </a:extLst>
          </p:cNvPr>
          <p:cNvSpPr txBox="1"/>
          <p:nvPr/>
        </p:nvSpPr>
        <p:spPr>
          <a:xfrm>
            <a:off x="5071188" y="8002369"/>
            <a:ext cx="3390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FF0000"/>
                </a:solidFill>
              </a:rPr>
              <a:t>,</a:t>
            </a:r>
            <a:endParaRPr lang="fr-FR" sz="2400" b="1" dirty="0">
              <a:solidFill>
                <a:srgbClr val="FF0000"/>
              </a:solidFill>
            </a:endParaRPr>
          </a:p>
        </p:txBody>
      </p:sp>
      <p:graphicFrame>
        <p:nvGraphicFramePr>
          <p:cNvPr id="21" name="Tableau 20">
            <a:extLst>
              <a:ext uri="{FF2B5EF4-FFF2-40B4-BE49-F238E27FC236}">
                <a16:creationId xmlns:a16="http://schemas.microsoft.com/office/drawing/2014/main" id="{86560405-D276-8E5D-DD64-8E5EF98824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814153"/>
              </p:ext>
            </p:extLst>
          </p:nvPr>
        </p:nvGraphicFramePr>
        <p:xfrm>
          <a:off x="8201909" y="5295900"/>
          <a:ext cx="3768012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8012">
                  <a:extLst>
                    <a:ext uri="{9D8B030D-6E8A-4147-A177-3AD203B41FA5}">
                      <a16:colId xmlns:a16="http://schemas.microsoft.com/office/drawing/2014/main" val="2650645657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marL="0" algn="ctr" defTabSz="685783" rtl="0" eaLnBrk="1" latinLnBrk="0" hangingPunct="1"/>
                      <a:r>
                        <a:rPr lang="fr-FR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 + 8 = 10 + 4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7688307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algn="ctr" defTabSz="685783" rtl="0" eaLnBrk="1" latinLnBrk="0" hangingPunct="1"/>
                      <a:r>
                        <a:rPr lang="fr-FR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 + 7 + 1 = 10 + 3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7571632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algn="ctr" defTabSz="685783" rtl="0" eaLnBrk="1" latinLnBrk="0" hangingPunct="1"/>
                      <a:r>
                        <a:rPr lang="fr-FR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 + 3 + 1 = 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676446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marL="0" algn="ctr" defTabSz="685783" rtl="0" eaLnBrk="1" latinLnBrk="0" hangingPunct="1"/>
                      <a:r>
                        <a:rPr lang="fr-FR" sz="36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 + 1 = 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2365356"/>
                  </a:ext>
                </a:extLst>
              </a:tr>
            </a:tbl>
          </a:graphicData>
        </a:graphic>
      </p:graphicFrame>
      <p:sp>
        <p:nvSpPr>
          <p:cNvPr id="22" name="ZoneTexte 21">
            <a:extLst>
              <a:ext uri="{FF2B5EF4-FFF2-40B4-BE49-F238E27FC236}">
                <a16:creationId xmlns:a16="http://schemas.microsoft.com/office/drawing/2014/main" id="{F7AAB913-D15D-D94F-353D-190E454C2C09}"/>
              </a:ext>
            </a:extLst>
          </p:cNvPr>
          <p:cNvSpPr txBox="1"/>
          <p:nvPr/>
        </p:nvSpPr>
        <p:spPr>
          <a:xfrm>
            <a:off x="5434454" y="5065067"/>
            <a:ext cx="339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A1582522-E394-6ED0-D5E4-38A365E76986}"/>
              </a:ext>
            </a:extLst>
          </p:cNvPr>
          <p:cNvSpPr txBox="1"/>
          <p:nvPr/>
        </p:nvSpPr>
        <p:spPr>
          <a:xfrm>
            <a:off x="4156788" y="5067300"/>
            <a:ext cx="3390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25" name="Signe Plus 24">
            <a:extLst>
              <a:ext uri="{FF2B5EF4-FFF2-40B4-BE49-F238E27FC236}">
                <a16:creationId xmlns:a16="http://schemas.microsoft.com/office/drawing/2014/main" id="{DD63EDDE-0264-B75B-BCF1-707B64C29DE2}"/>
              </a:ext>
            </a:extLst>
          </p:cNvPr>
          <p:cNvSpPr/>
          <p:nvPr/>
        </p:nvSpPr>
        <p:spPr>
          <a:xfrm>
            <a:off x="1746078" y="6199936"/>
            <a:ext cx="616121" cy="630327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5405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47DE50-47CC-A206-74F0-DC407F0812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91B304A-585A-30AA-9CCC-04E7D4668A27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3D732D1-EF04-6C11-BE13-353FBE5F90EC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8228410-3C45-8873-21DB-0D04D6F6610A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8A342F2-DD4B-9C0D-9413-2607FA88D662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لاحظوا جيدا، </a:t>
            </a: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أضع العملية بشكل صحيح بحيث تكون كل منزلة تحت مثيلتها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4125869-76D6-1423-D111-514FC7E8C5C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7241CD-30DB-FAE4-1880-67447F1F021E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5" name="Signe Plus 24">
            <a:extLst>
              <a:ext uri="{FF2B5EF4-FFF2-40B4-BE49-F238E27FC236}">
                <a16:creationId xmlns:a16="http://schemas.microsoft.com/office/drawing/2014/main" id="{18C4A213-B1E2-4B37-FE51-D959FF443184}"/>
              </a:ext>
            </a:extLst>
          </p:cNvPr>
          <p:cNvSpPr/>
          <p:nvPr/>
        </p:nvSpPr>
        <p:spPr>
          <a:xfrm>
            <a:off x="4014167" y="4398371"/>
            <a:ext cx="616121" cy="630327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12B4ED3-5EFC-4FF8-D8E6-973CDEDC65A8}"/>
              </a:ext>
            </a:extLst>
          </p:cNvPr>
          <p:cNvSpPr txBox="1"/>
          <p:nvPr/>
        </p:nvSpPr>
        <p:spPr>
          <a:xfrm>
            <a:off x="6149696" y="33900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954954E-BB74-6380-84CE-C6DB61931051}"/>
              </a:ext>
            </a:extLst>
          </p:cNvPr>
          <p:cNvSpPr txBox="1"/>
          <p:nvPr/>
        </p:nvSpPr>
        <p:spPr>
          <a:xfrm>
            <a:off x="6151028" y="455135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5D7AFED-0C04-BF1C-3F13-192B2FE5B465}"/>
              </a:ext>
            </a:extLst>
          </p:cNvPr>
          <p:cNvSpPr txBox="1"/>
          <p:nvPr/>
        </p:nvSpPr>
        <p:spPr>
          <a:xfrm>
            <a:off x="5221550" y="61005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3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9216C28-FE6F-4ADF-FB0A-767859D552A8}"/>
              </a:ext>
            </a:extLst>
          </p:cNvPr>
          <p:cNvSpPr txBox="1"/>
          <p:nvPr/>
        </p:nvSpPr>
        <p:spPr>
          <a:xfrm>
            <a:off x="5236628" y="33900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310FEE2-7FAE-D14D-4292-B4882D0727B5}"/>
              </a:ext>
            </a:extLst>
          </p:cNvPr>
          <p:cNvSpPr txBox="1"/>
          <p:nvPr/>
        </p:nvSpPr>
        <p:spPr>
          <a:xfrm>
            <a:off x="6066809" y="6081979"/>
            <a:ext cx="1011772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8</a:t>
            </a:r>
            <a:endParaRPr lang="fr-FR" sz="8000" b="1" dirty="0">
              <a:solidFill>
                <a:srgbClr val="C00000"/>
              </a:solidFill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41A5947-454A-C576-A767-82A15F477003}"/>
              </a:ext>
            </a:extLst>
          </p:cNvPr>
          <p:cNvCxnSpPr>
            <a:cxnSpLocks/>
          </p:cNvCxnSpPr>
          <p:nvPr/>
        </p:nvCxnSpPr>
        <p:spPr>
          <a:xfrm flipH="1">
            <a:off x="4343400" y="5905500"/>
            <a:ext cx="4191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CE3E704A-AD54-EE12-C367-43418A687B55}"/>
              </a:ext>
            </a:extLst>
          </p:cNvPr>
          <p:cNvSpPr txBox="1"/>
          <p:nvPr/>
        </p:nvSpPr>
        <p:spPr>
          <a:xfrm>
            <a:off x="5236628" y="454838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727C391-A16D-9624-B14A-7BD86D4062B6}"/>
              </a:ext>
            </a:extLst>
          </p:cNvPr>
          <p:cNvSpPr txBox="1"/>
          <p:nvPr/>
        </p:nvSpPr>
        <p:spPr>
          <a:xfrm>
            <a:off x="6778563" y="3184869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00B050"/>
                </a:solidFill>
              </a:rPr>
              <a:t>1</a:t>
            </a:r>
            <a:endParaRPr lang="fr-FR" sz="2400" b="1" dirty="0">
              <a:solidFill>
                <a:srgbClr val="00B05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C0FC33B2-ED2A-F9B3-6C38-F6C9003FB7C3}"/>
              </a:ext>
            </a:extLst>
          </p:cNvPr>
          <p:cNvSpPr txBox="1"/>
          <p:nvPr/>
        </p:nvSpPr>
        <p:spPr>
          <a:xfrm>
            <a:off x="7700202" y="34009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6</a:t>
            </a:r>
            <a:endParaRPr lang="fr-FR" sz="8000" b="1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9E6B1B2B-2261-EC05-340E-15836190AC62}"/>
              </a:ext>
            </a:extLst>
          </p:cNvPr>
          <p:cNvSpPr txBox="1"/>
          <p:nvPr/>
        </p:nvSpPr>
        <p:spPr>
          <a:xfrm>
            <a:off x="6913028" y="34009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8563619A-C4F8-2750-EB26-27AEF94F2FCE}"/>
              </a:ext>
            </a:extLst>
          </p:cNvPr>
          <p:cNvSpPr txBox="1"/>
          <p:nvPr/>
        </p:nvSpPr>
        <p:spPr>
          <a:xfrm>
            <a:off x="7700202" y="454049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8</a:t>
            </a:r>
            <a:endParaRPr lang="fr-FR" sz="8000" b="1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50E6F5C5-E68D-05F8-3E0E-2DCD0527903B}"/>
              </a:ext>
            </a:extLst>
          </p:cNvPr>
          <p:cNvSpPr txBox="1"/>
          <p:nvPr/>
        </p:nvSpPr>
        <p:spPr>
          <a:xfrm>
            <a:off x="6787134" y="454049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6D60D80-4140-AA39-7F82-5FAA3C317553}"/>
              </a:ext>
            </a:extLst>
          </p:cNvPr>
          <p:cNvSpPr txBox="1"/>
          <p:nvPr/>
        </p:nvSpPr>
        <p:spPr>
          <a:xfrm>
            <a:off x="7747553" y="61005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4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6A29C99E-8C57-298E-F468-D7723BB40C29}"/>
              </a:ext>
            </a:extLst>
          </p:cNvPr>
          <p:cNvSpPr txBox="1"/>
          <p:nvPr/>
        </p:nvSpPr>
        <p:spPr>
          <a:xfrm>
            <a:off x="6834485" y="61005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3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EAC4EA6F-C49E-7E43-2761-4EB862867A0C}"/>
              </a:ext>
            </a:extLst>
          </p:cNvPr>
          <p:cNvSpPr txBox="1"/>
          <p:nvPr/>
        </p:nvSpPr>
        <p:spPr>
          <a:xfrm>
            <a:off x="6743522" y="3779103"/>
            <a:ext cx="3390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>
                <a:solidFill>
                  <a:srgbClr val="FF0000"/>
                </a:solidFill>
              </a:rPr>
              <a:t>,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462153E6-63A2-4B90-85AD-10CDC23522CF}"/>
              </a:ext>
            </a:extLst>
          </p:cNvPr>
          <p:cNvSpPr txBox="1"/>
          <p:nvPr/>
        </p:nvSpPr>
        <p:spPr>
          <a:xfrm>
            <a:off x="6705600" y="4922103"/>
            <a:ext cx="3390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>
                <a:solidFill>
                  <a:srgbClr val="FF0000"/>
                </a:solidFill>
              </a:rPr>
              <a:t>,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7F0C5B3F-073F-A12C-E0E0-A673D08EF127}"/>
              </a:ext>
            </a:extLst>
          </p:cNvPr>
          <p:cNvSpPr txBox="1"/>
          <p:nvPr/>
        </p:nvSpPr>
        <p:spPr>
          <a:xfrm>
            <a:off x="6629400" y="6438900"/>
            <a:ext cx="3390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>
                <a:solidFill>
                  <a:srgbClr val="FF0000"/>
                </a:solidFill>
              </a:rPr>
              <a:t>,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8154AFAC-9149-47B1-DFFB-A6BD038E1F61}"/>
              </a:ext>
            </a:extLst>
          </p:cNvPr>
          <p:cNvSpPr txBox="1"/>
          <p:nvPr/>
        </p:nvSpPr>
        <p:spPr>
          <a:xfrm>
            <a:off x="6017726" y="3195022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00B050"/>
                </a:solidFill>
              </a:rPr>
              <a:t>1</a:t>
            </a:r>
            <a:endParaRPr lang="fr-FR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25702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D7A05-FAB4-FCA8-D58D-7C5B19111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B0DFDD5-E3E8-E042-A42A-A85A43F624E4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A84E2A1-5C05-2C80-717D-5C810A2EA0AE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C02B98-0141-3214-CEE4-74F472E066A5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1E2565F-C91F-DA60-FA11-7F93F1C736F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599B1B59-5304-5C9D-26F4-07900C79797C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E2A1B8B6-8BC3-9F9B-30A0-E4C426161DD4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الآن دوركم، ضعوا وأنجزوا العملية التالية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4" name="Image 3" descr="Une image contenant capture d’écran, Rectangle, cadre photo, art&#10;&#10;Le contenu généré par l’IA peut être incorrect.">
            <a:extLst>
              <a:ext uri="{FF2B5EF4-FFF2-40B4-BE49-F238E27FC236}">
                <a16:creationId xmlns:a16="http://schemas.microsoft.com/office/drawing/2014/main" id="{A7C9674D-E6A7-DC98-E424-8494A861D8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38" b="30357"/>
          <a:stretch>
            <a:fillRect/>
          </a:stretch>
        </p:blipFill>
        <p:spPr>
          <a:xfrm>
            <a:off x="2514600" y="3916627"/>
            <a:ext cx="8624738" cy="4528499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C141C597-8AC7-6F8E-7645-FB593016227A}"/>
              </a:ext>
            </a:extLst>
          </p:cNvPr>
          <p:cNvSpPr txBox="1"/>
          <p:nvPr/>
        </p:nvSpPr>
        <p:spPr>
          <a:xfrm>
            <a:off x="3543299" y="5249852"/>
            <a:ext cx="66294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500" dirty="0">
                <a:solidFill>
                  <a:schemeClr val="bg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247,83 + 195,49</a:t>
            </a:r>
            <a:endParaRPr lang="fr-FR" sz="11500" dirty="0">
              <a:solidFill>
                <a:schemeClr val="bg1"/>
              </a:solidFill>
            </a:endParaRPr>
          </a:p>
        </p:txBody>
      </p:sp>
      <p:pic>
        <p:nvPicPr>
          <p:cNvPr id="21" name="Image 20" descr="Une image contenant Rectangle, capture d’écran, vert, carré&#10;&#10;Le contenu généré par l’IA peut être incorrect.">
            <a:extLst>
              <a:ext uri="{FF2B5EF4-FFF2-40B4-BE49-F238E27FC236}">
                <a16:creationId xmlns:a16="http://schemas.microsoft.com/office/drawing/2014/main" id="{2F3E6FBB-8513-0CED-06D7-B5EBE47BEF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7" t="21200" r="8808" b="27600"/>
          <a:stretch>
            <a:fillRect/>
          </a:stretch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4744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F3442-EDCE-428C-9B7A-602C0FCCF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E2814D9-0B4F-F815-6983-9DA758883291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79748BB-BF0C-EFB1-EC99-9EF4A0DA8060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0196F3B-D2C1-80B4-DF51-9DA808BE6649}"/>
              </a:ext>
            </a:extLst>
          </p:cNvPr>
          <p:cNvSpPr/>
          <p:nvPr/>
        </p:nvSpPr>
        <p:spPr>
          <a:xfrm>
            <a:off x="-1" y="796747"/>
            <a:ext cx="13716001" cy="19083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E672EC93-D1A4-8F07-9D22-BD01CEECBDBE}"/>
              </a:ext>
            </a:extLst>
          </p:cNvPr>
          <p:cNvSpPr txBox="1"/>
          <p:nvPr/>
        </p:nvSpPr>
        <p:spPr>
          <a:xfrm>
            <a:off x="1905000" y="863026"/>
            <a:ext cx="10534617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  <a:endParaRPr lang="ar-SA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endParaRPr lang="fr-FR" sz="3200" dirty="0">
              <a:solidFill>
                <a:prstClr val="white">
                  <a:lumMod val="65000"/>
                </a:prst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B1848A3-1789-E5BB-3BA1-1F341E7ED25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E790CA6-8437-CB4B-6A3F-1D05F71F26F9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5" name="Signe Plus 24">
            <a:extLst>
              <a:ext uri="{FF2B5EF4-FFF2-40B4-BE49-F238E27FC236}">
                <a16:creationId xmlns:a16="http://schemas.microsoft.com/office/drawing/2014/main" id="{971D1D86-53BB-1FB3-29EE-D96B93C9ED0E}"/>
              </a:ext>
            </a:extLst>
          </p:cNvPr>
          <p:cNvSpPr/>
          <p:nvPr/>
        </p:nvSpPr>
        <p:spPr>
          <a:xfrm>
            <a:off x="3733800" y="4398371"/>
            <a:ext cx="616121" cy="630327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8DD066A-E110-EC98-0983-B2F013515176}"/>
              </a:ext>
            </a:extLst>
          </p:cNvPr>
          <p:cNvSpPr txBox="1"/>
          <p:nvPr/>
        </p:nvSpPr>
        <p:spPr>
          <a:xfrm>
            <a:off x="6149696" y="33900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7</a:t>
            </a:r>
            <a:endParaRPr lang="fr-FR" sz="8000" b="1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6628E0E-5265-803F-28E9-7012EF56ADD1}"/>
              </a:ext>
            </a:extLst>
          </p:cNvPr>
          <p:cNvSpPr txBox="1"/>
          <p:nvPr/>
        </p:nvSpPr>
        <p:spPr>
          <a:xfrm>
            <a:off x="6151028" y="455135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5</a:t>
            </a:r>
            <a:endParaRPr lang="fr-FR" sz="8000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2DB6F62-7ABB-5B33-6C8E-551644721646}"/>
              </a:ext>
            </a:extLst>
          </p:cNvPr>
          <p:cNvSpPr txBox="1"/>
          <p:nvPr/>
        </p:nvSpPr>
        <p:spPr>
          <a:xfrm>
            <a:off x="5221550" y="61005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4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AFD46AA-949B-1C61-75F0-1F7A47FECF66}"/>
              </a:ext>
            </a:extLst>
          </p:cNvPr>
          <p:cNvSpPr txBox="1"/>
          <p:nvPr/>
        </p:nvSpPr>
        <p:spPr>
          <a:xfrm>
            <a:off x="5236628" y="3390096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9CE07954-9EC4-8702-FD00-53AF7AFBD0A6}"/>
              </a:ext>
            </a:extLst>
          </p:cNvPr>
          <p:cNvSpPr txBox="1"/>
          <p:nvPr/>
        </p:nvSpPr>
        <p:spPr>
          <a:xfrm>
            <a:off x="6066809" y="6081979"/>
            <a:ext cx="1011772" cy="1323439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3</a:t>
            </a:r>
            <a:endParaRPr lang="fr-FR" sz="8000" b="1" dirty="0">
              <a:solidFill>
                <a:srgbClr val="C00000"/>
              </a:solidFill>
            </a:endParaRP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31E1EFA8-B45B-7953-A76B-A86322E4C250}"/>
              </a:ext>
            </a:extLst>
          </p:cNvPr>
          <p:cNvCxnSpPr>
            <a:cxnSpLocks/>
          </p:cNvCxnSpPr>
          <p:nvPr/>
        </p:nvCxnSpPr>
        <p:spPr>
          <a:xfrm flipH="1">
            <a:off x="4343400" y="5905500"/>
            <a:ext cx="41910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5260495E-1C5D-90D9-AD43-D7CB16CD183D}"/>
              </a:ext>
            </a:extLst>
          </p:cNvPr>
          <p:cNvSpPr txBox="1"/>
          <p:nvPr/>
        </p:nvSpPr>
        <p:spPr>
          <a:xfrm>
            <a:off x="5236628" y="4548389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A170872-EF96-000A-D39E-21F6A42EE1A2}"/>
              </a:ext>
            </a:extLst>
          </p:cNvPr>
          <p:cNvSpPr txBox="1"/>
          <p:nvPr/>
        </p:nvSpPr>
        <p:spPr>
          <a:xfrm>
            <a:off x="6778563" y="3184869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00B050"/>
                </a:solidFill>
              </a:rPr>
              <a:t>1</a:t>
            </a:r>
            <a:endParaRPr lang="fr-FR" sz="2400" b="1" dirty="0">
              <a:solidFill>
                <a:srgbClr val="00B050"/>
              </a:solidFill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79F49C8A-D556-71F2-8B37-9063DCFC1665}"/>
              </a:ext>
            </a:extLst>
          </p:cNvPr>
          <p:cNvSpPr txBox="1"/>
          <p:nvPr/>
        </p:nvSpPr>
        <p:spPr>
          <a:xfrm>
            <a:off x="7700202" y="34009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3</a:t>
            </a:r>
            <a:endParaRPr lang="fr-FR" sz="8000" b="1" dirty="0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CC1ABCE3-EF6A-82F4-AC60-C8CBD2D05A5A}"/>
              </a:ext>
            </a:extLst>
          </p:cNvPr>
          <p:cNvSpPr txBox="1"/>
          <p:nvPr/>
        </p:nvSpPr>
        <p:spPr>
          <a:xfrm>
            <a:off x="6913028" y="3400960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8</a:t>
            </a:r>
            <a:endParaRPr lang="fr-FR" sz="8000" b="1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597A4934-47E5-4026-49C3-D23A10BE8218}"/>
              </a:ext>
            </a:extLst>
          </p:cNvPr>
          <p:cNvSpPr txBox="1"/>
          <p:nvPr/>
        </p:nvSpPr>
        <p:spPr>
          <a:xfrm>
            <a:off x="7700202" y="454049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9</a:t>
            </a:r>
            <a:endParaRPr lang="fr-FR" sz="8000" b="1" dirty="0"/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CF2DDF0E-9D4B-A5C4-D033-A637A7E3C16D}"/>
              </a:ext>
            </a:extLst>
          </p:cNvPr>
          <p:cNvSpPr txBox="1"/>
          <p:nvPr/>
        </p:nvSpPr>
        <p:spPr>
          <a:xfrm>
            <a:off x="6913028" y="454049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4</a:t>
            </a:r>
            <a:endParaRPr lang="fr-FR" sz="8000" b="1" dirty="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31C55079-7FD7-925A-4B2E-7FE6526CB35B}"/>
              </a:ext>
            </a:extLst>
          </p:cNvPr>
          <p:cNvSpPr txBox="1"/>
          <p:nvPr/>
        </p:nvSpPr>
        <p:spPr>
          <a:xfrm>
            <a:off x="7747553" y="61005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2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86C06543-B494-4800-894D-4E4B4A662143}"/>
              </a:ext>
            </a:extLst>
          </p:cNvPr>
          <p:cNvSpPr txBox="1"/>
          <p:nvPr/>
        </p:nvSpPr>
        <p:spPr>
          <a:xfrm>
            <a:off x="6913028" y="610057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3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D4D26C43-9927-0C02-834A-45C1937141C8}"/>
              </a:ext>
            </a:extLst>
          </p:cNvPr>
          <p:cNvSpPr txBox="1"/>
          <p:nvPr/>
        </p:nvSpPr>
        <p:spPr>
          <a:xfrm>
            <a:off x="6743522" y="3779103"/>
            <a:ext cx="3390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>
                <a:solidFill>
                  <a:srgbClr val="FF0000"/>
                </a:solidFill>
              </a:rPr>
              <a:t>,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C6990AD1-F790-3D96-F7F6-FA96D92F56DE}"/>
              </a:ext>
            </a:extLst>
          </p:cNvPr>
          <p:cNvSpPr txBox="1"/>
          <p:nvPr/>
        </p:nvSpPr>
        <p:spPr>
          <a:xfrm>
            <a:off x="6705600" y="4922103"/>
            <a:ext cx="3390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>
                <a:solidFill>
                  <a:srgbClr val="FF0000"/>
                </a:solidFill>
              </a:rPr>
              <a:t>,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6D60BDB1-234B-19B6-16E0-C9FE10186D58}"/>
              </a:ext>
            </a:extLst>
          </p:cNvPr>
          <p:cNvSpPr txBox="1"/>
          <p:nvPr/>
        </p:nvSpPr>
        <p:spPr>
          <a:xfrm>
            <a:off x="6629400" y="6438900"/>
            <a:ext cx="3390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800" b="1" dirty="0">
                <a:solidFill>
                  <a:srgbClr val="FF0000"/>
                </a:solidFill>
              </a:rPr>
              <a:t>,</a:t>
            </a:r>
            <a:endParaRPr lang="fr-FR" sz="2400" b="1" dirty="0">
              <a:solidFill>
                <a:srgbClr val="FF0000"/>
              </a:solidFill>
            </a:endParaRP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17FEF655-E62B-1501-5D98-248FC5368E92}"/>
              </a:ext>
            </a:extLst>
          </p:cNvPr>
          <p:cNvSpPr txBox="1"/>
          <p:nvPr/>
        </p:nvSpPr>
        <p:spPr>
          <a:xfrm>
            <a:off x="6017726" y="3195022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00B050"/>
                </a:solidFill>
              </a:rPr>
              <a:t>1</a:t>
            </a:r>
            <a:endParaRPr lang="fr-FR" sz="2400" b="1" dirty="0">
              <a:solidFill>
                <a:srgbClr val="00B050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6B4D014-EC28-213A-E611-5FC93DDF65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96" b="5996"/>
          <a:stretch/>
        </p:blipFill>
        <p:spPr>
          <a:xfrm>
            <a:off x="590932" y="998124"/>
            <a:ext cx="1295400" cy="81866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CA62E511-F1D2-50D8-3F7D-BE9EFBDF1EC8}"/>
              </a:ext>
            </a:extLst>
          </p:cNvPr>
          <p:cNvSpPr txBox="1"/>
          <p:nvPr/>
        </p:nvSpPr>
        <p:spPr>
          <a:xfrm>
            <a:off x="4477594" y="340869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2</a:t>
            </a:r>
            <a:endParaRPr lang="fr-FR" sz="8000" b="1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7C59B209-1B0C-2EB0-2D0C-3FBC8B5BA03F}"/>
              </a:ext>
            </a:extLst>
          </p:cNvPr>
          <p:cNvSpPr txBox="1"/>
          <p:nvPr/>
        </p:nvSpPr>
        <p:spPr>
          <a:xfrm>
            <a:off x="4477594" y="4566985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/>
              <a:t>1</a:t>
            </a:r>
            <a:endParaRPr lang="fr-FR" sz="8000" b="1" dirty="0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39493074-B2D8-EE73-DE46-5D0F87B76CBD}"/>
              </a:ext>
            </a:extLst>
          </p:cNvPr>
          <p:cNvSpPr txBox="1"/>
          <p:nvPr/>
        </p:nvSpPr>
        <p:spPr>
          <a:xfrm>
            <a:off x="4477594" y="6113662"/>
            <a:ext cx="10117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8000" b="1" dirty="0">
                <a:solidFill>
                  <a:srgbClr val="C00000"/>
                </a:solidFill>
              </a:rPr>
              <a:t>4</a:t>
            </a:r>
            <a:endParaRPr lang="fr-FR" sz="8000" b="1" dirty="0">
              <a:solidFill>
                <a:srgbClr val="C00000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E6B4458-E0FA-65B3-8B0C-9EEA52C74F3F}"/>
              </a:ext>
            </a:extLst>
          </p:cNvPr>
          <p:cNvSpPr txBox="1"/>
          <p:nvPr/>
        </p:nvSpPr>
        <p:spPr>
          <a:xfrm>
            <a:off x="5171492" y="3170549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00B050"/>
                </a:solidFill>
              </a:rPr>
              <a:t>1</a:t>
            </a:r>
            <a:endParaRPr lang="fr-FR" sz="2400" b="1" dirty="0">
              <a:solidFill>
                <a:srgbClr val="00B050"/>
              </a:solidFill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8768F95-D445-7D18-451C-565991BA3420}"/>
              </a:ext>
            </a:extLst>
          </p:cNvPr>
          <p:cNvSpPr txBox="1"/>
          <p:nvPr/>
        </p:nvSpPr>
        <p:spPr>
          <a:xfrm>
            <a:off x="4318949" y="3142514"/>
            <a:ext cx="6000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ar-MA" sz="3600" b="1" dirty="0">
                <a:solidFill>
                  <a:srgbClr val="00B050"/>
                </a:solidFill>
              </a:rPr>
              <a:t>1</a:t>
            </a:r>
            <a:endParaRPr lang="fr-FR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25361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D74077-E679-DFC3-D482-01F256A99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C412439E-7583-6FD6-1159-1F40AC509EA3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45B1943-63FE-16CC-5707-FFC60E738B77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7D8EF68-2341-6766-BF90-1B278F6D79B0}"/>
              </a:ext>
            </a:extLst>
          </p:cNvPr>
          <p:cNvSpPr/>
          <p:nvPr/>
        </p:nvSpPr>
        <p:spPr>
          <a:xfrm>
            <a:off x="-1" y="7205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56E42C7-5086-1B40-DA16-3F6D57DAE06F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تعلمنا؟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41C3172-6DF5-D9EF-7429-B82591A17FEF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D8C3484-A28F-69BD-99FF-89182563DA50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BA587B8-C016-514B-84D8-B5BD659CDF5B}"/>
              </a:ext>
            </a:extLst>
          </p:cNvPr>
          <p:cNvSpPr/>
          <p:nvPr/>
        </p:nvSpPr>
        <p:spPr>
          <a:xfrm>
            <a:off x="2286000" y="3223519"/>
            <a:ext cx="7924800" cy="1341373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4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نجاز عملية </a:t>
            </a:r>
            <a:r>
              <a:rPr lang="ar-MA" sz="4400" noProof="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جمع عددين عشريين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نتبع الخطوات التالية</a:t>
            </a:r>
          </a:p>
        </p:txBody>
      </p:sp>
      <p:pic>
        <p:nvPicPr>
          <p:cNvPr id="10" name="Image 9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435052FF-5F07-DB79-7323-DF3C74CAF8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1" t="39972" r="9538" b="42755"/>
          <a:stretch>
            <a:fillRect/>
          </a:stretch>
        </p:blipFill>
        <p:spPr>
          <a:xfrm rot="10800000">
            <a:off x="764166" y="4982800"/>
            <a:ext cx="12339934" cy="886229"/>
          </a:xfrm>
          <a:prstGeom prst="rect">
            <a:avLst/>
          </a:prstGeom>
        </p:spPr>
      </p:pic>
      <p:pic>
        <p:nvPicPr>
          <p:cNvPr id="11" name="Image 10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78B7D1C8-0089-4D72-068D-2A2C5CA8F3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t="70666" r="9825" b="12632"/>
          <a:stretch>
            <a:fillRect/>
          </a:stretch>
        </p:blipFill>
        <p:spPr>
          <a:xfrm rot="10800000">
            <a:off x="764166" y="5989051"/>
            <a:ext cx="12339934" cy="856952"/>
          </a:xfrm>
          <a:prstGeom prst="rect">
            <a:avLst/>
          </a:prstGeom>
        </p:spPr>
      </p:pic>
      <p:pic>
        <p:nvPicPr>
          <p:cNvPr id="12" name="Image 11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CC3400C-12F5-99D1-347B-359EAF28E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74326" y="6972199"/>
            <a:ext cx="12329774" cy="88622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7FC0A439-C97E-E7D0-C6FD-C3507614A724}"/>
              </a:ext>
            </a:extLst>
          </p:cNvPr>
          <p:cNvSpPr txBox="1"/>
          <p:nvPr/>
        </p:nvSpPr>
        <p:spPr>
          <a:xfrm>
            <a:off x="11147646" y="488631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الأولى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33287AF-7C9E-710B-8F52-2B540F3B5B4C}"/>
              </a:ext>
            </a:extLst>
          </p:cNvPr>
          <p:cNvSpPr txBox="1"/>
          <p:nvPr/>
        </p:nvSpPr>
        <p:spPr>
          <a:xfrm>
            <a:off x="11102442" y="592426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الثانية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AC2FC770-EBA0-53E1-966F-3AC4869C56A0}"/>
              </a:ext>
            </a:extLst>
          </p:cNvPr>
          <p:cNvSpPr txBox="1"/>
          <p:nvPr/>
        </p:nvSpPr>
        <p:spPr>
          <a:xfrm>
            <a:off x="11147646" y="6846889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الثالثة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E1BA2522-968E-B422-362D-83E21DC99677}"/>
              </a:ext>
            </a:extLst>
          </p:cNvPr>
          <p:cNvSpPr txBox="1"/>
          <p:nvPr/>
        </p:nvSpPr>
        <p:spPr>
          <a:xfrm>
            <a:off x="719062" y="5181749"/>
            <a:ext cx="100866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أضع العملية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بشكل صحيح بحيث تكون كل منزلة تحت مثيلتها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؛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9E2D40A-11E4-028C-A20F-083E9C5AEE93}"/>
              </a:ext>
            </a:extLst>
          </p:cNvPr>
          <p:cNvSpPr txBox="1"/>
          <p:nvPr/>
        </p:nvSpPr>
        <p:spPr>
          <a:xfrm>
            <a:off x="488311" y="6134790"/>
            <a:ext cx="1032329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أبدأ بالجمع من اليمين كما في الأعداد الصحيحة الطبيعية؛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6A31ECD9-D78D-C692-26A7-5C95C6F941DA}"/>
              </a:ext>
            </a:extLst>
          </p:cNvPr>
          <p:cNvSpPr txBox="1"/>
          <p:nvPr/>
        </p:nvSpPr>
        <p:spPr>
          <a:xfrm>
            <a:off x="964014" y="71142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أنزل الفاصلة عندما أصل إليها؛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 descr="Une image contenant Rectangle, Post-it,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9B2CC52E-3212-6F07-3DC2-E9B0458275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3" t="9429" r="9255" b="73298"/>
          <a:stretch>
            <a:fillRect/>
          </a:stretch>
        </p:blipFill>
        <p:spPr>
          <a:xfrm rot="10800000">
            <a:off x="782319" y="8034555"/>
            <a:ext cx="12339934" cy="886229"/>
          </a:xfrm>
          <a:prstGeom prst="rect">
            <a:avLst/>
          </a:prstGeom>
          <a:ln>
            <a:solidFill>
              <a:srgbClr val="0070C0"/>
            </a:solidFill>
          </a:ln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9AB9A88D-1C12-B3AB-6BFB-DA139460A73E}"/>
              </a:ext>
            </a:extLst>
          </p:cNvPr>
          <p:cNvSpPr txBox="1"/>
          <p:nvPr/>
        </p:nvSpPr>
        <p:spPr>
          <a:xfrm>
            <a:off x="10947798" y="7890434"/>
            <a:ext cx="180418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الخطوة </a:t>
            </a:r>
            <a:r>
              <a:rPr kumimoji="0" lang="ar-MA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الرابعة</a:t>
            </a:r>
            <a:endParaRPr kumimoji="0" lang="fr-FR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AFC4EEE-A80E-1FC2-492B-8DCB618BE03C}"/>
              </a:ext>
            </a:extLst>
          </p:cNvPr>
          <p:cNvSpPr txBox="1"/>
          <p:nvPr/>
        </p:nvSpPr>
        <p:spPr>
          <a:xfrm>
            <a:off x="914400" y="8104882"/>
            <a:ext cx="98417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 أنسى الاحتفاظ إن وجد.</a:t>
            </a: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7770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56B0D9-2D95-8D87-27D6-432DFA0DF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B1CB9FA0-CE77-7A82-E98D-40FC53A111D0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D0E43D5-2ECC-4374-B16F-04927FFC1A5A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5FDD31-0C94-94ED-C5B8-8E7E9BDF60EB}"/>
              </a:ext>
            </a:extLst>
          </p:cNvPr>
          <p:cNvSpPr/>
          <p:nvPr/>
        </p:nvSpPr>
        <p:spPr>
          <a:xfrm>
            <a:off x="-1" y="796748"/>
            <a:ext cx="13716001" cy="1905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DB08951-F97C-7CF7-B9FB-41F9B465F7B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1025EEC5-223C-476F-6232-25A7DA4E8996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914D5C6C-9458-08B3-74A3-A185D7EB0866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43 وأنجزوا التمرين رقم 3.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4 دقائق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AA955F9-57E1-2EBE-B34B-CE6BA7F8A6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8328" y="4592069"/>
            <a:ext cx="13161818" cy="391104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9C4492F-E694-B251-AC21-371505340148}"/>
              </a:ext>
            </a:extLst>
          </p:cNvPr>
          <p:cNvSpPr/>
          <p:nvPr/>
        </p:nvSpPr>
        <p:spPr>
          <a:xfrm>
            <a:off x="381000" y="4991099"/>
            <a:ext cx="7620000" cy="33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060979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121951-8C0C-58F6-0FE8-AEF90B129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9FA797D-79D8-4204-2634-F345DA6B0E6D}"/>
              </a:ext>
            </a:extLst>
          </p:cNvPr>
          <p:cNvSpPr/>
          <p:nvPr/>
        </p:nvSpPr>
        <p:spPr>
          <a:xfrm>
            <a:off x="-1" y="2701748"/>
            <a:ext cx="13716001" cy="758525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0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41C0BCE-2ED9-D594-B37A-4662BC6DFB2F}"/>
              </a:ext>
            </a:extLst>
          </p:cNvPr>
          <p:cNvSpPr/>
          <p:nvPr/>
        </p:nvSpPr>
        <p:spPr>
          <a:xfrm>
            <a:off x="275854" y="3086100"/>
            <a:ext cx="13164293" cy="68580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40CE112-D8D6-1018-6212-33FCAECF49AF}"/>
              </a:ext>
            </a:extLst>
          </p:cNvPr>
          <p:cNvSpPr/>
          <p:nvPr/>
        </p:nvSpPr>
        <p:spPr>
          <a:xfrm>
            <a:off x="-1" y="796748"/>
            <a:ext cx="13716001" cy="120968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240AF3AC-36BB-EF56-5520-69A7DB62BF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57695EC-FEC9-4CE4-F1F6-36E3354341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546792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E87C47A6-A755-BC95-8A24-7EC940CD414B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6DBCFB8-5F06-A638-1E27-1F45F0797702}"/>
              </a:ext>
            </a:extLst>
          </p:cNvPr>
          <p:cNvSpPr txBox="1"/>
          <p:nvPr/>
        </p:nvSpPr>
        <p:spPr>
          <a:xfrm>
            <a:off x="2962290" y="321202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036C8BB-7A9B-BCF9-60DD-DD696DC320AC}"/>
              </a:ext>
            </a:extLst>
          </p:cNvPr>
          <p:cNvSpPr txBox="1"/>
          <p:nvPr/>
        </p:nvSpPr>
        <p:spPr>
          <a:xfrm>
            <a:off x="2997850" y="88773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5A1A8BDF-ABFB-9C35-B0E8-E19876DEBF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5582" y="4401731"/>
            <a:ext cx="13114564" cy="389699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5816A88-8018-70C6-1F72-64077B93AA7D}"/>
              </a:ext>
            </a:extLst>
          </p:cNvPr>
          <p:cNvSpPr/>
          <p:nvPr/>
        </p:nvSpPr>
        <p:spPr>
          <a:xfrm>
            <a:off x="381000" y="4991099"/>
            <a:ext cx="7620000" cy="3369551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397991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8B530D-DDFD-12D9-4640-9ECF3F1F4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0AD9D85-37D6-EB9D-84B6-509194D261F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335D8E9-7BF8-3278-5D50-AF7AA4220E37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D54ADC62-904D-82CA-C736-6BFD98B0F26B}"/>
              </a:ext>
            </a:extLst>
          </p:cNvPr>
          <p:cNvSpPr txBox="1"/>
          <p:nvPr/>
        </p:nvSpPr>
        <p:spPr>
          <a:xfrm>
            <a:off x="1143000" y="4312503"/>
            <a:ext cx="10515600" cy="8309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 rtl="1"/>
            <a:r>
              <a:rPr lang="ar-MA" sz="54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التدرب على حل المسائل باستعمال استراتيجية الأسئلة الأربعة</a:t>
            </a:r>
            <a:endParaRPr lang="en-US" sz="54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6103261-4696-347D-43E8-827D53102610}"/>
              </a:ext>
            </a:extLst>
          </p:cNvPr>
          <p:cNvSpPr txBox="1"/>
          <p:nvPr/>
        </p:nvSpPr>
        <p:spPr>
          <a:xfrm>
            <a:off x="3870366" y="2596548"/>
            <a:ext cx="5886448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S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وحل المسائل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3D18E475-9605-C20E-B443-32242509D7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1CB5CD5F-DB1D-DEFA-D2ED-72F8C27ADE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10" name="Image 9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06E4964C-E590-F577-4456-3BC7A496378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66" t="4255" r="50434" b="64450"/>
          <a:stretch>
            <a:fillRect/>
          </a:stretch>
        </p:blipFill>
        <p:spPr>
          <a:xfrm>
            <a:off x="5593596" y="5600700"/>
            <a:ext cx="2265336" cy="2769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19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CFFD-D22B-68B6-5FBC-AD50328A2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7783297-3CF2-D0B8-3FD6-C91A5D6D797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FED9F8F-061B-9547-C090-2A20178F3131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C8D2699-2238-AD67-2CA3-3548D3239D1A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0174F8-68CE-2E36-4923-05B19970F70E}"/>
              </a:ext>
            </a:extLst>
          </p:cNvPr>
          <p:cNvSpPr txBox="1"/>
          <p:nvPr/>
        </p:nvSpPr>
        <p:spPr>
          <a:xfrm>
            <a:off x="1905000" y="863026"/>
            <a:ext cx="105346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تابعوا معي سأقرأ المسألة 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تعرض المسألة على المسلاط العاكس ويقرأها الأستاذ قراءة واضحة ومتأنية.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E91BFBBD-7DFF-E309-3F0E-E3CA7A64D13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10ED185-DD67-D569-876D-2CC3F44454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705861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1A031717-73CD-0951-20C9-8369B8428738}"/>
              </a:ext>
            </a:extLst>
          </p:cNvPr>
          <p:cNvSpPr/>
          <p:nvPr/>
        </p:nvSpPr>
        <p:spPr>
          <a:xfrm>
            <a:off x="1638297" y="3420423"/>
            <a:ext cx="10439401" cy="5906208"/>
          </a:xfrm>
          <a:prstGeom prst="roundRect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أدى الأب فاتورة الكهرباء قيمتها </a:t>
            </a:r>
            <a:r>
              <a:rPr lang="fr-FR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204,65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درهما، وفاتورة استهلاك الماء قدرها </a:t>
            </a:r>
            <a:r>
              <a:rPr lang="fr-FR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87,93</a:t>
            </a:r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درهما.</a:t>
            </a:r>
          </a:p>
          <a:p>
            <a:pPr algn="r" rtl="1"/>
            <a:r>
              <a:rPr lang="ar-MA" sz="66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أداه في الفاتورتين معا؟</a:t>
            </a:r>
          </a:p>
        </p:txBody>
      </p:sp>
      <p:pic>
        <p:nvPicPr>
          <p:cNvPr id="4" name="Image 3" descr="Une image contenant cercle, capture d’écran, Symétrie, art&#10;&#10;Le contenu généré par l’IA peut être incorrect.">
            <a:extLst>
              <a:ext uri="{FF2B5EF4-FFF2-40B4-BE49-F238E27FC236}">
                <a16:creationId xmlns:a16="http://schemas.microsoft.com/office/drawing/2014/main" id="{19C6A2EB-F020-E434-DC09-6A9546C0245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41" t="6698" r="51095" b="64450"/>
          <a:stretch>
            <a:fillRect/>
          </a:stretch>
        </p:blipFill>
        <p:spPr>
          <a:xfrm>
            <a:off x="591614" y="1058801"/>
            <a:ext cx="887015" cy="1059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80371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541DB-EB1A-F23F-45D0-500D2EF7E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C60BDB6-22FD-B048-EA5F-F53EE3E43C3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C374577-FDCB-6295-0D15-BB2DFD6D896B}"/>
              </a:ext>
            </a:extLst>
          </p:cNvPr>
          <p:cNvSpPr/>
          <p:nvPr/>
        </p:nvSpPr>
        <p:spPr>
          <a:xfrm>
            <a:off x="275852" y="2802954"/>
            <a:ext cx="13164293" cy="7141146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34BFD71-C61E-D28C-1118-8DBE310FFFAF}"/>
              </a:ext>
            </a:extLst>
          </p:cNvPr>
          <p:cNvSpPr/>
          <p:nvPr/>
        </p:nvSpPr>
        <p:spPr>
          <a:xfrm>
            <a:off x="-1" y="644347"/>
            <a:ext cx="13716001" cy="1832153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9F7067C-FE0B-28CE-EE19-06FA5CE5773E}"/>
              </a:ext>
            </a:extLst>
          </p:cNvPr>
          <p:cNvSpPr txBox="1"/>
          <p:nvPr/>
        </p:nvSpPr>
        <p:spPr>
          <a:xfrm>
            <a:off x="1447800" y="863026"/>
            <a:ext cx="1099181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3200" dirty="0">
                <a:latin typeface="Microsoft Uighur" panose="02000000000000000000" pitchFamily="2" charset="-78"/>
                <a:cs typeface="Microsoft Uighur" panose="02000000000000000000" pitchFamily="2" charset="-78"/>
              </a:rPr>
              <a:t>أغمضوا أعينكم وحاولوا تخيل المسألة.</a:t>
            </a:r>
          </a:p>
          <a:p>
            <a:pPr marL="342900" lvl="1" indent="-342900" algn="r" defTabSz="685834" rtl="1">
              <a:lnSpc>
                <a:spcPts val="3017"/>
              </a:lnSpc>
              <a:spcBef>
                <a:spcPct val="0"/>
              </a:spcBef>
              <a:buFont typeface="Arial" panose="020B0604020202020204" pitchFamily="34" charset="0"/>
              <a:buChar char="•"/>
            </a:pPr>
            <a:r>
              <a:rPr lang="ar-SA" sz="24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يطرح الأستاذ  سلسلة من الأسئلة لمساعدة المتعلمين على فهم المسألة والتعرف على العملية المناسبة.</a:t>
            </a: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1BFE3053-8428-0CA4-A31B-BA7F4B7398A2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C0E4C6D-AAA7-1F7B-B51A-B4B71C4209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564783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6" name="Image 5" descr="Une image contenant Visage humain, garçon, jeune enfant, clipart&#10;&#10;Le contenu généré par l’IA peut être incorrect.">
            <a:extLst>
              <a:ext uri="{FF2B5EF4-FFF2-40B4-BE49-F238E27FC236}">
                <a16:creationId xmlns:a16="http://schemas.microsoft.com/office/drawing/2014/main" id="{621C1C4E-8385-CC6E-2769-9EB21903B6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t="6792" r="22549" b="30223"/>
          <a:stretch>
            <a:fillRect/>
          </a:stretch>
        </p:blipFill>
        <p:spPr>
          <a:xfrm>
            <a:off x="3271481" y="3771900"/>
            <a:ext cx="7173037" cy="4651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36486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11628-30C0-3281-D539-E8A31B04D2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2C9150A-F1E8-6112-3488-CF5C4935389F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AD85831-BF5E-6A30-CB92-5977AA2CF65B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C728FC54-D7F3-1E1D-3D01-4867E4E8781E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FA6371-3340-980E-3191-9F7D0092AE7A}"/>
              </a:ext>
            </a:extLst>
          </p:cNvPr>
          <p:cNvSpPr txBox="1"/>
          <p:nvPr/>
        </p:nvSpPr>
        <p:spPr>
          <a:xfrm>
            <a:off x="426372" y="863026"/>
            <a:ext cx="12013246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جميعا 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كيفية حل المسالة باستخدام استراتيجية الأسئلة الأربعة.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سنحاول أولا 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3BF9FCFD-4FA2-29D8-286F-876A9152AEE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E803669C-31B9-B378-0A86-FAC3913D3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075026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360461D-15D5-1798-FB68-87C070157503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7D6AD83C-CA08-4A93-D444-BEB7913CF21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097942-D08F-493F-C2CF-33E36FFBAB4F}"/>
              </a:ext>
            </a:extLst>
          </p:cNvPr>
          <p:cNvSpPr/>
          <p:nvPr/>
        </p:nvSpPr>
        <p:spPr>
          <a:xfrm>
            <a:off x="7644876" y="3086100"/>
            <a:ext cx="5232405" cy="587461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أدى الأب فاتورة الكهرباء قيمتها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204,65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درهما، وفاتورة استهلاك الماء قدرها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87,93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درهما.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أداه في الفاتورتين معا؟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CD99393-0540-3845-4661-C17952A22FE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الأول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248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E5E6F-FDE3-18C5-881D-03475FBC0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5A8165-F766-04C6-6659-BBA82A9CBF4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E1218A58-6665-B3D8-AE00-6DC068E9E52F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1B702228-AA72-C71A-5739-49E74A4FB1F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CDE9201-434B-98D2-7387-2C8475FCA1AE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الأول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02448BA-282D-1B7D-FD80-D3DE81F5260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5AD0B5-92BE-3851-1DFD-269197CEC8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54446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2FB7331-4504-3B3F-81EF-851AC7D6C3D5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FBA3388-7778-9811-AB32-6CBF466B623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7D1EBC0C-3868-B2C7-CD55-E01D5C8F0228}"/>
              </a:ext>
            </a:extLst>
          </p:cNvPr>
          <p:cNvSpPr/>
          <p:nvPr/>
        </p:nvSpPr>
        <p:spPr>
          <a:xfrm>
            <a:off x="7664345" y="2836774"/>
            <a:ext cx="5232405" cy="610321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أدى الأب فاتورة الكهرباء قيمتها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204,65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درهما، وفاتورة استهلاك الماء قدرها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87,93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درهما.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أداه في الفاتورتين معا؟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5FAEB2C-A165-93A1-1106-0AC6BCF5EF4B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المعلومات الواردة في المسألة؟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2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58F44-A0EF-75D9-A97B-422D59165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8D20D8D-9912-7293-59B8-99D18311EE8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47BCD46-627A-E3A5-7BF2-58113283DD97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FBB9493-58D1-A9C3-A6CD-939F5BF0961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F07D7385-0243-E910-0662-5890F4364CD8}"/>
              </a:ext>
            </a:extLst>
          </p:cNvPr>
          <p:cNvSpPr txBox="1"/>
          <p:nvPr/>
        </p:nvSpPr>
        <p:spPr>
          <a:xfrm>
            <a:off x="1905000" y="1012969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يوجه الأستاذ المتعلمين لاستخراج المعلومات الواردة في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784AFFC-1F48-098B-16B4-C066DF2A7F6E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6C02DB60-C93F-3E13-AA72-DE674D0623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28775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3205596-09E5-901D-4AE4-3CF2605E53C5}"/>
              </a:ext>
            </a:extLst>
          </p:cNvPr>
          <p:cNvSpPr/>
          <p:nvPr/>
        </p:nvSpPr>
        <p:spPr>
          <a:xfrm>
            <a:off x="829410" y="30861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3" name="Image 12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EE3BD902-A3FA-8698-9231-3B472EE1AD1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2136" y="397835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797042F2-2BF8-B98A-08A4-F2A4E0BCEC84}"/>
              </a:ext>
            </a:extLst>
          </p:cNvPr>
          <p:cNvCxnSpPr/>
          <p:nvPr/>
        </p:nvCxnSpPr>
        <p:spPr>
          <a:xfrm>
            <a:off x="8095281" y="5295900"/>
            <a:ext cx="2826605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ZoneTexte 21">
            <a:extLst>
              <a:ext uri="{FF2B5EF4-FFF2-40B4-BE49-F238E27FC236}">
                <a16:creationId xmlns:a16="http://schemas.microsoft.com/office/drawing/2014/main" id="{3F98C9E1-085D-11A3-97B2-FB7FE085E4AB}"/>
              </a:ext>
            </a:extLst>
          </p:cNvPr>
          <p:cNvSpPr txBox="1"/>
          <p:nvPr/>
        </p:nvSpPr>
        <p:spPr>
          <a:xfrm>
            <a:off x="865986" y="4481496"/>
            <a:ext cx="563879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المعلومات الواردة في المسألة هي:</a:t>
            </a:r>
          </a:p>
          <a:p>
            <a:pPr marL="914400" lvl="0" indent="-914400" algn="r" rtl="1">
              <a:buFont typeface="+mj-lt"/>
              <a:buAutoNum type="arabicPeriod"/>
              <a:defRPr/>
            </a:pPr>
            <a:r>
              <a:rPr lang="ar-MA" sz="48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فاتورة الكهرباء قيمتها </a:t>
            </a:r>
            <a:r>
              <a:rPr lang="fr-FR" sz="48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204,65</a:t>
            </a:r>
            <a:r>
              <a:rPr lang="ar-MA" sz="48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 </a:t>
            </a:r>
          </a:p>
          <a:p>
            <a:pPr marL="914400" lvl="0" indent="-914400" algn="r" rtl="1">
              <a:buFont typeface="+mj-lt"/>
              <a:buAutoNum type="arabicPeriod"/>
              <a:defRPr/>
            </a:pPr>
            <a:r>
              <a:rPr lang="ar-MA" sz="48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فاتورة استهلاك الماء قدرها 87,93 درهما</a:t>
            </a:r>
            <a:endParaRPr lang="ar-SA" sz="48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4" name="Rectangle : coins arrondis 4">
            <a:extLst>
              <a:ext uri="{FF2B5EF4-FFF2-40B4-BE49-F238E27FC236}">
                <a16:creationId xmlns:a16="http://schemas.microsoft.com/office/drawing/2014/main" id="{B05ED069-2E39-CFFC-1849-0070BB4DC366}"/>
              </a:ext>
            </a:extLst>
          </p:cNvPr>
          <p:cNvSpPr/>
          <p:nvPr/>
        </p:nvSpPr>
        <p:spPr>
          <a:xfrm>
            <a:off x="7740612" y="2907663"/>
            <a:ext cx="5232405" cy="60114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أدى الأب فاتورة الكهرباء قيمتها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204,65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درهما، وفاتورة استهلاك الماء قدرها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87,93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درهما.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أداه في الفاتورتين معا؟</a:t>
            </a:r>
          </a:p>
        </p:txBody>
      </p:sp>
    </p:spTree>
    <p:extLst>
      <p:ext uri="{BB962C8B-B14F-4D97-AF65-F5344CB8AC3E}">
        <p14:creationId xmlns:p14="http://schemas.microsoft.com/office/powerpoint/2010/main" val="33716169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210FE-DD3D-FA67-1652-F1E0B2988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6505CE8-B2BD-6CE5-1714-2EDEFCE4AA2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67A390C0-0CE2-73EC-E9D7-110C860E49FE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E7558BF-7F84-1EA6-196B-9F458D34AC8A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5BEB57C0-34E7-F061-2EB4-904632B08641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 الثاني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AA7ABC1-A3DA-4D7C-9B25-C93CF5E8132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8ECAED0-8CAF-CCD2-248C-8D770B5ED9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460917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F595918-7B3C-4FDA-52AA-D3BB67524FB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24476F9-6DF3-B35D-A822-20BD6AAEE0A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54DDCD5A-ED66-D623-2A54-C9E0967C1DE8}"/>
              </a:ext>
            </a:extLst>
          </p:cNvPr>
          <p:cNvSpPr/>
          <p:nvPr/>
        </p:nvSpPr>
        <p:spPr>
          <a:xfrm>
            <a:off x="7644876" y="3211656"/>
            <a:ext cx="5232405" cy="574905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أدى الأب فاتورة الكهرباء قيمتها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204,65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درهما، وفاتورة استهلاك الماء قدرها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87,93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درهما.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أداه في الفاتورتين معا؟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6A2449F-B68D-6557-63D8-D3EE57C5723E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1- </a:t>
            </a: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 الثاني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0302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B85A6D-3194-C952-6A9F-F0EAF9481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2314193-6502-988B-986D-6E56A6A6D5B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B41C08D9-1894-A519-3B37-834E4B0DB5D3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E7F08689-56A9-2CC8-9039-6FA8F59D3995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71258125-1811-ED4A-C58C-B10C4DB71BB1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 الثاني هو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FE4BCD29-4644-51D0-E845-A526AA771121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0800C0FD-75F6-A272-2235-5D49279D7E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568550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8CDB436F-CB4A-E409-DABB-2B525C4A8E0B}"/>
              </a:ext>
            </a:extLst>
          </p:cNvPr>
          <p:cNvSpPr/>
          <p:nvPr/>
        </p:nvSpPr>
        <p:spPr>
          <a:xfrm>
            <a:off x="829678" y="308587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10" name="Image 9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AF20D803-817C-DF22-7DE3-8581EE6D80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7763" y="3947266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 : coins arrondis 4">
            <a:extLst>
              <a:ext uri="{FF2B5EF4-FFF2-40B4-BE49-F238E27FC236}">
                <a16:creationId xmlns:a16="http://schemas.microsoft.com/office/drawing/2014/main" id="{47767E66-4B53-7874-9BE9-675F3189E063}"/>
              </a:ext>
            </a:extLst>
          </p:cNvPr>
          <p:cNvSpPr/>
          <p:nvPr/>
        </p:nvSpPr>
        <p:spPr>
          <a:xfrm>
            <a:off x="7644876" y="2949307"/>
            <a:ext cx="5232405" cy="60114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أدى الأب فاتورة الكهرباء قيمتها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204,65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درهما، وفاتورة استهلاك الماء قدرها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87,93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درهما.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أداه في الفاتورتين معا؟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3EC488E-B28F-721F-DA27-1BE2A34CE70D}"/>
              </a:ext>
            </a:extLst>
          </p:cNvPr>
          <p:cNvSpPr txBox="1"/>
          <p:nvPr/>
        </p:nvSpPr>
        <p:spPr>
          <a:xfrm>
            <a:off x="1447800" y="49911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2-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المطلوب مني؟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842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404EB-94C7-DF94-3684-5D53C797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AD8E642-566D-A5CC-1F46-B727FB0528C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51793D1-458A-56DC-8E45-E901E94B582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A8194C-1AB6-D85B-DD35-58BEF2735C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4920DA8F-9D84-1A89-846A-6AB2408CEB0A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يتفاعل الأستاذ مع المتعلمين لتحديد المطلوب.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B706E82-F899-2320-6C68-704BA1D14B50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D6C31FE-7AA5-BA4B-3BBE-0F8EEB44F3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124464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C058000A-7BBC-0401-3C35-C9944D0FF91D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6" name="Image 5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52F2D333-FBE4-A2EA-11EA-97CFE9EE86D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1689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03936322-FA47-7736-654E-124CFA4736CC}"/>
              </a:ext>
            </a:extLst>
          </p:cNvPr>
          <p:cNvSpPr txBox="1"/>
          <p:nvPr/>
        </p:nvSpPr>
        <p:spPr>
          <a:xfrm>
            <a:off x="1001529" y="5018037"/>
            <a:ext cx="56387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المط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وب هو 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إيجاد المبلغ الذي أداه الأب في الفاتورتين معا.</a:t>
            </a:r>
            <a:endParaRPr kumimoji="0" lang="fr-FR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58D8D48C-6B19-7BEF-A1F4-9886D8AA8886}"/>
              </a:ext>
            </a:extLst>
          </p:cNvPr>
          <p:cNvSpPr/>
          <p:nvPr/>
        </p:nvSpPr>
        <p:spPr>
          <a:xfrm>
            <a:off x="7647367" y="3162300"/>
            <a:ext cx="5232405" cy="5798414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أدى الأب فاتورة الكهرباء قيمتها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204,65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درهما، وفاتورة استهلاك الماء قدرها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87,93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درهما.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أداه في الفاتورتين معا؟</a:t>
            </a:r>
          </a:p>
        </p:txBody>
      </p:sp>
    </p:spTree>
    <p:extLst>
      <p:ext uri="{BB962C8B-B14F-4D97-AF65-F5344CB8AC3E}">
        <p14:creationId xmlns:p14="http://schemas.microsoft.com/office/powerpoint/2010/main" val="1898167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DC7E-8539-44B5-85C5-59283577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269514BF-C8EF-291A-091C-4D165264419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C8B7D6-F87F-8911-707F-975112E5A912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52728129-9443-60BE-F7A1-9E9D62131288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3A49BDB9-B976-F372-8B09-D1FA463878C5}"/>
              </a:ext>
            </a:extLst>
          </p:cNvPr>
          <p:cNvSpPr txBox="1"/>
          <p:nvPr/>
        </p:nvSpPr>
        <p:spPr>
          <a:xfrm>
            <a:off x="426372" y="863026"/>
            <a:ext cx="12013246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سنتذكر السؤالين الأخيرين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B7ABBBD6-61F6-8D80-FE63-84F3221FEA06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D8097BC8-FB14-3B47-8660-7DBA4F89F7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3150428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FC577CF-E23F-E301-67A3-509DC90EBC7F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18C97457-0344-2A1E-B82A-7C8956A15F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1DC0D3B3-F331-24CE-552A-11EF600B586B}"/>
              </a:ext>
            </a:extLst>
          </p:cNvPr>
          <p:cNvSpPr/>
          <p:nvPr/>
        </p:nvSpPr>
        <p:spPr>
          <a:xfrm>
            <a:off x="7644876" y="3467100"/>
            <a:ext cx="5232405" cy="59399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أدى الأب فاتورة الكهرباء قيمتها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204,65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درهما، وفاتورة استهلاك الماء قدرها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87,93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درهما.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أداه في الفاتورتين معا؟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51B721E-D6C2-11A9-C88D-595C51D1B4B7}"/>
              </a:ext>
            </a:extLst>
          </p:cNvPr>
          <p:cNvSpPr txBox="1"/>
          <p:nvPr/>
        </p:nvSpPr>
        <p:spPr>
          <a:xfrm>
            <a:off x="1447800" y="4991100"/>
            <a:ext cx="5181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من يذكرني بالسؤالين الأخيرين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6627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F250E-E7F4-EC07-9AE3-5E824B025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132E951-F327-AC55-1AD8-24910DF24751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29CD851-BE81-5DE9-7DDA-0C49E59A6BAD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86B59A1-C933-DCC6-8274-D46F9F8D1B74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1E44A15-94A5-C00A-F261-7262870AA233}"/>
              </a:ext>
            </a:extLst>
          </p:cNvPr>
          <p:cNvSpPr txBox="1"/>
          <p:nvPr/>
        </p:nvSpPr>
        <p:spPr>
          <a:xfrm>
            <a:off x="1219200" y="863026"/>
            <a:ext cx="112204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السؤالان الأخيران هما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997F4C55-9226-7022-02F8-D8F34982084B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38CF3A36-CF9B-1BB2-92FE-4EDEF2C0B7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160765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0C61EEE-FCF1-7C57-0E12-18A36DDFD2F9}"/>
              </a:ext>
            </a:extLst>
          </p:cNvPr>
          <p:cNvSpPr/>
          <p:nvPr/>
        </p:nvSpPr>
        <p:spPr>
          <a:xfrm>
            <a:off x="829410" y="3162300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السؤال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7" name="Image 6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44872814-96EC-BB9C-143F-80DE36E3BB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38718" y="4019999"/>
            <a:ext cx="6186141" cy="4940715"/>
          </a:xfrm>
          <a:prstGeom prst="rect">
            <a:avLst/>
          </a:prstGeom>
        </p:spPr>
      </p:pic>
      <p:sp>
        <p:nvSpPr>
          <p:cNvPr id="9" name="Rectangle : coins arrondis 4">
            <a:extLst>
              <a:ext uri="{FF2B5EF4-FFF2-40B4-BE49-F238E27FC236}">
                <a16:creationId xmlns:a16="http://schemas.microsoft.com/office/drawing/2014/main" id="{4EC95093-3B55-2952-7670-E51738E23478}"/>
              </a:ext>
            </a:extLst>
          </p:cNvPr>
          <p:cNvSpPr/>
          <p:nvPr/>
        </p:nvSpPr>
        <p:spPr>
          <a:xfrm>
            <a:off x="7644876" y="3314700"/>
            <a:ext cx="5232405" cy="609239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أدى الأب فاتورة الكهرباء قيمتها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204,65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درهما، وفاتورة استهلاك الماء قدرها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87,93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درهما.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أداه في الفاتورتين معا؟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F3B69A7-C997-1D16-0371-DA44F336D683}"/>
              </a:ext>
            </a:extLst>
          </p:cNvPr>
          <p:cNvSpPr txBox="1"/>
          <p:nvPr/>
        </p:nvSpPr>
        <p:spPr>
          <a:xfrm>
            <a:off x="1066800" y="4991100"/>
            <a:ext cx="5562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3</a:t>
            </a:r>
            <a:r>
              <a:rPr kumimoji="0" lang="ar-SA" sz="6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- </a:t>
            </a:r>
            <a:r>
              <a:rPr kumimoji="0" lang="ar-SA" sz="7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ماذا علينا أن نفعل؟ ولماذا؟</a:t>
            </a:r>
            <a:endParaRPr kumimoji="0" lang="fr-FR" sz="7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8768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D28E75-9A5E-C4A4-A67C-89555DE56D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A5F752B-F016-F41F-90B9-7DA979FEA436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245C1D9-73CD-E1E8-11C6-200658F52258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499A1C9-0B44-8FE3-309B-CB18AB5ACEBD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BF6857DD-67B9-4D48-8998-4043852CC9CB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الجواب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9280AB0-93F9-BB49-9359-E195B29A218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75BD1DB-D7F0-16DF-3511-1DB33FFAB4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330803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13" name="Rectangle : coins arrondis 4">
            <a:extLst>
              <a:ext uri="{FF2B5EF4-FFF2-40B4-BE49-F238E27FC236}">
                <a16:creationId xmlns:a16="http://schemas.microsoft.com/office/drawing/2014/main" id="{009FA4A4-31F7-5993-62AD-9D2DAD8AF4D5}"/>
              </a:ext>
            </a:extLst>
          </p:cNvPr>
          <p:cNvSpPr/>
          <p:nvPr/>
        </p:nvSpPr>
        <p:spPr>
          <a:xfrm>
            <a:off x="7644876" y="2949307"/>
            <a:ext cx="5232405" cy="6011407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أدى الأب فاتورة الكهرباء قيمتها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204,65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درهما، وفاتورة استهلاك الماء قدرها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87,93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درهما.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أداه في الفاتورتين معا؟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21FEF18-C2CB-BCAC-5EF5-BAC97B349304}"/>
              </a:ext>
            </a:extLst>
          </p:cNvPr>
          <p:cNvSpPr/>
          <p:nvPr/>
        </p:nvSpPr>
        <p:spPr>
          <a:xfrm>
            <a:off x="829410" y="3211656"/>
            <a:ext cx="6195450" cy="72940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الحل</a:t>
            </a:r>
            <a:endParaRPr kumimoji="0" lang="ar-MA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C6C7A0D8-C905-A2EB-F0F1-2D677A74B22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67295" y="4020885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FEAE238-E531-FC01-75D5-37E7AEAEF68D}"/>
              </a:ext>
            </a:extLst>
          </p:cNvPr>
          <p:cNvSpPr txBox="1"/>
          <p:nvPr/>
        </p:nvSpPr>
        <p:spPr>
          <a:xfrm>
            <a:off x="591442" y="4209752"/>
            <a:ext cx="643341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0" lvl="0" indent="-914400" algn="r" rtl="1">
              <a:buFont typeface="+mj-lt"/>
              <a:buAutoNum type="arabicPeriod"/>
              <a:defRPr/>
            </a:pP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فاتورة الكهرباء </a:t>
            </a:r>
            <a:r>
              <a:rPr lang="fr-FR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204,65</a:t>
            </a: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</a:t>
            </a:r>
          </a:p>
          <a:p>
            <a:pPr marL="914400" lvl="0" indent="-914400" algn="r" rtl="1">
              <a:buFont typeface="+mj-lt"/>
              <a:buAutoNum type="arabicPeriod"/>
              <a:defRPr/>
            </a:pP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فاتورة الماء </a:t>
            </a:r>
            <a:r>
              <a:rPr lang="fr-FR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87,93</a:t>
            </a: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</a:t>
            </a:r>
            <a:endParaRPr lang="ar-SA" sz="40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marL="914400" lvl="0" indent="-914400" algn="r" rtl="1">
              <a:buFont typeface="+mj-lt"/>
              <a:buAutoNum type="arabicPeriod"/>
              <a:defRPr/>
            </a:pPr>
            <a:r>
              <a:rPr lang="ar-MA" sz="4000" b="1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أداه في الفاتورتين معا؟</a:t>
            </a:r>
            <a:endParaRPr lang="fr-FR" sz="4000" b="1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297B74F-1BDB-AC11-DF49-E566B62321DD}"/>
              </a:ext>
            </a:extLst>
          </p:cNvPr>
          <p:cNvSpPr txBox="1"/>
          <p:nvPr/>
        </p:nvSpPr>
        <p:spPr>
          <a:xfrm>
            <a:off x="304430" y="6536111"/>
            <a:ext cx="672043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عليّ أن أقوم بعملية </a:t>
            </a: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الجمع</a:t>
            </a:r>
            <a:r>
              <a:rPr kumimoji="0" lang="ar-S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MA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5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لإيجاد المبلغ الذي أداه في الفاتورتين معا</a:t>
            </a: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.</a:t>
            </a:r>
            <a:endParaRPr kumimoji="0" lang="ar-SA" sz="4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96002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7E3F13-3199-65BD-6E3D-20BB14290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E8D6C03-0D77-2FE8-BA0C-629F2C564D65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4E94366-57DA-540C-8CD3-E06AD68196EA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800C298-D6B9-091C-2E87-4F86864848B2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0DA01C2-DEB2-9836-8D76-AEC47158FD35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لاحظوا جيدا. لماذا سنجري عملية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الجمع</a:t>
            </a: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لإيجاد حل المسألة.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480D423-9065-F953-0B6E-E35B387F901C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3752732-A4D0-5434-C8DD-C5845C5E57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296306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89507A1F-75DC-EA21-5F60-1C8CA34A81FA}"/>
              </a:ext>
            </a:extLst>
          </p:cNvPr>
          <p:cNvSpPr/>
          <p:nvPr/>
        </p:nvSpPr>
        <p:spPr>
          <a:xfrm>
            <a:off x="5054886" y="5326010"/>
            <a:ext cx="3324811" cy="19450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48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قيمة فاتورة الماء</a:t>
            </a: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99474349-DAF7-8FA8-C807-051A9AC7D8B3}"/>
              </a:ext>
            </a:extLst>
          </p:cNvPr>
          <p:cNvSpPr/>
          <p:nvPr/>
        </p:nvSpPr>
        <p:spPr>
          <a:xfrm>
            <a:off x="457200" y="5326010"/>
            <a:ext cx="3476254" cy="19450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قيمة فاتورة الكهرباء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B1E6E-7A25-E02A-D06E-BCFE88245077}"/>
              </a:ext>
            </a:extLst>
          </p:cNvPr>
          <p:cNvSpPr txBox="1"/>
          <p:nvPr/>
        </p:nvSpPr>
        <p:spPr>
          <a:xfrm>
            <a:off x="3924123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?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0246FD8-E232-D8DA-BA82-80D8C32BCB37}"/>
              </a:ext>
            </a:extLst>
          </p:cNvPr>
          <p:cNvSpPr txBox="1"/>
          <p:nvPr/>
        </p:nvSpPr>
        <p:spPr>
          <a:xfrm>
            <a:off x="8234565" y="497512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794FADF8-E1FA-F602-37C8-C3AEBF8BD545}"/>
              </a:ext>
            </a:extLst>
          </p:cNvPr>
          <p:cNvSpPr/>
          <p:nvPr/>
        </p:nvSpPr>
        <p:spPr>
          <a:xfrm>
            <a:off x="9501130" y="5228725"/>
            <a:ext cx="3723410" cy="2042383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ما هو المبلغ الذي أداه في الفاتورتين معا</a:t>
            </a:r>
            <a:r>
              <a:rPr kumimoji="0" lang="ar-SA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؟</a:t>
            </a:r>
            <a:endParaRPr kumimoji="0" lang="ar-MA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089796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CE716F-96EC-2D69-C34B-5F7B74483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FCB1023-028D-E7B4-0189-B1FD5E1E9939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CE56B6F8-24F9-F75D-89C3-26720993981D}"/>
              </a:ext>
            </a:extLst>
          </p:cNvPr>
          <p:cNvSpPr/>
          <p:nvPr/>
        </p:nvSpPr>
        <p:spPr>
          <a:xfrm>
            <a:off x="275853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87079B3-D5B0-2876-556A-6B2147B5C7DC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97FE31CD-2188-6425-0824-DD91DB634E58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نعم </a:t>
            </a: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سنضيف مبلغ فاتورة الماء إلى مبلغ فاتورة الكهرباء</a:t>
            </a:r>
            <a:endParaRPr kumimoji="0" lang="fr-FR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8EB9272A-DFE7-5D7C-9D6C-5FA4123B5CCD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B5DF3E76-C079-A0A3-0D45-72029AA5B2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6104780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7" name="Rectangle : coins arrondis 4">
            <a:extLst>
              <a:ext uri="{FF2B5EF4-FFF2-40B4-BE49-F238E27FC236}">
                <a16:creationId xmlns:a16="http://schemas.microsoft.com/office/drawing/2014/main" id="{0F45B6CE-0682-0637-53CD-50064C71BB67}"/>
              </a:ext>
            </a:extLst>
          </p:cNvPr>
          <p:cNvSpPr/>
          <p:nvPr/>
        </p:nvSpPr>
        <p:spPr>
          <a:xfrm>
            <a:off x="5257801" y="4838700"/>
            <a:ext cx="2943810" cy="2783298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15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87,93</a:t>
            </a:r>
            <a:endParaRPr kumimoji="0" lang="ar-MA" sz="1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6" name="Rectangle : coins arrondis 4">
            <a:extLst>
              <a:ext uri="{FF2B5EF4-FFF2-40B4-BE49-F238E27FC236}">
                <a16:creationId xmlns:a16="http://schemas.microsoft.com/office/drawing/2014/main" id="{06D7EE0A-1425-4E58-A39E-AFBAA4FB7D76}"/>
              </a:ext>
            </a:extLst>
          </p:cNvPr>
          <p:cNvSpPr/>
          <p:nvPr/>
        </p:nvSpPr>
        <p:spPr>
          <a:xfrm>
            <a:off x="582034" y="4876060"/>
            <a:ext cx="3351420" cy="2783298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fr-FR" sz="115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204,65</a:t>
            </a:r>
            <a:endParaRPr lang="ar-MA" sz="115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B243465-A6F8-5011-CDAF-EF9141DF7DDC}"/>
              </a:ext>
            </a:extLst>
          </p:cNvPr>
          <p:cNvSpPr txBox="1"/>
          <p:nvPr/>
        </p:nvSpPr>
        <p:spPr>
          <a:xfrm>
            <a:off x="4314453" y="5336685"/>
            <a:ext cx="1324347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11500" dirty="0">
                <a:solidFill>
                  <a:srgbClr val="FF0000"/>
                </a:solidFill>
                <a:latin typeface="Calibri"/>
                <a:cs typeface="Arial" panose="020B0604020202020204" pitchFamily="34" charset="0"/>
              </a:rPr>
              <a:t>-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2DE474B2-986A-7D71-C3A1-B30A9B3707B4}"/>
              </a:ext>
            </a:extLst>
          </p:cNvPr>
          <p:cNvSpPr txBox="1"/>
          <p:nvPr/>
        </p:nvSpPr>
        <p:spPr>
          <a:xfrm>
            <a:off x="8201611" y="4906910"/>
            <a:ext cx="1324347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6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panose="020B0604020202020204" pitchFamily="34" charset="0"/>
              </a:rPr>
              <a:t>=</a:t>
            </a:r>
            <a:endParaRPr kumimoji="0" lang="fr-FR" sz="16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8A075C67-AD88-0F6E-2705-0CD7FC62CC77}"/>
              </a:ext>
            </a:extLst>
          </p:cNvPr>
          <p:cNvSpPr/>
          <p:nvPr/>
        </p:nvSpPr>
        <p:spPr>
          <a:xfrm>
            <a:off x="9864314" y="4838700"/>
            <a:ext cx="3165885" cy="2783298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>
              <a:defRPr/>
            </a:pPr>
            <a:r>
              <a:rPr lang="ar-M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أداه في الفاتورتين معا</a:t>
            </a:r>
            <a:r>
              <a:rPr lang="ar-SA" sz="54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؟</a:t>
            </a:r>
            <a:endParaRPr lang="ar-MA" sz="5400" dirty="0">
              <a:solidFill>
                <a:prstClr val="black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834965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C21FB-B672-B7DA-932F-D8D90E2BC9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29E5252-F8A0-D1D0-73C6-B6A7BAA28950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F199E3B-D9BB-8B14-5C74-027F468F9C10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FE4AC312-6E0F-C758-87D7-172515235327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6D2526C-13C0-BA6F-D715-376D98F5A1F6}"/>
              </a:ext>
            </a:extLst>
          </p:cNvPr>
          <p:cNvSpPr txBox="1"/>
          <p:nvPr/>
        </p:nvSpPr>
        <p:spPr>
          <a:xfrm>
            <a:off x="1905000" y="863026"/>
            <a:ext cx="10534617" cy="503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حل المسألة.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51F3161B-C60A-5F07-B77C-43C8EF17D1D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F491AC2B-9BF3-B4E8-FB72-557C3F8A72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2808927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3FDB0FE-B454-E7A5-AB5B-40A049B3C813}"/>
              </a:ext>
            </a:extLst>
          </p:cNvPr>
          <p:cNvSpPr/>
          <p:nvPr/>
        </p:nvSpPr>
        <p:spPr>
          <a:xfrm>
            <a:off x="457200" y="2866190"/>
            <a:ext cx="6567660" cy="107487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1"/>
            <a:r>
              <a:rPr lang="ar-MA" sz="4000" dirty="0">
                <a:solidFill>
                  <a:prstClr val="black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أداه في الفاتورتين معا؟</a:t>
            </a:r>
          </a:p>
        </p:txBody>
      </p:sp>
      <p:sp>
        <p:nvSpPr>
          <p:cNvPr id="4" name="Rectangle : coins arrondis 4">
            <a:extLst>
              <a:ext uri="{FF2B5EF4-FFF2-40B4-BE49-F238E27FC236}">
                <a16:creationId xmlns:a16="http://schemas.microsoft.com/office/drawing/2014/main" id="{AA9120E5-2B6D-11CD-F834-151EEEAB4111}"/>
              </a:ext>
            </a:extLst>
          </p:cNvPr>
          <p:cNvSpPr/>
          <p:nvPr/>
        </p:nvSpPr>
        <p:spPr>
          <a:xfrm>
            <a:off x="7644876" y="3211656"/>
            <a:ext cx="5232405" cy="574905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أدى الأب فاتورة الكهرباء قيمتها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204,65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درهما، وفاتورة استهلاك الماء قدرها </a:t>
            </a:r>
            <a:r>
              <a:rPr lang="fr-FR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87,93</a:t>
            </a:r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درهما.</a:t>
            </a:r>
          </a:p>
          <a:p>
            <a:pPr algn="r" rtl="1"/>
            <a:r>
              <a:rPr lang="ar-MA" sz="5400" dirty="0">
                <a:solidFill>
                  <a:schemeClr val="tx1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ما هو المبلغ الذي أداه في الفاتورتين معا؟</a:t>
            </a:r>
          </a:p>
        </p:txBody>
      </p:sp>
      <p:pic>
        <p:nvPicPr>
          <p:cNvPr id="5" name="Image 4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8D8DC509-D1F0-E64E-6007-9C9F751A34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19078" y="4019999"/>
            <a:ext cx="6186141" cy="49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ZoneTexte 21">
            <a:extLst>
              <a:ext uri="{FF2B5EF4-FFF2-40B4-BE49-F238E27FC236}">
                <a16:creationId xmlns:a16="http://schemas.microsoft.com/office/drawing/2014/main" id="{CCA494FA-7D87-F607-D9FE-6A507EDBD8E8}"/>
              </a:ext>
            </a:extLst>
          </p:cNvPr>
          <p:cNvSpPr txBox="1"/>
          <p:nvPr/>
        </p:nvSpPr>
        <p:spPr>
          <a:xfrm>
            <a:off x="320878" y="4728508"/>
            <a:ext cx="691812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   </a:t>
            </a:r>
            <a:r>
              <a:rPr kumimoji="0" lang="ar-M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المبلغ الذي أداه الأب هو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:</a:t>
            </a:r>
          </a:p>
          <a:p>
            <a:pPr lvl="0" algn="ctr" rtl="1">
              <a:defRPr/>
            </a:pPr>
            <a:r>
              <a:rPr lang="fr-FR" sz="72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204,65 + 87,93 = 292,58</a:t>
            </a:r>
            <a:endParaRPr lang="ar-SA" sz="72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3241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BA8FDA-48D5-8521-E234-86B4A3641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7B636C37-577B-B7FA-7F63-B545888BD317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4110F852-CB4E-7D9A-55C9-3B70E7CCCB06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7ABA95C0-4B71-822C-F85C-B73C1C7C804F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6F2AF786-7993-5661-D074-CE0CFD1772DA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2CC7C191-FA67-6105-A932-4BD6AFA107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6432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44A231FD-E90E-23BF-BF65-F085B4CE0DC1}"/>
              </a:ext>
            </a:extLst>
          </p:cNvPr>
          <p:cNvSpPr txBox="1"/>
          <p:nvPr/>
        </p:nvSpPr>
        <p:spPr>
          <a:xfrm>
            <a:off x="275851" y="882595"/>
            <a:ext cx="12344993" cy="12580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خذوا كراساتكم الصفحة 43 وأنجزوا التمرين رقم 4.</a:t>
            </a:r>
          </a:p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kumimoji="0" lang="ar-MA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لديكم دقيقتان للإنجاز سيحصل الأسرع منكم والذي لديه أكبر عدد من الإجابات الصحيحة على نجمة.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8127C5A-8A14-1E01-AE99-E4F2D9FC3E3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4057833"/>
            <a:ext cx="13085364" cy="414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507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7DFA38-B236-6F29-271F-D01818354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815A0BE4-1377-48E1-26E7-DC8CACA2332D}"/>
              </a:ext>
            </a:extLst>
          </p:cNvPr>
          <p:cNvSpPr/>
          <p:nvPr/>
        </p:nvSpPr>
        <p:spPr>
          <a:xfrm>
            <a:off x="-1" y="2136336"/>
            <a:ext cx="13716001" cy="8150663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29D57424-334A-7BC2-A877-D111D78FDA64}"/>
              </a:ext>
            </a:extLst>
          </p:cNvPr>
          <p:cNvSpPr/>
          <p:nvPr/>
        </p:nvSpPr>
        <p:spPr>
          <a:xfrm>
            <a:off x="275854" y="2400300"/>
            <a:ext cx="13164293" cy="75438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2A924B9-302F-54B3-0ED2-6F57C2BCDA00}"/>
              </a:ext>
            </a:extLst>
          </p:cNvPr>
          <p:cNvSpPr/>
          <p:nvPr/>
        </p:nvSpPr>
        <p:spPr>
          <a:xfrm>
            <a:off x="-1" y="644347"/>
            <a:ext cx="13716001" cy="141305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06648D9A-C272-933D-0058-94A5209ECA53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903382C-D1AB-0B6C-CC5A-ED812C7BF9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861462"/>
              </p:ext>
            </p:extLst>
          </p:nvPr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M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الحساب الذهني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D8CD3DE9-CE4A-7156-7074-B4E1604EC981}"/>
              </a:ext>
            </a:extLst>
          </p:cNvPr>
          <p:cNvSpPr txBox="1"/>
          <p:nvPr/>
        </p:nvSpPr>
        <p:spPr>
          <a:xfrm>
            <a:off x="275851" y="882595"/>
            <a:ext cx="12344993" cy="873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r" defTabSz="685834" rtl="1">
              <a:lnSpc>
                <a:spcPts val="3017"/>
              </a:lnSpc>
              <a:spcBef>
                <a:spcPct val="0"/>
              </a:spcBef>
              <a:defRPr/>
            </a:pPr>
            <a:r>
              <a:rPr lang="ar-MA" sz="3600" dirty="0">
                <a:solidFill>
                  <a:prstClr val="white">
                    <a:lumMod val="65000"/>
                  </a:prst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التصحيح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28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CE42F42-A5F5-C9A3-36DD-5C75884B0B99}"/>
              </a:ext>
            </a:extLst>
          </p:cNvPr>
          <p:cNvSpPr txBox="1"/>
          <p:nvPr/>
        </p:nvSpPr>
        <p:spPr>
          <a:xfrm>
            <a:off x="2962290" y="2705100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S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تصحيح</a:t>
            </a: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تفاعلي على السبورة الجانبية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CECAE81-B27C-94F2-8976-B001103E5E03}"/>
              </a:ext>
            </a:extLst>
          </p:cNvPr>
          <p:cNvSpPr txBox="1"/>
          <p:nvPr/>
        </p:nvSpPr>
        <p:spPr>
          <a:xfrm>
            <a:off x="2997850" y="9317749"/>
            <a:ext cx="7791417" cy="550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ctr" defTabSz="685834" rtl="1">
              <a:lnSpc>
                <a:spcPts val="3017"/>
              </a:lnSpc>
              <a:spcBef>
                <a:spcPct val="0"/>
              </a:spcBef>
            </a:pPr>
            <a:r>
              <a:rPr lang="ar-MA" sz="4400" dirty="0">
                <a:solidFill>
                  <a:srgbClr val="FF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تمنح النجمة للفائز في نهاية التصحيح</a:t>
            </a:r>
            <a:endParaRPr lang="ar-SA" sz="4400" dirty="0">
              <a:solidFill>
                <a:srgbClr val="FF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CCECE88B-506F-67A6-BF24-73C27CDC83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5851" y="4057833"/>
            <a:ext cx="13085364" cy="414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57551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0D3766-B66F-AD9A-5982-78FC7AE56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E2AC35F-F345-1062-5C2D-FDBB3F54EA3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marL="0" algn="l" defTabSz="685834" rtl="0" eaLnBrk="1" latinLnBrk="0" hangingPunct="1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900E4C5-362F-2FBE-1553-35E877A5810D}"/>
              </a:ext>
            </a:extLst>
          </p:cNvPr>
          <p:cNvSpPr/>
          <p:nvPr/>
        </p:nvSpPr>
        <p:spPr>
          <a:xfrm>
            <a:off x="3652888" y="2889589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E43F0AD-CA5A-B1DB-02B9-B61E3B041261}"/>
              </a:ext>
            </a:extLst>
          </p:cNvPr>
          <p:cNvSpPr txBox="1"/>
          <p:nvPr/>
        </p:nvSpPr>
        <p:spPr>
          <a:xfrm>
            <a:off x="3725874" y="2596548"/>
            <a:ext cx="6103926" cy="13445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algn="ctr" defTabSz="685834" rtl="1" eaLnBrk="1" latinLnBrk="0" hangingPunct="1">
              <a:lnSpc>
                <a:spcPts val="11099"/>
              </a:lnSpc>
            </a:pPr>
            <a:r>
              <a:rPr lang="ar-MA" sz="7200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لعبة: بطاقات تفكيك الأعداد</a:t>
            </a:r>
            <a:endParaRPr lang="en-US" sz="7200" dirty="0">
              <a:solidFill>
                <a:srgbClr val="01070A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47B32BC9-3E23-9FD3-FE82-DDCA22010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3400" y="6692094"/>
            <a:ext cx="3785406" cy="3785406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8438497B-B8C9-9F3B-904B-3AB7C83732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4200" y="7226300"/>
            <a:ext cx="3251200" cy="32512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B0687EDE-C1F8-DD48-3E17-BC6F2EBFDE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" r="39"/>
          <a:stretch/>
        </p:blipFill>
        <p:spPr>
          <a:xfrm>
            <a:off x="5531000" y="6031763"/>
            <a:ext cx="2286000" cy="2553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84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BB131-EA35-215A-EF0A-BC625E03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A5839B71-69E0-694E-B3E9-8B10CE4FA6FB}"/>
              </a:ext>
            </a:extLst>
          </p:cNvPr>
          <p:cNvSpPr/>
          <p:nvPr/>
        </p:nvSpPr>
        <p:spPr>
          <a:xfrm>
            <a:off x="-1" y="2182636"/>
            <a:ext cx="13716001" cy="8104364"/>
          </a:xfrm>
          <a:prstGeom prst="rect">
            <a:avLst/>
          </a:prstGeom>
          <a:solidFill>
            <a:srgbClr val="4AC28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F9CBABCC-703A-1F7F-9ECE-3B1353F55E0F}"/>
              </a:ext>
            </a:extLst>
          </p:cNvPr>
          <p:cNvSpPr/>
          <p:nvPr/>
        </p:nvSpPr>
        <p:spPr>
          <a:xfrm>
            <a:off x="275854" y="2476500"/>
            <a:ext cx="13164293" cy="74675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135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Dosis" pitchFamily="2" charset="0"/>
                <a:ea typeface="+mn-ea"/>
                <a:cs typeface="Arial" panose="020B0604020202020204" pitchFamily="34" charset="0"/>
              </a:rPr>
              <a:t>ٍٍ</a:t>
            </a: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87366D-4593-DE07-FCC0-692DE29035DD}"/>
              </a:ext>
            </a:extLst>
          </p:cNvPr>
          <p:cNvSpPr/>
          <p:nvPr/>
        </p:nvSpPr>
        <p:spPr>
          <a:xfrm>
            <a:off x="-1" y="644347"/>
            <a:ext cx="13716001" cy="153829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61C7E756-0EFF-9D4E-F8C0-8B97C82A62C7}"/>
              </a:ext>
            </a:extLst>
          </p:cNvPr>
          <p:cNvSpPr txBox="1"/>
          <p:nvPr/>
        </p:nvSpPr>
        <p:spPr>
          <a:xfrm>
            <a:off x="152400" y="863027"/>
            <a:ext cx="12504004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الآن سنلعب لعبة بطاقات تفكيك الأعداد.. </a:t>
            </a:r>
          </a:p>
          <a:p>
            <a:pPr marL="0" marR="0" lvl="1" indent="0" algn="r" defTabSz="685834" rtl="1" eaLnBrk="1" fontAlgn="auto" latinLnBrk="0" hangingPunct="1">
              <a:lnSpc>
                <a:spcPts val="3017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MA" sz="3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sp>
        <p:nvSpPr>
          <p:cNvPr id="3" name="Freeform 8">
            <a:extLst>
              <a:ext uri="{FF2B5EF4-FFF2-40B4-BE49-F238E27FC236}">
                <a16:creationId xmlns:a16="http://schemas.microsoft.com/office/drawing/2014/main" id="{4272A2BE-853B-B0B7-C654-BA1D4D380784}"/>
              </a:ext>
            </a:extLst>
          </p:cNvPr>
          <p:cNvSpPr/>
          <p:nvPr/>
        </p:nvSpPr>
        <p:spPr>
          <a:xfrm rot="10800000">
            <a:off x="12656405" y="879903"/>
            <a:ext cx="633224" cy="43106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8A2AF6E3-A8C6-D9CC-53C1-97C9B6301905}"/>
              </a:ext>
            </a:extLst>
          </p:cNvPr>
          <p:cNvGraphicFramePr>
            <a:graphicFrameLocks noGrp="1"/>
          </p:cNvGraphicFramePr>
          <p:nvPr/>
        </p:nvGraphicFramePr>
        <p:xfrm>
          <a:off x="0" y="0"/>
          <a:ext cx="13716000" cy="7122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62400">
                  <a:extLst>
                    <a:ext uri="{9D8B030D-6E8A-4147-A177-3AD203B41FA5}">
                      <a16:colId xmlns:a16="http://schemas.microsoft.com/office/drawing/2014/main" val="1291277174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5643874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939186804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385300705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3910238587"/>
                    </a:ext>
                  </a:extLst>
                </a:gridCol>
              </a:tblGrid>
              <a:tr h="712299"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tx1"/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ألعاب</a:t>
                      </a:r>
                      <a:endParaRPr lang="fr-FR" sz="2800" b="1" i="0" dirty="0">
                        <a:solidFill>
                          <a:schemeClr val="tx1"/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AC28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عمليات وحل المسائل</a:t>
                      </a:r>
                      <a:endParaRPr lang="fr-FR" sz="2800" b="1" i="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Microsoft Uighur" panose="02000000000000000000" pitchFamily="2" charset="-78"/>
                          <a:ea typeface="+mn-ea"/>
                          <a:cs typeface="Microsoft Uighur" panose="02000000000000000000" pitchFamily="2" charset="-78"/>
                        </a:rPr>
                        <a:t>الأعداد</a:t>
                      </a:r>
                      <a:endParaRPr lang="fr-FR" sz="2800" b="1" i="0" kern="1200" dirty="0">
                        <a:solidFill>
                          <a:schemeClr val="bg1">
                            <a:lumMod val="75000"/>
                          </a:schemeClr>
                        </a:solidFill>
                        <a:latin typeface="Microsoft Uighur" panose="02000000000000000000" pitchFamily="2" charset="-78"/>
                        <a:ea typeface="+mn-ea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نشاط اعتيادي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5783" rtl="1" eaLnBrk="1" latinLnBrk="0" hangingPunct="1"/>
                      <a:r>
                        <a:rPr lang="ar-SA" sz="2800" b="1" i="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Microsoft Uighur" panose="02000000000000000000" pitchFamily="2" charset="-78"/>
                          <a:cs typeface="Microsoft Uighur" panose="02000000000000000000" pitchFamily="2" charset="-78"/>
                        </a:rPr>
                        <a:t>افتتاح الحصة</a:t>
                      </a:r>
                      <a:endParaRPr lang="fr-FR" sz="2800" b="1" i="0" dirty="0">
                        <a:solidFill>
                          <a:schemeClr val="bg1">
                            <a:lumMod val="85000"/>
                          </a:schemeClr>
                        </a:solidFill>
                        <a:latin typeface="Microsoft Uighur" panose="02000000000000000000" pitchFamily="2" charset="-78"/>
                        <a:cs typeface="Microsoft Uighur" panose="02000000000000000000" pitchFamily="2" charset="-78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3593038"/>
                  </a:ext>
                </a:extLst>
              </a:tr>
            </a:tbl>
          </a:graphicData>
        </a:graphic>
      </p:graphicFrame>
      <p:pic>
        <p:nvPicPr>
          <p:cNvPr id="21" name="Image 20">
            <a:extLst>
              <a:ext uri="{FF2B5EF4-FFF2-40B4-BE49-F238E27FC236}">
                <a16:creationId xmlns:a16="http://schemas.microsoft.com/office/drawing/2014/main" id="{F329CF4E-7064-4498-672D-10EC1585DCC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4361" y="3512471"/>
            <a:ext cx="5464138" cy="5274207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8AB42124-4DD8-38D5-AA5E-9A90B266DEE9}"/>
              </a:ext>
            </a:extLst>
          </p:cNvPr>
          <p:cNvSpPr txBox="1"/>
          <p:nvPr/>
        </p:nvSpPr>
        <p:spPr>
          <a:xfrm>
            <a:off x="8672767" y="5143500"/>
            <a:ext cx="29833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نمذجة لعبة </a:t>
            </a:r>
            <a:r>
              <a: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icrosoft Uighur" panose="02000000000000000000" pitchFamily="2" charset="-78"/>
                <a:ea typeface="+mn-ea"/>
                <a:cs typeface="Microsoft Uighur" panose="02000000000000000000" pitchFamily="2" charset="-78"/>
              </a:rPr>
              <a:t>بطاقات تفكيك الأعداد</a:t>
            </a:r>
            <a:endParaRPr kumimoji="0" lang="ar-SA" sz="4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icrosoft Uighur" panose="02000000000000000000" pitchFamily="2" charset="-78"/>
              <a:ea typeface="+mn-ea"/>
              <a:cs typeface="Microsoft Uighur" panose="02000000000000000000" pitchFamily="2" charset="-78"/>
            </a:endParaRP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B0443813-8A0F-8EC1-732E-D35FF66249DB}"/>
              </a:ext>
            </a:extLst>
          </p:cNvPr>
          <p:cNvGrpSpPr/>
          <p:nvPr/>
        </p:nvGrpSpPr>
        <p:grpSpPr>
          <a:xfrm>
            <a:off x="2846511" y="4172837"/>
            <a:ext cx="2717752" cy="3034617"/>
            <a:chOff x="7560235" y="3823383"/>
            <a:chExt cx="2717752" cy="3034617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7581B00B-796C-1C78-E163-63DEF7100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C4661DFF-6376-0525-BCEC-63F0E4DD0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16C3215D-98ED-60D1-0701-CD4428EE6201}"/>
              </a:ext>
            </a:extLst>
          </p:cNvPr>
          <p:cNvGrpSpPr/>
          <p:nvPr/>
        </p:nvGrpSpPr>
        <p:grpSpPr>
          <a:xfrm>
            <a:off x="1612084" y="6914875"/>
            <a:ext cx="2593303" cy="1791249"/>
            <a:chOff x="1732052" y="4407217"/>
            <a:chExt cx="2593303" cy="1791249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E0FD1EF0-AE5F-627D-CAB9-B1398CF9C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13" name="Picture 3">
              <a:extLst>
                <a:ext uri="{FF2B5EF4-FFF2-40B4-BE49-F238E27FC236}">
                  <a16:creationId xmlns:a16="http://schemas.microsoft.com/office/drawing/2014/main" id="{B0AC2441-2DBA-09C8-6A03-25E1EDC2D4C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7823771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E4548-31A5-A390-8A76-1624BF5C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A45B2BD5-3604-5120-1BA8-B2BB5F52FC11}"/>
              </a:ext>
            </a:extLst>
          </p:cNvPr>
          <p:cNvSpPr/>
          <p:nvPr/>
        </p:nvSpPr>
        <p:spPr>
          <a:xfrm>
            <a:off x="3697297" y="461162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DA903DF3-8002-9109-87C1-86F857B2B405}"/>
              </a:ext>
            </a:extLst>
          </p:cNvPr>
          <p:cNvSpPr txBox="1"/>
          <p:nvPr/>
        </p:nvSpPr>
        <p:spPr>
          <a:xfrm>
            <a:off x="3914775" y="461162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الواجبات المنزلية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7D03FEB9-2C30-40DA-0F26-625E271A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886700"/>
            <a:ext cx="2590800" cy="25908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FC596F85-3F00-93AC-2AD8-5E38797B0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1786" y="8163886"/>
            <a:ext cx="2313613" cy="2313613"/>
          </a:xfrm>
          <a:prstGeom prst="rect">
            <a:avLst/>
          </a:prstGeom>
        </p:spPr>
      </p:pic>
      <p:pic>
        <p:nvPicPr>
          <p:cNvPr id="8" name="Image 7" descr="Une image contenant Dessin d’enfant, garçon, dessin, personne&#10;&#10;Le contenu généré par l’IA peut être incorrect.">
            <a:extLst>
              <a:ext uri="{FF2B5EF4-FFF2-40B4-BE49-F238E27FC236}">
                <a16:creationId xmlns:a16="http://schemas.microsoft.com/office/drawing/2014/main" id="{0234B9CA-8F10-B5F3-CF4B-CE796177F9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0120" y="2552700"/>
            <a:ext cx="6855757" cy="387499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C3FF4CA-F699-841D-BE5A-A7643F672149}"/>
              </a:ext>
            </a:extLst>
          </p:cNvPr>
          <p:cNvSpPr/>
          <p:nvPr/>
        </p:nvSpPr>
        <p:spPr>
          <a:xfrm>
            <a:off x="2895601" y="6545627"/>
            <a:ext cx="7924800" cy="16292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ينجز المتعلمون 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العمليات المتبقية 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في منازلهم مع تذكيرهم بأن مراقبة ال</a:t>
            </a:r>
            <a:r>
              <a:rPr lang="ar-M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إ</a:t>
            </a:r>
            <a:r>
              <a:rPr lang="ar-SA" sz="4000" b="1" dirty="0" err="1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نجازات</a:t>
            </a:r>
            <a:r>
              <a:rPr lang="ar-SA" sz="4000" b="1" dirty="0">
                <a:solidFill>
                  <a:srgbClr val="C00000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ستتم بداية الحصة الموالية</a:t>
            </a:r>
            <a:endParaRPr lang="fr-FR" sz="4000" b="1" dirty="0">
              <a:solidFill>
                <a:srgbClr val="C00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15553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C2595-CF05-AFAA-3EBF-89E2ABBBB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C06F595D-1BB5-BBD4-B929-F8BF86EB2E1F}"/>
              </a:ext>
            </a:extLst>
          </p:cNvPr>
          <p:cNvSpPr/>
          <p:nvPr/>
        </p:nvSpPr>
        <p:spPr>
          <a:xfrm>
            <a:off x="3652888" y="495300"/>
            <a:ext cx="6321405" cy="992291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9A8C7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685834" rtl="1" eaLnBrk="1" latinLnBrk="0" hangingPunct="1">
              <a:spcAft>
                <a:spcPts val="900"/>
              </a:spcAft>
              <a:defRPr/>
            </a:pPr>
            <a:endParaRPr lang="fr-FR" b="1" dirty="0">
              <a:solidFill>
                <a:srgbClr val="FFC000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3" name="TextBox 6">
            <a:extLst>
              <a:ext uri="{FF2B5EF4-FFF2-40B4-BE49-F238E27FC236}">
                <a16:creationId xmlns:a16="http://schemas.microsoft.com/office/drawing/2014/main" id="{9357944A-0D76-69AC-CAB1-79C2F3A8F5B0}"/>
              </a:ext>
            </a:extLst>
          </p:cNvPr>
          <p:cNvSpPr txBox="1"/>
          <p:nvPr/>
        </p:nvSpPr>
        <p:spPr>
          <a:xfrm>
            <a:off x="8500253" y="1999958"/>
            <a:ext cx="4487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1 -  تسجيل الملاحظات حول سير الحصة على المذكرة اليومية؛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BA5B9F4C-350F-6A1A-20A9-1D4B495BB4F5}"/>
              </a:ext>
            </a:extLst>
          </p:cNvPr>
          <p:cNvSpPr txBox="1"/>
          <p:nvPr/>
        </p:nvSpPr>
        <p:spPr>
          <a:xfrm>
            <a:off x="3870366" y="537913"/>
            <a:ext cx="5886448" cy="1054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7868"/>
              </a:lnSpc>
            </a:pPr>
            <a:r>
              <a:rPr lang="ar-MA" sz="72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تبصر الحصة</a:t>
            </a:r>
          </a:p>
        </p:txBody>
      </p:sp>
      <p:pic>
        <p:nvPicPr>
          <p:cNvPr id="18" name="Image 17" descr="Une image contenant capture d’écran, ligne, Graphique, conception&#10;&#10;Le contenu généré par l’IA peut être incorrect.">
            <a:extLst>
              <a:ext uri="{FF2B5EF4-FFF2-40B4-BE49-F238E27FC236}">
                <a16:creationId xmlns:a16="http://schemas.microsoft.com/office/drawing/2014/main" id="{DF77D1F2-879F-99D9-93CA-BA8ED52EA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81000" y="7581900"/>
            <a:ext cx="2857500" cy="2857500"/>
          </a:xfrm>
          <a:prstGeom prst="rect">
            <a:avLst/>
          </a:prstGeom>
        </p:spPr>
      </p:pic>
      <p:pic>
        <p:nvPicPr>
          <p:cNvPr id="5" name="Image 4" descr="Une image contenant Graphique, Caractère coloré, graphisme, Police&#10;&#10;Le contenu généré par l’IA peut être incorrect.">
            <a:extLst>
              <a:ext uri="{FF2B5EF4-FFF2-40B4-BE49-F238E27FC236}">
                <a16:creationId xmlns:a16="http://schemas.microsoft.com/office/drawing/2014/main" id="{908F9161-27D3-703D-BB3E-9831D8A6DF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06200" y="7988300"/>
            <a:ext cx="2489200" cy="2489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5E53BE1-2960-F37B-7679-944CCD490B60}"/>
              </a:ext>
            </a:extLst>
          </p:cNvPr>
          <p:cNvSpPr txBox="1"/>
          <p:nvPr/>
        </p:nvSpPr>
        <p:spPr>
          <a:xfrm>
            <a:off x="388906" y="2131600"/>
            <a:ext cx="5630893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 defTabSz="685834" rtl="1"/>
            <a:r>
              <a:rPr lang="ar-MA" sz="4400" b="1" dirty="0">
                <a:solidFill>
                  <a:srgbClr val="01070A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2 -  تسجيل نسبة التحكم التقديرية من أهداف الحصة.</a:t>
            </a:r>
          </a:p>
        </p:txBody>
      </p:sp>
      <p:pic>
        <p:nvPicPr>
          <p:cNvPr id="2" name="Image 1" descr="Une image contenant texte&#10;&#10;Le contenu généré par l’IA peut être incorrect.">
            <a:extLst>
              <a:ext uri="{FF2B5EF4-FFF2-40B4-BE49-F238E27FC236}">
                <a16:creationId xmlns:a16="http://schemas.microsoft.com/office/drawing/2014/main" id="{2C4B541A-C3C3-1288-DBF0-331CE6EFCF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3" r="2598"/>
          <a:stretch>
            <a:fillRect/>
          </a:stretch>
        </p:blipFill>
        <p:spPr>
          <a:xfrm>
            <a:off x="8500253" y="3585480"/>
            <a:ext cx="4296955" cy="37233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8CD5984-4BDA-200B-A93F-E2B248F3F5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3585480"/>
            <a:ext cx="2965158" cy="356777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664201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012274C8-4202-ED21-27B5-4518142E87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50019" y="2234489"/>
          <a:ext cx="13415962" cy="657764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708606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707356">
                  <a:extLst>
                    <a:ext uri="{9D8B030D-6E8A-4147-A177-3AD203B41FA5}">
                      <a16:colId xmlns:a16="http://schemas.microsoft.com/office/drawing/2014/main" val="288616010"/>
                    </a:ext>
                  </a:extLst>
                </a:gridCol>
              </a:tblGrid>
              <a:tr h="765887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MA" sz="3600" b="1" dirty="0"/>
                        <a:t>سيرورة الإنجاز</a:t>
                      </a:r>
                      <a:endParaRPr lang="fr-MA" sz="3600" b="1" dirty="0"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M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9939"/>
                  </a:ext>
                </a:extLst>
              </a:tr>
              <a:tr h="692251"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/>
                        <a:t>تنظيم وإعداد الفضاء؛ تحضير المعينات الديداكتيكية؛ جذب انتباه المتعلمين؛ التصريح بأهداف النشاط.</a:t>
                      </a:r>
                      <a:endParaRPr lang="fr-MA" sz="27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MA" sz="2700" b="1" dirty="0">
                          <a:cs typeface="+mj-cs"/>
                        </a:rPr>
                        <a:t>التهيئة</a:t>
                      </a:r>
                      <a:endParaRPr lang="fr-MA" sz="2300" b="1" dirty="0">
                        <a:latin typeface="Dubai" panose="020B0503030403030204" pitchFamily="34" charset="-78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867186"/>
                  </a:ext>
                </a:extLst>
              </a:tr>
              <a:tr h="662554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cs typeface="+mj-cs"/>
                        </a:rPr>
                        <a:t>1) </a:t>
                      </a:r>
                      <a:r>
                        <a:rPr lang="ar-MA" sz="3200" b="1" kern="1200" dirty="0">
                          <a:solidFill>
                            <a:schemeClr val="tx1"/>
                          </a:solidFill>
                        </a:rPr>
                        <a:t>النمذجة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r" rtl="1"/>
                      <a:endParaRPr lang="fr-MA" b="1" dirty="0">
                        <a:latin typeface="Dubai" panose="020B0503030403030204" pitchFamily="34" charset="-78"/>
                        <a:cs typeface="Dubai" panose="020B0503030403030204" pitchFamily="34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85650"/>
                  </a:ext>
                </a:extLst>
              </a:tr>
              <a:tr h="4456950">
                <a:tc gridSpan="2"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7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91601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59E3095B-E60C-38DF-E04D-1BE02489E71C}"/>
              </a:ext>
            </a:extLst>
          </p:cNvPr>
          <p:cNvSpPr txBox="1"/>
          <p:nvPr/>
        </p:nvSpPr>
        <p:spPr>
          <a:xfrm>
            <a:off x="3592560" y="4610988"/>
            <a:ext cx="9544050" cy="3214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10287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MA" sz="31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FFFF"/>
                </a:highlight>
                <a:uLnTx/>
                <a:uFillTx/>
                <a:latin typeface="Dubai" panose="020B0503030403030204" pitchFamily="34" charset="-78"/>
                <a:ea typeface="+mn-ea"/>
                <a:cs typeface="Arial" panose="020B0604020202020204" pitchFamily="34" charset="0"/>
              </a:rPr>
              <a:t>يقوم الميسر(ة) بنمذجة النشاط</a:t>
            </a:r>
            <a:r>
              <a:rPr kumimoji="0" lang="ar-MA" sz="2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Arial" panose="020B0604020202020204" pitchFamily="34" charset="0"/>
              </a:rPr>
              <a:t>: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يقدم للمتعلمين عددا معينا. مثلا:  </a:t>
            </a:r>
            <a:r>
              <a:rPr kumimoji="0" lang="f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1753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يسأل المتعلمين عن الكتابة المفككة، أو عن الأرقام المكونة لهذا العدد</a:t>
            </a: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. 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يقدم الميسر الكتابة المفككة، ويشرح للمتعلمين عملية التفكيك.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 (</a:t>
            </a:r>
            <a:r>
              <a:rPr kumimoji="0" lang="f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1000+700+50+3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)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بعد إ</a:t>
            </a: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عادة الشرح للفصل بأكمله مرتين أو ثلاثة مع الحرص على تنويع الأمثلة، يقوم بوضع </a:t>
            </a: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جميع البطاقات على الأرض.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632063" y="4610987"/>
            <a:ext cx="2254307" cy="2079585"/>
            <a:chOff x="7560235" y="3823383"/>
            <a:chExt cx="2717752" cy="3034617"/>
          </a:xfrm>
        </p:grpSpPr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968DC7D4-304A-E530-4264-5EA1CB9F3B4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190411" y="4682085"/>
              <a:ext cx="2025421" cy="2175915"/>
            </a:xfrm>
            <a:prstGeom prst="rect">
              <a:avLst/>
            </a:prstGeom>
          </p:spPr>
        </p:pic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7560235" y="3823383"/>
              <a:ext cx="2717752" cy="793387"/>
            </a:xfrm>
            <a:prstGeom prst="rect">
              <a:avLst/>
            </a:prstGeom>
          </p:spPr>
        </p:pic>
      </p:grpSp>
      <p:grpSp>
        <p:nvGrpSpPr>
          <p:cNvPr id="19" name="Groupe 18"/>
          <p:cNvGrpSpPr/>
          <p:nvPr/>
        </p:nvGrpSpPr>
        <p:grpSpPr>
          <a:xfrm>
            <a:off x="888340" y="6837778"/>
            <a:ext cx="2144987" cy="1531233"/>
            <a:chOff x="1732052" y="4407217"/>
            <a:chExt cx="2593303" cy="1791249"/>
          </a:xfrm>
        </p:grpSpPr>
        <p:pic>
          <p:nvPicPr>
            <p:cNvPr id="20" name="Image 19"/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732052" y="4407217"/>
              <a:ext cx="2562225" cy="590550"/>
            </a:xfrm>
            <a:prstGeom prst="rect">
              <a:avLst/>
            </a:prstGeom>
          </p:spPr>
        </p:pic>
        <p:pic>
          <p:nvPicPr>
            <p:cNvPr id="21" name="Picture 3">
              <a:extLst>
                <a:ext uri="{FF2B5EF4-FFF2-40B4-BE49-F238E27FC236}">
                  <a16:creationId xmlns:a16="http://schemas.microsoft.com/office/drawing/2014/main" id="{084CE143-B19D-9069-356E-976319B4C1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2306029" y="4854546"/>
              <a:ext cx="2019326" cy="1343920"/>
            </a:xfrm>
            <a:prstGeom prst="rect">
              <a:avLst/>
            </a:prstGeom>
          </p:spPr>
        </p:pic>
      </p:grp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C511ACA5-4C9C-3429-D7D3-3B26FB11BF0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0287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4200"/>
              <a:buFont typeface="Montserrat"/>
              <a:buNone/>
              <a:tabLst/>
              <a:defRPr/>
            </a:pPr>
            <a:r>
              <a:rPr kumimoji="0" lang="ar-MA" sz="4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29LT Bukra Regular" panose="020B0604020202020204" charset="-78"/>
                <a:cs typeface="Times New Roman" panose="02020603050405020304" pitchFamily="18" charset="0"/>
                <a:sym typeface="Arial Black"/>
              </a:rPr>
              <a:t>  بطاقات تفكيك الأعداد </a:t>
            </a:r>
            <a:endParaRPr kumimoji="0" lang="ar-MA" sz="4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29LT Bukra Regular" panose="020B0604020202020204" charset="-78"/>
              <a:ea typeface="Arial Black"/>
              <a:cs typeface="Times New Roman" panose="02020603050405020304" pitchFamily="18" charset="0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32575507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>
            <a:extLst>
              <a:ext uri="{FF2B5EF4-FFF2-40B4-BE49-F238E27FC236}">
                <a16:creationId xmlns:a16="http://schemas.microsoft.com/office/drawing/2014/main" id="{F4F64E1F-21E0-0DB3-6356-56A321E794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67" b="13512"/>
          <a:stretch/>
        </p:blipFill>
        <p:spPr>
          <a:xfrm>
            <a:off x="0" y="1285876"/>
            <a:ext cx="13716000" cy="7739848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1119DE3-130F-2E20-D3BE-4802887DBA14}"/>
              </a:ext>
            </a:extLst>
          </p:cNvPr>
          <p:cNvGraphicFramePr>
            <a:graphicFrameLocks noGrp="1"/>
          </p:cNvGraphicFramePr>
          <p:nvPr/>
        </p:nvGraphicFramePr>
        <p:xfrm>
          <a:off x="185738" y="2271713"/>
          <a:ext cx="13344525" cy="65151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728221">
                  <a:extLst>
                    <a:ext uri="{9D8B030D-6E8A-4147-A177-3AD203B41FA5}">
                      <a16:colId xmlns:a16="http://schemas.microsoft.com/office/drawing/2014/main" val="2904711255"/>
                    </a:ext>
                  </a:extLst>
                </a:gridCol>
                <a:gridCol w="10616304">
                  <a:extLst>
                    <a:ext uri="{9D8B030D-6E8A-4147-A177-3AD203B41FA5}">
                      <a16:colId xmlns:a16="http://schemas.microsoft.com/office/drawing/2014/main" val="3223922575"/>
                    </a:ext>
                  </a:extLst>
                </a:gridCol>
              </a:tblGrid>
              <a:tr h="812118">
                <a:tc gridSpan="2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ar-MA" sz="32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j-cs"/>
                        </a:rPr>
                        <a:t>2) الممارسة الموجهة</a:t>
                      </a:r>
                      <a:endParaRPr lang="fr-MA" sz="3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j-cs"/>
                      </a:endParaRPr>
                    </a:p>
                  </a:txBody>
                  <a:tcPr marL="102870" marR="102870" marT="51435" marB="5143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85755"/>
                  </a:ext>
                </a:extLst>
              </a:tr>
              <a:tr h="5702982">
                <a:tc>
                  <a:txBody>
                    <a:bodyPr/>
                    <a:lstStyle/>
                    <a:p>
                      <a:pPr algn="r" rtl="1"/>
                      <a:endParaRPr lang="fr-MA" sz="2300" dirty="0">
                        <a:cs typeface="+mj-cs"/>
                      </a:endParaRPr>
                    </a:p>
                  </a:txBody>
                  <a:tcPr marL="102870" marR="102870" marT="51435" marB="51435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 rtl="1">
                        <a:lnSpc>
                          <a:spcPct val="150000"/>
                        </a:lnSpc>
                      </a:pPr>
                      <a:endParaRPr lang="ar-MA" sz="2300" dirty="0">
                        <a:cs typeface="+mj-cs"/>
                      </a:endParaRPr>
                    </a:p>
                  </a:txBody>
                  <a:tcPr marL="102870" marR="102870" marT="51435" marB="51435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445012868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8B6D91A2-AFD6-90DB-911A-5134C34B5D25}"/>
              </a:ext>
            </a:extLst>
          </p:cNvPr>
          <p:cNvSpPr txBox="1"/>
          <p:nvPr/>
        </p:nvSpPr>
        <p:spPr>
          <a:xfrm>
            <a:off x="3245451" y="3278818"/>
            <a:ext cx="9910981" cy="48772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يكتب على السبورة عددا من ثلاثة أو أربعة أرقام، ويطلب من المتعلمين قراءته بصوت مرتفع.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يطلب من أحد المتعلمين القيام للسبورة لتمثيل هذا العدد على شكل كتابة مفككة باستخدام بطاقات التركيب</a:t>
            </a: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.</a:t>
            </a:r>
            <a:endParaRPr kumimoji="0" lang="fr-FR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S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يطلب من المتعلم إظهار الكتابة المفككة لأصدقائه</a:t>
            </a:r>
            <a:r>
              <a:rPr kumimoji="0" lang="en-US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+mn-cs"/>
              </a:rPr>
              <a:t>.</a:t>
            </a:r>
            <a:endParaRPr kumimoji="0" lang="ar-MA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Times New Roman" panose="02020603050405020304" pitchFamily="18" charset="0"/>
            </a:endParaRP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يقسم الميسر المتعلمين إلى مجموعات صغرى من 4 إلى 5 أفراد، ويوزع على كل مجموعة بطاقات التركيب.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ينظم الميسر مسابقة بين المجموعات لتحديد الكتابة المفككة للأعداد المقدمة على السبورة.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يحرص الميسر أثناء الشرح على اختيار الأعداد المناسبة لمستوى المتعلمين.</a:t>
            </a:r>
          </a:p>
          <a:p>
            <a:pPr marL="321469" marR="0" lvl="0" indent="-321469" algn="just" defTabSz="1028700" rtl="1" eaLnBrk="1" fontAlgn="auto" latinLnBrk="0" hangingPunct="1">
              <a:lnSpc>
                <a:spcPct val="150000"/>
              </a:lnSpc>
              <a:spcBef>
                <a:spcPts val="248"/>
              </a:spcBef>
              <a:spcAft>
                <a:spcPts val="0"/>
              </a:spcAft>
              <a:buClr>
                <a:srgbClr val="151616"/>
              </a:buClr>
              <a:buSzPts val="1200"/>
              <a:buFont typeface="Arial" panose="020B0604020202020204" pitchFamily="34" charset="0"/>
              <a:buChar char="•"/>
              <a:tabLst>
                <a:tab pos="1046559" algn="l"/>
                <a:tab pos="1047274" algn="l"/>
              </a:tabLst>
              <a:defRPr/>
            </a:pPr>
            <a:r>
              <a:rPr kumimoji="0" lang="ar-MA" sz="22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" panose="020B0503030403030204" pitchFamily="34" charset="-78"/>
                <a:ea typeface="+mn-ea"/>
                <a:cs typeface="Times New Roman" panose="02020603050405020304" pitchFamily="18" charset="0"/>
              </a:rPr>
              <a:t>يحرص الميسر على توفير العدد الكافي من بطاقات التركيب لمجموعات العمل.</a:t>
            </a:r>
            <a:endParaRPr kumimoji="0" lang="fr-MA" sz="22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ubai" panose="020B0503030403030204" pitchFamily="34" charset="-78"/>
              <a:ea typeface="+mn-ea"/>
              <a:cs typeface="+mn-cs"/>
            </a:endParaRPr>
          </a:p>
        </p:txBody>
      </p:sp>
      <p:sp>
        <p:nvSpPr>
          <p:cNvPr id="8" name="Google Shape;146;p4">
            <a:extLst>
              <a:ext uri="{FF2B5EF4-FFF2-40B4-BE49-F238E27FC236}">
                <a16:creationId xmlns:a16="http://schemas.microsoft.com/office/drawing/2014/main" id="{26A99F63-E372-5387-74ED-EB412590B63C}"/>
              </a:ext>
            </a:extLst>
          </p:cNvPr>
          <p:cNvSpPr txBox="1">
            <a:spLocks/>
          </p:cNvSpPr>
          <p:nvPr/>
        </p:nvSpPr>
        <p:spPr>
          <a:xfrm>
            <a:off x="2144209" y="1350886"/>
            <a:ext cx="9427582" cy="810000"/>
          </a:xfrm>
          <a:prstGeom prst="rect">
            <a:avLst/>
          </a:prstGeom>
          <a:solidFill>
            <a:srgbClr val="98ECD6"/>
          </a:solidFill>
          <a:ln w="19050">
            <a:noFill/>
          </a:ln>
        </p:spPr>
        <p:txBody>
          <a:bodyPr spcFirstLastPara="1" vert="horz" wrap="square" lIns="102853" tIns="51413" rIns="102853" bIns="51413" rtlCol="0" anchor="ctr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67"/>
              <a:buFont typeface="Montserrat"/>
              <a:buNone/>
              <a:defRPr sz="4267" kern="1200">
                <a:solidFill>
                  <a:schemeClr val="tx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0287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4200"/>
              <a:buFont typeface="Montserrat"/>
              <a:buNone/>
              <a:tabLst/>
              <a:defRPr/>
            </a:pPr>
            <a:r>
              <a:rPr kumimoji="0" lang="ar-MA" sz="4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29LT Bukra Regular" panose="020B0604020202020204" charset="-78"/>
                <a:cs typeface="Times New Roman" panose="02020603050405020304" pitchFamily="18" charset="0"/>
                <a:sym typeface="Arial Black"/>
              </a:rPr>
              <a:t>  بطاقات تفكيك الأعداد </a:t>
            </a:r>
            <a:endParaRPr kumimoji="0" lang="ar-MA" sz="4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29LT Bukra Regular" panose="020B0604020202020204" charset="-78"/>
              <a:ea typeface="Arial Black"/>
              <a:cs typeface="Times New Roman" panose="02020603050405020304" pitchFamily="18" charset="0"/>
              <a:sym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56252696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27875</TotalTime>
  <Words>2086</Words>
  <Application>Microsoft Office PowerPoint</Application>
  <PresentationFormat>Personnalisé</PresentationFormat>
  <Paragraphs>590</Paragraphs>
  <Slides>70</Slides>
  <Notes>3</Notes>
  <HiddenSlides>0</HiddenSlides>
  <MMClips>0</MMClips>
  <ScaleCrop>false</ScaleCrop>
  <HeadingPairs>
    <vt:vector size="6" baseType="variant">
      <vt:variant>
        <vt:lpstr>Polices utilisées</vt:lpstr>
      </vt:variant>
      <vt:variant>
        <vt:i4>10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70</vt:i4>
      </vt:variant>
    </vt:vector>
  </HeadingPairs>
  <TitlesOfParts>
    <vt:vector size="81" baseType="lpstr">
      <vt:lpstr>Calibri</vt:lpstr>
      <vt:lpstr>Dubai</vt:lpstr>
      <vt:lpstr>Arial</vt:lpstr>
      <vt:lpstr>Montserrat Medium</vt:lpstr>
      <vt:lpstr>Microsoft Uighur</vt:lpstr>
      <vt:lpstr>Carelia</vt:lpstr>
      <vt:lpstr>Dosis</vt:lpstr>
      <vt:lpstr>29LT Bukra Regular</vt:lpstr>
      <vt:lpstr>Montserrat</vt:lpstr>
      <vt:lpstr>Montserrat Light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KHALID.BOUMLAL</cp:lastModifiedBy>
  <cp:revision>231</cp:revision>
  <dcterms:created xsi:type="dcterms:W3CDTF">2006-08-16T00:00:00Z</dcterms:created>
  <dcterms:modified xsi:type="dcterms:W3CDTF">2025-10-03T12:44:56Z</dcterms:modified>
  <dc:identifier>DAFtlvZnwz4</dc:identifier>
</cp:coreProperties>
</file>