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1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674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593" r:id="rId20"/>
    <p:sldId id="2134808622" r:id="rId21"/>
    <p:sldId id="2134808626" r:id="rId22"/>
    <p:sldId id="2134808624" r:id="rId23"/>
    <p:sldId id="2134808625" r:id="rId24"/>
    <p:sldId id="2134808598" r:id="rId25"/>
    <p:sldId id="2134808599" r:id="rId26"/>
    <p:sldId id="2134808459" r:id="rId27"/>
    <p:sldId id="2134808450" r:id="rId28"/>
    <p:sldId id="2134808600" r:id="rId29"/>
    <p:sldId id="2134808601" r:id="rId30"/>
    <p:sldId id="2134808602" r:id="rId31"/>
    <p:sldId id="2134808603" r:id="rId32"/>
    <p:sldId id="2134808604" r:id="rId33"/>
    <p:sldId id="2134808605" r:id="rId34"/>
    <p:sldId id="2134808627" r:id="rId35"/>
    <p:sldId id="2134808628" r:id="rId36"/>
    <p:sldId id="2134808629" r:id="rId37"/>
    <p:sldId id="2134808630" r:id="rId38"/>
    <p:sldId id="2134808530" r:id="rId39"/>
    <p:sldId id="2134808642" r:id="rId40"/>
    <p:sldId id="2134808631" r:id="rId41"/>
    <p:sldId id="2134808632" r:id="rId42"/>
    <p:sldId id="2134808633" r:id="rId43"/>
    <p:sldId id="2134808634" r:id="rId44"/>
    <p:sldId id="2134808635" r:id="rId45"/>
    <p:sldId id="2134808636" r:id="rId46"/>
    <p:sldId id="2134808637" r:id="rId47"/>
    <p:sldId id="2134808638" r:id="rId48"/>
    <p:sldId id="2134808639" r:id="rId49"/>
    <p:sldId id="2134808643" r:id="rId50"/>
    <p:sldId id="2134808641" r:id="rId51"/>
    <p:sldId id="2134808644" r:id="rId52"/>
    <p:sldId id="2134808645" r:id="rId53"/>
    <p:sldId id="2134808612" r:id="rId54"/>
    <p:sldId id="2134808613" r:id="rId55"/>
    <p:sldId id="2134808460" r:id="rId56"/>
    <p:sldId id="2134808453" r:id="rId57"/>
    <p:sldId id="2134808538" r:id="rId58"/>
    <p:sldId id="2134808614" r:id="rId59"/>
    <p:sldId id="2134808615" r:id="rId60"/>
    <p:sldId id="2134808616" r:id="rId61"/>
    <p:sldId id="2134808540" r:id="rId62"/>
    <p:sldId id="2134808617" r:id="rId63"/>
    <p:sldId id="2134808618" r:id="rId64"/>
    <p:sldId id="2134808619" r:id="rId65"/>
    <p:sldId id="2134808543" r:id="rId66"/>
    <p:sldId id="2134808454" r:id="rId67"/>
    <p:sldId id="2134808542" r:id="rId68"/>
    <p:sldId id="2134808491" r:id="rId69"/>
    <p:sldId id="2134808578" r:id="rId70"/>
    <p:sldId id="2134808579" r:id="rId71"/>
    <p:sldId id="2134808560" r:id="rId72"/>
    <p:sldId id="2134808580" r:id="rId73"/>
    <p:sldId id="2134808581" r:id="rId74"/>
    <p:sldId id="2134808561" r:id="rId75"/>
    <p:sldId id="2134808582" r:id="rId76"/>
    <p:sldId id="2134808583" r:id="rId77"/>
    <p:sldId id="2134808584" r:id="rId78"/>
    <p:sldId id="2134808585" r:id="rId79"/>
    <p:sldId id="2134808586" r:id="rId80"/>
    <p:sldId id="2134808620" r:id="rId81"/>
    <p:sldId id="2134808621" r:id="rId82"/>
    <p:sldId id="2147482536" r:id="rId83"/>
    <p:sldId id="2134808691" r:id="rId84"/>
    <p:sldId id="2147482537" r:id="rId85"/>
    <p:sldId id="2134808676" r:id="rId86"/>
    <p:sldId id="2134808677" r:id="rId87"/>
    <p:sldId id="2147482538" r:id="rId88"/>
    <p:sldId id="2134804381" r:id="rId89"/>
    <p:sldId id="2134804382" r:id="rId90"/>
  </p:sldIdLst>
  <p:sldSz cx="13716000" cy="10287000"/>
  <p:notesSz cx="6858000" cy="9144000"/>
  <p:embeddedFontLst>
    <p:embeddedFont>
      <p:font typeface="29LT Bukra Regular" panose="020B0604020202020204" charset="0"/>
      <p:regular r:id="rId92"/>
    </p:embeddedFont>
    <p:embeddedFont>
      <p:font typeface="Cambria Math" panose="02040503050406030204" pitchFamily="18" charset="0"/>
      <p:regular r:id="rId93"/>
    </p:embeddedFont>
    <p:embeddedFont>
      <p:font typeface="Carelia" panose="020B0604020202020204" charset="0"/>
      <p:regular r:id="rId94"/>
    </p:embeddedFont>
    <p:embeddedFont>
      <p:font typeface="Dosis" pitchFamily="2" charset="0"/>
      <p:regular r:id="rId95"/>
      <p:bold r:id="rId96"/>
    </p:embeddedFont>
    <p:embeddedFont>
      <p:font typeface="Dubai" panose="020B0503030403030204" pitchFamily="34" charset="-78"/>
      <p:regular r:id="rId97"/>
      <p:bold r:id="rId98"/>
    </p:embeddedFont>
    <p:embeddedFont>
      <p:font typeface="IBM Plex Sans Arabic" panose="020B0604020202020204" charset="-78"/>
      <p:regular r:id="rId99"/>
    </p:embeddedFont>
    <p:embeddedFont>
      <p:font typeface="Microsoft Uighur" panose="02000000000000000000" pitchFamily="2" charset="-78"/>
      <p:regular r:id="rId100"/>
      <p:bold r:id="rId101"/>
    </p:embeddedFont>
    <p:embeddedFont>
      <p:font typeface="Montserrat" panose="00000500000000000000" pitchFamily="2" charset="0"/>
      <p:regular r:id="rId102"/>
    </p:embeddedFont>
    <p:embeddedFont>
      <p:font typeface="Montserrat Light" panose="00000400000000000000" pitchFamily="2" charset="0"/>
      <p:regular r:id="rId103"/>
      <p:italic r:id="rId104"/>
    </p:embeddedFont>
    <p:embeddedFont>
      <p:font typeface="Montserrat Medium" panose="00000600000000000000" pitchFamily="2" charset="0"/>
      <p:regular r:id="rId105"/>
      <p:italic r:id="rId10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11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12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16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60.png"/><Relationship Id="rId4" Type="http://schemas.openxmlformats.org/officeDocument/2006/relationships/image" Target="../media/image5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5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55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0.png"/><Relationship Id="rId5" Type="http://schemas.openxmlformats.org/officeDocument/2006/relationships/image" Target="../media/image55.jpeg"/><Relationship Id="rId4" Type="http://schemas.openxmlformats.org/officeDocument/2006/relationships/image" Target="../media/image6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55.jpeg"/><Relationship Id="rId4" Type="http://schemas.openxmlformats.org/officeDocument/2006/relationships/image" Target="../media/image6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5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5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(لها نفس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الأعداد الكسرية (لها نفس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الأعداد الكسرية (لها نفس البسط أو المقام)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بعضا مما تعلمناه في الحصص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7571"/>
              </p:ext>
            </p:extLst>
          </p:nvPr>
        </p:nvGraphicFramePr>
        <p:xfrm>
          <a:off x="5057999" y="5806403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3D984D-044C-1C48-2788-95836D211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056872"/>
              </p:ext>
            </p:extLst>
          </p:nvPr>
        </p:nvGraphicFramePr>
        <p:xfrm>
          <a:off x="4867500" y="5165305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0000">
                  <a:extLst>
                    <a:ext uri="{9D8B030D-6E8A-4147-A177-3AD203B41FA5}">
                      <a16:colId xmlns:a16="http://schemas.microsoft.com/office/drawing/2014/main" val="289829396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92589223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753125"/>
              </p:ext>
            </p:extLst>
          </p:nvPr>
        </p:nvGraphicFramePr>
        <p:xfrm>
          <a:off x="4157999" y="5506403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76826283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210546"/>
              </p:ext>
            </p:extLst>
          </p:nvPr>
        </p:nvGraphicFramePr>
        <p:xfrm>
          <a:off x="4157999" y="4243500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3566961218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5943599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11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5873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4138-E612-BF9D-956C-1C30409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04122-2C76-2BCE-4EEA-39B118E02EA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B3909A-9D4E-6EAD-A441-DA0CFAA50C7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461AF-5534-A35C-9452-2F7918309D2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2B29E1-A19E-F556-1C41-5D758A289FA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FD440A9-68DF-5CFF-6EE7-8CA65143F65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36B832-52E3-45D6-C3B1-54DC61E1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913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8B79E9-123A-D146-AAE7-375E54E27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0BE325B-FC89-A864-84FB-780588A05C57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64B55E-D9A5-5B0F-782C-39ADEEC46A29}"/>
              </a:ext>
            </a:extLst>
          </p:cNvPr>
          <p:cNvSpPr txBox="1"/>
          <p:nvPr/>
        </p:nvSpPr>
        <p:spPr>
          <a:xfrm>
            <a:off x="7873688" y="4885670"/>
            <a:ext cx="8131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E3166-10AC-AF69-7AC8-0B46DD24BE1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14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67A5D8F-38DA-F45E-5364-CC0B813ED50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F0B8A48-6687-0EB3-DCBD-355D0BAEB239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486649-603E-C867-349B-3681CA702D7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CA4A04C-8F66-920F-19A3-B71781C6253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A9F90C12-87EE-136F-D317-4F05C93F23B6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70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E69E-E3C3-03D8-8469-86381A18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622A7E-9148-DD8F-D9B5-4A78DD76EB1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D48B3ED-9CED-A2B5-092A-3E756DD3AE8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48DFEA7-FA3C-B8F2-6516-39CB8767799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B642AA-ED98-E175-4CE5-C185C50F97FF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AC729AB-CF1D-4AE3-8853-834EC19FAE1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7C7A4D-7675-4DF7-E87E-511EAA71D1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E9041A0-4480-FC51-7D86-36D0A673FC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A9BC119-E691-1E7E-8B5F-9B86EDFF626E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D69D09-40CF-CA6D-0FF9-EB92E33C3425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A05A234-5A58-788D-9675-1D422DBAD5DE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3474143-13AD-18DD-622A-B08148039C6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715A7E-3E07-710A-BFCC-1AF35C435FD7}"/>
              </a:ext>
            </a:extLst>
          </p:cNvPr>
          <p:cNvSpPr txBox="1"/>
          <p:nvPr/>
        </p:nvSpPr>
        <p:spPr>
          <a:xfrm>
            <a:off x="5439530" y="63086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0DCEC76-A01C-7E0F-019C-614668DBB7B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B6C2480-4912-0244-90D5-F6D20FCA853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505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96A0-833E-B18E-80A3-213D45EE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60BC86-5626-BB49-AC26-B6669568E2E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252940-D4A1-F180-E510-6B0EFD2766B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B627141-86D3-8EBD-75DC-EF774ED2C42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F90ABD5-B6E1-270C-2E5A-40A66C40C44A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F0D4F-5A32-EE2A-87F3-894122D4745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3B72E64-AE35-F2BB-648C-4B25AB7F7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B1FAC22-EFCF-1D17-C229-4787F1FC79EB}"/>
              </a:ext>
            </a:extLst>
          </p:cNvPr>
          <p:cNvSpPr txBox="1"/>
          <p:nvPr/>
        </p:nvSpPr>
        <p:spPr>
          <a:xfrm>
            <a:off x="7579909" y="4935181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18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014B4-FE3C-2386-CB57-6CC6B0EF9696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30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BD8B0AD-8744-2A8F-78B5-A48D847DC97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AF3618F-50EE-C8C7-8176-513F62DF4D3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E1E4A82-8945-79D3-2611-CDCBC8483571}"/>
              </a:ext>
            </a:extLst>
          </p:cNvPr>
          <p:cNvSpPr txBox="1"/>
          <p:nvPr/>
        </p:nvSpPr>
        <p:spPr>
          <a:xfrm>
            <a:off x="5257800" y="63086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34F0CD-1321-C422-E53E-BBBC301EDAF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45D72B37-69FD-57B8-1CCC-3BDFCC9838F8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95B2F2-74E1-2066-D0E7-8CCD69AAAC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63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1E640-C65B-71B0-58F2-8F84D08C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E63114-B9DE-FC1F-ABEC-905190791A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BEBFA5-C57A-3CE7-C41A-389BC5E0BF9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B945B3-A9E0-2C76-C004-A91E6F3A655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D1304D-8DDA-1FE4-0216-7A29BD5C80EC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العملية التالية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2F8118-2898-7E8D-0CF8-FFC1A35B553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3CC86F-4110-0E1A-2573-7D0F988161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000AE25-3D86-57AA-90FA-0AC9AD5E6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D7901E-4AFB-E825-387D-2DB685FA4A8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4A270-090E-ECBA-3095-EA363761C44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B86BEE1-1A04-A7BC-BDB1-DA8F55D7536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1DF0DA7-3169-ED42-EAEA-DAFCE8B192C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BDE16A-EC73-D035-9D1B-877257922D6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8CAB13-314A-818C-E4F5-7FEB18D239D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t égal à 19">
            <a:extLst>
              <a:ext uri="{FF2B5EF4-FFF2-40B4-BE49-F238E27FC236}">
                <a16:creationId xmlns:a16="http://schemas.microsoft.com/office/drawing/2014/main" id="{6858CCFB-D602-12A4-7666-05DDC36A54E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9289ED-1CD5-BF0C-8E07-01E529608628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288C71-4BBA-77D7-9A77-B545A3B75EF5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D808D2A-797B-AD63-8418-527FFB56B2C4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igne Plus 24">
            <a:extLst>
              <a:ext uri="{FF2B5EF4-FFF2-40B4-BE49-F238E27FC236}">
                <a16:creationId xmlns:a16="http://schemas.microsoft.com/office/drawing/2014/main" id="{E8EC3B6E-AED6-2133-7F1D-6AAF4048ABE3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649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53EA-A006-9F9D-7456-374ADAEA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F9CF31-4723-FAA3-3BAE-38DDC5A479E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D16661C-027E-3A71-E95B-D12AFA60B16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FDE666-414C-6AA5-B688-51BF5B5D61D0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64449D-2E94-DFB3-3BDC-D5755E5FBA0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C6D3737-7977-00AE-8269-7CCFF0DD1C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D77FF9A-54CB-D653-59A5-484FE3B584A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937996-299B-95E7-3260-41C0CDBA7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380F2C-81DA-DF4E-6AAC-28168F3B557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C0CA61-F4ED-F75D-49A9-177744AAC830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5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70EFDE-2F02-42A5-4A00-5657C244FA9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7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7575388-E265-A407-4691-9E004D8F02C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D1C6D2B-21BE-FC1D-1004-EB3D78A1F50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AB67AC-A784-FAF8-100F-C39DB070F97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092647C-8A5B-FE07-E036-691554E8E38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2C8E869-57EF-80D2-A69C-BC605E58BBD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A34119-2B6B-9A87-BACE-9B93296B59F9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8B33EA-B308-7219-77E3-AA4EF9724BD1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759CF08-871C-37D4-ACD5-B2B4BFD8FD2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igne Plus 25">
            <a:extLst>
              <a:ext uri="{FF2B5EF4-FFF2-40B4-BE49-F238E27FC236}">
                <a16:creationId xmlns:a16="http://schemas.microsoft.com/office/drawing/2014/main" id="{EB0BEBBD-06E7-E7E3-90D4-53AE26A1FD64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41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38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480253"/>
            <a:ext cx="13164293" cy="36220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6ECFEE3-2017-C4D4-6157-E39F5B9C675F}"/>
              </a:ext>
            </a:extLst>
          </p:cNvPr>
          <p:cNvSpPr txBox="1"/>
          <p:nvPr/>
        </p:nvSpPr>
        <p:spPr>
          <a:xfrm>
            <a:off x="11353800" y="622048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36</a:t>
            </a:r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B4303A-322E-4B84-1852-2F9B6A6C12FD}"/>
              </a:ext>
            </a:extLst>
          </p:cNvPr>
          <p:cNvSpPr txBox="1"/>
          <p:nvPr/>
        </p:nvSpPr>
        <p:spPr>
          <a:xfrm>
            <a:off x="11353800" y="7237157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24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4480253"/>
            <a:ext cx="13164293" cy="36220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1EF989A-4646-C0BC-F4EC-B23BDF27F9A4}"/>
              </a:ext>
            </a:extLst>
          </p:cNvPr>
          <p:cNvSpPr txBox="1"/>
          <p:nvPr/>
        </p:nvSpPr>
        <p:spPr>
          <a:xfrm>
            <a:off x="11353800" y="6220480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36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FB9247-6A98-0A6F-AAD2-C8A57DA3A934}"/>
              </a:ext>
            </a:extLst>
          </p:cNvPr>
          <p:cNvSpPr txBox="1"/>
          <p:nvPr/>
        </p:nvSpPr>
        <p:spPr>
          <a:xfrm>
            <a:off x="11353800" y="7237157"/>
            <a:ext cx="609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r-MA" sz="2800" b="1" dirty="0"/>
              <a:t>24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مقارنة عددين كسريين لهما نفس المقام أو البسط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شكلوا مجموعات صغيرة بهدوء سنقوم بالمناولة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84351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25FF676-D730-25A7-A519-C8EB045C4C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43386-A578-1E51-78C1-CF17D15E5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94FCCB-F8AB-1B3A-8AE0-C8CF43E328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D4B6-7904-72AD-8DFE-A35EEAE4FE00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F63280D-0227-B5B1-2221-8F9F5F5ABFFC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7CCDE5-98A4-7AF4-6AC0-D940189F3AFF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كل ورقة إلى 4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اشتغلوا بهدوء.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E84D930-8F87-39F7-8072-391863F49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95573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79C20D0-151A-03AC-0097-5CC68EC0CCB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4D277E-C654-1328-4334-535B04B4F44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8560FF-0122-D033-0012-65F753DF6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619AD994-7471-F1CC-437F-9A1E84530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05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C982-8D7C-EF6D-3B5A-1875834A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BB7D78-546D-D874-D062-D9C9908A6FB1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C63DC-2BF2-442A-960C-523D09658BC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0B1871-72DE-08D4-BFC8-54092736075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79CF5F-26CB-DB24-15C6-C56BB0EBFA8E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486B1C0-57E5-6C81-7816-C433F64FE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57278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139D86C-8489-8508-C2B8-D7CEBCB87A6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10A168-E79F-BB1C-BA63-0AA7866640E0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129A8E-9C50-C176-3D1E-150E34CD42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32653FE-8578-91D4-3142-CE89A6A23E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47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CD05-CBA8-9133-59CC-E3B55DA4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34772F-0C93-929F-C3A2-A4581EAB1D4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428FEF-474E-0A4B-396E-0F635596FC18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397169-179C-9BE4-CFC0-EA71E7EB88C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7A40B3-ABB7-9E8F-4641-95B302C83476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07A950-B093-F74C-06FC-66918A074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47154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51B0E00-F0E1-37FA-F721-1B4E33710A0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483BD2-35C9-F44F-A135-2A01438898D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BADD5D-3FE8-4059-25E3-09E1F576A7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3BAEF67A-5460-1E3A-592D-E0C91EABD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EC10E7-5054-AEDE-06E2-9CFAEFEE2ECB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86E713-50B9-674F-9C7A-6C98AE5640EB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F66EB7B-277B-3178-E164-0F37222153C9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368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16B91-2FEE-9D97-6032-181DCE4F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045AA2-C3EC-48BF-96F6-27A70B49169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807D81-2166-AADF-5BAE-5DDF9398924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736B59A-425D-23B3-7DD8-DBD7E05CCD6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A0CD-45E6-0F4B-0425-038895ED28A4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جزأين من الورقة الثانية ولونوهما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DB6DFA-C657-D740-B868-3B5F8BF6D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33531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2C3BBAB-10D0-A573-7EF5-C366399D036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DF5421-C66D-838B-EAB9-DF03E561EC7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7244-444C-93C0-FD66-A8B223208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D54E9CC6-67EF-531B-FD99-7EB1C7B0C9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0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B33A-731A-B64A-16F9-8D695F3E7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E80FEB-1318-E171-831E-E0ABE7F769D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C47BB-D274-4826-CC4D-1CE5D0C5A05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1EFE08-072B-5427-7FEF-5185483187A5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F86319-AEC9-08AD-758E-E0987911393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1E4FD63-B9AF-6C0B-DAD2-74641412D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6699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FDFF5EE-3C8C-3250-B1AA-467B194C06C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5767E0-D011-E038-FB9C-05FB1D575C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B45F6A-26A5-634C-DA44-4046EA875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46712121-5DDD-2213-10EE-C2112D196B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0266C5-2D41-A00B-4C65-35EC7A7DA378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C0AC68-2430-D860-6C92-761A0EF70356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ED884D8-58D3-CDD6-A752-6AF61B3E4A2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86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E8F6E-5007-6B4B-B6AB-6605F0D9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B194D2-10D0-B04B-5BFD-8ABF561A427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12628F-2C2B-3562-D21E-EDD40BCFABAA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EFEE4B-FCFF-DAAB-9301-FA6C231D8053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E637DC-2B69-4514-F50B-8834EC8B9FC9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الورقتين على الطاولة بحيث تكون الأجزاء الملونة في نفس المستوى.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بالنسبة للجزء الملون في كل ورقة؟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7C31EB-45AB-33C4-E669-20ECF696A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7491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46544A2-1F5A-AFD4-F2CB-FB88A0EAAE9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003712-FE2E-8560-15F8-42DE68E3E28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B38889-8A11-539F-3CEA-EB69D5A695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8801755-593E-2C8B-DFE2-83FA60890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465572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427C1BC-157D-F0A0-06E9-1676BA379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727070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A9D9DDD-DBA6-A249-356A-55FC38579DB4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305489-FF06-CAE7-635A-4D47A3BB1193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CD461BE-8F5D-A85D-9881-FB387AE2A98E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FD3DF46-8EA3-B06F-9BEF-E63CA9A7DF1E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03E750-0056-7F15-7185-C74E26495FE1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008A63E-B4C4-EDF3-C874-BA59E045EE2F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099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6A7A-6A11-ECA3-7EAA-59854AB31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2B0FC0-EB74-D7D2-E050-78B4F6ED4BF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A93839-C574-AD5E-E6A1-C4E17A4BA52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37598A-FBFE-9CC8-6798-CB5FB749E21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3D37CF-44D8-B5ED-A66D-A1DE7AF3AC4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الجزء الملون بالأصفر أصغر من الجزء الملون بالأحمر.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142735D-4140-E562-7D18-E5AAB4AEB64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2F5BC98-6424-7AF6-59C7-843D9351B07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2A4F4F-FC2A-4113-8A18-15C10AF00517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C5394DC-499C-FDC7-438B-7678082321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F1AEFB0-A9B4-7DE4-D2C6-1EB09856F5E5}"/>
              </a:ext>
            </a:extLst>
          </p:cNvPr>
          <p:cNvGraphicFramePr>
            <a:graphicFrameLocks noGrp="1"/>
          </p:cNvGraphicFramePr>
          <p:nvPr/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487F200-AAE7-A7D0-EA3E-A12A0B2640C5}"/>
              </a:ext>
            </a:extLst>
          </p:cNvPr>
          <p:cNvGraphicFramePr>
            <a:graphicFrameLocks noGrp="1"/>
          </p:cNvGraphicFramePr>
          <p:nvPr/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6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603368665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70180387"/>
                    </a:ext>
                  </a:extLst>
                </a:gridCol>
                <a:gridCol w="1566000">
                  <a:extLst>
                    <a:ext uri="{9D8B030D-6E8A-4147-A177-3AD203B41FA5}">
                      <a16:colId xmlns:a16="http://schemas.microsoft.com/office/drawing/2014/main" val="307667206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F3EC075-5C6F-7038-489C-C8830255BB8F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2C142A-1B5C-1CA2-6C39-975ABD22AA51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AA2A0EF-8E9C-12D1-5CE4-08D24AC3C255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CEA5582-ACF4-7664-E6B8-1A1A33E0DD49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64182D-1494-35C4-2A3E-82EF26B08870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A78B46F-E8EE-9F6B-01F0-958F7ABA0A81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FA3D491B-54F3-4FCD-F8E9-7CE2581A5F6D}"/>
              </a:ext>
            </a:extLst>
          </p:cNvPr>
          <p:cNvSpPr/>
          <p:nvPr/>
        </p:nvSpPr>
        <p:spPr>
          <a:xfrm rot="5400000">
            <a:off x="3900933" y="2298798"/>
            <a:ext cx="394693" cy="1557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6C2E32EF-2FA7-C930-90AF-116DDCCA0016}"/>
              </a:ext>
            </a:extLst>
          </p:cNvPr>
          <p:cNvSpPr/>
          <p:nvPr/>
        </p:nvSpPr>
        <p:spPr>
          <a:xfrm rot="5400000" flipH="1">
            <a:off x="4662933" y="7928329"/>
            <a:ext cx="394692" cy="3081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5726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7E77-9101-9E26-8DB4-0B9C98FA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2BCD00-F885-5816-1625-188D98FB9A9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EF32FC-5724-628E-9845-B7B7B2EADC16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4EF32FC-5724-628E-9845-B7B7B2EADC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80A615-7419-8DF8-B26C-8144B189B35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44742-C5C2-B891-E7AC-DA849CBA7042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نكتب إذن: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B5A9DB6-A543-EFF0-6484-EB4E83211F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515A86A-5E16-CE8A-214C-400214A24A9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884E6E-C09F-B7DC-F6E2-B6F4D484C1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713724-587B-8BB3-14CC-0A7B2A336A8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4B2F134-00C0-0CED-3850-71E899E76478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A079AC0-2C41-1043-E916-4A6889C44201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81CDF3D-34A9-9DF8-7D99-98CB8839B2C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4754A78-4152-A97C-DE62-ECB59A0362F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4560830-D6FA-140A-217E-05F059BCC3FC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C5E1B0E-A830-D80C-B186-FA0E20533C73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3611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C5190-05D2-012B-16E3-36C1B34B3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8AB340-5AB8-0729-B80E-738D723F0BC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D9A9B7-DE08-7513-E27D-A5A88F8B3F27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4D9A9B7-DE08-7513-E27D-A5A88F8B3F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82B40E-81F5-72F2-2F4D-09DAAB921B8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92B94C-5D48-D540-A1E0-3AEDD21DFEE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نفس المقام، وأن العدد الأصغر له أصغر بسط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B8A0A5E-DBEF-7608-A1A2-792582D0263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EC48C3-CA41-2F84-FB9F-5E2AB54A7B8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0DCA-3E73-CD1B-EEAD-6AF2FCE26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E96106-13B1-996E-3A9D-A94BA80F84B0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05489C-1C3D-DC67-BE1E-7A139AACE931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158A077-0D5C-85B4-D7EF-E95163BEE91C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005B006-DCA6-2346-60AA-126CE19DE6C2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0A608E-413C-B895-642C-63D597A05E8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722EDD0-99D3-205E-170F-39C2A8343743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C7305096-9E3E-9472-D58A-ED34958D10F8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2390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E87E-4BE1-0081-9F03-DCC4706E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0AB9EA8-B94F-2B8D-DAC2-A00E21FB6CB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3091A3-7D81-D9E6-ECBE-DB99BBAC2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3E82C4-F9A7-1165-F0B2-58F3F938EC3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DB9E2EF-C376-62AE-2069-63CC6A443C4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68DC345-9C20-177C-0896-854AA74F9E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B466D74-F4AF-F29E-CC43-4A2453FAA83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CBCA0A-72D0-58DB-D787-97B2001BE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4C39B1-DF7D-8D47-B289-54259D29449E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1E55838-51F7-8B59-F009-352AC31C9AB2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1615CF-A3BC-4F6A-6A43-58E26CD84DBD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DA333F1-897F-D718-46B4-1080FF9E6B5D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E7A5B6-3F99-09EF-5759-8DD0473AEA14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E626054-6612-EC24-7529-0AFE5190681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74437202-16A4-3E17-B215-86909AEC46D9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&lt;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309C62-08F5-7A29-EC90-60FE27370DBD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المقام، فإننا نقارنهما حسب نفس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6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3739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9550-A159-8B93-8483-299BF389C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3D2194-7DBB-6379-DBAB-15474839130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75A1415-98FB-CE03-93AC-083B43F3A75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3994313-C3FE-BD02-AB27-CD6004A8736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A7F330-A4A8-CEE0-DBB3-A4FBEDA2214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DDB2727-3E87-079F-E791-E1BF798385D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1352026-F35F-12CA-B3DD-007E82C7066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9A0873A-82FB-0377-FDE8-30A04EC97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D2ABFE0-69F6-7266-3C1F-93DDF88439E8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8ACAB4-0372-3C9C-8EC5-B3A40DF1101E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9CD43E1-03B7-40C6-4A8A-9DBA7EE7CC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778294D-B560-9E9F-738D-73DDC629A248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A767F15-DDEC-1F7E-5BAD-EE63287E81C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6D92151-AF10-7082-FFA5-29AC0C8CFD7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0726BBD4-8D6B-E80D-C738-2DCDCBA8CFD8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&gt;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04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373D-1A1B-9E3B-44D1-6070E9B2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51F126-10A7-6D86-B18F-51CC322507C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F670A4-24AD-0E5B-09E7-45BDBBC5C894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D71682A-80CE-9143-D9B2-62718D8E3FD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FDC3C-09D2-8F5D-697B-070839066E31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جديدتين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937E02E-2FB1-7A6D-DFB0-4CC274F5C2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A68639B-B642-DC1C-70FE-53C09B456681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887DF04-8D24-1793-92D3-C111603463B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BB4B1D6-FEC9-C6A1-805E-9BACF5D811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A981D8D8-4CF1-A7E0-2441-1520A27A09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78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AE41-FF74-E8B6-9939-30F7D734E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5D53B8-5562-3B7C-1208-4DA2AD25D33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7B0BDD-C4DE-E221-259E-2238AF233CD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2C2D9F-59B1-82F5-1832-C11A55C42B8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61434E8-5B53-A8B2-DF37-E6F0323E458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الورقة الأولى إلى جزأين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متقايسين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والورقة الثانية إلى 3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0CA05D2-9E9C-2C8F-7537-B58ECAA3F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3E2B738-3BB2-6F31-E738-17BFFBA3D89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ACD2FE-AC97-9087-3B08-3446978F8E47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653614F-C0F4-1421-E0D2-5225ACE611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326C1E76-E73E-3D29-BA8D-57850FC466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19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199E2-BF41-B641-7E50-C417213DE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7F5B6C4-A903-AFF3-980D-0D14549A558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AC8CD0-13E8-8872-DD0A-6105A382FDA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08EEDBF-DD82-0EFD-71E2-A79D18C898A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47868FC-14EC-DBCB-4930-CE47737971E3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AF60CFA-626E-8902-B2CE-8A758306258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6F73D19-0D18-2B59-FB54-2BC064E9F47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380C08-FED8-9F65-9A71-3CBD429E8BD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7DE0BFE-3FB4-2E7B-897C-C67E7D3BF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688AAA8-C395-FBDF-0B99-92CFBFAF80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89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C9A20-0C6A-33D8-D864-C05EBD4AA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6F86B2-1E86-CCD4-60A3-A0AD0F67236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C0E5CF-0A80-A6E5-861A-3A4D6B9A392D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3AB59-4C49-8496-ADEC-55FF55C3D86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5BAF264-048E-7A51-A4F4-729C19A779CB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86A3546-00AC-2732-59D0-CF491526297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053B383-07A6-2214-27B5-A1B98372DE4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9E96D8B-9D3C-0847-E280-9EB0638DA26D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6E97C6-9DAF-940F-6851-F438D3664D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A4928908-EE95-0D93-EB6D-DC85F980A0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CD1FDC-2BF8-875E-76AD-78E0ACBA8CCF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FC5125-70C0-C068-34C6-79D351B26DBC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0CF6146-0DE6-68AF-DBF8-D4EB04F91BC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8010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E11ED-F78C-1DB6-84A8-74FBF4E8E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B5170D-144C-6D22-3D26-255FEF00666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BE850-9CD7-0FEF-0B23-D6CB9726AC76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A3B5407-11F5-3161-1D7E-0AA1255C2ADD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F465A3A-4308-8DDC-056E-BEA5A2D18270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جزءا من الورقة الثانية ولونوه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BF9C29A-E731-F3F9-1352-916F6DB1AFD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4FFCA46-54AE-858D-0974-493CEC5DE5E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C2A7B4-8256-A034-7E4D-03AE7B7E73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1DFAA4-8F1C-B488-B719-8AF78EEF7B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E763861C-CC7A-BA29-79B1-8E72B85E30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30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297C-AC53-2826-6BC0-9463D254D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46EC2A-7401-70E2-E5FD-011A9A188B4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AA79E6-1C08-1062-2495-2762AABD91D2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37F585-C303-E202-322B-C689E080D5D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2C2E04-B01F-82B3-F102-111F487EA5F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863EEA8-17EA-CC36-66D8-1ED7062880C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F567B6F-1D18-2344-DBC2-AB6C4D23BD0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5C749A-1BC3-1029-2F5F-10A8F6BE9F7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3DC32F-67A3-EA03-D09C-1BC13FE1C2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52DFE5E2-0550-7687-BA83-967410F396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786F11-9FDD-4F07-861A-8FA195F95D85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5CE41C-955E-0D34-5B19-74F89C85D45E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717A24B-9A12-8875-D505-A0C490E0407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674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56D33-D0BE-5EAE-A083-B1DC62F7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0F4529A-06C2-63CB-44C7-63A10EC065E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CE7323F-9DCE-BD89-6D10-48FC2EF89371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6123C0-7A40-83DE-D3DF-FBEA0A77D5B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79F6B18-AEFC-AD01-F7FB-836F0627D8EA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الورقتين على الطاولة بحيث تكون الأجزاء الملونة في نفس المستوى.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بالنسبة للجزء الملون في كل ورقة؟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2CA5495-10E5-CE03-903B-59958566F2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12C327C-B73C-4164-C833-A9118589FA51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69E8D0E-82A1-4916-2C97-C0FDE8813EEE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6D4A30-FA9E-4ED9-1F3F-24FAB69E7C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825250-A4AA-ACC7-15E6-A206A94F4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43361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2034775053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149E7E9-01DE-B3DB-78DA-AEEEF337D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463490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625410501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175362578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DA80ECD-95D9-E994-9598-CF3ED9F18420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0FDCF0-E633-0934-D4C8-F6D438DDBD40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E9B77D6-EF56-1F9A-859C-5DCE8DF910E4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FF6FD8C0-075E-3A5B-4521-A96445DAAE9A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D38915B-34E7-AF23-7827-121F278CD451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28F68FD-8011-0B94-2C14-6E57E1403229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0599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3EAC-F2E9-CE7E-99CA-81E3B418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3045AA-7082-2983-27C5-1D274636B20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125F4B-EB0E-1C54-CFFB-F3E7D16C6C61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417B01-0391-C6AC-8404-25E4F113D914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BFD9CB9-A119-401D-A3BE-E5B6F99CD1D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الجزء الملون بالأصفر أكبر من الجزء الملون بالأحمر.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1F4F689-1DD6-8EFA-4DE1-2718288692D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A9ADB3F-CF43-5D23-6A05-9A1CED5B9E1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147BD68-6BFD-6944-2B1B-22004052F27A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E33B5C-74B6-ACBD-7F26-A58E1DE7A9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FEC065E-EB29-8B1D-1942-95FA79D1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75543"/>
              </p:ext>
            </p:extLst>
          </p:nvPr>
        </p:nvGraphicFramePr>
        <p:xfrm>
          <a:off x="3319759" y="3537613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967120965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77FE573-373E-0672-138E-FD5AB6F42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185315"/>
              </p:ext>
            </p:extLst>
          </p:nvPr>
        </p:nvGraphicFramePr>
        <p:xfrm>
          <a:off x="3319759" y="6657325"/>
          <a:ext cx="6264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000">
                  <a:extLst>
                    <a:ext uri="{9D8B030D-6E8A-4147-A177-3AD203B41FA5}">
                      <a16:colId xmlns:a16="http://schemas.microsoft.com/office/drawing/2014/main" val="1338737526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555733429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3804015605"/>
                    </a:ext>
                  </a:extLst>
                </a:gridCol>
              </a:tblGrid>
              <a:tr h="252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718492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746B16F-4DD2-A090-5794-0DF7E916847F}"/>
              </a:ext>
            </a:extLst>
          </p:cNvPr>
          <p:cNvSpPr txBox="1"/>
          <p:nvPr/>
        </p:nvSpPr>
        <p:spPr>
          <a:xfrm>
            <a:off x="10668000" y="34601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283332-8504-7D0C-911B-3265863A0060}"/>
              </a:ext>
            </a:extLst>
          </p:cNvPr>
          <p:cNvSpPr txBox="1"/>
          <p:nvPr/>
        </p:nvSpPr>
        <p:spPr>
          <a:xfrm>
            <a:off x="10668000" y="488726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AF6ED93-75E2-D119-051E-3860562200B2}"/>
              </a:ext>
            </a:extLst>
          </p:cNvPr>
          <p:cNvCxnSpPr/>
          <p:nvPr/>
        </p:nvCxnSpPr>
        <p:spPr>
          <a:xfrm>
            <a:off x="10259487" y="478359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E893774-BDA3-9150-33CE-10081690A28D}"/>
              </a:ext>
            </a:extLst>
          </p:cNvPr>
          <p:cNvSpPr txBox="1"/>
          <p:nvPr/>
        </p:nvSpPr>
        <p:spPr>
          <a:xfrm>
            <a:off x="10695515" y="655005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B9C1B9-0691-E32D-739B-04C4BE9CFDF9}"/>
              </a:ext>
            </a:extLst>
          </p:cNvPr>
          <p:cNvSpPr txBox="1"/>
          <p:nvPr/>
        </p:nvSpPr>
        <p:spPr>
          <a:xfrm>
            <a:off x="10695515" y="797716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B534936-46BA-97A4-FFC4-2094742FF6D2}"/>
              </a:ext>
            </a:extLst>
          </p:cNvPr>
          <p:cNvCxnSpPr/>
          <p:nvPr/>
        </p:nvCxnSpPr>
        <p:spPr>
          <a:xfrm>
            <a:off x="10287002" y="787349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colade ouvrante 10">
            <a:extLst>
              <a:ext uri="{FF2B5EF4-FFF2-40B4-BE49-F238E27FC236}">
                <a16:creationId xmlns:a16="http://schemas.microsoft.com/office/drawing/2014/main" id="{549CF2CE-3EBA-398A-1B1D-8E337D3FF844}"/>
              </a:ext>
            </a:extLst>
          </p:cNvPr>
          <p:cNvSpPr/>
          <p:nvPr/>
        </p:nvSpPr>
        <p:spPr>
          <a:xfrm rot="5400000">
            <a:off x="4593099" y="1606631"/>
            <a:ext cx="534359" cy="30810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ED312068-781A-EEF5-E35B-D0B72B84410D}"/>
              </a:ext>
            </a:extLst>
          </p:cNvPr>
          <p:cNvSpPr/>
          <p:nvPr/>
        </p:nvSpPr>
        <p:spPr>
          <a:xfrm rot="5400000" flipH="1">
            <a:off x="4144085" y="8476281"/>
            <a:ext cx="365588" cy="2014241"/>
          </a:xfrm>
          <a:prstGeom prst="leftBrace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925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61C9A-153F-3EE0-8D7A-ABF3AE7A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3E2931-8344-F1D6-E660-E556DC125EC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A0D52C5-7268-4798-FFD4-1E7C2C03B5A8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A0D52C5-7268-4798-FFD4-1E7C2C03B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FCF851B-0D62-99DF-6BA7-E2A652BE8C79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F99DA7-A396-B61A-4B42-1F784D18D0D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نكتب إذن: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9F5B428-F857-8F7A-1C57-17DE42E9302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79016F9-EE9F-0F99-40D5-8E18C82150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9A3018-AC1D-354A-A116-6D0AF2EFC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769C45-CA77-92F7-BBFE-EF930856C4E5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73506-A615-D154-7142-260BB0E5C868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1365DDF-4F73-0CC7-FC13-40782C96D0B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536A859-571A-45BA-B165-0EBFF036C69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7C2270-590B-32EC-80F7-4E04963EE4A7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584C722-C348-6DBE-874D-5FFC620C5A6A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E82490D-E42D-FAEF-48BE-ECB2E37BA16E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22246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DC52-150B-B6C9-9C07-C9BC94C4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2CF819-0854-A28C-D5D2-3D04FF73CF6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5FCF47C-2FAA-6C1C-0147-B9D26DFA19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5FCF47C-2FAA-6C1C-0147-B9D26DFA19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C45A75-6602-9943-3AFD-A55E19688356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3DD948F-D1F9-9506-ED09-642074A6F5B9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 للعددين نفس البسط، وأن أكبر عدد هو الذي له أصغر بسط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294C7A2-2A6D-DF1B-E8D7-A6F3E3907BD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8BE3BEB-B086-A631-085A-A135992CC3F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F30E182-5F32-DBD0-002E-66F6BDDC5D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4DBB43-8991-5DC9-E1DD-AB54588D70A3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43299A3-08BA-A5BE-D2DA-F6EAAF5C81C5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91ECFCA-505A-BE70-EC9F-EFD2CCAAE8DC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D3E04A-5369-1AE9-C1D0-B3D045496ADB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019AE77-D01F-60E6-7D1F-EFB0EAA43856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D337037-F34C-AF3E-0797-F38A75ABD9EB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37A0C70-0AAF-1059-3C1F-EF1AB0ECDA3D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98504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EDB0F-48F1-E6B9-7A11-06841AB39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A3621B4-9B48-BC02-EA50-2872E86B292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/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kumimoji="0" lang="fr-MA" sz="135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a:t>Tapez une équation ici.</a:t>
                      </a:fld>
                    </m:oMath>
                  </m:oMathPara>
                </a14:m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36E-96BD-6E1F-858E-D15EAE542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53" y="2550884"/>
                <a:ext cx="13164293" cy="7332220"/>
              </a:xfrm>
              <a:prstGeom prst="roundRect">
                <a:avLst>
                  <a:gd name="adj" fmla="val 2225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C97BFEB-EBB7-9F4D-5650-E5FA52BCEA90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B60A78E-2DE0-C15E-78CC-670C11CC3C47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نتذكر: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622B2C4-9C15-1FD8-5BD2-416888BD8C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32F2DFE-0C00-FA46-4B41-C63756E2856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2F1F58-FC28-CBDA-2CAE-494C3266A7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4A5080-B7DC-9214-29CD-709022052C56}"/>
              </a:ext>
            </a:extLst>
          </p:cNvPr>
          <p:cNvSpPr txBox="1"/>
          <p:nvPr/>
        </p:nvSpPr>
        <p:spPr>
          <a:xfrm>
            <a:off x="426965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F28F68-D710-BABF-EFB8-E60C0609E294}"/>
              </a:ext>
            </a:extLst>
          </p:cNvPr>
          <p:cNvSpPr txBox="1"/>
          <p:nvPr/>
        </p:nvSpPr>
        <p:spPr>
          <a:xfrm>
            <a:off x="426965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AA3F222-2C41-6983-E435-0798D078C787}"/>
              </a:ext>
            </a:extLst>
          </p:cNvPr>
          <p:cNvCxnSpPr/>
          <p:nvPr/>
        </p:nvCxnSpPr>
        <p:spPr>
          <a:xfrm>
            <a:off x="386114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D11B7493-266F-91EE-CD61-9D769D1BFD66}"/>
              </a:ext>
            </a:extLst>
          </p:cNvPr>
          <p:cNvSpPr txBox="1"/>
          <p:nvPr/>
        </p:nvSpPr>
        <p:spPr>
          <a:xfrm>
            <a:off x="8453726" y="51435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84E794B-4164-500B-96E8-BE81CFC5D8FD}"/>
              </a:ext>
            </a:extLst>
          </p:cNvPr>
          <p:cNvSpPr txBox="1"/>
          <p:nvPr/>
        </p:nvSpPr>
        <p:spPr>
          <a:xfrm>
            <a:off x="8453726" y="65706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56434AC-8EAA-019D-FF34-3BDFB2937A32}"/>
              </a:ext>
            </a:extLst>
          </p:cNvPr>
          <p:cNvCxnSpPr/>
          <p:nvPr/>
        </p:nvCxnSpPr>
        <p:spPr>
          <a:xfrm>
            <a:off x="8045213" y="646693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973668-FF54-7D4E-DA9C-EA4D2D709AE6}"/>
              </a:ext>
            </a:extLst>
          </p:cNvPr>
          <p:cNvSpPr txBox="1"/>
          <p:nvPr/>
        </p:nvSpPr>
        <p:spPr>
          <a:xfrm>
            <a:off x="6096000" y="4739343"/>
            <a:ext cx="1143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900" dirty="0"/>
              <a:t>&gt;</a:t>
            </a: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4CD07D-23ED-59E7-0EE3-0CEF8021F6BC}"/>
              </a:ext>
            </a:extLst>
          </p:cNvPr>
          <p:cNvSpPr txBox="1"/>
          <p:nvPr/>
        </p:nvSpPr>
        <p:spPr>
          <a:xfrm>
            <a:off x="2962290" y="3101402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لمقارنة عددين كسريين لهما نفس البسط، فإننا نقارنهما عكس مقارنة بسطيهما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21390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9FEE4-8768-86C8-A061-4025756FA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2BA91B3-4557-17CD-5474-9752D4F9833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8BED42F-B0DE-D2CA-F40B-5CECDCBB809A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294FEA0-D7FD-0DB7-7EB4-6AD716A17E5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596FD8-0BB3-09F1-5128-539ACCB1956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ضعوا الرمز المناسب لمقارنة العددين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7EF25AA-2AF6-FEA9-DD89-133112F13D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3FECEBE-5D64-CA49-2086-023E4185BB5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0D9C13-0B38-8D9E-322C-AA597B702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B52445C-2A6E-90CA-0BC7-BAB63FE6EFA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E7EA94-95BC-021A-6F0B-FDEA5D3472D1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1E8AA0B-A1B0-F2FD-3F06-CCB73DEDD275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970F25-5B16-7E53-0174-41C625A087CF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59C0C3-8C7B-436C-F2F5-3E2052CCBE47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0DD7040-96AB-279F-9B7B-5368A541215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064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C678F-49EF-1A12-FB55-0A3FA48F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8EF9F33-8B66-3367-F5FF-1CB7C10E7C4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365089-FE04-7026-3396-3588252C720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8D591B-2173-2360-D0F8-A05428BF568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C8912E2-BB53-0761-A5EA-D515FFF5E8E0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44556D-206C-6391-F700-31870186757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E185626-1951-C9D4-3C79-25F816E46CE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EA25A5-FE01-DFA9-47FF-9D87B7E66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736B9A-B7B2-1377-9846-F4F3ABB96FC6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A958C6-248A-312F-CFDF-26BE795540A0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45D9805-CA6B-A00E-08AA-D236C8207DF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6CE0F03D-89DB-21C6-4805-0A9130FE279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7E109F-DF8E-7066-C02E-8E629F3AFE8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7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B5547B0-D797-4C12-0407-BD993C61B13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8DA1AB5-0C4D-33E7-25EE-3B902927036A}"/>
              </a:ext>
            </a:extLst>
          </p:cNvPr>
          <p:cNvSpPr txBox="1"/>
          <p:nvPr/>
        </p:nvSpPr>
        <p:spPr>
          <a:xfrm>
            <a:off x="6380886" y="5026105"/>
            <a:ext cx="114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800" dirty="0">
                <a:solidFill>
                  <a:srgbClr val="FF0000"/>
                </a:solidFill>
              </a:rPr>
              <a:t>&lt;</a:t>
            </a:r>
            <a:endParaRPr lang="fr-F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2440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38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090482"/>
            <a:ext cx="13172651" cy="384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DFCD4C-A920-C71F-4953-2989E23F7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2" y="4091701"/>
            <a:ext cx="13164293" cy="38395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طرح عددين كسريين لهما نفس المقام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طرح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CD60174B-E076-7EAB-4CA6-30138A774B46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436D-5BC7-188B-014D-18D986FB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456040-56ED-C281-F717-19518FAFF8F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8E473D-C3AD-0F81-2713-02B53B3A046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7EA91E2-AD67-405E-327F-94152F8500E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9378EE-8017-92B9-BA37-8A079D1594D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للعددين الكسريين نفس المقام. لإيجاد فرقهما فإنني أحتفظ بنفس المقام الموحد. وأحسب فرق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1A8E5D9-E611-7F06-F1F9-3549D78B81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8A9C0D-5200-0A6E-0845-F63E1D9DA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293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DEBB032-2701-11D2-5011-DF79D3FB8198}"/>
              </a:ext>
            </a:extLst>
          </p:cNvPr>
          <p:cNvCxnSpPr>
            <a:cxnSpLocks/>
          </p:cNvCxnSpPr>
          <p:nvPr/>
        </p:nvCxnSpPr>
        <p:spPr>
          <a:xfrm flipV="1">
            <a:off x="7539327" y="6209109"/>
            <a:ext cx="213807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B2CC3D4-707F-3DF6-894A-71A579CC49D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685144-C26E-A1C3-9B75-1B8CFB50627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9B365A-6F51-4F50-48CE-B3A17E2525A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E93AA840-4079-C887-EE8C-EB753628EE8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594216-6259-DA68-259B-1C0B9089C640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A4EAD0-01E3-E4FB-DF5D-AAC6BD208377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C9AA2F-118E-31D5-37D4-9D426E1D7DC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8A0353C-8BC1-E040-CD70-2A4CF1CBDE2A}"/>
              </a:ext>
            </a:extLst>
          </p:cNvPr>
          <p:cNvSpPr txBox="1"/>
          <p:nvPr/>
        </p:nvSpPr>
        <p:spPr>
          <a:xfrm>
            <a:off x="8264889" y="625354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59CA48-2D50-186C-D39E-3A6599CFB420}"/>
              </a:ext>
            </a:extLst>
          </p:cNvPr>
          <p:cNvSpPr txBox="1"/>
          <p:nvPr/>
        </p:nvSpPr>
        <p:spPr>
          <a:xfrm>
            <a:off x="8770775" y="5011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2017EB-DA12-23B8-1369-D81DA39D4E92}"/>
              </a:ext>
            </a:extLst>
          </p:cNvPr>
          <p:cNvSpPr txBox="1"/>
          <p:nvPr/>
        </p:nvSpPr>
        <p:spPr>
          <a:xfrm>
            <a:off x="7552394" y="49893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5" name="Signe Moins 4">
            <a:extLst>
              <a:ext uri="{FF2B5EF4-FFF2-40B4-BE49-F238E27FC236}">
                <a16:creationId xmlns:a16="http://schemas.microsoft.com/office/drawing/2014/main" id="{7ED98C4D-8E3D-0660-DDC0-AC28A3D9607D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D5C59D1B-02F1-9DB4-CE8C-C22EEAE41FA6}"/>
              </a:ext>
            </a:extLst>
          </p:cNvPr>
          <p:cNvSpPr/>
          <p:nvPr/>
        </p:nvSpPr>
        <p:spPr>
          <a:xfrm>
            <a:off x="8335215" y="5545157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357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E49F3-EB8E-298F-64EB-8855AADB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193F1F-6A66-ABBA-75A2-23AD09EF415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766D1B-17AD-5E3E-074D-976807AB9F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446A33D-3C15-B5CF-64CA-CE705623803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625982-16EB-ACD1-B14C-D36086C4235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فرق عددين كسريين لهما نفس المقام هو عدد كسري: مقامه نفس المقام وبسطه هو فرق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D5F6C2-0725-2798-4DBE-08CDC109478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6B5A557-BE89-03FF-B31D-FC1028843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57803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891D8EC-EB9A-281F-9BB2-B11E14830DF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770CCC-E288-8AFC-B9B3-B7E2B0C99126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DDF1A55-664F-57F2-2538-4646F7B636C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AD4B537-C7D0-3FFF-4D13-E9393C4C88A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73B61-5BA0-8204-6C2E-C5033425F3A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5811291-AE59-62AC-6091-5A6B31395B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FC55E403-E593-14DA-D330-EEAC4B126834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BC81FE-41F7-F6E1-7899-1817AABE6F1C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185F7-E9AF-2C9A-5BF4-CB74CDFA80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E7B7821-DB33-8446-1858-50AB28743A0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igne Moins 3">
            <a:extLst>
              <a:ext uri="{FF2B5EF4-FFF2-40B4-BE49-F238E27FC236}">
                <a16:creationId xmlns:a16="http://schemas.microsoft.com/office/drawing/2014/main" id="{AE7A7BD8-535D-E529-EDBE-2EBF1133902A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295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5810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4F8C7A99-CF99-AD83-353D-435F4EAE1D62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DDAE6-D30D-6845-0F01-CEDAAD13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626815-E863-A314-535A-81FE283F427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B4F80F-16B9-F8F9-9300-9305E9E056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B3295C4-66C2-C6E1-09C4-24CFFA3FF1BD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2ACA92-57E4-B19E-3170-12686C1CA4F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9BF81C-7277-0FE5-DFC8-2F710E06CC2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6DA7C4-EFCD-D9DF-1815-36F4CBF65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5034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276BC22-48E2-AB83-6371-9750F7C5B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FF087-C5E2-FBE9-2AD8-7BBF69DC641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9EB07C-868E-D74F-825E-5C419A51997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A9F879-2ACC-4A51-8FC2-79968EED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68C8C97-B358-3367-986B-70F7864D978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6723FC-CB03-91D6-BDB9-9980277C87FD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14AF4C4-D094-CDAB-5542-B31AA333C22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4B548B93-86CD-875B-2199-B4CD604C3B7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50A97C-2A9F-E866-8B73-EFBE583776E6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5F2DC4-F547-F138-F4D7-313F8553E3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C1ED384-A7B4-D5BE-8C3C-89F70DA23BC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igne Moins 5">
            <a:extLst>
              <a:ext uri="{FF2B5EF4-FFF2-40B4-BE49-F238E27FC236}">
                <a16:creationId xmlns:a16="http://schemas.microsoft.com/office/drawing/2014/main" id="{F8EFD3CF-D172-4D86-8977-6A4EA117FF9E}"/>
              </a:ext>
            </a:extLst>
          </p:cNvPr>
          <p:cNvSpPr/>
          <p:nvPr/>
        </p:nvSpPr>
        <p:spPr>
          <a:xfrm>
            <a:off x="4319320" y="6042042"/>
            <a:ext cx="443837" cy="37788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5614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0626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38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924300"/>
            <a:ext cx="13164295" cy="47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62F416-7550-726A-7839-F3941C77CC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03409"/>
            <a:ext cx="13164295" cy="47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66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66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l="-932" r="-1166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2970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يريد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خلال يومين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2970108"/>
              </a:xfrm>
              <a:prstGeom prst="rect">
                <a:avLst/>
              </a:prstGeom>
              <a:blipFill>
                <a:blip r:embed="rId5"/>
                <a:stretch>
                  <a:fillRect t="-4723" r="-4973" b="-73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العدد الكسري الذي يمثل سيحرثه خلال اليوم الثاني لتنفيذ قراره.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  <m:r>
                          <a:rPr lang="ar-MA" sz="5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804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يريد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خلال يومين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804807"/>
              </a:xfrm>
              <a:prstGeom prst="rect">
                <a:avLst/>
              </a:prstGeom>
              <a:blipFill>
                <a:blip r:embed="rId6"/>
                <a:stretch>
                  <a:fillRect l="-4000" r="-2595" b="-7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46340" y="702163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ما سيحرثه خلال اليوم الثاني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الطرح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الذي حرثه خلال اليوم الأول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العدد الذي قرر حرثه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سيحرث خلال اليوم الثاني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سنطرح العدد الكسري الذي يمثل ما حرثه خلال اليوم الأول من العدد الكسري الذي يمثل ما قرر أن يحرثه خلال يومين.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5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12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34" y="487606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21548" y="494427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خلال الأسبوعين معا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العدد الكسري الذي يمثل ما سيحرث خلال اليوم الثاني؟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قرر فلاح أن يحرث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17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أرضه خلال يومين، تمكن من حرث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5</m:t>
                        </m:r>
                      </m:num>
                      <m:den>
                        <m:r>
                          <a:rPr lang="ar-MA" sz="5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12</m:t>
                        </m:r>
                      </m:den>
                    </m:f>
                  </m:oMath>
                </a14:m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خلال اليوم الأول.</a:t>
                </a:r>
                <a:endParaRPr lang="fr-FR" sz="5000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lvl="0" algn="r" rtl="1"/>
                <a:r>
                  <a:rPr lang="ar-MA" sz="5000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ما هو العدد الكسري الذي يمثل ما سيحرث خلال اليوم الثاني؟</a:t>
                </a:r>
              </a:p>
            </p:txBody>
          </p:sp>
        </mc:Choice>
        <mc:Fallback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العدد الكسري الذي يمثل ما سيحرثه خلال اليوم الثاني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𝟏𝟐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-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𝟓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𝟏𝟕</m:t>
                        </m:r>
                      </m:den>
                    </m:f>
                  </m:oMath>
                </a14:m>
                <a:endParaRPr kumimoji="0" lang="ar-SA" sz="115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blipFill>
                <a:blip r:embed="rId6"/>
                <a:stretch>
                  <a:fillRect l="-4654" t="-4189" r="-4978" b="-2477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38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196400"/>
            <a:ext cx="13085364" cy="586836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858000" y="4625047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66E2E5-CE4B-321F-A9A8-220F8D3B4D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196400"/>
            <a:ext cx="13085364" cy="58683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89F2F52-3BD5-2E4D-5FED-F08E2DD5A272}"/>
              </a:ext>
            </a:extLst>
          </p:cNvPr>
          <p:cNvSpPr/>
          <p:nvPr/>
        </p:nvSpPr>
        <p:spPr>
          <a:xfrm>
            <a:off x="6858000" y="4625047"/>
            <a:ext cx="6431629" cy="443972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النشاطين 1 و2 الصفحة 39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109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AA4CD-AD01-08AD-E7D7-809A252D7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4109D8-C47D-8176-3680-FE6C27CB953E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A3AB287-4E09-8A1A-0EA6-36DCB6A2C5FE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5D21DF-D615-9A1B-7DDC-7CC777E9F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5C96B2A-A250-A933-8F6B-C5AE0802A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12E422-0738-58F4-824E-9CA5D1C25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" y="3359283"/>
            <a:ext cx="12952094" cy="35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7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5486D-CB22-C26B-6EFD-BCCC102F3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6A483B-B6C6-6A4A-6AA0-54A57C21BF57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0BBFA9D-7368-4E7B-ACA8-562DBED7F26E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69090F4-DB43-F766-534F-BAF83B472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C3287620-0207-61C3-E51E-621213E73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A5417E-E7F7-6CB9-20C8-BDB2B7FD2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673" y="3200903"/>
            <a:ext cx="13172651" cy="388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1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14022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27261</TotalTime>
  <Words>2682</Words>
  <Application>Microsoft Office PowerPoint</Application>
  <PresentationFormat>Personnalisé</PresentationFormat>
  <Paragraphs>763</Paragraphs>
  <Slides>89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89</vt:i4>
      </vt:variant>
    </vt:vector>
  </HeadingPairs>
  <TitlesOfParts>
    <vt:vector size="102" baseType="lpstr">
      <vt:lpstr>Montserrat Medium</vt:lpstr>
      <vt:lpstr>Carelia</vt:lpstr>
      <vt:lpstr>Montserrat Light</vt:lpstr>
      <vt:lpstr>Cambria Math</vt:lpstr>
      <vt:lpstr>Montserrat</vt:lpstr>
      <vt:lpstr>Dosis</vt:lpstr>
      <vt:lpstr>Arial</vt:lpstr>
      <vt:lpstr>29LT Bukra Regular</vt:lpstr>
      <vt:lpstr>Microsoft Uighur</vt:lpstr>
      <vt:lpstr>Dubai</vt:lpstr>
      <vt:lpstr>Calibri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225</cp:revision>
  <dcterms:created xsi:type="dcterms:W3CDTF">2006-08-16T00:00:00Z</dcterms:created>
  <dcterms:modified xsi:type="dcterms:W3CDTF">2025-10-03T12:38:31Z</dcterms:modified>
  <dc:identifier>DAFtlvZnwz4</dc:identifier>
</cp:coreProperties>
</file>