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40"/>
  </p:notesMasterIdLst>
  <p:sldIdLst>
    <p:sldId id="257" r:id="rId2"/>
    <p:sldId id="2134808553" r:id="rId3"/>
    <p:sldId id="2134808554" r:id="rId4"/>
    <p:sldId id="2134808552" r:id="rId5"/>
    <p:sldId id="2134805392" r:id="rId6"/>
    <p:sldId id="2134805155" r:id="rId7"/>
    <p:sldId id="2134808443" r:id="rId8"/>
    <p:sldId id="2134808556" r:id="rId9"/>
    <p:sldId id="386" r:id="rId10"/>
    <p:sldId id="2134808444" r:id="rId11"/>
    <p:sldId id="2134808445" r:id="rId12"/>
    <p:sldId id="2134805396" r:id="rId13"/>
    <p:sldId id="2134808570" r:id="rId14"/>
    <p:sldId id="2134808446" r:id="rId15"/>
    <p:sldId id="2147482548" r:id="rId16"/>
    <p:sldId id="2147482549" r:id="rId17"/>
    <p:sldId id="2147482550" r:id="rId18"/>
    <p:sldId id="2134808459" r:id="rId19"/>
    <p:sldId id="2147482551" r:id="rId20"/>
    <p:sldId id="2147482553" r:id="rId21"/>
    <p:sldId id="2134808460" r:id="rId22"/>
    <p:sldId id="2147482556" r:id="rId23"/>
    <p:sldId id="2134808550" r:id="rId24"/>
    <p:sldId id="2147482554" r:id="rId25"/>
    <p:sldId id="2147482557" r:id="rId26"/>
    <p:sldId id="2147482555" r:id="rId27"/>
    <p:sldId id="2147482558" r:id="rId28"/>
    <p:sldId id="2134808569" r:id="rId29"/>
    <p:sldId id="2147482559" r:id="rId30"/>
    <p:sldId id="2147482644" r:id="rId31"/>
    <p:sldId id="2147482641" r:id="rId32"/>
    <p:sldId id="2147482642" r:id="rId33"/>
    <p:sldId id="2147482643" r:id="rId34"/>
    <p:sldId id="2134808461" r:id="rId35"/>
    <p:sldId id="2134808469" r:id="rId36"/>
    <p:sldId id="2134808503" r:id="rId37"/>
    <p:sldId id="2134808504" r:id="rId38"/>
    <p:sldId id="2147482532" r:id="rId39"/>
  </p:sldIdLst>
  <p:sldSz cx="13716000" cy="10287000"/>
  <p:notesSz cx="6858000" cy="9144000"/>
  <p:embeddedFontLst>
    <p:embeddedFont>
      <p:font typeface="Carelia" panose="020B0604020202020204" charset="0"/>
      <p:regular r:id="rId41"/>
    </p:embeddedFont>
    <p:embeddedFont>
      <p:font typeface="Dosis" pitchFamily="2" charset="0"/>
      <p:regular r:id="rId42"/>
      <p:bold r:id="rId43"/>
    </p:embeddedFont>
    <p:embeddedFont>
      <p:font typeface="IBM Plex Sans Arabic" panose="020B0604020202020204" charset="-78"/>
      <p:regular r:id="rId44"/>
    </p:embeddedFont>
    <p:embeddedFont>
      <p:font typeface="Microsoft Uighur" panose="02000000000000000000" pitchFamily="2" charset="-78"/>
      <p:regular r:id="rId45"/>
      <p:bold r:id="rId46"/>
    </p:embeddedFont>
    <p:embeddedFont>
      <p:font typeface="Montserrat" panose="00000500000000000000" pitchFamily="2" charset="0"/>
      <p:regular r:id="rId47"/>
      <p:bold r:id="rId48"/>
      <p:italic r:id="rId49"/>
      <p:boldItalic r:id="rId50"/>
    </p:embeddedFont>
    <p:embeddedFont>
      <p:font typeface="Montserrat Light" panose="00000400000000000000" pitchFamily="2" charset="0"/>
      <p:regular r:id="rId51"/>
      <p:italic r:id="rId52"/>
    </p:embeddedFont>
    <p:embeddedFont>
      <p:font typeface="Montserrat Medium" panose="00000600000000000000" pitchFamily="2" charset="0"/>
      <p:regular r:id="rId53"/>
      <p:italic r:id="rId5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29D4A"/>
    <a:srgbClr val="02BDC9"/>
    <a:srgbClr val="F98F51"/>
    <a:srgbClr val="0097B2"/>
    <a:srgbClr val="4AC283"/>
    <a:srgbClr val="3D8FA5"/>
    <a:srgbClr val="106585"/>
    <a:srgbClr val="7ACFB0"/>
    <a:srgbClr val="FCCF9E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132" autoAdjust="0"/>
    <p:restoredTop sz="95226" autoAdjust="0"/>
  </p:normalViewPr>
  <p:slideViewPr>
    <p:cSldViewPr>
      <p:cViewPr>
        <p:scale>
          <a:sx n="46" d="100"/>
          <a:sy n="46" d="100"/>
        </p:scale>
        <p:origin x="1350" y="72"/>
      </p:cViewPr>
      <p:guideLst>
        <p:guide orient="horz" pos="216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-22579"/>
    </p:cViewPr>
  </p:sorterViewPr>
  <p:notesViewPr>
    <p:cSldViewPr>
      <p:cViewPr>
        <p:scale>
          <a:sx n="80" d="100"/>
          <a:sy n="80" d="100"/>
        </p:scale>
        <p:origin x="2755" y="-451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2.fntdata"/><Relationship Id="rId47" Type="http://schemas.openxmlformats.org/officeDocument/2006/relationships/font" Target="fonts/font7.fntdata"/><Relationship Id="rId50" Type="http://schemas.openxmlformats.org/officeDocument/2006/relationships/font" Target="fonts/font10.fntdata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font" Target="fonts/font5.fntdata"/><Relationship Id="rId53" Type="http://schemas.openxmlformats.org/officeDocument/2006/relationships/font" Target="fonts/font13.fntdata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3.fntdata"/><Relationship Id="rId48" Type="http://schemas.openxmlformats.org/officeDocument/2006/relationships/font" Target="fonts/font8.fntdata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font" Target="fonts/font11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6.fntdata"/><Relationship Id="rId20" Type="http://schemas.openxmlformats.org/officeDocument/2006/relationships/slide" Target="slides/slide19.xml"/><Relationship Id="rId41" Type="http://schemas.openxmlformats.org/officeDocument/2006/relationships/font" Target="fonts/font1.fntdata"/><Relationship Id="rId54" Type="http://schemas.openxmlformats.org/officeDocument/2006/relationships/font" Target="fonts/font1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9.fntdata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font" Target="fonts/font4.fntdata"/><Relationship Id="rId52" Type="http://schemas.openxmlformats.org/officeDocument/2006/relationships/font" Target="fonts/font1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Dosis" pitchFamily="2" charset="0"/>
              </a:defRPr>
            </a:lvl1pPr>
          </a:lstStyle>
          <a:p>
            <a:fld id="{54976A81-8849-4F35-8359-AD67C3A6D20C}" type="datetimeFigureOut">
              <a:rPr lang="fr-MA" smtClean="0"/>
              <a:pPr/>
              <a:t>21/09/2025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Dosis" pitchFamily="2" charset="0"/>
              </a:defRPr>
            </a:lvl1pPr>
          </a:lstStyle>
          <a:p>
            <a:fld id="{BA0AE87F-B08A-4342-80EC-80A3A2B8D41A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08784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AE87F-B08A-4342-80EC-80A3A2B8D41A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41084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3" name="Google Shape;14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571707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4406905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906714"/>
            <a:ext cx="58293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2" y="1535113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2" y="2174875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1" y="1535113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1" y="2174875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2" y="273050"/>
            <a:ext cx="2256235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9" y="273055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2" y="1435105"/>
            <a:ext cx="2256235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0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5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3"/>
            <a:ext cx="15430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3"/>
            <a:ext cx="45148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Section Header">
  <p:cSld name="2_Section Header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11"/>
          <p:cNvSpPr txBox="1">
            <a:spLocks noGrp="1"/>
          </p:cNvSpPr>
          <p:nvPr>
            <p:ph type="body" idx="1"/>
          </p:nvPr>
        </p:nvSpPr>
        <p:spPr>
          <a:xfrm>
            <a:off x="701021" y="2488853"/>
            <a:ext cx="8614108" cy="6865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514350" lvl="0" indent="-257175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2667"/>
              <a:buNone/>
              <a:defRPr sz="3000">
                <a:latin typeface="Montserrat"/>
                <a:ea typeface="Montserrat"/>
                <a:cs typeface="Montserrat"/>
                <a:sym typeface="Montserrat"/>
              </a:defRPr>
            </a:lvl1pPr>
            <a:lvl2pPr marL="1028700" lvl="1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543050" lvl="2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057400" lvl="3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571750" lvl="4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086100" lvl="5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600450" lvl="6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114800" lvl="7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629150" lvl="8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11"/>
          <p:cNvSpPr txBox="1">
            <a:spLocks noGrp="1"/>
          </p:cNvSpPr>
          <p:nvPr>
            <p:ph type="title"/>
          </p:nvPr>
        </p:nvSpPr>
        <p:spPr>
          <a:xfrm>
            <a:off x="701019" y="1274513"/>
            <a:ext cx="8614107" cy="10844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67"/>
              <a:buFont typeface="Montserrat"/>
              <a:buNone/>
              <a:defRPr sz="4800"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1"/>
          <p:cNvSpPr txBox="1">
            <a:spLocks noGrp="1"/>
          </p:cNvSpPr>
          <p:nvPr>
            <p:ph type="body" idx="2"/>
          </p:nvPr>
        </p:nvSpPr>
        <p:spPr>
          <a:xfrm>
            <a:off x="701021" y="3305276"/>
            <a:ext cx="8614108" cy="16970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514350" lvl="0" indent="-257175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rgbClr val="009A92"/>
              </a:buClr>
              <a:buSzPts val="2133"/>
              <a:buNone/>
              <a:defRPr sz="2400" b="0" i="0">
                <a:solidFill>
                  <a:srgbClr val="009A9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1028700" lvl="1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543050" lvl="2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057400" lvl="3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571750" lvl="4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086100" lvl="5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600450" lvl="6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114800" lvl="7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629150" lvl="8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" name="Google Shape;26;p11"/>
          <p:cNvSpPr txBox="1">
            <a:spLocks noGrp="1"/>
          </p:cNvSpPr>
          <p:nvPr>
            <p:ph type="body" idx="3"/>
          </p:nvPr>
        </p:nvSpPr>
        <p:spPr>
          <a:xfrm>
            <a:off x="701021" y="5334413"/>
            <a:ext cx="8614108" cy="2638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514350" lvl="0" indent="-257175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rgbClr val="4D4D4D"/>
              </a:buClr>
              <a:buSzPts val="1600"/>
              <a:buNone/>
              <a:defRPr sz="1800" b="0" i="0">
                <a:solidFill>
                  <a:srgbClr val="4D4D4D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marL="1028700" lvl="1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543050" lvl="2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057400" lvl="3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571750" lvl="4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086100" lvl="5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600450" lvl="6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114800" lvl="7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629150" lvl="8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11"/>
          <p:cNvSpPr txBox="1">
            <a:spLocks noGrp="1"/>
          </p:cNvSpPr>
          <p:nvPr>
            <p:ph type="ftr" idx="11"/>
          </p:nvPr>
        </p:nvSpPr>
        <p:spPr>
          <a:xfrm>
            <a:off x="4543425" y="9534526"/>
            <a:ext cx="462915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400"/>
              <a:buFontTx/>
              <a:buNone/>
              <a:tabLst/>
              <a:defRPr/>
            </a:pPr>
            <a:endParaRPr kumimoji="0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9" name="Google Shape;29;p11"/>
          <p:cNvSpPr txBox="1">
            <a:spLocks noGrp="1"/>
          </p:cNvSpPr>
          <p:nvPr>
            <p:ph type="sldNum" idx="12"/>
          </p:nvPr>
        </p:nvSpPr>
        <p:spPr>
          <a:xfrm>
            <a:off x="9686925" y="9534526"/>
            <a:ext cx="30861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000000-1234-1234-1234-123412341234}" type="slidenum">
              <a:rPr kumimoji="0" lang="en-IN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en-IN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502272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5"/>
            <a:ext cx="6172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9/21/2025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5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685783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257168" indent="-257168" algn="l" defTabSz="68578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557199" indent="-214308" algn="l" defTabSz="685783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857228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1200120" indent="-171446" algn="l" defTabSz="685783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543012" indent="-171446" algn="l" defTabSz="685783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3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7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9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7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6.png"/><Relationship Id="rId7" Type="http://schemas.openxmlformats.org/officeDocument/2006/relationships/image" Target="../media/image2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7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jpeg"/><Relationship Id="rId7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8.png"/><Relationship Id="rId7" Type="http://schemas.openxmlformats.org/officeDocument/2006/relationships/image" Target="../media/image34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6" Type="http://schemas.openxmlformats.org/officeDocument/2006/relationships/image" Target="../media/image33.png"/><Relationship Id="rId5" Type="http://schemas.openxmlformats.org/officeDocument/2006/relationships/image" Target="../media/image24.png"/><Relationship Id="rId4" Type="http://schemas.openxmlformats.org/officeDocument/2006/relationships/image" Target="../media/image9.svg"/><Relationship Id="rId9" Type="http://schemas.openxmlformats.org/officeDocument/2006/relationships/image" Target="../media/image3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37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jpeg"/><Relationship Id="rId4" Type="http://schemas.openxmlformats.org/officeDocument/2006/relationships/image" Target="../media/image3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jpeg"/><Relationship Id="rId4" Type="http://schemas.openxmlformats.org/officeDocument/2006/relationships/image" Target="../media/image3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png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png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9.png"/><Relationship Id="rId4" Type="http://schemas.openxmlformats.org/officeDocument/2006/relationships/image" Target="../media/image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sv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1.png"/><Relationship Id="rId4" Type="http://schemas.openxmlformats.org/officeDocument/2006/relationships/image" Target="../media/image3.png"/></Relationships>
</file>

<file path=ppt/slides/_rels/slide35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9.svg"/><Relationship Id="rId7" Type="http://schemas.openxmlformats.org/officeDocument/2006/relationships/image" Target="../media/image5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55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microsoft.com/office/2007/relationships/hdphoto" Target="../media/hdphoto2.wdp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3623843" y="2534062"/>
            <a:ext cx="6963158" cy="20672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34">
              <a:lnSpc>
                <a:spcPts val="7868"/>
              </a:lnSpc>
            </a:pPr>
            <a:r>
              <a:rPr lang="ar-MA" sz="765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برنامج دعم التعلمات الأساس</a:t>
            </a:r>
          </a:p>
          <a:p>
            <a:pPr algn="ctr" defTabSz="685834">
              <a:lnSpc>
                <a:spcPts val="7868"/>
              </a:lnSpc>
            </a:pPr>
            <a:r>
              <a:rPr lang="ar-MA" sz="765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رياضيات-</a:t>
            </a:r>
            <a:r>
              <a:rPr lang="fr-MA" sz="765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</a:t>
            </a:r>
            <a:endParaRPr lang="en-US" sz="7650" b="1" dirty="0">
              <a:solidFill>
                <a:srgbClr val="1F497D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F20449E5-A915-52F7-9A79-1DAEEE7AAA65}"/>
              </a:ext>
            </a:extLst>
          </p:cNvPr>
          <p:cNvGrpSpPr/>
          <p:nvPr/>
        </p:nvGrpSpPr>
        <p:grpSpPr>
          <a:xfrm>
            <a:off x="3840481" y="7125051"/>
            <a:ext cx="5029200" cy="813494"/>
            <a:chOff x="3700264" y="7007413"/>
            <a:chExt cx="5029200" cy="813494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C7D7DD4C-7B77-183D-F3D6-F7060A8F6D60}"/>
                </a:ext>
              </a:extLst>
            </p:cNvPr>
            <p:cNvSpPr/>
            <p:nvPr/>
          </p:nvSpPr>
          <p:spPr>
            <a:xfrm>
              <a:off x="4833798" y="7007413"/>
              <a:ext cx="3200400" cy="813494"/>
            </a:xfrm>
            <a:prstGeom prst="roundRect">
              <a:avLst>
                <a:gd name="adj" fmla="val 32324"/>
              </a:avLst>
            </a:prstGeom>
            <a:solidFill>
              <a:srgbClr val="02BDC9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685834" rtl="1" eaLnBrk="1" latinLnBrk="0" hangingPunct="1"/>
              <a:endParaRPr lang="fr-MA" sz="16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9" name="TextBox 7">
              <a:extLst>
                <a:ext uri="{FF2B5EF4-FFF2-40B4-BE49-F238E27FC236}">
                  <a16:creationId xmlns:a16="http://schemas.microsoft.com/office/drawing/2014/main" id="{45B0A1E8-F2BA-31DC-A793-BDED4E478A5A}"/>
                </a:ext>
              </a:extLst>
            </p:cNvPr>
            <p:cNvSpPr txBox="1"/>
            <p:nvPr/>
          </p:nvSpPr>
          <p:spPr>
            <a:xfrm>
              <a:off x="3700264" y="7100224"/>
              <a:ext cx="5029200" cy="65402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 defTabSz="685834">
                <a:lnSpc>
                  <a:spcPts val="5139"/>
                </a:lnSpc>
              </a:pPr>
              <a:r>
                <a:rPr lang="ar-MA" sz="4400" b="1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الحصة 8</a:t>
              </a:r>
              <a:endParaRPr lang="en-US" sz="44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pic>
        <p:nvPicPr>
          <p:cNvPr id="2050" name="Picture 2" descr="الصفحة الرئيسية">
            <a:extLst>
              <a:ext uri="{FF2B5EF4-FFF2-40B4-BE49-F238E27FC236}">
                <a16:creationId xmlns:a16="http://schemas.microsoft.com/office/drawing/2014/main" id="{6639833F-3EB5-41FA-6625-3CC8E815B4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8210" y="657600"/>
            <a:ext cx="9999580" cy="1399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6DF3C3DF-BC80-4970-481E-ADCBABF05D3F}"/>
              </a:ext>
            </a:extLst>
          </p:cNvPr>
          <p:cNvSpPr/>
          <p:nvPr/>
        </p:nvSpPr>
        <p:spPr>
          <a:xfrm>
            <a:off x="4374867" y="6337711"/>
            <a:ext cx="3418547" cy="813494"/>
          </a:xfrm>
          <a:prstGeom prst="roundRect">
            <a:avLst>
              <a:gd name="adj" fmla="val 32324"/>
            </a:avLst>
          </a:prstGeom>
          <a:solidFill>
            <a:srgbClr val="0097B2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r>
              <a:rPr lang="ar-MA" sz="40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ضرب</a:t>
            </a:r>
            <a:endParaRPr lang="fr-MA" sz="4000" b="1" dirty="0">
              <a:solidFill>
                <a:prstClr val="white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1279739E-FA6F-27BB-DBC4-1A1F427472A5}"/>
              </a:ext>
            </a:extLst>
          </p:cNvPr>
          <p:cNvSpPr/>
          <p:nvPr/>
        </p:nvSpPr>
        <p:spPr>
          <a:xfrm>
            <a:off x="7433486" y="5939434"/>
            <a:ext cx="2072355" cy="2134760"/>
          </a:xfrm>
          <a:prstGeom prst="ellipse">
            <a:avLst/>
          </a:prstGeom>
          <a:solidFill>
            <a:srgbClr val="F98F5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المسار</a:t>
            </a: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2</a:t>
            </a:r>
            <a:endParaRPr lang="ar-SA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4" name="Image 13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85FFBA39-F1A6-F572-421F-35553D52C2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8255" y="7413974"/>
            <a:ext cx="3063526" cy="3063526"/>
          </a:xfrm>
          <a:prstGeom prst="rect">
            <a:avLst/>
          </a:prstGeom>
        </p:spPr>
      </p:pic>
      <p:pic>
        <p:nvPicPr>
          <p:cNvPr id="15" name="Image 1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27481252-6931-A99A-AF05-0FA2124BDB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6425" y="7828525"/>
            <a:ext cx="2648975" cy="2648975"/>
          </a:xfrm>
          <a:prstGeom prst="rect">
            <a:avLst/>
          </a:prstGeom>
        </p:spPr>
      </p:pic>
      <p:pic>
        <p:nvPicPr>
          <p:cNvPr id="17" name="Image 16" descr="Une image contenant symbole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195FDF21-CBDC-AD79-08C0-1C60C5891DC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6904" y="3783357"/>
            <a:ext cx="2539233" cy="2539233"/>
          </a:xfrm>
          <a:prstGeom prst="rect">
            <a:avLst/>
          </a:prstGeom>
        </p:spPr>
      </p:pic>
      <p:sp>
        <p:nvSpPr>
          <p:cNvPr id="13" name="TextBox 3">
            <a:extLst>
              <a:ext uri="{FF2B5EF4-FFF2-40B4-BE49-F238E27FC236}">
                <a16:creationId xmlns:a16="http://schemas.microsoft.com/office/drawing/2014/main" id="{91603CC8-916E-6FBF-A24D-27A1DA4DD6EC}"/>
              </a:ext>
            </a:extLst>
          </p:cNvPr>
          <p:cNvSpPr txBox="1"/>
          <p:nvPr/>
        </p:nvSpPr>
        <p:spPr>
          <a:xfrm>
            <a:off x="10894387" y="4305300"/>
            <a:ext cx="2642230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/>
            <a:r>
              <a:rPr lang="ar-SA" sz="40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المستوى</a:t>
            </a:r>
          </a:p>
          <a:p>
            <a:pPr algn="ctr" defTabSz="685834"/>
            <a:r>
              <a:rPr lang="ar-MA" sz="40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6</a:t>
            </a:r>
            <a:endParaRPr lang="en-US" sz="4000" b="1" dirty="0">
              <a:solidFill>
                <a:srgbClr val="1F497D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11C0EB-B04A-44FA-412B-9853957808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C4D773D9-4AB5-D589-30C7-11C5381C1E50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B466F6F8-12C2-20C3-C36D-3D3974B77E2C}"/>
              </a:ext>
            </a:extLst>
          </p:cNvPr>
          <p:cNvGrpSpPr/>
          <p:nvPr/>
        </p:nvGrpSpPr>
        <p:grpSpPr>
          <a:xfrm>
            <a:off x="857250" y="1180450"/>
            <a:ext cx="12001500" cy="7926101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915E1A51-0A01-5BA5-4953-023250B25CFD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l" defTabSz="685834" rtl="0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93F08AE0-31C7-6E40-362F-30CDC1F537FC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F9E632CD-CCED-6CB5-9816-91792C6287C9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1DCD915-7FB3-2B42-0458-D7E085A0BD1E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16C8293-ADAE-7744-3C0E-0503B7D3D186}"/>
              </a:ext>
            </a:extLst>
          </p:cNvPr>
          <p:cNvSpPr txBox="1"/>
          <p:nvPr/>
        </p:nvSpPr>
        <p:spPr>
          <a:xfrm>
            <a:off x="1017179" y="661889"/>
            <a:ext cx="116816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 rtl="1">
              <a:spcAft>
                <a:spcPts val="900"/>
              </a:spcAft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توجيهات لاستعمال العرض</a:t>
            </a:r>
            <a:endParaRPr lang="fr-FR" sz="4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1E08986A-DE47-481B-D636-CB203EF8F1CD}"/>
              </a:ext>
            </a:extLst>
          </p:cNvPr>
          <p:cNvSpPr/>
          <p:nvPr/>
        </p:nvSpPr>
        <p:spPr>
          <a:xfrm>
            <a:off x="11049000" y="2796619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C6BDC8EF-9BB5-4D44-520B-D47A2DFDAAF0}"/>
              </a:ext>
            </a:extLst>
          </p:cNvPr>
          <p:cNvSpPr/>
          <p:nvPr/>
        </p:nvSpPr>
        <p:spPr>
          <a:xfrm rot="10800000">
            <a:off x="11197075" y="4807887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4495D9EB-9188-23BF-EC3B-70E26E689E3D}"/>
              </a:ext>
            </a:extLst>
          </p:cNvPr>
          <p:cNvSpPr/>
          <p:nvPr/>
        </p:nvSpPr>
        <p:spPr>
          <a:xfrm>
            <a:off x="1981200" y="3167811"/>
            <a:ext cx="8511034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شرائح خاصة بالأستاذ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39E44F33-391F-1012-62D3-E3C3023FAA92}"/>
              </a:ext>
            </a:extLst>
          </p:cNvPr>
          <p:cNvSpPr/>
          <p:nvPr/>
        </p:nvSpPr>
        <p:spPr>
          <a:xfrm>
            <a:off x="1981200" y="4718020"/>
            <a:ext cx="8511034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إرشادات وشروحات  يجب على الأستاذ قولها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8E1C7E21-69AA-FCFA-C180-A8C4E895D44D}"/>
              </a:ext>
            </a:extLst>
          </p:cNvPr>
          <p:cNvSpPr/>
          <p:nvPr/>
        </p:nvSpPr>
        <p:spPr>
          <a:xfrm>
            <a:off x="1981200" y="6572501"/>
            <a:ext cx="8511034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إيقاف العرض والقيام بمناولة /نمذجة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77F80AF-D8F5-A33D-886C-3A4CD4BA273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1212" y="6381299"/>
            <a:ext cx="1009944" cy="1009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9803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ACBB9B-F492-33FE-5F20-BF63685817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0BCB1B6-49A2-3CB4-0B06-A36F2CCF0465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00F71B2F-CC78-8106-0BAD-67A188291612}"/>
              </a:ext>
            </a:extLst>
          </p:cNvPr>
          <p:cNvGrpSpPr/>
          <p:nvPr/>
        </p:nvGrpSpPr>
        <p:grpSpPr>
          <a:xfrm>
            <a:off x="857250" y="1180450"/>
            <a:ext cx="12001500" cy="7926101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FC42A3B4-BC2F-DB6D-0D9F-46235ABB7A27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9E2F9B00-D825-A53A-812B-A1A42A8CA133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8D48713E-6AA3-AFDF-E54A-DE5BFC6D3184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810497B7-C3BB-5209-683C-E413A7489E84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672D10F-6FE2-8038-51BD-C12D90F18603}"/>
              </a:ext>
            </a:extLst>
          </p:cNvPr>
          <p:cNvSpPr txBox="1"/>
          <p:nvPr/>
        </p:nvSpPr>
        <p:spPr>
          <a:xfrm>
            <a:off x="1017179" y="661889"/>
            <a:ext cx="116816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 rtl="1">
              <a:spcAft>
                <a:spcPts val="900"/>
              </a:spcAft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توجيهات لاستعمال الكراسة</a:t>
            </a:r>
            <a:endParaRPr lang="fr-FR" sz="4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Image 11" descr="Une image contenant texte, diagramme, capture d’écran, cercle&#10;&#10;Le contenu généré par l’IA peut être incorrect.">
            <a:extLst>
              <a:ext uri="{FF2B5EF4-FFF2-40B4-BE49-F238E27FC236}">
                <a16:creationId xmlns:a16="http://schemas.microsoft.com/office/drawing/2014/main" id="{46E0360B-3C6E-AB2C-6BA0-C737B4E0F84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600" y="2378075"/>
            <a:ext cx="4978734" cy="553085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18A41F9F-7DA3-7FF5-2368-47A142290322}"/>
              </a:ext>
            </a:extLst>
          </p:cNvPr>
          <p:cNvSpPr/>
          <p:nvPr/>
        </p:nvSpPr>
        <p:spPr>
          <a:xfrm>
            <a:off x="7315200" y="2705100"/>
            <a:ext cx="1905000" cy="8382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46BCDDB-73B2-8281-3351-F1E3A66348C5}"/>
              </a:ext>
            </a:extLst>
          </p:cNvPr>
          <p:cNvSpPr/>
          <p:nvPr/>
        </p:nvSpPr>
        <p:spPr>
          <a:xfrm>
            <a:off x="7315200" y="5829300"/>
            <a:ext cx="2286000" cy="9144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95EA725-F403-2B7B-FB14-1783C9E4C352}"/>
              </a:ext>
            </a:extLst>
          </p:cNvPr>
          <p:cNvSpPr/>
          <p:nvPr/>
        </p:nvSpPr>
        <p:spPr>
          <a:xfrm>
            <a:off x="8915400" y="4000500"/>
            <a:ext cx="3048000" cy="15240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14D724B-A0EC-9143-2C0F-B2A7B054C3C0}"/>
              </a:ext>
            </a:extLst>
          </p:cNvPr>
          <p:cNvSpPr/>
          <p:nvPr/>
        </p:nvSpPr>
        <p:spPr>
          <a:xfrm>
            <a:off x="10656280" y="8155867"/>
            <a:ext cx="1269666" cy="8382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9E18CEA4-4CFA-D7CA-44F8-4F7296DD3950}"/>
              </a:ext>
            </a:extLst>
          </p:cNvPr>
          <p:cNvSpPr/>
          <p:nvPr/>
        </p:nvSpPr>
        <p:spPr>
          <a:xfrm>
            <a:off x="7315200" y="8155867"/>
            <a:ext cx="3249172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تنجز في القسم كما هي معروضة على الشرائح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7B26EFE9-24AF-B1A6-C880-9FEF63CD8DD1}"/>
              </a:ext>
            </a:extLst>
          </p:cNvPr>
          <p:cNvSpPr/>
          <p:nvPr/>
        </p:nvSpPr>
        <p:spPr>
          <a:xfrm>
            <a:off x="1411692" y="8155867"/>
            <a:ext cx="2855508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باقي الأنشطة تنجز في المنزل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2" name="Image 21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E06CC337-FBC0-E567-A7B6-621E52C87CC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5594" y="2352907"/>
            <a:ext cx="4963756" cy="5530851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7395993A-6296-A958-8AA0-0F809DEB4BF6}"/>
              </a:ext>
            </a:extLst>
          </p:cNvPr>
          <p:cNvSpPr/>
          <p:nvPr/>
        </p:nvSpPr>
        <p:spPr>
          <a:xfrm>
            <a:off x="1456432" y="2644151"/>
            <a:ext cx="1905000" cy="975349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5D57405-826B-D91C-E25F-3291A9408625}"/>
              </a:ext>
            </a:extLst>
          </p:cNvPr>
          <p:cNvSpPr/>
          <p:nvPr/>
        </p:nvSpPr>
        <p:spPr>
          <a:xfrm>
            <a:off x="1265594" y="4260374"/>
            <a:ext cx="4754206" cy="474083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168FC6F-DD29-1F45-DE32-804CC9814112}"/>
              </a:ext>
            </a:extLst>
          </p:cNvPr>
          <p:cNvSpPr/>
          <p:nvPr/>
        </p:nvSpPr>
        <p:spPr>
          <a:xfrm>
            <a:off x="1265594" y="5609206"/>
            <a:ext cx="1630006" cy="1366212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pic>
        <p:nvPicPr>
          <p:cNvPr id="27" name="Image 26" descr="Une image contenant Panneau de signalisation, signe, jaune&#10;&#10;Le contenu généré par l’IA peut être incorrect.">
            <a:extLst>
              <a:ext uri="{FF2B5EF4-FFF2-40B4-BE49-F238E27FC236}">
                <a16:creationId xmlns:a16="http://schemas.microsoft.com/office/drawing/2014/main" id="{11F98768-0069-A063-3BF7-0A41DBA855E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70" t="5682" r="17550" b="54203"/>
          <a:stretch>
            <a:fillRect/>
          </a:stretch>
        </p:blipFill>
        <p:spPr>
          <a:xfrm>
            <a:off x="4443238" y="8209268"/>
            <a:ext cx="756808" cy="630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5791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89F599-00F4-FDA3-FA4A-A009DD8774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0435E0C-E4A9-9C1D-4290-0D8B5C0AECE3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DD4814E5-102A-A987-FAFC-15EFB9556B39}"/>
              </a:ext>
            </a:extLst>
          </p:cNvPr>
          <p:cNvGrpSpPr/>
          <p:nvPr/>
        </p:nvGrpSpPr>
        <p:grpSpPr>
          <a:xfrm>
            <a:off x="857250" y="1180450"/>
            <a:ext cx="12001500" cy="7926101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5FD21565-12C8-EB42-B72F-877F6C6F792D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CDF60436-7E7F-8D56-69AF-39103AA8156E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E2F9A610-BE0D-058D-D156-87C0444C7481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13DF67D6-7EAF-6CFE-830B-1F7FDA61819C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DD593B7-2586-F456-0DDC-342CCF5056E8}"/>
              </a:ext>
            </a:extLst>
          </p:cNvPr>
          <p:cNvSpPr txBox="1"/>
          <p:nvPr/>
        </p:nvSpPr>
        <p:spPr>
          <a:xfrm>
            <a:off x="1017179" y="661889"/>
            <a:ext cx="116816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 rtl="1">
              <a:spcAft>
                <a:spcPts val="900"/>
              </a:spcAft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أهداف الحصة</a:t>
            </a:r>
            <a:endParaRPr lang="fr-FR" sz="4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74E3D1F8-4B33-7A8D-6BB2-F6454707EBCF}"/>
              </a:ext>
            </a:extLst>
          </p:cNvPr>
          <p:cNvGrpSpPr/>
          <p:nvPr/>
        </p:nvGrpSpPr>
        <p:grpSpPr>
          <a:xfrm>
            <a:off x="2159626" y="4882189"/>
            <a:ext cx="9396747" cy="2104846"/>
            <a:chOff x="3302073" y="4600550"/>
            <a:chExt cx="9396747" cy="2104846"/>
          </a:xfrm>
        </p:grpSpPr>
        <p:sp>
          <p:nvSpPr>
            <p:cNvPr id="13" name="Freeform 17">
              <a:extLst>
                <a:ext uri="{FF2B5EF4-FFF2-40B4-BE49-F238E27FC236}">
                  <a16:creationId xmlns:a16="http://schemas.microsoft.com/office/drawing/2014/main" id="{FCBEC643-78F8-1193-F1FA-9568B81A17FB}"/>
                </a:ext>
              </a:extLst>
            </p:cNvPr>
            <p:cNvSpPr/>
            <p:nvPr/>
          </p:nvSpPr>
          <p:spPr>
            <a:xfrm>
              <a:off x="3302073" y="4600550"/>
              <a:ext cx="9396747" cy="2104846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0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4" name="Freeform 17">
              <a:extLst>
                <a:ext uri="{FF2B5EF4-FFF2-40B4-BE49-F238E27FC236}">
                  <a16:creationId xmlns:a16="http://schemas.microsoft.com/office/drawing/2014/main" id="{3CABE8C1-384F-02C7-CC68-30F17B21EDB2}"/>
                </a:ext>
              </a:extLst>
            </p:cNvPr>
            <p:cNvSpPr/>
            <p:nvPr/>
          </p:nvSpPr>
          <p:spPr>
            <a:xfrm>
              <a:off x="3407728" y="4676599"/>
              <a:ext cx="637296" cy="2028797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-109199" t="-6937" r="-896458" b="-829367"/>
              </a:stretch>
            </a:blipFill>
          </p:spPr>
          <p:txBody>
            <a:bodyPr/>
            <a:lstStyle/>
            <a:p>
              <a:pPr defTabSz="685834">
                <a:defRPr/>
              </a:pPr>
              <a:endParaRPr lang="fr-MA" sz="10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8244530C-0879-6E64-DAD8-886EDAF88A9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2041237" y="5462275"/>
              <a:ext cx="455010" cy="466386"/>
            </a:xfrm>
            <a:prstGeom prst="rect">
              <a:avLst/>
            </a:prstGeom>
          </p:spPr>
        </p:pic>
      </p:grpSp>
      <p:sp>
        <p:nvSpPr>
          <p:cNvPr id="18" name="ZoneTexte 17">
            <a:extLst>
              <a:ext uri="{FF2B5EF4-FFF2-40B4-BE49-F238E27FC236}">
                <a16:creationId xmlns:a16="http://schemas.microsoft.com/office/drawing/2014/main" id="{A60EB4CD-8501-B0B2-44AA-BF9E545C4A1C}"/>
              </a:ext>
            </a:extLst>
          </p:cNvPr>
          <p:cNvSpPr txBox="1"/>
          <p:nvPr/>
        </p:nvSpPr>
        <p:spPr>
          <a:xfrm>
            <a:off x="1828801" y="4926897"/>
            <a:ext cx="90699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وكتابة وتثميل الأعداد من 0 إلى  999999 باستعمال جدول التفكيك</a:t>
            </a:r>
            <a:endParaRPr lang="fr-FR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4686CDB9-DF0F-95D5-CE08-2FD9B9B56CB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98790" y="5143500"/>
            <a:ext cx="455010" cy="466386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AF5D68F-3DCC-950A-5331-536C30389F5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98790" y="6277314"/>
            <a:ext cx="455010" cy="466386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957391D-2C75-5519-C30B-69BE899CD39B}"/>
              </a:ext>
            </a:extLst>
          </p:cNvPr>
          <p:cNvSpPr txBox="1"/>
          <p:nvPr/>
        </p:nvSpPr>
        <p:spPr>
          <a:xfrm>
            <a:off x="3160631" y="5524500"/>
            <a:ext cx="77381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S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إجراء عمليات 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ضرب </a:t>
            </a:r>
            <a:endParaRPr lang="fr-FR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C5815E47-9859-2B51-DCA6-4F7EFB1AB129}"/>
              </a:ext>
            </a:extLst>
          </p:cNvPr>
          <p:cNvSpPr txBox="1"/>
          <p:nvPr/>
        </p:nvSpPr>
        <p:spPr>
          <a:xfrm>
            <a:off x="3313032" y="6141303"/>
            <a:ext cx="75857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حل مسائل بسيطة باستخدام استراتيجية الأسئلة الأربعة</a:t>
            </a:r>
            <a:endParaRPr lang="fr-FR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F502557-4977-4E10-29AB-BCDCEFEAC6F3}"/>
              </a:ext>
            </a:extLst>
          </p:cNvPr>
          <p:cNvSpPr txBox="1"/>
          <p:nvPr/>
        </p:nvSpPr>
        <p:spPr>
          <a:xfrm>
            <a:off x="1828800" y="2552700"/>
            <a:ext cx="10134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106585"/>
                </a:solidFill>
                <a:latin typeface="Microsoft Uighur" panose="02000000000000000000" pitchFamily="2" charset="-78"/>
                <a:ea typeface="Dosis"/>
                <a:cs typeface="Microsoft Uighur" panose="02000000000000000000" pitchFamily="2" charset="-78"/>
                <a:sym typeface="Dosis"/>
              </a:rPr>
              <a:t>في نهاية الحصة  سيكون التلاميذ قادرين على: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423439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E6C91E-6E3A-D52E-1F03-C19E3B4BFF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42015D2-2296-74CF-2FA1-E34A848836A8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DCF225D0-ADF2-6E1E-E7C2-D114B260ECEB}"/>
              </a:ext>
            </a:extLst>
          </p:cNvPr>
          <p:cNvGrpSpPr/>
          <p:nvPr/>
        </p:nvGrpSpPr>
        <p:grpSpPr>
          <a:xfrm>
            <a:off x="857250" y="1032718"/>
            <a:ext cx="12001500" cy="8073833"/>
            <a:chOff x="0" y="-47625"/>
            <a:chExt cx="3895412" cy="2602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2562FC0F-6F40-44E2-32C0-82B5E07E7D8A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831F7CB9-EC75-2F5F-2A9E-C313038D2A9C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9566FA82-0094-7AB0-CE7A-A79A53FB7083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2563AAB-5ED2-94FD-8850-D850DF7529A7}"/>
              </a:ext>
            </a:extLst>
          </p:cNvPr>
          <p:cNvSpPr txBox="1"/>
          <p:nvPr/>
        </p:nvSpPr>
        <p:spPr>
          <a:xfrm>
            <a:off x="9415463" y="3701739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العرض الرقمي</a:t>
            </a:r>
            <a:endParaRPr lang="fr-FR" sz="3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D46E900-9EAD-69E8-AF3D-052C34D5D8D2}"/>
              </a:ext>
            </a:extLst>
          </p:cNvPr>
          <p:cNvSpPr txBox="1"/>
          <p:nvPr/>
        </p:nvSpPr>
        <p:spPr>
          <a:xfrm>
            <a:off x="5457378" y="3701738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عدة المناولة</a:t>
            </a:r>
            <a:endParaRPr lang="fr-FR" sz="3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39E018F-E9B0-D81B-8318-E232006A689A}"/>
              </a:ext>
            </a:extLst>
          </p:cNvPr>
          <p:cNvSpPr txBox="1"/>
          <p:nvPr/>
        </p:nvSpPr>
        <p:spPr>
          <a:xfrm>
            <a:off x="1532240" y="3701738"/>
            <a:ext cx="21269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المذكرة اليومية </a:t>
            </a:r>
            <a:endParaRPr lang="fr-FR" sz="3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BF19C82A-C505-2046-AF92-DEDB62B8114E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spcAft>
                <a:spcPts val="900"/>
              </a:spcAft>
              <a:defRPr/>
            </a:pPr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الإعداد المادي للأستاذ</a:t>
            </a:r>
            <a:endParaRPr lang="fr-FR" sz="40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96468354-FB92-88BF-87E0-03D3F42A004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5463" y="4649023"/>
            <a:ext cx="2993578" cy="2245184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C33BAD5-B18B-F5F1-AC32-57C01C83E36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59242" y="4506048"/>
            <a:ext cx="2126957" cy="2852433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E49BE5A-F8DD-8DC9-678F-891EF6B30BE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35073" y="4348069"/>
            <a:ext cx="2137369" cy="3056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6646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2">
            <a:extLst>
              <a:ext uri="{FF2B5EF4-FFF2-40B4-BE49-F238E27FC236}">
                <a16:creationId xmlns:a16="http://schemas.microsoft.com/office/drawing/2014/main" id="{7C109445-F55E-DE60-7D27-858E1DB22C9A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12" name="Group 3">
            <a:extLst>
              <a:ext uri="{FF2B5EF4-FFF2-40B4-BE49-F238E27FC236}">
                <a16:creationId xmlns:a16="http://schemas.microsoft.com/office/drawing/2014/main" id="{C6D6A489-F406-3292-97C0-95DDE4EF465D}"/>
              </a:ext>
            </a:extLst>
          </p:cNvPr>
          <p:cNvGrpSpPr/>
          <p:nvPr/>
        </p:nvGrpSpPr>
        <p:grpSpPr>
          <a:xfrm>
            <a:off x="857250" y="1180449"/>
            <a:ext cx="12001500" cy="7926101"/>
            <a:chOff x="0" y="0"/>
            <a:chExt cx="3895412" cy="2555175"/>
          </a:xfrm>
        </p:grpSpPr>
        <p:sp>
          <p:nvSpPr>
            <p:cNvPr id="13" name="Freeform 4">
              <a:extLst>
                <a:ext uri="{FF2B5EF4-FFF2-40B4-BE49-F238E27FC236}">
                  <a16:creationId xmlns:a16="http://schemas.microsoft.com/office/drawing/2014/main" id="{A1BA34FA-79AF-67A8-87D2-D7B97195C3F6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5" name="TextBox 5">
              <a:extLst>
                <a:ext uri="{FF2B5EF4-FFF2-40B4-BE49-F238E27FC236}">
                  <a16:creationId xmlns:a16="http://schemas.microsoft.com/office/drawing/2014/main" id="{861A9722-8353-9D8F-0B17-E4548BBF22FB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24" name="Freeform 7">
            <a:extLst>
              <a:ext uri="{FF2B5EF4-FFF2-40B4-BE49-F238E27FC236}">
                <a16:creationId xmlns:a16="http://schemas.microsoft.com/office/drawing/2014/main" id="{8B9C7CEF-D288-3ACF-5EFB-1E516A7EA05C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1" name="TextBox 10">
            <a:extLst>
              <a:ext uri="{FF2B5EF4-FFF2-40B4-BE49-F238E27FC236}">
                <a16:creationId xmlns:a16="http://schemas.microsoft.com/office/drawing/2014/main" id="{520975FF-C4E0-5D86-270B-BF29A19BF229}"/>
              </a:ext>
            </a:extLst>
          </p:cNvPr>
          <p:cNvSpPr txBox="1"/>
          <p:nvPr/>
        </p:nvSpPr>
        <p:spPr>
          <a:xfrm>
            <a:off x="1457379" y="3699359"/>
            <a:ext cx="4079744" cy="384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85800">
              <a:lnSpc>
                <a:spcPts val="3026"/>
              </a:lnSpc>
              <a:defRPr/>
            </a:pPr>
            <a:r>
              <a:rPr lang="en-US" sz="2400" dirty="0">
                <a:solidFill>
                  <a:srgbClr val="8DC63F"/>
                </a:solidFill>
                <a:latin typeface="Carelia"/>
              </a:rPr>
              <a:t>   </a:t>
            </a:r>
            <a:endParaRPr lang="en-US" sz="2400" dirty="0">
              <a:solidFill>
                <a:srgbClr val="106585"/>
              </a:solidFill>
              <a:latin typeface="Carelia"/>
            </a:endParaRPr>
          </a:p>
        </p:txBody>
      </p:sp>
      <p:sp>
        <p:nvSpPr>
          <p:cNvPr id="25" name="TextBox 10">
            <a:extLst>
              <a:ext uri="{FF2B5EF4-FFF2-40B4-BE49-F238E27FC236}">
                <a16:creationId xmlns:a16="http://schemas.microsoft.com/office/drawing/2014/main" id="{37F3FF47-A181-13AB-6870-33D6FABA820F}"/>
              </a:ext>
            </a:extLst>
          </p:cNvPr>
          <p:cNvSpPr txBox="1"/>
          <p:nvPr/>
        </p:nvSpPr>
        <p:spPr>
          <a:xfrm>
            <a:off x="6400800" y="4883162"/>
            <a:ext cx="4714607" cy="11657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00" rtl="1">
              <a:lnSpc>
                <a:spcPts val="3026"/>
              </a:lnSpc>
              <a:defRPr/>
            </a:pPr>
            <a:r>
              <a:rPr lang="ar-M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3 -العمليات وحل المسائل</a:t>
            </a: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إنجاز عمليات  الضرب</a:t>
            </a: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الاستئناس باستراتيجة الأسئلة الأربعة لحل مسألة</a:t>
            </a:r>
            <a:endParaRPr lang="en-US" sz="2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1" name="TextBox 10">
            <a:extLst>
              <a:ext uri="{FF2B5EF4-FFF2-40B4-BE49-F238E27FC236}">
                <a16:creationId xmlns:a16="http://schemas.microsoft.com/office/drawing/2014/main" id="{4AF3FD13-297A-5F5E-8640-C6FB5BC52446}"/>
              </a:ext>
            </a:extLst>
          </p:cNvPr>
          <p:cNvSpPr txBox="1"/>
          <p:nvPr/>
        </p:nvSpPr>
        <p:spPr>
          <a:xfrm>
            <a:off x="4185836" y="7996437"/>
            <a:ext cx="6943726" cy="780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00" rtl="1">
              <a:lnSpc>
                <a:spcPts val="3026"/>
              </a:lnSpc>
              <a:defRPr/>
            </a:pPr>
            <a:r>
              <a:rPr lang="ar-M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4 –لعبة</a:t>
            </a: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النقر والتصفيق</a:t>
            </a:r>
            <a:endParaRPr lang="en-US" sz="2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TextBox 10">
            <a:extLst>
              <a:ext uri="{FF2B5EF4-FFF2-40B4-BE49-F238E27FC236}">
                <a16:creationId xmlns:a16="http://schemas.microsoft.com/office/drawing/2014/main" id="{AE6C1C41-DB0E-EB18-709F-86830A881F23}"/>
              </a:ext>
            </a:extLst>
          </p:cNvPr>
          <p:cNvSpPr txBox="1"/>
          <p:nvPr/>
        </p:nvSpPr>
        <p:spPr>
          <a:xfrm>
            <a:off x="6988960" y="2628900"/>
            <a:ext cx="4079744" cy="8117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00" rtl="1">
              <a:lnSpc>
                <a:spcPts val="3026"/>
              </a:lnSpc>
              <a:defRPr/>
            </a:pPr>
            <a:r>
              <a:rPr lang="ar-M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1 - حساب ذهني</a:t>
            </a: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جداول الضرب</a:t>
            </a:r>
            <a:endParaRPr lang="en-US" sz="2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3" name="TextBox 12">
            <a:extLst>
              <a:ext uri="{FF2B5EF4-FFF2-40B4-BE49-F238E27FC236}">
                <a16:creationId xmlns:a16="http://schemas.microsoft.com/office/drawing/2014/main" id="{62D5657B-BE79-BE5F-8DF7-DAFA860B9E8D}"/>
              </a:ext>
            </a:extLst>
          </p:cNvPr>
          <p:cNvSpPr txBox="1"/>
          <p:nvPr/>
        </p:nvSpPr>
        <p:spPr>
          <a:xfrm>
            <a:off x="1692101" y="5167660"/>
            <a:ext cx="10157725" cy="2949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76690" lvl="1" defTabSz="685800">
              <a:lnSpc>
                <a:spcPts val="2291"/>
              </a:lnSpc>
              <a:spcAft>
                <a:spcPts val="450"/>
              </a:spcAft>
              <a:defRPr/>
            </a:pPr>
            <a:r>
              <a:rPr lang="pt-BR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Dosis" pitchFamily="2" charset="0"/>
                <a:ea typeface="Cambria" panose="02040503050406030204" pitchFamily="18" charset="0"/>
              </a:rPr>
              <a:t>   </a:t>
            </a:r>
            <a:endParaRPr lang="en-US" sz="2550" dirty="0">
              <a:solidFill>
                <a:prstClr val="black">
                  <a:lumMod val="75000"/>
                  <a:lumOff val="25000"/>
                </a:prstClr>
              </a:solidFill>
              <a:latin typeface="Dosis" pitchFamily="2" charset="0"/>
            </a:endParaRPr>
          </a:p>
        </p:txBody>
      </p:sp>
      <p:sp>
        <p:nvSpPr>
          <p:cNvPr id="34" name="TextBox 10">
            <a:extLst>
              <a:ext uri="{FF2B5EF4-FFF2-40B4-BE49-F238E27FC236}">
                <a16:creationId xmlns:a16="http://schemas.microsoft.com/office/drawing/2014/main" id="{D7802530-3095-C792-91F3-9A931590EAAC}"/>
              </a:ext>
            </a:extLst>
          </p:cNvPr>
          <p:cNvSpPr txBox="1"/>
          <p:nvPr/>
        </p:nvSpPr>
        <p:spPr>
          <a:xfrm>
            <a:off x="4808156" y="3724185"/>
            <a:ext cx="6321405" cy="780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00" rtl="1">
              <a:lnSpc>
                <a:spcPts val="3026"/>
              </a:lnSpc>
              <a:defRPr/>
            </a:pPr>
            <a:r>
              <a:rPr lang="ar-S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</a:t>
            </a:r>
            <a:r>
              <a:rPr lang="ar-M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الأعداد</a:t>
            </a:r>
            <a:r>
              <a:rPr lang="en-US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ar-SA" sz="4800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defTabSz="685800" rtl="1">
              <a:lnSpc>
                <a:spcPts val="3026"/>
              </a:lnSpc>
              <a:defRPr/>
            </a:pPr>
            <a:r>
              <a:rPr lang="ar-S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</a:t>
            </a:r>
            <a:r>
              <a:rPr lang="ar-S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لتعرف على العدد 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باستعمال جدول التفكيك</a:t>
            </a:r>
            <a:endParaRPr lang="en-US" sz="2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85AAE1A-A8C6-126F-9983-61FED9037F7A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spcAft>
                <a:spcPts val="900"/>
              </a:spcAft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هيكلة الحصة</a:t>
            </a:r>
            <a:endParaRPr lang="fr-FR" sz="4000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10">
            <a:extLst>
              <a:ext uri="{FF2B5EF4-FFF2-40B4-BE49-F238E27FC236}">
                <a16:creationId xmlns:a16="http://schemas.microsoft.com/office/drawing/2014/main" id="{891BCC64-26D6-3BAE-26F7-BE2DDF146B24}"/>
              </a:ext>
            </a:extLst>
          </p:cNvPr>
          <p:cNvSpPr txBox="1"/>
          <p:nvPr/>
        </p:nvSpPr>
        <p:spPr>
          <a:xfrm>
            <a:off x="3361432" y="6459702"/>
            <a:ext cx="7768130" cy="780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00" rtl="1">
              <a:lnSpc>
                <a:spcPts val="3026"/>
              </a:lnSpc>
              <a:defRPr/>
            </a:pPr>
            <a:r>
              <a:rPr lang="ar-M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3 –تمرير رائز التصديق على اللبنة وتعبئة شبكة التتبع</a:t>
            </a: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فردي/جماعي</a:t>
            </a:r>
            <a:endParaRPr lang="en-US" sz="2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E036138-7D6C-B9E7-D523-1A1B7EA74A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40926" y="2340843"/>
            <a:ext cx="846729" cy="1008318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CEBF0B4-15F0-1C22-74E0-C19C0AC03A0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1223" y="3635391"/>
            <a:ext cx="866133" cy="1050909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617348B-9EAA-E164-D0BA-52D0BA9AC43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55621" y="5083191"/>
            <a:ext cx="866133" cy="1050909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1394069D-300D-D2C7-F575-B2F8C07B8A1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76698" y="6344982"/>
            <a:ext cx="823977" cy="1008318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CD8C81E7-5653-6894-67AF-86CF83E4CD5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36492" y="7792782"/>
            <a:ext cx="751163" cy="1008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0778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F84DB-06AD-D0E2-8538-3F09DE4C4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3">
            <a:extLst>
              <a:ext uri="{FF2B5EF4-FFF2-40B4-BE49-F238E27FC236}">
                <a16:creationId xmlns:a16="http://schemas.microsoft.com/office/drawing/2014/main" id="{42A479B9-1E51-0CDC-D0FD-A0ABDBB8A8B9}"/>
              </a:ext>
            </a:extLst>
          </p:cNvPr>
          <p:cNvGrpSpPr/>
          <p:nvPr/>
        </p:nvGrpSpPr>
        <p:grpSpPr>
          <a:xfrm>
            <a:off x="381000" y="1032718"/>
            <a:ext cx="12877800" cy="8592471"/>
            <a:chOff x="0" y="-47625"/>
            <a:chExt cx="4025259" cy="2769996"/>
          </a:xfrm>
        </p:grpSpPr>
        <p:sp>
          <p:nvSpPr>
            <p:cNvPr id="64" name="Freeform 4">
              <a:extLst>
                <a:ext uri="{FF2B5EF4-FFF2-40B4-BE49-F238E27FC236}">
                  <a16:creationId xmlns:a16="http://schemas.microsoft.com/office/drawing/2014/main" id="{8509124B-B3EF-C3C9-3527-1B84F28A4803}"/>
                </a:ext>
              </a:extLst>
            </p:cNvPr>
            <p:cNvSpPr/>
            <p:nvPr/>
          </p:nvSpPr>
          <p:spPr>
            <a:xfrm>
              <a:off x="0" y="0"/>
              <a:ext cx="4025259" cy="2722371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l" defTabSz="685834" rtl="0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65" name="TextBox 5">
              <a:extLst>
                <a:ext uri="{FF2B5EF4-FFF2-40B4-BE49-F238E27FC236}">
                  <a16:creationId xmlns:a16="http://schemas.microsoft.com/office/drawing/2014/main" id="{A82DD1A0-755A-1D7D-A12E-FEF54DC8FAEE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0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pic>
        <p:nvPicPr>
          <p:cNvPr id="21" name="Picture 9">
            <a:extLst>
              <a:ext uri="{FF2B5EF4-FFF2-40B4-BE49-F238E27FC236}">
                <a16:creationId xmlns:a16="http://schemas.microsoft.com/office/drawing/2014/main" id="{E8637596-C394-1397-F06A-F679DD39695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1527773" y="2938983"/>
            <a:ext cx="1230172" cy="837429"/>
          </a:xfrm>
          <a:prstGeom prst="roundRect">
            <a:avLst/>
          </a:prstGeom>
        </p:spPr>
      </p:pic>
      <p:pic>
        <p:nvPicPr>
          <p:cNvPr id="50" name="Image 49">
            <a:extLst>
              <a:ext uri="{FF2B5EF4-FFF2-40B4-BE49-F238E27FC236}">
                <a16:creationId xmlns:a16="http://schemas.microsoft.com/office/drawing/2014/main" id="{927E24BF-7272-EB94-2CE2-EC5AE774092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5899" y="6194573"/>
            <a:ext cx="1352710" cy="1126337"/>
          </a:xfrm>
          <a:prstGeom prst="rect">
            <a:avLst/>
          </a:prstGeom>
          <a:ln w="19050">
            <a:noFill/>
          </a:ln>
          <a:effectLst/>
        </p:spPr>
      </p:pic>
      <p:sp>
        <p:nvSpPr>
          <p:cNvPr id="54" name="Rectangle : coins arrondis 53">
            <a:extLst>
              <a:ext uri="{FF2B5EF4-FFF2-40B4-BE49-F238E27FC236}">
                <a16:creationId xmlns:a16="http://schemas.microsoft.com/office/drawing/2014/main" id="{13D2E406-4294-AAC3-1DF7-B1495FFE8262}"/>
              </a:ext>
            </a:extLst>
          </p:cNvPr>
          <p:cNvSpPr/>
          <p:nvPr/>
        </p:nvSpPr>
        <p:spPr>
          <a:xfrm>
            <a:off x="7378501" y="74675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أُحَضِّرُ لوازمي المدرسية قبل بداية الدرس.</a:t>
            </a:r>
          </a:p>
        </p:txBody>
      </p:sp>
      <p:sp>
        <p:nvSpPr>
          <p:cNvPr id="55" name="Rectangle : coins arrondis 54">
            <a:extLst>
              <a:ext uri="{FF2B5EF4-FFF2-40B4-BE49-F238E27FC236}">
                <a16:creationId xmlns:a16="http://schemas.microsoft.com/office/drawing/2014/main" id="{8704984A-15CC-E208-4178-77A3048880C5}"/>
              </a:ext>
            </a:extLst>
          </p:cNvPr>
          <p:cNvSpPr/>
          <p:nvPr/>
        </p:nvSpPr>
        <p:spPr>
          <a:xfrm>
            <a:off x="756409" y="4333477"/>
            <a:ext cx="2753893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هذا النشاط مرتبط بتوظيف الألواح.</a:t>
            </a:r>
          </a:p>
        </p:txBody>
      </p:sp>
      <p:sp>
        <p:nvSpPr>
          <p:cNvPr id="57" name="Rectangle : coins arrondis 56">
            <a:extLst>
              <a:ext uri="{FF2B5EF4-FFF2-40B4-BE49-F238E27FC236}">
                <a16:creationId xmlns:a16="http://schemas.microsoft.com/office/drawing/2014/main" id="{064AD949-9DBB-B720-90F8-392CBDD40293}"/>
              </a:ext>
            </a:extLst>
          </p:cNvPr>
          <p:cNvSpPr/>
          <p:nvPr/>
        </p:nvSpPr>
        <p:spPr>
          <a:xfrm>
            <a:off x="3697297" y="686056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14402" rtl="1">
              <a:lnSpc>
                <a:spcPts val="3149"/>
              </a:lnSpc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</a:t>
            </a:r>
            <a:r>
              <a:rPr lang="ar-SA" sz="6000" b="1" dirty="0" err="1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يقونات</a:t>
            </a:r>
            <a:r>
              <a:rPr lang="ar-S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توجيهية</a:t>
            </a:r>
            <a:endParaRPr lang="ar-MA" sz="6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8" name="Rectangle : coins arrondis 57">
            <a:extLst>
              <a:ext uri="{FF2B5EF4-FFF2-40B4-BE49-F238E27FC236}">
                <a16:creationId xmlns:a16="http://schemas.microsoft.com/office/drawing/2014/main" id="{C4AB50BB-AA32-F141-F9B7-20E1979DE5A1}"/>
              </a:ext>
            </a:extLst>
          </p:cNvPr>
          <p:cNvSpPr/>
          <p:nvPr/>
        </p:nvSpPr>
        <p:spPr>
          <a:xfrm>
            <a:off x="10278672" y="7465564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 في مجموعات صغرى</a:t>
            </a:r>
          </a:p>
        </p:txBody>
      </p:sp>
      <p:sp>
        <p:nvSpPr>
          <p:cNvPr id="60" name="Rectangle : coins arrondis 59">
            <a:extLst>
              <a:ext uri="{FF2B5EF4-FFF2-40B4-BE49-F238E27FC236}">
                <a16:creationId xmlns:a16="http://schemas.microsoft.com/office/drawing/2014/main" id="{FD8E8CA7-79EC-DEC9-E66B-F694CED8EC6C}"/>
              </a:ext>
            </a:extLst>
          </p:cNvPr>
          <p:cNvSpPr/>
          <p:nvPr/>
        </p:nvSpPr>
        <p:spPr>
          <a:xfrm>
            <a:off x="4137182" y="74802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أصغي إلى أستاذي </a:t>
            </a:r>
            <a:r>
              <a:rPr lang="ar-S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وأطلب الإذن للحديث</a:t>
            </a:r>
            <a:endParaRPr lang="ar-MA" sz="24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1" name="Rectangle : coins arrondis 60">
            <a:extLst>
              <a:ext uri="{FF2B5EF4-FFF2-40B4-BE49-F238E27FC236}">
                <a16:creationId xmlns:a16="http://schemas.microsoft.com/office/drawing/2014/main" id="{C47B9907-8600-4C75-1F0C-46C331DA9833}"/>
              </a:ext>
            </a:extLst>
          </p:cNvPr>
          <p:cNvSpPr/>
          <p:nvPr/>
        </p:nvSpPr>
        <p:spPr>
          <a:xfrm>
            <a:off x="928411" y="7427835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عمل فردي على الكراسة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8AB892B-C7B3-FB88-F04B-592CEF6B3D3C}"/>
              </a:ext>
            </a:extLst>
          </p:cNvPr>
          <p:cNvSpPr/>
          <p:nvPr/>
        </p:nvSpPr>
        <p:spPr>
          <a:xfrm>
            <a:off x="1027867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 الثنائي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5DAE910-5307-856B-4867-467E3F06A973}"/>
              </a:ext>
            </a:extLst>
          </p:cNvPr>
          <p:cNvSpPr/>
          <p:nvPr/>
        </p:nvSpPr>
        <p:spPr>
          <a:xfrm>
            <a:off x="723771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 الجماعي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988295E-C24B-000C-2625-14383338A38E}"/>
              </a:ext>
            </a:extLst>
          </p:cNvPr>
          <p:cNvSpPr/>
          <p:nvPr/>
        </p:nvSpPr>
        <p:spPr>
          <a:xfrm>
            <a:off x="4039464" y="4269508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المناولة والألعاب</a:t>
            </a:r>
          </a:p>
        </p:txBody>
      </p:sp>
      <p:pic>
        <p:nvPicPr>
          <p:cNvPr id="14" name="Image 13" descr="Une image contenant Dessin animé, sourire, habits, clipart&#10;&#10;Le contenu généré par l’IA peut être incorrect.">
            <a:extLst>
              <a:ext uri="{FF2B5EF4-FFF2-40B4-BE49-F238E27FC236}">
                <a16:creationId xmlns:a16="http://schemas.microsoft.com/office/drawing/2014/main" id="{81666E33-1845-4FAC-D622-D59D3D274D0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7745" y="5944457"/>
            <a:ext cx="1950937" cy="1300625"/>
          </a:xfrm>
          <a:prstGeom prst="rect">
            <a:avLst/>
          </a:prstGeom>
        </p:spPr>
      </p:pic>
      <p:pic>
        <p:nvPicPr>
          <p:cNvPr id="13" name="Image 12" descr="Une image contenant Dessin animé, dessin humoristique, habits, garçon&#10;&#10;Le contenu généré par l’IA peut être incorrect.">
            <a:extLst>
              <a:ext uri="{FF2B5EF4-FFF2-40B4-BE49-F238E27FC236}">
                <a16:creationId xmlns:a16="http://schemas.microsoft.com/office/drawing/2014/main" id="{E0445D5A-BE39-21F2-BD64-3C8A80EF9A1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5413" y="2779360"/>
            <a:ext cx="2208239" cy="1472159"/>
          </a:xfrm>
          <a:prstGeom prst="rect">
            <a:avLst/>
          </a:prstGeom>
        </p:spPr>
      </p:pic>
      <p:pic>
        <p:nvPicPr>
          <p:cNvPr id="2" name="Image 1" descr="Une image contenant dessin humoristique, Dessin animé, Visage humain, Animation&#10;&#10;Le contenu généré par l’IA peut être incorrect.">
            <a:extLst>
              <a:ext uri="{FF2B5EF4-FFF2-40B4-BE49-F238E27FC236}">
                <a16:creationId xmlns:a16="http://schemas.microsoft.com/office/drawing/2014/main" id="{FFE7F168-B3CE-A757-9679-1696EB2AB16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35" t="-3582" r="38235" b="53507"/>
          <a:stretch>
            <a:fillRect/>
          </a:stretch>
        </p:blipFill>
        <p:spPr>
          <a:xfrm>
            <a:off x="4627569" y="5616116"/>
            <a:ext cx="1485191" cy="1786534"/>
          </a:xfrm>
          <a:prstGeom prst="rect">
            <a:avLst/>
          </a:prstGeom>
        </p:spPr>
      </p:pic>
      <p:pic>
        <p:nvPicPr>
          <p:cNvPr id="11" name="Image 10" descr="Une image contenant dessin humoristique, Dessin animé, Visage humain, Animation&#10;&#10;Le contenu généré par l’IA peut être incorrect.">
            <a:extLst>
              <a:ext uri="{FF2B5EF4-FFF2-40B4-BE49-F238E27FC236}">
                <a16:creationId xmlns:a16="http://schemas.microsoft.com/office/drawing/2014/main" id="{131F484B-F010-BF22-F5A8-86957C6E5B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185" t="-3582" r="15285" b="53507"/>
          <a:stretch>
            <a:fillRect/>
          </a:stretch>
        </p:blipFill>
        <p:spPr>
          <a:xfrm>
            <a:off x="1418798" y="5614358"/>
            <a:ext cx="1485191" cy="1786534"/>
          </a:xfrm>
          <a:prstGeom prst="rect">
            <a:avLst/>
          </a:prstGeom>
        </p:spPr>
      </p:pic>
      <p:pic>
        <p:nvPicPr>
          <p:cNvPr id="7" name="Image 6" descr="Une image contenant figurine, jouet, dessin humoristique, intérieur&#10;&#10;Le contenu généré par l’IA peut être incorrect.">
            <a:extLst>
              <a:ext uri="{FF2B5EF4-FFF2-40B4-BE49-F238E27FC236}">
                <a16:creationId xmlns:a16="http://schemas.microsoft.com/office/drawing/2014/main" id="{D3A0B0A2-B2AA-E89A-8725-9FBF42CE2C4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544" t="4977" b="57898"/>
          <a:stretch>
            <a:fillRect/>
          </a:stretch>
        </p:blipFill>
        <p:spPr>
          <a:xfrm>
            <a:off x="10270922" y="2528356"/>
            <a:ext cx="2600348" cy="1630912"/>
          </a:xfrm>
          <a:prstGeom prst="rect">
            <a:avLst/>
          </a:prstGeom>
        </p:spPr>
      </p:pic>
      <p:pic>
        <p:nvPicPr>
          <p:cNvPr id="6" name="Image 5" descr="Une image contenant dessin humoristique, habits, Dessin animé, garçon&#10;&#10;Le contenu généré par l’IA peut être incorrect.">
            <a:extLst>
              <a:ext uri="{FF2B5EF4-FFF2-40B4-BE49-F238E27FC236}">
                <a16:creationId xmlns:a16="http://schemas.microsoft.com/office/drawing/2014/main" id="{20D284E5-CDEA-B60D-C120-1EEB56BAB4A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2309" y="2888952"/>
            <a:ext cx="2216800" cy="1252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2967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AC6B37-70F5-CA89-DACD-F50D1B21FA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48CF0C1-5897-D319-D75E-74C83B9C4A5B}"/>
              </a:ext>
            </a:extLst>
          </p:cNvPr>
          <p:cNvSpPr/>
          <p:nvPr/>
        </p:nvSpPr>
        <p:spPr>
          <a:xfrm>
            <a:off x="3697297" y="46116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FF15BF23-3869-E8B1-177C-63216BBF61D5}"/>
              </a:ext>
            </a:extLst>
          </p:cNvPr>
          <p:cNvSpPr txBox="1"/>
          <p:nvPr/>
        </p:nvSpPr>
        <p:spPr>
          <a:xfrm>
            <a:off x="3914775" y="461162"/>
            <a:ext cx="5886448" cy="10541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7868"/>
              </a:lnSpc>
            </a:pPr>
            <a:r>
              <a:rPr lang="ar-MA" sz="72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مراقبة الواجبات المنزلية</a:t>
            </a: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AE91294E-1BEC-2866-DE6C-B334728377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0" y="7886700"/>
            <a:ext cx="2590800" cy="2590800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86AA50DB-1462-9501-AFA6-2CBB6EB971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81786" y="8163886"/>
            <a:ext cx="2313613" cy="2313613"/>
          </a:xfrm>
          <a:prstGeom prst="rect">
            <a:avLst/>
          </a:prstGeom>
        </p:spPr>
      </p:pic>
      <p:pic>
        <p:nvPicPr>
          <p:cNvPr id="8" name="Image 7" descr="Une image contenant Dessin d’enfant, garçon, dessin, personne&#10;&#10;Le contenu généré par l’IA peut être incorrect.">
            <a:extLst>
              <a:ext uri="{FF2B5EF4-FFF2-40B4-BE49-F238E27FC236}">
                <a16:creationId xmlns:a16="http://schemas.microsoft.com/office/drawing/2014/main" id="{3A13E973-29E0-A04E-7D51-DB8AE8CC99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0120" y="2552700"/>
            <a:ext cx="6855757" cy="3874993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73533A97-8D83-4F62-6FEF-9A4B05965852}"/>
              </a:ext>
            </a:extLst>
          </p:cNvPr>
          <p:cNvSpPr/>
          <p:nvPr/>
        </p:nvSpPr>
        <p:spPr>
          <a:xfrm>
            <a:off x="2895601" y="6545627"/>
            <a:ext cx="7924800" cy="162923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راقب الأستاذ إنجازات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المتعلم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قبل 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بداية الحصة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99759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B7F9126F-A8C1-7A04-538F-2484106AB90E}"/>
              </a:ext>
            </a:extLst>
          </p:cNvPr>
          <p:cNvSpPr/>
          <p:nvPr/>
        </p:nvSpPr>
        <p:spPr>
          <a:xfrm>
            <a:off x="-1" y="1537966"/>
            <a:ext cx="13716001" cy="8749033"/>
          </a:xfrm>
          <a:prstGeom prst="rect">
            <a:avLst/>
          </a:prstGeom>
          <a:solidFill>
            <a:srgbClr val="7ACF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65588AC0-8CB1-8658-4D37-61A796B2B6B8}"/>
              </a:ext>
            </a:extLst>
          </p:cNvPr>
          <p:cNvSpPr/>
          <p:nvPr/>
        </p:nvSpPr>
        <p:spPr>
          <a:xfrm>
            <a:off x="275852" y="1835782"/>
            <a:ext cx="13164293" cy="81534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8A94F5EB-87AD-70CE-B48B-ED0C63D7F57E}"/>
              </a:ext>
            </a:extLst>
          </p:cNvPr>
          <p:cNvSpPr/>
          <p:nvPr/>
        </p:nvSpPr>
        <p:spPr>
          <a:xfrm>
            <a:off x="-1" y="644347"/>
            <a:ext cx="13716001" cy="84764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FEA8EFC-9451-1CF0-7EE9-1E271F19F8D4}"/>
              </a:ext>
            </a:extLst>
          </p:cNvPr>
          <p:cNvSpPr txBox="1"/>
          <p:nvPr/>
        </p:nvSpPr>
        <p:spPr>
          <a:xfrm>
            <a:off x="2438400" y="838201"/>
            <a:ext cx="105346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834" rtl="1"/>
            <a:r>
              <a:rPr lang="fr-FR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مرحبا بكم أعزائي سنبدأ حصة اليوم، انتبهوا جيدا</a:t>
            </a: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8CE0D10-4B92-474E-E345-055968A079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4941" y="2857500"/>
            <a:ext cx="7881464" cy="5254309"/>
          </a:xfrm>
          <a:prstGeom prst="rect">
            <a:avLst/>
          </a:prstGeom>
        </p:spPr>
      </p:pic>
      <p:sp>
        <p:nvSpPr>
          <p:cNvPr id="5" name="Bulle narrative : rectangle à coins arrondis 4">
            <a:extLst>
              <a:ext uri="{FF2B5EF4-FFF2-40B4-BE49-F238E27FC236}">
                <a16:creationId xmlns:a16="http://schemas.microsoft.com/office/drawing/2014/main" id="{B89A85F1-EEA8-6F22-95CB-71C489FE5344}"/>
              </a:ext>
            </a:extLst>
          </p:cNvPr>
          <p:cNvSpPr/>
          <p:nvPr/>
        </p:nvSpPr>
        <p:spPr>
          <a:xfrm>
            <a:off x="2348914" y="4229100"/>
            <a:ext cx="3280386" cy="2356717"/>
          </a:xfrm>
          <a:prstGeom prst="wedgeRoundRectCallout">
            <a:avLst>
              <a:gd name="adj1" fmla="val 72325"/>
              <a:gd name="adj2" fmla="val -32801"/>
              <a:gd name="adj3" fmla="val 16667"/>
            </a:avLst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B48C453F-7570-079B-59D9-D4F646ECFE10}"/>
              </a:ext>
            </a:extLst>
          </p:cNvPr>
          <p:cNvSpPr txBox="1"/>
          <p:nvPr/>
        </p:nvSpPr>
        <p:spPr>
          <a:xfrm flipH="1">
            <a:off x="3048000" y="4684183"/>
            <a:ext cx="207640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/>
            <a:r>
              <a:rPr lang="ar-MA" sz="4400" dirty="0">
                <a:solidFill>
                  <a:srgbClr val="EEECE1">
                    <a:lumMod val="25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مرحبا بكم أبنائي الأعزاء</a:t>
            </a:r>
            <a:endParaRPr lang="fr-MA" sz="4400" dirty="0">
              <a:solidFill>
                <a:srgbClr val="EEECE1">
                  <a:lumMod val="25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C88D6CC8-101F-4EE6-6DF8-511A61E9EA9C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BC576C3D-B031-3717-2377-E40FE83B5D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4645323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4419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CF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687847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E7BD1A-FE39-7BDF-45B6-D7689558B9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288293A-4E92-41B3-A7BC-DCD582C6523E}"/>
              </a:ext>
            </a:extLst>
          </p:cNvPr>
          <p:cNvSpPr/>
          <p:nvPr/>
        </p:nvSpPr>
        <p:spPr>
          <a:xfrm>
            <a:off x="-1" y="1537966"/>
            <a:ext cx="13716001" cy="8749033"/>
          </a:xfrm>
          <a:prstGeom prst="rect">
            <a:avLst/>
          </a:prstGeom>
          <a:solidFill>
            <a:srgbClr val="7ACF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B3C5B06-2EBA-66CA-353E-B52CBB573A13}"/>
              </a:ext>
            </a:extLst>
          </p:cNvPr>
          <p:cNvSpPr/>
          <p:nvPr/>
        </p:nvSpPr>
        <p:spPr>
          <a:xfrm>
            <a:off x="275854" y="1790700"/>
            <a:ext cx="13164293" cy="81534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CD33DA4-F21B-727A-2F2D-1EE6ACCA4145}"/>
              </a:ext>
            </a:extLst>
          </p:cNvPr>
          <p:cNvSpPr/>
          <p:nvPr/>
        </p:nvSpPr>
        <p:spPr>
          <a:xfrm>
            <a:off x="-1" y="644347"/>
            <a:ext cx="13716001" cy="84764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6C4EF87B-108A-AA7A-13F7-22D743B96619}"/>
              </a:ext>
            </a:extLst>
          </p:cNvPr>
          <p:cNvSpPr txBox="1"/>
          <p:nvPr/>
        </p:nvSpPr>
        <p:spPr>
          <a:xfrm>
            <a:off x="1905000" y="863026"/>
            <a:ext cx="105346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834" rtl="1"/>
            <a:r>
              <a:rPr lang="ar-MA" sz="3200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أبنائي الأعزاء، ضعوا اللوحة والقلم والكراسة في القمطر، س</a:t>
            </a:r>
            <a:r>
              <a:rPr lang="ar-SA" sz="3200" dirty="0" err="1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</a:t>
            </a:r>
            <a:r>
              <a:rPr lang="ar-MA" sz="3200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حتاجونها في هذه الحصة.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0B03A6E4-D791-0664-B5DC-6865F659EF74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4B759D9E-8607-3B59-444E-407D74902FEB}"/>
              </a:ext>
            </a:extLst>
          </p:cNvPr>
          <p:cNvSpPr/>
          <p:nvPr/>
        </p:nvSpPr>
        <p:spPr>
          <a:xfrm>
            <a:off x="1014227" y="6441792"/>
            <a:ext cx="1981200" cy="685800"/>
          </a:xfrm>
          <a:prstGeom prst="roundRect">
            <a:avLst/>
          </a:prstGeom>
          <a:solidFill>
            <a:srgbClr val="7ACFB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3200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كراسة</a:t>
            </a:r>
            <a:endParaRPr lang="fr-FR" sz="3200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D49095E-06EB-DFB1-985B-687705CB7474}"/>
              </a:ext>
            </a:extLst>
          </p:cNvPr>
          <p:cNvSpPr/>
          <p:nvPr/>
        </p:nvSpPr>
        <p:spPr>
          <a:xfrm>
            <a:off x="6724821" y="6441792"/>
            <a:ext cx="1981200" cy="685800"/>
          </a:xfrm>
          <a:prstGeom prst="roundRect">
            <a:avLst/>
          </a:prstGeom>
          <a:solidFill>
            <a:srgbClr val="7ACFB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قلم الرصاص</a:t>
            </a:r>
            <a:endParaRPr lang="fr-FR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EFBACE6E-3932-951B-7F06-875255624020}"/>
              </a:ext>
            </a:extLst>
          </p:cNvPr>
          <p:cNvSpPr/>
          <p:nvPr/>
        </p:nvSpPr>
        <p:spPr>
          <a:xfrm>
            <a:off x="9699936" y="6441792"/>
            <a:ext cx="2409454" cy="685800"/>
          </a:xfrm>
          <a:prstGeom prst="roundRect">
            <a:avLst/>
          </a:prstGeom>
          <a:solidFill>
            <a:srgbClr val="7ACFB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لوحة</a:t>
            </a:r>
            <a:endParaRPr lang="fr-FR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020964A2-754F-A0B0-FC79-3E0B728DE2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4994653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4419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CF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1290F031-40BF-5A06-E91B-D443AFCF008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1025" t="14561" r="11389" b="14089"/>
          <a:stretch>
            <a:fillRect/>
          </a:stretch>
        </p:blipFill>
        <p:spPr>
          <a:xfrm>
            <a:off x="9296400" y="4009482"/>
            <a:ext cx="2910470" cy="2069668"/>
          </a:xfrm>
          <a:prstGeom prst="roundRect">
            <a:avLst/>
          </a:prstGeom>
        </p:spPr>
      </p:pic>
      <p:pic>
        <p:nvPicPr>
          <p:cNvPr id="12" name="Image 11" descr="Une image contenant illustration&#10;&#10;Le contenu généré par l’IA peut être incorrect.">
            <a:extLst>
              <a:ext uri="{FF2B5EF4-FFF2-40B4-BE49-F238E27FC236}">
                <a16:creationId xmlns:a16="http://schemas.microsoft.com/office/drawing/2014/main" id="{32DCAF6E-9E5A-D9C1-63B7-B5790A0BFBF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270" y="4026109"/>
            <a:ext cx="2244168" cy="2244168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C4BB3C8-33B4-6B90-52A9-4B4EA1E1D30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8" r="438"/>
          <a:stretch/>
        </p:blipFill>
        <p:spPr>
          <a:xfrm>
            <a:off x="1066800" y="3788858"/>
            <a:ext cx="1853394" cy="2464792"/>
          </a:xfrm>
          <a:prstGeom prst="rect">
            <a:avLst/>
          </a:prstGeom>
        </p:spPr>
      </p:pic>
      <p:pic>
        <p:nvPicPr>
          <p:cNvPr id="2" name="Image 1" descr="Une image contenant dessin humoristique, dessin, capture d’écran, Dessin d’enfant&#10;&#10;Description générée automatiquement">
            <a:extLst>
              <a:ext uri="{FF2B5EF4-FFF2-40B4-BE49-F238E27FC236}">
                <a16:creationId xmlns:a16="http://schemas.microsoft.com/office/drawing/2014/main" id="{C65D06D5-468A-F820-08FD-509EB448027E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31" t="56294" r="43963" b="7778"/>
          <a:stretch/>
        </p:blipFill>
        <p:spPr>
          <a:xfrm>
            <a:off x="3884734" y="4046128"/>
            <a:ext cx="1511389" cy="2069668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7B971DA1-3C01-7970-1A46-20F644813AB4}"/>
              </a:ext>
            </a:extLst>
          </p:cNvPr>
          <p:cNvSpPr/>
          <p:nvPr/>
        </p:nvSpPr>
        <p:spPr>
          <a:xfrm>
            <a:off x="3741401" y="6441792"/>
            <a:ext cx="1981200" cy="685800"/>
          </a:xfrm>
          <a:prstGeom prst="roundRect">
            <a:avLst/>
          </a:prstGeom>
          <a:solidFill>
            <a:srgbClr val="7ACFB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دفتر البحث</a:t>
            </a:r>
            <a:endParaRPr lang="fr-FR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8A0D0CD-5209-C7CD-1B28-0088AF941B2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872" y="800100"/>
            <a:ext cx="755373" cy="628963"/>
          </a:xfrm>
          <a:prstGeom prst="rect">
            <a:avLst/>
          </a:prstGeom>
          <a:ln w="19050"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577482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03F665-24F9-0CB2-7722-B15F6987C1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984F0E9-E2D2-DBAF-B662-7DDB2DF11040}"/>
              </a:ext>
            </a:extLst>
          </p:cNvPr>
          <p:cNvSpPr/>
          <p:nvPr/>
        </p:nvSpPr>
        <p:spPr>
          <a:xfrm>
            <a:off x="-1" y="1478568"/>
            <a:ext cx="13716001" cy="8808431"/>
          </a:xfrm>
          <a:prstGeom prst="rect">
            <a:avLst/>
          </a:prstGeom>
          <a:solidFill>
            <a:srgbClr val="7ACF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B1F68F6-98FA-E650-288E-8738BF9F2510}"/>
              </a:ext>
            </a:extLst>
          </p:cNvPr>
          <p:cNvSpPr/>
          <p:nvPr/>
        </p:nvSpPr>
        <p:spPr>
          <a:xfrm>
            <a:off x="275852" y="1806083"/>
            <a:ext cx="13164293" cy="81534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BA20754-305B-6278-0D81-9CD1204C51E9}"/>
              </a:ext>
            </a:extLst>
          </p:cNvPr>
          <p:cNvSpPr/>
          <p:nvPr/>
        </p:nvSpPr>
        <p:spPr>
          <a:xfrm>
            <a:off x="-1" y="712299"/>
            <a:ext cx="13716001" cy="77969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01CE61A-BFF9-E0E0-AB05-0ACA9A3DBBC5}"/>
              </a:ext>
            </a:extLst>
          </p:cNvPr>
          <p:cNvSpPr txBox="1"/>
          <p:nvPr/>
        </p:nvSpPr>
        <p:spPr>
          <a:xfrm>
            <a:off x="3753062" y="865084"/>
            <a:ext cx="89935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834" rtl="1"/>
            <a:r>
              <a:rPr lang="ar-MA" sz="3200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اليوم سنتعلم كيفية استعمال الألواح بشكل صحيح:</a:t>
            </a:r>
            <a:endParaRPr lang="fr-FR" sz="3200" dirty="0">
              <a:solidFill>
                <a:schemeClr val="bg1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BD60DCAD-1E50-1CD4-C30A-F1EA78AF6415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05F3EB2B-500F-2268-9915-834C181954BA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4419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CF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6" name="Étoile à 5 branches 3">
            <a:extLst>
              <a:ext uri="{FF2B5EF4-FFF2-40B4-BE49-F238E27FC236}">
                <a16:creationId xmlns:a16="http://schemas.microsoft.com/office/drawing/2014/main" id="{7793FFDF-EE31-AA4E-A932-BD75EEC4D866}"/>
              </a:ext>
            </a:extLst>
          </p:cNvPr>
          <p:cNvSpPr/>
          <p:nvPr/>
        </p:nvSpPr>
        <p:spPr>
          <a:xfrm>
            <a:off x="1489838" y="8039100"/>
            <a:ext cx="1481962" cy="1664635"/>
          </a:xfrm>
          <a:prstGeom prst="star5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5D5B8E62-12CE-D2A7-01C8-B7C530BADC1C}"/>
              </a:ext>
            </a:extLst>
          </p:cNvPr>
          <p:cNvSpPr/>
          <p:nvPr/>
        </p:nvSpPr>
        <p:spPr>
          <a:xfrm>
            <a:off x="3885086" y="8343900"/>
            <a:ext cx="8231588" cy="113273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32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سيفوز التلاميذ الذين يلتزمون بهذه السلوك</a:t>
            </a:r>
            <a:r>
              <a:rPr lang="ar-MA" sz="32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ات</a:t>
            </a:r>
            <a:r>
              <a:rPr lang="ar-SA" sz="32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بنجمة التميز</a:t>
            </a:r>
            <a:endParaRPr lang="fr-FR" sz="32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70FE38A-07F2-FDA6-3327-43C158F415B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10336228" y="4023320"/>
            <a:ext cx="2410422" cy="1640874"/>
          </a:xfrm>
          <a:prstGeom prst="round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76C40DFB-92CC-3FE9-088B-0F517F25451C}"/>
              </a:ext>
            </a:extLst>
          </p:cNvPr>
          <p:cNvSpPr txBox="1"/>
          <p:nvPr/>
        </p:nvSpPr>
        <p:spPr>
          <a:xfrm>
            <a:off x="419043" y="2175285"/>
            <a:ext cx="9493722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r" rtl="1" fontAlgn="base">
              <a:buFont typeface="Wingdings" panose="05000000000000000000" pitchFamily="2" charset="2"/>
              <a:buChar char="§"/>
            </a:pPr>
            <a:r>
              <a:rPr lang="ar-MA" sz="3200" b="1" dirty="0"/>
              <a:t>أستخرج لوحتي بهدوء عند ظهور أيقونة اللوحة؛</a:t>
            </a:r>
          </a:p>
          <a:p>
            <a:pPr algn="r" rtl="1"/>
            <a:r>
              <a:rPr lang="ar-MA" sz="3200" b="1" dirty="0"/>
              <a:t>كل واحد يكب اسمه الشخصي على اللوحة:</a:t>
            </a:r>
            <a:endParaRPr lang="ar-MA" sz="3200" dirty="0"/>
          </a:p>
          <a:p>
            <a:pPr marL="457200" indent="-457200" algn="r" rtl="1" fontAlgn="base">
              <a:buFont typeface="Wingdings" panose="05000000000000000000" pitchFamily="2" charset="2"/>
              <a:buChar char="ü"/>
            </a:pPr>
            <a:r>
              <a:rPr lang="ar-MA" sz="3200" b="1" dirty="0">
                <a:solidFill>
                  <a:srgbClr val="00B050"/>
                </a:solidFill>
              </a:rPr>
              <a:t>الإشارة الأولى: </a:t>
            </a:r>
            <a:r>
              <a:rPr lang="ar-MA" sz="3200" dirty="0"/>
              <a:t>ارفعوا الأقلام/الطباشير؛ فكروا، واكتبوا الإجابة؛ </a:t>
            </a:r>
            <a:endParaRPr lang="ar-MA" sz="3200" b="1" dirty="0"/>
          </a:p>
          <a:p>
            <a:pPr marL="457200" indent="-457200" algn="r" rtl="1" fontAlgn="base">
              <a:buFont typeface="Wingdings" panose="05000000000000000000" pitchFamily="2" charset="2"/>
              <a:buChar char="ü"/>
            </a:pPr>
            <a:r>
              <a:rPr lang="ar-MA" sz="3200" b="1" dirty="0">
                <a:solidFill>
                  <a:srgbClr val="00B050"/>
                </a:solidFill>
              </a:rPr>
              <a:t>الإشارة الثانية: </a:t>
            </a:r>
            <a:r>
              <a:rPr lang="ar-MA" sz="3200" dirty="0"/>
              <a:t>ارفعوا الألواح كلكم دفعة واحدة؛ </a:t>
            </a:r>
            <a:endParaRPr lang="ar-MA" sz="3200" b="1" dirty="0"/>
          </a:p>
          <a:p>
            <a:pPr marL="457200" indent="-457200" algn="r" rtl="1" fontAlgn="base">
              <a:buFont typeface="Wingdings" panose="05000000000000000000" pitchFamily="2" charset="2"/>
              <a:buChar char="ü"/>
            </a:pPr>
            <a:r>
              <a:rPr lang="ar-MA" sz="3200" b="1" dirty="0">
                <a:solidFill>
                  <a:srgbClr val="00B050"/>
                </a:solidFill>
              </a:rPr>
              <a:t>الإشارة الثالثة: </a:t>
            </a:r>
            <a:r>
              <a:rPr lang="ar-MA" sz="3200" dirty="0"/>
              <a:t>الذين سأشير إليهم، اخفضوا الألواح فإن إجابتكم صحيحة؛</a:t>
            </a:r>
            <a:endParaRPr lang="ar-MA" sz="3200" b="1" dirty="0"/>
          </a:p>
          <a:p>
            <a:pPr algn="r" rtl="1"/>
            <a:r>
              <a:rPr lang="ar-MA" sz="3200" dirty="0"/>
              <a:t> </a:t>
            </a:r>
          </a:p>
          <a:p>
            <a:pPr algn="r" rtl="1" fontAlgn="base"/>
            <a:r>
              <a:rPr lang="ar-MA" sz="3200" dirty="0"/>
              <a:t>	بالنسبة للذين ما زالت ألواحهم مرفوعة، فإن إجابتهم خاطئة؛ </a:t>
            </a:r>
          </a:p>
          <a:p>
            <a:pPr algn="r" rtl="1" fontAlgn="base"/>
            <a:r>
              <a:rPr lang="ar-MA" sz="3200" dirty="0"/>
              <a:t>	انتبهوا جيداً لعملية التصحيح للحصول على إجابة صحيحة في المرة القادمة؛</a:t>
            </a:r>
          </a:p>
          <a:p>
            <a:pPr marL="457200" indent="-457200" algn="r" rtl="1">
              <a:buFont typeface="Wingdings" panose="05000000000000000000" pitchFamily="2" charset="2"/>
              <a:buChar char="§"/>
            </a:pPr>
            <a:r>
              <a:rPr lang="ar-MA" sz="3200" dirty="0"/>
              <a:t> </a:t>
            </a:r>
            <a:r>
              <a:rPr lang="ar-MA" sz="3200" b="1" dirty="0"/>
              <a:t>أمسح لوحتي عند الانتهاء من توظيفها، وأضعها في مكانها.</a:t>
            </a:r>
          </a:p>
        </p:txBody>
      </p:sp>
    </p:spTree>
    <p:extLst>
      <p:ext uri="{BB962C8B-B14F-4D97-AF65-F5344CB8AC3E}">
        <p14:creationId xmlns:p14="http://schemas.microsoft.com/office/powerpoint/2010/main" val="602972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EACE2D-015E-B7EC-476F-459E862224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C86AFFBD-AB31-112E-AE43-5B67F6168BBD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903BD3BA-D249-8EF9-31DD-8AADB7BE67FA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32F623EC-0B80-48F4-46C0-FC83857E0877}"/>
              </a:ext>
            </a:extLst>
          </p:cNvPr>
          <p:cNvSpPr txBox="1"/>
          <p:nvPr/>
        </p:nvSpPr>
        <p:spPr>
          <a:xfrm>
            <a:off x="2183638" y="3896513"/>
            <a:ext cx="8518985" cy="12753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>
              <a:lnSpc>
                <a:spcPts val="11099"/>
              </a:lnSpc>
            </a:pPr>
            <a:r>
              <a:rPr lang="fr-FR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تحدي</a:t>
            </a:r>
            <a:r>
              <a:rPr lang="ar-S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جداول الضرب</a:t>
            </a:r>
            <a:endParaRPr lang="en-US" sz="54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C2E63F76-A0FB-495A-0AA7-A1E1B8E1DAA1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11099"/>
              </a:lnSpc>
            </a:pPr>
            <a:r>
              <a:rPr lang="ar-M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8D498439-A3DF-0524-D425-F3DA6BD968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22" name="Image 21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3D692949-8BD7-7CA3-D590-E030679E6C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EE4B467B-95BA-B31F-3E0E-13855046ADDA}"/>
              </a:ext>
            </a:extLst>
          </p:cNvPr>
          <p:cNvSpPr txBox="1"/>
          <p:nvPr/>
        </p:nvSpPr>
        <p:spPr>
          <a:xfrm>
            <a:off x="3091912" y="5053761"/>
            <a:ext cx="72687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MA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3CB0558-3D21-D5A0-EA81-065E6A57242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2121" b="90909" l="9353" r="89928">
                        <a14:foregroundMark x1="65468" y1="89091" x2="41727" y2="90909"/>
                        <a14:foregroundMark x1="41727" y1="90909" x2="35971" y2="8303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959" b="2959"/>
          <a:stretch/>
        </p:blipFill>
        <p:spPr>
          <a:xfrm>
            <a:off x="5531000" y="6031763"/>
            <a:ext cx="2286000" cy="2553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82203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A8CBCB-E8E9-4303-49DF-3BDA60DA28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12DC9AA6-7D56-1F08-A430-7C9E2B62BBB9}"/>
              </a:ext>
            </a:extLst>
          </p:cNvPr>
          <p:cNvSpPr/>
          <p:nvPr/>
        </p:nvSpPr>
        <p:spPr>
          <a:xfrm>
            <a:off x="-1" y="2171700"/>
            <a:ext cx="13716001" cy="8115299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6DCAB51-D50D-1025-905C-D25931EB4298}"/>
              </a:ext>
            </a:extLst>
          </p:cNvPr>
          <p:cNvSpPr/>
          <p:nvPr/>
        </p:nvSpPr>
        <p:spPr>
          <a:xfrm>
            <a:off x="275854" y="2410369"/>
            <a:ext cx="13164293" cy="7609931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01ACB2A-C1F1-1203-4050-149D5B5C5EDC}"/>
              </a:ext>
            </a:extLst>
          </p:cNvPr>
          <p:cNvSpPr/>
          <p:nvPr/>
        </p:nvSpPr>
        <p:spPr>
          <a:xfrm>
            <a:off x="-1" y="740647"/>
            <a:ext cx="13716002" cy="143105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F272D5EE-64F2-0D34-1885-325F3523135A}"/>
              </a:ext>
            </a:extLst>
          </p:cNvPr>
          <p:cNvSpPr txBox="1"/>
          <p:nvPr/>
        </p:nvSpPr>
        <p:spPr>
          <a:xfrm>
            <a:off x="275854" y="863026"/>
            <a:ext cx="12163763" cy="1273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</a:t>
            </a:r>
            <a:r>
              <a:rPr kumimoji="0" lang="ar-S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بنائي الأعزاء </a:t>
            </a: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سنقوم </a:t>
            </a: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بمراجعة جداول الضرب</a:t>
            </a:r>
            <a:r>
              <a:rPr kumimoji="0" lang="ar-S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، سيساعدنا ذلك في التدرب على الحساب السريع</a:t>
            </a: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 خذوا ألواحكم، سننجز </a:t>
            </a: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</a:t>
            </a:r>
            <a:r>
              <a:rPr kumimoji="0" lang="ar-MA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داءات</a:t>
            </a: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سريعة.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457200" marR="0" lvl="1" indent="-45720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يطرح الأستاذ </a:t>
            </a:r>
            <a:r>
              <a:rPr lang="ar-MA" sz="32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</a:t>
            </a:r>
            <a:r>
              <a:rPr kumimoji="0" lang="ar-MA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داءات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على المتعلمين يكتبون النتيجة فقط على الألواح (في حدود 10 </a:t>
            </a:r>
            <a:r>
              <a:rPr kumimoji="0" lang="ar-MA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جداءات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على الأكثر)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A4A601FB-C5D9-4116-08BE-C9B24C1A0D2E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51696AB1-EDA6-DB08-46F7-A62EDD9C8358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2" name="Image 1" descr="Une image contenant habits, personne, dessin humoristique, Visage humain&#10;&#10;Le contenu généré par l’IA peut être incorrect.">
            <a:extLst>
              <a:ext uri="{FF2B5EF4-FFF2-40B4-BE49-F238E27FC236}">
                <a16:creationId xmlns:a16="http://schemas.microsoft.com/office/drawing/2014/main" id="{8E502FFC-2D89-59F5-D249-38D9A29CB2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3238500"/>
            <a:ext cx="5244160" cy="51816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6420712-B969-A0F5-3D50-2D28CC65A32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35846" y="3415811"/>
            <a:ext cx="2497379" cy="3664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3710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A8CBCB-E8E9-4303-49DF-3BDA60DA28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12DC9AA6-7D56-1F08-A430-7C9E2B62BBB9}"/>
              </a:ext>
            </a:extLst>
          </p:cNvPr>
          <p:cNvSpPr/>
          <p:nvPr/>
        </p:nvSpPr>
        <p:spPr>
          <a:xfrm>
            <a:off x="-1" y="2582185"/>
            <a:ext cx="13716001" cy="7704814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6DCAB51-D50D-1025-905C-D25931EB4298}"/>
              </a:ext>
            </a:extLst>
          </p:cNvPr>
          <p:cNvSpPr/>
          <p:nvPr/>
        </p:nvSpPr>
        <p:spPr>
          <a:xfrm>
            <a:off x="275854" y="2792507"/>
            <a:ext cx="13164293" cy="722779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01ACB2A-C1F1-1203-4050-149D5B5C5EDC}"/>
              </a:ext>
            </a:extLst>
          </p:cNvPr>
          <p:cNvSpPr/>
          <p:nvPr/>
        </p:nvSpPr>
        <p:spPr>
          <a:xfrm>
            <a:off x="-1" y="740647"/>
            <a:ext cx="13716002" cy="184153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F272D5EE-64F2-0D34-1885-325F3523135A}"/>
              </a:ext>
            </a:extLst>
          </p:cNvPr>
          <p:cNvSpPr txBox="1"/>
          <p:nvPr/>
        </p:nvSpPr>
        <p:spPr>
          <a:xfrm>
            <a:off x="0" y="901111"/>
            <a:ext cx="12877800" cy="1642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ستقومون الآن بتحديات ثنائية باستعمال جداول الضرب. سيمسك تلميذ جدول الضرب ويطرح على منافسه 5 عمليات، يجيب التلميذ الثاني بسرعة (يحتسب الأستاذ بمعية التلاميذ عدد الإجابات الصحيحة وتسجل على السبورة)، يتم تبادل الأدوار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MA" sz="28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يعين ثنائي في كل مرة (3 إلى 4 ثنائيات على الأكثر)</a:t>
            </a:r>
            <a:r>
              <a:rPr lang="fr-FR" sz="28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SA" sz="28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A4A601FB-C5D9-4116-08BE-C9B24C1A0D2E}"/>
              </a:ext>
            </a:extLst>
          </p:cNvPr>
          <p:cNvSpPr/>
          <p:nvPr/>
        </p:nvSpPr>
        <p:spPr>
          <a:xfrm rot="10800000">
            <a:off x="13037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51696AB1-EDA6-DB08-46F7-A62EDD9C83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1443411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2" name="Image 1" descr="Une image contenant habits, personne, dessin humoristique, Visage humain&#10;&#10;Le contenu généré par l’IA peut être incorrect.">
            <a:extLst>
              <a:ext uri="{FF2B5EF4-FFF2-40B4-BE49-F238E27FC236}">
                <a16:creationId xmlns:a16="http://schemas.microsoft.com/office/drawing/2014/main" id="{8E502FFC-2D89-59F5-D249-38D9A29CB2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3238500"/>
            <a:ext cx="5244160" cy="51816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6420712-B969-A0F5-3D50-2D28CC65A32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35846" y="3415811"/>
            <a:ext cx="2497379" cy="3664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76224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C36D4-49D3-DCF3-6E5F-3C299E8CD7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927B5ADB-177C-5CD5-47C3-9C90D7E885ED}"/>
              </a:ext>
            </a:extLst>
          </p:cNvPr>
          <p:cNvSpPr/>
          <p:nvPr/>
        </p:nvSpPr>
        <p:spPr>
          <a:xfrm>
            <a:off x="-1" y="2109521"/>
            <a:ext cx="13716001" cy="8177478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119FFF3-2D02-E8A5-20E0-8AEE736B6301}"/>
              </a:ext>
            </a:extLst>
          </p:cNvPr>
          <p:cNvSpPr>
            <a:spLocks/>
          </p:cNvSpPr>
          <p:nvPr/>
        </p:nvSpPr>
        <p:spPr>
          <a:xfrm>
            <a:off x="152400" y="2429927"/>
            <a:ext cx="13422461" cy="743797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3C2B7C69-C098-501E-B3C9-5387BC18DCD5}"/>
              </a:ext>
            </a:extLst>
          </p:cNvPr>
          <p:cNvSpPr/>
          <p:nvPr/>
        </p:nvSpPr>
        <p:spPr>
          <a:xfrm>
            <a:off x="-1" y="644347"/>
            <a:ext cx="13716001" cy="146517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40878F45-552E-9564-2E01-4FC51B6D5A22}"/>
              </a:ext>
            </a:extLst>
          </p:cNvPr>
          <p:cNvSpPr/>
          <p:nvPr/>
        </p:nvSpPr>
        <p:spPr>
          <a:xfrm rot="10800000">
            <a:off x="12656405" y="879903"/>
            <a:ext cx="442454" cy="301197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983AEE3C-F30B-DD44-D928-3A89554BF7D2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14" name="ZoneTexte 13">
            <a:extLst>
              <a:ext uri="{FF2B5EF4-FFF2-40B4-BE49-F238E27FC236}">
                <a16:creationId xmlns:a16="http://schemas.microsoft.com/office/drawing/2014/main" id="{F314B385-65A0-4A37-C0D3-0C4461520224}"/>
              </a:ext>
            </a:extLst>
          </p:cNvPr>
          <p:cNvSpPr txBox="1"/>
          <p:nvPr/>
        </p:nvSpPr>
        <p:spPr>
          <a:xfrm>
            <a:off x="9601200" y="4349453"/>
            <a:ext cx="282219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BM Plex Sans Arabic" panose="020B0503050203000203" pitchFamily="34" charset="-78"/>
                <a:ea typeface="+mn-ea"/>
                <a:cs typeface="IBM Plex Sans Arabic" panose="020B0503050203000203" pitchFamily="34" charset="-78"/>
              </a:rPr>
              <a:t>نمذجة كيفية ملء المخطط الشمسي لعائلة العدد 10 باستعمال الخشيبات</a:t>
            </a: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BM Plex Sans Arabic" panose="020B0503050203000203" pitchFamily="34" charset="-78"/>
              <a:ea typeface="+mn-ea"/>
              <a:cs typeface="IBM Plex Sans Arabic" panose="020B0503050203000203" pitchFamily="34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611B8C6-291A-9A5E-E8CC-5B0E456377B3}"/>
              </a:ext>
            </a:extLst>
          </p:cNvPr>
          <p:cNvSpPr txBox="1"/>
          <p:nvPr/>
        </p:nvSpPr>
        <p:spPr>
          <a:xfrm>
            <a:off x="141939" y="811647"/>
            <a:ext cx="12510865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خذوا كراساتكم الصفحة 25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47D076D-551F-1826-083A-E0EB190D5F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76055" y="2782579"/>
            <a:ext cx="4763889" cy="6832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76158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B8AA5E-2F76-060A-547D-A0112A7799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7E9BD1E-5BBB-253E-F4D6-FBA1BD05F72C}"/>
              </a:ext>
            </a:extLst>
          </p:cNvPr>
          <p:cNvSpPr/>
          <p:nvPr/>
        </p:nvSpPr>
        <p:spPr>
          <a:xfrm>
            <a:off x="-1" y="2109521"/>
            <a:ext cx="13716001" cy="8177478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ACACA68-895E-C506-945E-0D758E17DBA2}"/>
              </a:ext>
            </a:extLst>
          </p:cNvPr>
          <p:cNvSpPr>
            <a:spLocks/>
          </p:cNvSpPr>
          <p:nvPr/>
        </p:nvSpPr>
        <p:spPr>
          <a:xfrm>
            <a:off x="152400" y="2429927"/>
            <a:ext cx="13422461" cy="743797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5635E26E-05CE-7645-6106-B189C43606D7}"/>
              </a:ext>
            </a:extLst>
          </p:cNvPr>
          <p:cNvSpPr/>
          <p:nvPr/>
        </p:nvSpPr>
        <p:spPr>
          <a:xfrm>
            <a:off x="-1" y="644347"/>
            <a:ext cx="13716001" cy="146517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BCBCDF87-8669-2637-3293-4E1B4FB2FA21}"/>
              </a:ext>
            </a:extLst>
          </p:cNvPr>
          <p:cNvSpPr/>
          <p:nvPr/>
        </p:nvSpPr>
        <p:spPr>
          <a:xfrm rot="10800000">
            <a:off x="12656405" y="879903"/>
            <a:ext cx="442454" cy="301197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CECBE615-AA98-6A86-CF3D-D775AE088AE4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14" name="ZoneTexte 13">
            <a:extLst>
              <a:ext uri="{FF2B5EF4-FFF2-40B4-BE49-F238E27FC236}">
                <a16:creationId xmlns:a16="http://schemas.microsoft.com/office/drawing/2014/main" id="{27F7B39B-7A3E-D37E-B3FB-8675197D121F}"/>
              </a:ext>
            </a:extLst>
          </p:cNvPr>
          <p:cNvSpPr txBox="1"/>
          <p:nvPr/>
        </p:nvSpPr>
        <p:spPr>
          <a:xfrm>
            <a:off x="9601200" y="4349453"/>
            <a:ext cx="282219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BM Plex Sans Arabic" panose="020B0503050203000203" pitchFamily="34" charset="-78"/>
                <a:ea typeface="+mn-ea"/>
                <a:cs typeface="IBM Plex Sans Arabic" panose="020B0503050203000203" pitchFamily="34" charset="-78"/>
              </a:rPr>
              <a:t>نمذجة كيفية ملء المخطط الشمسي لعائلة العدد 10 باستعمال الخشيبات</a:t>
            </a: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BM Plex Sans Arabic" panose="020B0503050203000203" pitchFamily="34" charset="-78"/>
              <a:ea typeface="+mn-ea"/>
              <a:cs typeface="IBM Plex Sans Arabic" panose="020B0503050203000203" pitchFamily="34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FCDF615-99C5-90D4-14FE-0D82A2048DDB}"/>
              </a:ext>
            </a:extLst>
          </p:cNvPr>
          <p:cNvSpPr txBox="1"/>
          <p:nvPr/>
        </p:nvSpPr>
        <p:spPr>
          <a:xfrm>
            <a:off x="1205132" y="997522"/>
            <a:ext cx="11305733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أنجزوا عمليات الحساب السريع (النشاط 1)</a:t>
            </a:r>
            <a:endParaRPr kumimoji="0" lang="ar-SA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7BD2DAB5-0C8A-2E7D-32CE-AF60C9407F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1675" y="3924300"/>
            <a:ext cx="13311925" cy="463011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7E972A9-0BE7-4196-5A4D-E47330E0C116}"/>
              </a:ext>
            </a:extLst>
          </p:cNvPr>
          <p:cNvSpPr/>
          <p:nvPr/>
        </p:nvSpPr>
        <p:spPr>
          <a:xfrm>
            <a:off x="381000" y="4668210"/>
            <a:ext cx="6400800" cy="3886200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112659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B7DC32-842F-4FAA-DF1A-A066702098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5136AA5-D087-39E6-B344-D0E645689B41}"/>
              </a:ext>
            </a:extLst>
          </p:cNvPr>
          <p:cNvSpPr/>
          <p:nvPr/>
        </p:nvSpPr>
        <p:spPr>
          <a:xfrm>
            <a:off x="-1" y="2109521"/>
            <a:ext cx="13716001" cy="8177478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42EF58A-9D76-7188-8DB3-560D90334195}"/>
              </a:ext>
            </a:extLst>
          </p:cNvPr>
          <p:cNvSpPr>
            <a:spLocks/>
          </p:cNvSpPr>
          <p:nvPr/>
        </p:nvSpPr>
        <p:spPr>
          <a:xfrm>
            <a:off x="152400" y="2429927"/>
            <a:ext cx="13422461" cy="743797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A38B1B54-4E9D-C612-A689-5640AA2273C6}"/>
              </a:ext>
            </a:extLst>
          </p:cNvPr>
          <p:cNvSpPr/>
          <p:nvPr/>
        </p:nvSpPr>
        <p:spPr>
          <a:xfrm>
            <a:off x="-1" y="644347"/>
            <a:ext cx="13716001" cy="146517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0A5C383B-A61E-84B9-72C3-054CB2B89948}"/>
              </a:ext>
            </a:extLst>
          </p:cNvPr>
          <p:cNvSpPr/>
          <p:nvPr/>
        </p:nvSpPr>
        <p:spPr>
          <a:xfrm rot="10800000">
            <a:off x="12656405" y="879903"/>
            <a:ext cx="442454" cy="301197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C7952D32-739B-0A4A-67CC-A0811AE0B1B8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14" name="ZoneTexte 13">
            <a:extLst>
              <a:ext uri="{FF2B5EF4-FFF2-40B4-BE49-F238E27FC236}">
                <a16:creationId xmlns:a16="http://schemas.microsoft.com/office/drawing/2014/main" id="{7777F3C0-AF13-33DF-8155-2C1E4887E1DE}"/>
              </a:ext>
            </a:extLst>
          </p:cNvPr>
          <p:cNvSpPr txBox="1"/>
          <p:nvPr/>
        </p:nvSpPr>
        <p:spPr>
          <a:xfrm>
            <a:off x="9601200" y="4349453"/>
            <a:ext cx="282219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BM Plex Sans Arabic" panose="020B0503050203000203" pitchFamily="34" charset="-78"/>
                <a:ea typeface="+mn-ea"/>
                <a:cs typeface="IBM Plex Sans Arabic" panose="020B0503050203000203" pitchFamily="34" charset="-78"/>
              </a:rPr>
              <a:t>نمذجة كيفية ملء المخطط الشمسي لعائلة العدد 10 باستعمال الخشيبات</a:t>
            </a: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BM Plex Sans Arabic" panose="020B0503050203000203" pitchFamily="34" charset="-78"/>
              <a:ea typeface="+mn-ea"/>
              <a:cs typeface="IBM Plex Sans Arabic" panose="020B0503050203000203" pitchFamily="34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867E015-EDF9-B7D0-99F7-18D7547EF102}"/>
              </a:ext>
            </a:extLst>
          </p:cNvPr>
          <p:cNvSpPr txBox="1"/>
          <p:nvPr/>
        </p:nvSpPr>
        <p:spPr>
          <a:xfrm>
            <a:off x="1205132" y="997522"/>
            <a:ext cx="11305733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التصحيح</a:t>
            </a:r>
            <a:endParaRPr kumimoji="0" lang="ar-SA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7F70D66-95C1-91C6-F4FA-F4BD32AC1B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3909" y="4068442"/>
            <a:ext cx="13398819" cy="4656458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6D2EA1D2-6366-81A7-8CBB-AAABEB8EAD8D}"/>
              </a:ext>
            </a:extLst>
          </p:cNvPr>
          <p:cNvSpPr/>
          <p:nvPr/>
        </p:nvSpPr>
        <p:spPr>
          <a:xfrm>
            <a:off x="381000" y="4914900"/>
            <a:ext cx="6400800" cy="3886200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F8DBAB7-27C5-0B13-C009-FD711B6C9873}"/>
              </a:ext>
            </a:extLst>
          </p:cNvPr>
          <p:cNvSpPr txBox="1"/>
          <p:nvPr/>
        </p:nvSpPr>
        <p:spPr>
          <a:xfrm>
            <a:off x="3810000" y="5458480"/>
            <a:ext cx="68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63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0A2B5A20-1A41-DA7A-0BBB-4210A35A57D9}"/>
              </a:ext>
            </a:extLst>
          </p:cNvPr>
          <p:cNvSpPr txBox="1"/>
          <p:nvPr/>
        </p:nvSpPr>
        <p:spPr>
          <a:xfrm>
            <a:off x="5867400" y="5448300"/>
            <a:ext cx="68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25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60E975A-B04E-97CF-096B-8065FABC4ACC}"/>
              </a:ext>
            </a:extLst>
          </p:cNvPr>
          <p:cNvSpPr txBox="1"/>
          <p:nvPr/>
        </p:nvSpPr>
        <p:spPr>
          <a:xfrm>
            <a:off x="5867400" y="6296680"/>
            <a:ext cx="68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18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ADDBC2F5-F49E-59E4-E008-474E629A29C0}"/>
              </a:ext>
            </a:extLst>
          </p:cNvPr>
          <p:cNvSpPr txBox="1"/>
          <p:nvPr/>
        </p:nvSpPr>
        <p:spPr>
          <a:xfrm>
            <a:off x="5943600" y="7134880"/>
            <a:ext cx="68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36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A076A62A-5434-D532-05CB-A2286B342FBF}"/>
              </a:ext>
            </a:extLst>
          </p:cNvPr>
          <p:cNvSpPr txBox="1"/>
          <p:nvPr/>
        </p:nvSpPr>
        <p:spPr>
          <a:xfrm>
            <a:off x="3810000" y="7134880"/>
            <a:ext cx="68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27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011512A7-72A0-B40D-4D57-84DF5B87304C}"/>
              </a:ext>
            </a:extLst>
          </p:cNvPr>
          <p:cNvSpPr txBox="1"/>
          <p:nvPr/>
        </p:nvSpPr>
        <p:spPr>
          <a:xfrm>
            <a:off x="3810000" y="6296680"/>
            <a:ext cx="68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18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B3F8A044-0B44-2C54-89E5-E6903B1019C6}"/>
              </a:ext>
            </a:extLst>
          </p:cNvPr>
          <p:cNvSpPr txBox="1"/>
          <p:nvPr/>
        </p:nvSpPr>
        <p:spPr>
          <a:xfrm>
            <a:off x="1752600" y="6296680"/>
            <a:ext cx="68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20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DEBD784-CD7C-B015-09E5-60C17AD26003}"/>
              </a:ext>
            </a:extLst>
          </p:cNvPr>
          <p:cNvSpPr txBox="1"/>
          <p:nvPr/>
        </p:nvSpPr>
        <p:spPr>
          <a:xfrm>
            <a:off x="1752600" y="7124700"/>
            <a:ext cx="68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30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B1ECFF8-EC95-33FC-C445-D8EA9855F74D}"/>
              </a:ext>
            </a:extLst>
          </p:cNvPr>
          <p:cNvSpPr txBox="1"/>
          <p:nvPr/>
        </p:nvSpPr>
        <p:spPr>
          <a:xfrm>
            <a:off x="5867400" y="7973080"/>
            <a:ext cx="68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48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077061F6-46EB-0F3B-09E1-F22C4DA17DF2}"/>
              </a:ext>
            </a:extLst>
          </p:cNvPr>
          <p:cNvSpPr txBox="1"/>
          <p:nvPr/>
        </p:nvSpPr>
        <p:spPr>
          <a:xfrm>
            <a:off x="3810000" y="7973080"/>
            <a:ext cx="68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32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7435662-E6BD-B50D-6B9A-505DBB6FE54D}"/>
              </a:ext>
            </a:extLst>
          </p:cNvPr>
          <p:cNvSpPr txBox="1"/>
          <p:nvPr/>
        </p:nvSpPr>
        <p:spPr>
          <a:xfrm>
            <a:off x="1752600" y="7973080"/>
            <a:ext cx="68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54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798342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86552B-D09F-1E52-18F2-44F9906F53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36C8619-49CE-E3CD-2915-34EA9BCD1950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l" defTabSz="685834" rtl="0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7A00D05-5D7A-CDDF-6312-31BA432C3368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64B43CFE-4F97-345F-908D-CA19E853F8AB}"/>
              </a:ext>
            </a:extLst>
          </p:cNvPr>
          <p:cNvSpPr txBox="1"/>
          <p:nvPr/>
        </p:nvSpPr>
        <p:spPr>
          <a:xfrm>
            <a:off x="1441490" y="3969513"/>
            <a:ext cx="10744200" cy="12753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>
              <a:lnSpc>
                <a:spcPts val="11099"/>
              </a:lnSpc>
            </a:pPr>
            <a:r>
              <a:rPr lang="ar-S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تعرف وقراءة الأعداد وتمييز القيمة المكانية لرقم معين ضمن أعداد.</a:t>
            </a: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5BE51A30-354A-19B9-C336-9B908067F1A4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algn="ctr" defTabSz="685834" rtl="1" eaLnBrk="1" latinLnBrk="0" hangingPunct="1">
              <a:lnSpc>
                <a:spcPts val="11099"/>
              </a:lnSpc>
            </a:pPr>
            <a:r>
              <a:rPr lang="ar-S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الأعداد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84CDE6B-6DB4-CFA9-29A9-D7FB556EAD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6B412981-112B-6EAB-525B-BE9ADBDD0B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49F06EB-BCE0-6FF0-4E33-581EBCAAE3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3" b="283"/>
          <a:stretch/>
        </p:blipFill>
        <p:spPr>
          <a:xfrm>
            <a:off x="5714999" y="5676900"/>
            <a:ext cx="2285999" cy="2769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66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BAA8F9-150B-8ACB-DB21-BE23D69668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3C76CC4E-9A0A-7FE3-1799-8ED52B499DDA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6AB7E7D-A6F3-E570-F1A2-19D9BBD72027}"/>
              </a:ext>
            </a:extLst>
          </p:cNvPr>
          <p:cNvSpPr/>
          <p:nvPr/>
        </p:nvSpPr>
        <p:spPr>
          <a:xfrm>
            <a:off x="275853" y="2448702"/>
            <a:ext cx="13164293" cy="7434401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DE038639-F213-9456-A95C-76AC0BF5F562}"/>
              </a:ext>
            </a:extLst>
          </p:cNvPr>
          <p:cNvSpPr/>
          <p:nvPr/>
        </p:nvSpPr>
        <p:spPr>
          <a:xfrm>
            <a:off x="-1" y="752746"/>
            <a:ext cx="13716001" cy="145298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DA4F2188-DF63-7F4D-84F8-88C1CD310AC5}"/>
              </a:ext>
            </a:extLst>
          </p:cNvPr>
          <p:cNvSpPr txBox="1"/>
          <p:nvPr/>
        </p:nvSpPr>
        <p:spPr>
          <a:xfrm>
            <a:off x="838200" y="863026"/>
            <a:ext cx="1160141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أتمموا ملء الجدول كما هو مطلوب</a:t>
            </a:r>
            <a:endParaRPr kumimoji="0" lang="ar-SA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DBFF51D2-099D-0EA3-4944-30C1EFE7B694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9AF9FD03-26B1-FB6F-913A-0C385AAEBE25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E3520BC-2EB1-D7CF-03D8-11AAE0A310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0333" y="4341398"/>
            <a:ext cx="13004667" cy="3799716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C010DA35-D2C6-E6F2-D79A-1CE1A24204AF}"/>
              </a:ext>
            </a:extLst>
          </p:cNvPr>
          <p:cNvSpPr/>
          <p:nvPr/>
        </p:nvSpPr>
        <p:spPr>
          <a:xfrm>
            <a:off x="838200" y="5295900"/>
            <a:ext cx="12268199" cy="1564101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022682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12F02E-2E83-C65D-AF65-AF97998CA1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1696160F-6096-8D75-074B-DF8F4A528B26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9E52580-233B-A068-234D-E3141A333A68}"/>
              </a:ext>
            </a:extLst>
          </p:cNvPr>
          <p:cNvSpPr/>
          <p:nvPr/>
        </p:nvSpPr>
        <p:spPr>
          <a:xfrm>
            <a:off x="275853" y="2448702"/>
            <a:ext cx="13164293" cy="7434401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D0E0651E-BE64-C0BF-0D47-D75F594A6DC4}"/>
              </a:ext>
            </a:extLst>
          </p:cNvPr>
          <p:cNvSpPr/>
          <p:nvPr/>
        </p:nvSpPr>
        <p:spPr>
          <a:xfrm>
            <a:off x="-1" y="752746"/>
            <a:ext cx="13716001" cy="145298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B6D19F86-12F1-7116-0D44-BA50C12809B5}"/>
              </a:ext>
            </a:extLst>
          </p:cNvPr>
          <p:cNvSpPr txBox="1"/>
          <p:nvPr/>
        </p:nvSpPr>
        <p:spPr>
          <a:xfrm>
            <a:off x="838200" y="863026"/>
            <a:ext cx="1160141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التصحيح</a:t>
            </a:r>
            <a:endParaRPr kumimoji="0" lang="ar-SA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D6B278E5-264F-3082-9D1E-BCD384BB6993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20ADC6EC-394E-3B02-0CE9-02EC715C12E5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2A25999B-2CCE-C03D-8B07-BA3F9BC642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0333" y="4341398"/>
            <a:ext cx="13004667" cy="3799716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5233C534-DAE1-AC16-006D-746B6B597C29}"/>
              </a:ext>
            </a:extLst>
          </p:cNvPr>
          <p:cNvSpPr/>
          <p:nvPr/>
        </p:nvSpPr>
        <p:spPr>
          <a:xfrm>
            <a:off x="838200" y="5295900"/>
            <a:ext cx="12268199" cy="1564101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BC46CA7-206B-B8A1-8267-EAD37B57DE44}"/>
              </a:ext>
            </a:extLst>
          </p:cNvPr>
          <p:cNvSpPr txBox="1"/>
          <p:nvPr/>
        </p:nvSpPr>
        <p:spPr>
          <a:xfrm>
            <a:off x="1295400" y="5610880"/>
            <a:ext cx="91554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800" b="1" dirty="0">
                <a:solidFill>
                  <a:srgbClr val="FF0000"/>
                </a:solidFill>
              </a:rPr>
              <a:t>خمس مئة وستة وأربعون ألفا وست مئة وستة وأربعون</a:t>
            </a:r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20353C06-C5F9-6DD2-2896-BAEC05CEAF74}"/>
              </a:ext>
            </a:extLst>
          </p:cNvPr>
          <p:cNvSpPr txBox="1"/>
          <p:nvPr/>
        </p:nvSpPr>
        <p:spPr>
          <a:xfrm>
            <a:off x="1219200" y="6220480"/>
            <a:ext cx="91554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800" b="1" dirty="0">
                <a:solidFill>
                  <a:srgbClr val="FF0000"/>
                </a:solidFill>
              </a:rPr>
              <a:t>سبع مئة وستة وأربعون ألفا وسبع مئة وتسعة وخمسون</a:t>
            </a:r>
            <a:endParaRPr lang="fr-FR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47724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CCD218-B96A-AED1-BC3B-A91F2AD2B1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988D489-620C-4FBD-702B-DEE3ADC7B6A1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l" defTabSz="685834" rtl="0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AE5AB9E-8732-CC3C-E9D5-EA7E28A88256}"/>
              </a:ext>
            </a:extLst>
          </p:cNvPr>
          <p:cNvSpPr/>
          <p:nvPr/>
        </p:nvSpPr>
        <p:spPr>
          <a:xfrm>
            <a:off x="3652888" y="1440361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69A5B2C3-FCDD-96E1-B163-BA94521E05DC}"/>
              </a:ext>
            </a:extLst>
          </p:cNvPr>
          <p:cNvSpPr txBox="1"/>
          <p:nvPr/>
        </p:nvSpPr>
        <p:spPr>
          <a:xfrm>
            <a:off x="3870366" y="1104900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algn="ctr" defTabSz="685834" rtl="1" eaLnBrk="1" latinLnBrk="0" hangingPunct="1">
              <a:lnSpc>
                <a:spcPts val="11099"/>
              </a:lnSpc>
            </a:pPr>
            <a:r>
              <a:rPr lang="ar-S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العمليات وحل المسائل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80015EB-A22A-E556-C57C-2854C4D776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97772F9B-A80B-7ECA-E9E5-F2020D3854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65D8BE4-4E3B-AB62-18DB-B9156F2043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" r="170"/>
          <a:stretch/>
        </p:blipFill>
        <p:spPr>
          <a:xfrm>
            <a:off x="5593596" y="5600700"/>
            <a:ext cx="2265336" cy="2769269"/>
          </a:xfrm>
          <a:prstGeom prst="rect">
            <a:avLst/>
          </a:prstGeom>
        </p:spPr>
      </p:pic>
      <p:sp>
        <p:nvSpPr>
          <p:cNvPr id="8" name="TextBox 6">
            <a:extLst>
              <a:ext uri="{FF2B5EF4-FFF2-40B4-BE49-F238E27FC236}">
                <a16:creationId xmlns:a16="http://schemas.microsoft.com/office/drawing/2014/main" id="{62C1855A-5CDC-A0F7-D786-CA93243F9D10}"/>
              </a:ext>
            </a:extLst>
          </p:cNvPr>
          <p:cNvSpPr txBox="1"/>
          <p:nvPr/>
        </p:nvSpPr>
        <p:spPr>
          <a:xfrm>
            <a:off x="1473201" y="2628900"/>
            <a:ext cx="10896599" cy="26988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4" rtl="1" eaLnBrk="1" fontAlgn="auto" latinLnBrk="0" hangingPunct="1">
              <a:lnSpc>
                <a:spcPts val="110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>
                  <a:noFill/>
                </a:ln>
                <a:solidFill>
                  <a:srgbClr val="01070A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إنجاز عمليات </a:t>
            </a:r>
            <a:r>
              <a:rPr lang="ar-M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ضرب</a:t>
            </a:r>
            <a:endParaRPr kumimoji="0" lang="ar-MA" sz="5400" b="0" i="0" u="none" strike="noStrike" kern="1200" cap="none" spc="0" normalizeH="0" baseline="0" noProof="0" dirty="0">
              <a:ln>
                <a:noFill/>
              </a:ln>
              <a:solidFill>
                <a:srgbClr val="01070A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ctr" defTabSz="685834" rtl="1" eaLnBrk="1" fontAlgn="auto" latinLnBrk="0" hangingPunct="1">
              <a:lnSpc>
                <a:spcPts val="110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>
                  <a:noFill/>
                </a:ln>
                <a:solidFill>
                  <a:srgbClr val="01070A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حل مسائل باستعمال تقنية الأسئلة الأربعة</a:t>
            </a: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srgbClr val="01070A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5529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D74077-E679-DFC3-D482-01F256A993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C412439E-7583-6FD6-1159-1F40AC509EA3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45B1943-63FE-16CC-5707-FFC60E738B77}"/>
              </a:ext>
            </a:extLst>
          </p:cNvPr>
          <p:cNvSpPr/>
          <p:nvPr/>
        </p:nvSpPr>
        <p:spPr>
          <a:xfrm>
            <a:off x="275852" y="2802954"/>
            <a:ext cx="13164293" cy="7141146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47D8EF68-2341-6766-BF90-1B278F6D79B0}"/>
              </a:ext>
            </a:extLst>
          </p:cNvPr>
          <p:cNvSpPr/>
          <p:nvPr/>
        </p:nvSpPr>
        <p:spPr>
          <a:xfrm>
            <a:off x="-1" y="644347"/>
            <a:ext cx="13716001" cy="18321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956E42C7-5086-1B40-DA16-3F6D57DAE06F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ماذا تعلمنا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بالنسبة لضرب عدد من رقمين أو 3 أرقام في عدد من رقم واحد</a:t>
            </a: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؟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041C3172-6DF5-D9EF-7429-B82591A17FEF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D8C3484-A28F-69BD-99FF-89182563DA50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BA587B8-C016-514B-84D8-B5BD659CDF5B}"/>
              </a:ext>
            </a:extLst>
          </p:cNvPr>
          <p:cNvSpPr/>
          <p:nvPr/>
        </p:nvSpPr>
        <p:spPr>
          <a:xfrm>
            <a:off x="2286000" y="3223519"/>
            <a:ext cx="7924800" cy="1341373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</a:t>
            </a:r>
            <a:r>
              <a:rPr kumimoji="0" lang="ar-SA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</a:t>
            </a: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نجاز عملية ضرب نتبع الخطوات التالية</a:t>
            </a:r>
          </a:p>
        </p:txBody>
      </p:sp>
      <p:pic>
        <p:nvPicPr>
          <p:cNvPr id="10" name="Image 9" descr="Une image contenant Rectangle, Post-it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435052FF-5F07-DB79-7323-DF3C74CAF84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11" t="39972" r="9538" b="42755"/>
          <a:stretch>
            <a:fillRect/>
          </a:stretch>
        </p:blipFill>
        <p:spPr>
          <a:xfrm rot="10800000">
            <a:off x="764166" y="4982800"/>
            <a:ext cx="12339934" cy="886229"/>
          </a:xfrm>
          <a:prstGeom prst="rect">
            <a:avLst/>
          </a:prstGeom>
        </p:spPr>
      </p:pic>
      <p:pic>
        <p:nvPicPr>
          <p:cNvPr id="11" name="Image 10" descr="Une image contenant Rectangle, Post-it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78B7D1C8-0089-4D72-068D-2A2C5CA8F3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25" t="70666" r="9825" b="12632"/>
          <a:stretch>
            <a:fillRect/>
          </a:stretch>
        </p:blipFill>
        <p:spPr>
          <a:xfrm rot="10800000">
            <a:off x="764166" y="5989051"/>
            <a:ext cx="12339934" cy="856952"/>
          </a:xfrm>
          <a:prstGeom prst="rect">
            <a:avLst/>
          </a:prstGeom>
        </p:spPr>
      </p:pic>
      <p:pic>
        <p:nvPicPr>
          <p:cNvPr id="12" name="Image 11" descr="Une image contenant Rectangle, Post-it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9CC3400C-12F5-99D1-347B-359EAF28E8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3" t="9429" r="9255" b="73298"/>
          <a:stretch>
            <a:fillRect/>
          </a:stretch>
        </p:blipFill>
        <p:spPr>
          <a:xfrm rot="10800000">
            <a:off x="774326" y="6972199"/>
            <a:ext cx="12329774" cy="886229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7FC0A439-C97E-E7D0-C6FD-C3507614A724}"/>
              </a:ext>
            </a:extLst>
          </p:cNvPr>
          <p:cNvSpPr txBox="1"/>
          <p:nvPr/>
        </p:nvSpPr>
        <p:spPr>
          <a:xfrm>
            <a:off x="11147646" y="4886319"/>
            <a:ext cx="18041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الخطوة الأولى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433287AF-7C9E-710B-8F52-2B540F3B5B4C}"/>
              </a:ext>
            </a:extLst>
          </p:cNvPr>
          <p:cNvSpPr txBox="1"/>
          <p:nvPr/>
        </p:nvSpPr>
        <p:spPr>
          <a:xfrm>
            <a:off x="11102442" y="5924264"/>
            <a:ext cx="18041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الخطوة الثانية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AC2FC770-EBA0-53E1-966F-3AC4869C56A0}"/>
              </a:ext>
            </a:extLst>
          </p:cNvPr>
          <p:cNvSpPr txBox="1"/>
          <p:nvPr/>
        </p:nvSpPr>
        <p:spPr>
          <a:xfrm>
            <a:off x="11147646" y="6846889"/>
            <a:ext cx="18041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الخطوة الثالثة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E1BA2522-968E-B422-362D-83E21DC99677}"/>
              </a:ext>
            </a:extLst>
          </p:cNvPr>
          <p:cNvSpPr txBox="1"/>
          <p:nvPr/>
        </p:nvSpPr>
        <p:spPr>
          <a:xfrm>
            <a:off x="719062" y="5181749"/>
            <a:ext cx="100866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أضع العملية عموديا وأبدأ بالعدد الأكبر؛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B9E2D40A-11E4-028C-A20F-083E9C5AEE93}"/>
              </a:ext>
            </a:extLst>
          </p:cNvPr>
          <p:cNvSpPr txBox="1"/>
          <p:nvPr/>
        </p:nvSpPr>
        <p:spPr>
          <a:xfrm>
            <a:off x="488311" y="6134790"/>
            <a:ext cx="103232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أضرب العامل الثاني في وحدات العامل الأول (ولا أنسى الاحتفاظ)؛</a:t>
            </a:r>
            <a:endParaRPr kumimoji="0" lang="ar-SA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6A31ECD9-D78D-C692-26A7-5C95C6F941DA}"/>
              </a:ext>
            </a:extLst>
          </p:cNvPr>
          <p:cNvSpPr txBox="1"/>
          <p:nvPr/>
        </p:nvSpPr>
        <p:spPr>
          <a:xfrm>
            <a:off x="964014" y="7114282"/>
            <a:ext cx="98417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أضرب العامل الثاني في عشرات العامل الأول وأضيف الاحتفاظ؛</a:t>
            </a:r>
            <a:endParaRPr kumimoji="0" lang="ar-SA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Rectangle, Post-it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9576F226-6060-1AA1-0C8A-C97AF32F70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3" t="9429" r="9255" b="73298"/>
          <a:stretch>
            <a:fillRect/>
          </a:stretch>
        </p:blipFill>
        <p:spPr>
          <a:xfrm rot="10800000">
            <a:off x="764166" y="8905470"/>
            <a:ext cx="12339934" cy="886229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2BB56E54-582B-89C8-A12D-250581492F1A}"/>
              </a:ext>
            </a:extLst>
          </p:cNvPr>
          <p:cNvSpPr txBox="1"/>
          <p:nvPr/>
        </p:nvSpPr>
        <p:spPr>
          <a:xfrm>
            <a:off x="10947798" y="8801100"/>
            <a:ext cx="19113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الخطوة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الخامسة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56B3CB6-9A44-2D47-7BC5-9AFE9692103A}"/>
              </a:ext>
            </a:extLst>
          </p:cNvPr>
          <p:cNvSpPr txBox="1"/>
          <p:nvPr/>
        </p:nvSpPr>
        <p:spPr>
          <a:xfrm>
            <a:off x="1205862" y="9073264"/>
            <a:ext cx="95266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أقرأ النتيجة (الجداء).</a:t>
            </a:r>
            <a:endParaRPr kumimoji="0" lang="ar-SA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9" name="Image 8" descr="Une image contenant Rectangle, Post-it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9B2CC52E-3212-6F07-3DC2-E9B04582757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3" t="9429" r="9255" b="73298"/>
          <a:stretch>
            <a:fillRect/>
          </a:stretch>
        </p:blipFill>
        <p:spPr>
          <a:xfrm rot="10800000">
            <a:off x="764166" y="7953985"/>
            <a:ext cx="12339934" cy="886229"/>
          </a:xfrm>
          <a:prstGeom prst="rect">
            <a:avLst/>
          </a:prstGeom>
          <a:ln>
            <a:solidFill>
              <a:srgbClr val="0070C0"/>
            </a:solidFill>
          </a:ln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9AB9A88D-1C12-B3AB-6BFB-DA139460A73E}"/>
              </a:ext>
            </a:extLst>
          </p:cNvPr>
          <p:cNvSpPr txBox="1"/>
          <p:nvPr/>
        </p:nvSpPr>
        <p:spPr>
          <a:xfrm>
            <a:off x="10947798" y="7890434"/>
            <a:ext cx="18041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الخطوة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الرابعة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0AFC4EEE-A80E-1FC2-492B-8DCB618BE03C}"/>
              </a:ext>
            </a:extLst>
          </p:cNvPr>
          <p:cNvSpPr txBox="1"/>
          <p:nvPr/>
        </p:nvSpPr>
        <p:spPr>
          <a:xfrm>
            <a:off x="1116414" y="8104882"/>
            <a:ext cx="98417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أضرب العامل الثاني في مئات العامل الأول وأضيف الاحتفاظ؛</a:t>
            </a:r>
            <a:endParaRPr kumimoji="0" lang="ar-SA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037482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D74077-E679-DFC3-D482-01F256A993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C412439E-7583-6FD6-1159-1F40AC509EA3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45B1943-63FE-16CC-5707-FFC60E738B77}"/>
              </a:ext>
            </a:extLst>
          </p:cNvPr>
          <p:cNvSpPr/>
          <p:nvPr/>
        </p:nvSpPr>
        <p:spPr>
          <a:xfrm>
            <a:off x="275852" y="2802954"/>
            <a:ext cx="13164293" cy="7141146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47D8EF68-2341-6766-BF90-1B278F6D79B0}"/>
              </a:ext>
            </a:extLst>
          </p:cNvPr>
          <p:cNvSpPr/>
          <p:nvPr/>
        </p:nvSpPr>
        <p:spPr>
          <a:xfrm>
            <a:off x="-1" y="644347"/>
            <a:ext cx="13716001" cy="18321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956E42C7-5086-1B40-DA16-3F6D57DAE06F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تعلمنا</a:t>
            </a:r>
            <a:r>
              <a:rPr lang="ar-MA" sz="32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بالنسبة لضرب عدد من رقمين في عدد من رقمين</a:t>
            </a:r>
            <a:r>
              <a:rPr lang="ar-SA" sz="32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041C3172-6DF5-D9EF-7429-B82591A17FEF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D8C3484-A28F-69BD-99FF-89182563DA50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BA587B8-C016-514B-84D8-B5BD659CDF5B}"/>
              </a:ext>
            </a:extLst>
          </p:cNvPr>
          <p:cNvSpPr/>
          <p:nvPr/>
        </p:nvSpPr>
        <p:spPr>
          <a:xfrm>
            <a:off x="2286000" y="3223519"/>
            <a:ext cx="7924800" cy="1341373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</a:t>
            </a:r>
            <a:r>
              <a:rPr lang="ar-SA" sz="4400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</a:t>
            </a:r>
            <a:r>
              <a:rPr lang="ar-MA" sz="4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نجاز عملية ضرب نتبع الخطوات التالية</a:t>
            </a:r>
          </a:p>
        </p:txBody>
      </p:sp>
      <p:pic>
        <p:nvPicPr>
          <p:cNvPr id="10" name="Image 9" descr="Une image contenant Rectangle, Post-it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435052FF-5F07-DB79-7323-DF3C74CAF84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11" t="39972" r="9538" b="42755"/>
          <a:stretch>
            <a:fillRect/>
          </a:stretch>
        </p:blipFill>
        <p:spPr>
          <a:xfrm rot="10800000">
            <a:off x="764166" y="4982800"/>
            <a:ext cx="12339934" cy="886229"/>
          </a:xfrm>
          <a:prstGeom prst="rect">
            <a:avLst/>
          </a:prstGeom>
        </p:spPr>
      </p:pic>
      <p:pic>
        <p:nvPicPr>
          <p:cNvPr id="11" name="Image 10" descr="Une image contenant Rectangle, Post-it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78B7D1C8-0089-4D72-068D-2A2C5CA8F3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25" t="70666" r="9825" b="12632"/>
          <a:stretch>
            <a:fillRect/>
          </a:stretch>
        </p:blipFill>
        <p:spPr>
          <a:xfrm rot="10800000">
            <a:off x="764166" y="5989051"/>
            <a:ext cx="12339934" cy="856952"/>
          </a:xfrm>
          <a:prstGeom prst="rect">
            <a:avLst/>
          </a:prstGeom>
        </p:spPr>
      </p:pic>
      <p:pic>
        <p:nvPicPr>
          <p:cNvPr id="12" name="Image 11" descr="Une image contenant Rectangle, Post-it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9CC3400C-12F5-99D1-347B-359EAF28E8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3" t="9429" r="9255" b="73298"/>
          <a:stretch>
            <a:fillRect/>
          </a:stretch>
        </p:blipFill>
        <p:spPr>
          <a:xfrm rot="10800000">
            <a:off x="774326" y="6972199"/>
            <a:ext cx="12329774" cy="886229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7FC0A439-C97E-E7D0-C6FD-C3507614A724}"/>
              </a:ext>
            </a:extLst>
          </p:cNvPr>
          <p:cNvSpPr txBox="1"/>
          <p:nvPr/>
        </p:nvSpPr>
        <p:spPr>
          <a:xfrm>
            <a:off x="11147646" y="4886319"/>
            <a:ext cx="18041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>
              <a:lnSpc>
                <a:spcPct val="150000"/>
              </a:lnSpc>
            </a:pPr>
            <a:r>
              <a:rPr lang="ar-S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الخطوة الأولى</a:t>
            </a:r>
            <a:endParaRPr lang="fr-FR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433287AF-7C9E-710B-8F52-2B540F3B5B4C}"/>
              </a:ext>
            </a:extLst>
          </p:cNvPr>
          <p:cNvSpPr txBox="1"/>
          <p:nvPr/>
        </p:nvSpPr>
        <p:spPr>
          <a:xfrm>
            <a:off x="11102442" y="5924264"/>
            <a:ext cx="18041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>
              <a:lnSpc>
                <a:spcPct val="150000"/>
              </a:lnSpc>
            </a:pPr>
            <a:r>
              <a:rPr lang="ar-S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الخطوة الثانية</a:t>
            </a:r>
            <a:endParaRPr lang="fr-FR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AC2FC770-EBA0-53E1-966F-3AC4869C56A0}"/>
              </a:ext>
            </a:extLst>
          </p:cNvPr>
          <p:cNvSpPr txBox="1"/>
          <p:nvPr/>
        </p:nvSpPr>
        <p:spPr>
          <a:xfrm>
            <a:off x="11147646" y="6846889"/>
            <a:ext cx="18041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>
              <a:lnSpc>
                <a:spcPct val="150000"/>
              </a:lnSpc>
            </a:pPr>
            <a:r>
              <a:rPr lang="ar-S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الخطوة الثالثة</a:t>
            </a:r>
            <a:endParaRPr lang="fr-FR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E1BA2522-968E-B422-362D-83E21DC99677}"/>
              </a:ext>
            </a:extLst>
          </p:cNvPr>
          <p:cNvSpPr txBox="1"/>
          <p:nvPr/>
        </p:nvSpPr>
        <p:spPr>
          <a:xfrm>
            <a:off x="719062" y="5181749"/>
            <a:ext cx="100866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أضع العملية عموديا وأبدأ بالعدد الأكبر؛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B9E2D40A-11E4-028C-A20F-083E9C5AEE93}"/>
              </a:ext>
            </a:extLst>
          </p:cNvPr>
          <p:cNvSpPr txBox="1"/>
          <p:nvPr/>
        </p:nvSpPr>
        <p:spPr>
          <a:xfrm>
            <a:off x="488311" y="6134790"/>
            <a:ext cx="103232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أحسب الجداء الأول، أي رقم وحدات العامل الثاني في العامل الأول؛</a:t>
            </a:r>
            <a:endParaRPr lang="ar-SA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6A31ECD9-D78D-C692-26A7-5C95C6F941DA}"/>
              </a:ext>
            </a:extLst>
          </p:cNvPr>
          <p:cNvSpPr txBox="1"/>
          <p:nvPr/>
        </p:nvSpPr>
        <p:spPr>
          <a:xfrm>
            <a:off x="964014" y="7114282"/>
            <a:ext cx="98417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أضع 0 وأحسب الجداء الثاني، أي رقم عشرات العامل الثاني في العامل الأول؛</a:t>
            </a:r>
            <a:endParaRPr lang="ar-SA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endParaRPr lang="ar-SA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Rectangle, Post-it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9576F226-6060-1AA1-0C8A-C97AF32F70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3" t="9429" r="9255" b="73298"/>
          <a:stretch>
            <a:fillRect/>
          </a:stretch>
        </p:blipFill>
        <p:spPr>
          <a:xfrm rot="10800000">
            <a:off x="764166" y="8905470"/>
            <a:ext cx="12339934" cy="886229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2BB56E54-582B-89C8-A12D-250581492F1A}"/>
              </a:ext>
            </a:extLst>
          </p:cNvPr>
          <p:cNvSpPr txBox="1"/>
          <p:nvPr/>
        </p:nvSpPr>
        <p:spPr>
          <a:xfrm>
            <a:off x="10947798" y="8801100"/>
            <a:ext cx="19113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>
              <a:lnSpc>
                <a:spcPct val="150000"/>
              </a:lnSpc>
            </a:pPr>
            <a:r>
              <a:rPr lang="ar-S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الخطوة </a:t>
            </a: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الخامسة</a:t>
            </a:r>
            <a:endParaRPr lang="fr-FR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56B3CB6-9A44-2D47-7BC5-9AFE9692103A}"/>
              </a:ext>
            </a:extLst>
          </p:cNvPr>
          <p:cNvSpPr txBox="1"/>
          <p:nvPr/>
        </p:nvSpPr>
        <p:spPr>
          <a:xfrm>
            <a:off x="1205862" y="9073264"/>
            <a:ext cx="95266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أنتبه للاحتفاظ في جميع المراحل.</a:t>
            </a:r>
            <a:endParaRPr lang="ar-SA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" name="Image 8" descr="Une image contenant Rectangle, Post-it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9B2CC52E-3212-6F07-3DC2-E9B04582757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3" t="9429" r="9255" b="73298"/>
          <a:stretch>
            <a:fillRect/>
          </a:stretch>
        </p:blipFill>
        <p:spPr>
          <a:xfrm rot="10800000">
            <a:off x="764166" y="7953985"/>
            <a:ext cx="12339934" cy="886229"/>
          </a:xfrm>
          <a:prstGeom prst="rect">
            <a:avLst/>
          </a:prstGeom>
          <a:ln>
            <a:solidFill>
              <a:srgbClr val="0070C0"/>
            </a:solidFill>
          </a:ln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9AB9A88D-1C12-B3AB-6BFB-DA139460A73E}"/>
              </a:ext>
            </a:extLst>
          </p:cNvPr>
          <p:cNvSpPr txBox="1"/>
          <p:nvPr/>
        </p:nvSpPr>
        <p:spPr>
          <a:xfrm>
            <a:off x="10947798" y="7890434"/>
            <a:ext cx="18041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>
              <a:lnSpc>
                <a:spcPct val="150000"/>
              </a:lnSpc>
            </a:pPr>
            <a:r>
              <a:rPr lang="ar-S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الخطوة </a:t>
            </a: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الرابعة</a:t>
            </a:r>
            <a:endParaRPr lang="fr-FR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0AFC4EEE-A80E-1FC2-492B-8DCB618BE03C}"/>
              </a:ext>
            </a:extLst>
          </p:cNvPr>
          <p:cNvSpPr txBox="1"/>
          <p:nvPr/>
        </p:nvSpPr>
        <p:spPr>
          <a:xfrm>
            <a:off x="1116414" y="8104882"/>
            <a:ext cx="98417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أحسب مجموع </a:t>
            </a:r>
            <a:r>
              <a:rPr lang="ar-MA" sz="32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الجداءين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؛</a:t>
            </a:r>
            <a:endParaRPr lang="ar-SA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endParaRPr lang="ar-SA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97770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11B798-EBEF-CC9C-012E-F17458DD73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F93FA6C-93A2-F203-ABDC-07A67CA1B62F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803D5A15-EDBC-A813-8AD9-5821661B1830}"/>
              </a:ext>
            </a:extLst>
          </p:cNvPr>
          <p:cNvSpPr/>
          <p:nvPr/>
        </p:nvSpPr>
        <p:spPr>
          <a:xfrm>
            <a:off x="228600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0A31BA2-EB90-DFEA-77C1-D72456DEEFAA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657D8AEB-28DA-3A0F-B9B1-35798FEE4F2C}"/>
              </a:ext>
            </a:extLst>
          </p:cNvPr>
          <p:cNvSpPr txBox="1"/>
          <p:nvPr/>
        </p:nvSpPr>
        <p:spPr>
          <a:xfrm>
            <a:off x="4724400" y="976263"/>
            <a:ext cx="779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أنجزوا التمرين 3 صفحة 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25</a:t>
            </a:r>
            <a:endParaRPr kumimoji="0" lang="ar-SA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CE0F4225-E164-6F2D-0E4A-867FF04F6D33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568F8A23-A8DA-859E-D84A-3EBCA143DBC1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11" name="Image 10">
            <a:extLst>
              <a:ext uri="{FF2B5EF4-FFF2-40B4-BE49-F238E27FC236}">
                <a16:creationId xmlns:a16="http://schemas.microsoft.com/office/drawing/2014/main" id="{428A32D9-B45E-EF2D-D417-1E4CD51D636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599" y="4229100"/>
            <a:ext cx="13157537" cy="405540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993A580-3540-6AC7-C0C5-558F9AA2D9B0}"/>
              </a:ext>
            </a:extLst>
          </p:cNvPr>
          <p:cNvSpPr/>
          <p:nvPr/>
        </p:nvSpPr>
        <p:spPr>
          <a:xfrm>
            <a:off x="350646" y="5281150"/>
            <a:ext cx="6507354" cy="2869514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9003100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8D8B61-14D9-9175-1099-78947D2C82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1602552-1ED2-BA25-0124-AB869555F042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2F20BB2-DFFF-2AAC-09E8-B88F56BC61B4}"/>
              </a:ext>
            </a:extLst>
          </p:cNvPr>
          <p:cNvSpPr/>
          <p:nvPr/>
        </p:nvSpPr>
        <p:spPr>
          <a:xfrm>
            <a:off x="228600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C23F272-9FFE-74D4-E480-5235E3D6F618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A7555E9-9275-4893-7B91-6A68D72BA49F}"/>
              </a:ext>
            </a:extLst>
          </p:cNvPr>
          <p:cNvSpPr txBox="1"/>
          <p:nvPr/>
        </p:nvSpPr>
        <p:spPr>
          <a:xfrm>
            <a:off x="4724400" y="976263"/>
            <a:ext cx="779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التصحيح</a:t>
            </a:r>
            <a:endParaRPr kumimoji="0" lang="ar-SA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5542F091-1DD0-BFF0-F5EB-C82BF8D21F04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4EEC1451-CB5D-B46C-FFBC-F8D9A97526C0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11" name="Image 10">
            <a:extLst>
              <a:ext uri="{FF2B5EF4-FFF2-40B4-BE49-F238E27FC236}">
                <a16:creationId xmlns:a16="http://schemas.microsoft.com/office/drawing/2014/main" id="{FDAFAF57-B493-E0CA-7094-CC2BD5702C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599" y="4229100"/>
            <a:ext cx="13157537" cy="405540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28716F7-8393-780B-0161-6F276D43E8A2}"/>
              </a:ext>
            </a:extLst>
          </p:cNvPr>
          <p:cNvSpPr/>
          <p:nvPr/>
        </p:nvSpPr>
        <p:spPr>
          <a:xfrm>
            <a:off x="350646" y="5281150"/>
            <a:ext cx="6507354" cy="2869514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979A63E-5AB8-445C-F274-D399E69C4487}"/>
              </a:ext>
            </a:extLst>
          </p:cNvPr>
          <p:cNvSpPr txBox="1"/>
          <p:nvPr/>
        </p:nvSpPr>
        <p:spPr>
          <a:xfrm>
            <a:off x="2962290" y="3101402"/>
            <a:ext cx="7791417" cy="550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ct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تصحيح</a:t>
            </a: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تفاعلي على السبورة الجانبية</a:t>
            </a:r>
            <a:endParaRPr kumimoji="0" lang="ar-SA" sz="4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3079605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2E0D25-B395-8DBD-4D14-4B5DCEB88D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C81A0A5D-2BB5-C5F5-ABD7-FAF107D28BBE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1E386776-017A-8F13-DC09-55F273EC2ADC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1BA9967-6259-7C64-C2E4-8B38C5A20CEA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4A029FF-C3DF-B214-3A01-6B82500F6C93}"/>
              </a:ext>
            </a:extLst>
          </p:cNvPr>
          <p:cNvSpPr txBox="1"/>
          <p:nvPr/>
        </p:nvSpPr>
        <p:spPr>
          <a:xfrm>
            <a:off x="1371600" y="976263"/>
            <a:ext cx="111442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ابحثوا </a:t>
            </a: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عن حل </a:t>
            </a:r>
            <a:r>
              <a:rPr kumimoji="0" lang="ar-SA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المسأل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تين</a:t>
            </a: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المحددة </a:t>
            </a: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 تسجيل خطوات الحل على دفتر البحث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C7FF2ACA-AE30-261B-8C2D-CD66653395CE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1B272DEB-D38E-E761-64BF-AFB22AB6B88C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17" name="ZoneTexte 16">
            <a:extLst>
              <a:ext uri="{FF2B5EF4-FFF2-40B4-BE49-F238E27FC236}">
                <a16:creationId xmlns:a16="http://schemas.microsoft.com/office/drawing/2014/main" id="{DABADDA1-FA26-87CE-2217-4960FD6D21EB}"/>
              </a:ext>
            </a:extLst>
          </p:cNvPr>
          <p:cNvSpPr txBox="1"/>
          <p:nvPr/>
        </p:nvSpPr>
        <p:spPr>
          <a:xfrm>
            <a:off x="914400" y="4229100"/>
            <a:ext cx="54864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highlight>
                <a:srgbClr val="C0C0C0"/>
              </a:highlight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37AC746-DD36-1866-29B2-92A67B0991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4565" y="3848100"/>
            <a:ext cx="13091571" cy="4671306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A288D250-79A6-6EC7-C904-DD623F1DB5FA}"/>
              </a:ext>
            </a:extLst>
          </p:cNvPr>
          <p:cNvSpPr/>
          <p:nvPr/>
        </p:nvSpPr>
        <p:spPr>
          <a:xfrm>
            <a:off x="685800" y="4965894"/>
            <a:ext cx="12496800" cy="3553511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6162689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42BB8F-7E7F-8954-F113-1F8A0C2114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3CC6340D-BF21-EEB3-FE07-17FF5644273A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2B29D69-283A-E48D-59BE-E37C45388AD6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FF87C7C2-1827-6AAA-3D43-559EF21A0D45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FF1996C7-3D8F-D13C-1A4A-1983800E5489}"/>
              </a:ext>
            </a:extLst>
          </p:cNvPr>
          <p:cNvSpPr txBox="1"/>
          <p:nvPr/>
        </p:nvSpPr>
        <p:spPr>
          <a:xfrm>
            <a:off x="1371600" y="976263"/>
            <a:ext cx="111442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التصحيح</a:t>
            </a:r>
            <a:endParaRPr kumimoji="0" lang="ar-SA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B8EA8EDE-B9A2-DBCA-3E75-1320BAE29142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90CC160-6D61-0317-33E2-A88A3D3A29E6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17" name="ZoneTexte 16">
            <a:extLst>
              <a:ext uri="{FF2B5EF4-FFF2-40B4-BE49-F238E27FC236}">
                <a16:creationId xmlns:a16="http://schemas.microsoft.com/office/drawing/2014/main" id="{4CDF6EA5-9454-CF18-8473-8BEC0ECD166B}"/>
              </a:ext>
            </a:extLst>
          </p:cNvPr>
          <p:cNvSpPr txBox="1"/>
          <p:nvPr/>
        </p:nvSpPr>
        <p:spPr>
          <a:xfrm>
            <a:off x="914400" y="4229100"/>
            <a:ext cx="54864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highlight>
                <a:srgbClr val="C0C0C0"/>
              </a:highlight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77749DA-A6AA-C235-AFB4-AAB2C27A76C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4565" y="3848100"/>
            <a:ext cx="13091571" cy="4671306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868EFEEC-E092-7248-B27C-BCBA29B4340A}"/>
              </a:ext>
            </a:extLst>
          </p:cNvPr>
          <p:cNvSpPr/>
          <p:nvPr/>
        </p:nvSpPr>
        <p:spPr>
          <a:xfrm>
            <a:off x="685800" y="4965894"/>
            <a:ext cx="12496800" cy="3553511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5902D53-9727-940D-F756-9E2798667110}"/>
              </a:ext>
            </a:extLst>
          </p:cNvPr>
          <p:cNvSpPr txBox="1"/>
          <p:nvPr/>
        </p:nvSpPr>
        <p:spPr>
          <a:xfrm>
            <a:off x="1066800" y="7586397"/>
            <a:ext cx="381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36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×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5 = 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180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E5EA539-0188-1FF4-6EE3-FB3D09F44324}"/>
              </a:ext>
            </a:extLst>
          </p:cNvPr>
          <p:cNvSpPr txBox="1"/>
          <p:nvPr/>
        </p:nvSpPr>
        <p:spPr>
          <a:xfrm>
            <a:off x="7494606" y="7581900"/>
            <a:ext cx="381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250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×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6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= 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1500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2494564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183211-87F3-7534-9474-90773A8DB5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610015EC-6286-6F47-F6C1-63A8B4696266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22E3985-86F6-2E85-5096-98256FE2201C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38C9A35-4DCF-4711-FA56-DCAD77338DCD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A9014A6C-5D7A-F836-9652-8366EDF1B3CB}"/>
              </a:ext>
            </a:extLst>
          </p:cNvPr>
          <p:cNvSpPr txBox="1"/>
          <p:nvPr/>
        </p:nvSpPr>
        <p:spPr>
          <a:xfrm>
            <a:off x="1371600" y="976263"/>
            <a:ext cx="111442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التصحيح</a:t>
            </a:r>
            <a:endParaRPr kumimoji="0" lang="ar-SA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6C8461E6-54F7-2238-C7CE-A23183D65FBB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938F7790-C895-687C-D8B4-8B21BFD07D12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17" name="ZoneTexte 16">
            <a:extLst>
              <a:ext uri="{FF2B5EF4-FFF2-40B4-BE49-F238E27FC236}">
                <a16:creationId xmlns:a16="http://schemas.microsoft.com/office/drawing/2014/main" id="{F9C3B3CB-3890-1D74-88EC-5A8E43DB67FE}"/>
              </a:ext>
            </a:extLst>
          </p:cNvPr>
          <p:cNvSpPr txBox="1"/>
          <p:nvPr/>
        </p:nvSpPr>
        <p:spPr>
          <a:xfrm>
            <a:off x="914400" y="4229100"/>
            <a:ext cx="54864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highlight>
                <a:srgbClr val="C0C0C0"/>
              </a:highlight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FB24A52-EBCE-8D20-D211-2B4D59E71A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14400" y="3977395"/>
            <a:ext cx="12174692" cy="390930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F2BAD29-0AF0-274F-C972-FDCE99FFA912}"/>
              </a:ext>
            </a:extLst>
          </p:cNvPr>
          <p:cNvSpPr/>
          <p:nvPr/>
        </p:nvSpPr>
        <p:spPr>
          <a:xfrm>
            <a:off x="919480" y="4965895"/>
            <a:ext cx="6090920" cy="29718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F51B479-1EC7-03A4-8819-3D3CC989407D}"/>
              </a:ext>
            </a:extLst>
          </p:cNvPr>
          <p:cNvSpPr txBox="1"/>
          <p:nvPr/>
        </p:nvSpPr>
        <p:spPr>
          <a:xfrm>
            <a:off x="1356360" y="7127368"/>
            <a:ext cx="381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923 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-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578 = 345</a:t>
            </a:r>
          </a:p>
        </p:txBody>
      </p:sp>
    </p:spTree>
    <p:extLst>
      <p:ext uri="{BB962C8B-B14F-4D97-AF65-F5344CB8AC3E}">
        <p14:creationId xmlns:p14="http://schemas.microsoft.com/office/powerpoint/2010/main" val="3406871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10E2A9-A1A2-0B8F-3B70-1F219DAD08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05259484-6A0A-C281-11B4-07A0AC145F25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7369732-1AEB-7799-05C8-632422C7DD89}"/>
              </a:ext>
            </a:extLst>
          </p:cNvPr>
          <p:cNvSpPr/>
          <p:nvPr/>
        </p:nvSpPr>
        <p:spPr>
          <a:xfrm>
            <a:off x="1447800" y="1680836"/>
            <a:ext cx="10515600" cy="253264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61F05C72-DE2A-BB74-A7DB-2A397123F7C6}"/>
              </a:ext>
            </a:extLst>
          </p:cNvPr>
          <p:cNvSpPr txBox="1"/>
          <p:nvPr/>
        </p:nvSpPr>
        <p:spPr>
          <a:xfrm>
            <a:off x="2156700" y="1485900"/>
            <a:ext cx="9139128" cy="27680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4" rtl="1" eaLnBrk="1" fontAlgn="auto" latinLnBrk="0" hangingPunct="1">
              <a:lnSpc>
                <a:spcPts val="110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200" b="0" i="0" u="none" strike="noStrike" kern="1200" cap="none" spc="0" normalizeH="0" baseline="0" noProof="0" dirty="0">
                <a:ln>
                  <a:noFill/>
                </a:ln>
                <a:solidFill>
                  <a:srgbClr val="01070A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تمرير رائز التصديق على اللبنة وتعبئة شبكة التتبع</a:t>
            </a: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280F0BFE-CAB5-5EA4-3012-3BC8C1C6C7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53D9CF05-E468-1BE7-23D1-FA2D35F571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123E6D3-D671-031D-7E1A-AB8CD38E348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02" r="3802"/>
          <a:stretch/>
        </p:blipFill>
        <p:spPr>
          <a:xfrm>
            <a:off x="5593596" y="5600700"/>
            <a:ext cx="2265336" cy="2769269"/>
          </a:xfrm>
          <a:prstGeom prst="rect">
            <a:avLst/>
          </a:prstGeom>
        </p:spPr>
      </p:pic>
      <p:sp>
        <p:nvSpPr>
          <p:cNvPr id="9" name="TextBox 6">
            <a:extLst>
              <a:ext uri="{FF2B5EF4-FFF2-40B4-BE49-F238E27FC236}">
                <a16:creationId xmlns:a16="http://schemas.microsoft.com/office/drawing/2014/main" id="{6D931694-8365-C244-44CE-590517CB1ED9}"/>
              </a:ext>
            </a:extLst>
          </p:cNvPr>
          <p:cNvSpPr txBox="1"/>
          <p:nvPr/>
        </p:nvSpPr>
        <p:spPr>
          <a:xfrm>
            <a:off x="2701325" y="4256101"/>
            <a:ext cx="8156614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4" rtl="1" eaLnBrk="1" fontAlgn="auto" latinLnBrk="0" hangingPunct="1">
              <a:lnSpc>
                <a:spcPts val="110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200" b="0" i="0" u="none" strike="noStrike" kern="1200" cap="none" spc="0" normalizeH="0" baseline="0" noProof="0" dirty="0">
                <a:ln>
                  <a:noFill/>
                </a:ln>
                <a:solidFill>
                  <a:srgbClr val="01070A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فردي / جماعي</a:t>
            </a:r>
            <a:endParaRPr kumimoji="0" lang="en-US" sz="7200" b="0" i="0" u="none" strike="noStrike" kern="1200" cap="none" spc="0" normalizeH="0" baseline="0" noProof="0" dirty="0">
              <a:ln>
                <a:noFill/>
              </a:ln>
              <a:solidFill>
                <a:srgbClr val="01070A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252719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140925-1BCB-BA55-4FC4-588C947368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07B69393-B825-5E2F-8EFB-C44B9A193213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DAC27CED-9718-93E3-DFC5-F0AC2228548C}"/>
              </a:ext>
            </a:extLst>
          </p:cNvPr>
          <p:cNvGrpSpPr/>
          <p:nvPr/>
        </p:nvGrpSpPr>
        <p:grpSpPr>
          <a:xfrm>
            <a:off x="857250" y="1180450"/>
            <a:ext cx="12001500" cy="7926101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D968A147-DCE1-626E-1553-A55C5A59169C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l" defTabSz="6858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8E723820-1103-A1CB-8BAD-53569327D845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1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21479C26-2F57-6B7C-FD2D-03B209E6F101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D6EC4503-8154-8C10-E728-2D2ADC96859B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14402" rtl="1" eaLnBrk="1" fontAlgn="auto" latinLnBrk="0" hangingPunct="1">
              <a:lnSpc>
                <a:spcPts val="314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85520AC-0A7C-ABB1-5AA3-51F55C8E5D56}"/>
              </a:ext>
            </a:extLst>
          </p:cNvPr>
          <p:cNvSpPr txBox="1"/>
          <p:nvPr/>
        </p:nvSpPr>
        <p:spPr>
          <a:xfrm>
            <a:off x="1017179" y="661889"/>
            <a:ext cx="116816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توجيهات خاصة بتمرير الرائز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9CC10446-B894-830C-3F22-86D846D2D758}"/>
              </a:ext>
            </a:extLst>
          </p:cNvPr>
          <p:cNvSpPr/>
          <p:nvPr/>
        </p:nvSpPr>
        <p:spPr>
          <a:xfrm>
            <a:off x="1524000" y="2490811"/>
            <a:ext cx="10134600" cy="1052489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14402" rtl="1" eaLnBrk="1" fontAlgn="auto" latinLnBrk="0" hangingPunct="1">
              <a:lnSpc>
                <a:spcPts val="314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يمرر الجزء الخاص بالأعداد على الأوراق (يستحسن استنساخ أوراق تتضمن سؤال الأعداد بالعدد الكافي للتلاميذ)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DAA5DD98-F495-4370-4DE3-10EFA4D2E8AE}"/>
              </a:ext>
            </a:extLst>
          </p:cNvPr>
          <p:cNvSpPr/>
          <p:nvPr/>
        </p:nvSpPr>
        <p:spPr>
          <a:xfrm>
            <a:off x="1524000" y="4076700"/>
            <a:ext cx="10134600" cy="126368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14402" rtl="1" eaLnBrk="1" fontAlgn="auto" latinLnBrk="0" hangingPunct="1">
              <a:lnSpc>
                <a:spcPts val="314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يتم تمرير سؤال العمليات بشكل جماعي على الألواح (يطلب الأستاذ من المتعلمين الذين توفقوا في الإجابة على العمليتين معا وضع ألواحهم، يعتمد الألواح الموضوعة لتسجيل (+) والمرفوعة لتسجيل (-) على شبكة التتبع)</a:t>
            </a: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F357C096-2461-CE12-F99A-2138FB26C631}"/>
              </a:ext>
            </a:extLst>
          </p:cNvPr>
          <p:cNvSpPr/>
          <p:nvPr/>
        </p:nvSpPr>
        <p:spPr>
          <a:xfrm>
            <a:off x="1524000" y="5829300"/>
            <a:ext cx="10134600" cy="126368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14402" rtl="1" eaLnBrk="1" fontAlgn="auto" latinLnBrk="0" hangingPunct="1">
              <a:lnSpc>
                <a:spcPts val="314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يتم تمرير سؤال المسألة بشكل جماعي على الألواح (يطلب الأستاذ من المتعلمين الذين توفقوا في الإجابة على المسألة وضع ألواحهم، يعتمد الألواح الموضوعة لتسجيل (+) والمرفوعة لتسجيل (-) على شبكة التتبع)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ABD6348C-8587-2354-9732-339DCBBD0960}"/>
              </a:ext>
            </a:extLst>
          </p:cNvPr>
          <p:cNvSpPr/>
          <p:nvPr/>
        </p:nvSpPr>
        <p:spPr>
          <a:xfrm>
            <a:off x="1644653" y="7505700"/>
            <a:ext cx="10134600" cy="126368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14402" rtl="1" eaLnBrk="1" fontAlgn="auto" latinLnBrk="0" hangingPunct="1">
              <a:lnSpc>
                <a:spcPts val="314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يتم احتساب نسبة التصديق على اللبنة انطلاقا من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سؤال العمليات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فقط</a:t>
            </a:r>
          </a:p>
        </p:txBody>
      </p:sp>
    </p:spTree>
    <p:extLst>
      <p:ext uri="{BB962C8B-B14F-4D97-AF65-F5344CB8AC3E}">
        <p14:creationId xmlns:p14="http://schemas.microsoft.com/office/powerpoint/2010/main" val="395872595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FCA02C-972F-5C03-6E80-2CC47F26D6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54FCD6BC-C865-89D9-B77E-8BBB2328A80D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8B337B0B-A5DE-7380-EE06-572036DBA7E2}"/>
              </a:ext>
            </a:extLst>
          </p:cNvPr>
          <p:cNvSpPr/>
          <p:nvPr/>
        </p:nvSpPr>
        <p:spPr>
          <a:xfrm>
            <a:off x="275851" y="3225043"/>
            <a:ext cx="13164293" cy="6682702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E9A3FC02-E225-5A47-0C7D-D587ADCB5F47}"/>
              </a:ext>
            </a:extLst>
          </p:cNvPr>
          <p:cNvSpPr/>
          <p:nvPr/>
        </p:nvSpPr>
        <p:spPr>
          <a:xfrm>
            <a:off x="-1" y="752746"/>
            <a:ext cx="13716001" cy="23333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BE35F05-4464-C5F2-087D-BE4A9424CED5}"/>
              </a:ext>
            </a:extLst>
          </p:cNvPr>
          <p:cNvSpPr txBox="1"/>
          <p:nvPr/>
        </p:nvSpPr>
        <p:spPr>
          <a:xfrm>
            <a:off x="1209690" y="891689"/>
            <a:ext cx="11296617" cy="16581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يوزع الأستاذ أوراق الإنجاز الفردي الخاص بالأعداد</a:t>
            </a:r>
            <a:b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</a:b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اكتبوا أسماءكم على الأوراق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أنجزوا المطلوب منكم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يحصل المتعلم على (+) إذا توفق في 6 إجابات صحيحة على الأقل، ما دون ذلك يحصل على (-)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0" name="Freeform 8">
            <a:extLst>
              <a:ext uri="{FF2B5EF4-FFF2-40B4-BE49-F238E27FC236}">
                <a16:creationId xmlns:a16="http://schemas.microsoft.com/office/drawing/2014/main" id="{3E63BBAD-8009-FA4B-0D53-7F0AB147F2BC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12E2281E-959D-7C8B-60DC-B3F23547537D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5999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43468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316793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383739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799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</a:t>
                      </a:r>
                      <a:r>
                        <a:rPr lang="ar-S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9" name="TextBox 6">
            <a:extLst>
              <a:ext uri="{FF2B5EF4-FFF2-40B4-BE49-F238E27FC236}">
                <a16:creationId xmlns:a16="http://schemas.microsoft.com/office/drawing/2014/main" id="{35222615-DEB2-86EB-8B5F-52BF09F0B42A}"/>
              </a:ext>
            </a:extLst>
          </p:cNvPr>
          <p:cNvSpPr txBox="1"/>
          <p:nvPr/>
        </p:nvSpPr>
        <p:spPr>
          <a:xfrm>
            <a:off x="6096000" y="2643884"/>
            <a:ext cx="8156614" cy="12214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4" rtl="1" eaLnBrk="1" fontAlgn="auto" latinLnBrk="0" hangingPunct="1">
              <a:lnSpc>
                <a:spcPts val="110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srgbClr val="01070A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أكمل الخانات الفارغة في الجدول كما في المثال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01070A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6258DF97-C790-50BF-BAFA-473F113F717B}"/>
              </a:ext>
            </a:extLst>
          </p:cNvPr>
          <p:cNvGraphicFramePr>
            <a:graphicFrameLocks noGrp="1"/>
          </p:cNvGraphicFramePr>
          <p:nvPr/>
        </p:nvGraphicFramePr>
        <p:xfrm>
          <a:off x="475920" y="4545834"/>
          <a:ext cx="12600000" cy="360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200000">
                  <a:extLst>
                    <a:ext uri="{9D8B030D-6E8A-4147-A177-3AD203B41FA5}">
                      <a16:colId xmlns:a16="http://schemas.microsoft.com/office/drawing/2014/main" val="1724647267"/>
                    </a:ext>
                  </a:extLst>
                </a:gridCol>
                <a:gridCol w="3420000">
                  <a:extLst>
                    <a:ext uri="{9D8B030D-6E8A-4147-A177-3AD203B41FA5}">
                      <a16:colId xmlns:a16="http://schemas.microsoft.com/office/drawing/2014/main" val="3292994462"/>
                    </a:ext>
                  </a:extLst>
                </a:gridCol>
                <a:gridCol w="4980000">
                  <a:extLst>
                    <a:ext uri="{9D8B030D-6E8A-4147-A177-3AD203B41FA5}">
                      <a16:colId xmlns:a16="http://schemas.microsoft.com/office/drawing/2014/main" val="3167951296"/>
                    </a:ext>
                  </a:extLst>
                </a:gridCol>
              </a:tblGrid>
              <a:tr h="720000">
                <a:tc>
                  <a:txBody>
                    <a:bodyPr/>
                    <a:lstStyle/>
                    <a:p>
                      <a:pPr algn="ctr" rtl="1"/>
                      <a:r>
                        <a:rPr kumimoji="0" lang="fr-FR" sz="36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1070A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3 000 + 200 + 40 + 7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kumimoji="0" lang="fr-FR" sz="36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1070A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3 247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rtl="1"/>
                      <a:r>
                        <a:rPr kumimoji="0" lang="ar-MA" sz="36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1070A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ثلاثة آلاف ومئتان وسبعة وأربعون</a:t>
                      </a:r>
                      <a:endParaRPr kumimoji="0" lang="fr-FR" sz="36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1070A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3353727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pPr marL="0" marR="0" lvl="0" indent="0" algn="r" defTabSz="685783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MA" sz="3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1070A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....................................................</a:t>
                      </a:r>
                      <a:endParaRPr kumimoji="0" lang="fr-FR" sz="3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1070A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kumimoji="0" lang="ar-MA" sz="36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1070A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..........................................</a:t>
                      </a:r>
                      <a:endParaRPr kumimoji="0" lang="fr-FR" sz="36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1070A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kumimoji="0" lang="ar-MA" sz="36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1070A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خمس مئة وتسعة وعشرون</a:t>
                      </a:r>
                      <a:endParaRPr kumimoji="0" lang="fr-FR" sz="36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1070A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5581761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pPr marL="0" marR="0" lvl="0" indent="0" algn="r" defTabSz="685783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MA" sz="3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1070A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....................................................</a:t>
                      </a:r>
                      <a:endParaRPr kumimoji="0" lang="fr-FR" sz="3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1070A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685783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MA" sz="3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1070A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..........................................</a:t>
                      </a:r>
                      <a:endParaRPr kumimoji="0" lang="fr-FR" sz="3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1070A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kumimoji="0" lang="ar-MA" sz="36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1070A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أربعة وعشرون ألفا وثلاث مئة وستة وسبعون</a:t>
                      </a:r>
                      <a:endParaRPr kumimoji="0" lang="fr-FR" sz="36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1070A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7445524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pPr marL="0" marR="0" lvl="0" indent="0" algn="r" defTabSz="685783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MA" sz="3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1070A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....................................................</a:t>
                      </a:r>
                      <a:endParaRPr kumimoji="0" lang="fr-FR" sz="3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1070A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685783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MA" sz="3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1070A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..........................................</a:t>
                      </a:r>
                      <a:endParaRPr kumimoji="0" lang="fr-FR" sz="3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1070A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kumimoji="0" lang="ar-MA" sz="36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1070A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سبعة آلاف وثمان مئة وخمسة وتسعون</a:t>
                      </a:r>
                      <a:endParaRPr kumimoji="0" lang="fr-FR" sz="36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1070A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6267042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pPr marL="0" marR="0" lvl="0" indent="0" algn="r" defTabSz="685783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MA" sz="3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1070A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....................................................</a:t>
                      </a:r>
                      <a:endParaRPr kumimoji="0" lang="fr-FR" sz="3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1070A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685783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MA" sz="3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1070A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..........................................</a:t>
                      </a:r>
                      <a:endParaRPr kumimoji="0" lang="fr-FR" sz="3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1070A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kumimoji="0" lang="ar-MA" sz="36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1070A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أربع مئة وواحد وثمانون</a:t>
                      </a:r>
                      <a:endParaRPr kumimoji="0" lang="fr-FR" sz="36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1070A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08920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3351761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390B1F-8DB5-1588-A1BE-7D6A10FA70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F9A51BEF-967D-E3BC-DFD4-66C7CD93E360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09844EF-2F8D-1F6C-22D5-DE428866F3CE}"/>
              </a:ext>
            </a:extLst>
          </p:cNvPr>
          <p:cNvSpPr/>
          <p:nvPr/>
        </p:nvSpPr>
        <p:spPr>
          <a:xfrm>
            <a:off x="275851" y="3225043"/>
            <a:ext cx="13164293" cy="6682702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A81172B7-2B2E-96F2-A8AB-16E9A4449276}"/>
              </a:ext>
            </a:extLst>
          </p:cNvPr>
          <p:cNvSpPr/>
          <p:nvPr/>
        </p:nvSpPr>
        <p:spPr>
          <a:xfrm>
            <a:off x="-1" y="752746"/>
            <a:ext cx="13716001" cy="23333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9D5F814-6BC0-19AF-9895-2F9DF39B7D3C}"/>
              </a:ext>
            </a:extLst>
          </p:cNvPr>
          <p:cNvSpPr txBox="1"/>
          <p:nvPr/>
        </p:nvSpPr>
        <p:spPr>
          <a:xfrm>
            <a:off x="1209690" y="891689"/>
            <a:ext cx="11296617" cy="1642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خذوا ألواحكم، اكتبوا العمليتين وقوموا بإنجازهما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بعد مرور دقيقتين على الأكثر يطلب الأستاذ من المتعلمين رفع الألواح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يطلب الأستاذ من التلاميذ الذين توفقوا في الإجابة بشكل صحيح على العمليتين أن يضعوا ألواحهم 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8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يضع الأستاذ (+) بالنسبة للتلاميذ الذين ألواحهم موضوعة و (-) للتلاميذ الذين ألواحهم مرفوعة</a:t>
            </a:r>
            <a:endParaRPr kumimoji="0" lang="fr-FR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0" name="Freeform 8">
            <a:extLst>
              <a:ext uri="{FF2B5EF4-FFF2-40B4-BE49-F238E27FC236}">
                <a16:creationId xmlns:a16="http://schemas.microsoft.com/office/drawing/2014/main" id="{9572DF73-B0A4-706A-A4B9-CBF0CE4504A8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EBDFA03F-55CB-003E-D33C-C27D45D873BD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5999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43468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316793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383739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799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</a:t>
                      </a:r>
                      <a:r>
                        <a:rPr lang="ar-S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AE0378A7-BAC0-DCC2-96F7-2664CAA793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17790" y="3346465"/>
            <a:ext cx="10880413" cy="6439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04908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250BA3-6B2C-671E-892B-2DDCD27A57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CF9EA2E-1BAA-C068-809A-22E730DAAC32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D305282-F614-6593-2E11-0A4FECE949D1}"/>
              </a:ext>
            </a:extLst>
          </p:cNvPr>
          <p:cNvSpPr/>
          <p:nvPr/>
        </p:nvSpPr>
        <p:spPr>
          <a:xfrm>
            <a:off x="275851" y="3225043"/>
            <a:ext cx="13164293" cy="6682702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A4D07E43-0798-540D-F5F0-B96092E69216}"/>
              </a:ext>
            </a:extLst>
          </p:cNvPr>
          <p:cNvSpPr/>
          <p:nvPr/>
        </p:nvSpPr>
        <p:spPr>
          <a:xfrm>
            <a:off x="-1" y="752746"/>
            <a:ext cx="13716001" cy="23333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0" name="Freeform 8">
            <a:extLst>
              <a:ext uri="{FF2B5EF4-FFF2-40B4-BE49-F238E27FC236}">
                <a16:creationId xmlns:a16="http://schemas.microsoft.com/office/drawing/2014/main" id="{447AECD9-9861-1648-781C-2FB101C099FB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8A252BF2-2F35-BA17-FFB6-AC01D3EEDB87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5999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43468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316793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383739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799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</a:t>
                      </a:r>
                      <a:r>
                        <a:rPr lang="ar-S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36822FFB-3339-19DD-5072-62E8697BA333}"/>
              </a:ext>
            </a:extLst>
          </p:cNvPr>
          <p:cNvSpPr txBox="1"/>
          <p:nvPr/>
        </p:nvSpPr>
        <p:spPr>
          <a:xfrm>
            <a:off x="1209690" y="891689"/>
            <a:ext cx="11296617" cy="1642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سأقرأ المسألة (يقرأ الأستاذ المسألة مرتين). أجيبوا عن المسألة بوضع العملية المناسبة وإنجازها.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بعد مرور دقيقتين على الأكثر يطلب الأستاذ من المتعلمين رفع الألواح 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يطلب الأستاذ من التلاميذ الذين توفقوا في الإجابة بشكل صحيح أن يضعوا ألواحهم 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lang="ar-MA" sz="28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يضع الأستاذ (+) بالنسبة للتلاميذ الذين ألواحهم موضوعة و (-) للتلاميذ الذين ألواحهم مرفوعة</a:t>
            </a:r>
            <a:endParaRPr lang="fr-FR" sz="28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332D990-386D-C631-CBAD-34D32B743BBD}"/>
              </a:ext>
            </a:extLst>
          </p:cNvPr>
          <p:cNvSpPr/>
          <p:nvPr/>
        </p:nvSpPr>
        <p:spPr>
          <a:xfrm>
            <a:off x="457200" y="4119717"/>
            <a:ext cx="12801600" cy="4674527"/>
          </a:xfrm>
          <a:prstGeom prst="roundRect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عرف اليوم الأول من الأبواب المفتوحة بمدرستنا الرائدة، زيارة 274 شخصا، وخلال اليوم الثاني زارها 52 زائرا أقل من اليوم الأول. </a:t>
            </a:r>
            <a:endParaRPr kumimoji="0" lang="fr-FR" sz="8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 هو عدد الزوار خلال اليوم الثاني؟</a:t>
            </a:r>
          </a:p>
        </p:txBody>
      </p:sp>
    </p:spTree>
    <p:extLst>
      <p:ext uri="{BB962C8B-B14F-4D97-AF65-F5344CB8AC3E}">
        <p14:creationId xmlns:p14="http://schemas.microsoft.com/office/powerpoint/2010/main" val="58039993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0D3766-B66F-AD9A-5982-78FC7AE56B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E2AC35F-F345-1062-5C2D-FDBB3F54EA3C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900E4C5-362F-2FBE-1553-35E877A5810D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9539F363-66EA-18B4-861A-55EB11320F5D}"/>
              </a:ext>
            </a:extLst>
          </p:cNvPr>
          <p:cNvSpPr txBox="1"/>
          <p:nvPr/>
        </p:nvSpPr>
        <p:spPr>
          <a:xfrm>
            <a:off x="2895600" y="3970418"/>
            <a:ext cx="7556801" cy="13542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0" i="0" u="none" strike="noStrike" kern="1200" cap="none" spc="0" normalizeH="0" baseline="0" noProof="0" dirty="0">
                <a:ln>
                  <a:noFill/>
                </a:ln>
                <a:solidFill>
                  <a:srgbClr val="01070A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 </a:t>
            </a:r>
            <a:r>
              <a:rPr kumimoji="0" lang="ar-SA" sz="4400" b="0" i="0" u="none" strike="noStrike" kern="1200" cap="none" spc="0" normalizeH="0" baseline="0" noProof="0" dirty="0">
                <a:ln>
                  <a:noFill/>
                </a:ln>
                <a:solidFill>
                  <a:srgbClr val="01070A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التعرف على الأعداد وقيمة الأرقام ومكانها</a:t>
            </a:r>
          </a:p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400" b="0" i="0" u="none" strike="noStrike" kern="1200" cap="none" spc="0" normalizeH="0" baseline="0" noProof="0" dirty="0">
                <a:ln>
                  <a:noFill/>
                </a:ln>
                <a:solidFill>
                  <a:srgbClr val="01070A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باستخدام لعبة </a:t>
            </a: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srgbClr val="01070A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الفرقعة والتصفيق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01070A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2E43F0AD-CA5A-B1DB-02B9-B61E3B041261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4" rtl="1" eaLnBrk="1" fontAlgn="auto" latinLnBrk="0" hangingPunct="1">
              <a:lnSpc>
                <a:spcPts val="110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7200" b="0" i="0" u="none" strike="noStrike" kern="1200" cap="none" spc="0" normalizeH="0" baseline="0" noProof="0" dirty="0">
                <a:ln>
                  <a:noFill/>
                </a:ln>
                <a:solidFill>
                  <a:srgbClr val="01070A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لعبة</a:t>
            </a:r>
            <a:r>
              <a:rPr kumimoji="0" lang="ar-MA" sz="7200" b="0" i="0" u="none" strike="noStrike" kern="1200" cap="none" spc="0" normalizeH="0" baseline="0" noProof="0" dirty="0">
                <a:ln>
                  <a:noFill/>
                </a:ln>
                <a:solidFill>
                  <a:srgbClr val="01070A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الفرقعة والتصفيق</a:t>
            </a:r>
            <a:endParaRPr kumimoji="0" lang="en-US" sz="7200" b="0" i="0" u="none" strike="noStrike" kern="1200" cap="none" spc="0" normalizeH="0" baseline="0" noProof="0" dirty="0">
              <a:ln>
                <a:noFill/>
              </a:ln>
              <a:solidFill>
                <a:srgbClr val="01070A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47B32BC9-3E23-9FD3-FE82-DDCA22010E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8438497B-B8C9-9F3B-904B-3AB7C83732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9" name="Image 8" descr="Une image contenant cercle, capture d’écran, Symétrie, art&#10;&#10;Le contenu généré par l’IA peut être incorrect.">
            <a:extLst>
              <a:ext uri="{FF2B5EF4-FFF2-40B4-BE49-F238E27FC236}">
                <a16:creationId xmlns:a16="http://schemas.microsoft.com/office/drawing/2014/main" id="{B0687EDE-C1F8-DD48-3E17-BC6F2EBFDE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286" t="6698" r="76453" b="64450"/>
          <a:stretch>
            <a:fillRect/>
          </a:stretch>
        </p:blipFill>
        <p:spPr>
          <a:xfrm>
            <a:off x="5531000" y="6031763"/>
            <a:ext cx="2286000" cy="2553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705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DBB131-EA35-215A-EF0A-BC625E038D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5839B71-69E0-694E-B3E9-8B10CE4FA6FB}"/>
              </a:ext>
            </a:extLst>
          </p:cNvPr>
          <p:cNvSpPr/>
          <p:nvPr/>
        </p:nvSpPr>
        <p:spPr>
          <a:xfrm>
            <a:off x="-1" y="2182636"/>
            <a:ext cx="13716001" cy="8104364"/>
          </a:xfrm>
          <a:prstGeom prst="rect">
            <a:avLst/>
          </a:prstGeom>
          <a:solidFill>
            <a:srgbClr val="4AC28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9CBABCC-703A-1F7F-9ECE-3B1353F55E0F}"/>
              </a:ext>
            </a:extLst>
          </p:cNvPr>
          <p:cNvSpPr/>
          <p:nvPr/>
        </p:nvSpPr>
        <p:spPr>
          <a:xfrm>
            <a:off x="275854" y="2476500"/>
            <a:ext cx="13164293" cy="74675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ٍٍ</a:t>
            </a: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787366D-4593-DE07-FCC0-692DE29035DD}"/>
              </a:ext>
            </a:extLst>
          </p:cNvPr>
          <p:cNvSpPr/>
          <p:nvPr/>
        </p:nvSpPr>
        <p:spPr>
          <a:xfrm>
            <a:off x="-1" y="644347"/>
            <a:ext cx="13716001" cy="153829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61C7E756-0EFF-9D4E-F8C0-8B97C82A62C7}"/>
              </a:ext>
            </a:extLst>
          </p:cNvPr>
          <p:cNvSpPr txBox="1"/>
          <p:nvPr/>
        </p:nvSpPr>
        <p:spPr>
          <a:xfrm>
            <a:off x="152400" y="863027"/>
            <a:ext cx="12504004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 سنلعب لعبة الفرقعة والتصفيق. 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4272A2BE-853B-B0B7-C654-BA1D4D380784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8A2AF6E3-A8C6-D9CC-53C1-97C9B6301905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624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C28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5" name="Image 4" descr="Une image contenant cercle, capture d’écran, Symétrie, art&#10;&#10;Le contenu généré par l’IA peut être incorrect.">
            <a:extLst>
              <a:ext uri="{FF2B5EF4-FFF2-40B4-BE49-F238E27FC236}">
                <a16:creationId xmlns:a16="http://schemas.microsoft.com/office/drawing/2014/main" id="{FD7A0706-1EAC-2B8E-0EC5-0BD77CFD86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286" t="6698" r="76453" b="64450"/>
          <a:stretch>
            <a:fillRect/>
          </a:stretch>
        </p:blipFill>
        <p:spPr>
          <a:xfrm>
            <a:off x="800640" y="943680"/>
            <a:ext cx="841924" cy="940272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329CF4E-7064-4498-672D-10EC1585DCC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4361" y="3512471"/>
            <a:ext cx="5464138" cy="5274207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8AB42124-4DD8-38D5-AA5E-9A90B266DEE9}"/>
              </a:ext>
            </a:extLst>
          </p:cNvPr>
          <p:cNvSpPr txBox="1"/>
          <p:nvPr/>
        </p:nvSpPr>
        <p:spPr>
          <a:xfrm>
            <a:off x="8672767" y="5143500"/>
            <a:ext cx="298339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نمذجة لعبة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الفرقعة والتصفيق</a:t>
            </a:r>
            <a:endParaRPr kumimoji="0" lang="ar-SA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2" name="Picture 8">
            <a:extLst>
              <a:ext uri="{FF2B5EF4-FFF2-40B4-BE49-F238E27FC236}">
                <a16:creationId xmlns:a16="http://schemas.microsoft.com/office/drawing/2014/main" id="{8FDDAA97-8D8F-4F36-BE0C-BC6F5497FFD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34166" y="4342128"/>
            <a:ext cx="2806155" cy="2858772"/>
          </a:xfrm>
          <a:prstGeom prst="rect">
            <a:avLst/>
          </a:prstGeom>
        </p:spPr>
      </p:pic>
      <p:pic>
        <p:nvPicPr>
          <p:cNvPr id="24" name="Picture 9" descr="A picture containing logo, symbol, white, graphics&#10;&#10;Description automatically generated">
            <a:extLst>
              <a:ext uri="{FF2B5EF4-FFF2-40B4-BE49-F238E27FC236}">
                <a16:creationId xmlns:a16="http://schemas.microsoft.com/office/drawing/2014/main" id="{96E32631-3841-5467-5A69-32CC7C5DC2C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721" b="98605" l="0" r="97209">
                        <a14:foregroundMark x1="28837" y1="21860" x2="28837" y2="21860"/>
                        <a14:foregroundMark x1="20930" y1="64186" x2="20930" y2="64186"/>
                        <a14:foregroundMark x1="19070" y1="69302" x2="19070" y2="69302"/>
                        <a14:foregroundMark x1="6047" y1="20000" x2="6047" y2="20000"/>
                        <a14:foregroundMark x1="70698" y1="7907" x2="70698" y2="7907"/>
                        <a14:foregroundMark x1="69767" y1="3721" x2="69767" y2="3721"/>
                        <a14:foregroundMark x1="80930" y1="12558" x2="80930" y2="12558"/>
                        <a14:foregroundMark x1="89767" y1="26047" x2="89767" y2="26047"/>
                        <a14:foregroundMark x1="54884" y1="93488" x2="54884" y2="93488"/>
                        <a14:foregroundMark x1="1395" y1="34419" x2="1395" y2="34419"/>
                        <a14:foregroundMark x1="90233" y1="59535" x2="90233" y2="59535"/>
                        <a14:foregroundMark x1="97674" y1="65581" x2="97674" y2="65581"/>
                        <a14:foregroundMark x1="58140" y1="98605" x2="58140" y2="986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1" y="6477056"/>
            <a:ext cx="2113900" cy="2456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932709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3E4548-31A5-A390-8A76-1624BF5C9E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45B2BD5-3604-5120-1BA8-B2BB5F52FC11}"/>
              </a:ext>
            </a:extLst>
          </p:cNvPr>
          <p:cNvSpPr/>
          <p:nvPr/>
        </p:nvSpPr>
        <p:spPr>
          <a:xfrm>
            <a:off x="3697297" y="46116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DA903DF3-8002-9109-87C1-86F857B2B405}"/>
              </a:ext>
            </a:extLst>
          </p:cNvPr>
          <p:cNvSpPr txBox="1"/>
          <p:nvPr/>
        </p:nvSpPr>
        <p:spPr>
          <a:xfrm>
            <a:off x="3914775" y="461162"/>
            <a:ext cx="5886448" cy="10541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4" rtl="0" eaLnBrk="1" fontAlgn="auto" latinLnBrk="0" hangingPunct="1">
              <a:lnSpc>
                <a:spcPts val="786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srgbClr val="01070A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الواجبات المنزلية</a:t>
            </a: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7D03FEB9-2C30-40DA-0F26-625E271A38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0" y="7886700"/>
            <a:ext cx="2590800" cy="2590800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FC596F85-3F00-93AC-2AD8-5E38797B01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81786" y="8163886"/>
            <a:ext cx="2313613" cy="2313613"/>
          </a:xfrm>
          <a:prstGeom prst="rect">
            <a:avLst/>
          </a:prstGeom>
        </p:spPr>
      </p:pic>
      <p:pic>
        <p:nvPicPr>
          <p:cNvPr id="8" name="Image 7" descr="Une image contenant Dessin d’enfant, garçon, dessin, personne&#10;&#10;Le contenu généré par l’IA peut être incorrect.">
            <a:extLst>
              <a:ext uri="{FF2B5EF4-FFF2-40B4-BE49-F238E27FC236}">
                <a16:creationId xmlns:a16="http://schemas.microsoft.com/office/drawing/2014/main" id="{0234B9CA-8F10-B5F3-CF4B-CE796177F9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0120" y="2552700"/>
            <a:ext cx="6855757" cy="3874993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CC3FF4CA-F699-841D-BE5A-A7643F672149}"/>
              </a:ext>
            </a:extLst>
          </p:cNvPr>
          <p:cNvSpPr/>
          <p:nvPr/>
        </p:nvSpPr>
        <p:spPr>
          <a:xfrm>
            <a:off x="2895601" y="6545627"/>
            <a:ext cx="7924800" cy="162923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ينجز المتعلمون ما تبقى من التمارين في منازلهم مع تذكيرهم بأن مراقبة الانجازات ستتم بداية الحصة الموالية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55538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4C2595-CF05-AFAA-3EBF-89E2ABBBB5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06F595D-1BB5-BBD4-B929-F8BF86EB2E1F}"/>
              </a:ext>
            </a:extLst>
          </p:cNvPr>
          <p:cNvSpPr/>
          <p:nvPr/>
        </p:nvSpPr>
        <p:spPr>
          <a:xfrm>
            <a:off x="3652888" y="495300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9357944A-0D76-69AC-CAB1-79C2F3A8F5B0}"/>
              </a:ext>
            </a:extLst>
          </p:cNvPr>
          <p:cNvSpPr txBox="1"/>
          <p:nvPr/>
        </p:nvSpPr>
        <p:spPr>
          <a:xfrm>
            <a:off x="8500253" y="1999958"/>
            <a:ext cx="4487893" cy="13542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01070A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1 -  تسجيل الملاحظات حول سير الحصة على المذكرة اليومية؛</a:t>
            </a: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BA5B9F4C-350F-6A1A-20A9-1D4B495BB4F5}"/>
              </a:ext>
            </a:extLst>
          </p:cNvPr>
          <p:cNvSpPr txBox="1"/>
          <p:nvPr/>
        </p:nvSpPr>
        <p:spPr>
          <a:xfrm>
            <a:off x="3870366" y="537913"/>
            <a:ext cx="5886448" cy="10541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4" rtl="0" eaLnBrk="1" fontAlgn="auto" latinLnBrk="0" hangingPunct="1">
              <a:lnSpc>
                <a:spcPts val="786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srgbClr val="01070A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تبصر الحصة</a:t>
            </a: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DF77D1F2-879F-99D9-93CA-BA8ED52EA7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0" y="7581900"/>
            <a:ext cx="2857500" cy="2857500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908F9161-27D3-703D-BB3E-9831D8A6DF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6200" y="7988300"/>
            <a:ext cx="2489200" cy="24892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5E53BE1-2960-F37B-7679-944CCD490B60}"/>
              </a:ext>
            </a:extLst>
          </p:cNvPr>
          <p:cNvSpPr txBox="1"/>
          <p:nvPr/>
        </p:nvSpPr>
        <p:spPr>
          <a:xfrm>
            <a:off x="388906" y="2131600"/>
            <a:ext cx="5630893" cy="13542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01070A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2 -  تسجيل نسبة التحكم التقديرية من أهداف الحصة.</a:t>
            </a:r>
          </a:p>
        </p:txBody>
      </p:sp>
      <p:pic>
        <p:nvPicPr>
          <p:cNvPr id="2" name="Image 1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2C4B541A-C3C3-1288-DBF0-331CE6EFCF1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500253" y="3585480"/>
            <a:ext cx="4296955" cy="372335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8CD5984-4BDA-200B-A93F-E2B248F3F56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4000" y="3585480"/>
            <a:ext cx="2965158" cy="356777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3664201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2A6D86EB-EC48-7F1E-4291-3206B9CB9BA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067" b="13512"/>
          <a:stretch/>
        </p:blipFill>
        <p:spPr>
          <a:xfrm>
            <a:off x="0" y="1285876"/>
            <a:ext cx="13716000" cy="8505824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E1119DE3-130F-2E20-D3BE-4802887DBA14}"/>
              </a:ext>
            </a:extLst>
          </p:cNvPr>
          <p:cNvGraphicFramePr>
            <a:graphicFrameLocks noGrp="1"/>
          </p:cNvGraphicFramePr>
          <p:nvPr/>
        </p:nvGraphicFramePr>
        <p:xfrm>
          <a:off x="150019" y="1901113"/>
          <a:ext cx="13415962" cy="789058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708606">
                  <a:extLst>
                    <a:ext uri="{9D8B030D-6E8A-4147-A177-3AD203B41FA5}">
                      <a16:colId xmlns:a16="http://schemas.microsoft.com/office/drawing/2014/main" val="2904711255"/>
                    </a:ext>
                  </a:extLst>
                </a:gridCol>
                <a:gridCol w="1707356">
                  <a:extLst>
                    <a:ext uri="{9D8B030D-6E8A-4147-A177-3AD203B41FA5}">
                      <a16:colId xmlns:a16="http://schemas.microsoft.com/office/drawing/2014/main" val="288616010"/>
                    </a:ext>
                  </a:extLst>
                </a:gridCol>
              </a:tblGrid>
              <a:tr h="867540">
                <a:tc gridSpan="2">
                  <a:txBody>
                    <a:bodyPr/>
                    <a:lstStyle/>
                    <a:p>
                      <a:pPr marL="0" marR="0" lvl="0" indent="0" algn="ctr" defTabSz="1028700" rtl="1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prstClr val="black"/>
                        </a:buClr>
                        <a:buSzPts val="4200"/>
                        <a:buFont typeface="Montserrat"/>
                        <a:buNone/>
                        <a:tabLst/>
                        <a:defRPr/>
                      </a:pPr>
                      <a:r>
                        <a:rPr lang="ar-MA" sz="5400" b="1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  <a:sym typeface="Montserrat"/>
                        </a:rPr>
                        <a:t>سيرورة الإنجاز</a:t>
                      </a:r>
                      <a:endParaRPr lang="fr-MA" sz="54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  <a:sym typeface="Montserrat"/>
                      </a:endParaRPr>
                    </a:p>
                  </a:txBody>
                  <a:tcPr marL="102870" marR="102870" marT="51435" marB="51435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7249939"/>
                  </a:ext>
                </a:extLst>
              </a:tr>
              <a:tr h="1048712">
                <a:tc>
                  <a:txBody>
                    <a:bodyPr/>
                    <a:lstStyle/>
                    <a:p>
                      <a:pPr algn="ctr" rtl="1"/>
                      <a:r>
                        <a:rPr lang="ar-MA" sz="3600" b="1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تنظيم وإعداد الفضاء؛ تحضير المعينات الديداكتيكية؛ جذب انتباه المتعلمين؛ التصريح بأهداف النشاط.</a:t>
                      </a:r>
                      <a:endParaRPr lang="fr-MA" sz="36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02870" marR="102870" marT="51435" marB="51435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3600" b="1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التهيئة</a:t>
                      </a:r>
                      <a:endParaRPr lang="fr-MA" sz="36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02870" marR="102870" marT="51435" marB="51435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9867186"/>
                  </a:ext>
                </a:extLst>
              </a:tr>
              <a:tr h="750492">
                <a:tc gridSpan="2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ar-MA" sz="5400" b="1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1) النمذجة</a:t>
                      </a:r>
                      <a:endParaRPr lang="fr-MA" sz="54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02870" marR="102870" marT="51435" marB="51435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rtl="1"/>
                      <a:endParaRPr lang="fr-MA" b="1" dirty="0"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2685650"/>
                  </a:ext>
                </a:extLst>
              </a:tr>
              <a:tr h="5048505">
                <a:tc gridSpan="2">
                  <a:txBody>
                    <a:bodyPr/>
                    <a:lstStyle/>
                    <a:p>
                      <a:pPr algn="just" rtl="1">
                        <a:lnSpc>
                          <a:spcPct val="150000"/>
                        </a:lnSpc>
                      </a:pPr>
                      <a:endParaRPr lang="ar-MA" sz="2700" kern="1200" dirty="0">
                        <a:solidFill>
                          <a:schemeClr val="tx1"/>
                        </a:solidFill>
                        <a:latin typeface="MadaniArabic-ExtraLight" panose="00000300000000000000" pitchFamily="2" charset="-78"/>
                        <a:ea typeface="+mn-ea"/>
                        <a:cs typeface="+mj-cs"/>
                      </a:endParaRPr>
                    </a:p>
                  </a:txBody>
                  <a:tcPr marL="102870" marR="102870" marT="51435" marB="51435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4916015"/>
                  </a:ext>
                </a:extLst>
              </a:tr>
            </a:tbl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F9FC9272-CBB5-63E9-A7E7-EF414AAA6C93}"/>
              </a:ext>
            </a:extLst>
          </p:cNvPr>
          <p:cNvSpPr/>
          <p:nvPr/>
        </p:nvSpPr>
        <p:spPr>
          <a:xfrm>
            <a:off x="0" y="1252017"/>
            <a:ext cx="13716000" cy="7715250"/>
          </a:xfrm>
          <a:prstGeom prst="rect">
            <a:avLst/>
          </a:prstGeom>
          <a:noFill/>
          <a:ln w="5715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10287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02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adaniArabic-ExtraLight" panose="00000300000000000000" pitchFamily="2" charset="-78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9E3095B-E60C-38DF-E04D-1BE02489E71C}"/>
              </a:ext>
            </a:extLst>
          </p:cNvPr>
          <p:cNvSpPr txBox="1"/>
          <p:nvPr/>
        </p:nvSpPr>
        <p:spPr>
          <a:xfrm>
            <a:off x="2221669" y="4622542"/>
            <a:ext cx="11157454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10287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يقوم الأستاذ بنمذجة النشاط:</a:t>
            </a:r>
          </a:p>
          <a:p>
            <a:pPr marL="321469" marR="0" lvl="0" indent="-321469" algn="just" defTabSz="10287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يطلب من المتعلمين الاستماع والملاحظة؛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321469" marR="0" lvl="0" indent="-321469" algn="just" defTabSz="10287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يشرح قيمة النقرة (فرقعة الأصابع)، فرقعة واحدة تعني العدد 1، فرقعتان تعنيان العدد 2 وهكذا...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321469" marR="0" lvl="0" indent="-321469" algn="just" defTabSz="10287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يشرح قيمة التصفيقة، تصفيقة تعني 10، تصفيقتان تعنيان العدد 20 وهكذا...</a:t>
            </a:r>
          </a:p>
          <a:p>
            <a:pPr marL="321469" marR="0" lvl="0" indent="-321469" algn="just" defTabSz="10287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قيمة الضربة بالرجل على الأرض: ضربة واحدة تساوي مئة واحدة / ضربتان تساوي مئتان / ثلاث ضربات تساوي 3 في رقم المئات وهكذا......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321469" marR="0" lvl="0" indent="-321469" algn="just" defTabSz="10287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يطلب من التلاميذ الاستماع جيدا إلى فرقعات الأصابع والتصفيقات والعد ذهنيا.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321469" marR="0" lvl="0" indent="-321469" algn="just" defTabSz="10287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يطلب من المتعلمين الإنصات لتعرف عدد التصفيقات وعدد فرقعات الأصابع وتعرف العدد المعني.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321469" marR="0" lvl="0" indent="-321469" algn="just" defTabSz="10287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بدء اللعبة بأعداد صغيرة ثم التدرج نحو الكبيرة.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321469" marR="0" lvl="0" indent="-321469" algn="just" defTabSz="10287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التناوب بين التصفيق والفرقعة لتعرف العدد أو الانطلاق من العدد لتمثيله بالتصفيق والفرقعات.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B578953-7660-AB7C-D119-45DBA4A560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4070" y="4883973"/>
            <a:ext cx="1857854" cy="1892690"/>
          </a:xfrm>
          <a:prstGeom prst="rect">
            <a:avLst/>
          </a:prstGeom>
        </p:spPr>
      </p:pic>
      <p:pic>
        <p:nvPicPr>
          <p:cNvPr id="10" name="Picture 9" descr="A picture containing logo, symbol, white, graphics&#10;&#10;Description automatically generated">
            <a:extLst>
              <a:ext uri="{FF2B5EF4-FFF2-40B4-BE49-F238E27FC236}">
                <a16:creationId xmlns:a16="http://schemas.microsoft.com/office/drawing/2014/main" id="{881C00D8-2293-B24E-9AF1-A7916CCCE72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721" b="98605" l="0" r="97209">
                        <a14:foregroundMark x1="28837" y1="21860" x2="28837" y2="21860"/>
                        <a14:foregroundMark x1="20930" y1="64186" x2="20930" y2="64186"/>
                        <a14:foregroundMark x1="19070" y1="69302" x2="19070" y2="69302"/>
                        <a14:foregroundMark x1="6047" y1="20000" x2="6047" y2="20000"/>
                        <a14:foregroundMark x1="70698" y1="7907" x2="70698" y2="7907"/>
                        <a14:foregroundMark x1="69767" y1="3721" x2="69767" y2="3721"/>
                        <a14:foregroundMark x1="80930" y1="12558" x2="80930" y2="12558"/>
                        <a14:foregroundMark x1="89767" y1="26047" x2="89767" y2="26047"/>
                        <a14:foregroundMark x1="54884" y1="93488" x2="54884" y2="93488"/>
                        <a14:foregroundMark x1="1395" y1="34419" x2="1395" y2="34419"/>
                        <a14:foregroundMark x1="90233" y1="59535" x2="90233" y2="59535"/>
                        <a14:foregroundMark x1="97674" y1="65581" x2="97674" y2="65581"/>
                        <a14:foregroundMark x1="58140" y1="98605" x2="58140" y2="986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869" y="7238858"/>
            <a:ext cx="1400259" cy="1627308"/>
          </a:xfrm>
          <a:prstGeom prst="rect">
            <a:avLst/>
          </a:prstGeom>
        </p:spPr>
      </p:pic>
      <p:sp>
        <p:nvSpPr>
          <p:cNvPr id="3" name="Google Shape;146;p4">
            <a:extLst>
              <a:ext uri="{FF2B5EF4-FFF2-40B4-BE49-F238E27FC236}">
                <a16:creationId xmlns:a16="http://schemas.microsoft.com/office/drawing/2014/main" id="{A928257C-B20A-DECB-66D8-DCC2D69B6F27}"/>
              </a:ext>
            </a:extLst>
          </p:cNvPr>
          <p:cNvSpPr txBox="1">
            <a:spLocks/>
          </p:cNvSpPr>
          <p:nvPr/>
        </p:nvSpPr>
        <p:spPr>
          <a:xfrm>
            <a:off x="2144209" y="952500"/>
            <a:ext cx="9427582" cy="810000"/>
          </a:xfrm>
          <a:prstGeom prst="rect">
            <a:avLst/>
          </a:prstGeom>
          <a:solidFill>
            <a:srgbClr val="98ECD6"/>
          </a:solidFill>
          <a:ln w="19050">
            <a:noFill/>
          </a:ln>
        </p:spPr>
        <p:txBody>
          <a:bodyPr spcFirstLastPara="1" vert="horz" wrap="square" lIns="102853" tIns="51413" rIns="102853" bIns="51413" rtlCol="0" anchor="ctr" anchorCtr="0">
            <a:normAutofit lnSpcReduction="10000"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67"/>
              <a:buFont typeface="Montserrat"/>
              <a:buNone/>
              <a:defRPr sz="4267" kern="1200">
                <a:solidFill>
                  <a:schemeClr val="tx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ctr" defTabSz="10287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4200"/>
              <a:buFont typeface="Montserrat"/>
              <a:buNone/>
              <a:tabLst/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 Black"/>
              </a:rPr>
              <a:t>  لعبة الفرقعة والتصفيق </a:t>
            </a:r>
          </a:p>
        </p:txBody>
      </p:sp>
    </p:spTree>
    <p:extLst>
      <p:ext uri="{BB962C8B-B14F-4D97-AF65-F5344CB8AC3E}">
        <p14:creationId xmlns:p14="http://schemas.microsoft.com/office/powerpoint/2010/main" val="152216989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27734</TotalTime>
  <Words>1471</Words>
  <Application>Microsoft Office PowerPoint</Application>
  <PresentationFormat>Personnalisé</PresentationFormat>
  <Paragraphs>298</Paragraphs>
  <Slides>38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38</vt:i4>
      </vt:variant>
    </vt:vector>
  </HeadingPairs>
  <TitlesOfParts>
    <vt:vector size="50" baseType="lpstr">
      <vt:lpstr>Montserrat Light</vt:lpstr>
      <vt:lpstr>Wingdings</vt:lpstr>
      <vt:lpstr>IBM Plex Sans Arabic</vt:lpstr>
      <vt:lpstr>Montserrat Medium</vt:lpstr>
      <vt:lpstr>Dosis</vt:lpstr>
      <vt:lpstr>Calibri</vt:lpstr>
      <vt:lpstr>Carelia</vt:lpstr>
      <vt:lpstr>Arial</vt:lpstr>
      <vt:lpstr>MadaniArabic-ExtraLight</vt:lpstr>
      <vt:lpstr>Montserrat</vt:lpstr>
      <vt:lpstr>Microsoft Uighur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White Illustrative Creative Literature Project Presentation</dc:title>
  <dc:creator>youssef saadani</dc:creator>
  <cp:lastModifiedBy>KHALID.BOUMLAL</cp:lastModifiedBy>
  <cp:revision>234</cp:revision>
  <dcterms:created xsi:type="dcterms:W3CDTF">2006-08-16T00:00:00Z</dcterms:created>
  <dcterms:modified xsi:type="dcterms:W3CDTF">2025-09-21T03:08:05Z</dcterms:modified>
  <dc:identifier>DAFtlvZnwz4</dc:identifier>
</cp:coreProperties>
</file>