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3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34808570" r:id="rId14"/>
    <p:sldId id="2134808446" r:id="rId15"/>
    <p:sldId id="2134808459" r:id="rId16"/>
    <p:sldId id="2134808450" r:id="rId17"/>
    <p:sldId id="2134808530" r:id="rId18"/>
    <p:sldId id="2134808531" r:id="rId19"/>
    <p:sldId id="2134808509" r:id="rId20"/>
    <p:sldId id="2134808566" r:id="rId21"/>
    <p:sldId id="2134808490" r:id="rId22"/>
    <p:sldId id="2134808460" r:id="rId23"/>
    <p:sldId id="2134808453" r:id="rId24"/>
    <p:sldId id="2134808537" r:id="rId25"/>
    <p:sldId id="2134808538" r:id="rId26"/>
    <p:sldId id="2134808540" r:id="rId27"/>
    <p:sldId id="2134808591" r:id="rId28"/>
    <p:sldId id="2134808592" r:id="rId29"/>
    <p:sldId id="2134808593" r:id="rId30"/>
    <p:sldId id="2134808550" r:id="rId31"/>
    <p:sldId id="2134808543" r:id="rId32"/>
    <p:sldId id="2134808454" r:id="rId33"/>
    <p:sldId id="2134808542" r:id="rId34"/>
    <p:sldId id="2134808573" r:id="rId35"/>
    <p:sldId id="2134808574" r:id="rId36"/>
    <p:sldId id="2134808575" r:id="rId37"/>
    <p:sldId id="2134808560" r:id="rId38"/>
    <p:sldId id="2134808576" r:id="rId39"/>
    <p:sldId id="2134808577" r:id="rId40"/>
    <p:sldId id="2134808561" r:id="rId41"/>
    <p:sldId id="2134808578" r:id="rId42"/>
    <p:sldId id="2134808579" r:id="rId43"/>
    <p:sldId id="2134808594" r:id="rId44"/>
    <p:sldId id="2134808595" r:id="rId45"/>
    <p:sldId id="2134808582" r:id="rId46"/>
    <p:sldId id="2134808467" r:id="rId47"/>
    <p:sldId id="2134808468" r:id="rId48"/>
    <p:sldId id="2134808584" r:id="rId49"/>
    <p:sldId id="2134808474" r:id="rId50"/>
    <p:sldId id="2134808585" r:id="rId51"/>
    <p:sldId id="2134808472" r:id="rId52"/>
    <p:sldId id="2134808586" r:id="rId53"/>
    <p:sldId id="2134808518" r:id="rId54"/>
    <p:sldId id="2134808587" r:id="rId55"/>
    <p:sldId id="2134808461" r:id="rId56"/>
    <p:sldId id="2134808469" r:id="rId57"/>
    <p:sldId id="2134808503" r:id="rId58"/>
    <p:sldId id="2134808504" r:id="rId59"/>
    <p:sldId id="2147482492" r:id="rId60"/>
    <p:sldId id="2147482493" r:id="rId61"/>
    <p:sldId id="2147482532" r:id="rId62"/>
  </p:sldIdLst>
  <p:sldSz cx="13716000" cy="10287000"/>
  <p:notesSz cx="6858000" cy="9144000"/>
  <p:embeddedFontLst>
    <p:embeddedFont>
      <p:font typeface="Cambria" panose="02040503050406030204" pitchFamily="18" charset="0"/>
      <p:regular r:id="rId64"/>
      <p:bold r:id="rId65"/>
      <p:italic r:id="rId66"/>
      <p:boldItalic r:id="rId67"/>
    </p:embeddedFont>
    <p:embeddedFont>
      <p:font typeface="Carelia" panose="020B0604020202020204" charset="0"/>
      <p:regular r:id="rId68"/>
    </p:embeddedFont>
    <p:embeddedFont>
      <p:font typeface="Dosis" pitchFamily="2" charset="0"/>
      <p:regular r:id="rId69"/>
      <p:bold r:id="rId70"/>
    </p:embeddedFont>
    <p:embeddedFont>
      <p:font typeface="Dubai" panose="020B0503030403030204" pitchFamily="34" charset="-78"/>
      <p:regular r:id="rId71"/>
      <p:bold r:id="rId72"/>
    </p:embeddedFont>
    <p:embeddedFont>
      <p:font typeface="IBM Plex Sans Arabic" panose="020B0604020202020204" charset="-78"/>
      <p:regular r:id="rId73"/>
    </p:embeddedFont>
    <p:embeddedFont>
      <p:font typeface="Microsoft Uighur" panose="02000000000000000000" pitchFamily="2" charset="-78"/>
      <p:regular r:id="rId74"/>
      <p:bold r:id="rId75"/>
    </p:embeddedFont>
    <p:embeddedFont>
      <p:font typeface="Montserrat" panose="00000500000000000000" pitchFamily="2" charset="0"/>
      <p:regular r:id="rId76"/>
    </p:embeddedFont>
    <p:embeddedFont>
      <p:font typeface="Montserrat Light" panose="00000400000000000000" pitchFamily="2" charset="0"/>
      <p:regular r:id="rId77"/>
      <p:italic r:id="rId78"/>
    </p:embeddedFont>
    <p:embeddedFont>
      <p:font typeface="Montserrat Medium" panose="00000600000000000000" pitchFamily="2" charset="0"/>
      <p:regular r:id="rId79"/>
      <p:italic r:id="rId80"/>
    </p:embeddedFont>
    <p:embeddedFont>
      <p:font typeface="Trebuchet MS" panose="020B0603020202020204" pitchFamily="34" charset="0"/>
      <p:regular r:id="rId81"/>
      <p:bold r:id="rId82"/>
      <p:italic r:id="rId83"/>
      <p:boldItalic r:id="rId8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84" Type="http://schemas.openxmlformats.org/officeDocument/2006/relationships/font" Target="fonts/font21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11.fntdata"/><Relationship Id="rId79" Type="http://schemas.openxmlformats.org/officeDocument/2006/relationships/font" Target="fonts/font16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font" Target="fonts/font1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9.fntdata"/><Relationship Id="rId80" Type="http://schemas.openxmlformats.org/officeDocument/2006/relationships/font" Target="fonts/font17.fntdata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7.fntdata"/><Relationship Id="rId75" Type="http://schemas.openxmlformats.org/officeDocument/2006/relationships/font" Target="fonts/font12.fntdata"/><Relationship Id="rId83" Type="http://schemas.openxmlformats.org/officeDocument/2006/relationships/font" Target="fonts/font20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78" Type="http://schemas.openxmlformats.org/officeDocument/2006/relationships/font" Target="fonts/font15.fntdata"/><Relationship Id="rId81" Type="http://schemas.openxmlformats.org/officeDocument/2006/relationships/font" Target="fonts/font18.fntdata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3.fntdata"/><Relationship Id="rId7" Type="http://schemas.openxmlformats.org/officeDocument/2006/relationships/slide" Target="slides/slide6.xml"/><Relationship Id="rId71" Type="http://schemas.openxmlformats.org/officeDocument/2006/relationships/font" Target="fonts/font8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3.fntdata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21/09/2025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4" name="Google Shape;1084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9871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4" name="Google Shape;1084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2342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IN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49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8.png"/><Relationship Id="rId7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2.png"/><Relationship Id="rId5" Type="http://schemas.openxmlformats.org/officeDocument/2006/relationships/image" Target="../media/image23.png"/><Relationship Id="rId4" Type="http://schemas.openxmlformats.org/officeDocument/2006/relationships/image" Target="../media/image9.svg"/><Relationship Id="rId9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9.svg"/><Relationship Id="rId7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9.svg"/><Relationship Id="rId7" Type="http://schemas.openxmlformats.org/officeDocument/2006/relationships/image" Target="../media/image5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9.svg"/><Relationship Id="rId7" Type="http://schemas.openxmlformats.org/officeDocument/2006/relationships/image" Target="../media/image5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59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9.svg"/><Relationship Id="rId7" Type="http://schemas.openxmlformats.org/officeDocument/2006/relationships/image" Target="../media/image6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42.png"/><Relationship Id="rId4" Type="http://schemas.openxmlformats.org/officeDocument/2006/relationships/image" Target="../media/image6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3.wdp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5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828801" y="4926897"/>
            <a:ext cx="9069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جدول التفكيك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1" y="5524500"/>
            <a:ext cx="7738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ضرب (رقمان في رقمين)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585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E49BE5A-F8DD-8DC9-678F-891EF6B30B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84558" y="4348069"/>
            <a:ext cx="2438399" cy="3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الضرب (رقمان في رقمين)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النقر والتصفيق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بناء جداول الضرب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جدول التفكيك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06680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كيفية استعمال الألواح بشكل صحيح: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Étoile à 5 branches 3">
            <a:extLst>
              <a:ext uri="{FF2B5EF4-FFF2-40B4-BE49-F238E27FC236}">
                <a16:creationId xmlns:a16="http://schemas.microsoft.com/office/drawing/2014/main" id="{7793FFDF-EE31-AA4E-A932-BD75EEC4D866}"/>
              </a:ext>
            </a:extLst>
          </p:cNvPr>
          <p:cNvSpPr/>
          <p:nvPr/>
        </p:nvSpPr>
        <p:spPr>
          <a:xfrm>
            <a:off x="1489838" y="8039100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D5B8E62-12CE-D2A7-01C8-B7C530BADC1C}"/>
              </a:ext>
            </a:extLst>
          </p:cNvPr>
          <p:cNvSpPr/>
          <p:nvPr/>
        </p:nvSpPr>
        <p:spPr>
          <a:xfrm>
            <a:off x="3885086" y="8343900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0FE38A-07F2-FDA6-3327-43C158F415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0336228" y="4023320"/>
            <a:ext cx="2410422" cy="1640874"/>
          </a:xfrm>
          <a:prstGeom prst="round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6C40DFB-92CC-3FE9-088B-0F517F25451C}"/>
              </a:ext>
            </a:extLst>
          </p:cNvPr>
          <p:cNvSpPr txBox="1"/>
          <p:nvPr/>
        </p:nvSpPr>
        <p:spPr>
          <a:xfrm>
            <a:off x="419043" y="2175285"/>
            <a:ext cx="949372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 fontAlgn="base">
              <a:buFont typeface="Wingdings" panose="05000000000000000000" pitchFamily="2" charset="2"/>
              <a:buChar char="§"/>
            </a:pPr>
            <a:r>
              <a:rPr lang="ar-MA" sz="3200" b="1" dirty="0"/>
              <a:t>أستخرج لوحتي بهدوء عند ظهور أيقونة اللوحة؛</a:t>
            </a:r>
          </a:p>
          <a:p>
            <a:pPr algn="r" rtl="1"/>
            <a:r>
              <a:rPr lang="ar-MA" sz="3200" b="1" dirty="0"/>
              <a:t>كل واحد يكب اسمه الشخصي على اللوحة:</a:t>
            </a:r>
            <a:endParaRPr lang="ar-MA" sz="3200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الأولى: </a:t>
            </a:r>
            <a:r>
              <a:rPr lang="ar-MA" sz="3200" dirty="0"/>
              <a:t>ارفعوا الأقلام/الطباشير؛ فكروا، واكتبوا الإجابة؛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الثانية: </a:t>
            </a:r>
            <a:r>
              <a:rPr lang="ar-MA" sz="3200" dirty="0"/>
              <a:t>ارفعوا الألواح كلكم دفعة واحدة؛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الثالثة: </a:t>
            </a:r>
            <a:r>
              <a:rPr lang="ar-MA" sz="3200" dirty="0"/>
              <a:t>الذين سأشير إليهم، اخفضوا الألواح فإن إجابتكم صحيحة؛</a:t>
            </a:r>
            <a:endParaRPr lang="ar-MA" sz="3200" b="1" dirty="0"/>
          </a:p>
          <a:p>
            <a:pPr algn="r" rtl="1"/>
            <a:r>
              <a:rPr lang="ar-MA" sz="3200" dirty="0"/>
              <a:t> </a:t>
            </a:r>
          </a:p>
          <a:p>
            <a:pPr algn="r" rtl="1" fontAlgn="base"/>
            <a:r>
              <a:rPr lang="ar-MA" sz="3200" dirty="0"/>
              <a:t>	بالنسبة للذين ما زالت ألواحهم مرفوعة، فإن إجابتهم خاطئة؛ </a:t>
            </a:r>
          </a:p>
          <a:p>
            <a:pPr algn="r" rtl="1" fontAlgn="base"/>
            <a:r>
              <a:rPr lang="ar-MA" sz="3200" dirty="0"/>
              <a:t>	انتبهوا جيداً لعملية التصحيح للحصول على إجابة صحيحة في المرة القادمة؛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ar-MA" sz="3200" dirty="0"/>
              <a:t> </a:t>
            </a:r>
            <a:r>
              <a:rPr lang="ar-MA" sz="3200" b="1" dirty="0"/>
              <a:t>أمسح لوحتي عند الانتهاء من توظيفها، وأضعها في مكانها.</a:t>
            </a:r>
          </a:p>
        </p:txBody>
      </p:sp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275854" y="863026"/>
            <a:ext cx="1216376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بنائي الأعزاء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سنقوم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بمراجعة جداول الضرب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خذوا ألواحكم، سننجز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سريعة.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يطرح الأستاذ 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المتعلمين يكتبون النتيجة فقط على الألواح (في حدود 10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الأكثر)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ستقومون الآن بتحديات ثنائية باستعمال جداول الضرب. سيمسك تلميذ جدول الضرب ويطرح على منافسه 5 عمليات، يجيب التلميذ الثاني بسرعة (يحتسب الأستاذ بمعية التلاميذ عدد الإجابات الصحيحة وتسجل على السبورة)، يتم تبادل الأدوار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ثنائي في كل مرة (3 إلى 4 ثنائيات على الأكثر)</a:t>
            </a: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" b="50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الآن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ستنعرف على 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إلى999 999 باستعمال جدول التفكيك.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54990" y="2602110"/>
            <a:ext cx="6564968" cy="7230788"/>
            <a:chOff x="5527145" y="2366668"/>
            <a:chExt cx="6564968" cy="7230788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527145" y="2366668"/>
              <a:ext cx="6293024" cy="330421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39195" y="5230551"/>
              <a:ext cx="6552918" cy="4366905"/>
            </a:xfrm>
            <a:prstGeom prst="rect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D59B8DF-4CC9-365B-AD18-0708D1BA17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366" y="2986007"/>
            <a:ext cx="2126957" cy="26656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4130780"/>
            <a:ext cx="2833006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التفكيك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20467 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817310" y="7903369"/>
            <a:ext cx="1650290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fr-FR" sz="3600" dirty="0">
                <a:solidFill>
                  <a:schemeClr val="tx1"/>
                </a:solidFill>
              </a:rPr>
              <a:t>20 467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>
            <a:off x="6638908" y="6743700"/>
            <a:ext cx="3547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3276600" y="2595466"/>
            <a:ext cx="6934200" cy="46816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5562600" y="7903369"/>
            <a:ext cx="1738497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fr-FR" sz="3600" dirty="0">
                <a:solidFill>
                  <a:schemeClr val="tx1"/>
                </a:solidFill>
              </a:rPr>
              <a:t>20 467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431849" y="7277100"/>
            <a:ext cx="0" cy="6262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35F1D4-B2C8-7530-249B-FAEE432713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200" y="4204718"/>
            <a:ext cx="1514475" cy="9810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2DD2C7A-44D6-4944-8106-E48BA307D0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371" y="4229894"/>
            <a:ext cx="1057275" cy="9715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13107B6-3A82-6A08-FBFF-4AD69D2F69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7881" y="4185667"/>
            <a:ext cx="809625" cy="101917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03D932-8B6B-B90E-E2B2-61920A56D4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7778" y="4199954"/>
            <a:ext cx="609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68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3733800" y="3434190"/>
            <a:ext cx="57912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C8AA427-4303-FC47-E7D7-14DE074EFB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9581" y="3879862"/>
            <a:ext cx="1743075" cy="97155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EB435D-68A6-93BB-F789-67B8AEA8FC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6281" y="5241977"/>
            <a:ext cx="1476375" cy="92392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D90522-2160-C897-FCC4-F1C4F44310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4316" y="3814719"/>
            <a:ext cx="1228725" cy="90487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F07B694-8421-879D-F58F-BEB352608A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3866" y="5164410"/>
            <a:ext cx="1019175" cy="94297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18E9B04-E0BE-8FB9-16DB-790E1B8235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1353" y="4337062"/>
            <a:ext cx="6286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3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4024-81DB-E428-E78C-9D5E9D4B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1B7781-A702-729A-19BF-9D8B42F0BF9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C2906-DD88-C75E-F1B0-14E4150B13FB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29B68D-B8C0-49CA-96A3-54E87D000F29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F6D8B9-6E73-AA74-57B0-DDD1E18B7089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AA5123-A5C2-657D-D609-0B48E1D667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CB8A569-6670-C007-91D1-06B03C7A79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7C502-D96C-1402-E718-678F12610A98}"/>
              </a:ext>
            </a:extLst>
          </p:cNvPr>
          <p:cNvSpPr/>
          <p:nvPr/>
        </p:nvSpPr>
        <p:spPr>
          <a:xfrm>
            <a:off x="3733800" y="3434190"/>
            <a:ext cx="58674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EE4C-DF60-FF27-4F14-6405F79472F2}"/>
              </a:ext>
            </a:extLst>
          </p:cNvPr>
          <p:cNvSpPr/>
          <p:nvPr/>
        </p:nvSpPr>
        <p:spPr>
          <a:xfrm>
            <a:off x="5410199" y="7903369"/>
            <a:ext cx="2422841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713 902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C6E753D-8F41-00DA-C913-AAC25ADF5A77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flipH="1">
            <a:off x="6621620" y="6743700"/>
            <a:ext cx="4588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009BEB6-E297-F5BA-A855-514DDA0C59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5EDB978-9D3A-CEF8-115D-34EAD6D239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9581" y="3879862"/>
            <a:ext cx="1743075" cy="9715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05E6BA1-6A37-3760-4AE3-A7C9BE1D0E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6281" y="5241977"/>
            <a:ext cx="1476375" cy="92392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B97D75-191D-6425-B534-003E0EDF0F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4316" y="3814719"/>
            <a:ext cx="1228725" cy="90487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AD7932B-5952-D3B3-5CC9-EF6AF08B8A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3866" y="5164410"/>
            <a:ext cx="1019175" cy="94297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11FBA7-18C3-5AAC-20C8-7B060929F5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1353" y="4337062"/>
            <a:ext cx="6286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61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48D33-EB11-E8CE-90D4-7544AFF17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958EC1-7C4E-18DE-0F32-B300B11C6253}"/>
              </a:ext>
            </a:extLst>
          </p:cNvPr>
          <p:cNvSpPr/>
          <p:nvPr/>
        </p:nvSpPr>
        <p:spPr>
          <a:xfrm>
            <a:off x="-1" y="1866900"/>
            <a:ext cx="13716001" cy="8420099"/>
          </a:xfrm>
          <a:prstGeom prst="rect">
            <a:avLst/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52D5DD8-F9C6-5DAB-A959-62FE05CE6D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75854" y="2136336"/>
            <a:ext cx="13164293" cy="78077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997DB4D-B8E4-E529-6428-15F6D19F2539}"/>
              </a:ext>
            </a:extLst>
          </p:cNvPr>
          <p:cNvSpPr/>
          <p:nvPr/>
        </p:nvSpPr>
        <p:spPr>
          <a:xfrm>
            <a:off x="-1" y="644347"/>
            <a:ext cx="13716001" cy="11490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D40C81-400D-ADBD-F303-024CBE32BD90}"/>
              </a:ext>
            </a:extLst>
          </p:cNvPr>
          <p:cNvSpPr txBox="1"/>
          <p:nvPr/>
        </p:nvSpPr>
        <p:spPr>
          <a:xfrm>
            <a:off x="990600" y="863026"/>
            <a:ext cx="114490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ستشتغلون الآن في ثنائيات. يقترح أحدكم على زميله عددا ليمثله باعتماد جدول التفكيك. ثم يتم تبادل الأدوار.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اشتغلوا في هدوء، سأمر بين الصفوف لأراقب ماذا تفعلون.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525A66F-C3B2-72F9-22EE-C1F85A7A75F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2A99841-4DBD-5D07-EFDD-29F002E7700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4BB7F378-1981-265F-8A33-8D85A54C65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966998"/>
            <a:ext cx="1148959" cy="72012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8BA90D7-A3FD-4A51-7E7C-A6D35B3CBB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9700" y="3513344"/>
            <a:ext cx="7816598" cy="489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44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عمليات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373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 باعتماد التقنية الاعتيادية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مجموعة من الأوراق المالية من فئة 10 دراهم ودرهم واحد لأحد التلاميذ يتم اختياره للمشاركة في النشاط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" b="79"/>
          <a:stretch/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2170" y="4558598"/>
            <a:ext cx="7568555" cy="50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صديقكم أن يعطي لكل واحد من أصدقائكم (12 تلميذا) مبلغا قدره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78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هو المبلغ الإجمالي الذي وزعه؟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0835"/>
            <a:ext cx="7568555" cy="50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إنجاز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عملية الضرب باستخدام تقنية الصندوق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7641"/>
            <a:chOff x="5423146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24" b="93904" l="2422" r="90547">
                          <a14:foregroundMark x1="21406" y1="20281" x2="21406" y2="20281"/>
                          <a14:foregroundMark x1="20469" y1="41266" x2="20469" y2="41266"/>
                          <a14:foregroundMark x1="24297" y1="40797" x2="24297" y2="40797"/>
                          <a14:foregroundMark x1="9063" y1="38335" x2="9063" y2="38335"/>
                          <a14:foregroundMark x1="6172" y1="52638" x2="7187" y2="65064"/>
                          <a14:foregroundMark x1="40781" y1="9848" x2="45547" y2="9848"/>
                          <a14:foregroundMark x1="40781" y1="5041" x2="46172" y2="7386"/>
                          <a14:foregroundMark x1="55391" y1="94021" x2="40469" y2="92145"/>
                          <a14:foregroundMark x1="90547" y1="30246" x2="90234" y2="35522"/>
                          <a14:foregroundMark x1="2422" y1="44549" x2="3047" y2="498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5122"/>
              <a:ext cx="6552918" cy="436690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الضرب باستخدام تقنية الصندوق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5334000" y="415298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8435697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6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8437029" y="43235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7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7242678" y="58752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7522629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3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6235985" y="586150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F9BB080-D722-A24B-3A84-1FC343142B38}"/>
              </a:ext>
            </a:extLst>
          </p:cNvPr>
          <p:cNvSpPr txBox="1"/>
          <p:nvPr/>
        </p:nvSpPr>
        <p:spPr>
          <a:xfrm>
            <a:off x="8534401" y="587277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F895F40-53CC-A75B-2731-094840D9A8C1}"/>
              </a:ext>
            </a:extLst>
          </p:cNvPr>
          <p:cNvCxnSpPr>
            <a:cxnSpLocks/>
          </p:cNvCxnSpPr>
          <p:nvPr/>
        </p:nvCxnSpPr>
        <p:spPr>
          <a:xfrm flipH="1">
            <a:off x="6629401" y="5677704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CA96548F-F7C0-0427-F110-0B9C43DEBB0E}"/>
              </a:ext>
            </a:extLst>
          </p:cNvPr>
          <p:cNvSpPr txBox="1"/>
          <p:nvPr/>
        </p:nvSpPr>
        <p:spPr>
          <a:xfrm>
            <a:off x="7522629" y="432059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1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1A08A4B-0449-CB09-0198-E10F9341547D}"/>
              </a:ext>
            </a:extLst>
          </p:cNvPr>
          <p:cNvSpPr txBox="1"/>
          <p:nvPr/>
        </p:nvSpPr>
        <p:spPr>
          <a:xfrm>
            <a:off x="8529322" y="689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DFE29BE-5376-6593-F6AD-6C349A00F402}"/>
              </a:ext>
            </a:extLst>
          </p:cNvPr>
          <p:cNvSpPr txBox="1"/>
          <p:nvPr/>
        </p:nvSpPr>
        <p:spPr>
          <a:xfrm>
            <a:off x="7296927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5BA46D0-C91E-EB94-E480-68722BEC855D}"/>
              </a:ext>
            </a:extLst>
          </p:cNvPr>
          <p:cNvSpPr txBox="1"/>
          <p:nvPr/>
        </p:nvSpPr>
        <p:spPr>
          <a:xfrm>
            <a:off x="6241064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7D55759-8703-8CEC-63FC-7BC8B84F20C1}"/>
              </a:ext>
            </a:extLst>
          </p:cNvPr>
          <p:cNvCxnSpPr>
            <a:cxnSpLocks/>
          </p:cNvCxnSpPr>
          <p:nvPr/>
        </p:nvCxnSpPr>
        <p:spPr>
          <a:xfrm flipH="1" flipV="1">
            <a:off x="5562600" y="8219539"/>
            <a:ext cx="3693871" cy="2041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68F47971-66BC-18AB-E622-E7874B9AAEE9}"/>
              </a:ext>
            </a:extLst>
          </p:cNvPr>
          <p:cNvSpPr txBox="1"/>
          <p:nvPr/>
        </p:nvSpPr>
        <p:spPr>
          <a:xfrm>
            <a:off x="8529322" y="828656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7495625-323C-78C4-EAE3-B962877335C7}"/>
              </a:ext>
            </a:extLst>
          </p:cNvPr>
          <p:cNvSpPr txBox="1"/>
          <p:nvPr/>
        </p:nvSpPr>
        <p:spPr>
          <a:xfrm>
            <a:off x="7296927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55F6F1F-ED96-6BDB-99B1-ECD0D1E0C6FD}"/>
              </a:ext>
            </a:extLst>
          </p:cNvPr>
          <p:cNvSpPr txBox="1"/>
          <p:nvPr/>
        </p:nvSpPr>
        <p:spPr>
          <a:xfrm>
            <a:off x="6241064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DF89F4C-3515-76D1-38AB-6A76C038A1E1}"/>
              </a:ext>
            </a:extLst>
          </p:cNvPr>
          <p:cNvSpPr txBox="1"/>
          <p:nvPr/>
        </p:nvSpPr>
        <p:spPr>
          <a:xfrm>
            <a:off x="4449663" y="668838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+</a:t>
            </a:r>
            <a:endParaRPr lang="fr-FR" sz="6000" b="1" dirty="0"/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56DE6-FC3A-1EFC-195B-539E8B280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D48AF7A-5296-410D-FC07-F50C183BFA7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C1BE629-7832-E371-ED92-13BB5B333FBC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6749E54-1D6F-59CD-C27E-60F23C8C092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F533FED-0592-7120-B4BD-8A25BEA8EDB0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E01BBE-B4D7-857A-85F1-9C5D4EFE8C7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88EFECC-E34B-978A-31CE-52B84AE2099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4D526B8-9888-C348-F889-8198F647D306}"/>
              </a:ext>
            </a:extLst>
          </p:cNvPr>
          <p:cNvSpPr txBox="1"/>
          <p:nvPr/>
        </p:nvSpPr>
        <p:spPr>
          <a:xfrm>
            <a:off x="5334000" y="415298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F311B6-2C06-E4E6-6605-E0C136BA2C1E}"/>
              </a:ext>
            </a:extLst>
          </p:cNvPr>
          <p:cNvSpPr txBox="1"/>
          <p:nvPr/>
        </p:nvSpPr>
        <p:spPr>
          <a:xfrm>
            <a:off x="8435697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6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4F2C67A-AD15-F161-D613-D3C72ECCF452}"/>
              </a:ext>
            </a:extLst>
          </p:cNvPr>
          <p:cNvSpPr txBox="1"/>
          <p:nvPr/>
        </p:nvSpPr>
        <p:spPr>
          <a:xfrm>
            <a:off x="8437029" y="43235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7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FEC2BAB-1008-05D6-A0ED-04AACB3FEA0D}"/>
              </a:ext>
            </a:extLst>
          </p:cNvPr>
          <p:cNvSpPr txBox="1"/>
          <p:nvPr/>
        </p:nvSpPr>
        <p:spPr>
          <a:xfrm>
            <a:off x="7242678" y="58752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5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08D516D-F053-B781-23A0-E8A804070F23}"/>
              </a:ext>
            </a:extLst>
          </p:cNvPr>
          <p:cNvSpPr txBox="1"/>
          <p:nvPr/>
        </p:nvSpPr>
        <p:spPr>
          <a:xfrm>
            <a:off x="7522629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3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F2F474B-DDF4-45E8-42DE-5A3FB7B86610}"/>
              </a:ext>
            </a:extLst>
          </p:cNvPr>
          <p:cNvSpPr txBox="1"/>
          <p:nvPr/>
        </p:nvSpPr>
        <p:spPr>
          <a:xfrm>
            <a:off x="6235985" y="586150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2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81CBC67-68EB-2477-641C-24E7495CB5A9}"/>
              </a:ext>
            </a:extLst>
          </p:cNvPr>
          <p:cNvSpPr txBox="1"/>
          <p:nvPr/>
        </p:nvSpPr>
        <p:spPr>
          <a:xfrm>
            <a:off x="8534401" y="5872779"/>
            <a:ext cx="1011772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2</a:t>
            </a:r>
            <a:endParaRPr lang="fr-FR" sz="8000" b="1" dirty="0">
              <a:solidFill>
                <a:srgbClr val="00B050"/>
              </a:solidFill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9DD5CF0-3893-EB0B-5B66-8DB716CC54E8}"/>
              </a:ext>
            </a:extLst>
          </p:cNvPr>
          <p:cNvCxnSpPr>
            <a:cxnSpLocks/>
          </p:cNvCxnSpPr>
          <p:nvPr/>
        </p:nvCxnSpPr>
        <p:spPr>
          <a:xfrm flipH="1">
            <a:off x="6629401" y="5677704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8ED73374-4FAA-5FB3-CB49-364F82DFE466}"/>
              </a:ext>
            </a:extLst>
          </p:cNvPr>
          <p:cNvSpPr txBox="1"/>
          <p:nvPr/>
        </p:nvSpPr>
        <p:spPr>
          <a:xfrm>
            <a:off x="7522629" y="432059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1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69CACCC-C87C-ED98-F65B-0BCE342A0FAA}"/>
              </a:ext>
            </a:extLst>
          </p:cNvPr>
          <p:cNvSpPr txBox="1"/>
          <p:nvPr/>
        </p:nvSpPr>
        <p:spPr>
          <a:xfrm>
            <a:off x="8529322" y="689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0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C7C95F3-FF5B-3D6F-15DD-4129490FF582}"/>
              </a:ext>
            </a:extLst>
          </p:cNvPr>
          <p:cNvSpPr txBox="1"/>
          <p:nvPr/>
        </p:nvSpPr>
        <p:spPr>
          <a:xfrm>
            <a:off x="7296927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6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97F2F32-B034-9C6E-EFA9-2448A58CB6A3}"/>
              </a:ext>
            </a:extLst>
          </p:cNvPr>
          <p:cNvSpPr txBox="1"/>
          <p:nvPr/>
        </p:nvSpPr>
        <p:spPr>
          <a:xfrm>
            <a:off x="6241064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3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40EE70E3-4016-9EF9-6C71-8A265DBF2205}"/>
              </a:ext>
            </a:extLst>
          </p:cNvPr>
          <p:cNvCxnSpPr>
            <a:cxnSpLocks/>
          </p:cNvCxnSpPr>
          <p:nvPr/>
        </p:nvCxnSpPr>
        <p:spPr>
          <a:xfrm flipH="1" flipV="1">
            <a:off x="5562600" y="8219539"/>
            <a:ext cx="3693871" cy="2041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DB61A729-A4AD-0A46-A6B3-ABD84B7498BB}"/>
              </a:ext>
            </a:extLst>
          </p:cNvPr>
          <p:cNvSpPr txBox="1"/>
          <p:nvPr/>
        </p:nvSpPr>
        <p:spPr>
          <a:xfrm>
            <a:off x="8529322" y="828656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B071080-3EBB-B181-720B-403CDB0219F6}"/>
              </a:ext>
            </a:extLst>
          </p:cNvPr>
          <p:cNvSpPr txBox="1"/>
          <p:nvPr/>
        </p:nvSpPr>
        <p:spPr>
          <a:xfrm>
            <a:off x="7296927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B8D5A35-BA13-5818-A6F5-28AC0EB159D5}"/>
              </a:ext>
            </a:extLst>
          </p:cNvPr>
          <p:cNvSpPr txBox="1"/>
          <p:nvPr/>
        </p:nvSpPr>
        <p:spPr>
          <a:xfrm>
            <a:off x="6241064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pic>
        <p:nvPicPr>
          <p:cNvPr id="19" name="Image 1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EA678C3-15C6-8554-1E6A-B0695E5D09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E4A7EB07-9FBF-158B-4E0F-D47A513EEBFA}"/>
              </a:ext>
            </a:extLst>
          </p:cNvPr>
          <p:cNvSpPr txBox="1"/>
          <p:nvPr/>
        </p:nvSpPr>
        <p:spPr>
          <a:xfrm>
            <a:off x="7296927" y="3100066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B050"/>
                </a:solidFill>
              </a:rPr>
              <a:t>4</a:t>
            </a:r>
            <a:endParaRPr lang="fr-FR" sz="2400" b="1" dirty="0">
              <a:solidFill>
                <a:srgbClr val="00B05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5575A17-EF07-599A-A6BD-1249EF2CDF67}"/>
              </a:ext>
            </a:extLst>
          </p:cNvPr>
          <p:cNvSpPr txBox="1"/>
          <p:nvPr/>
        </p:nvSpPr>
        <p:spPr>
          <a:xfrm>
            <a:off x="6110576" y="5618678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/>
              <a:t>1</a:t>
            </a:r>
            <a:endParaRPr lang="fr-FR" sz="2400" b="1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DDA0448F-15DF-67BC-DC04-0381E3D1085E}"/>
              </a:ext>
            </a:extLst>
          </p:cNvPr>
          <p:cNvCxnSpPr/>
          <p:nvPr/>
        </p:nvCxnSpPr>
        <p:spPr>
          <a:xfrm flipV="1">
            <a:off x="8839200" y="4102269"/>
            <a:ext cx="0" cy="507831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F959654D-FA9E-F318-8F6F-E5B0A2BC1699}"/>
              </a:ext>
            </a:extLst>
          </p:cNvPr>
          <p:cNvCxnSpPr>
            <a:cxnSpLocks/>
          </p:cNvCxnSpPr>
          <p:nvPr/>
        </p:nvCxnSpPr>
        <p:spPr>
          <a:xfrm flipH="1" flipV="1">
            <a:off x="7957846" y="4090647"/>
            <a:ext cx="679847" cy="46286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0A278624-DED7-88CC-080B-868EE67664B0}"/>
              </a:ext>
            </a:extLst>
          </p:cNvPr>
          <p:cNvCxnSpPr>
            <a:cxnSpLocks/>
          </p:cNvCxnSpPr>
          <p:nvPr/>
        </p:nvCxnSpPr>
        <p:spPr>
          <a:xfrm flipV="1">
            <a:off x="7885328" y="4095756"/>
            <a:ext cx="0" cy="5078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BF1FB554-C468-9857-3CC9-6E9D0B0BC7FE}"/>
              </a:ext>
            </a:extLst>
          </p:cNvPr>
          <p:cNvCxnSpPr>
            <a:cxnSpLocks/>
          </p:cNvCxnSpPr>
          <p:nvPr/>
        </p:nvCxnSpPr>
        <p:spPr>
          <a:xfrm flipV="1">
            <a:off x="7956514" y="4147627"/>
            <a:ext cx="859370" cy="51510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5308F904-FDCC-FB5F-52E6-D571B897B19C}"/>
              </a:ext>
            </a:extLst>
          </p:cNvPr>
          <p:cNvSpPr txBox="1"/>
          <p:nvPr/>
        </p:nvSpPr>
        <p:spPr>
          <a:xfrm>
            <a:off x="4640427" y="656257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+</a:t>
            </a:r>
            <a:endParaRPr lang="fr-FR" sz="6000" b="1" dirty="0"/>
          </a:p>
        </p:txBody>
      </p:sp>
    </p:spTree>
    <p:extLst>
      <p:ext uri="{BB962C8B-B14F-4D97-AF65-F5344CB8AC3E}">
        <p14:creationId xmlns:p14="http://schemas.microsoft.com/office/powerpoint/2010/main" val="34131689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B3F2D-12FE-7308-3F89-7E70C76B9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06BBE5-34EF-7A1B-5D66-A3902DF4268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25EC2D-955C-2171-92E6-7260C78DBF9E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F06F2A0-FC60-DE5B-8018-15A26F54BF5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439153F-E6E8-AC6A-2686-ADA765D1BBC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CF77DE3-A5C1-69E3-84BB-258257D06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3B0783C-22A8-8415-97B2-D8A37D53B86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03585BEA-D723-4D6A-B584-B641B20CA0C1}"/>
              </a:ext>
            </a:extLst>
          </p:cNvPr>
          <p:cNvSpPr txBox="1"/>
          <p:nvPr/>
        </p:nvSpPr>
        <p:spPr>
          <a:xfrm>
            <a:off x="5334000" y="415298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75CC0BE-2232-6B3A-1970-50B598B1DCBC}"/>
              </a:ext>
            </a:extLst>
          </p:cNvPr>
          <p:cNvSpPr txBox="1"/>
          <p:nvPr/>
        </p:nvSpPr>
        <p:spPr>
          <a:xfrm>
            <a:off x="8435697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5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BE620F-2C94-3F9E-45A5-FAC6674FD107}"/>
              </a:ext>
            </a:extLst>
          </p:cNvPr>
          <p:cNvSpPr txBox="1"/>
          <p:nvPr/>
        </p:nvSpPr>
        <p:spPr>
          <a:xfrm>
            <a:off x="8437029" y="43235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3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BE25FCA-BE4E-8FAD-34A7-7C4E548C9F9D}"/>
              </a:ext>
            </a:extLst>
          </p:cNvPr>
          <p:cNvSpPr txBox="1"/>
          <p:nvPr/>
        </p:nvSpPr>
        <p:spPr>
          <a:xfrm>
            <a:off x="7242678" y="58752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92E6072A-2BDA-4EC4-196C-EA8FF0F761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C22036F-F31E-3D6A-C004-CAC258B64147}"/>
              </a:ext>
            </a:extLst>
          </p:cNvPr>
          <p:cNvSpPr txBox="1"/>
          <p:nvPr/>
        </p:nvSpPr>
        <p:spPr>
          <a:xfrm>
            <a:off x="7522629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7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3ED320-3B6F-864A-AC3D-894A122DDCF8}"/>
              </a:ext>
            </a:extLst>
          </p:cNvPr>
          <p:cNvSpPr txBox="1"/>
          <p:nvPr/>
        </p:nvSpPr>
        <p:spPr>
          <a:xfrm>
            <a:off x="6235985" y="586150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2B4B9C8-BFB4-309D-99C4-6934DEDCA908}"/>
              </a:ext>
            </a:extLst>
          </p:cNvPr>
          <p:cNvSpPr txBox="1"/>
          <p:nvPr/>
        </p:nvSpPr>
        <p:spPr>
          <a:xfrm>
            <a:off x="8534401" y="587277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D607EC4-D04A-A83B-99C1-2F3380ABF120}"/>
              </a:ext>
            </a:extLst>
          </p:cNvPr>
          <p:cNvCxnSpPr>
            <a:cxnSpLocks/>
          </p:cNvCxnSpPr>
          <p:nvPr/>
        </p:nvCxnSpPr>
        <p:spPr>
          <a:xfrm flipH="1">
            <a:off x="6629401" y="5677704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D6715F56-64E9-D6AD-D100-66BDC2981905}"/>
              </a:ext>
            </a:extLst>
          </p:cNvPr>
          <p:cNvSpPr txBox="1"/>
          <p:nvPr/>
        </p:nvSpPr>
        <p:spPr>
          <a:xfrm>
            <a:off x="7522629" y="432059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2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A3FCA3B-D3C5-DE16-5824-2088EA068B34}"/>
              </a:ext>
            </a:extLst>
          </p:cNvPr>
          <p:cNvSpPr txBox="1"/>
          <p:nvPr/>
        </p:nvSpPr>
        <p:spPr>
          <a:xfrm>
            <a:off x="8529322" y="689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F4D1F4F-C257-CDE5-47F6-BF488E390749}"/>
              </a:ext>
            </a:extLst>
          </p:cNvPr>
          <p:cNvSpPr txBox="1"/>
          <p:nvPr/>
        </p:nvSpPr>
        <p:spPr>
          <a:xfrm>
            <a:off x="7296927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98AAFC0-8638-52F3-F9EE-6B023A30AC66}"/>
              </a:ext>
            </a:extLst>
          </p:cNvPr>
          <p:cNvSpPr txBox="1"/>
          <p:nvPr/>
        </p:nvSpPr>
        <p:spPr>
          <a:xfrm>
            <a:off x="6241064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625112C9-2129-F457-E088-45C56EE48CCB}"/>
              </a:ext>
            </a:extLst>
          </p:cNvPr>
          <p:cNvCxnSpPr>
            <a:cxnSpLocks/>
          </p:cNvCxnSpPr>
          <p:nvPr/>
        </p:nvCxnSpPr>
        <p:spPr>
          <a:xfrm flipH="1" flipV="1">
            <a:off x="5562600" y="8219539"/>
            <a:ext cx="3693871" cy="2041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69F50248-836A-20E7-B536-2C869F9CDD22}"/>
              </a:ext>
            </a:extLst>
          </p:cNvPr>
          <p:cNvSpPr txBox="1"/>
          <p:nvPr/>
        </p:nvSpPr>
        <p:spPr>
          <a:xfrm>
            <a:off x="8529322" y="828656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AC6AC88-F2CC-D871-576E-78F7098D38D8}"/>
              </a:ext>
            </a:extLst>
          </p:cNvPr>
          <p:cNvSpPr txBox="1"/>
          <p:nvPr/>
        </p:nvSpPr>
        <p:spPr>
          <a:xfrm>
            <a:off x="7296927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DCC1265-127B-C22A-EB9F-6BD295ADB682}"/>
              </a:ext>
            </a:extLst>
          </p:cNvPr>
          <p:cNvSpPr txBox="1"/>
          <p:nvPr/>
        </p:nvSpPr>
        <p:spPr>
          <a:xfrm>
            <a:off x="6241064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05DD5C7-FD2D-359B-605A-81047CBB4286}"/>
              </a:ext>
            </a:extLst>
          </p:cNvPr>
          <p:cNvSpPr txBox="1"/>
          <p:nvPr/>
        </p:nvSpPr>
        <p:spPr>
          <a:xfrm>
            <a:off x="4259427" y="668838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+</a:t>
            </a:r>
            <a:endParaRPr lang="fr-FR" sz="6000" b="1" dirty="0"/>
          </a:p>
        </p:txBody>
      </p:sp>
    </p:spTree>
    <p:extLst>
      <p:ext uri="{BB962C8B-B14F-4D97-AF65-F5344CB8AC3E}">
        <p14:creationId xmlns:p14="http://schemas.microsoft.com/office/powerpoint/2010/main" val="13365192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4675C-67EE-65CD-74CA-3CB5DF176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D83DBA7-2BE5-984D-2D9B-C046649380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B4E67AC-D277-8048-8F65-0DB996E8843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A28CCD1-C6DF-603A-4B41-F1546894316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7C7A27-4977-50F1-CBF2-F6B78A73FCF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BF0B67B-708E-84A9-364E-5727088A04A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20A4310-C1A8-5CFC-367A-C724469808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3E1DCE87-E24B-F448-4EA7-A0FA3BC77DA3}"/>
              </a:ext>
            </a:extLst>
          </p:cNvPr>
          <p:cNvSpPr txBox="1"/>
          <p:nvPr/>
        </p:nvSpPr>
        <p:spPr>
          <a:xfrm>
            <a:off x="5334000" y="415298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A1B6C8-DE2E-AD7D-0506-F4658BBF1B51}"/>
              </a:ext>
            </a:extLst>
          </p:cNvPr>
          <p:cNvSpPr txBox="1"/>
          <p:nvPr/>
        </p:nvSpPr>
        <p:spPr>
          <a:xfrm>
            <a:off x="8435697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5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D800A4A-22BC-2CD2-3A64-ED593B14D1EA}"/>
              </a:ext>
            </a:extLst>
          </p:cNvPr>
          <p:cNvSpPr txBox="1"/>
          <p:nvPr/>
        </p:nvSpPr>
        <p:spPr>
          <a:xfrm>
            <a:off x="8437029" y="43235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3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6405E85-836C-060F-72B2-46920E96399E}"/>
              </a:ext>
            </a:extLst>
          </p:cNvPr>
          <p:cNvSpPr txBox="1"/>
          <p:nvPr/>
        </p:nvSpPr>
        <p:spPr>
          <a:xfrm>
            <a:off x="7242678" y="58752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2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222A0C6-C026-A961-3010-C2C55132E893}"/>
              </a:ext>
            </a:extLst>
          </p:cNvPr>
          <p:cNvSpPr txBox="1"/>
          <p:nvPr/>
        </p:nvSpPr>
        <p:spPr>
          <a:xfrm>
            <a:off x="7522629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7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9321E0A-E20C-0BAD-3E4A-776D4F69D0E4}"/>
              </a:ext>
            </a:extLst>
          </p:cNvPr>
          <p:cNvSpPr txBox="1"/>
          <p:nvPr/>
        </p:nvSpPr>
        <p:spPr>
          <a:xfrm>
            <a:off x="6235985" y="586150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2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D068D13-A71E-FABB-B71B-6DE5B96A2FA1}"/>
              </a:ext>
            </a:extLst>
          </p:cNvPr>
          <p:cNvSpPr txBox="1"/>
          <p:nvPr/>
        </p:nvSpPr>
        <p:spPr>
          <a:xfrm>
            <a:off x="8534401" y="5872779"/>
            <a:ext cx="1011772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5</a:t>
            </a:r>
            <a:endParaRPr lang="fr-FR" sz="8000" b="1" dirty="0">
              <a:solidFill>
                <a:srgbClr val="00B050"/>
              </a:solidFill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2029EA3-2658-04FB-22D6-A7E24C3E92E3}"/>
              </a:ext>
            </a:extLst>
          </p:cNvPr>
          <p:cNvCxnSpPr>
            <a:cxnSpLocks/>
          </p:cNvCxnSpPr>
          <p:nvPr/>
        </p:nvCxnSpPr>
        <p:spPr>
          <a:xfrm flipH="1">
            <a:off x="6629401" y="5677704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2ACB4CF5-8F48-0F42-F2D5-3F266F3A4BD7}"/>
              </a:ext>
            </a:extLst>
          </p:cNvPr>
          <p:cNvSpPr txBox="1"/>
          <p:nvPr/>
        </p:nvSpPr>
        <p:spPr>
          <a:xfrm>
            <a:off x="7522629" y="432059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2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CA0A2F2-FDC4-69BD-8D90-15BA32E8BD6E}"/>
              </a:ext>
            </a:extLst>
          </p:cNvPr>
          <p:cNvSpPr txBox="1"/>
          <p:nvPr/>
        </p:nvSpPr>
        <p:spPr>
          <a:xfrm>
            <a:off x="8529322" y="689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0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A57FD1-25BD-1C42-4468-8EA11D5C969F}"/>
              </a:ext>
            </a:extLst>
          </p:cNvPr>
          <p:cNvSpPr txBox="1"/>
          <p:nvPr/>
        </p:nvSpPr>
        <p:spPr>
          <a:xfrm>
            <a:off x="7296927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0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D3CEFF-3529-13BC-384A-8779B186658C}"/>
              </a:ext>
            </a:extLst>
          </p:cNvPr>
          <p:cNvSpPr txBox="1"/>
          <p:nvPr/>
        </p:nvSpPr>
        <p:spPr>
          <a:xfrm>
            <a:off x="6241064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5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066C1BCB-9A44-427B-FD14-22452E2A4219}"/>
              </a:ext>
            </a:extLst>
          </p:cNvPr>
          <p:cNvCxnSpPr>
            <a:cxnSpLocks/>
          </p:cNvCxnSpPr>
          <p:nvPr/>
        </p:nvCxnSpPr>
        <p:spPr>
          <a:xfrm flipH="1" flipV="1">
            <a:off x="5562600" y="8219539"/>
            <a:ext cx="3693871" cy="2041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2F1D4371-7B6E-8023-6CA9-EC2CE5AD2D9C}"/>
              </a:ext>
            </a:extLst>
          </p:cNvPr>
          <p:cNvSpPr txBox="1"/>
          <p:nvPr/>
        </p:nvSpPr>
        <p:spPr>
          <a:xfrm>
            <a:off x="8529322" y="828656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4F560AF-6BD8-A2AB-C1C1-77D5D43D927C}"/>
              </a:ext>
            </a:extLst>
          </p:cNvPr>
          <p:cNvSpPr txBox="1"/>
          <p:nvPr/>
        </p:nvSpPr>
        <p:spPr>
          <a:xfrm>
            <a:off x="7296927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32E0E10-0F91-F7AE-B07E-3616AE95609B}"/>
              </a:ext>
            </a:extLst>
          </p:cNvPr>
          <p:cNvSpPr txBox="1"/>
          <p:nvPr/>
        </p:nvSpPr>
        <p:spPr>
          <a:xfrm>
            <a:off x="6241064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pic>
        <p:nvPicPr>
          <p:cNvPr id="19" name="Image 1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985AA49-9B51-B4B4-872B-C9B4D53D63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A88DE69-6A62-A49A-A24E-3BDDBCED73B6}"/>
              </a:ext>
            </a:extLst>
          </p:cNvPr>
          <p:cNvSpPr txBox="1"/>
          <p:nvPr/>
        </p:nvSpPr>
        <p:spPr>
          <a:xfrm>
            <a:off x="7497073" y="2956761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B050"/>
                </a:solidFill>
              </a:rPr>
              <a:t>1</a:t>
            </a:r>
            <a:endParaRPr lang="fr-FR" sz="2400" b="1" dirty="0">
              <a:solidFill>
                <a:srgbClr val="00B050"/>
              </a:solidFill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BAD0CBFA-CA1F-90D9-D6E6-37D401396C92}"/>
              </a:ext>
            </a:extLst>
          </p:cNvPr>
          <p:cNvCxnSpPr/>
          <p:nvPr/>
        </p:nvCxnSpPr>
        <p:spPr>
          <a:xfrm flipV="1">
            <a:off x="8839200" y="4102269"/>
            <a:ext cx="0" cy="507831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B184D10F-2666-D98D-55A9-8EC795F4B161}"/>
              </a:ext>
            </a:extLst>
          </p:cNvPr>
          <p:cNvCxnSpPr>
            <a:cxnSpLocks/>
          </p:cNvCxnSpPr>
          <p:nvPr/>
        </p:nvCxnSpPr>
        <p:spPr>
          <a:xfrm flipH="1" flipV="1">
            <a:off x="7957846" y="4090647"/>
            <a:ext cx="679847" cy="46286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F3B6A57-0A7E-EC4D-3102-2CA5D6977F6E}"/>
              </a:ext>
            </a:extLst>
          </p:cNvPr>
          <p:cNvCxnSpPr>
            <a:cxnSpLocks/>
          </p:cNvCxnSpPr>
          <p:nvPr/>
        </p:nvCxnSpPr>
        <p:spPr>
          <a:xfrm flipV="1">
            <a:off x="7885328" y="4095756"/>
            <a:ext cx="0" cy="5078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F511E74B-0DB5-CE6C-C059-AE1FBC1F4CED}"/>
              </a:ext>
            </a:extLst>
          </p:cNvPr>
          <p:cNvCxnSpPr>
            <a:cxnSpLocks/>
          </p:cNvCxnSpPr>
          <p:nvPr/>
        </p:nvCxnSpPr>
        <p:spPr>
          <a:xfrm flipV="1">
            <a:off x="7956514" y="4147627"/>
            <a:ext cx="859370" cy="51510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125D05D8-9511-C086-0646-27E05DC68A78}"/>
              </a:ext>
            </a:extLst>
          </p:cNvPr>
          <p:cNvSpPr txBox="1"/>
          <p:nvPr/>
        </p:nvSpPr>
        <p:spPr>
          <a:xfrm>
            <a:off x="7137704" y="3128210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1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8FDF85B-57B2-DFD8-A3EC-3999CE20662C}"/>
              </a:ext>
            </a:extLst>
          </p:cNvPr>
          <p:cNvSpPr txBox="1"/>
          <p:nvPr/>
        </p:nvSpPr>
        <p:spPr>
          <a:xfrm>
            <a:off x="5364576" y="692672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1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5EF59C4-A46A-C878-610C-73CA230F8360}"/>
              </a:ext>
            </a:extLst>
          </p:cNvPr>
          <p:cNvSpPr txBox="1"/>
          <p:nvPr/>
        </p:nvSpPr>
        <p:spPr>
          <a:xfrm>
            <a:off x="5364576" y="83158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538B5EA-D366-96F9-0566-2620E5E0C3B5}"/>
              </a:ext>
            </a:extLst>
          </p:cNvPr>
          <p:cNvSpPr txBox="1"/>
          <p:nvPr/>
        </p:nvSpPr>
        <p:spPr>
          <a:xfrm>
            <a:off x="4449663" y="6388268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+</a:t>
            </a:r>
            <a:endParaRPr lang="fr-FR" sz="6000" b="1" dirty="0"/>
          </a:p>
        </p:txBody>
      </p:sp>
    </p:spTree>
    <p:extLst>
      <p:ext uri="{BB962C8B-B14F-4D97-AF65-F5344CB8AC3E}">
        <p14:creationId xmlns:p14="http://schemas.microsoft.com/office/powerpoint/2010/main" val="3724093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ضرب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719062" y="5181749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488311" y="6134790"/>
            <a:ext cx="10323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أحسب الجداء الأول، أي رقم وحدات العامل الثاني في العامل الأول؛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71142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أضع 0 وأحسب الجداء الثاني، أي رقم عشرات العامل الثاني في العامل الأول؛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8905470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0947798" y="8801100"/>
            <a:ext cx="1911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9073264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أنتبه للاحتفاظ في جميع المراحل.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B2CC52E-3212-6F07-3DC2-E9B045827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AB9A88D-1C12-B3AB-6BFB-DA139460A73E}"/>
              </a:ext>
            </a:extLst>
          </p:cNvPr>
          <p:cNvSpPr txBox="1"/>
          <p:nvPr/>
        </p:nvSpPr>
        <p:spPr>
          <a:xfrm>
            <a:off x="10947798" y="789043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AFC4EEE-A80E-1FC2-492B-8DCB618BE03C}"/>
              </a:ext>
            </a:extLst>
          </p:cNvPr>
          <p:cNvSpPr txBox="1"/>
          <p:nvPr/>
        </p:nvSpPr>
        <p:spPr>
          <a:xfrm>
            <a:off x="1116414" y="81048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أحسب مجموع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الجداءين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591614" y="3609841"/>
            <a:ext cx="12514786" cy="5184404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ينتج مصنع للملابس 18 مجموعة من القمصان يوميا، تحتوي كل مجموعة على 35 قميصا.</a:t>
            </a:r>
            <a:endParaRPr lang="fr-FR" sz="8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الأقمصة التي ينتجها المصنع كل يوم؟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سنتذكر جميعا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097942-D08F-493F-C2CF-33E36FFBAB4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ينتج مصنع للملابس 18 مجموعة من القمصان يوميا، تحتوي كل مجموعة على 35 قميصا.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الأقمصة التي ينتجها المصنع كل يوم؟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بالسؤال الأول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114278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الأول هو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المعلومات الواردة في المسألة؟</a:t>
            </a:r>
            <a:endParaRPr lang="fr-FR" sz="7200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12978ED-6157-0291-487F-5B87856E249D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ينتج مصنع للملابس 18 مجموعة من القمصان يوميا، تحتوي كل مجموعة على 35 قميصا.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الأقمصة التي ينتجها المصنع كل يوم؟</a:t>
            </a:r>
          </a:p>
        </p:txBody>
      </p:sp>
    </p:spTree>
    <p:extLst>
      <p:ext uri="{BB962C8B-B14F-4D97-AF65-F5344CB8AC3E}">
        <p14:creationId xmlns:p14="http://schemas.microsoft.com/office/powerpoint/2010/main" val="355160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ينتج المصنع 18 مجموعة من القمصان يوميا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تحتوي كل مجموعة على 35 قميصا</a:t>
            </a: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5A6A12E-4040-6C98-B58C-3B313B0A0C2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ينتج مصنع للملابس 18 مجموعة من القمصان يوميا، تحتوي كل مجموعة على 35 قميصا.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الأقمصة التي ينتجها المصنع كل يوم؟</a:t>
            </a:r>
          </a:p>
        </p:txBody>
      </p:sp>
    </p:spTree>
    <p:extLst>
      <p:ext uri="{BB962C8B-B14F-4D97-AF65-F5344CB8AC3E}">
        <p14:creationId xmlns:p14="http://schemas.microsoft.com/office/powerpoint/2010/main" val="408175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E4C0C0A-1813-3491-DB55-1439A455E94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ينتج مصنع للملابس 18 مجموعة من القمصان يوميا، تحتوي كل مجموعة على 35 قميصا.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الأقمصة التي ينتجها المصنع كل يوم؟</a:t>
            </a: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الثاني هو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2-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المطلوب مني؟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F45CAE-C7C5-D0F3-F1AB-14AE31531F5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ينتج مصنع للملابس 18 مجموعة من القمصان يوميا، تحتوي كل مجموعة على 35 قميصا.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الأقمصة التي ينتجها المصنع كل يوم؟</a:t>
            </a:r>
          </a:p>
        </p:txBody>
      </p:sp>
    </p:spTree>
    <p:extLst>
      <p:ext uri="{BB962C8B-B14F-4D97-AF65-F5344CB8AC3E}">
        <p14:creationId xmlns:p14="http://schemas.microsoft.com/office/powerpoint/2010/main" val="403505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المط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وب هو 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إيجاد عدد الأقمصة التي ينتجها المصنع كل يوم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93EA579-EB0D-9449-1C36-7541C5D71CF9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ينتج مصنع للملابس 18 مجموعة من القمصان يوميا، تحتوي كل مجموعة على 35 قميصا.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الأقمصة التي ينتجها المصنع كل يوم؟</a:t>
            </a:r>
          </a:p>
        </p:txBody>
      </p:sp>
    </p:spTree>
    <p:extLst>
      <p:ext uri="{BB962C8B-B14F-4D97-AF65-F5344CB8AC3E}">
        <p14:creationId xmlns:p14="http://schemas.microsoft.com/office/powerpoint/2010/main" val="180513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DD5B463D-CAC4-61CE-173C-6A78EE9F483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ينتج مصنع للملابس 18 مجموعة من القمصان يوميا، تحتوي كل مجموعة على 35 قميصا.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الأقمصة التي ينتجها المصنع كل يوم؟</a:t>
            </a: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السؤالان الأخيران هما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6000" dirty="0">
                <a:solidFill>
                  <a:srgbClr val="FF0000"/>
                </a:solidFill>
              </a:rPr>
              <a:t> 3</a:t>
            </a:r>
            <a:r>
              <a:rPr lang="ar-SA" sz="6000" dirty="0">
                <a:solidFill>
                  <a:srgbClr val="FF0000"/>
                </a:solidFill>
              </a:rPr>
              <a:t>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علينا أن نفعل؟ ولماذا؟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EBB7B3-8960-9514-8127-DA67B89B0E9A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ينتج مصنع للملابس 18 مجموعة من القمصان يوميا، تحتوي كل مجموعة على 35 قميصا.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الأقمصة التي ينتجها المصنع كل يوم؟</a:t>
            </a:r>
          </a:p>
        </p:txBody>
      </p:sp>
    </p:spTree>
    <p:extLst>
      <p:ext uri="{BB962C8B-B14F-4D97-AF65-F5344CB8AC3E}">
        <p14:creationId xmlns:p14="http://schemas.microsoft.com/office/powerpoint/2010/main" val="290466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2705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3698472"/>
            <a:ext cx="6186141" cy="59441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591443" y="3667185"/>
            <a:ext cx="60379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18 مجموعة من القمصان يوميا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في كل مجموعة 35 قميصا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الأقمصة التي ينتجها المصنع كل يوم؟</a:t>
            </a:r>
          </a:p>
          <a:p>
            <a:pPr marL="914400" indent="-914400" algn="r" rtl="1">
              <a:buFont typeface="+mj-lt"/>
              <a:buAutoNum type="arabicPeriod"/>
            </a:pP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405374" y="7353300"/>
            <a:ext cx="66194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عليّ أن أقوم بعملية </a:t>
            </a:r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الضرب</a:t>
            </a:r>
            <a:r>
              <a:rPr lang="ar-S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لإيجاد عدد الأقمصة التي ينتجها المصنع كل يوم.</a:t>
            </a:r>
            <a:endParaRPr lang="ar-SA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16DB02-B34E-4185-7778-95135150FD6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ينتج مصنع للملابس 18 مجموعة من القمصان يوميا، تحتوي كل مجموعة على 35 قميصا.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الأقمصة التي ينتجها المصنع كل يوم؟</a:t>
            </a:r>
          </a:p>
        </p:txBody>
      </p:sp>
    </p:spTree>
    <p:extLst>
      <p:ext uri="{BB962C8B-B14F-4D97-AF65-F5344CB8AC3E}">
        <p14:creationId xmlns:p14="http://schemas.microsoft.com/office/powerpoint/2010/main" val="121948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005A9-F8CB-51D6-71EE-B72FC3B68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419078-CCDC-E886-1152-043630F934C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A57C571-F95D-7303-6625-1807C4B9F0F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071B55C-BDC8-2994-83DB-B4BDBEA9AB2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0AB65DE-DF8C-17BB-28FA-937BE1F041F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جيدا. لماذا سنجري عملية ال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لإيجاد حل المسألة.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19576D-DE13-FA9C-5381-C6100CF8F49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9B26014-0200-9681-3DA0-72CAE0B832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FA945F87-117F-B13A-671F-53DDE3A6824D}"/>
              </a:ext>
            </a:extLst>
          </p:cNvPr>
          <p:cNvSpPr/>
          <p:nvPr/>
        </p:nvSpPr>
        <p:spPr>
          <a:xfrm>
            <a:off x="4876800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المجموعات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BD7CD9E5-599F-8088-87C8-7900CEED4FB4}"/>
              </a:ext>
            </a:extLst>
          </p:cNvPr>
          <p:cNvSpPr/>
          <p:nvPr/>
        </p:nvSpPr>
        <p:spPr>
          <a:xfrm>
            <a:off x="3810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الأقمصة في كل مجموعة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0085BA-2C78-3001-925D-230948B99F65}"/>
              </a:ext>
            </a:extLst>
          </p:cNvPr>
          <p:cNvSpPr txBox="1"/>
          <p:nvPr/>
        </p:nvSpPr>
        <p:spPr>
          <a:xfrm>
            <a:off x="3810000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/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5F3B22C-AF66-235C-8681-AFEC5C724307}"/>
              </a:ext>
            </a:extLst>
          </p:cNvPr>
          <p:cNvSpPr txBox="1"/>
          <p:nvPr/>
        </p:nvSpPr>
        <p:spPr>
          <a:xfrm>
            <a:off x="8077200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EEF6569E-F12A-64A4-C957-467D6BF1E513}"/>
              </a:ext>
            </a:extLst>
          </p:cNvPr>
          <p:cNvSpPr/>
          <p:nvPr/>
        </p:nvSpPr>
        <p:spPr>
          <a:xfrm>
            <a:off x="9297358" y="5228725"/>
            <a:ext cx="4129802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الأقمصة التي ينتجها المصنع كل يوم؟</a:t>
            </a:r>
          </a:p>
        </p:txBody>
      </p:sp>
    </p:spTree>
    <p:extLst>
      <p:ext uri="{BB962C8B-B14F-4D97-AF65-F5344CB8AC3E}">
        <p14:creationId xmlns:p14="http://schemas.microsoft.com/office/powerpoint/2010/main" val="6167661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464B5-34F5-9369-39FC-F6A4784D2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E73CEAA-146A-10DE-96EC-01D03F559B0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EFD1FCC-B178-009E-B56B-1D91476E7E1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35FFE4B-3AE2-D770-021B-80431F7C151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03F478D-80A3-FF12-75E3-12195D280AEE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سنضرب عدد الأقمصة التي تشكل كل مجموعة في عدد المجموعات التي يتم إنتاجها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EA49E9-BE94-715E-E5A9-D40801F972E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D7E98AC-F73B-7C69-EB9B-ED1C82CDA43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5843551B-1BF6-A53D-41BB-9C4769202F22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18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24494F80-DA97-30EF-A5BB-E1B67B716D20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117090C-E555-41AA-644F-C58851432B87}"/>
              </a:ext>
            </a:extLst>
          </p:cNvPr>
          <p:cNvSpPr txBox="1"/>
          <p:nvPr/>
        </p:nvSpPr>
        <p:spPr>
          <a:xfrm>
            <a:off x="3886200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600" dirty="0">
                <a:solidFill>
                  <a:srgbClr val="FF0000"/>
                </a:solidFill>
              </a:rPr>
              <a:t>×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EA522B2-0939-FF14-2BC8-DC6154E984EB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549778D2-7568-263A-9955-15695993345F}"/>
              </a:ext>
            </a:extLst>
          </p:cNvPr>
          <p:cNvSpPr/>
          <p:nvPr/>
        </p:nvSpPr>
        <p:spPr>
          <a:xfrm>
            <a:off x="9525958" y="4838700"/>
            <a:ext cx="3914188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الأقمصة التي ينتجها المصنع كل يوم؟</a:t>
            </a:r>
          </a:p>
        </p:txBody>
      </p:sp>
    </p:spTree>
    <p:extLst>
      <p:ext uri="{BB962C8B-B14F-4D97-AF65-F5344CB8AC3E}">
        <p14:creationId xmlns:p14="http://schemas.microsoft.com/office/powerpoint/2010/main" val="33357547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الأقمصة التي ينتجها المصنع كل يوم؟</a:t>
            </a: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819078" y="4828788"/>
            <a:ext cx="6038922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الأقمصة التي ينتجها المصنع كل يوم 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هو:</a:t>
            </a:r>
          </a:p>
          <a:p>
            <a:pPr algn="ctr" rtl="1"/>
            <a:r>
              <a:rPr 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35×18=630</a:t>
            </a:r>
            <a:endParaRPr lang="ar-S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8C2EDB-2565-FA8D-0353-AE84A5481C44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ينتج مصنع للملابس 18 مجموعة من القمصان يوميا، تحتوي كل مجموعة على 35 قميصا.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الأقمصة التي ينتجها المصنع كل يوم؟</a:t>
            </a:r>
          </a:p>
        </p:txBody>
      </p:sp>
    </p:spTree>
    <p:extLst>
      <p:ext uri="{BB962C8B-B14F-4D97-AF65-F5344CB8AC3E}">
        <p14:creationId xmlns:p14="http://schemas.microsoft.com/office/powerpoint/2010/main" val="207406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خدوا كراساتكم سننجز التمارين الصفحة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22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4B2B733-164F-B33E-69CA-0F0C72FC74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875" y="4396255"/>
            <a:ext cx="13206248" cy="36280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40D607A-A35E-0023-3283-887768D3DB79}"/>
              </a:ext>
            </a:extLst>
          </p:cNvPr>
          <p:cNvSpPr/>
          <p:nvPr/>
        </p:nvSpPr>
        <p:spPr>
          <a:xfrm>
            <a:off x="609600" y="5524500"/>
            <a:ext cx="4952999" cy="21102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1B75F-06BD-CC05-9518-2ED9AD4C5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54BE6EB-D06C-06D1-EA67-8C47DFB79D92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CDFDA80-6E61-0588-40BC-D7771485879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B0A3215-F200-2F5E-DFA9-DB07690DE29B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10BDDB-3207-BAA5-7934-3B1CE065EF76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7D892F2-E4EB-3044-EA41-EDEABB7108F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FC74CC8-E42D-A81F-F553-447B11DB3E5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CE0C4795-131C-F6A4-8B69-DB2674998B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875" y="4396255"/>
            <a:ext cx="13206248" cy="36280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2514DD-32B3-A99E-474C-E21773B8E6F1}"/>
              </a:ext>
            </a:extLst>
          </p:cNvPr>
          <p:cNvSpPr/>
          <p:nvPr/>
        </p:nvSpPr>
        <p:spPr>
          <a:xfrm>
            <a:off x="609600" y="5524500"/>
            <a:ext cx="4952999" cy="21102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788149-369E-85F7-8BCA-C765D0E5D42F}"/>
              </a:ext>
            </a:extLst>
          </p:cNvPr>
          <p:cNvSpPr txBox="1"/>
          <p:nvPr/>
        </p:nvSpPr>
        <p:spPr>
          <a:xfrm>
            <a:off x="2057400" y="58293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FF0000"/>
                </a:solidFill>
                <a:latin typeface="+mj-lt"/>
              </a:rPr>
              <a:t>7</a:t>
            </a:r>
            <a:endParaRPr lang="fr-FR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183ADB-F0D3-A357-E6E0-41ADFDB7AC2A}"/>
              </a:ext>
            </a:extLst>
          </p:cNvPr>
          <p:cNvSpPr txBox="1"/>
          <p:nvPr/>
        </p:nvSpPr>
        <p:spPr>
          <a:xfrm>
            <a:off x="2057400" y="68199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FF0000"/>
                </a:solidFill>
              </a:rPr>
              <a:t>56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CC70693-CDBC-7E9A-E40A-36BFFE26B016}"/>
              </a:ext>
            </a:extLst>
          </p:cNvPr>
          <p:cNvSpPr txBox="1"/>
          <p:nvPr/>
        </p:nvSpPr>
        <p:spPr>
          <a:xfrm>
            <a:off x="4544291" y="68199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FF0000"/>
                </a:solidFill>
              </a:rPr>
              <a:t>14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B8AD40-40AB-AA53-D56E-380CFD7B943A}"/>
              </a:ext>
            </a:extLst>
          </p:cNvPr>
          <p:cNvSpPr txBox="1"/>
          <p:nvPr/>
        </p:nvSpPr>
        <p:spPr>
          <a:xfrm>
            <a:off x="4572000" y="58293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FF0000"/>
                </a:solidFill>
              </a:rPr>
              <a:t>42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2415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6BEFEBF5-4BE2-1706-BCAE-8A2BA59F8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812736"/>
            <a:ext cx="13164293" cy="468356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978B8A-48AB-17ED-37B2-43E7CB8D9870}"/>
              </a:ext>
            </a:extLst>
          </p:cNvPr>
          <p:cNvSpPr/>
          <p:nvPr/>
        </p:nvSpPr>
        <p:spPr>
          <a:xfrm>
            <a:off x="914399" y="5295900"/>
            <a:ext cx="6096001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6C5DF-D5A1-6F39-729F-34572B6DC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A118DA6-429F-82CE-69F6-5548C85F970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857004-B1E0-89A8-0153-84C09109130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FC030DF-1A8F-0545-1D9C-D60D59900999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A20450C-BE68-786D-2D5F-FE54C3BC43B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27844DB-76C8-79F6-C6BF-E5CF7339BC2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14818F2-32C5-39F4-9CC5-8DB585201ED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F5C5FA5-BCB9-466D-D489-D760DBA06145}"/>
              </a:ext>
            </a:extLst>
          </p:cNvPr>
          <p:cNvSpPr txBox="1"/>
          <p:nvPr/>
        </p:nvSpPr>
        <p:spPr>
          <a:xfrm>
            <a:off x="2962290" y="29169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36365B-F962-17B1-4FF8-EBA59F83D2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812736"/>
            <a:ext cx="13164293" cy="46835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5CBFCC-D61F-59DD-17F9-35B9FD5E29F3}"/>
              </a:ext>
            </a:extLst>
          </p:cNvPr>
          <p:cNvSpPr/>
          <p:nvPr/>
        </p:nvSpPr>
        <p:spPr>
          <a:xfrm>
            <a:off x="914399" y="5295900"/>
            <a:ext cx="6096001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8875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22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428A32D9-B45E-EF2D-D417-1E4CD51D6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4000500"/>
            <a:ext cx="13097087" cy="487753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3124200" y="5143499"/>
            <a:ext cx="5181600" cy="373453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C7BFA-BE24-9F71-6CDE-438AB9F3F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5667A1C-D949-8D62-CBB1-5D78AFEA258C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F07FF1-5237-4D14-5DF6-D5C165D8A1E6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30F55FC-2578-330B-E045-07DF161E666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13756FB-7124-EEF4-6263-B8353A5DFB3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A237305-E44F-581E-4BBE-EB2AFA2B0228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86C0CFC-C9CB-8327-6C37-DEBC266E2D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F8ADC0B8-F7D4-A7DF-33B9-F93BFC99A1C0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2C8705B-00A7-38A0-6AA0-E769D48196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4000500"/>
            <a:ext cx="13097087" cy="487753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08B59B8-DD21-0FCA-A1BC-55603665D6F5}"/>
              </a:ext>
            </a:extLst>
          </p:cNvPr>
          <p:cNvSpPr/>
          <p:nvPr/>
        </p:nvSpPr>
        <p:spPr>
          <a:xfrm>
            <a:off x="3124200" y="5143499"/>
            <a:ext cx="5181600" cy="373453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02124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 </a:t>
            </a:r>
            <a:r>
              <a:rPr lang="ar-M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المحددة </a:t>
            </a:r>
            <a:r>
              <a:rPr lang="ar-S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8677" y="3843428"/>
            <a:ext cx="13117459" cy="434862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88D250-79A6-6EC7-C904-DD623F1DB5FA}"/>
              </a:ext>
            </a:extLst>
          </p:cNvPr>
          <p:cNvSpPr/>
          <p:nvPr/>
        </p:nvSpPr>
        <p:spPr>
          <a:xfrm>
            <a:off x="6858000" y="4902394"/>
            <a:ext cx="6528136" cy="324826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6F60C-7E2B-A3B7-185A-063F6F07B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E8FD5D-C973-16D5-C364-7EBD267225F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AC8CCF-F533-6044-B8FE-07D70921298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835793-FEC6-D9F4-7B11-6EFBC961484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071B783-9513-4847-1EE6-EAEE9D36429B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F894C60-6A33-E0FE-7240-91E33E14006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044E274-D729-9180-3F35-34E4CF5110F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77395028-E04C-1AD3-9A70-7C01DE2D1F1F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B9E056-CD10-F39C-1FBC-8090561E85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8677" y="3843428"/>
            <a:ext cx="13117459" cy="43486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4C51989-EF34-3351-BCE5-B8FFA40BDF47}"/>
              </a:ext>
            </a:extLst>
          </p:cNvPr>
          <p:cNvSpPr/>
          <p:nvPr/>
        </p:nvSpPr>
        <p:spPr>
          <a:xfrm>
            <a:off x="6858000" y="4902394"/>
            <a:ext cx="6528136" cy="324826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6EEB56-F69F-DC68-86CD-4BF8A8B22287}"/>
              </a:ext>
            </a:extLst>
          </p:cNvPr>
          <p:cNvSpPr txBox="1"/>
          <p:nvPr/>
        </p:nvSpPr>
        <p:spPr>
          <a:xfrm>
            <a:off x="7924800" y="7363480"/>
            <a:ext cx="2603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42×35=1470</a:t>
            </a:r>
          </a:p>
        </p:txBody>
      </p:sp>
    </p:spTree>
    <p:extLst>
      <p:ext uri="{BB962C8B-B14F-4D97-AF65-F5344CB8AC3E}">
        <p14:creationId xmlns:p14="http://schemas.microsoft.com/office/powerpoint/2010/main" val="16146256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 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باستخدام لعبة 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الفرقعة والتصفيق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لعبة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الفرقعة والتصفيق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الفرقعة والتصفيق.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الفرقعة والتصفيق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Picture 8">
            <a:extLst>
              <a:ext uri="{FF2B5EF4-FFF2-40B4-BE49-F238E27FC236}">
                <a16:creationId xmlns:a16="http://schemas.microsoft.com/office/drawing/2014/main" id="{8FDDAA97-8D8F-4F36-BE0C-BC6F5497FF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4166" y="4342128"/>
            <a:ext cx="2806155" cy="2858772"/>
          </a:xfrm>
          <a:prstGeom prst="rect">
            <a:avLst/>
          </a:prstGeom>
        </p:spPr>
      </p:pic>
      <p:pic>
        <p:nvPicPr>
          <p:cNvPr id="24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96E32631-3841-5467-5A69-32CC7C5DC2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6477056"/>
            <a:ext cx="2113900" cy="245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70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ts val="78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ts val="78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0EEEDEC-26B2-DA33-7F5C-9A76C71C7A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sp>
        <p:nvSpPr>
          <p:cNvPr id="10" name="Google Shape;146;p4">
            <a:extLst>
              <a:ext uri="{FF2B5EF4-FFF2-40B4-BE49-F238E27FC236}">
                <a16:creationId xmlns:a16="http://schemas.microsoft.com/office/drawing/2014/main" id="{05254FFD-BBF7-9C80-0842-310D219BA628}"/>
              </a:ext>
            </a:extLst>
          </p:cNvPr>
          <p:cNvSpPr txBox="1">
            <a:spLocks/>
          </p:cNvSpPr>
          <p:nvPr/>
        </p:nvSpPr>
        <p:spPr>
          <a:xfrm>
            <a:off x="1697618" y="1283604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 Black"/>
              </a:rPr>
              <a:t> الضرب باستخدام تقنية الصندوق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F109E455-08DC-4359-5A9E-76F51337E39A}"/>
              </a:ext>
            </a:extLst>
          </p:cNvPr>
          <p:cNvGraphicFramePr>
            <a:graphicFrameLocks noGrp="1"/>
          </p:cNvGraphicFramePr>
          <p:nvPr/>
        </p:nvGraphicFramePr>
        <p:xfrm>
          <a:off x="-1" y="2093604"/>
          <a:ext cx="13716001" cy="68694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70460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45541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74873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13" name="TextBox 1">
            <a:extLst>
              <a:ext uri="{FF2B5EF4-FFF2-40B4-BE49-F238E27FC236}">
                <a16:creationId xmlns:a16="http://schemas.microsoft.com/office/drawing/2014/main" id="{C369C5C3-9E1C-BE62-D99B-25EE08974E92}"/>
              </a:ext>
            </a:extLst>
          </p:cNvPr>
          <p:cNvSpPr txBox="1"/>
          <p:nvPr/>
        </p:nvSpPr>
        <p:spPr>
          <a:xfrm>
            <a:off x="2754655" y="4338498"/>
            <a:ext cx="10887075" cy="4356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700" rtl="1">
              <a:spcBef>
                <a:spcPts val="681"/>
              </a:spcBef>
            </a:pPr>
            <a:r>
              <a:rPr lang="ar-MA" sz="2588" dirty="0">
                <a:solidFill>
                  <a:prstClr val="black"/>
                </a:solidFill>
                <a:latin typeface="Calibri-Bold"/>
                <a:cs typeface="Times New Roman" panose="02020603050405020304" pitchFamily="18" charset="0"/>
              </a:rPr>
              <a:t>بعد تمكن المتعلمين من مفهوم الجداء باستعمال تقنية السلم وباستخدام الخشيبات، يقوم الميسر بكتابة أمثلة من عمليات الجداء، ويدعو المتعلمين لملاحظتها: </a:t>
            </a:r>
          </a:p>
          <a:p>
            <a:pPr marL="385763" marR="427196" indent="-385763" algn="just" defTabSz="1028700" rtl="1">
              <a:spcBef>
                <a:spcPts val="664"/>
              </a:spcBef>
              <a:buClr>
                <a:srgbClr val="151616"/>
              </a:buClr>
              <a:buSzPts val="1200"/>
              <a:buFont typeface="Cambria" panose="02040503050406030204" pitchFamily="18" charset="0"/>
              <a:buChar char="◾"/>
              <a:tabLst>
                <a:tab pos="1047988" algn="l"/>
              </a:tabLst>
            </a:pPr>
            <a:r>
              <a:rPr lang="ar-SA" sz="2588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يطلب الميسر من المتعلمين حساب الجداءات التالية </a:t>
            </a:r>
            <a:r>
              <a:rPr lang="ar-MA" sz="2588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على </a:t>
            </a:r>
            <a:r>
              <a:rPr lang="ar-SA" sz="2588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غرار الأمثلة المذكورة آنفا:</a:t>
            </a:r>
            <a:endParaRPr lang="fr-FR" sz="2588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</a:endParaRPr>
          </a:p>
          <a:p>
            <a:pPr marL="1047274" algn="just" defTabSz="1028700" rtl="1">
              <a:spcBef>
                <a:spcPts val="332"/>
              </a:spcBef>
              <a:tabLst>
                <a:tab pos="2307431" algn="l"/>
                <a:tab pos="3336131" algn="l"/>
              </a:tabLst>
            </a:pP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6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x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  </a:t>
            </a:r>
            <a:r>
              <a:rPr lang="en-US" sz="2588" spc="180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	60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x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	600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x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</a:t>
            </a:r>
            <a:endParaRPr lang="fr-FR" sz="2588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047274" algn="just" defTabSz="1028700" rtl="1">
              <a:spcBef>
                <a:spcPts val="326"/>
              </a:spcBef>
              <a:tabLst>
                <a:tab pos="2307431" algn="l"/>
                <a:tab pos="3336131" algn="l"/>
              </a:tabLst>
            </a:pP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6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x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40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	6x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400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	60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x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40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</a:t>
            </a:r>
            <a:endParaRPr lang="fr-FR" sz="2588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85763" marR="427196" indent="-385763" algn="just" defTabSz="1028700" rtl="1">
              <a:spcBef>
                <a:spcPts val="332"/>
              </a:spcBef>
              <a:buClr>
                <a:srgbClr val="151616"/>
              </a:buClr>
              <a:buSzPts val="1200"/>
              <a:buFont typeface="Cambria" panose="02040503050406030204" pitchFamily="18" charset="0"/>
              <a:buChar char="◾"/>
              <a:tabLst>
                <a:tab pos="1047988" algn="l"/>
              </a:tabLst>
            </a:pPr>
            <a:r>
              <a:rPr lang="ar-SA" sz="2588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يقدم للمتعلمين طريقة حساب الجداءات ذهنيا وذلك بحساب جداء الأعداد وإضافة مجموع الأصفار. مثلا 40×30 تعني 4×3 أي 12 ونضيف صفرين في يمين العدد، فنحصل على 1200. من السهل حساب جداء 4×3 </a:t>
            </a:r>
            <a:r>
              <a:rPr lang="ar-MA" sz="2588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عوض 40×30.</a:t>
            </a:r>
            <a:endParaRPr lang="fr-FR" sz="2588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</a:endParaRPr>
          </a:p>
          <a:p>
            <a:pPr marL="385763" indent="-385763" algn="just" defTabSz="1028700" rtl="1">
              <a:spcBef>
                <a:spcPts val="332"/>
              </a:spcBef>
              <a:buClr>
                <a:srgbClr val="151616"/>
              </a:buClr>
              <a:buSzPts val="1200"/>
              <a:buFont typeface="Cambria" panose="02040503050406030204" pitchFamily="18" charset="0"/>
              <a:buChar char="◾"/>
              <a:tabLst>
                <a:tab pos="1047988" algn="l"/>
              </a:tabLst>
            </a:pPr>
            <a:r>
              <a:rPr lang="ar-SA" sz="2588" spc="-6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يعطي للمتعلمين فرصا كافية للتطبيق من خلال حل مسائل مكافئة لمساعدتهم على فهم طريقة الحساب.</a:t>
            </a:r>
            <a:endParaRPr lang="fr-FR" sz="2588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</a:endParaRPr>
          </a:p>
          <a:p>
            <a:pPr marL="385763" indent="-385763" algn="r" defTabSz="1028700" rtl="1">
              <a:spcBef>
                <a:spcPts val="332"/>
              </a:spcBef>
              <a:buClr>
                <a:srgbClr val="151616"/>
              </a:buClr>
              <a:buSzPts val="1200"/>
              <a:buFont typeface="Cambria" panose="02040503050406030204" pitchFamily="18" charset="0"/>
              <a:buChar char="◾"/>
              <a:tabLst>
                <a:tab pos="1047988" algn="l"/>
              </a:tabLst>
            </a:pPr>
            <a:r>
              <a:rPr lang="ar-SA" sz="2588" spc="-6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بعد ذلك، يعطي للمتعلمين فرصا كافية للتطبيق من خلال حل مسائل مركبة للجداء مثلا 24×15</a:t>
            </a:r>
            <a:endParaRPr lang="fr-FR" sz="2588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</a:endParaRPr>
          </a:p>
        </p:txBody>
      </p:sp>
      <p:sp>
        <p:nvSpPr>
          <p:cNvPr id="14" name="Text Box 280">
            <a:extLst>
              <a:ext uri="{FF2B5EF4-FFF2-40B4-BE49-F238E27FC236}">
                <a16:creationId xmlns:a16="http://schemas.microsoft.com/office/drawing/2014/main" id="{7CC6CD93-8CFD-80A9-9278-6F06F9F30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767" y="7275273"/>
            <a:ext cx="2303120" cy="1054341"/>
          </a:xfrm>
          <a:prstGeom prst="rect">
            <a:avLst/>
          </a:prstGeom>
          <a:solidFill>
            <a:srgbClr val="ECECEC"/>
          </a:solidFill>
          <a:ln w="6350">
            <a:solidFill>
              <a:srgbClr val="151616"/>
            </a:solidFill>
            <a:prstDash val="solid"/>
            <a:miter lim="800000"/>
            <a:headEnd/>
            <a:tailEnd/>
          </a:ln>
        </p:spPr>
        <p:txBody>
          <a:bodyPr rot="0" vert="horz" wrap="square" lIns="0" tIns="0" rIns="0" bIns="0" anchor="t" anchorCtr="0" upright="1"/>
          <a:lstStyle/>
          <a:p>
            <a:pPr marL="435054" indent="-287893" defTabSz="1028700">
              <a:spcBef>
                <a:spcPts val="39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b="1" spc="-197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5054" indent="-287893" defTabSz="1028700">
              <a:spcBef>
                <a:spcPts val="478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en-US" b="1" spc="-169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en-US" b="1" spc="-169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1200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5054" indent="-287893" defTabSz="1028700">
              <a:spcBef>
                <a:spcPts val="478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400</a:t>
            </a:r>
            <a:r>
              <a:rPr lang="en-US" b="1" spc="-236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225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</a:t>
            </a:r>
            <a:r>
              <a:rPr lang="en-US" b="1" spc="-236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225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120000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 Box 279">
            <a:extLst>
              <a:ext uri="{FF2B5EF4-FFF2-40B4-BE49-F238E27FC236}">
                <a16:creationId xmlns:a16="http://schemas.microsoft.com/office/drawing/2014/main" id="{5C719B09-F85E-D55E-35C6-C6127E240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767" y="6005679"/>
            <a:ext cx="2303120" cy="1054341"/>
          </a:xfrm>
          <a:prstGeom prst="rect">
            <a:avLst/>
          </a:prstGeom>
          <a:solidFill>
            <a:srgbClr val="ECECEC"/>
          </a:solidFill>
          <a:ln w="6350">
            <a:solidFill>
              <a:srgbClr val="151616"/>
            </a:solidFill>
            <a:prstDash val="solid"/>
            <a:miter lim="800000"/>
            <a:headEnd/>
            <a:tailEnd/>
          </a:ln>
        </p:spPr>
        <p:txBody>
          <a:bodyPr rot="0" vert="horz" wrap="square" lIns="0" tIns="0" rIns="0" bIns="0" anchor="t" anchorCtr="0" upright="1"/>
          <a:lstStyle/>
          <a:p>
            <a:pPr marL="435054" indent="-287893" defTabSz="1028700">
              <a:spcBef>
                <a:spcPts val="39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b="1" spc="-197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5054" indent="-287893" defTabSz="1028700">
              <a:spcBef>
                <a:spcPts val="478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b="1" spc="-180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74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en-US" b="1" spc="-186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74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5054" indent="-287893" defTabSz="1028700">
              <a:spcBef>
                <a:spcPts val="478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</a:t>
            </a:r>
            <a:r>
              <a:rPr lang="en-US" b="1" spc="-169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1200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 Box 278">
            <a:extLst>
              <a:ext uri="{FF2B5EF4-FFF2-40B4-BE49-F238E27FC236}">
                <a16:creationId xmlns:a16="http://schemas.microsoft.com/office/drawing/2014/main" id="{20CAFA09-61C8-104F-980F-FC876A903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767" y="4736085"/>
            <a:ext cx="2303120" cy="1054341"/>
          </a:xfrm>
          <a:prstGeom prst="rect">
            <a:avLst/>
          </a:prstGeom>
          <a:solidFill>
            <a:srgbClr val="ECECEC"/>
          </a:solidFill>
          <a:ln w="6350">
            <a:solidFill>
              <a:srgbClr val="151616"/>
            </a:solidFill>
            <a:prstDash val="solid"/>
            <a:miter lim="800000"/>
            <a:headEnd/>
            <a:tailEnd/>
          </a:ln>
        </p:spPr>
        <p:txBody>
          <a:bodyPr rot="0" vert="horz" wrap="square" lIns="0" tIns="0" rIns="0" bIns="0" anchor="t" anchorCtr="0" upright="1"/>
          <a:lstStyle/>
          <a:p>
            <a:pPr marL="435054" indent="-287893" defTabSz="1028700">
              <a:spcBef>
                <a:spcPts val="39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b="1" spc="-197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5054" indent="-287893" defTabSz="1028700">
              <a:spcBef>
                <a:spcPts val="478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en-US" b="1" spc="-186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80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b="1" spc="-174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74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5054" indent="-287893" defTabSz="1028700">
              <a:spcBef>
                <a:spcPts val="478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400</a:t>
            </a:r>
            <a:r>
              <a:rPr lang="en-US" b="1" spc="-169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1200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809CB4F-0C69-4B19-A46B-132C5D10FA0F}"/>
              </a:ext>
            </a:extLst>
          </p:cNvPr>
          <p:cNvCxnSpPr/>
          <p:nvPr/>
        </p:nvCxnSpPr>
        <p:spPr>
          <a:xfrm flipH="1">
            <a:off x="2528887" y="4736085"/>
            <a:ext cx="519113" cy="4074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B3FE2ED-22AF-1319-DF7E-2CDC431A45A2}"/>
              </a:ext>
            </a:extLst>
          </p:cNvPr>
          <p:cNvCxnSpPr>
            <a:cxnSpLocks/>
          </p:cNvCxnSpPr>
          <p:nvPr/>
        </p:nvCxnSpPr>
        <p:spPr>
          <a:xfrm flipH="1">
            <a:off x="2528887" y="4686300"/>
            <a:ext cx="519113" cy="18552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F595120-417F-9D7A-5FA7-E9F79745ADFC}"/>
              </a:ext>
            </a:extLst>
          </p:cNvPr>
          <p:cNvCxnSpPr>
            <a:cxnSpLocks/>
          </p:cNvCxnSpPr>
          <p:nvPr/>
        </p:nvCxnSpPr>
        <p:spPr>
          <a:xfrm flipH="1">
            <a:off x="2528887" y="4736085"/>
            <a:ext cx="519113" cy="32268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3367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0EEEDEC-26B2-DA33-7F5C-9A76C71C7A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4A3BB34-CB8E-712C-F33A-EFBA9055C6DE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pic>
        <p:nvPicPr>
          <p:cNvPr id="13" name="Picture 3" descr="A picture containing text, font, screenshot, number&#10;&#10;Description automatically generated">
            <a:extLst>
              <a:ext uri="{FF2B5EF4-FFF2-40B4-BE49-F238E27FC236}">
                <a16:creationId xmlns:a16="http://schemas.microsoft.com/office/drawing/2014/main" id="{E61F98B7-864E-32D1-5C68-8A6B81DDAE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78" y="3343276"/>
            <a:ext cx="12815888" cy="5122069"/>
          </a:xfrm>
          <a:prstGeom prst="rect">
            <a:avLst/>
          </a:prstGeom>
        </p:spPr>
      </p:pic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9C5F7C3A-CBC0-93FA-F478-CE8464DFE1FA}"/>
              </a:ext>
            </a:extLst>
          </p:cNvPr>
          <p:cNvSpPr txBox="1">
            <a:spLocks/>
          </p:cNvSpPr>
          <p:nvPr/>
        </p:nvSpPr>
        <p:spPr>
          <a:xfrm>
            <a:off x="1697618" y="1283604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 Black"/>
              </a:rPr>
              <a:t> الضرب باستخدام تقنية الصندوق</a:t>
            </a:r>
          </a:p>
        </p:txBody>
      </p:sp>
    </p:spTree>
    <p:extLst>
      <p:ext uri="{BB962C8B-B14F-4D97-AF65-F5344CB8AC3E}">
        <p14:creationId xmlns:p14="http://schemas.microsoft.com/office/powerpoint/2010/main" val="23402175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2A6D86EB-EC48-7F1E-4291-3206B9CB9B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8505824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1901113"/>
          <a:ext cx="13415962" cy="78905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867540">
                <a:tc gridSpan="2">
                  <a:txBody>
                    <a:bodyPr/>
                    <a:lstStyle/>
                    <a:p>
                      <a:pPr marL="0" marR="0" lvl="0" indent="0" algn="ctr" defTabSz="1028700" rtl="1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prstClr val="black"/>
                        </a:buClr>
                        <a:buSzPts val="4200"/>
                        <a:buFont typeface="Montserra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Montserrat"/>
                        </a:rPr>
                        <a:t>سيرورة الإنجاز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Montserrat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1048712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التهيئة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750492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1) النمذجة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5048505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MadaniArabic-ExtraLight" panose="00000300000000000000" pitchFamily="2" charset="-78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F9FC9272-CBB5-63E9-A7E7-EF414AAA6C93}"/>
              </a:ext>
            </a:extLst>
          </p:cNvPr>
          <p:cNvSpPr/>
          <p:nvPr/>
        </p:nvSpPr>
        <p:spPr>
          <a:xfrm>
            <a:off x="0" y="1252017"/>
            <a:ext cx="13716000" cy="7715250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0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daniArabic-ExtraLight" panose="00000300000000000000" pitchFamily="2" charset="-78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2221669" y="4622542"/>
            <a:ext cx="1115745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يقوم الأستاذ بنمذجة النشاط: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المتعلمين الاستماع والملاحظة؛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يشرح قيمة النقرة (فرقعة الأصابع)، فرقعة واحدة تعني العدد 1، فرقعتان تعنيان العدد 2 وهكذا...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يشرح قيمة التصفيقة، تصفيقة تعني 10، تصفيقتان تعنيان العدد 20 وهكذا...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قيمة الضربة بالرجل على الأرض: ضربة واحدة تساوي مئة واحدة / ضربتان تساوي مئتان / ثلاث ضربات تساوي 3 في رقم المئات وهكذا......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الاستماع جيدا إلى فرقعات الأصابع والتصفيقات والعد ذهنيا.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المتعلمين الإنصات لتعرف عدد التصفيقات وعدد فرقعات الأصابع وتعرف العدد المعني.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بدء اللعبة بأعداد صغيرة ثم التدرج نحو الكبيرة.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التناوب بين التصفيق والفرقعة لتعرف العدد أو الانطلاق من العدد لتمثيله بالتصفيق والفرقعات.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578953-7660-AB7C-D119-45DBA4A56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070" y="4883973"/>
            <a:ext cx="1857854" cy="1892690"/>
          </a:xfrm>
          <a:prstGeom prst="rect">
            <a:avLst/>
          </a:prstGeom>
        </p:spPr>
      </p:pic>
      <p:pic>
        <p:nvPicPr>
          <p:cNvPr id="10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881C00D8-2293-B24E-9AF1-A7916CCCE7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69" y="7238858"/>
            <a:ext cx="1400259" cy="1627308"/>
          </a:xfrm>
          <a:prstGeom prst="rect">
            <a:avLst/>
          </a:prstGeom>
        </p:spPr>
      </p:pic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A928257C-B20A-DECB-66D8-DCC2D69B6F27}"/>
              </a:ext>
            </a:extLst>
          </p:cNvPr>
          <p:cNvSpPr txBox="1">
            <a:spLocks/>
          </p:cNvSpPr>
          <p:nvPr/>
        </p:nvSpPr>
        <p:spPr>
          <a:xfrm>
            <a:off x="2144209" y="952500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0287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4200"/>
              <a:buFont typeface="Montserrat"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 Black"/>
              </a:rPr>
              <a:t>  لعبة الفرقعة والتصفيق </a:t>
            </a:r>
          </a:p>
        </p:txBody>
      </p:sp>
    </p:spTree>
    <p:extLst>
      <p:ext uri="{BB962C8B-B14F-4D97-AF65-F5344CB8AC3E}">
        <p14:creationId xmlns:p14="http://schemas.microsoft.com/office/powerpoint/2010/main" val="15221698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27554</TotalTime>
  <Words>2258</Words>
  <Application>Microsoft Office PowerPoint</Application>
  <PresentationFormat>Personnalisé</PresentationFormat>
  <Paragraphs>534</Paragraphs>
  <Slides>61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61</vt:i4>
      </vt:variant>
    </vt:vector>
  </HeadingPairs>
  <TitlesOfParts>
    <vt:vector size="77" baseType="lpstr">
      <vt:lpstr>Montserrat</vt:lpstr>
      <vt:lpstr>Cambria</vt:lpstr>
      <vt:lpstr>Calibri-Bold</vt:lpstr>
      <vt:lpstr>Calibri</vt:lpstr>
      <vt:lpstr>Montserrat Medium</vt:lpstr>
      <vt:lpstr>Dubai</vt:lpstr>
      <vt:lpstr>Trebuchet MS</vt:lpstr>
      <vt:lpstr>IBM Plex Sans Arabic</vt:lpstr>
      <vt:lpstr>Montserrat Light</vt:lpstr>
      <vt:lpstr>Carelia</vt:lpstr>
      <vt:lpstr>Dosis</vt:lpstr>
      <vt:lpstr>MadaniArabic-ExtraLight</vt:lpstr>
      <vt:lpstr>Wingdings</vt:lpstr>
      <vt:lpstr>Microsoft Uighur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230</cp:revision>
  <dcterms:created xsi:type="dcterms:W3CDTF">2006-08-16T00:00:00Z</dcterms:created>
  <dcterms:modified xsi:type="dcterms:W3CDTF">2025-09-21T01:07:30Z</dcterms:modified>
  <dc:identifier>DAFtlvZnwz4</dc:identifier>
</cp:coreProperties>
</file>