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56"/>
  </p:notesMasterIdLst>
  <p:sldIdLst>
    <p:sldId id="257" r:id="rId2"/>
    <p:sldId id="2134808553" r:id="rId3"/>
    <p:sldId id="2134808554" r:id="rId4"/>
    <p:sldId id="2134808552" r:id="rId5"/>
    <p:sldId id="2134805392" r:id="rId6"/>
    <p:sldId id="2134805155" r:id="rId7"/>
    <p:sldId id="2134808443" r:id="rId8"/>
    <p:sldId id="2134808556" r:id="rId9"/>
    <p:sldId id="386" r:id="rId10"/>
    <p:sldId id="2134808444" r:id="rId11"/>
    <p:sldId id="2134808445" r:id="rId12"/>
    <p:sldId id="2134805396" r:id="rId13"/>
    <p:sldId id="2134808570" r:id="rId14"/>
    <p:sldId id="2134808446" r:id="rId15"/>
    <p:sldId id="2134808459" r:id="rId16"/>
    <p:sldId id="2134808450" r:id="rId17"/>
    <p:sldId id="2134808530" r:id="rId18"/>
    <p:sldId id="2134808531" r:id="rId19"/>
    <p:sldId id="2134808509" r:id="rId20"/>
    <p:sldId id="2134808566" r:id="rId21"/>
    <p:sldId id="2134808460" r:id="rId22"/>
    <p:sldId id="2134808453" r:id="rId23"/>
    <p:sldId id="2134808537" r:id="rId24"/>
    <p:sldId id="2134808538" r:id="rId25"/>
    <p:sldId id="2134808540" r:id="rId26"/>
    <p:sldId id="2134808588" r:id="rId27"/>
    <p:sldId id="2134808589" r:id="rId28"/>
    <p:sldId id="2134808590" r:id="rId29"/>
    <p:sldId id="2134808550" r:id="rId30"/>
    <p:sldId id="2134808543" r:id="rId31"/>
    <p:sldId id="2134808454" r:id="rId32"/>
    <p:sldId id="2134808542" r:id="rId33"/>
    <p:sldId id="2134808559" r:id="rId34"/>
    <p:sldId id="2134808547" r:id="rId35"/>
    <p:sldId id="2134808544" r:id="rId36"/>
    <p:sldId id="2134808548" r:id="rId37"/>
    <p:sldId id="2134808545" r:id="rId38"/>
    <p:sldId id="2134808549" r:id="rId39"/>
    <p:sldId id="2134808455" r:id="rId40"/>
    <p:sldId id="2134808551" r:id="rId41"/>
    <p:sldId id="2134808546" r:id="rId42"/>
    <p:sldId id="2134808467" r:id="rId43"/>
    <p:sldId id="2134808468" r:id="rId44"/>
    <p:sldId id="2134808584" r:id="rId45"/>
    <p:sldId id="2134808474" r:id="rId46"/>
    <p:sldId id="2134808585" r:id="rId47"/>
    <p:sldId id="2134808472" r:id="rId48"/>
    <p:sldId id="2134808586" r:id="rId49"/>
    <p:sldId id="2134808518" r:id="rId50"/>
    <p:sldId id="2134808587" r:id="rId51"/>
    <p:sldId id="2134808461" r:id="rId52"/>
    <p:sldId id="2134808469" r:id="rId53"/>
    <p:sldId id="2134808503" r:id="rId54"/>
    <p:sldId id="2134808504" r:id="rId55"/>
  </p:sldIdLst>
  <p:sldSz cx="13716000" cy="10287000"/>
  <p:notesSz cx="6858000" cy="9144000"/>
  <p:embeddedFontLst>
    <p:embeddedFont>
      <p:font typeface="Carelia" panose="020B0604020202020204" charset="0"/>
      <p:regular r:id="rId57"/>
    </p:embeddedFont>
    <p:embeddedFont>
      <p:font typeface="Dosis" pitchFamily="2" charset="0"/>
      <p:regular r:id="rId58"/>
      <p:bold r:id="rId59"/>
    </p:embeddedFont>
    <p:embeddedFont>
      <p:font typeface="IBM Plex Sans Arabic" panose="020B0604020202020204" charset="-78"/>
      <p:regular r:id="rId60"/>
    </p:embeddedFont>
    <p:embeddedFont>
      <p:font typeface="Microsoft Uighur" panose="02000000000000000000" pitchFamily="2" charset="-78"/>
      <p:regular r:id="rId61"/>
      <p:bold r:id="rId6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29D4A"/>
    <a:srgbClr val="02BDC9"/>
    <a:srgbClr val="F98F51"/>
    <a:srgbClr val="0097B2"/>
    <a:srgbClr val="4AC283"/>
    <a:srgbClr val="3D8FA5"/>
    <a:srgbClr val="106585"/>
    <a:srgbClr val="7ACFB0"/>
    <a:srgbClr val="FCCF9E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132" autoAdjust="0"/>
    <p:restoredTop sz="95226" autoAdjust="0"/>
  </p:normalViewPr>
  <p:slideViewPr>
    <p:cSldViewPr>
      <p:cViewPr varScale="1">
        <p:scale>
          <a:sx n="47" d="100"/>
          <a:sy n="47" d="100"/>
        </p:scale>
        <p:origin x="1308" y="36"/>
      </p:cViewPr>
      <p:guideLst>
        <p:guide orient="horz" pos="216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-22579"/>
    </p:cViewPr>
  </p:sorterViewPr>
  <p:notesViewPr>
    <p:cSldViewPr>
      <p:cViewPr>
        <p:scale>
          <a:sx n="80" d="100"/>
          <a:sy n="80" d="100"/>
        </p:scale>
        <p:origin x="2755" y="-451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font" Target="fonts/font2.fntdata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font" Target="fonts/font5.fntdata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6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font" Target="fonts/font3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font" Target="fonts/font1.fntdata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font" Target="fonts/font4.fntdata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Dosis" pitchFamily="2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Dosis" pitchFamily="2" charset="0"/>
              </a:defRPr>
            </a:lvl1pPr>
          </a:lstStyle>
          <a:p>
            <a:fld id="{54976A81-8849-4F35-8359-AD67C3A6D20C}" type="datetimeFigureOut">
              <a:rPr lang="fr-MA" smtClean="0"/>
              <a:pPr/>
              <a:t>16/09/2025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Dosis" pitchFamily="2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Dosis" pitchFamily="2" charset="0"/>
              </a:defRPr>
            </a:lvl1pPr>
          </a:lstStyle>
          <a:p>
            <a:fld id="{BA0AE87F-B08A-4342-80EC-80A3A2B8D41A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908784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AE87F-B08A-4342-80EC-80A3A2B8D41A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41084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130425"/>
            <a:ext cx="58293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3886200"/>
            <a:ext cx="48006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4406905"/>
            <a:ext cx="58293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2906714"/>
            <a:ext cx="58293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892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2" y="1535113"/>
            <a:ext cx="303014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2" y="2174875"/>
            <a:ext cx="303014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1" y="1535113"/>
            <a:ext cx="303133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1" y="2174875"/>
            <a:ext cx="303133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2" y="273050"/>
            <a:ext cx="2256235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9" y="273055"/>
            <a:ext cx="3833813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2" y="1435105"/>
            <a:ext cx="2256235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4800600"/>
            <a:ext cx="41148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612775"/>
            <a:ext cx="41148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5367338"/>
            <a:ext cx="41148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74643"/>
            <a:ext cx="154305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74643"/>
            <a:ext cx="451485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74638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600205"/>
            <a:ext cx="61722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9/16/2025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6356355"/>
            <a:ext cx="2171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685783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Dosis" pitchFamily="2" charset="0"/>
          <a:ea typeface="+mj-ea"/>
          <a:cs typeface="+mj-cs"/>
        </a:defRPr>
      </a:lvl1pPr>
    </p:titleStyle>
    <p:bodyStyle>
      <a:lvl1pPr marL="257168" indent="-257168" algn="l" defTabSz="685783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Dosis" pitchFamily="2" charset="0"/>
          <a:ea typeface="+mn-ea"/>
          <a:cs typeface="+mn-cs"/>
        </a:defRPr>
      </a:lvl1pPr>
      <a:lvl2pPr marL="557199" indent="-214308" algn="l" defTabSz="685783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Dosis" pitchFamily="2" charset="0"/>
          <a:ea typeface="+mn-ea"/>
          <a:cs typeface="+mn-cs"/>
        </a:defRPr>
      </a:lvl2pPr>
      <a:lvl3pPr marL="857228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Dosis" pitchFamily="2" charset="0"/>
          <a:ea typeface="+mn-ea"/>
          <a:cs typeface="+mn-cs"/>
        </a:defRPr>
      </a:lvl3pPr>
      <a:lvl4pPr marL="1200120" indent="-171446" algn="l" defTabSz="685783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4pPr>
      <a:lvl5pPr marL="1543012" indent="-171446" algn="l" defTabSz="685783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5pPr>
      <a:lvl6pPr marL="1885903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3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7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image" Target="../media/image7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6.png"/><Relationship Id="rId7" Type="http://schemas.openxmlformats.org/officeDocument/2006/relationships/image" Target="../media/image19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10" Type="http://schemas.openxmlformats.org/officeDocument/2006/relationships/image" Target="../media/image22.jpeg"/><Relationship Id="rId4" Type="http://schemas.openxmlformats.org/officeDocument/2006/relationships/image" Target="../media/image7.svg"/><Relationship Id="rId9" Type="http://schemas.openxmlformats.org/officeDocument/2006/relationships/image" Target="../media/image2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25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7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7.jpeg"/><Relationship Id="rId7" Type="http://schemas.openxmlformats.org/officeDocument/2006/relationships/image" Target="../media/image3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8.png"/><Relationship Id="rId7" Type="http://schemas.openxmlformats.org/officeDocument/2006/relationships/image" Target="../media/image36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6" Type="http://schemas.openxmlformats.org/officeDocument/2006/relationships/image" Target="../media/image35.png"/><Relationship Id="rId5" Type="http://schemas.openxmlformats.org/officeDocument/2006/relationships/image" Target="../media/image26.png"/><Relationship Id="rId4" Type="http://schemas.openxmlformats.org/officeDocument/2006/relationships/image" Target="../media/image9.svg"/><Relationship Id="rId9" Type="http://schemas.openxmlformats.org/officeDocument/2006/relationships/image" Target="../media/image3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39.pn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1.jpeg"/><Relationship Id="rId4" Type="http://schemas.openxmlformats.org/officeDocument/2006/relationships/image" Target="../media/image4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1.jpeg"/><Relationship Id="rId4" Type="http://schemas.openxmlformats.org/officeDocument/2006/relationships/image" Target="../media/image4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2.png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7" Type="http://schemas.openxmlformats.org/officeDocument/2006/relationships/image" Target="../media/image4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7" Type="http://schemas.openxmlformats.org/officeDocument/2006/relationships/image" Target="../media/image20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jpeg"/><Relationship Id="rId5" Type="http://schemas.openxmlformats.org/officeDocument/2006/relationships/image" Target="../media/image19.jpeg"/><Relationship Id="rId4" Type="http://schemas.openxmlformats.org/officeDocument/2006/relationships/image" Target="../media/image47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9.svg"/><Relationship Id="rId7" Type="http://schemas.openxmlformats.org/officeDocument/2006/relationships/image" Target="../media/image1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46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9.svg"/><Relationship Id="rId7" Type="http://schemas.openxmlformats.org/officeDocument/2006/relationships/image" Target="../media/image1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4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8.png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0.jpeg"/><Relationship Id="rId4" Type="http://schemas.openxmlformats.org/officeDocument/2006/relationships/image" Target="../media/image4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0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7" Type="http://schemas.openxmlformats.org/officeDocument/2006/relationships/image" Target="../media/image4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51.png"/><Relationship Id="rId4" Type="http://schemas.openxmlformats.org/officeDocument/2006/relationships/image" Target="../media/image4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2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3.png"/><Relationship Id="rId4" Type="http://schemas.openxmlformats.org/officeDocument/2006/relationships/image" Target="../media/image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5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5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5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5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5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5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5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3.png"/><Relationship Id="rId4" Type="http://schemas.openxmlformats.org/officeDocument/2006/relationships/image" Target="../media/image3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6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6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7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7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8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8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9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9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0.png"/><Relationship Id="rId4" Type="http://schemas.openxmlformats.org/officeDocument/2006/relationships/image" Target="../media/image3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5.png"/><Relationship Id="rId4" Type="http://schemas.openxmlformats.org/officeDocument/2006/relationships/image" Target="../media/image53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6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3623843" y="2534062"/>
            <a:ext cx="6963158" cy="20672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85834">
              <a:lnSpc>
                <a:spcPts val="7868"/>
              </a:lnSpc>
            </a:pPr>
            <a:r>
              <a:rPr lang="ar-MA" sz="765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برنامج دعم التعلمات الأساس</a:t>
            </a:r>
          </a:p>
          <a:p>
            <a:pPr algn="ctr" defTabSz="685834">
              <a:lnSpc>
                <a:spcPts val="7868"/>
              </a:lnSpc>
            </a:pPr>
            <a:r>
              <a:rPr lang="ar-MA" sz="765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رياضيات-</a:t>
            </a:r>
            <a:r>
              <a:rPr lang="fr-MA" sz="765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</a:t>
            </a:r>
            <a:endParaRPr lang="en-US" sz="7650" b="1" dirty="0">
              <a:solidFill>
                <a:srgbClr val="1F497D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F20449E5-A915-52F7-9A79-1DAEEE7AAA65}"/>
              </a:ext>
            </a:extLst>
          </p:cNvPr>
          <p:cNvGrpSpPr/>
          <p:nvPr/>
        </p:nvGrpSpPr>
        <p:grpSpPr>
          <a:xfrm>
            <a:off x="3840481" y="7125051"/>
            <a:ext cx="5029200" cy="813494"/>
            <a:chOff x="3700264" y="7007413"/>
            <a:chExt cx="5029200" cy="813494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C7D7DD4C-7B77-183D-F3D6-F7060A8F6D60}"/>
                </a:ext>
              </a:extLst>
            </p:cNvPr>
            <p:cNvSpPr/>
            <p:nvPr/>
          </p:nvSpPr>
          <p:spPr>
            <a:xfrm>
              <a:off x="4833798" y="7007413"/>
              <a:ext cx="3200400" cy="813494"/>
            </a:xfrm>
            <a:prstGeom prst="roundRect">
              <a:avLst>
                <a:gd name="adj" fmla="val 32324"/>
              </a:avLst>
            </a:prstGeom>
            <a:solidFill>
              <a:srgbClr val="02BDC9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685834" rtl="1" eaLnBrk="1" latinLnBrk="0" hangingPunct="1"/>
              <a:endParaRPr lang="fr-MA" sz="16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9" name="TextBox 7">
              <a:extLst>
                <a:ext uri="{FF2B5EF4-FFF2-40B4-BE49-F238E27FC236}">
                  <a16:creationId xmlns:a16="http://schemas.microsoft.com/office/drawing/2014/main" id="{45B0A1E8-F2BA-31DC-A793-BDED4E478A5A}"/>
                </a:ext>
              </a:extLst>
            </p:cNvPr>
            <p:cNvSpPr txBox="1"/>
            <p:nvPr/>
          </p:nvSpPr>
          <p:spPr>
            <a:xfrm>
              <a:off x="3700264" y="7100224"/>
              <a:ext cx="5029200" cy="65402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 defTabSz="685834">
                <a:lnSpc>
                  <a:spcPts val="5139"/>
                </a:lnSpc>
              </a:pPr>
              <a:r>
                <a:rPr lang="ar-MA" sz="4400" b="1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الحصة 4</a:t>
              </a:r>
              <a:endParaRPr lang="en-US" sz="44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pic>
        <p:nvPicPr>
          <p:cNvPr id="2050" name="Picture 2" descr="الصفحة الرئيسية">
            <a:extLst>
              <a:ext uri="{FF2B5EF4-FFF2-40B4-BE49-F238E27FC236}">
                <a16:creationId xmlns:a16="http://schemas.microsoft.com/office/drawing/2014/main" id="{6639833F-3EB5-41FA-6625-3CC8E815B4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8210" y="657600"/>
            <a:ext cx="9999580" cy="1399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6DF3C3DF-BC80-4970-481E-ADCBABF05D3F}"/>
              </a:ext>
            </a:extLst>
          </p:cNvPr>
          <p:cNvSpPr/>
          <p:nvPr/>
        </p:nvSpPr>
        <p:spPr>
          <a:xfrm>
            <a:off x="4374867" y="6337711"/>
            <a:ext cx="3418547" cy="813494"/>
          </a:xfrm>
          <a:prstGeom prst="roundRect">
            <a:avLst>
              <a:gd name="adj" fmla="val 32324"/>
            </a:avLst>
          </a:prstGeom>
          <a:solidFill>
            <a:srgbClr val="0097B2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r>
              <a:rPr lang="ar-MA" sz="40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ضرب</a:t>
            </a:r>
            <a:endParaRPr lang="fr-MA" sz="4000" b="1" dirty="0">
              <a:solidFill>
                <a:prstClr val="white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1279739E-FA6F-27BB-DBC4-1A1F427472A5}"/>
              </a:ext>
            </a:extLst>
          </p:cNvPr>
          <p:cNvSpPr/>
          <p:nvPr/>
        </p:nvSpPr>
        <p:spPr>
          <a:xfrm>
            <a:off x="7433486" y="5939434"/>
            <a:ext cx="2072355" cy="2134760"/>
          </a:xfrm>
          <a:prstGeom prst="ellipse">
            <a:avLst/>
          </a:prstGeom>
          <a:solidFill>
            <a:srgbClr val="F98F5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المسار</a:t>
            </a:r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2</a:t>
            </a:r>
            <a:endParaRPr lang="ar-SA" sz="4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4" name="Image 13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85FFBA39-F1A6-F572-421F-35553D52C2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8255" y="7413974"/>
            <a:ext cx="3063526" cy="3063526"/>
          </a:xfrm>
          <a:prstGeom prst="rect">
            <a:avLst/>
          </a:prstGeom>
        </p:spPr>
      </p:pic>
      <p:pic>
        <p:nvPicPr>
          <p:cNvPr id="15" name="Image 1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27481252-6931-A99A-AF05-0FA2124BDBE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6425" y="7828525"/>
            <a:ext cx="2648975" cy="2648975"/>
          </a:xfrm>
          <a:prstGeom prst="rect">
            <a:avLst/>
          </a:prstGeom>
        </p:spPr>
      </p:pic>
      <p:pic>
        <p:nvPicPr>
          <p:cNvPr id="17" name="Image 16" descr="Une image contenant symbole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195FDF21-CBDC-AD79-08C0-1C60C5891DC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6904" y="3783357"/>
            <a:ext cx="2539233" cy="2539233"/>
          </a:xfrm>
          <a:prstGeom prst="rect">
            <a:avLst/>
          </a:prstGeom>
        </p:spPr>
      </p:pic>
      <p:sp>
        <p:nvSpPr>
          <p:cNvPr id="13" name="TextBox 3">
            <a:extLst>
              <a:ext uri="{FF2B5EF4-FFF2-40B4-BE49-F238E27FC236}">
                <a16:creationId xmlns:a16="http://schemas.microsoft.com/office/drawing/2014/main" id="{91603CC8-916E-6FBF-A24D-27A1DA4DD6EC}"/>
              </a:ext>
            </a:extLst>
          </p:cNvPr>
          <p:cNvSpPr txBox="1"/>
          <p:nvPr/>
        </p:nvSpPr>
        <p:spPr>
          <a:xfrm>
            <a:off x="10894387" y="4305300"/>
            <a:ext cx="2642230" cy="12311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/>
            <a:r>
              <a:rPr lang="ar-SA" sz="40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المستوى</a:t>
            </a:r>
          </a:p>
          <a:p>
            <a:pPr algn="ctr" defTabSz="685834"/>
            <a:r>
              <a:rPr lang="ar-MA" sz="40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6</a:t>
            </a:r>
            <a:endParaRPr lang="en-US" sz="4000" b="1" dirty="0">
              <a:solidFill>
                <a:srgbClr val="1F497D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11C0EB-B04A-44FA-412B-9853957808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C4D773D9-4AB5-D589-30C7-11C5381C1E50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B466F6F8-12C2-20C3-C36D-3D3974B77E2C}"/>
              </a:ext>
            </a:extLst>
          </p:cNvPr>
          <p:cNvGrpSpPr/>
          <p:nvPr/>
        </p:nvGrpSpPr>
        <p:grpSpPr>
          <a:xfrm>
            <a:off x="857250" y="1180450"/>
            <a:ext cx="12001500" cy="7926101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915E1A51-0A01-5BA5-4953-023250B25CFD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l" defTabSz="685834" rtl="0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93F08AE0-31C7-6E40-362F-30CDC1F537FC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1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F9E632CD-CCED-6CB5-9816-91792C6287C9}"/>
              </a:ext>
            </a:extLst>
          </p:cNvPr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31DCD915-7FB3-2B42-0458-D7E085A0BD1E}"/>
              </a:ext>
            </a:extLst>
          </p:cNvPr>
          <p:cNvSpPr/>
          <p:nvPr/>
        </p:nvSpPr>
        <p:spPr>
          <a:xfrm>
            <a:off x="3659197" y="71974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16C8293-ADAE-7744-3C0E-0503B7D3D186}"/>
              </a:ext>
            </a:extLst>
          </p:cNvPr>
          <p:cNvSpPr txBox="1"/>
          <p:nvPr/>
        </p:nvSpPr>
        <p:spPr>
          <a:xfrm>
            <a:off x="1017179" y="661889"/>
            <a:ext cx="116816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34" rtl="1">
              <a:spcAft>
                <a:spcPts val="900"/>
              </a:spcAft>
              <a:defRPr/>
            </a:pPr>
            <a:r>
              <a:rPr lang="ar-M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توجيهات لاستعمال العرض</a:t>
            </a:r>
            <a:endParaRPr lang="fr-FR" sz="40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1E08986A-DE47-481B-D636-CB203EF8F1CD}"/>
              </a:ext>
            </a:extLst>
          </p:cNvPr>
          <p:cNvSpPr/>
          <p:nvPr/>
        </p:nvSpPr>
        <p:spPr>
          <a:xfrm>
            <a:off x="11049000" y="2796619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C6BDC8EF-9BB5-4D44-520B-D47A2DFDAAF0}"/>
              </a:ext>
            </a:extLst>
          </p:cNvPr>
          <p:cNvSpPr/>
          <p:nvPr/>
        </p:nvSpPr>
        <p:spPr>
          <a:xfrm rot="10800000">
            <a:off x="11197075" y="4807887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4495D9EB-9188-23BF-EC3B-70E26E689E3D}"/>
              </a:ext>
            </a:extLst>
          </p:cNvPr>
          <p:cNvSpPr/>
          <p:nvPr/>
        </p:nvSpPr>
        <p:spPr>
          <a:xfrm>
            <a:off x="1981200" y="3167811"/>
            <a:ext cx="8511034" cy="838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r>
              <a:rPr lang="ar-SA" sz="3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شرائح خاصة بالأستاذ</a:t>
            </a: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39E44F33-391F-1012-62D3-E3C3023FAA92}"/>
              </a:ext>
            </a:extLst>
          </p:cNvPr>
          <p:cNvSpPr/>
          <p:nvPr/>
        </p:nvSpPr>
        <p:spPr>
          <a:xfrm>
            <a:off x="1981200" y="4718020"/>
            <a:ext cx="8511034" cy="838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r>
              <a:rPr lang="ar-SA" sz="3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إرشادات وشروحات  يجب على الأستاذ قولها</a:t>
            </a: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8E1C7E21-69AA-FCFA-C180-A8C4E895D44D}"/>
              </a:ext>
            </a:extLst>
          </p:cNvPr>
          <p:cNvSpPr/>
          <p:nvPr/>
        </p:nvSpPr>
        <p:spPr>
          <a:xfrm>
            <a:off x="1981200" y="6572501"/>
            <a:ext cx="8511034" cy="838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r>
              <a:rPr lang="ar-SA" sz="3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إيقاف العرض والقيام بمناولة /نمذجة</a:t>
            </a: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77F80AF-D8F5-A33D-886C-3A4CD4BA273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1212" y="6381299"/>
            <a:ext cx="1009944" cy="1009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49803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ACBB9B-F492-33FE-5F20-BF63685817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0BCB1B6-49A2-3CB4-0B06-A36F2CCF0465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00F71B2F-CC78-8106-0BAD-67A188291612}"/>
              </a:ext>
            </a:extLst>
          </p:cNvPr>
          <p:cNvGrpSpPr/>
          <p:nvPr/>
        </p:nvGrpSpPr>
        <p:grpSpPr>
          <a:xfrm>
            <a:off x="857250" y="1180450"/>
            <a:ext cx="12001500" cy="7926101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FC42A3B4-BC2F-DB6D-0D9F-46235ABB7A27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r" defTabSz="685834" rtl="1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9E2F9B00-D825-A53A-812B-A1A42A8CA133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1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8D48713E-6AA3-AFDF-E54A-DE5BFC6D3184}"/>
              </a:ext>
            </a:extLst>
          </p:cNvPr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810497B7-C3BB-5209-683C-E413A7489E84}"/>
              </a:ext>
            </a:extLst>
          </p:cNvPr>
          <p:cNvSpPr/>
          <p:nvPr/>
        </p:nvSpPr>
        <p:spPr>
          <a:xfrm>
            <a:off x="3659197" y="71974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D672D10F-6FE2-8038-51BD-C12D90F18603}"/>
              </a:ext>
            </a:extLst>
          </p:cNvPr>
          <p:cNvSpPr txBox="1"/>
          <p:nvPr/>
        </p:nvSpPr>
        <p:spPr>
          <a:xfrm>
            <a:off x="1017179" y="661889"/>
            <a:ext cx="116816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34" rtl="1">
              <a:spcAft>
                <a:spcPts val="900"/>
              </a:spcAft>
              <a:defRPr/>
            </a:pPr>
            <a:r>
              <a:rPr lang="ar-M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توجيهات لاستعمال الكراسة</a:t>
            </a:r>
            <a:endParaRPr lang="fr-FR" sz="40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Image 11" descr="Une image contenant texte, diagramme, capture d’écran, cercle&#10;&#10;Le contenu généré par l’IA peut être incorrect.">
            <a:extLst>
              <a:ext uri="{FF2B5EF4-FFF2-40B4-BE49-F238E27FC236}">
                <a16:creationId xmlns:a16="http://schemas.microsoft.com/office/drawing/2014/main" id="{46E0360B-3C6E-AB2C-6BA0-C737B4E0F84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600" y="2378075"/>
            <a:ext cx="4978734" cy="553085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18A41F9F-7DA3-7FF5-2368-47A142290322}"/>
              </a:ext>
            </a:extLst>
          </p:cNvPr>
          <p:cNvSpPr/>
          <p:nvPr/>
        </p:nvSpPr>
        <p:spPr>
          <a:xfrm>
            <a:off x="7315200" y="2705100"/>
            <a:ext cx="1905000" cy="8382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46BCDDB-73B2-8281-3351-F1E3A66348C5}"/>
              </a:ext>
            </a:extLst>
          </p:cNvPr>
          <p:cNvSpPr/>
          <p:nvPr/>
        </p:nvSpPr>
        <p:spPr>
          <a:xfrm>
            <a:off x="7315200" y="5829300"/>
            <a:ext cx="2286000" cy="9144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95EA725-F403-2B7B-FB14-1783C9E4C352}"/>
              </a:ext>
            </a:extLst>
          </p:cNvPr>
          <p:cNvSpPr/>
          <p:nvPr/>
        </p:nvSpPr>
        <p:spPr>
          <a:xfrm>
            <a:off x="8915400" y="4000500"/>
            <a:ext cx="3048000" cy="15240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14D724B-A0EC-9143-2C0F-B2A7B054C3C0}"/>
              </a:ext>
            </a:extLst>
          </p:cNvPr>
          <p:cNvSpPr/>
          <p:nvPr/>
        </p:nvSpPr>
        <p:spPr>
          <a:xfrm>
            <a:off x="10656280" y="8155867"/>
            <a:ext cx="1269666" cy="8382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9E18CEA4-4CFA-D7CA-44F8-4F7296DD3950}"/>
              </a:ext>
            </a:extLst>
          </p:cNvPr>
          <p:cNvSpPr/>
          <p:nvPr/>
        </p:nvSpPr>
        <p:spPr>
          <a:xfrm>
            <a:off x="7315200" y="8155867"/>
            <a:ext cx="3249172" cy="838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r>
              <a:rPr lang="ar-SA" sz="3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تنجز في القسم كما هي معروضة على الشرائح</a:t>
            </a: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7B26EFE9-24AF-B1A6-C880-9FEF63CD8DD1}"/>
              </a:ext>
            </a:extLst>
          </p:cNvPr>
          <p:cNvSpPr/>
          <p:nvPr/>
        </p:nvSpPr>
        <p:spPr>
          <a:xfrm>
            <a:off x="1411692" y="8155867"/>
            <a:ext cx="2855508" cy="838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r>
              <a:rPr lang="ar-SA" sz="3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باقي الأنشطة تنجز في المنزل</a:t>
            </a: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2" name="Image 21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E06CC337-FBC0-E567-A7B6-621E52C87CC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5594" y="2352907"/>
            <a:ext cx="4963756" cy="5530851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7395993A-6296-A958-8AA0-0F809DEB4BF6}"/>
              </a:ext>
            </a:extLst>
          </p:cNvPr>
          <p:cNvSpPr/>
          <p:nvPr/>
        </p:nvSpPr>
        <p:spPr>
          <a:xfrm>
            <a:off x="1456432" y="2644151"/>
            <a:ext cx="1905000" cy="975349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5D57405-826B-D91C-E25F-3291A9408625}"/>
              </a:ext>
            </a:extLst>
          </p:cNvPr>
          <p:cNvSpPr/>
          <p:nvPr/>
        </p:nvSpPr>
        <p:spPr>
          <a:xfrm>
            <a:off x="1265594" y="4260374"/>
            <a:ext cx="4754206" cy="474083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168FC6F-DD29-1F45-DE32-804CC9814112}"/>
              </a:ext>
            </a:extLst>
          </p:cNvPr>
          <p:cNvSpPr/>
          <p:nvPr/>
        </p:nvSpPr>
        <p:spPr>
          <a:xfrm>
            <a:off x="1265594" y="5609206"/>
            <a:ext cx="1630006" cy="1366212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pic>
        <p:nvPicPr>
          <p:cNvPr id="27" name="Image 26" descr="Une image contenant Panneau de signalisation, signe, jaune&#10;&#10;Le contenu généré par l’IA peut être incorrect.">
            <a:extLst>
              <a:ext uri="{FF2B5EF4-FFF2-40B4-BE49-F238E27FC236}">
                <a16:creationId xmlns:a16="http://schemas.microsoft.com/office/drawing/2014/main" id="{11F98768-0069-A063-3BF7-0A41DBA855E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70" t="5682" r="17550" b="54203"/>
          <a:stretch>
            <a:fillRect/>
          </a:stretch>
        </p:blipFill>
        <p:spPr>
          <a:xfrm>
            <a:off x="4443238" y="8209268"/>
            <a:ext cx="756808" cy="630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15791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89F599-00F4-FDA3-FA4A-A009DD8774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D0435E0C-E4A9-9C1D-4290-0D8B5C0AECE3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DD4814E5-102A-A987-FAFC-15EFB9556B39}"/>
              </a:ext>
            </a:extLst>
          </p:cNvPr>
          <p:cNvGrpSpPr/>
          <p:nvPr/>
        </p:nvGrpSpPr>
        <p:grpSpPr>
          <a:xfrm>
            <a:off x="857250" y="1180450"/>
            <a:ext cx="12001500" cy="7926101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5FD21565-12C8-EB42-B72F-877F6C6F792D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r" defTabSz="685834" rtl="1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CDF60436-7E7F-8D56-69AF-39103AA8156E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1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E2F9A610-BE0D-058D-D156-87C0444C7481}"/>
              </a:ext>
            </a:extLst>
          </p:cNvPr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13DF67D6-7EAF-6CFE-830B-1F7FDA61819C}"/>
              </a:ext>
            </a:extLst>
          </p:cNvPr>
          <p:cNvSpPr/>
          <p:nvPr/>
        </p:nvSpPr>
        <p:spPr>
          <a:xfrm>
            <a:off x="3659197" y="71974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DD593B7-2586-F456-0DDC-342CCF5056E8}"/>
              </a:ext>
            </a:extLst>
          </p:cNvPr>
          <p:cNvSpPr txBox="1"/>
          <p:nvPr/>
        </p:nvSpPr>
        <p:spPr>
          <a:xfrm>
            <a:off x="1017179" y="661889"/>
            <a:ext cx="116816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34" rtl="1">
              <a:spcAft>
                <a:spcPts val="900"/>
              </a:spcAft>
              <a:defRPr/>
            </a:pPr>
            <a:r>
              <a:rPr lang="ar-M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أهداف الحصة</a:t>
            </a:r>
            <a:endParaRPr lang="fr-FR" sz="40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74E3D1F8-4B33-7A8D-6BB2-F6454707EBCF}"/>
              </a:ext>
            </a:extLst>
          </p:cNvPr>
          <p:cNvGrpSpPr/>
          <p:nvPr/>
        </p:nvGrpSpPr>
        <p:grpSpPr>
          <a:xfrm>
            <a:off x="2159626" y="4882189"/>
            <a:ext cx="9396747" cy="2104846"/>
            <a:chOff x="3302073" y="4600550"/>
            <a:chExt cx="9396747" cy="2104846"/>
          </a:xfrm>
        </p:grpSpPr>
        <p:sp>
          <p:nvSpPr>
            <p:cNvPr id="13" name="Freeform 17">
              <a:extLst>
                <a:ext uri="{FF2B5EF4-FFF2-40B4-BE49-F238E27FC236}">
                  <a16:creationId xmlns:a16="http://schemas.microsoft.com/office/drawing/2014/main" id="{FCBEC643-78F8-1193-F1FA-9568B81A17FB}"/>
                </a:ext>
              </a:extLst>
            </p:cNvPr>
            <p:cNvSpPr/>
            <p:nvPr/>
          </p:nvSpPr>
          <p:spPr>
            <a:xfrm>
              <a:off x="3302073" y="4600550"/>
              <a:ext cx="9396747" cy="2104846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algn="r" defTabSz="685834" rtl="1" eaLnBrk="1" latinLnBrk="0" hangingPunct="1">
                <a:defRPr/>
              </a:pPr>
              <a:endParaRPr lang="fr-MA" sz="10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14" name="Freeform 17">
              <a:extLst>
                <a:ext uri="{FF2B5EF4-FFF2-40B4-BE49-F238E27FC236}">
                  <a16:creationId xmlns:a16="http://schemas.microsoft.com/office/drawing/2014/main" id="{3CABE8C1-384F-02C7-CC68-30F17B21EDB2}"/>
                </a:ext>
              </a:extLst>
            </p:cNvPr>
            <p:cNvSpPr/>
            <p:nvPr/>
          </p:nvSpPr>
          <p:spPr>
            <a:xfrm>
              <a:off x="3407728" y="4676599"/>
              <a:ext cx="637296" cy="2028797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-109199" t="-6937" r="-896458" b="-829367"/>
              </a:stretch>
            </a:blipFill>
          </p:spPr>
          <p:txBody>
            <a:bodyPr/>
            <a:lstStyle/>
            <a:p>
              <a:pPr defTabSz="685834">
                <a:defRPr/>
              </a:pPr>
              <a:endParaRPr lang="fr-MA" sz="10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8244530C-0879-6E64-DAD8-886EDAF88A9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2041237" y="5462275"/>
              <a:ext cx="455010" cy="466386"/>
            </a:xfrm>
            <a:prstGeom prst="rect">
              <a:avLst/>
            </a:prstGeom>
          </p:spPr>
        </p:pic>
      </p:grpSp>
      <p:sp>
        <p:nvSpPr>
          <p:cNvPr id="18" name="ZoneTexte 17">
            <a:extLst>
              <a:ext uri="{FF2B5EF4-FFF2-40B4-BE49-F238E27FC236}">
                <a16:creationId xmlns:a16="http://schemas.microsoft.com/office/drawing/2014/main" id="{A60EB4CD-8501-B0B2-44AA-BF9E545C4A1C}"/>
              </a:ext>
            </a:extLst>
          </p:cNvPr>
          <p:cNvSpPr txBox="1"/>
          <p:nvPr/>
        </p:nvSpPr>
        <p:spPr>
          <a:xfrm>
            <a:off x="2667000" y="4926897"/>
            <a:ext cx="79201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وكتابة وتثميل الأعداد من 0 إلى  999999 باستعمال النقود</a:t>
            </a:r>
            <a:endParaRPr lang="fr-FR" sz="4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4686CDB9-DF0F-95D5-CE08-2FD9B9B56CB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98790" y="5143500"/>
            <a:ext cx="455010" cy="466386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AF5D68F-3DCC-950A-5331-536C30389F5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98790" y="6277314"/>
            <a:ext cx="455010" cy="466386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957391D-2C75-5519-C30B-69BE899CD39B}"/>
              </a:ext>
            </a:extLst>
          </p:cNvPr>
          <p:cNvSpPr txBox="1"/>
          <p:nvPr/>
        </p:nvSpPr>
        <p:spPr>
          <a:xfrm>
            <a:off x="3160632" y="5524500"/>
            <a:ext cx="72740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S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إجراء عمليات </a:t>
            </a: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ضرب (3 أرقام في رقم)</a:t>
            </a:r>
            <a:endParaRPr lang="fr-FR" sz="4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C5815E47-9859-2B51-DCA6-4F7EFB1AB129}"/>
              </a:ext>
            </a:extLst>
          </p:cNvPr>
          <p:cNvSpPr txBox="1"/>
          <p:nvPr/>
        </p:nvSpPr>
        <p:spPr>
          <a:xfrm>
            <a:off x="3313032" y="6141303"/>
            <a:ext cx="72740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حل مسائل بسيطة باستخدام استراتيجية الأسئلة الأربعة</a:t>
            </a:r>
            <a:endParaRPr lang="fr-FR" sz="4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F502557-4977-4E10-29AB-BCDCEFEAC6F3}"/>
              </a:ext>
            </a:extLst>
          </p:cNvPr>
          <p:cNvSpPr txBox="1"/>
          <p:nvPr/>
        </p:nvSpPr>
        <p:spPr>
          <a:xfrm>
            <a:off x="1828800" y="2552700"/>
            <a:ext cx="10134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rgbClr val="106585"/>
                </a:solidFill>
                <a:latin typeface="Microsoft Uighur" panose="02000000000000000000" pitchFamily="2" charset="-78"/>
                <a:ea typeface="Dosis"/>
                <a:cs typeface="Microsoft Uighur" panose="02000000000000000000" pitchFamily="2" charset="-78"/>
                <a:sym typeface="Dosis"/>
              </a:rPr>
              <a:t>في نهاية الحصة  سيكون التلاميذ قادرين على: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423439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E6C91E-6E3A-D52E-1F03-C19E3B4BFF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42015D2-2296-74CF-2FA1-E34A848836A8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DCF225D0-ADF2-6E1E-E7C2-D114B260ECEB}"/>
              </a:ext>
            </a:extLst>
          </p:cNvPr>
          <p:cNvGrpSpPr/>
          <p:nvPr/>
        </p:nvGrpSpPr>
        <p:grpSpPr>
          <a:xfrm>
            <a:off x="857250" y="1032718"/>
            <a:ext cx="12001500" cy="8073833"/>
            <a:chOff x="0" y="-47625"/>
            <a:chExt cx="3895412" cy="2602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2562FC0F-6F40-44E2-32C0-82B5E07E7D8A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r" defTabSz="685834" rtl="1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831F7CB9-EC75-2F5F-2A9E-C313038D2A9C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1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9566FA82-0094-7AB0-CE7A-A79A53FB7083}"/>
              </a:ext>
            </a:extLst>
          </p:cNvPr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2563AAB-5ED2-94FD-8850-D850DF7529A7}"/>
              </a:ext>
            </a:extLst>
          </p:cNvPr>
          <p:cNvSpPr txBox="1"/>
          <p:nvPr/>
        </p:nvSpPr>
        <p:spPr>
          <a:xfrm>
            <a:off x="9415463" y="3701739"/>
            <a:ext cx="243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العرض الرقمي</a:t>
            </a:r>
            <a:endParaRPr lang="fr-FR" sz="3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D46E900-9EAD-69E8-AF3D-052C34D5D8D2}"/>
              </a:ext>
            </a:extLst>
          </p:cNvPr>
          <p:cNvSpPr txBox="1"/>
          <p:nvPr/>
        </p:nvSpPr>
        <p:spPr>
          <a:xfrm>
            <a:off x="5457378" y="3701738"/>
            <a:ext cx="243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عدة المناولة</a:t>
            </a:r>
            <a:endParaRPr lang="fr-FR" sz="3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39E018F-E9B0-D81B-8318-E232006A689A}"/>
              </a:ext>
            </a:extLst>
          </p:cNvPr>
          <p:cNvSpPr txBox="1"/>
          <p:nvPr/>
        </p:nvSpPr>
        <p:spPr>
          <a:xfrm>
            <a:off x="1532240" y="3701738"/>
            <a:ext cx="21269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المذكرة اليومية </a:t>
            </a:r>
            <a:endParaRPr lang="fr-FR" sz="3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BF19C82A-C505-2046-AF92-DEDB62B8114E}"/>
              </a:ext>
            </a:extLst>
          </p:cNvPr>
          <p:cNvSpPr/>
          <p:nvPr/>
        </p:nvSpPr>
        <p:spPr>
          <a:xfrm>
            <a:off x="3659197" y="71974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spcAft>
                <a:spcPts val="900"/>
              </a:spcAft>
              <a:defRPr/>
            </a:pPr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الإعداد المادي للأستاذ</a:t>
            </a:r>
            <a:endParaRPr lang="fr-FR" sz="40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96468354-FB92-88BF-87E0-03D3F42A004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5463" y="4649023"/>
            <a:ext cx="2993578" cy="2245184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C33BAD5-B18B-F5F1-AC32-57C01C83E36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59242" y="4506048"/>
            <a:ext cx="2126957" cy="2852433"/>
          </a:xfrm>
          <a:prstGeom prst="rect">
            <a:avLst/>
          </a:prstGeom>
        </p:spPr>
      </p:pic>
      <p:pic>
        <p:nvPicPr>
          <p:cNvPr id="16" name="Image 15" descr="Une image contenant texte, capture d’écran, Rectangle, cercle&#10;&#10;Le contenu généré par l’IA peut être incorrect.">
            <a:extLst>
              <a:ext uri="{FF2B5EF4-FFF2-40B4-BE49-F238E27FC236}">
                <a16:creationId xmlns:a16="http://schemas.microsoft.com/office/drawing/2014/main" id="{1249945A-462C-CA62-9F42-25598F55F77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545721">
            <a:off x="7466251" y="4355607"/>
            <a:ext cx="679221" cy="1391763"/>
          </a:xfrm>
          <a:prstGeom prst="rect">
            <a:avLst/>
          </a:prstGeom>
        </p:spPr>
      </p:pic>
      <p:pic>
        <p:nvPicPr>
          <p:cNvPr id="17" name="Image 16" descr="Une image contenant texte, capture d’écran, Rectangle, cercle&#10;&#10;Le contenu généré par l’IA peut être incorrect.">
            <a:extLst>
              <a:ext uri="{FF2B5EF4-FFF2-40B4-BE49-F238E27FC236}">
                <a16:creationId xmlns:a16="http://schemas.microsoft.com/office/drawing/2014/main" id="{B8169E53-FCC9-F09D-DD25-B4128C692EC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545721">
            <a:off x="6793967" y="4367805"/>
            <a:ext cx="679221" cy="1391763"/>
          </a:xfrm>
          <a:prstGeom prst="rect">
            <a:avLst/>
          </a:prstGeom>
        </p:spPr>
      </p:pic>
      <p:pic>
        <p:nvPicPr>
          <p:cNvPr id="19" name="Image 18" descr="Une image contenant texte, capture d’écran,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CE4303D2-2D7B-5FB6-2BF9-5E51B7530F8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438541">
            <a:off x="6359041" y="4885399"/>
            <a:ext cx="691822" cy="1425101"/>
          </a:xfrm>
          <a:prstGeom prst="rect">
            <a:avLst/>
          </a:prstGeom>
        </p:spPr>
      </p:pic>
      <p:pic>
        <p:nvPicPr>
          <p:cNvPr id="20" name="Image 19" descr="Une image contenant texte, capture d’écran,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192EF52B-8BA0-7C7D-D2F3-8BEE88ED2D98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438541">
            <a:off x="5551965" y="4798483"/>
            <a:ext cx="691822" cy="1425101"/>
          </a:xfrm>
          <a:prstGeom prst="rect">
            <a:avLst/>
          </a:prstGeom>
        </p:spPr>
      </p:pic>
      <p:pic>
        <p:nvPicPr>
          <p:cNvPr id="22" name="Image 21" descr="Une image contenant texte, bleu vert, conception, motif&#10;&#10;Le contenu généré par l’IA peut être incorrect.">
            <a:extLst>
              <a:ext uri="{FF2B5EF4-FFF2-40B4-BE49-F238E27FC236}">
                <a16:creationId xmlns:a16="http://schemas.microsoft.com/office/drawing/2014/main" id="{CC925AF7-B9B5-719D-B82D-77B952425044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4355" y="5817855"/>
            <a:ext cx="676747" cy="1439388"/>
          </a:xfrm>
          <a:prstGeom prst="rect">
            <a:avLst/>
          </a:prstGeom>
        </p:spPr>
      </p:pic>
      <p:pic>
        <p:nvPicPr>
          <p:cNvPr id="23" name="Image 22" descr="Une image contenant texte, bleu vert, conception, motif&#10;&#10;Le contenu généré par l’IA peut être incorrect.">
            <a:extLst>
              <a:ext uri="{FF2B5EF4-FFF2-40B4-BE49-F238E27FC236}">
                <a16:creationId xmlns:a16="http://schemas.microsoft.com/office/drawing/2014/main" id="{7039C0D5-F103-48A5-E881-451D6FBF255F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5411" y="6174513"/>
            <a:ext cx="676747" cy="1439388"/>
          </a:xfrm>
          <a:prstGeom prst="rect">
            <a:avLst/>
          </a:prstGeom>
        </p:spPr>
      </p:pic>
      <p:pic>
        <p:nvPicPr>
          <p:cNvPr id="25" name="Image 24" descr="Une image contenant texte, conception, motif&#10;&#10;Le contenu généré par l’IA peut être incorrect.">
            <a:extLst>
              <a:ext uri="{FF2B5EF4-FFF2-40B4-BE49-F238E27FC236}">
                <a16:creationId xmlns:a16="http://schemas.microsoft.com/office/drawing/2014/main" id="{7781F7E4-4E7E-B438-2500-FE7F0A68FA68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9437" y="6337774"/>
            <a:ext cx="674698" cy="1406051"/>
          </a:xfrm>
          <a:prstGeom prst="rect">
            <a:avLst/>
          </a:prstGeom>
        </p:spPr>
      </p:pic>
      <p:pic>
        <p:nvPicPr>
          <p:cNvPr id="26" name="Image 25" descr="Une image contenant texte, conception, motif&#10;&#10;Le contenu généré par l’IA peut être incorrect.">
            <a:extLst>
              <a:ext uri="{FF2B5EF4-FFF2-40B4-BE49-F238E27FC236}">
                <a16:creationId xmlns:a16="http://schemas.microsoft.com/office/drawing/2014/main" id="{3AC25FC6-2795-A6FD-C45E-F7FEF9B86F3F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8770" y="6152077"/>
            <a:ext cx="674698" cy="1406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56646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2">
            <a:extLst>
              <a:ext uri="{FF2B5EF4-FFF2-40B4-BE49-F238E27FC236}">
                <a16:creationId xmlns:a16="http://schemas.microsoft.com/office/drawing/2014/main" id="{7C109445-F55E-DE60-7D27-858E1DB22C9A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12" name="Group 3">
            <a:extLst>
              <a:ext uri="{FF2B5EF4-FFF2-40B4-BE49-F238E27FC236}">
                <a16:creationId xmlns:a16="http://schemas.microsoft.com/office/drawing/2014/main" id="{C6D6A489-F406-3292-97C0-95DDE4EF465D}"/>
              </a:ext>
            </a:extLst>
          </p:cNvPr>
          <p:cNvGrpSpPr/>
          <p:nvPr/>
        </p:nvGrpSpPr>
        <p:grpSpPr>
          <a:xfrm>
            <a:off x="857250" y="1180449"/>
            <a:ext cx="12001500" cy="7926101"/>
            <a:chOff x="0" y="0"/>
            <a:chExt cx="3895412" cy="2555175"/>
          </a:xfrm>
        </p:grpSpPr>
        <p:sp>
          <p:nvSpPr>
            <p:cNvPr id="13" name="Freeform 4">
              <a:extLst>
                <a:ext uri="{FF2B5EF4-FFF2-40B4-BE49-F238E27FC236}">
                  <a16:creationId xmlns:a16="http://schemas.microsoft.com/office/drawing/2014/main" id="{A1BA34FA-79AF-67A8-87D2-D7B97195C3F6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r" defTabSz="685834" rtl="1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15" name="TextBox 5">
              <a:extLst>
                <a:ext uri="{FF2B5EF4-FFF2-40B4-BE49-F238E27FC236}">
                  <a16:creationId xmlns:a16="http://schemas.microsoft.com/office/drawing/2014/main" id="{861A9722-8353-9D8F-0B17-E4548BBF22FB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1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24" name="Freeform 7">
            <a:extLst>
              <a:ext uri="{FF2B5EF4-FFF2-40B4-BE49-F238E27FC236}">
                <a16:creationId xmlns:a16="http://schemas.microsoft.com/office/drawing/2014/main" id="{8B9C7CEF-D288-3ACF-5EFB-1E516A7EA05C}"/>
              </a:ext>
            </a:extLst>
          </p:cNvPr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1" name="TextBox 10">
            <a:extLst>
              <a:ext uri="{FF2B5EF4-FFF2-40B4-BE49-F238E27FC236}">
                <a16:creationId xmlns:a16="http://schemas.microsoft.com/office/drawing/2014/main" id="{520975FF-C4E0-5D86-270B-BF29A19BF229}"/>
              </a:ext>
            </a:extLst>
          </p:cNvPr>
          <p:cNvSpPr txBox="1"/>
          <p:nvPr/>
        </p:nvSpPr>
        <p:spPr>
          <a:xfrm>
            <a:off x="1457379" y="3699359"/>
            <a:ext cx="4079744" cy="3847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85800">
              <a:lnSpc>
                <a:spcPts val="3026"/>
              </a:lnSpc>
              <a:defRPr/>
            </a:pPr>
            <a:r>
              <a:rPr lang="en-US" sz="2400" dirty="0">
                <a:solidFill>
                  <a:srgbClr val="8DC63F"/>
                </a:solidFill>
                <a:latin typeface="Carelia"/>
              </a:rPr>
              <a:t>   </a:t>
            </a:r>
            <a:endParaRPr lang="en-US" sz="2400" dirty="0">
              <a:solidFill>
                <a:srgbClr val="106585"/>
              </a:solidFill>
              <a:latin typeface="Carelia"/>
            </a:endParaRPr>
          </a:p>
        </p:txBody>
      </p:sp>
      <p:sp>
        <p:nvSpPr>
          <p:cNvPr id="25" name="TextBox 10">
            <a:extLst>
              <a:ext uri="{FF2B5EF4-FFF2-40B4-BE49-F238E27FC236}">
                <a16:creationId xmlns:a16="http://schemas.microsoft.com/office/drawing/2014/main" id="{37F3FF47-A181-13AB-6870-33D6FABA820F}"/>
              </a:ext>
            </a:extLst>
          </p:cNvPr>
          <p:cNvSpPr txBox="1"/>
          <p:nvPr/>
        </p:nvSpPr>
        <p:spPr>
          <a:xfrm>
            <a:off x="6400800" y="4883162"/>
            <a:ext cx="4714607" cy="11657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685800" rtl="1">
              <a:lnSpc>
                <a:spcPts val="3026"/>
              </a:lnSpc>
              <a:defRPr/>
            </a:pPr>
            <a:r>
              <a:rPr lang="ar-MA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3 -العمليات وحل المسائل</a:t>
            </a:r>
          </a:p>
          <a:p>
            <a:pPr algn="r" defTabSz="685800" rtl="1">
              <a:lnSpc>
                <a:spcPts val="3026"/>
              </a:lnSpc>
              <a:defRPr/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الضرب (3 أرقام في رقم)</a:t>
            </a:r>
          </a:p>
          <a:p>
            <a:pPr algn="r" defTabSz="685800" rtl="1">
              <a:lnSpc>
                <a:spcPts val="3026"/>
              </a:lnSpc>
              <a:defRPr/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الاستئناس باستراتيجة الأسئلة الأربعة لحل مسألة</a:t>
            </a:r>
            <a:endParaRPr lang="en-US" sz="2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1" name="TextBox 10">
            <a:extLst>
              <a:ext uri="{FF2B5EF4-FFF2-40B4-BE49-F238E27FC236}">
                <a16:creationId xmlns:a16="http://schemas.microsoft.com/office/drawing/2014/main" id="{4AF3FD13-297A-5F5E-8640-C6FB5BC52446}"/>
              </a:ext>
            </a:extLst>
          </p:cNvPr>
          <p:cNvSpPr txBox="1"/>
          <p:nvPr/>
        </p:nvSpPr>
        <p:spPr>
          <a:xfrm>
            <a:off x="4185836" y="7996437"/>
            <a:ext cx="6943726" cy="780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685800" rtl="1">
              <a:lnSpc>
                <a:spcPts val="3026"/>
              </a:lnSpc>
              <a:defRPr/>
            </a:pPr>
            <a:r>
              <a:rPr lang="ar-MA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4 –لعبة</a:t>
            </a:r>
          </a:p>
          <a:p>
            <a:pPr algn="r" defTabSz="685800" rtl="1">
              <a:lnSpc>
                <a:spcPts val="3026"/>
              </a:lnSpc>
              <a:defRPr/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القفز على الأعداد</a:t>
            </a:r>
            <a:endParaRPr lang="en-US" sz="2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TextBox 10">
            <a:extLst>
              <a:ext uri="{FF2B5EF4-FFF2-40B4-BE49-F238E27FC236}">
                <a16:creationId xmlns:a16="http://schemas.microsoft.com/office/drawing/2014/main" id="{AE6C1C41-DB0E-EB18-709F-86830A881F23}"/>
              </a:ext>
            </a:extLst>
          </p:cNvPr>
          <p:cNvSpPr txBox="1"/>
          <p:nvPr/>
        </p:nvSpPr>
        <p:spPr>
          <a:xfrm>
            <a:off x="6988960" y="2628900"/>
            <a:ext cx="4079744" cy="8117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685800" rtl="1">
              <a:lnSpc>
                <a:spcPts val="3026"/>
              </a:lnSpc>
              <a:defRPr/>
            </a:pPr>
            <a:r>
              <a:rPr lang="ar-MA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1 - حساب ذهني</a:t>
            </a:r>
          </a:p>
          <a:p>
            <a:pPr algn="r" defTabSz="685800" rtl="1">
              <a:lnSpc>
                <a:spcPts val="3026"/>
              </a:lnSpc>
              <a:defRPr/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بناء جداول الضرب</a:t>
            </a:r>
            <a:endParaRPr lang="en-US" sz="2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3" name="TextBox 12">
            <a:extLst>
              <a:ext uri="{FF2B5EF4-FFF2-40B4-BE49-F238E27FC236}">
                <a16:creationId xmlns:a16="http://schemas.microsoft.com/office/drawing/2014/main" id="{62D5657B-BE79-BE5F-8DF7-DAFA860B9E8D}"/>
              </a:ext>
            </a:extLst>
          </p:cNvPr>
          <p:cNvSpPr txBox="1"/>
          <p:nvPr/>
        </p:nvSpPr>
        <p:spPr>
          <a:xfrm>
            <a:off x="1692101" y="5167660"/>
            <a:ext cx="10157725" cy="2949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76690" lvl="1" defTabSz="685800">
              <a:lnSpc>
                <a:spcPts val="2291"/>
              </a:lnSpc>
              <a:spcAft>
                <a:spcPts val="450"/>
              </a:spcAft>
              <a:defRPr/>
            </a:pPr>
            <a:r>
              <a:rPr lang="pt-BR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Dosis" pitchFamily="2" charset="0"/>
                <a:ea typeface="Cambria" panose="02040503050406030204" pitchFamily="18" charset="0"/>
              </a:rPr>
              <a:t>   </a:t>
            </a:r>
            <a:endParaRPr lang="en-US" sz="2550" dirty="0">
              <a:solidFill>
                <a:prstClr val="black">
                  <a:lumMod val="75000"/>
                  <a:lumOff val="25000"/>
                </a:prstClr>
              </a:solidFill>
              <a:latin typeface="Dosis" pitchFamily="2" charset="0"/>
            </a:endParaRPr>
          </a:p>
        </p:txBody>
      </p:sp>
      <p:sp>
        <p:nvSpPr>
          <p:cNvPr id="34" name="TextBox 10">
            <a:extLst>
              <a:ext uri="{FF2B5EF4-FFF2-40B4-BE49-F238E27FC236}">
                <a16:creationId xmlns:a16="http://schemas.microsoft.com/office/drawing/2014/main" id="{D7802530-3095-C792-91F3-9A931590EAAC}"/>
              </a:ext>
            </a:extLst>
          </p:cNvPr>
          <p:cNvSpPr txBox="1"/>
          <p:nvPr/>
        </p:nvSpPr>
        <p:spPr>
          <a:xfrm>
            <a:off x="4808156" y="3724185"/>
            <a:ext cx="6321405" cy="780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685800" rtl="1">
              <a:lnSpc>
                <a:spcPts val="3026"/>
              </a:lnSpc>
              <a:defRPr/>
            </a:pPr>
            <a:r>
              <a:rPr lang="ar-SA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</a:t>
            </a:r>
            <a:r>
              <a:rPr lang="ar-MA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الأعداد</a:t>
            </a:r>
            <a:r>
              <a:rPr lang="en-US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ar-SA" sz="4800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defTabSz="685800" rtl="1">
              <a:lnSpc>
                <a:spcPts val="3026"/>
              </a:lnSpc>
              <a:defRPr/>
            </a:pPr>
            <a:r>
              <a:rPr lang="ar-S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</a:t>
            </a: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</a:t>
            </a:r>
            <a:r>
              <a:rPr lang="ar-S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لتعرف على العدد </a:t>
            </a: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باستعمال النقود</a:t>
            </a:r>
            <a:endParaRPr lang="en-US" sz="2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85AAE1A-A8C6-126F-9983-61FED9037F7A}"/>
              </a:ext>
            </a:extLst>
          </p:cNvPr>
          <p:cNvSpPr/>
          <p:nvPr/>
        </p:nvSpPr>
        <p:spPr>
          <a:xfrm>
            <a:off x="3659197" y="71974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spcAft>
                <a:spcPts val="900"/>
              </a:spcAft>
              <a:defRPr/>
            </a:pPr>
            <a:r>
              <a:rPr lang="ar-M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هيكلة الحصة</a:t>
            </a:r>
            <a:endParaRPr lang="fr-FR" sz="4000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10">
            <a:extLst>
              <a:ext uri="{FF2B5EF4-FFF2-40B4-BE49-F238E27FC236}">
                <a16:creationId xmlns:a16="http://schemas.microsoft.com/office/drawing/2014/main" id="{891BCC64-26D6-3BAE-26F7-BE2DDF146B24}"/>
              </a:ext>
            </a:extLst>
          </p:cNvPr>
          <p:cNvSpPr txBox="1"/>
          <p:nvPr/>
        </p:nvSpPr>
        <p:spPr>
          <a:xfrm>
            <a:off x="7049818" y="6459702"/>
            <a:ext cx="4079744" cy="780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685800" rtl="1">
              <a:lnSpc>
                <a:spcPts val="3026"/>
              </a:lnSpc>
              <a:defRPr/>
            </a:pPr>
            <a:r>
              <a:rPr lang="ar-MA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3 –عمل فردي على الكراسة</a:t>
            </a:r>
          </a:p>
          <a:p>
            <a:pPr algn="r" defTabSz="685800" rtl="1">
              <a:lnSpc>
                <a:spcPts val="3026"/>
              </a:lnSpc>
              <a:defRPr/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الإنجاز/التصحيح</a:t>
            </a:r>
            <a:endParaRPr lang="en-US" sz="2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AE036138-7D6C-B9E7-D523-1A1B7EA74A0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40926" y="2340843"/>
            <a:ext cx="846729" cy="1008318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ACEBF0B4-15F0-1C22-74E0-C19C0AC03A0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99602" y="3635391"/>
            <a:ext cx="929375" cy="1050909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5617348B-9EAA-E164-D0BA-52D0BA9AC43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24000" y="5083191"/>
            <a:ext cx="929375" cy="1050909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1394069D-300D-D2C7-F575-B2F8C07B8A1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65322" y="6344982"/>
            <a:ext cx="846729" cy="1008318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CD8C81E7-5653-6894-67AF-86CF83E4CD5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36492" y="7792782"/>
            <a:ext cx="751163" cy="1008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0778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EF84DB-06AD-D0E2-8538-3F09DE4C4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3">
            <a:extLst>
              <a:ext uri="{FF2B5EF4-FFF2-40B4-BE49-F238E27FC236}">
                <a16:creationId xmlns:a16="http://schemas.microsoft.com/office/drawing/2014/main" id="{42A479B9-1E51-0CDC-D0FD-A0ABDBB8A8B9}"/>
              </a:ext>
            </a:extLst>
          </p:cNvPr>
          <p:cNvGrpSpPr/>
          <p:nvPr/>
        </p:nvGrpSpPr>
        <p:grpSpPr>
          <a:xfrm>
            <a:off x="381000" y="1032718"/>
            <a:ext cx="12877800" cy="8592471"/>
            <a:chOff x="0" y="-47625"/>
            <a:chExt cx="4025259" cy="2769996"/>
          </a:xfrm>
        </p:grpSpPr>
        <p:sp>
          <p:nvSpPr>
            <p:cNvPr id="64" name="Freeform 4">
              <a:extLst>
                <a:ext uri="{FF2B5EF4-FFF2-40B4-BE49-F238E27FC236}">
                  <a16:creationId xmlns:a16="http://schemas.microsoft.com/office/drawing/2014/main" id="{8509124B-B3EF-C3C9-3527-1B84F28A4803}"/>
                </a:ext>
              </a:extLst>
            </p:cNvPr>
            <p:cNvSpPr/>
            <p:nvPr/>
          </p:nvSpPr>
          <p:spPr>
            <a:xfrm>
              <a:off x="0" y="0"/>
              <a:ext cx="4025259" cy="2722371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l" defTabSz="685834" rtl="0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65" name="TextBox 5">
              <a:extLst>
                <a:ext uri="{FF2B5EF4-FFF2-40B4-BE49-F238E27FC236}">
                  <a16:creationId xmlns:a16="http://schemas.microsoft.com/office/drawing/2014/main" id="{A82DD1A0-755A-1D7D-A12E-FEF54DC8FAEE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0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pic>
        <p:nvPicPr>
          <p:cNvPr id="21" name="Picture 9">
            <a:extLst>
              <a:ext uri="{FF2B5EF4-FFF2-40B4-BE49-F238E27FC236}">
                <a16:creationId xmlns:a16="http://schemas.microsoft.com/office/drawing/2014/main" id="{E8637596-C394-1397-F06A-F679DD39695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025" t="14561" r="11389" b="14089"/>
          <a:stretch/>
        </p:blipFill>
        <p:spPr>
          <a:xfrm>
            <a:off x="1527773" y="2938983"/>
            <a:ext cx="1230172" cy="837429"/>
          </a:xfrm>
          <a:prstGeom prst="roundRect">
            <a:avLst/>
          </a:prstGeom>
        </p:spPr>
      </p:pic>
      <p:pic>
        <p:nvPicPr>
          <p:cNvPr id="50" name="Image 49">
            <a:extLst>
              <a:ext uri="{FF2B5EF4-FFF2-40B4-BE49-F238E27FC236}">
                <a16:creationId xmlns:a16="http://schemas.microsoft.com/office/drawing/2014/main" id="{927E24BF-7272-EB94-2CE2-EC5AE774092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5899" y="6194573"/>
            <a:ext cx="1352710" cy="1126337"/>
          </a:xfrm>
          <a:prstGeom prst="rect">
            <a:avLst/>
          </a:prstGeom>
          <a:ln w="19050">
            <a:noFill/>
          </a:ln>
          <a:effectLst/>
        </p:spPr>
      </p:pic>
      <p:sp>
        <p:nvSpPr>
          <p:cNvPr id="54" name="Rectangle : coins arrondis 53">
            <a:extLst>
              <a:ext uri="{FF2B5EF4-FFF2-40B4-BE49-F238E27FC236}">
                <a16:creationId xmlns:a16="http://schemas.microsoft.com/office/drawing/2014/main" id="{13D2E406-4294-AAC3-1DF7-B1495FFE8262}"/>
              </a:ext>
            </a:extLst>
          </p:cNvPr>
          <p:cNvSpPr/>
          <p:nvPr/>
        </p:nvSpPr>
        <p:spPr>
          <a:xfrm>
            <a:off x="7378501" y="7467501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أُحَضِّرُ لوازمي المدرسية قبل بداية الدرس.</a:t>
            </a:r>
          </a:p>
        </p:txBody>
      </p:sp>
      <p:sp>
        <p:nvSpPr>
          <p:cNvPr id="55" name="Rectangle : coins arrondis 54">
            <a:extLst>
              <a:ext uri="{FF2B5EF4-FFF2-40B4-BE49-F238E27FC236}">
                <a16:creationId xmlns:a16="http://schemas.microsoft.com/office/drawing/2014/main" id="{8704984A-15CC-E208-4178-77A3048880C5}"/>
              </a:ext>
            </a:extLst>
          </p:cNvPr>
          <p:cNvSpPr/>
          <p:nvPr/>
        </p:nvSpPr>
        <p:spPr>
          <a:xfrm>
            <a:off x="756409" y="4333477"/>
            <a:ext cx="2753893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هذا النشاط مرتبط بتوظيف الألواح.</a:t>
            </a:r>
          </a:p>
        </p:txBody>
      </p:sp>
      <p:sp>
        <p:nvSpPr>
          <p:cNvPr id="57" name="Rectangle : coins arrondis 56">
            <a:extLst>
              <a:ext uri="{FF2B5EF4-FFF2-40B4-BE49-F238E27FC236}">
                <a16:creationId xmlns:a16="http://schemas.microsoft.com/office/drawing/2014/main" id="{064AD949-9DBB-B720-90F8-392CBDD40293}"/>
              </a:ext>
            </a:extLst>
          </p:cNvPr>
          <p:cNvSpPr/>
          <p:nvPr/>
        </p:nvSpPr>
        <p:spPr>
          <a:xfrm>
            <a:off x="3697297" y="686056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14402" rtl="1">
              <a:lnSpc>
                <a:spcPts val="3149"/>
              </a:lnSpc>
              <a:defRPr/>
            </a:pPr>
            <a:r>
              <a:rPr lang="ar-M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</a:t>
            </a:r>
            <a:r>
              <a:rPr lang="ar-SA" sz="6000" b="1" dirty="0" err="1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يقونات</a:t>
            </a:r>
            <a:r>
              <a:rPr lang="ar-S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توجيهية</a:t>
            </a:r>
            <a:endParaRPr lang="ar-MA" sz="60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8" name="Rectangle : coins arrondis 57">
            <a:extLst>
              <a:ext uri="{FF2B5EF4-FFF2-40B4-BE49-F238E27FC236}">
                <a16:creationId xmlns:a16="http://schemas.microsoft.com/office/drawing/2014/main" id="{C4AB50BB-AA32-F141-F9B7-20E1979DE5A1}"/>
              </a:ext>
            </a:extLst>
          </p:cNvPr>
          <p:cNvSpPr/>
          <p:nvPr/>
        </p:nvSpPr>
        <p:spPr>
          <a:xfrm>
            <a:off x="10278672" y="7465564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العمل في مجموعات صغرى</a:t>
            </a:r>
          </a:p>
        </p:txBody>
      </p:sp>
      <p:sp>
        <p:nvSpPr>
          <p:cNvPr id="60" name="Rectangle : coins arrondis 59">
            <a:extLst>
              <a:ext uri="{FF2B5EF4-FFF2-40B4-BE49-F238E27FC236}">
                <a16:creationId xmlns:a16="http://schemas.microsoft.com/office/drawing/2014/main" id="{FD8E8CA7-79EC-DEC9-E66B-F694CED8EC6C}"/>
              </a:ext>
            </a:extLst>
          </p:cNvPr>
          <p:cNvSpPr/>
          <p:nvPr/>
        </p:nvSpPr>
        <p:spPr>
          <a:xfrm>
            <a:off x="4137182" y="7480201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أصغي إلى أستاذي </a:t>
            </a:r>
            <a:r>
              <a:rPr lang="ar-S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وأطلب الإذن للحديث</a:t>
            </a:r>
            <a:endParaRPr lang="ar-MA" sz="24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1" name="Rectangle : coins arrondis 60">
            <a:extLst>
              <a:ext uri="{FF2B5EF4-FFF2-40B4-BE49-F238E27FC236}">
                <a16:creationId xmlns:a16="http://schemas.microsoft.com/office/drawing/2014/main" id="{C47B9907-8600-4C75-1F0C-46C331DA9833}"/>
              </a:ext>
            </a:extLst>
          </p:cNvPr>
          <p:cNvSpPr/>
          <p:nvPr/>
        </p:nvSpPr>
        <p:spPr>
          <a:xfrm>
            <a:off x="928411" y="7427835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عمل فردي على الكراسة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8AB892B-C7B3-FB88-F04B-592CEF6B3D3C}"/>
              </a:ext>
            </a:extLst>
          </p:cNvPr>
          <p:cNvSpPr/>
          <p:nvPr/>
        </p:nvSpPr>
        <p:spPr>
          <a:xfrm>
            <a:off x="10278672" y="4269509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العمل الثنائي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5DAE910-5307-856B-4867-467E3F06A973}"/>
              </a:ext>
            </a:extLst>
          </p:cNvPr>
          <p:cNvSpPr/>
          <p:nvPr/>
        </p:nvSpPr>
        <p:spPr>
          <a:xfrm>
            <a:off x="7237712" y="4269509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العمل الجماعي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D988295E-C24B-000C-2625-14383338A38E}"/>
              </a:ext>
            </a:extLst>
          </p:cNvPr>
          <p:cNvSpPr/>
          <p:nvPr/>
        </p:nvSpPr>
        <p:spPr>
          <a:xfrm>
            <a:off x="4039464" y="4269508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المناولة والألعاب</a:t>
            </a:r>
          </a:p>
        </p:txBody>
      </p:sp>
      <p:pic>
        <p:nvPicPr>
          <p:cNvPr id="14" name="Image 13" descr="Une image contenant Dessin animé, sourire, habits, clipart&#10;&#10;Le contenu généré par l’IA peut être incorrect.">
            <a:extLst>
              <a:ext uri="{FF2B5EF4-FFF2-40B4-BE49-F238E27FC236}">
                <a16:creationId xmlns:a16="http://schemas.microsoft.com/office/drawing/2014/main" id="{81666E33-1845-4FAC-D622-D59D3D274D0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7745" y="5944457"/>
            <a:ext cx="1950937" cy="1300625"/>
          </a:xfrm>
          <a:prstGeom prst="rect">
            <a:avLst/>
          </a:prstGeom>
        </p:spPr>
      </p:pic>
      <p:pic>
        <p:nvPicPr>
          <p:cNvPr id="13" name="Image 12" descr="Une image contenant Dessin animé, dessin humoristique, habits, garçon&#10;&#10;Le contenu généré par l’IA peut être incorrect.">
            <a:extLst>
              <a:ext uri="{FF2B5EF4-FFF2-40B4-BE49-F238E27FC236}">
                <a16:creationId xmlns:a16="http://schemas.microsoft.com/office/drawing/2014/main" id="{E0445D5A-BE39-21F2-BD64-3C8A80EF9A1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5413" y="2779360"/>
            <a:ext cx="2208239" cy="1472159"/>
          </a:xfrm>
          <a:prstGeom prst="rect">
            <a:avLst/>
          </a:prstGeom>
        </p:spPr>
      </p:pic>
      <p:pic>
        <p:nvPicPr>
          <p:cNvPr id="2" name="Image 1" descr="Une image contenant dessin humoristique, Dessin animé, Visage humain, Animation&#10;&#10;Le contenu généré par l’IA peut être incorrect.">
            <a:extLst>
              <a:ext uri="{FF2B5EF4-FFF2-40B4-BE49-F238E27FC236}">
                <a16:creationId xmlns:a16="http://schemas.microsoft.com/office/drawing/2014/main" id="{FFE7F168-B3CE-A757-9679-1696EB2AB16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235" t="-3582" r="38235" b="53507"/>
          <a:stretch>
            <a:fillRect/>
          </a:stretch>
        </p:blipFill>
        <p:spPr>
          <a:xfrm>
            <a:off x="4627569" y="5616116"/>
            <a:ext cx="1485191" cy="1786534"/>
          </a:xfrm>
          <a:prstGeom prst="rect">
            <a:avLst/>
          </a:prstGeom>
        </p:spPr>
      </p:pic>
      <p:pic>
        <p:nvPicPr>
          <p:cNvPr id="11" name="Image 10" descr="Une image contenant dessin humoristique, Dessin animé, Visage humain, Animation&#10;&#10;Le contenu généré par l’IA peut être incorrect.">
            <a:extLst>
              <a:ext uri="{FF2B5EF4-FFF2-40B4-BE49-F238E27FC236}">
                <a16:creationId xmlns:a16="http://schemas.microsoft.com/office/drawing/2014/main" id="{131F484B-F010-BF22-F5A8-86957C6E5B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185" t="-3582" r="15285" b="53507"/>
          <a:stretch>
            <a:fillRect/>
          </a:stretch>
        </p:blipFill>
        <p:spPr>
          <a:xfrm>
            <a:off x="1418798" y="5614358"/>
            <a:ext cx="1485191" cy="1786534"/>
          </a:xfrm>
          <a:prstGeom prst="rect">
            <a:avLst/>
          </a:prstGeom>
        </p:spPr>
      </p:pic>
      <p:pic>
        <p:nvPicPr>
          <p:cNvPr id="7" name="Image 6" descr="Une image contenant figurine, jouet, dessin humoristique, intérieur&#10;&#10;Le contenu généré par l’IA peut être incorrect.">
            <a:extLst>
              <a:ext uri="{FF2B5EF4-FFF2-40B4-BE49-F238E27FC236}">
                <a16:creationId xmlns:a16="http://schemas.microsoft.com/office/drawing/2014/main" id="{D3A0B0A2-B2AA-E89A-8725-9FBF42CE2C4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544" t="4977" b="57898"/>
          <a:stretch>
            <a:fillRect/>
          </a:stretch>
        </p:blipFill>
        <p:spPr>
          <a:xfrm>
            <a:off x="10270922" y="2528356"/>
            <a:ext cx="2600348" cy="1630912"/>
          </a:xfrm>
          <a:prstGeom prst="rect">
            <a:avLst/>
          </a:prstGeom>
        </p:spPr>
      </p:pic>
      <p:pic>
        <p:nvPicPr>
          <p:cNvPr id="6" name="Image 5" descr="Une image contenant dessin humoristique, habits, Dessin animé, garçon&#10;&#10;Le contenu généré par l’IA peut être incorrect.">
            <a:extLst>
              <a:ext uri="{FF2B5EF4-FFF2-40B4-BE49-F238E27FC236}">
                <a16:creationId xmlns:a16="http://schemas.microsoft.com/office/drawing/2014/main" id="{20D284E5-CDEA-B60D-C120-1EEB56BAB4A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2309" y="2888952"/>
            <a:ext cx="2216800" cy="1252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52967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AC6B37-70F5-CA89-DACD-F50D1B21FA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48CF0C1-5897-D319-D75E-74C83B9C4A5B}"/>
              </a:ext>
            </a:extLst>
          </p:cNvPr>
          <p:cNvSpPr/>
          <p:nvPr/>
        </p:nvSpPr>
        <p:spPr>
          <a:xfrm>
            <a:off x="3697297" y="46116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FF15BF23-3869-E8B1-177C-63216BBF61D5}"/>
              </a:ext>
            </a:extLst>
          </p:cNvPr>
          <p:cNvSpPr txBox="1"/>
          <p:nvPr/>
        </p:nvSpPr>
        <p:spPr>
          <a:xfrm>
            <a:off x="3914775" y="461162"/>
            <a:ext cx="5886448" cy="10541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>
              <a:lnSpc>
                <a:spcPts val="7868"/>
              </a:lnSpc>
            </a:pPr>
            <a:r>
              <a:rPr lang="ar-MA" sz="72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مراقبة الواجبات المنزلية</a:t>
            </a: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AE91294E-1BEC-2866-DE6C-B334728377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000" y="7886700"/>
            <a:ext cx="2590800" cy="2590800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86AA50DB-1462-9501-AFA6-2CBB6EB971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81786" y="8163886"/>
            <a:ext cx="2313613" cy="2313613"/>
          </a:xfrm>
          <a:prstGeom prst="rect">
            <a:avLst/>
          </a:prstGeom>
        </p:spPr>
      </p:pic>
      <p:pic>
        <p:nvPicPr>
          <p:cNvPr id="8" name="Image 7" descr="Une image contenant Dessin d’enfant, garçon, dessin, personne&#10;&#10;Le contenu généré par l’IA peut être incorrect.">
            <a:extLst>
              <a:ext uri="{FF2B5EF4-FFF2-40B4-BE49-F238E27FC236}">
                <a16:creationId xmlns:a16="http://schemas.microsoft.com/office/drawing/2014/main" id="{3A13E973-29E0-A04E-7D51-DB8AE8CC99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0120" y="2552700"/>
            <a:ext cx="6855757" cy="3874993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73533A97-8D83-4F62-6FEF-9A4B05965852}"/>
              </a:ext>
            </a:extLst>
          </p:cNvPr>
          <p:cNvSpPr/>
          <p:nvPr/>
        </p:nvSpPr>
        <p:spPr>
          <a:xfrm>
            <a:off x="2895601" y="6545627"/>
            <a:ext cx="7924800" cy="162923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راقب الأستاذ إنجازات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المتعلم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قبل 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بداية الحصة</a:t>
            </a:r>
            <a:endParaRPr lang="fr-FR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99759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B7F9126F-A8C1-7A04-538F-2484106AB90E}"/>
              </a:ext>
            </a:extLst>
          </p:cNvPr>
          <p:cNvSpPr/>
          <p:nvPr/>
        </p:nvSpPr>
        <p:spPr>
          <a:xfrm>
            <a:off x="-1" y="1537966"/>
            <a:ext cx="13716001" cy="8749033"/>
          </a:xfrm>
          <a:prstGeom prst="rect">
            <a:avLst/>
          </a:prstGeom>
          <a:solidFill>
            <a:srgbClr val="7ACF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65588AC0-8CB1-8658-4D37-61A796B2B6B8}"/>
              </a:ext>
            </a:extLst>
          </p:cNvPr>
          <p:cNvSpPr/>
          <p:nvPr/>
        </p:nvSpPr>
        <p:spPr>
          <a:xfrm>
            <a:off x="275852" y="1835782"/>
            <a:ext cx="13164293" cy="81534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8A94F5EB-87AD-70CE-B48B-ED0C63D7F57E}"/>
              </a:ext>
            </a:extLst>
          </p:cNvPr>
          <p:cNvSpPr/>
          <p:nvPr/>
        </p:nvSpPr>
        <p:spPr>
          <a:xfrm>
            <a:off x="-1" y="644347"/>
            <a:ext cx="13716001" cy="84764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FEA8EFC-9451-1CF0-7EE9-1E271F19F8D4}"/>
              </a:ext>
            </a:extLst>
          </p:cNvPr>
          <p:cNvSpPr txBox="1"/>
          <p:nvPr/>
        </p:nvSpPr>
        <p:spPr>
          <a:xfrm>
            <a:off x="2438400" y="838201"/>
            <a:ext cx="105346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85834" rtl="1"/>
            <a:r>
              <a:rPr lang="fr-FR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  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مرحبا بكم أعزائي سنبدأ حصة اليوم، انتبهوا جيدا</a:t>
            </a: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8CE0D10-4B92-474E-E345-055968A079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4941" y="2857500"/>
            <a:ext cx="7881464" cy="5254309"/>
          </a:xfrm>
          <a:prstGeom prst="rect">
            <a:avLst/>
          </a:prstGeom>
        </p:spPr>
      </p:pic>
      <p:sp>
        <p:nvSpPr>
          <p:cNvPr id="5" name="Bulle narrative : rectangle à coins arrondis 4">
            <a:extLst>
              <a:ext uri="{FF2B5EF4-FFF2-40B4-BE49-F238E27FC236}">
                <a16:creationId xmlns:a16="http://schemas.microsoft.com/office/drawing/2014/main" id="{B89A85F1-EEA8-6F22-95CB-71C489FE5344}"/>
              </a:ext>
            </a:extLst>
          </p:cNvPr>
          <p:cNvSpPr/>
          <p:nvPr/>
        </p:nvSpPr>
        <p:spPr>
          <a:xfrm>
            <a:off x="2348914" y="4229100"/>
            <a:ext cx="3280386" cy="2356717"/>
          </a:xfrm>
          <a:prstGeom prst="wedgeRoundRectCallout">
            <a:avLst>
              <a:gd name="adj1" fmla="val 72325"/>
              <a:gd name="adj2" fmla="val -32801"/>
              <a:gd name="adj3" fmla="val 16667"/>
            </a:avLst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B48C453F-7570-079B-59D9-D4F646ECFE10}"/>
              </a:ext>
            </a:extLst>
          </p:cNvPr>
          <p:cNvSpPr txBox="1"/>
          <p:nvPr/>
        </p:nvSpPr>
        <p:spPr>
          <a:xfrm flipH="1">
            <a:off x="3048000" y="4684183"/>
            <a:ext cx="207640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34"/>
            <a:r>
              <a:rPr lang="ar-MA" sz="4400" dirty="0">
                <a:solidFill>
                  <a:srgbClr val="EEECE1">
                    <a:lumMod val="25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مرحبا بكم أبنائي الأعزاء</a:t>
            </a:r>
            <a:endParaRPr lang="fr-MA" sz="4400" dirty="0">
              <a:solidFill>
                <a:srgbClr val="EEECE1">
                  <a:lumMod val="25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C88D6CC8-101F-4EE6-6DF8-511A61E9EA9C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BC576C3D-B031-3717-2377-E40FE83B5D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4645323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4419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ACF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687847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E7BD1A-FE39-7BDF-45B6-D7689558B9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288293A-4E92-41B3-A7BC-DCD582C6523E}"/>
              </a:ext>
            </a:extLst>
          </p:cNvPr>
          <p:cNvSpPr/>
          <p:nvPr/>
        </p:nvSpPr>
        <p:spPr>
          <a:xfrm>
            <a:off x="-1" y="1537966"/>
            <a:ext cx="13716001" cy="8749033"/>
          </a:xfrm>
          <a:prstGeom prst="rect">
            <a:avLst/>
          </a:prstGeom>
          <a:solidFill>
            <a:srgbClr val="7ACF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B3C5B06-2EBA-66CA-353E-B52CBB573A13}"/>
              </a:ext>
            </a:extLst>
          </p:cNvPr>
          <p:cNvSpPr/>
          <p:nvPr/>
        </p:nvSpPr>
        <p:spPr>
          <a:xfrm>
            <a:off x="275854" y="1790700"/>
            <a:ext cx="13164293" cy="81534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2CD33DA4-F21B-727A-2F2D-1EE6ACCA4145}"/>
              </a:ext>
            </a:extLst>
          </p:cNvPr>
          <p:cNvSpPr/>
          <p:nvPr/>
        </p:nvSpPr>
        <p:spPr>
          <a:xfrm>
            <a:off x="-1" y="644347"/>
            <a:ext cx="13716001" cy="84764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6C4EF87B-108A-AA7A-13F7-22D743B96619}"/>
              </a:ext>
            </a:extLst>
          </p:cNvPr>
          <p:cNvSpPr txBox="1"/>
          <p:nvPr/>
        </p:nvSpPr>
        <p:spPr>
          <a:xfrm>
            <a:off x="1905000" y="863026"/>
            <a:ext cx="105346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85834" rtl="1"/>
            <a:r>
              <a:rPr lang="ar-MA" sz="3200" dirty="0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أبنائي الأعزاء، ضعوا اللوحة والقلم والكراسة في القمطر، س</a:t>
            </a:r>
            <a:r>
              <a:rPr lang="ar-SA" sz="3200" dirty="0" err="1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</a:t>
            </a:r>
            <a:r>
              <a:rPr lang="ar-MA" sz="3200" dirty="0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حتاجونها في هذه الحصة.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0B03A6E4-D791-0664-B5DC-6865F659EF74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4B759D9E-8607-3B59-444E-407D74902FEB}"/>
              </a:ext>
            </a:extLst>
          </p:cNvPr>
          <p:cNvSpPr/>
          <p:nvPr/>
        </p:nvSpPr>
        <p:spPr>
          <a:xfrm>
            <a:off x="1014227" y="6441792"/>
            <a:ext cx="1981200" cy="685800"/>
          </a:xfrm>
          <a:prstGeom prst="roundRect">
            <a:avLst/>
          </a:prstGeom>
          <a:solidFill>
            <a:srgbClr val="7ACFB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3200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كراسة</a:t>
            </a:r>
            <a:endParaRPr lang="fr-FR" sz="3200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9D49095E-06EB-DFB1-985B-687705CB7474}"/>
              </a:ext>
            </a:extLst>
          </p:cNvPr>
          <p:cNvSpPr/>
          <p:nvPr/>
        </p:nvSpPr>
        <p:spPr>
          <a:xfrm>
            <a:off x="6724821" y="6441792"/>
            <a:ext cx="1981200" cy="685800"/>
          </a:xfrm>
          <a:prstGeom prst="roundRect">
            <a:avLst/>
          </a:prstGeom>
          <a:solidFill>
            <a:srgbClr val="7ACFB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قلم الرصاص</a:t>
            </a:r>
            <a:endParaRPr lang="fr-FR" sz="3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EFBACE6E-3932-951B-7F06-875255624020}"/>
              </a:ext>
            </a:extLst>
          </p:cNvPr>
          <p:cNvSpPr/>
          <p:nvPr/>
        </p:nvSpPr>
        <p:spPr>
          <a:xfrm>
            <a:off x="9699936" y="6441792"/>
            <a:ext cx="2409454" cy="685800"/>
          </a:xfrm>
          <a:prstGeom prst="roundRect">
            <a:avLst/>
          </a:prstGeom>
          <a:solidFill>
            <a:srgbClr val="7ACFB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لوحة</a:t>
            </a:r>
            <a:endParaRPr lang="fr-FR" sz="3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020964A2-754F-A0B0-FC79-3E0B728DE2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4994653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4419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ACF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1290F031-40BF-5A06-E91B-D443AFCF008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1025" t="14561" r="11389" b="14089"/>
          <a:stretch>
            <a:fillRect/>
          </a:stretch>
        </p:blipFill>
        <p:spPr>
          <a:xfrm>
            <a:off x="9296400" y="4009482"/>
            <a:ext cx="2910470" cy="2069668"/>
          </a:xfrm>
          <a:prstGeom prst="roundRect">
            <a:avLst/>
          </a:prstGeom>
        </p:spPr>
      </p:pic>
      <p:pic>
        <p:nvPicPr>
          <p:cNvPr id="12" name="Image 11" descr="Une image contenant illustration&#10;&#10;Le contenu généré par l’IA peut être incorrect.">
            <a:extLst>
              <a:ext uri="{FF2B5EF4-FFF2-40B4-BE49-F238E27FC236}">
                <a16:creationId xmlns:a16="http://schemas.microsoft.com/office/drawing/2014/main" id="{32DCAF6E-9E5A-D9C1-63B7-B5790A0BFBF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270" y="4026109"/>
            <a:ext cx="2244168" cy="2244168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C4BB3C8-33B4-6B90-52A9-4B4EA1E1D30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8" r="438"/>
          <a:stretch/>
        </p:blipFill>
        <p:spPr>
          <a:xfrm>
            <a:off x="1066800" y="3788858"/>
            <a:ext cx="1853394" cy="2464792"/>
          </a:xfrm>
          <a:prstGeom prst="rect">
            <a:avLst/>
          </a:prstGeom>
        </p:spPr>
      </p:pic>
      <p:pic>
        <p:nvPicPr>
          <p:cNvPr id="2" name="Image 1" descr="Une image contenant dessin humoristique, dessin, capture d’écran, Dessin d’enfant&#10;&#10;Description générée automatiquement">
            <a:extLst>
              <a:ext uri="{FF2B5EF4-FFF2-40B4-BE49-F238E27FC236}">
                <a16:creationId xmlns:a16="http://schemas.microsoft.com/office/drawing/2014/main" id="{C65D06D5-468A-F820-08FD-509EB448027E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31" t="56294" r="43963" b="7778"/>
          <a:stretch/>
        </p:blipFill>
        <p:spPr>
          <a:xfrm>
            <a:off x="3884734" y="4046128"/>
            <a:ext cx="1511389" cy="2069668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7B971DA1-3C01-7970-1A46-20F644813AB4}"/>
              </a:ext>
            </a:extLst>
          </p:cNvPr>
          <p:cNvSpPr/>
          <p:nvPr/>
        </p:nvSpPr>
        <p:spPr>
          <a:xfrm>
            <a:off x="3741401" y="6441792"/>
            <a:ext cx="1981200" cy="685800"/>
          </a:xfrm>
          <a:prstGeom prst="roundRect">
            <a:avLst/>
          </a:prstGeom>
          <a:solidFill>
            <a:srgbClr val="7ACFB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دفتر البحث</a:t>
            </a:r>
            <a:endParaRPr lang="fr-FR" sz="3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8A0D0CD-5209-C7CD-1B28-0088AF941B2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872" y="800100"/>
            <a:ext cx="755373" cy="628963"/>
          </a:xfrm>
          <a:prstGeom prst="rect">
            <a:avLst/>
          </a:prstGeom>
          <a:ln w="19050"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2577482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03F665-24F9-0CB2-7722-B15F6987C1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984F0E9-E2D2-DBAF-B662-7DDB2DF11040}"/>
              </a:ext>
            </a:extLst>
          </p:cNvPr>
          <p:cNvSpPr/>
          <p:nvPr/>
        </p:nvSpPr>
        <p:spPr>
          <a:xfrm>
            <a:off x="-1" y="1478568"/>
            <a:ext cx="13716001" cy="8808431"/>
          </a:xfrm>
          <a:prstGeom prst="rect">
            <a:avLst/>
          </a:prstGeom>
          <a:solidFill>
            <a:srgbClr val="7ACF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BB1F68F6-98FA-E650-288E-8738BF9F2510}"/>
              </a:ext>
            </a:extLst>
          </p:cNvPr>
          <p:cNvSpPr/>
          <p:nvPr/>
        </p:nvSpPr>
        <p:spPr>
          <a:xfrm>
            <a:off x="275852" y="1806083"/>
            <a:ext cx="13164293" cy="81534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BA20754-305B-6278-0D81-9CD1204C51E9}"/>
              </a:ext>
            </a:extLst>
          </p:cNvPr>
          <p:cNvSpPr/>
          <p:nvPr/>
        </p:nvSpPr>
        <p:spPr>
          <a:xfrm>
            <a:off x="-1" y="712299"/>
            <a:ext cx="13716001" cy="77969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01CE61A-BFF9-E0E0-AB05-0ACA9A3DBBC5}"/>
              </a:ext>
            </a:extLst>
          </p:cNvPr>
          <p:cNvSpPr txBox="1"/>
          <p:nvPr/>
        </p:nvSpPr>
        <p:spPr>
          <a:xfrm>
            <a:off x="3753062" y="865084"/>
            <a:ext cx="89935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34"/>
            <a:r>
              <a:rPr lang="ar-MA" sz="3200" dirty="0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الانتباه يساعد على الفهم الجيد،عندما أتحدث أنصتوا جيدا، أطلبـــــــــــ</a:t>
            </a:r>
            <a:r>
              <a:rPr lang="ar-SA" sz="3200" dirty="0" err="1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وا</a:t>
            </a:r>
            <a:r>
              <a:rPr lang="ar-MA" sz="3200" dirty="0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الإذن قبل التحدث.</a:t>
            </a:r>
            <a:endParaRPr lang="fr-FR" sz="3200" dirty="0">
              <a:solidFill>
                <a:schemeClr val="bg1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BD60DCAD-1E50-1CD4-C30A-F1EA78AF6415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05F3EB2B-500F-2268-9915-834C181954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3936549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4419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ACF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4" name="Étoile à 5 branches 3">
            <a:extLst>
              <a:ext uri="{FF2B5EF4-FFF2-40B4-BE49-F238E27FC236}">
                <a16:creationId xmlns:a16="http://schemas.microsoft.com/office/drawing/2014/main" id="{7B8CF8D3-5DF4-B32E-CB08-C8ABBDD09FB2}"/>
              </a:ext>
            </a:extLst>
          </p:cNvPr>
          <p:cNvSpPr/>
          <p:nvPr/>
        </p:nvSpPr>
        <p:spPr>
          <a:xfrm>
            <a:off x="1518783" y="7727769"/>
            <a:ext cx="1481962" cy="1664635"/>
          </a:xfrm>
          <a:prstGeom prst="star5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32CBDA84-A357-4396-986E-6BB128196AF5}"/>
              </a:ext>
            </a:extLst>
          </p:cNvPr>
          <p:cNvSpPr/>
          <p:nvPr/>
        </p:nvSpPr>
        <p:spPr>
          <a:xfrm>
            <a:off x="9497480" y="6364884"/>
            <a:ext cx="2934503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2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انتبه وأنصت جيدا</a:t>
            </a: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09245B94-0A60-CE79-2855-F5AE025013B8}"/>
              </a:ext>
            </a:extLst>
          </p:cNvPr>
          <p:cNvSpPr/>
          <p:nvPr/>
        </p:nvSpPr>
        <p:spPr>
          <a:xfrm>
            <a:off x="3276600" y="8176016"/>
            <a:ext cx="8231588" cy="113273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32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سيفوز التلاميذ الذين يلتزمون بهذه السلوك</a:t>
            </a:r>
            <a:r>
              <a:rPr lang="ar-MA" sz="32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ات</a:t>
            </a:r>
            <a:r>
              <a:rPr lang="ar-SA" sz="32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بنجمة التميز</a:t>
            </a:r>
            <a:endParaRPr lang="fr-FR" sz="32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34078AF7-B7F8-EC70-299E-67216C78ECCD}"/>
              </a:ext>
            </a:extLst>
          </p:cNvPr>
          <p:cNvSpPr/>
          <p:nvPr/>
        </p:nvSpPr>
        <p:spPr>
          <a:xfrm>
            <a:off x="1284017" y="6364884"/>
            <a:ext cx="2924587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 </a:t>
            </a:r>
            <a:r>
              <a:rPr lang="ar-SA" sz="32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أطلب الإذن قبل التحدث</a:t>
            </a:r>
            <a:endParaRPr lang="ar-MA" sz="32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4" name="Image 13" descr="Une image contenant dessin humoristique, Dessin animé, Visage humain, Animation&#10;&#10;Le contenu généré par l’IA peut être incorrect.">
            <a:extLst>
              <a:ext uri="{FF2B5EF4-FFF2-40B4-BE49-F238E27FC236}">
                <a16:creationId xmlns:a16="http://schemas.microsoft.com/office/drawing/2014/main" id="{93ECDC66-96FC-62D5-56F6-2585EE3FB57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235" t="-3582" r="38235" b="53507"/>
          <a:stretch>
            <a:fillRect/>
          </a:stretch>
        </p:blipFill>
        <p:spPr>
          <a:xfrm>
            <a:off x="1284017" y="2820620"/>
            <a:ext cx="2934503" cy="3529910"/>
          </a:xfrm>
          <a:prstGeom prst="rect">
            <a:avLst/>
          </a:prstGeom>
        </p:spPr>
      </p:pic>
      <p:pic>
        <p:nvPicPr>
          <p:cNvPr id="5" name="Image 4" descr="Une image contenant dessin humoristique, Dessin animé, Visage humain, Animation&#10;&#10;Le contenu généré par l’IA peut être incorrect.">
            <a:extLst>
              <a:ext uri="{FF2B5EF4-FFF2-40B4-BE49-F238E27FC236}">
                <a16:creationId xmlns:a16="http://schemas.microsoft.com/office/drawing/2014/main" id="{240C2FEF-8C30-04BA-3CA5-AB949CA46E7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185" t="-3582" r="15285" b="53507"/>
          <a:stretch>
            <a:fillRect/>
          </a:stretch>
        </p:blipFill>
        <p:spPr>
          <a:xfrm>
            <a:off x="9497480" y="3066289"/>
            <a:ext cx="2713803" cy="3264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2972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EACE2D-015E-B7EC-476F-459E862224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C86AFFBD-AB31-112E-AE43-5B67F6168BBD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903BD3BA-D249-8EF9-31DD-8AADB7BE67FA}"/>
              </a:ext>
            </a:extLst>
          </p:cNvPr>
          <p:cNvSpPr/>
          <p:nvPr/>
        </p:nvSpPr>
        <p:spPr>
          <a:xfrm>
            <a:off x="3652888" y="2889589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32F623EC-0B80-48F4-46C0-FC83857E0877}"/>
              </a:ext>
            </a:extLst>
          </p:cNvPr>
          <p:cNvSpPr txBox="1"/>
          <p:nvPr/>
        </p:nvSpPr>
        <p:spPr>
          <a:xfrm>
            <a:off x="2183638" y="3896513"/>
            <a:ext cx="8518985" cy="12753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 rtl="1">
              <a:lnSpc>
                <a:spcPts val="11099"/>
              </a:lnSpc>
            </a:pPr>
            <a:r>
              <a:rPr lang="fr-FR" sz="5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5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</a:t>
            </a:r>
            <a:r>
              <a:rPr lang="ar-MA" sz="5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جداول الضرب</a:t>
            </a:r>
            <a:endParaRPr lang="en-US" sz="54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C2E63F76-A0FB-495A-0AA7-A1E1B8E1DAA1}"/>
              </a:ext>
            </a:extLst>
          </p:cNvPr>
          <p:cNvSpPr txBox="1"/>
          <p:nvPr/>
        </p:nvSpPr>
        <p:spPr>
          <a:xfrm>
            <a:off x="3870366" y="2596548"/>
            <a:ext cx="5886448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>
              <a:lnSpc>
                <a:spcPts val="11099"/>
              </a:lnSpc>
            </a:pPr>
            <a:r>
              <a:rPr lang="ar-M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  <a:endParaRPr lang="en-US" sz="72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8D498439-A3DF-0524-D425-F3DA6BD968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22" name="Image 21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3D692949-8BD7-7CA3-D590-E030679E6C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EE4B467B-95BA-B31F-3E0E-13855046ADDA}"/>
              </a:ext>
            </a:extLst>
          </p:cNvPr>
          <p:cNvSpPr txBox="1"/>
          <p:nvPr/>
        </p:nvSpPr>
        <p:spPr>
          <a:xfrm>
            <a:off x="3091912" y="5053761"/>
            <a:ext cx="72687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fr-MA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3CB0558-3D21-D5A0-EA81-065E6A57242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2121" b="90909" l="9353" r="89928">
                        <a14:foregroundMark x1="65468" y1="89091" x2="41727" y2="90909"/>
                        <a14:foregroundMark x1="41727" y1="90909" x2="35971" y2="8303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959" b="2959"/>
          <a:stretch/>
        </p:blipFill>
        <p:spPr>
          <a:xfrm>
            <a:off x="5531000" y="6031763"/>
            <a:ext cx="2286000" cy="2553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82203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A8CBCB-E8E9-4303-49DF-3BDA60DA28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12DC9AA6-7D56-1F08-A430-7C9E2B62BBB9}"/>
              </a:ext>
            </a:extLst>
          </p:cNvPr>
          <p:cNvSpPr/>
          <p:nvPr/>
        </p:nvSpPr>
        <p:spPr>
          <a:xfrm>
            <a:off x="-1" y="2171700"/>
            <a:ext cx="13716001" cy="8115299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6DCAB51-D50D-1025-905C-D25931EB4298}"/>
              </a:ext>
            </a:extLst>
          </p:cNvPr>
          <p:cNvSpPr/>
          <p:nvPr/>
        </p:nvSpPr>
        <p:spPr>
          <a:xfrm>
            <a:off x="275854" y="2410369"/>
            <a:ext cx="13164293" cy="7609931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601ACB2A-C1F1-1203-4050-149D5B5C5EDC}"/>
              </a:ext>
            </a:extLst>
          </p:cNvPr>
          <p:cNvSpPr/>
          <p:nvPr/>
        </p:nvSpPr>
        <p:spPr>
          <a:xfrm>
            <a:off x="-1" y="740647"/>
            <a:ext cx="13716002" cy="143105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F272D5EE-64F2-0D34-1885-325F3523135A}"/>
              </a:ext>
            </a:extLst>
          </p:cNvPr>
          <p:cNvSpPr txBox="1"/>
          <p:nvPr/>
        </p:nvSpPr>
        <p:spPr>
          <a:xfrm>
            <a:off x="275854" y="863026"/>
            <a:ext cx="12163763" cy="1273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</a:t>
            </a:r>
            <a:r>
              <a:rPr kumimoji="0" lang="ar-S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بنائي الأعزاء </a:t>
            </a: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سنقوم </a:t>
            </a: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بمراجعة جداول ضرب 7 و8 و9</a:t>
            </a:r>
            <a:r>
              <a:rPr kumimoji="0" lang="ar-S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، سيساعدنا ذلك في التدرب على الحساب السريع</a:t>
            </a: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 خذوا ألواحكم، سننجز </a:t>
            </a: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ج</a:t>
            </a:r>
            <a:r>
              <a:rPr kumimoji="0" lang="ar-MA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داءات</a:t>
            </a: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سريعة.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457200" marR="0" lvl="1" indent="-45720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يطرح الأستاذ </a:t>
            </a:r>
            <a:r>
              <a:rPr lang="ar-MA" sz="32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ج</a:t>
            </a:r>
            <a:r>
              <a:rPr kumimoji="0" lang="ar-MA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داءات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على المتعلمين يكتبون النتيجة فقط على الألواح (</a:t>
            </a:r>
            <a:r>
              <a:rPr lang="ar-MA" sz="32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4 إلى 5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جداءات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من كل جدول)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A4A601FB-C5D9-4116-08BE-C9B24C1A0D2E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51696AB1-EDA6-DB08-46F7-A62EDD9C8358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2" name="Image 1" descr="Une image contenant habits, personne, dessin humoristique, Visage humain&#10;&#10;Le contenu généré par l’IA peut être incorrect.">
            <a:extLst>
              <a:ext uri="{FF2B5EF4-FFF2-40B4-BE49-F238E27FC236}">
                <a16:creationId xmlns:a16="http://schemas.microsoft.com/office/drawing/2014/main" id="{8E502FFC-2D89-59F5-D249-38D9A29CB2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3238500"/>
            <a:ext cx="5244160" cy="51816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6420712-B969-A0F5-3D50-2D28CC65A32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35846" y="3415811"/>
            <a:ext cx="2497379" cy="3664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3710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A8CBCB-E8E9-4303-49DF-3BDA60DA28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12DC9AA6-7D56-1F08-A430-7C9E2B62BBB9}"/>
              </a:ext>
            </a:extLst>
          </p:cNvPr>
          <p:cNvSpPr/>
          <p:nvPr/>
        </p:nvSpPr>
        <p:spPr>
          <a:xfrm>
            <a:off x="-1" y="2582185"/>
            <a:ext cx="13716001" cy="7704814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6DCAB51-D50D-1025-905C-D25931EB4298}"/>
              </a:ext>
            </a:extLst>
          </p:cNvPr>
          <p:cNvSpPr/>
          <p:nvPr/>
        </p:nvSpPr>
        <p:spPr>
          <a:xfrm>
            <a:off x="275854" y="2792507"/>
            <a:ext cx="13164293" cy="7227793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601ACB2A-C1F1-1203-4050-149D5B5C5EDC}"/>
              </a:ext>
            </a:extLst>
          </p:cNvPr>
          <p:cNvSpPr/>
          <p:nvPr/>
        </p:nvSpPr>
        <p:spPr>
          <a:xfrm>
            <a:off x="-1" y="740647"/>
            <a:ext cx="13716002" cy="184153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F272D5EE-64F2-0D34-1885-325F3523135A}"/>
              </a:ext>
            </a:extLst>
          </p:cNvPr>
          <p:cNvSpPr txBox="1"/>
          <p:nvPr/>
        </p:nvSpPr>
        <p:spPr>
          <a:xfrm>
            <a:off x="0" y="901111"/>
            <a:ext cx="12877800" cy="1642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ستقومون الآن بتحديات ثنائية باستعمال جداول الضرب. سيمسك تلميذ جدول الضرب ويطرح على منافسه 5 عمليات، يجيب التلميذ الثاني بسرعة (يحتسب الأستاذ بمعية التلاميذ عدد الإجابات الصحيحة وتسجل على السبورة)، يتم تبادل الأدوار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MA" sz="28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يعين ثنائي في كل مرة (3 إلى 4 ثنائيات على الأكثر)</a:t>
            </a:r>
            <a:r>
              <a:rPr lang="fr-FR" sz="28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SA" sz="28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A4A601FB-C5D9-4116-08BE-C9B24C1A0D2E}"/>
              </a:ext>
            </a:extLst>
          </p:cNvPr>
          <p:cNvSpPr/>
          <p:nvPr/>
        </p:nvSpPr>
        <p:spPr>
          <a:xfrm rot="10800000">
            <a:off x="13037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51696AB1-EDA6-DB08-46F7-A62EDD9C83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1443411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2" name="Image 1" descr="Une image contenant habits, personne, dessin humoristique, Visage humain&#10;&#10;Le contenu généré par l’IA peut être incorrect.">
            <a:extLst>
              <a:ext uri="{FF2B5EF4-FFF2-40B4-BE49-F238E27FC236}">
                <a16:creationId xmlns:a16="http://schemas.microsoft.com/office/drawing/2014/main" id="{8E502FFC-2D89-59F5-D249-38D9A29CB2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3238500"/>
            <a:ext cx="5244160" cy="51816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6420712-B969-A0F5-3D50-2D28CC65A32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35846" y="3415811"/>
            <a:ext cx="2497379" cy="3664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76224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86552B-D09F-1E52-18F2-44F9906F53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36C8619-49CE-E3CD-2915-34EA9BCD1950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l" defTabSz="685834" rtl="0" eaLnBrk="1" latinLnBrk="0" hangingPunct="1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7A00D05-5D7A-CDDF-6312-31BA432C3368}"/>
              </a:ext>
            </a:extLst>
          </p:cNvPr>
          <p:cNvSpPr/>
          <p:nvPr/>
        </p:nvSpPr>
        <p:spPr>
          <a:xfrm>
            <a:off x="3652888" y="2889589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64B43CFE-4F97-345F-908D-CA19E853F8AB}"/>
              </a:ext>
            </a:extLst>
          </p:cNvPr>
          <p:cNvSpPr txBox="1"/>
          <p:nvPr/>
        </p:nvSpPr>
        <p:spPr>
          <a:xfrm>
            <a:off x="1441490" y="3969513"/>
            <a:ext cx="10744200" cy="12753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 rtl="1">
              <a:lnSpc>
                <a:spcPts val="11099"/>
              </a:lnSpc>
            </a:pPr>
            <a:r>
              <a:rPr lang="ar-SA" sz="5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تعرف وقراءة الأعداد وتمييز القيمة المكانية لرقم معين ضمن أعداد.</a:t>
            </a: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5BE51A30-354A-19B9-C336-9B908067F1A4}"/>
              </a:ext>
            </a:extLst>
          </p:cNvPr>
          <p:cNvSpPr txBox="1"/>
          <p:nvPr/>
        </p:nvSpPr>
        <p:spPr>
          <a:xfrm>
            <a:off x="3870366" y="2596548"/>
            <a:ext cx="5886448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algn="ctr" defTabSz="685834" rtl="1" eaLnBrk="1" latinLnBrk="0" hangingPunct="1">
              <a:lnSpc>
                <a:spcPts val="11099"/>
              </a:lnSpc>
            </a:pPr>
            <a:r>
              <a:rPr lang="ar-S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الأعداد</a:t>
            </a:r>
            <a:endParaRPr lang="en-US" sz="72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B84CDE6B-6DB4-CFA9-29A9-D7FB556EAD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6B412981-112B-6EAB-525B-BE9ADBDD0B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49F06EB-BCE0-6FF0-4E33-581EBCAAE3B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3" b="503"/>
          <a:stretch/>
        </p:blipFill>
        <p:spPr>
          <a:xfrm>
            <a:off x="5714999" y="5676900"/>
            <a:ext cx="2285999" cy="2769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66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258576-30ED-EA7C-15B5-8752720C9C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91BDBBFC-DDB6-746A-4D70-25065572A1FA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1E08495-845E-3B32-E433-1F57EFA4065B}"/>
              </a:ext>
            </a:extLst>
          </p:cNvPr>
          <p:cNvSpPr/>
          <p:nvPr/>
        </p:nvSpPr>
        <p:spPr>
          <a:xfrm>
            <a:off x="275853" y="2550884"/>
            <a:ext cx="13164293" cy="733222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CEFBC101-7556-D915-BDA2-1E69A693CBCF}"/>
              </a:ext>
            </a:extLst>
          </p:cNvPr>
          <p:cNvSpPr/>
          <p:nvPr/>
        </p:nvSpPr>
        <p:spPr>
          <a:xfrm>
            <a:off x="-1" y="752746"/>
            <a:ext cx="13716001" cy="152751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7892E606-4C7A-3FB9-FD9F-0BBC22C79417}"/>
              </a:ext>
            </a:extLst>
          </p:cNvPr>
          <p:cNvSpPr txBox="1"/>
          <p:nvPr/>
        </p:nvSpPr>
        <p:spPr>
          <a:xfrm>
            <a:off x="838200" y="863026"/>
            <a:ext cx="11601417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ابنائي الأعزاء، الآن 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ستنعرف على كيفية تمثيل و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قراءة وكتابة الأعداد من 0 إلى999 999 باستعمال النقود.</a:t>
            </a:r>
          </a:p>
          <a:p>
            <a:pPr lvl="1" indent="-4572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SA" sz="2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يستعين الأستاذ ببطاقة النشاط لنمذجة النشاط.</a:t>
            </a:r>
            <a:endParaRPr lang="fr-FR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D3A81952-617A-60E7-E024-EA22D93833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78798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E225A5C3-9EA8-8F57-37C9-7C9E7679794C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8032B678-0766-7898-52E7-4747855FBDDC}"/>
              </a:ext>
            </a:extLst>
          </p:cNvPr>
          <p:cNvSpPr txBox="1"/>
          <p:nvPr/>
        </p:nvSpPr>
        <p:spPr>
          <a:xfrm>
            <a:off x="9583759" y="4903451"/>
            <a:ext cx="272635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600" dirty="0">
                <a:solidFill>
                  <a:schemeClr val="bg1"/>
                </a:solidFill>
                <a:latin typeface="IBM Plex Sans Arabic" panose="020B0503050203000203" pitchFamily="34" charset="-78"/>
                <a:cs typeface="IBM Plex Sans Arabic" panose="020B0503050203000203" pitchFamily="34" charset="-78"/>
              </a:rPr>
              <a:t>نمذجة التعرف على الاعداد بالخشيبات والحزم</a:t>
            </a:r>
            <a:endParaRPr lang="fr-FR" sz="3600" dirty="0">
              <a:solidFill>
                <a:schemeClr val="bg1"/>
              </a:solidFill>
              <a:latin typeface="IBM Plex Sans Arabic" panose="020B0503050203000203" pitchFamily="34" charset="-78"/>
              <a:cs typeface="IBM Plex Sans Arabic" panose="020B0503050203000203" pitchFamily="34" charset="-78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8AFCB50-FD3A-0B97-141C-DD29DFBF5972}"/>
              </a:ext>
            </a:extLst>
          </p:cNvPr>
          <p:cNvGrpSpPr/>
          <p:nvPr/>
        </p:nvGrpSpPr>
        <p:grpSpPr>
          <a:xfrm>
            <a:off x="1241896" y="3508716"/>
            <a:ext cx="6552918" cy="6056711"/>
            <a:chOff x="5499212" y="3272011"/>
            <a:chExt cx="6552918" cy="6056711"/>
          </a:xfrm>
        </p:grpSpPr>
        <p:pic>
          <p:nvPicPr>
            <p:cNvPr id="6" name="Image 5" descr="Une image contenant capture d’écran, Rectangle, cadre photo, art&#10;&#10;Le contenu généré par l’IA peut être incorrect.">
              <a:extLst>
                <a:ext uri="{FF2B5EF4-FFF2-40B4-BE49-F238E27FC236}">
                  <a16:creationId xmlns:a16="http://schemas.microsoft.com/office/drawing/2014/main" id="{443D4A1E-0F43-F1C9-28F4-BA9AFB48366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138" b="30357"/>
            <a:stretch>
              <a:fillRect/>
            </a:stretch>
          </p:blipFill>
          <p:spPr>
            <a:xfrm>
              <a:off x="6312906" y="3272011"/>
              <a:ext cx="4762500" cy="2500595"/>
            </a:xfrm>
            <a:prstGeom prst="rect">
              <a:avLst/>
            </a:prstGeom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12A1013D-39DF-C47F-0F7B-973EA8644C2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6917" b="93904" l="5625" r="90781">
                          <a14:foregroundMark x1="24844" y1="19695" x2="17578" y2="19695"/>
                          <a14:foregroundMark x1="44844" y1="6917" x2="38125" y2="7386"/>
                          <a14:foregroundMark x1="21328" y1="42556" x2="18828" y2="45955"/>
                          <a14:foregroundMark x1="9609" y1="33998" x2="9375" y2="52403"/>
                          <a14:foregroundMark x1="9375" y1="52403" x2="8672" y2="55451"/>
                          <a14:foregroundMark x1="6406" y1="48769" x2="5781" y2="61547"/>
                          <a14:foregroundMark x1="26719" y1="86401" x2="21016" y2="88746"/>
                          <a14:foregroundMark x1="40391" y1="80657" x2="51172" y2="81125"/>
                          <a14:foregroundMark x1="34063" y1="89683" x2="49688" y2="67409"/>
                          <a14:foregroundMark x1="49688" y1="67409" x2="37266" y2="62837"/>
                          <a14:foregroundMark x1="37266" y1="62837" x2="29453" y2="64713"/>
                          <a14:foregroundMark x1="29453" y1="64713" x2="29297" y2="64947"/>
                          <a14:foregroundMark x1="33438" y1="70692" x2="42578" y2="89566"/>
                          <a14:foregroundMark x1="42578" y1="89566" x2="54063" y2="91325"/>
                          <a14:foregroundMark x1="54063" y1="91325" x2="55000" y2="86401"/>
                          <a14:foregroundMark x1="51484" y1="94021" x2="37500" y2="92966"/>
                          <a14:foregroundMark x1="90781" y1="32122" x2="90781" y2="3634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499212" y="4961817"/>
              <a:ext cx="6552918" cy="4366905"/>
            </a:xfrm>
            <a:prstGeom prst="rect">
              <a:avLst/>
            </a:prstGeom>
          </p:spPr>
        </p:pic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30F0D410-8FDE-993B-429E-5F6371C9EF4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0481" y="3084743"/>
            <a:ext cx="4762500" cy="476250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66293D2E-8A1E-6BFB-2B5D-A9C3E01EED8E}"/>
              </a:ext>
            </a:extLst>
          </p:cNvPr>
          <p:cNvSpPr txBox="1"/>
          <p:nvPr/>
        </p:nvSpPr>
        <p:spPr>
          <a:xfrm>
            <a:off x="9311815" y="4130780"/>
            <a:ext cx="2833006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نمذجة نشاط التعرف على الأعداد باستعمال </a:t>
            </a:r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النقود</a:t>
            </a:r>
            <a:endParaRPr lang="fr-FR" sz="4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871824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C7A60A-854E-877B-61FD-F77DCD8F7E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034EEB38-F5FD-4EA4-D826-15FDEF97945E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4BB38D9-AC5C-3145-01B8-72D4E452662B}"/>
              </a:ext>
            </a:extLst>
          </p:cNvPr>
          <p:cNvSpPr/>
          <p:nvPr/>
        </p:nvSpPr>
        <p:spPr>
          <a:xfrm>
            <a:off x="275852" y="2878962"/>
            <a:ext cx="13164293" cy="6939014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90B69463-44C8-758C-203A-78D728341F4C}"/>
              </a:ext>
            </a:extLst>
          </p:cNvPr>
          <p:cNvSpPr/>
          <p:nvPr/>
        </p:nvSpPr>
        <p:spPr>
          <a:xfrm>
            <a:off x="-1" y="752746"/>
            <a:ext cx="13716001" cy="178239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D972F34A-3550-9338-40C7-4DD43D4C074F}"/>
              </a:ext>
            </a:extLst>
          </p:cNvPr>
          <p:cNvSpPr txBox="1"/>
          <p:nvPr/>
        </p:nvSpPr>
        <p:spPr>
          <a:xfrm>
            <a:off x="838200" y="863026"/>
            <a:ext cx="11601417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الآن  جاء دوركم،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سأوزع على كل مجموعة  عددا من النقود، قوموا بعدِّها أولا.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مثلوا العدد 5108 بالنقود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AFC6F3C8-62A1-8024-37DE-62E971BCF78B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6D4E26FF-F189-F450-D4DD-E4A2D52F8FE2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5BD04ED1-AFF8-5788-0F4C-08E71B0B757A}"/>
              </a:ext>
            </a:extLst>
          </p:cNvPr>
          <p:cNvSpPr/>
          <p:nvPr/>
        </p:nvSpPr>
        <p:spPr>
          <a:xfrm>
            <a:off x="4733908" y="3543300"/>
            <a:ext cx="3810000" cy="320040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E4E9F3D-A585-CA5F-B7ED-5F96FFD28F59}"/>
              </a:ext>
            </a:extLst>
          </p:cNvPr>
          <p:cNvSpPr/>
          <p:nvPr/>
        </p:nvSpPr>
        <p:spPr>
          <a:xfrm>
            <a:off x="5912526" y="7903369"/>
            <a:ext cx="1452764" cy="75493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MA" sz="3600" dirty="0">
                <a:solidFill>
                  <a:schemeClr val="tx1"/>
                </a:solidFill>
              </a:rPr>
              <a:t>5108</a:t>
            </a:r>
            <a:endParaRPr lang="fr-FR" sz="3600" dirty="0">
              <a:solidFill>
                <a:schemeClr val="tx1"/>
              </a:solidFill>
            </a:endParaRPr>
          </a:p>
        </p:txBody>
      </p: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C0E27B51-4FBB-CC38-FED6-12382A7D4171}"/>
              </a:ext>
            </a:extLst>
          </p:cNvPr>
          <p:cNvCxnSpPr>
            <a:stCxn id="3" idx="2"/>
            <a:endCxn id="5" idx="0"/>
          </p:cNvCxnSpPr>
          <p:nvPr/>
        </p:nvCxnSpPr>
        <p:spPr>
          <a:xfrm>
            <a:off x="6638908" y="6743700"/>
            <a:ext cx="0" cy="1159669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2" name="Image 1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E8EF8AFA-F3A4-C238-5A4F-D4008EF2C25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590932" y="998124"/>
            <a:ext cx="1295400" cy="818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1728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856DEF-993F-ED96-C67A-EEF3D46C4B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B7D5A945-8D68-DE56-4BEC-5775BCCE863B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08C965C-B065-0FA5-FE49-DE38D7F729E4}"/>
              </a:ext>
            </a:extLst>
          </p:cNvPr>
          <p:cNvSpPr/>
          <p:nvPr/>
        </p:nvSpPr>
        <p:spPr>
          <a:xfrm>
            <a:off x="275852" y="2485756"/>
            <a:ext cx="13164293" cy="733222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1BFB2726-2676-21AE-6855-4894B1A5B64A}"/>
              </a:ext>
            </a:extLst>
          </p:cNvPr>
          <p:cNvSpPr/>
          <p:nvPr/>
        </p:nvSpPr>
        <p:spPr>
          <a:xfrm>
            <a:off x="-1" y="752746"/>
            <a:ext cx="13716001" cy="152751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7A00B28A-A871-8EC5-BABE-20087107A97C}"/>
              </a:ext>
            </a:extLst>
          </p:cNvPr>
          <p:cNvSpPr txBox="1"/>
          <p:nvPr/>
        </p:nvSpPr>
        <p:spPr>
          <a:xfrm>
            <a:off x="838200" y="863026"/>
            <a:ext cx="11601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  <a:endParaRPr lang="ar-M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20D2C908-047A-F919-A5C2-C64577F8257B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00F9C7AF-41E3-3422-FC56-D8596718797D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3C7D253-F4FC-DB44-FF9D-2109B9852C71}"/>
              </a:ext>
            </a:extLst>
          </p:cNvPr>
          <p:cNvSpPr/>
          <p:nvPr/>
        </p:nvSpPr>
        <p:spPr>
          <a:xfrm>
            <a:off x="2743200" y="3295168"/>
            <a:ext cx="7543800" cy="3981931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447E5E2-BB4A-EA57-EBE9-7009E706F12D}"/>
              </a:ext>
            </a:extLst>
          </p:cNvPr>
          <p:cNvSpPr/>
          <p:nvPr/>
        </p:nvSpPr>
        <p:spPr>
          <a:xfrm>
            <a:off x="5638800" y="7903369"/>
            <a:ext cx="1452764" cy="75493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MA" sz="3600" dirty="0">
                <a:solidFill>
                  <a:schemeClr val="tx1"/>
                </a:solidFill>
              </a:rPr>
              <a:t>5108</a:t>
            </a:r>
            <a:endParaRPr lang="fr-FR" sz="3600" dirty="0">
              <a:solidFill>
                <a:schemeClr val="tx1"/>
              </a:solidFill>
            </a:endParaRPr>
          </a:p>
        </p:txBody>
      </p: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08D4E68C-54D8-8701-6476-565EFA27E9A1}"/>
              </a:ext>
            </a:extLst>
          </p:cNvPr>
          <p:cNvCxnSpPr>
            <a:cxnSpLocks/>
            <a:endCxn id="5" idx="0"/>
          </p:cNvCxnSpPr>
          <p:nvPr/>
        </p:nvCxnSpPr>
        <p:spPr>
          <a:xfrm>
            <a:off x="6365182" y="7291742"/>
            <a:ext cx="0" cy="611627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4" name="Image 3" descr="Une image contenant dessin humoristique, Dessin d’enfant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9CCCFA35-2F71-3A0B-51CB-8ECCFD2FEB8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112" y="916160"/>
            <a:ext cx="1148959" cy="821798"/>
          </a:xfrm>
          <a:prstGeom prst="rect">
            <a:avLst/>
          </a:prstGeom>
        </p:spPr>
      </p:pic>
      <p:pic>
        <p:nvPicPr>
          <p:cNvPr id="51" name="Image 50" descr="Une image contenant texte, capture d’écran, Rectangle, cercle&#10;&#10;Le contenu généré par l’IA peut être incorrect.">
            <a:extLst>
              <a:ext uri="{FF2B5EF4-FFF2-40B4-BE49-F238E27FC236}">
                <a16:creationId xmlns:a16="http://schemas.microsoft.com/office/drawing/2014/main" id="{7C8C9D5A-B8D2-1530-A873-7A98D176B7C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00" y="5525371"/>
            <a:ext cx="679221" cy="1391763"/>
          </a:xfrm>
          <a:prstGeom prst="rect">
            <a:avLst/>
          </a:prstGeom>
        </p:spPr>
      </p:pic>
      <p:pic>
        <p:nvPicPr>
          <p:cNvPr id="56" name="Image 55" descr="Une image contenant texte, conception, motif&#10;&#10;Le contenu généré par l’IA peut être incorrect.">
            <a:extLst>
              <a:ext uri="{FF2B5EF4-FFF2-40B4-BE49-F238E27FC236}">
                <a16:creationId xmlns:a16="http://schemas.microsoft.com/office/drawing/2014/main" id="{59650F4F-7AA9-A641-74C4-F93A2AD341C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9400" y="5392976"/>
            <a:ext cx="674698" cy="1406051"/>
          </a:xfrm>
          <a:prstGeom prst="rect">
            <a:avLst/>
          </a:prstGeom>
        </p:spPr>
      </p:pic>
      <p:pic>
        <p:nvPicPr>
          <p:cNvPr id="57" name="Image 56" descr="Une image contenant texte, conception, motif&#10;&#10;Le contenu généré par l’IA peut être incorrect.">
            <a:extLst>
              <a:ext uri="{FF2B5EF4-FFF2-40B4-BE49-F238E27FC236}">
                <a16:creationId xmlns:a16="http://schemas.microsoft.com/office/drawing/2014/main" id="{95A2FF23-15E9-BC29-8006-2B216275AFF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3271" y="3973810"/>
            <a:ext cx="674698" cy="1406051"/>
          </a:xfrm>
          <a:prstGeom prst="rect">
            <a:avLst/>
          </a:prstGeom>
        </p:spPr>
      </p:pic>
      <p:pic>
        <p:nvPicPr>
          <p:cNvPr id="14" name="Image 13" descr="Une image contenant texte, conception, motif&#10;&#10;Le contenu généré par l’IA peut être incorrect.">
            <a:extLst>
              <a:ext uri="{FF2B5EF4-FFF2-40B4-BE49-F238E27FC236}">
                <a16:creationId xmlns:a16="http://schemas.microsoft.com/office/drawing/2014/main" id="{D7C14B42-53F1-0D3E-1A1E-BBC923F061C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7806" y="5379861"/>
            <a:ext cx="674698" cy="1406051"/>
          </a:xfrm>
          <a:prstGeom prst="rect">
            <a:avLst/>
          </a:prstGeom>
        </p:spPr>
      </p:pic>
      <p:pic>
        <p:nvPicPr>
          <p:cNvPr id="16" name="Image 15" descr="Une image contenant texte, conception, motif&#10;&#10;Le contenu généré par l’IA peut être incorrect.">
            <a:extLst>
              <a:ext uri="{FF2B5EF4-FFF2-40B4-BE49-F238E27FC236}">
                <a16:creationId xmlns:a16="http://schemas.microsoft.com/office/drawing/2014/main" id="{2D30CB4D-7416-6A3B-EEC7-C4006A68E73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6200" y="3966049"/>
            <a:ext cx="674698" cy="1406051"/>
          </a:xfrm>
          <a:prstGeom prst="rect">
            <a:avLst/>
          </a:prstGeom>
        </p:spPr>
      </p:pic>
      <p:pic>
        <p:nvPicPr>
          <p:cNvPr id="21" name="Image 20" descr="Une image contenant texte, capture d’écran,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9903BE0A-6F7D-E442-6375-EBE2A3E2D60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6176" y="4871137"/>
            <a:ext cx="691822" cy="1425101"/>
          </a:xfrm>
          <a:prstGeom prst="rect">
            <a:avLst/>
          </a:prstGeom>
        </p:spPr>
      </p:pic>
      <p:pic>
        <p:nvPicPr>
          <p:cNvPr id="24" name="Image 23" descr="Une image contenant texte, capture d’écran, Rectangle, cercle&#10;&#10;Le contenu généré par l’IA peut être incorrect.">
            <a:extLst>
              <a:ext uri="{FF2B5EF4-FFF2-40B4-BE49-F238E27FC236}">
                <a16:creationId xmlns:a16="http://schemas.microsoft.com/office/drawing/2014/main" id="{B04DA7B5-B3CA-04BE-8F9E-E87F8DAAAC6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9610" y="5524500"/>
            <a:ext cx="679221" cy="1391763"/>
          </a:xfrm>
          <a:prstGeom prst="rect">
            <a:avLst/>
          </a:prstGeom>
        </p:spPr>
      </p:pic>
      <p:pic>
        <p:nvPicPr>
          <p:cNvPr id="25" name="Image 24" descr="Une image contenant texte, capture d’écran, Rectangle, cercle&#10;&#10;Le contenu généré par l’IA peut être incorrect.">
            <a:extLst>
              <a:ext uri="{FF2B5EF4-FFF2-40B4-BE49-F238E27FC236}">
                <a16:creationId xmlns:a16="http://schemas.microsoft.com/office/drawing/2014/main" id="{0A02C762-F13B-DCE2-8450-35DD023251B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1913" y="5524500"/>
            <a:ext cx="679221" cy="1391763"/>
          </a:xfrm>
          <a:prstGeom prst="rect">
            <a:avLst/>
          </a:prstGeom>
        </p:spPr>
      </p:pic>
      <p:pic>
        <p:nvPicPr>
          <p:cNvPr id="26" name="Image 25" descr="Une image contenant texte, capture d’écran, Rectangle, cercle&#10;&#10;Le contenu généré par l’IA peut être incorrect.">
            <a:extLst>
              <a:ext uri="{FF2B5EF4-FFF2-40B4-BE49-F238E27FC236}">
                <a16:creationId xmlns:a16="http://schemas.microsoft.com/office/drawing/2014/main" id="{58C7414D-7A11-9722-E9F7-AD20162BDB5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9027" y="5524499"/>
            <a:ext cx="679221" cy="1391763"/>
          </a:xfrm>
          <a:prstGeom prst="rect">
            <a:avLst/>
          </a:prstGeom>
        </p:spPr>
      </p:pic>
      <p:pic>
        <p:nvPicPr>
          <p:cNvPr id="28" name="Image 27" descr="Une image contenant texte, capture d’écran, Rectangle, cercle&#10;&#10;Le contenu généré par l’IA peut être incorrect.">
            <a:extLst>
              <a:ext uri="{FF2B5EF4-FFF2-40B4-BE49-F238E27FC236}">
                <a16:creationId xmlns:a16="http://schemas.microsoft.com/office/drawing/2014/main" id="{7511516A-42E6-A18B-1349-046B6B71ED6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7496" y="4133607"/>
            <a:ext cx="679221" cy="1391763"/>
          </a:xfrm>
          <a:prstGeom prst="rect">
            <a:avLst/>
          </a:prstGeom>
        </p:spPr>
      </p:pic>
      <p:pic>
        <p:nvPicPr>
          <p:cNvPr id="29" name="Image 28" descr="Une image contenant texte, capture d’écran, Rectangle, cercle&#10;&#10;Le contenu généré par l’IA peut être incorrect.">
            <a:extLst>
              <a:ext uri="{FF2B5EF4-FFF2-40B4-BE49-F238E27FC236}">
                <a16:creationId xmlns:a16="http://schemas.microsoft.com/office/drawing/2014/main" id="{CF9ABC22-88A2-A80B-48A8-8D79767C48B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1906" y="4132736"/>
            <a:ext cx="679221" cy="1391763"/>
          </a:xfrm>
          <a:prstGeom prst="rect">
            <a:avLst/>
          </a:prstGeom>
        </p:spPr>
      </p:pic>
      <p:pic>
        <p:nvPicPr>
          <p:cNvPr id="30" name="Image 29" descr="Une image contenant texte, capture d’écran, Rectangle, cercle&#10;&#10;Le contenu généré par l’IA peut être incorrect.">
            <a:extLst>
              <a:ext uri="{FF2B5EF4-FFF2-40B4-BE49-F238E27FC236}">
                <a16:creationId xmlns:a16="http://schemas.microsoft.com/office/drawing/2014/main" id="{F0D6EA0B-4033-C878-DE70-65597FDA220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4209" y="4132736"/>
            <a:ext cx="679221" cy="1391763"/>
          </a:xfrm>
          <a:prstGeom prst="rect">
            <a:avLst/>
          </a:prstGeom>
        </p:spPr>
      </p:pic>
      <p:pic>
        <p:nvPicPr>
          <p:cNvPr id="31" name="Image 30" descr="Une image contenant texte, capture d’écran, Rectangle, cercle&#10;&#10;Le contenu généré par l’IA peut être incorrect.">
            <a:extLst>
              <a:ext uri="{FF2B5EF4-FFF2-40B4-BE49-F238E27FC236}">
                <a16:creationId xmlns:a16="http://schemas.microsoft.com/office/drawing/2014/main" id="{FCA976AC-4FF4-76ED-D290-37DCDA4A205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1323" y="4132735"/>
            <a:ext cx="679221" cy="1391763"/>
          </a:xfrm>
          <a:prstGeom prst="rect">
            <a:avLst/>
          </a:prstGeom>
        </p:spPr>
      </p:pic>
      <p:pic>
        <p:nvPicPr>
          <p:cNvPr id="32" name="Image 31" descr="Une image contenant texte, conception, motif&#10;&#10;Le contenu généré par l’IA peut être incorrect.">
            <a:extLst>
              <a:ext uri="{FF2B5EF4-FFF2-40B4-BE49-F238E27FC236}">
                <a16:creationId xmlns:a16="http://schemas.microsoft.com/office/drawing/2014/main" id="{B0B02C53-F3F5-095E-47E1-39E32131408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9129" y="4676835"/>
            <a:ext cx="674698" cy="1406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29682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57C757-AC2E-3552-B4E2-393A3DFA74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2309373-D0C1-560B-CA21-870C11FCE8DC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9ED9554-E135-C09B-D12F-3AC0AF9B5C20}"/>
              </a:ext>
            </a:extLst>
          </p:cNvPr>
          <p:cNvSpPr/>
          <p:nvPr/>
        </p:nvSpPr>
        <p:spPr>
          <a:xfrm>
            <a:off x="275853" y="2448702"/>
            <a:ext cx="13164293" cy="7434401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DB15A618-5DBE-754D-879B-55AFD94BD3B2}"/>
              </a:ext>
            </a:extLst>
          </p:cNvPr>
          <p:cNvSpPr/>
          <p:nvPr/>
        </p:nvSpPr>
        <p:spPr>
          <a:xfrm>
            <a:off x="-1" y="752746"/>
            <a:ext cx="13716001" cy="145298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E28BF466-09E8-C993-97FF-AA3ACD40FDA0}"/>
              </a:ext>
            </a:extLst>
          </p:cNvPr>
          <p:cNvSpPr txBox="1"/>
          <p:nvPr/>
        </p:nvSpPr>
        <p:spPr>
          <a:xfrm>
            <a:off x="838200" y="863026"/>
            <a:ext cx="11601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 أكتبوا على ألواحكم العدد المناسب للتمثيل.</a:t>
            </a: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6FD0A553-1397-CF93-D54C-BAB8E0826D34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06E2E763-B682-31DE-3044-DB476A50ECF6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55CA690A-A091-9296-D7E9-A23D025D1FA8}"/>
              </a:ext>
            </a:extLst>
          </p:cNvPr>
          <p:cNvSpPr/>
          <p:nvPr/>
        </p:nvSpPr>
        <p:spPr>
          <a:xfrm>
            <a:off x="1524001" y="3434190"/>
            <a:ext cx="11132404" cy="330951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3747F46-AE73-70AE-ECF9-F3F6401D0CA7}"/>
              </a:ext>
            </a:extLst>
          </p:cNvPr>
          <p:cNvSpPr/>
          <p:nvPr/>
        </p:nvSpPr>
        <p:spPr>
          <a:xfrm>
            <a:off x="6167236" y="7903369"/>
            <a:ext cx="1452764" cy="75493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..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763568BE-303A-F322-FB6D-F29984768E8F}"/>
              </a:ext>
            </a:extLst>
          </p:cNvPr>
          <p:cNvCxnSpPr>
            <a:cxnSpLocks/>
            <a:endCxn id="4" idx="0"/>
          </p:cNvCxnSpPr>
          <p:nvPr/>
        </p:nvCxnSpPr>
        <p:spPr>
          <a:xfrm>
            <a:off x="6893618" y="6743700"/>
            <a:ext cx="0" cy="1159669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7" name="Image 6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1AD42A55-7679-CFAA-B21D-C541C81E7D0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590932" y="998124"/>
            <a:ext cx="1295400" cy="818666"/>
          </a:xfrm>
          <a:prstGeom prst="rect">
            <a:avLst/>
          </a:prstGeom>
        </p:spPr>
      </p:pic>
      <p:pic>
        <p:nvPicPr>
          <p:cNvPr id="32" name="Image 31" descr="Une image contenant texte, bleu vert, conception, motif&#10;&#10;Le contenu généré par l’IA peut être incorrect.">
            <a:extLst>
              <a:ext uri="{FF2B5EF4-FFF2-40B4-BE49-F238E27FC236}">
                <a16:creationId xmlns:a16="http://schemas.microsoft.com/office/drawing/2014/main" id="{D17FA07B-B37C-16EC-6A91-20F142ED858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0970" y="4856353"/>
            <a:ext cx="676747" cy="1439388"/>
          </a:xfrm>
          <a:prstGeom prst="rect">
            <a:avLst/>
          </a:prstGeom>
        </p:spPr>
      </p:pic>
      <p:pic>
        <p:nvPicPr>
          <p:cNvPr id="35" name="Image 34" descr="Une image contenant texte, bleu vert, conception, motif&#10;&#10;Le contenu généré par l’IA peut être incorrect.">
            <a:extLst>
              <a:ext uri="{FF2B5EF4-FFF2-40B4-BE49-F238E27FC236}">
                <a16:creationId xmlns:a16="http://schemas.microsoft.com/office/drawing/2014/main" id="{6341FE87-B724-F883-92F1-7B8C7C45AC2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4001" y="3557322"/>
            <a:ext cx="676747" cy="1439388"/>
          </a:xfrm>
          <a:prstGeom prst="rect">
            <a:avLst/>
          </a:prstGeom>
        </p:spPr>
      </p:pic>
      <p:pic>
        <p:nvPicPr>
          <p:cNvPr id="9" name="Image 8" descr="Une image contenant texte, conception, motif&#10;&#10;Le contenu généré par l’IA peut être incorrect.">
            <a:extLst>
              <a:ext uri="{FF2B5EF4-FFF2-40B4-BE49-F238E27FC236}">
                <a16:creationId xmlns:a16="http://schemas.microsoft.com/office/drawing/2014/main" id="{1D24FC74-A6B8-1FA9-16DB-265EC870DB5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1474" y="5128425"/>
            <a:ext cx="674698" cy="1406051"/>
          </a:xfrm>
          <a:prstGeom prst="rect">
            <a:avLst/>
          </a:prstGeom>
        </p:spPr>
      </p:pic>
      <p:pic>
        <p:nvPicPr>
          <p:cNvPr id="2" name="Image 1" descr="Une image contenant texte, conception, motif&#10;&#10;Le contenu généré par l’IA peut être incorrect.">
            <a:extLst>
              <a:ext uri="{FF2B5EF4-FFF2-40B4-BE49-F238E27FC236}">
                <a16:creationId xmlns:a16="http://schemas.microsoft.com/office/drawing/2014/main" id="{649A8E4B-799D-5DD4-231E-3EA6ADDF630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7400" y="5117251"/>
            <a:ext cx="674698" cy="1406051"/>
          </a:xfrm>
          <a:prstGeom prst="rect">
            <a:avLst/>
          </a:prstGeom>
        </p:spPr>
      </p:pic>
      <p:pic>
        <p:nvPicPr>
          <p:cNvPr id="16" name="Image 15" descr="Une image contenant texte, conception, motif&#10;&#10;Le contenu généré par l’IA peut être incorrect.">
            <a:extLst>
              <a:ext uri="{FF2B5EF4-FFF2-40B4-BE49-F238E27FC236}">
                <a16:creationId xmlns:a16="http://schemas.microsoft.com/office/drawing/2014/main" id="{31AF291B-8641-A47C-733D-0AB809DD6B6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5047" y="5108738"/>
            <a:ext cx="674698" cy="1406051"/>
          </a:xfrm>
          <a:prstGeom prst="rect">
            <a:avLst/>
          </a:prstGeom>
        </p:spPr>
      </p:pic>
      <p:pic>
        <p:nvPicPr>
          <p:cNvPr id="19" name="Image 18" descr="Une image contenant texte, bleu vert, conception, motif&#10;&#10;Le contenu généré par l’IA peut être incorrect.">
            <a:extLst>
              <a:ext uri="{FF2B5EF4-FFF2-40B4-BE49-F238E27FC236}">
                <a16:creationId xmlns:a16="http://schemas.microsoft.com/office/drawing/2014/main" id="{ABE29F5E-0E1C-CC3F-6ECD-C32FFB3A7EC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0333" y="4179438"/>
            <a:ext cx="676747" cy="1439388"/>
          </a:xfrm>
          <a:prstGeom prst="rect">
            <a:avLst/>
          </a:prstGeom>
        </p:spPr>
      </p:pic>
      <p:pic>
        <p:nvPicPr>
          <p:cNvPr id="22" name="Image 21" descr="Une image contenant texte, conception, motif&#10;&#10;Le contenu généré par l’IA peut être incorrect.">
            <a:extLst>
              <a:ext uri="{FF2B5EF4-FFF2-40B4-BE49-F238E27FC236}">
                <a16:creationId xmlns:a16="http://schemas.microsoft.com/office/drawing/2014/main" id="{22DA41EF-D46A-D7F7-68FB-23EEADBB439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5236" y="5125764"/>
            <a:ext cx="674698" cy="1406051"/>
          </a:xfrm>
          <a:prstGeom prst="rect">
            <a:avLst/>
          </a:prstGeom>
        </p:spPr>
      </p:pic>
      <p:pic>
        <p:nvPicPr>
          <p:cNvPr id="24" name="Image 23" descr="Une image contenant texte, conception, motif&#10;&#10;Le contenu généré par l’IA peut être incorrect.">
            <a:extLst>
              <a:ext uri="{FF2B5EF4-FFF2-40B4-BE49-F238E27FC236}">
                <a16:creationId xmlns:a16="http://schemas.microsoft.com/office/drawing/2014/main" id="{D4C79993-8EEA-A932-E5E9-BBA44636447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2883" y="5117251"/>
            <a:ext cx="674698" cy="1406051"/>
          </a:xfrm>
          <a:prstGeom prst="rect">
            <a:avLst/>
          </a:prstGeom>
        </p:spPr>
      </p:pic>
      <p:pic>
        <p:nvPicPr>
          <p:cNvPr id="25" name="Image 24" descr="Une image contenant texte, conception, motif&#10;&#10;Le contenu généré par l’IA peut être incorrect.">
            <a:extLst>
              <a:ext uri="{FF2B5EF4-FFF2-40B4-BE49-F238E27FC236}">
                <a16:creationId xmlns:a16="http://schemas.microsoft.com/office/drawing/2014/main" id="{4114C240-8342-42A1-0C8D-6B62B18BDCB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8920" y="3715387"/>
            <a:ext cx="674698" cy="1406051"/>
          </a:xfrm>
          <a:prstGeom prst="rect">
            <a:avLst/>
          </a:prstGeom>
        </p:spPr>
      </p:pic>
      <p:pic>
        <p:nvPicPr>
          <p:cNvPr id="26" name="Image 25" descr="Une image contenant texte, conception, motif&#10;&#10;Le contenu généré par l’IA peut être incorrect.">
            <a:extLst>
              <a:ext uri="{FF2B5EF4-FFF2-40B4-BE49-F238E27FC236}">
                <a16:creationId xmlns:a16="http://schemas.microsoft.com/office/drawing/2014/main" id="{F3503441-0E1B-D1B3-E9FE-8431022F91E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4846" y="3704213"/>
            <a:ext cx="674698" cy="1406051"/>
          </a:xfrm>
          <a:prstGeom prst="rect">
            <a:avLst/>
          </a:prstGeom>
        </p:spPr>
      </p:pic>
      <p:pic>
        <p:nvPicPr>
          <p:cNvPr id="28" name="Image 27" descr="Une image contenant texte, conception, motif&#10;&#10;Le contenu généré par l’IA peut être incorrect.">
            <a:extLst>
              <a:ext uri="{FF2B5EF4-FFF2-40B4-BE49-F238E27FC236}">
                <a16:creationId xmlns:a16="http://schemas.microsoft.com/office/drawing/2014/main" id="{C5BB66DB-BD54-07EF-5437-8B83234C98A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2493" y="3695700"/>
            <a:ext cx="674698" cy="1406051"/>
          </a:xfrm>
          <a:prstGeom prst="rect">
            <a:avLst/>
          </a:prstGeom>
        </p:spPr>
      </p:pic>
      <p:pic>
        <p:nvPicPr>
          <p:cNvPr id="30" name="Image 29" descr="Une image contenant texte, conception, motif&#10;&#10;Le contenu généré par l’IA peut être incorrect.">
            <a:extLst>
              <a:ext uri="{FF2B5EF4-FFF2-40B4-BE49-F238E27FC236}">
                <a16:creationId xmlns:a16="http://schemas.microsoft.com/office/drawing/2014/main" id="{787733E6-578D-D795-3DC2-164A101B4CC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5635" y="3734623"/>
            <a:ext cx="674698" cy="1406051"/>
          </a:xfrm>
          <a:prstGeom prst="rect">
            <a:avLst/>
          </a:prstGeom>
        </p:spPr>
      </p:pic>
      <p:pic>
        <p:nvPicPr>
          <p:cNvPr id="31" name="Image 30" descr="Une image contenant texte, conception, motif&#10;&#10;Le contenu généré par l’IA peut être incorrect.">
            <a:extLst>
              <a:ext uri="{FF2B5EF4-FFF2-40B4-BE49-F238E27FC236}">
                <a16:creationId xmlns:a16="http://schemas.microsoft.com/office/drawing/2014/main" id="{7B6F43EE-D825-61E3-81C1-26E4BB55D03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6396" y="3740652"/>
            <a:ext cx="674698" cy="1406051"/>
          </a:xfrm>
          <a:prstGeom prst="rect">
            <a:avLst/>
          </a:prstGeom>
        </p:spPr>
      </p:pic>
      <p:pic>
        <p:nvPicPr>
          <p:cNvPr id="36" name="Image 35" descr="Une image contenant texte, capture d’écran, Rectangle, cercle&#10;&#10;Le contenu généré par l’IA peut être incorrect.">
            <a:extLst>
              <a:ext uri="{FF2B5EF4-FFF2-40B4-BE49-F238E27FC236}">
                <a16:creationId xmlns:a16="http://schemas.microsoft.com/office/drawing/2014/main" id="{A27E1754-A74C-C87A-A89B-A1FA2D12315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2607" y="4976308"/>
            <a:ext cx="679221" cy="1391763"/>
          </a:xfrm>
          <a:prstGeom prst="rect">
            <a:avLst/>
          </a:prstGeom>
        </p:spPr>
      </p:pic>
      <p:pic>
        <p:nvPicPr>
          <p:cNvPr id="37" name="Image 36" descr="Une image contenant texte, capture d’écran, Rectangle, cercle&#10;&#10;Le contenu généré par l’IA peut être incorrect.">
            <a:extLst>
              <a:ext uri="{FF2B5EF4-FFF2-40B4-BE49-F238E27FC236}">
                <a16:creationId xmlns:a16="http://schemas.microsoft.com/office/drawing/2014/main" id="{6C96B42F-A12C-0D7E-B07C-A847FB237A7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2606" y="3614666"/>
            <a:ext cx="679221" cy="1391763"/>
          </a:xfrm>
          <a:prstGeom prst="rect">
            <a:avLst/>
          </a:prstGeom>
        </p:spPr>
      </p:pic>
      <p:pic>
        <p:nvPicPr>
          <p:cNvPr id="41" name="Image 40" descr="Une image contenant texte, capture d’écran,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98D1E92C-3414-86E2-EBFB-92D8A57F42EA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6176" y="4871137"/>
            <a:ext cx="691822" cy="1425101"/>
          </a:xfrm>
          <a:prstGeom prst="rect">
            <a:avLst/>
          </a:prstGeom>
        </p:spPr>
      </p:pic>
      <p:pic>
        <p:nvPicPr>
          <p:cNvPr id="42" name="Image 41" descr="Une image contenant texte, capture d’écran,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9439D68C-8D6D-0E06-1C3E-AB2DD479DC8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7097" y="4882137"/>
            <a:ext cx="691822" cy="1425101"/>
          </a:xfrm>
          <a:prstGeom prst="rect">
            <a:avLst/>
          </a:prstGeom>
        </p:spPr>
      </p:pic>
      <p:pic>
        <p:nvPicPr>
          <p:cNvPr id="43" name="Image 42" descr="Une image contenant texte, capture d’écran,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C009582E-EB25-A38A-4D68-041A6831094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5180" y="4228863"/>
            <a:ext cx="691822" cy="1425101"/>
          </a:xfrm>
          <a:prstGeom prst="rect">
            <a:avLst/>
          </a:prstGeom>
        </p:spPr>
      </p:pic>
      <p:pic>
        <p:nvPicPr>
          <p:cNvPr id="44" name="Image 43" descr="Une image contenant texte, capture d’écran,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9AEF509E-C895-B251-19C6-7FDD90AAC798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4259" y="4906276"/>
            <a:ext cx="691822" cy="1425101"/>
          </a:xfrm>
          <a:prstGeom prst="rect">
            <a:avLst/>
          </a:prstGeom>
        </p:spPr>
      </p:pic>
      <p:pic>
        <p:nvPicPr>
          <p:cNvPr id="45" name="Image 44" descr="Une image contenant texte, capture d’écran,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7BB79BD5-94D7-417F-4CFC-7DBB01B4F7C3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8196" y="3561501"/>
            <a:ext cx="691822" cy="1425101"/>
          </a:xfrm>
          <a:prstGeom prst="rect">
            <a:avLst/>
          </a:prstGeom>
        </p:spPr>
      </p:pic>
      <p:pic>
        <p:nvPicPr>
          <p:cNvPr id="46" name="Image 45" descr="Une image contenant texte, capture d’écran,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58C7DEFC-CB9C-1693-D560-2B006422E308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7941" y="3516313"/>
            <a:ext cx="691822" cy="1425101"/>
          </a:xfrm>
          <a:prstGeom prst="rect">
            <a:avLst/>
          </a:prstGeom>
        </p:spPr>
      </p:pic>
      <p:pic>
        <p:nvPicPr>
          <p:cNvPr id="47" name="Image 46" descr="Une image contenant texte, capture d’écran,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60B58266-EB2C-47AE-211D-66C76EB8108D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6176" y="3488483"/>
            <a:ext cx="691822" cy="1425101"/>
          </a:xfrm>
          <a:prstGeom prst="rect">
            <a:avLst/>
          </a:prstGeom>
        </p:spPr>
      </p:pic>
      <p:pic>
        <p:nvPicPr>
          <p:cNvPr id="49" name="Image 48" descr="Une image contenant texte, capture d’écran, Rectangle, cercle&#10;&#10;Le contenu généré par l’IA peut être incorrect.">
            <a:extLst>
              <a:ext uri="{FF2B5EF4-FFF2-40B4-BE49-F238E27FC236}">
                <a16:creationId xmlns:a16="http://schemas.microsoft.com/office/drawing/2014/main" id="{D7447161-7D8F-1635-DFD7-C99F999E311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3529" y="4981645"/>
            <a:ext cx="679221" cy="1391763"/>
          </a:xfrm>
          <a:prstGeom prst="rect">
            <a:avLst/>
          </a:prstGeom>
        </p:spPr>
      </p:pic>
      <p:pic>
        <p:nvPicPr>
          <p:cNvPr id="51" name="Image 50" descr="Une image contenant texte, capture d’écran, Rectangle, cercle&#10;&#10;Le contenu généré par l’IA peut être incorrect.">
            <a:extLst>
              <a:ext uri="{FF2B5EF4-FFF2-40B4-BE49-F238E27FC236}">
                <a16:creationId xmlns:a16="http://schemas.microsoft.com/office/drawing/2014/main" id="{A9F6766E-C720-67C5-EFB3-48AD3F470A8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3528" y="3620003"/>
            <a:ext cx="679221" cy="1391763"/>
          </a:xfrm>
          <a:prstGeom prst="rect">
            <a:avLst/>
          </a:prstGeom>
        </p:spPr>
      </p:pic>
      <p:pic>
        <p:nvPicPr>
          <p:cNvPr id="52" name="Image 51" descr="Une image contenant texte, capture d’écran, Rectangle, cercle&#10;&#10;Le contenu généré par l’IA peut être incorrect.">
            <a:extLst>
              <a:ext uri="{FF2B5EF4-FFF2-40B4-BE49-F238E27FC236}">
                <a16:creationId xmlns:a16="http://schemas.microsoft.com/office/drawing/2014/main" id="{8E146ECF-5244-F419-CCA4-C931CCEA7A4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99558" y="4976308"/>
            <a:ext cx="679221" cy="1391763"/>
          </a:xfrm>
          <a:prstGeom prst="rect">
            <a:avLst/>
          </a:prstGeom>
        </p:spPr>
      </p:pic>
      <p:pic>
        <p:nvPicPr>
          <p:cNvPr id="53" name="Image 52" descr="Une image contenant texte, capture d’écran, Rectangle, cercle&#10;&#10;Le contenu généré par l’IA peut être incorrect.">
            <a:extLst>
              <a:ext uri="{FF2B5EF4-FFF2-40B4-BE49-F238E27FC236}">
                <a16:creationId xmlns:a16="http://schemas.microsoft.com/office/drawing/2014/main" id="{61F62B33-E682-83C0-EBD8-44FB550A93E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99557" y="3614666"/>
            <a:ext cx="679221" cy="1391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664357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634024-81DB-E428-E78C-9D5E9D4B91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51B7781-A702-729A-19BF-9D8B42F0BF95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328C2906-DD88-C75E-F1B0-14E4150B13FB}"/>
              </a:ext>
            </a:extLst>
          </p:cNvPr>
          <p:cNvSpPr/>
          <p:nvPr/>
        </p:nvSpPr>
        <p:spPr>
          <a:xfrm>
            <a:off x="275853" y="2448702"/>
            <a:ext cx="13164293" cy="7434401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B629B68D-B8C0-49CA-96A3-54E87D000F29}"/>
              </a:ext>
            </a:extLst>
          </p:cNvPr>
          <p:cNvSpPr/>
          <p:nvPr/>
        </p:nvSpPr>
        <p:spPr>
          <a:xfrm>
            <a:off x="-1" y="752746"/>
            <a:ext cx="13716001" cy="145298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A8F6D8B9-6E73-AA74-57B0-DDD1E18B7089}"/>
              </a:ext>
            </a:extLst>
          </p:cNvPr>
          <p:cNvSpPr txBox="1"/>
          <p:nvPr/>
        </p:nvSpPr>
        <p:spPr>
          <a:xfrm>
            <a:off x="838200" y="863026"/>
            <a:ext cx="11601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التصحيح</a:t>
            </a: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C0AA5123-A5C2-657D-D609-0B48E1D66708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3CB8A569-6670-C007-91D1-06B03C7A79D7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7517C502-D96C-1402-E718-678F12610A98}"/>
              </a:ext>
            </a:extLst>
          </p:cNvPr>
          <p:cNvSpPr/>
          <p:nvPr/>
        </p:nvSpPr>
        <p:spPr>
          <a:xfrm>
            <a:off x="1371600" y="2819926"/>
            <a:ext cx="10668000" cy="3923774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D377EE4C-DF60-FF27-4F14-6405F79472F2}"/>
              </a:ext>
            </a:extLst>
          </p:cNvPr>
          <p:cNvSpPr/>
          <p:nvPr/>
        </p:nvSpPr>
        <p:spPr>
          <a:xfrm>
            <a:off x="5799485" y="7903369"/>
            <a:ext cx="1744315" cy="75493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10 736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1C6E753D-8F41-00DA-C913-AAC25ADF5A77}"/>
              </a:ext>
            </a:extLst>
          </p:cNvPr>
          <p:cNvCxnSpPr>
            <a:cxnSpLocks/>
            <a:stCxn id="3" idx="2"/>
            <a:endCxn id="4" idx="0"/>
          </p:cNvCxnSpPr>
          <p:nvPr/>
        </p:nvCxnSpPr>
        <p:spPr>
          <a:xfrm flipH="1">
            <a:off x="6671643" y="6743700"/>
            <a:ext cx="33957" cy="1159669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7" name="Image 6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C009BEB6-E297-F5BA-A855-514DDA0C59A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590932" y="998124"/>
            <a:ext cx="1295400" cy="818666"/>
          </a:xfrm>
          <a:prstGeom prst="rect">
            <a:avLst/>
          </a:prstGeom>
        </p:spPr>
      </p:pic>
      <p:pic>
        <p:nvPicPr>
          <p:cNvPr id="78" name="Image 77" descr="Une image contenant texte, bleu vert, conception, motif&#10;&#10;Le contenu généré par l’IA peut être incorrect.">
            <a:extLst>
              <a:ext uri="{FF2B5EF4-FFF2-40B4-BE49-F238E27FC236}">
                <a16:creationId xmlns:a16="http://schemas.microsoft.com/office/drawing/2014/main" id="{3AC9EB0C-85F2-6AA0-9D81-0E3D490FB5D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3770" y="4555920"/>
            <a:ext cx="676747" cy="1439388"/>
          </a:xfrm>
          <a:prstGeom prst="rect">
            <a:avLst/>
          </a:prstGeom>
        </p:spPr>
      </p:pic>
      <p:pic>
        <p:nvPicPr>
          <p:cNvPr id="79" name="Image 78" descr="Une image contenant texte, bleu vert, conception, motif&#10;&#10;Le contenu généré par l’IA peut être incorrect.">
            <a:extLst>
              <a:ext uri="{FF2B5EF4-FFF2-40B4-BE49-F238E27FC236}">
                <a16:creationId xmlns:a16="http://schemas.microsoft.com/office/drawing/2014/main" id="{F362F1DA-6B67-4E34-1593-77122CC7C89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6801" y="3256889"/>
            <a:ext cx="676747" cy="1439388"/>
          </a:xfrm>
          <a:prstGeom prst="rect">
            <a:avLst/>
          </a:prstGeom>
        </p:spPr>
      </p:pic>
      <p:pic>
        <p:nvPicPr>
          <p:cNvPr id="80" name="Image 79" descr="Une image contenant texte, conception, motif&#10;&#10;Le contenu généré par l’IA peut être incorrect.">
            <a:extLst>
              <a:ext uri="{FF2B5EF4-FFF2-40B4-BE49-F238E27FC236}">
                <a16:creationId xmlns:a16="http://schemas.microsoft.com/office/drawing/2014/main" id="{1F34B6D7-7A85-0BBB-2966-AFF157ACDD7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4274" y="4827992"/>
            <a:ext cx="674698" cy="1406051"/>
          </a:xfrm>
          <a:prstGeom prst="rect">
            <a:avLst/>
          </a:prstGeom>
        </p:spPr>
      </p:pic>
      <p:pic>
        <p:nvPicPr>
          <p:cNvPr id="81" name="Image 80" descr="Une image contenant texte, conception, motif&#10;&#10;Le contenu généré par l’IA peut être incorrect.">
            <a:extLst>
              <a:ext uri="{FF2B5EF4-FFF2-40B4-BE49-F238E27FC236}">
                <a16:creationId xmlns:a16="http://schemas.microsoft.com/office/drawing/2014/main" id="{2EB466E5-2BD0-F38C-FC69-FC8167F2F81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00" y="4816818"/>
            <a:ext cx="674698" cy="1406051"/>
          </a:xfrm>
          <a:prstGeom prst="rect">
            <a:avLst/>
          </a:prstGeom>
        </p:spPr>
      </p:pic>
      <p:pic>
        <p:nvPicPr>
          <p:cNvPr id="82" name="Image 81" descr="Une image contenant texte, conception, motif&#10;&#10;Le contenu généré par l’IA peut être incorrect.">
            <a:extLst>
              <a:ext uri="{FF2B5EF4-FFF2-40B4-BE49-F238E27FC236}">
                <a16:creationId xmlns:a16="http://schemas.microsoft.com/office/drawing/2014/main" id="{179255B4-1A85-2CAF-494E-BA72F2709B0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7847" y="4808305"/>
            <a:ext cx="674698" cy="1406051"/>
          </a:xfrm>
          <a:prstGeom prst="rect">
            <a:avLst/>
          </a:prstGeom>
        </p:spPr>
      </p:pic>
      <p:pic>
        <p:nvPicPr>
          <p:cNvPr id="83" name="Image 82" descr="Une image contenant texte, bleu vert, conception, motif&#10;&#10;Le contenu généré par l’IA peut être incorrect.">
            <a:extLst>
              <a:ext uri="{FF2B5EF4-FFF2-40B4-BE49-F238E27FC236}">
                <a16:creationId xmlns:a16="http://schemas.microsoft.com/office/drawing/2014/main" id="{D6083D14-B9C9-D656-1DDB-9DDBB7F00DC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3133" y="3879005"/>
            <a:ext cx="676747" cy="1439388"/>
          </a:xfrm>
          <a:prstGeom prst="rect">
            <a:avLst/>
          </a:prstGeom>
        </p:spPr>
      </p:pic>
      <p:pic>
        <p:nvPicPr>
          <p:cNvPr id="84" name="Image 83" descr="Une image contenant texte, conception, motif&#10;&#10;Le contenu généré par l’IA peut être incorrect.">
            <a:extLst>
              <a:ext uri="{FF2B5EF4-FFF2-40B4-BE49-F238E27FC236}">
                <a16:creationId xmlns:a16="http://schemas.microsoft.com/office/drawing/2014/main" id="{D04411D3-A7DA-40E3-556B-3DA7C6B1E7B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8036" y="4825331"/>
            <a:ext cx="674698" cy="1406051"/>
          </a:xfrm>
          <a:prstGeom prst="rect">
            <a:avLst/>
          </a:prstGeom>
        </p:spPr>
      </p:pic>
      <p:pic>
        <p:nvPicPr>
          <p:cNvPr id="85" name="Image 84" descr="Une image contenant texte, conception, motif&#10;&#10;Le contenu généré par l’IA peut être incorrect.">
            <a:extLst>
              <a:ext uri="{FF2B5EF4-FFF2-40B4-BE49-F238E27FC236}">
                <a16:creationId xmlns:a16="http://schemas.microsoft.com/office/drawing/2014/main" id="{38DCB8EF-2B2D-FF9B-B1B1-E03ED3A3D2F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683" y="4816818"/>
            <a:ext cx="674698" cy="1406051"/>
          </a:xfrm>
          <a:prstGeom prst="rect">
            <a:avLst/>
          </a:prstGeom>
        </p:spPr>
      </p:pic>
      <p:pic>
        <p:nvPicPr>
          <p:cNvPr id="86" name="Image 85" descr="Une image contenant texte, conception, motif&#10;&#10;Le contenu généré par l’IA peut être incorrect.">
            <a:extLst>
              <a:ext uri="{FF2B5EF4-FFF2-40B4-BE49-F238E27FC236}">
                <a16:creationId xmlns:a16="http://schemas.microsoft.com/office/drawing/2014/main" id="{7BC4D402-65E8-6673-6B19-60D737BBA27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1720" y="3414954"/>
            <a:ext cx="674698" cy="1406051"/>
          </a:xfrm>
          <a:prstGeom prst="rect">
            <a:avLst/>
          </a:prstGeom>
        </p:spPr>
      </p:pic>
      <p:pic>
        <p:nvPicPr>
          <p:cNvPr id="87" name="Image 86" descr="Une image contenant texte, conception, motif&#10;&#10;Le contenu généré par l’IA peut être incorrect.">
            <a:extLst>
              <a:ext uri="{FF2B5EF4-FFF2-40B4-BE49-F238E27FC236}">
                <a16:creationId xmlns:a16="http://schemas.microsoft.com/office/drawing/2014/main" id="{B7E5CDD4-2E01-48CB-558B-3E973676C65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7646" y="3403780"/>
            <a:ext cx="674698" cy="1406051"/>
          </a:xfrm>
          <a:prstGeom prst="rect">
            <a:avLst/>
          </a:prstGeom>
        </p:spPr>
      </p:pic>
      <p:pic>
        <p:nvPicPr>
          <p:cNvPr id="88" name="Image 87" descr="Une image contenant texte, conception, motif&#10;&#10;Le contenu généré par l’IA peut être incorrect.">
            <a:extLst>
              <a:ext uri="{FF2B5EF4-FFF2-40B4-BE49-F238E27FC236}">
                <a16:creationId xmlns:a16="http://schemas.microsoft.com/office/drawing/2014/main" id="{9DBD8D65-65E8-F462-B832-198DA40AF28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5293" y="3395267"/>
            <a:ext cx="674698" cy="1406051"/>
          </a:xfrm>
          <a:prstGeom prst="rect">
            <a:avLst/>
          </a:prstGeom>
        </p:spPr>
      </p:pic>
      <p:pic>
        <p:nvPicPr>
          <p:cNvPr id="89" name="Image 88" descr="Une image contenant texte, conception, motif&#10;&#10;Le contenu généré par l’IA peut être incorrect.">
            <a:extLst>
              <a:ext uri="{FF2B5EF4-FFF2-40B4-BE49-F238E27FC236}">
                <a16:creationId xmlns:a16="http://schemas.microsoft.com/office/drawing/2014/main" id="{7CD70552-6F55-3872-6912-A3AB551694A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8435" y="3434190"/>
            <a:ext cx="674698" cy="1406051"/>
          </a:xfrm>
          <a:prstGeom prst="rect">
            <a:avLst/>
          </a:prstGeom>
        </p:spPr>
      </p:pic>
      <p:pic>
        <p:nvPicPr>
          <p:cNvPr id="90" name="Image 89" descr="Une image contenant texte, conception, motif&#10;&#10;Le contenu généré par l’IA peut être incorrect.">
            <a:extLst>
              <a:ext uri="{FF2B5EF4-FFF2-40B4-BE49-F238E27FC236}">
                <a16:creationId xmlns:a16="http://schemas.microsoft.com/office/drawing/2014/main" id="{9133A0D0-D8A8-534A-90D2-26B5F30FADE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9196" y="3440219"/>
            <a:ext cx="674698" cy="1406051"/>
          </a:xfrm>
          <a:prstGeom prst="rect">
            <a:avLst/>
          </a:prstGeom>
        </p:spPr>
      </p:pic>
      <p:pic>
        <p:nvPicPr>
          <p:cNvPr id="91" name="Image 90" descr="Une image contenant texte, capture d’écran, Rectangle, cercle&#10;&#10;Le contenu généré par l’IA peut être incorrect.">
            <a:extLst>
              <a:ext uri="{FF2B5EF4-FFF2-40B4-BE49-F238E27FC236}">
                <a16:creationId xmlns:a16="http://schemas.microsoft.com/office/drawing/2014/main" id="{5D74DAF1-FDFC-79F5-CBAB-51A4E682A26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5407" y="4675875"/>
            <a:ext cx="679221" cy="1391763"/>
          </a:xfrm>
          <a:prstGeom prst="rect">
            <a:avLst/>
          </a:prstGeom>
        </p:spPr>
      </p:pic>
      <p:pic>
        <p:nvPicPr>
          <p:cNvPr id="92" name="Image 91" descr="Une image contenant texte, capture d’écran, Rectangle, cercle&#10;&#10;Le contenu généré par l’IA peut être incorrect.">
            <a:extLst>
              <a:ext uri="{FF2B5EF4-FFF2-40B4-BE49-F238E27FC236}">
                <a16:creationId xmlns:a16="http://schemas.microsoft.com/office/drawing/2014/main" id="{93591187-DFD8-DABC-E9DB-E8F4C290326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5406" y="3314233"/>
            <a:ext cx="679221" cy="1391763"/>
          </a:xfrm>
          <a:prstGeom prst="rect">
            <a:avLst/>
          </a:prstGeom>
        </p:spPr>
      </p:pic>
      <p:pic>
        <p:nvPicPr>
          <p:cNvPr id="93" name="Image 92" descr="Une image contenant texte, capture d’écran,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568D1AB5-80BF-1EC7-05E8-949F92C88C18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8976" y="4570704"/>
            <a:ext cx="691822" cy="1425101"/>
          </a:xfrm>
          <a:prstGeom prst="rect">
            <a:avLst/>
          </a:prstGeom>
        </p:spPr>
      </p:pic>
      <p:pic>
        <p:nvPicPr>
          <p:cNvPr id="94" name="Image 93" descr="Une image contenant texte, capture d’écran,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4D12C2B6-BA3A-77B7-E4A5-3690096A546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9897" y="4581704"/>
            <a:ext cx="691822" cy="1425101"/>
          </a:xfrm>
          <a:prstGeom prst="rect">
            <a:avLst/>
          </a:prstGeom>
        </p:spPr>
      </p:pic>
      <p:pic>
        <p:nvPicPr>
          <p:cNvPr id="95" name="Image 94" descr="Une image contenant texte, capture d’écran,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F7E42DD5-F3E4-A76E-D701-1A8C058F2AB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7980" y="3928430"/>
            <a:ext cx="691822" cy="1425101"/>
          </a:xfrm>
          <a:prstGeom prst="rect">
            <a:avLst/>
          </a:prstGeom>
        </p:spPr>
      </p:pic>
      <p:pic>
        <p:nvPicPr>
          <p:cNvPr id="96" name="Image 95" descr="Une image contenant texte, capture d’écran,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43AF47F7-67A7-8D9F-4130-FB156E119564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7059" y="4605843"/>
            <a:ext cx="691822" cy="1425101"/>
          </a:xfrm>
          <a:prstGeom prst="rect">
            <a:avLst/>
          </a:prstGeom>
        </p:spPr>
      </p:pic>
      <p:pic>
        <p:nvPicPr>
          <p:cNvPr id="97" name="Image 96" descr="Une image contenant texte, capture d’écran,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21603A83-9FC0-F892-8163-73D8EDB97D68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0996" y="3261068"/>
            <a:ext cx="691822" cy="1425101"/>
          </a:xfrm>
          <a:prstGeom prst="rect">
            <a:avLst/>
          </a:prstGeom>
        </p:spPr>
      </p:pic>
      <p:pic>
        <p:nvPicPr>
          <p:cNvPr id="98" name="Image 97" descr="Une image contenant texte, capture d’écran,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F042F94B-0B71-6DE3-B871-D0CBF9CE02D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0741" y="3215880"/>
            <a:ext cx="691822" cy="1425101"/>
          </a:xfrm>
          <a:prstGeom prst="rect">
            <a:avLst/>
          </a:prstGeom>
        </p:spPr>
      </p:pic>
      <p:pic>
        <p:nvPicPr>
          <p:cNvPr id="99" name="Image 98" descr="Une image contenant texte, capture d’écran,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9B70333C-AF7C-41AB-F93F-93C6A86939B1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8976" y="3188050"/>
            <a:ext cx="691822" cy="1425101"/>
          </a:xfrm>
          <a:prstGeom prst="rect">
            <a:avLst/>
          </a:prstGeom>
        </p:spPr>
      </p:pic>
      <p:pic>
        <p:nvPicPr>
          <p:cNvPr id="100" name="Image 99" descr="Une image contenant texte, capture d’écran, Rectangle, cercle&#10;&#10;Le contenu généré par l’IA peut être incorrect.">
            <a:extLst>
              <a:ext uri="{FF2B5EF4-FFF2-40B4-BE49-F238E27FC236}">
                <a16:creationId xmlns:a16="http://schemas.microsoft.com/office/drawing/2014/main" id="{7C9901C0-0D89-AB15-D87D-0F104CEE537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6329" y="4681212"/>
            <a:ext cx="679221" cy="1391763"/>
          </a:xfrm>
          <a:prstGeom prst="rect">
            <a:avLst/>
          </a:prstGeom>
        </p:spPr>
      </p:pic>
      <p:pic>
        <p:nvPicPr>
          <p:cNvPr id="101" name="Image 100" descr="Une image contenant texte, capture d’écran, Rectangle, cercle&#10;&#10;Le contenu généré par l’IA peut être incorrect.">
            <a:extLst>
              <a:ext uri="{FF2B5EF4-FFF2-40B4-BE49-F238E27FC236}">
                <a16:creationId xmlns:a16="http://schemas.microsoft.com/office/drawing/2014/main" id="{12466711-58F6-8E9D-5E32-ADCFAD0DF33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6328" y="3319570"/>
            <a:ext cx="679221" cy="1391763"/>
          </a:xfrm>
          <a:prstGeom prst="rect">
            <a:avLst/>
          </a:prstGeom>
        </p:spPr>
      </p:pic>
      <p:pic>
        <p:nvPicPr>
          <p:cNvPr id="102" name="Image 101" descr="Une image contenant texte, capture d’écran, Rectangle, cercle&#10;&#10;Le contenu généré par l’IA peut être incorrect.">
            <a:extLst>
              <a:ext uri="{FF2B5EF4-FFF2-40B4-BE49-F238E27FC236}">
                <a16:creationId xmlns:a16="http://schemas.microsoft.com/office/drawing/2014/main" id="{C4655B21-8D1B-4E6B-E7FC-E74485BE27D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2358" y="4675875"/>
            <a:ext cx="679221" cy="1391763"/>
          </a:xfrm>
          <a:prstGeom prst="rect">
            <a:avLst/>
          </a:prstGeom>
        </p:spPr>
      </p:pic>
      <p:pic>
        <p:nvPicPr>
          <p:cNvPr id="103" name="Image 102" descr="Une image contenant texte, capture d’écran, Rectangle, cercle&#10;&#10;Le contenu généré par l’IA peut être incorrect.">
            <a:extLst>
              <a:ext uri="{FF2B5EF4-FFF2-40B4-BE49-F238E27FC236}">
                <a16:creationId xmlns:a16="http://schemas.microsoft.com/office/drawing/2014/main" id="{D401881C-173C-3560-DF80-AE0E49854DD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2357" y="3314233"/>
            <a:ext cx="679221" cy="1391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586126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CCD218-B96A-AED1-BC3B-A91F2AD2B1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988D489-620C-4FBD-702B-DEE3ADC7B6A1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l" defTabSz="685834" rtl="0" eaLnBrk="1" latinLnBrk="0" hangingPunct="1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AE5AB9E-8732-CC3C-E9D5-EA7E28A88256}"/>
              </a:ext>
            </a:extLst>
          </p:cNvPr>
          <p:cNvSpPr/>
          <p:nvPr/>
        </p:nvSpPr>
        <p:spPr>
          <a:xfrm>
            <a:off x="3652888" y="2889589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AD755BCC-06DB-007A-5A75-EF0641CF5B06}"/>
              </a:ext>
            </a:extLst>
          </p:cNvPr>
          <p:cNvSpPr txBox="1"/>
          <p:nvPr/>
        </p:nvSpPr>
        <p:spPr>
          <a:xfrm>
            <a:off x="1409700" y="3941147"/>
            <a:ext cx="10896599" cy="12753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 rtl="1">
              <a:lnSpc>
                <a:spcPts val="11099"/>
              </a:lnSpc>
            </a:pPr>
            <a:r>
              <a:rPr lang="ar-MA" sz="5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التدرب على إنجاز عمليات الضرب</a:t>
            </a:r>
            <a:endParaRPr lang="en-US" sz="54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69A5B2C3-FCDD-96E1-B163-BA94521E05DC}"/>
              </a:ext>
            </a:extLst>
          </p:cNvPr>
          <p:cNvSpPr txBox="1"/>
          <p:nvPr/>
        </p:nvSpPr>
        <p:spPr>
          <a:xfrm>
            <a:off x="3870366" y="2596548"/>
            <a:ext cx="5886448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algn="ctr" defTabSz="685834" rtl="1" eaLnBrk="1" latinLnBrk="0" hangingPunct="1">
              <a:lnSpc>
                <a:spcPts val="11099"/>
              </a:lnSpc>
            </a:pPr>
            <a:r>
              <a:rPr lang="ar-S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العمليات وحل المسائل</a:t>
            </a:r>
            <a:endParaRPr lang="en-US" sz="72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80015EB-A22A-E556-C57C-2854C4D776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97772F9B-A80B-7ECA-E9E5-F2020D3854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65D8BE4-4E3B-AB62-18DB-B9156F20434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" r="373"/>
          <a:stretch/>
        </p:blipFill>
        <p:spPr>
          <a:xfrm>
            <a:off x="5593596" y="5600700"/>
            <a:ext cx="2265336" cy="2769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529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4619AE-462D-8BFC-A053-6D29AD9654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74C91E8-41E7-8BCC-BD3D-E9BF71E04AE9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3848F13A-052A-6670-5BB9-3A97E9E8A09B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461ED309-F58F-E4A9-7A97-5F7E2E010F50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485D4E1B-E9ED-E533-1FBC-BC2DC039012F}"/>
              </a:ext>
            </a:extLst>
          </p:cNvPr>
          <p:cNvSpPr txBox="1"/>
          <p:nvPr/>
        </p:nvSpPr>
        <p:spPr>
          <a:xfrm>
            <a:off x="1905000" y="863026"/>
            <a:ext cx="1053461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انتبهوا جيدا سنتدرب على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نجاز عمليات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ضرب باعتماد التقنية الاعتيادية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1" indent="-4572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S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يقدم الأستاذ</a:t>
            </a: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مجموعة من الأوراق المالية من مختلف الفئات لأحد التلاميذ يتم اختياره للمشاركة في النشاط</a:t>
            </a:r>
            <a:endParaRPr lang="ar-SA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FC1EBEF5-D50B-011E-A59D-0353498C73F3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E922F5F0-AE47-7202-E130-1220856B61F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1164896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12" name="Image 11">
            <a:extLst>
              <a:ext uri="{FF2B5EF4-FFF2-40B4-BE49-F238E27FC236}">
                <a16:creationId xmlns:a16="http://schemas.microsoft.com/office/drawing/2014/main" id="{DF59B42F-0DA0-7BA0-10FF-3787ABDE57D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" b="79"/>
          <a:stretch/>
        </p:blipFill>
        <p:spPr>
          <a:xfrm>
            <a:off x="614410" y="1219775"/>
            <a:ext cx="774297" cy="937987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AAB1BEB-E8A7-2D52-CCC7-BAB5A2CD5CA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02170" y="4558598"/>
            <a:ext cx="7568555" cy="5043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150661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9B259F-A835-7607-7E76-E22FC3EEBB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9D0A73B-00CD-C844-EEE1-85BF81A96D47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2177D762-0C02-0593-BAD3-87D0BB432BC6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1A8EE463-7B25-C7E8-3E93-31D50BC16BBC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BBF08FAD-E25B-032A-CEEF-EF541F97CC4E}"/>
              </a:ext>
            </a:extLst>
          </p:cNvPr>
          <p:cNvSpPr txBox="1"/>
          <p:nvPr/>
        </p:nvSpPr>
        <p:spPr>
          <a:xfrm>
            <a:off x="275854" y="863026"/>
            <a:ext cx="12163763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لا حظوا جيدا سأطلب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من صديقكم أن يعطي لكل واحد من أصدقائكم (</a:t>
            </a:r>
            <a:r>
              <a:rPr lang="fr-FR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4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تلاميذ) مبلغا قدره </a:t>
            </a:r>
            <a:r>
              <a:rPr lang="fr-FR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708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دراهم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ما هو المبلغ الإجمالي الذي وزعه؟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S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يتفاعل الأستاذ مع المتعلمين لمساعدتهم على فهم الوضعية  واستنتاج العملية المناسبة.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31572992-A8D2-68C6-2E78-29E6BEAC4C3A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CD14785C-7E47-D43E-119E-4DB55897FF36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14" name="Image 13">
            <a:extLst>
              <a:ext uri="{FF2B5EF4-FFF2-40B4-BE49-F238E27FC236}">
                <a16:creationId xmlns:a16="http://schemas.microsoft.com/office/drawing/2014/main" id="{207FB55F-312A-48DC-775C-976F4727763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01094" y="3800835"/>
            <a:ext cx="7568555" cy="5043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243858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F6A071-1979-B994-050C-28A439F185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31B81EE8-3706-906E-7A6A-6441D4657D04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873D613C-3A0F-4934-03C1-9B4D5AF8DD55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B1663C9B-1B1B-6B21-597A-125CEE4688C2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C877E496-FED3-C027-4450-563935ADE438}"/>
              </a:ext>
            </a:extLst>
          </p:cNvPr>
          <p:cNvSpPr txBox="1"/>
          <p:nvPr/>
        </p:nvSpPr>
        <p:spPr>
          <a:xfrm>
            <a:off x="1905000" y="863026"/>
            <a:ext cx="10534617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لاحظوا جيدا، تابعوا معي سأقوم بنمذجة إنجاز عملية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عملية الضرب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833003A9-B8CC-4FA5-C142-80C7C2D4B172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1C351BC5-AB61-6060-D05A-5379EEB398B0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grpSp>
        <p:nvGrpSpPr>
          <p:cNvPr id="17" name="Groupe 16">
            <a:extLst>
              <a:ext uri="{FF2B5EF4-FFF2-40B4-BE49-F238E27FC236}">
                <a16:creationId xmlns:a16="http://schemas.microsoft.com/office/drawing/2014/main" id="{2B109890-78BD-D796-C420-D0571B14B2F3}"/>
              </a:ext>
            </a:extLst>
          </p:cNvPr>
          <p:cNvGrpSpPr/>
          <p:nvPr/>
        </p:nvGrpSpPr>
        <p:grpSpPr>
          <a:xfrm>
            <a:off x="5412814" y="3606459"/>
            <a:ext cx="6552918" cy="6337641"/>
            <a:chOff x="5423146" y="2984386"/>
            <a:chExt cx="6552918" cy="6337641"/>
          </a:xfrm>
        </p:grpSpPr>
        <p:pic>
          <p:nvPicPr>
            <p:cNvPr id="13" name="Image 12" descr="Une image contenant capture d’écran, Rectangle, cadre photo, art&#10;&#10;Le contenu généré par l’IA peut être incorrect.">
              <a:extLst>
                <a:ext uri="{FF2B5EF4-FFF2-40B4-BE49-F238E27FC236}">
                  <a16:creationId xmlns:a16="http://schemas.microsoft.com/office/drawing/2014/main" id="{F6A62829-14C0-C7B5-855B-DD3ED28128A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138" b="30357"/>
            <a:stretch>
              <a:fillRect/>
            </a:stretch>
          </p:blipFill>
          <p:spPr>
            <a:xfrm>
              <a:off x="5910504" y="2984386"/>
              <a:ext cx="5239166" cy="2750873"/>
            </a:xfrm>
            <a:prstGeom prst="rect">
              <a:avLst/>
            </a:prstGeom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F2682B34-3ED3-8646-52AC-3A49C57E102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4924" b="93904" l="2422" r="90547">
                          <a14:foregroundMark x1="21406" y1="20281" x2="21406" y2="20281"/>
                          <a14:foregroundMark x1="20469" y1="41266" x2="20469" y2="41266"/>
                          <a14:foregroundMark x1="24297" y1="40797" x2="24297" y2="40797"/>
                          <a14:foregroundMark x1="9063" y1="38335" x2="9063" y2="38335"/>
                          <a14:foregroundMark x1="6172" y1="52638" x2="7187" y2="65064"/>
                          <a14:foregroundMark x1="40781" y1="9848" x2="45547" y2="9848"/>
                          <a14:foregroundMark x1="40781" y1="5041" x2="46172" y2="7386"/>
                          <a14:foregroundMark x1="55391" y1="94021" x2="40469" y2="92145"/>
                          <a14:foregroundMark x1="90547" y1="30246" x2="90234" y2="35522"/>
                          <a14:foregroundMark x1="2422" y1="44549" x2="3047" y2="49824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423146" y="4955122"/>
              <a:ext cx="6552918" cy="4366905"/>
            </a:xfrm>
            <a:prstGeom prst="rect">
              <a:avLst/>
            </a:prstGeom>
          </p:spPr>
        </p:pic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01B80BE7-B4E8-A021-393E-D703D5F31E7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229" y="3606459"/>
            <a:ext cx="4762500" cy="4762500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8E15DA6F-6156-6FEE-8E98-6C960A71E663}"/>
              </a:ext>
            </a:extLst>
          </p:cNvPr>
          <p:cNvSpPr txBox="1"/>
          <p:nvPr/>
        </p:nvSpPr>
        <p:spPr>
          <a:xfrm>
            <a:off x="1090631" y="4939423"/>
            <a:ext cx="3038124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نمذجة </a:t>
            </a:r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إنجاز عملية الضرب</a:t>
            </a:r>
            <a:endParaRPr lang="fr-FR" sz="4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3439255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6086A4-BF44-9104-2F46-124CE72FC3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2486AE2F-3AB2-24B0-463C-75631F3F90EC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79D4F32-13FA-05DC-7B82-66B7C45886EB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9A0AA8A7-233B-46C7-F127-B6F446B15464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710B7071-31BD-4AA9-1D1E-EA03A37708EA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ألواحكم انجزوا العملية التالية:</a:t>
            </a: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EC902E38-3908-67D2-BEBE-38B4114C18A3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662F86F0-ED57-3E48-872D-7F81BF367EF0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478F4584-7358-3AF5-AE04-8E56CAAE825F}"/>
              </a:ext>
            </a:extLst>
          </p:cNvPr>
          <p:cNvSpPr txBox="1"/>
          <p:nvPr/>
        </p:nvSpPr>
        <p:spPr>
          <a:xfrm>
            <a:off x="6476999" y="5404907"/>
            <a:ext cx="76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MA" sz="6000" b="1" dirty="0"/>
              <a:t>×</a:t>
            </a:r>
            <a:endParaRPr lang="fr-FR" sz="6000" b="1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5273CAA-3182-7291-D0AF-270586A63FE5}"/>
              </a:ext>
            </a:extLst>
          </p:cNvPr>
          <p:cNvSpPr txBox="1"/>
          <p:nvPr/>
        </p:nvSpPr>
        <p:spPr>
          <a:xfrm>
            <a:off x="9578696" y="441422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C00000"/>
                </a:solidFill>
              </a:rPr>
              <a:t>6</a:t>
            </a:r>
            <a:endParaRPr lang="fr-FR" sz="8000" b="1" dirty="0">
              <a:solidFill>
                <a:srgbClr val="C00000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0A856243-18C2-00C1-0316-B8232D4077A6}"/>
              </a:ext>
            </a:extLst>
          </p:cNvPr>
          <p:cNvSpPr txBox="1"/>
          <p:nvPr/>
        </p:nvSpPr>
        <p:spPr>
          <a:xfrm>
            <a:off x="9580028" y="557548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C00000"/>
                </a:solidFill>
              </a:rPr>
              <a:t>7</a:t>
            </a:r>
            <a:endParaRPr lang="fr-FR" sz="8000" b="1" dirty="0">
              <a:solidFill>
                <a:srgbClr val="C00000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FDE1F345-1ABA-CC59-899D-8258249465E2}"/>
              </a:ext>
            </a:extLst>
          </p:cNvPr>
          <p:cNvSpPr txBox="1"/>
          <p:nvPr/>
        </p:nvSpPr>
        <p:spPr>
          <a:xfrm>
            <a:off x="8385677" y="7127143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8000" b="1" dirty="0"/>
              <a:t>.</a:t>
            </a:r>
            <a:endParaRPr lang="fr-FR" sz="8000" b="1" dirty="0"/>
          </a:p>
        </p:txBody>
      </p:sp>
      <p:pic>
        <p:nvPicPr>
          <p:cNvPr id="7" name="Image 6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F48CA6F6-048C-4DC7-DD6F-50E89FA132E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590932" y="998124"/>
            <a:ext cx="1295400" cy="818666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7C9C765A-762A-CA63-50F8-F5D785D475A7}"/>
              </a:ext>
            </a:extLst>
          </p:cNvPr>
          <p:cNvSpPr txBox="1"/>
          <p:nvPr/>
        </p:nvSpPr>
        <p:spPr>
          <a:xfrm>
            <a:off x="8665628" y="441422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0097B2"/>
                </a:solidFill>
              </a:rPr>
              <a:t>0</a:t>
            </a:r>
            <a:endParaRPr lang="fr-FR" sz="8000" b="1" dirty="0">
              <a:solidFill>
                <a:srgbClr val="0097B2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C9F1703D-CBE9-B6DB-8DCB-BCCCCAAD0641}"/>
              </a:ext>
            </a:extLst>
          </p:cNvPr>
          <p:cNvSpPr txBox="1"/>
          <p:nvPr/>
        </p:nvSpPr>
        <p:spPr>
          <a:xfrm>
            <a:off x="7378984" y="7113423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8000" b="1" dirty="0"/>
              <a:t>.</a:t>
            </a:r>
            <a:endParaRPr lang="fr-FR" sz="8000" b="1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1F9BB080-D722-A24B-3A84-1FC343142B38}"/>
              </a:ext>
            </a:extLst>
          </p:cNvPr>
          <p:cNvSpPr txBox="1"/>
          <p:nvPr/>
        </p:nvSpPr>
        <p:spPr>
          <a:xfrm>
            <a:off x="9677400" y="712470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8000" b="1" dirty="0"/>
              <a:t>.</a:t>
            </a:r>
            <a:endParaRPr lang="fr-FR" sz="8000" b="1" dirty="0"/>
          </a:p>
        </p:txBody>
      </p: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9F895F40-53CC-A75B-2731-094840D9A8C1}"/>
              </a:ext>
            </a:extLst>
          </p:cNvPr>
          <p:cNvCxnSpPr>
            <a:cxnSpLocks/>
          </p:cNvCxnSpPr>
          <p:nvPr/>
        </p:nvCxnSpPr>
        <p:spPr>
          <a:xfrm flipH="1">
            <a:off x="7772400" y="6929625"/>
            <a:ext cx="25146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ZoneTexte 4">
            <a:extLst>
              <a:ext uri="{FF2B5EF4-FFF2-40B4-BE49-F238E27FC236}">
                <a16:creationId xmlns:a16="http://schemas.microsoft.com/office/drawing/2014/main" id="{CA96548F-F7C0-0427-F110-0B9C43DEBB0E}"/>
              </a:ext>
            </a:extLst>
          </p:cNvPr>
          <p:cNvSpPr txBox="1"/>
          <p:nvPr/>
        </p:nvSpPr>
        <p:spPr>
          <a:xfrm>
            <a:off x="7820234" y="441422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0097B2"/>
                </a:solidFill>
              </a:rPr>
              <a:t>3</a:t>
            </a:r>
            <a:endParaRPr lang="fr-FR" sz="8000" b="1" dirty="0">
              <a:solidFill>
                <a:srgbClr val="0097B2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81A08A4B-0449-CB09-0198-E10F9341547D}"/>
              </a:ext>
            </a:extLst>
          </p:cNvPr>
          <p:cNvSpPr txBox="1"/>
          <p:nvPr/>
        </p:nvSpPr>
        <p:spPr>
          <a:xfrm>
            <a:off x="6476999" y="7099703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8000" b="1" dirty="0"/>
              <a:t>.</a:t>
            </a:r>
            <a:endParaRPr lang="fr-FR" sz="8000" b="1" dirty="0"/>
          </a:p>
        </p:txBody>
      </p:sp>
    </p:spTree>
    <p:extLst>
      <p:ext uri="{BB962C8B-B14F-4D97-AF65-F5344CB8AC3E}">
        <p14:creationId xmlns:p14="http://schemas.microsoft.com/office/powerpoint/2010/main" val="418776812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6D66A5-D03C-36B6-61F4-AAB5E43E23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CA72D4FC-C0ED-7C30-7D14-1973A029BFCD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9DE8F93-C533-CD9C-C2CF-D1D816582BE1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5E44812B-8236-88E2-579A-BEDC723C10A0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46928D14-72B3-5AA6-2345-2EEE9ABEFFCD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A5F1DC51-E3E3-E602-F0F9-604FEE6DD947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D835AAAB-4AA1-909D-96A7-D7C294BEEB21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22BE48A1-8871-B3A3-39C2-6D11798946C6}"/>
              </a:ext>
            </a:extLst>
          </p:cNvPr>
          <p:cNvSpPr txBox="1"/>
          <p:nvPr/>
        </p:nvSpPr>
        <p:spPr>
          <a:xfrm>
            <a:off x="6476999" y="5404907"/>
            <a:ext cx="76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MA" sz="6000" b="1" dirty="0"/>
              <a:t>×</a:t>
            </a:r>
            <a:endParaRPr lang="fr-FR" sz="6000" b="1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5144609-2824-9D28-8FDC-10F7CF79C168}"/>
              </a:ext>
            </a:extLst>
          </p:cNvPr>
          <p:cNvSpPr txBox="1"/>
          <p:nvPr/>
        </p:nvSpPr>
        <p:spPr>
          <a:xfrm>
            <a:off x="9578696" y="441422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C00000"/>
                </a:solidFill>
              </a:rPr>
              <a:t>6</a:t>
            </a:r>
            <a:endParaRPr lang="fr-FR" sz="8000" b="1" dirty="0">
              <a:solidFill>
                <a:srgbClr val="C00000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19F2C629-3BCA-63B9-CFE4-B9B91CCA4CBE}"/>
              </a:ext>
            </a:extLst>
          </p:cNvPr>
          <p:cNvSpPr txBox="1"/>
          <p:nvPr/>
        </p:nvSpPr>
        <p:spPr>
          <a:xfrm>
            <a:off x="9677400" y="564886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C00000"/>
                </a:solidFill>
              </a:rPr>
              <a:t>7</a:t>
            </a:r>
            <a:endParaRPr lang="fr-FR" sz="8000" b="1" dirty="0">
              <a:solidFill>
                <a:srgbClr val="C00000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3F989419-4B49-8236-1E55-9FB73E265533}"/>
              </a:ext>
            </a:extLst>
          </p:cNvPr>
          <p:cNvSpPr txBox="1"/>
          <p:nvPr/>
        </p:nvSpPr>
        <p:spPr>
          <a:xfrm>
            <a:off x="8895661" y="712470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4</a:t>
            </a:r>
            <a:endParaRPr lang="fr-FR" sz="8000" b="1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4F8CEB3F-21BA-43E9-106B-0FE53D454AAD}"/>
              </a:ext>
            </a:extLst>
          </p:cNvPr>
          <p:cNvSpPr txBox="1"/>
          <p:nvPr/>
        </p:nvSpPr>
        <p:spPr>
          <a:xfrm>
            <a:off x="8665628" y="441422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0097B2"/>
                </a:solidFill>
              </a:rPr>
              <a:t>0</a:t>
            </a:r>
            <a:endParaRPr lang="fr-FR" sz="8000" b="1" dirty="0">
              <a:solidFill>
                <a:srgbClr val="0097B2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C818A27E-8DF7-D962-B5A1-4354BD949629}"/>
              </a:ext>
            </a:extLst>
          </p:cNvPr>
          <p:cNvSpPr txBox="1"/>
          <p:nvPr/>
        </p:nvSpPr>
        <p:spPr>
          <a:xfrm>
            <a:off x="8123707" y="7139805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1</a:t>
            </a:r>
            <a:endParaRPr lang="fr-FR" sz="8000" b="1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B05955EC-5621-32FB-00A6-550D8F647860}"/>
              </a:ext>
            </a:extLst>
          </p:cNvPr>
          <p:cNvSpPr txBox="1"/>
          <p:nvPr/>
        </p:nvSpPr>
        <p:spPr>
          <a:xfrm>
            <a:off x="9781114" y="709807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2</a:t>
            </a:r>
            <a:endParaRPr lang="fr-FR" sz="8000" b="1" dirty="0"/>
          </a:p>
        </p:txBody>
      </p: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9FBD048E-CF6C-357A-039C-6C55F86D56D3}"/>
              </a:ext>
            </a:extLst>
          </p:cNvPr>
          <p:cNvCxnSpPr>
            <a:cxnSpLocks/>
          </p:cNvCxnSpPr>
          <p:nvPr/>
        </p:nvCxnSpPr>
        <p:spPr>
          <a:xfrm flipH="1">
            <a:off x="7772400" y="6929625"/>
            <a:ext cx="25146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ZoneTexte 4">
            <a:extLst>
              <a:ext uri="{FF2B5EF4-FFF2-40B4-BE49-F238E27FC236}">
                <a16:creationId xmlns:a16="http://schemas.microsoft.com/office/drawing/2014/main" id="{CA15B8CE-7043-1FA8-7C0F-6CED1BDC667E}"/>
              </a:ext>
            </a:extLst>
          </p:cNvPr>
          <p:cNvSpPr txBox="1"/>
          <p:nvPr/>
        </p:nvSpPr>
        <p:spPr>
          <a:xfrm>
            <a:off x="7820234" y="441422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0097B2"/>
                </a:solidFill>
              </a:rPr>
              <a:t>3</a:t>
            </a:r>
            <a:endParaRPr lang="fr-FR" sz="8000" b="1" dirty="0">
              <a:solidFill>
                <a:srgbClr val="0097B2"/>
              </a:solidFill>
            </a:endParaRPr>
          </a:p>
        </p:txBody>
      </p:sp>
      <p:pic>
        <p:nvPicPr>
          <p:cNvPr id="9" name="Image 8" descr="Une image contenant dessin humoristique, Dessin d’enfant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32602D02-4C53-752C-EA9A-7B40076C322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851" y="1184559"/>
            <a:ext cx="1148959" cy="821798"/>
          </a:xfrm>
          <a:prstGeom prst="rect">
            <a:avLst/>
          </a:prstGeom>
        </p:spPr>
      </p:pic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7E03E839-94B3-13AC-B82E-0F88AF0F33C0}"/>
              </a:ext>
            </a:extLst>
          </p:cNvPr>
          <p:cNvCxnSpPr/>
          <p:nvPr/>
        </p:nvCxnSpPr>
        <p:spPr>
          <a:xfrm flipV="1">
            <a:off x="9953255" y="5349851"/>
            <a:ext cx="0" cy="507831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4A2CCDDD-7E40-32F1-FEFA-1F7AD3B6718B}"/>
              </a:ext>
            </a:extLst>
          </p:cNvPr>
          <p:cNvCxnSpPr>
            <a:cxnSpLocks/>
          </p:cNvCxnSpPr>
          <p:nvPr/>
        </p:nvCxnSpPr>
        <p:spPr>
          <a:xfrm flipH="1" flipV="1">
            <a:off x="9135479" y="5433664"/>
            <a:ext cx="679847" cy="46286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avec flèche 16">
            <a:extLst>
              <a:ext uri="{FF2B5EF4-FFF2-40B4-BE49-F238E27FC236}">
                <a16:creationId xmlns:a16="http://schemas.microsoft.com/office/drawing/2014/main" id="{EB878E68-7CB4-B3D4-27A2-3F4ABBD8EA9D}"/>
              </a:ext>
            </a:extLst>
          </p:cNvPr>
          <p:cNvCxnSpPr>
            <a:cxnSpLocks/>
          </p:cNvCxnSpPr>
          <p:nvPr/>
        </p:nvCxnSpPr>
        <p:spPr>
          <a:xfrm flipH="1" flipV="1">
            <a:off x="8413976" y="5506229"/>
            <a:ext cx="1380033" cy="49657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ZoneTexte 19">
            <a:extLst>
              <a:ext uri="{FF2B5EF4-FFF2-40B4-BE49-F238E27FC236}">
                <a16:creationId xmlns:a16="http://schemas.microsoft.com/office/drawing/2014/main" id="{FEA55A24-BF5F-70DD-46C5-2339B95E43C3}"/>
              </a:ext>
            </a:extLst>
          </p:cNvPr>
          <p:cNvSpPr txBox="1"/>
          <p:nvPr/>
        </p:nvSpPr>
        <p:spPr>
          <a:xfrm>
            <a:off x="8571478" y="4218044"/>
            <a:ext cx="6000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/>
              <a:t>4</a:t>
            </a:r>
            <a:endParaRPr lang="fr-FR" sz="2400" b="1" dirty="0"/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1F6C3B4C-9D44-DB12-212E-7CB54C532DF8}"/>
              </a:ext>
            </a:extLst>
          </p:cNvPr>
          <p:cNvSpPr txBox="1"/>
          <p:nvPr/>
        </p:nvSpPr>
        <p:spPr>
          <a:xfrm>
            <a:off x="7282212" y="715772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2</a:t>
            </a:r>
            <a:endParaRPr lang="fr-FR" sz="8000" b="1" dirty="0"/>
          </a:p>
        </p:txBody>
      </p:sp>
    </p:spTree>
    <p:extLst>
      <p:ext uri="{BB962C8B-B14F-4D97-AF65-F5344CB8AC3E}">
        <p14:creationId xmlns:p14="http://schemas.microsoft.com/office/powerpoint/2010/main" val="352145478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0B9EA9-0B31-1600-5ECF-FA474DB4A4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F4F2A19B-A623-1B12-CEA6-A6C70E22B6E5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B42CBB5C-FDEB-4465-EF38-34FD9BD12074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EDB23F37-048C-64BB-FA5B-B550B53D2752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E5C0DBBA-AD27-90A5-D28D-8C99635FE20D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ألواحكم انجزوا العملية التالية:</a:t>
            </a: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0BA7D99B-FA7E-6A33-746B-1B15307EF7DD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697B7B9E-1E7D-2DDA-1B8E-82CE09F86328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07F74ABA-3CE4-E5FC-FEE0-F272753DCE0D}"/>
              </a:ext>
            </a:extLst>
          </p:cNvPr>
          <p:cNvSpPr txBox="1"/>
          <p:nvPr/>
        </p:nvSpPr>
        <p:spPr>
          <a:xfrm>
            <a:off x="6476999" y="5404907"/>
            <a:ext cx="76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MA" sz="6000" b="1" dirty="0"/>
              <a:t>×</a:t>
            </a:r>
            <a:endParaRPr lang="fr-FR" sz="6000" b="1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B93DC0DC-C7AC-A66F-D58C-A2AE192158E1}"/>
              </a:ext>
            </a:extLst>
          </p:cNvPr>
          <p:cNvSpPr txBox="1"/>
          <p:nvPr/>
        </p:nvSpPr>
        <p:spPr>
          <a:xfrm>
            <a:off x="9578696" y="441422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C00000"/>
                </a:solidFill>
              </a:rPr>
              <a:t>5</a:t>
            </a:r>
            <a:endParaRPr lang="fr-FR" sz="8000" b="1" dirty="0">
              <a:solidFill>
                <a:srgbClr val="C00000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77043C5-19B7-4343-9ED0-2C0F0134C666}"/>
              </a:ext>
            </a:extLst>
          </p:cNvPr>
          <p:cNvSpPr txBox="1"/>
          <p:nvPr/>
        </p:nvSpPr>
        <p:spPr>
          <a:xfrm>
            <a:off x="9580028" y="557548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C00000"/>
                </a:solidFill>
              </a:rPr>
              <a:t>9</a:t>
            </a:r>
            <a:endParaRPr lang="fr-FR" sz="8000" b="1" dirty="0">
              <a:solidFill>
                <a:srgbClr val="C00000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D10766D3-03CC-02FD-29EA-32F25455B004}"/>
              </a:ext>
            </a:extLst>
          </p:cNvPr>
          <p:cNvSpPr txBox="1"/>
          <p:nvPr/>
        </p:nvSpPr>
        <p:spPr>
          <a:xfrm>
            <a:off x="8894228" y="7108442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8000" b="1" dirty="0"/>
              <a:t>.</a:t>
            </a:r>
            <a:endParaRPr lang="fr-FR" sz="8000" b="1" dirty="0"/>
          </a:p>
        </p:txBody>
      </p:sp>
      <p:pic>
        <p:nvPicPr>
          <p:cNvPr id="7" name="Image 6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5D0C8B65-0628-2745-5BC8-450BF2952EE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590932" y="998124"/>
            <a:ext cx="1295400" cy="818666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DDC3C1EC-514A-0FA5-749E-B32AB31688B1}"/>
              </a:ext>
            </a:extLst>
          </p:cNvPr>
          <p:cNvSpPr txBox="1"/>
          <p:nvPr/>
        </p:nvSpPr>
        <p:spPr>
          <a:xfrm>
            <a:off x="8665628" y="441422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0097B2"/>
                </a:solidFill>
              </a:rPr>
              <a:t>2</a:t>
            </a:r>
            <a:endParaRPr lang="fr-FR" sz="8000" b="1" dirty="0">
              <a:solidFill>
                <a:srgbClr val="0097B2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07A6D581-DD05-BC02-53A6-EF3CFC6BD048}"/>
              </a:ext>
            </a:extLst>
          </p:cNvPr>
          <p:cNvSpPr txBox="1"/>
          <p:nvPr/>
        </p:nvSpPr>
        <p:spPr>
          <a:xfrm>
            <a:off x="8132228" y="7113423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8000" b="1" dirty="0"/>
              <a:t>.</a:t>
            </a:r>
            <a:endParaRPr lang="fr-FR" sz="8000" b="1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B3FF4E4A-C2A0-F7F5-4D8E-AEA146159806}"/>
              </a:ext>
            </a:extLst>
          </p:cNvPr>
          <p:cNvSpPr txBox="1"/>
          <p:nvPr/>
        </p:nvSpPr>
        <p:spPr>
          <a:xfrm>
            <a:off x="9677400" y="712470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8000" b="1" dirty="0"/>
              <a:t>.</a:t>
            </a:r>
            <a:endParaRPr lang="fr-FR" sz="8000" b="1" dirty="0"/>
          </a:p>
        </p:txBody>
      </p: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B8AC230A-F9D7-6BFA-5382-9535B6BB4A4D}"/>
              </a:ext>
            </a:extLst>
          </p:cNvPr>
          <p:cNvCxnSpPr>
            <a:cxnSpLocks/>
          </p:cNvCxnSpPr>
          <p:nvPr/>
        </p:nvCxnSpPr>
        <p:spPr>
          <a:xfrm flipH="1">
            <a:off x="7772400" y="6929625"/>
            <a:ext cx="25146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ZoneTexte 4">
            <a:extLst>
              <a:ext uri="{FF2B5EF4-FFF2-40B4-BE49-F238E27FC236}">
                <a16:creationId xmlns:a16="http://schemas.microsoft.com/office/drawing/2014/main" id="{A333F290-C0BF-3A95-B1E5-9E955A3EDA94}"/>
              </a:ext>
            </a:extLst>
          </p:cNvPr>
          <p:cNvSpPr txBox="1"/>
          <p:nvPr/>
        </p:nvSpPr>
        <p:spPr>
          <a:xfrm>
            <a:off x="7820234" y="441422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0097B2"/>
                </a:solidFill>
              </a:rPr>
              <a:t>4</a:t>
            </a:r>
            <a:endParaRPr lang="fr-FR" sz="8000" b="1" dirty="0">
              <a:solidFill>
                <a:srgbClr val="0097B2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8335A3D-45C7-DF31-6F57-F0D9DF0B821E}"/>
              </a:ext>
            </a:extLst>
          </p:cNvPr>
          <p:cNvSpPr txBox="1"/>
          <p:nvPr/>
        </p:nvSpPr>
        <p:spPr>
          <a:xfrm>
            <a:off x="7314348" y="7124699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8000" b="1" dirty="0"/>
              <a:t>.</a:t>
            </a:r>
            <a:endParaRPr lang="fr-FR" sz="8000" b="1" dirty="0"/>
          </a:p>
        </p:txBody>
      </p:sp>
    </p:spTree>
    <p:extLst>
      <p:ext uri="{BB962C8B-B14F-4D97-AF65-F5344CB8AC3E}">
        <p14:creationId xmlns:p14="http://schemas.microsoft.com/office/powerpoint/2010/main" val="209275381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E3D475-B72F-1120-C5A1-68FE3A7476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5099C826-B46E-8A97-C996-6E69658A3BFC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3271921-7AB5-9D36-C65E-DA18ECF49973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2D8BC0A-CAED-3A74-C65A-B8F525A4A10A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C46D6C67-3318-B6D9-7583-C848D8798F72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3C730F19-D4B0-3484-D16A-D8B23640907B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1618B7D9-776C-24BF-B752-B038B49AA720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465FF102-CDB6-6C11-87D8-3112C3CEE596}"/>
              </a:ext>
            </a:extLst>
          </p:cNvPr>
          <p:cNvSpPr txBox="1"/>
          <p:nvPr/>
        </p:nvSpPr>
        <p:spPr>
          <a:xfrm>
            <a:off x="6476999" y="5404907"/>
            <a:ext cx="76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MA" sz="6000" b="1" dirty="0"/>
              <a:t>×</a:t>
            </a:r>
            <a:endParaRPr lang="fr-FR" sz="6000" b="1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B49BD411-6119-8CD8-F72E-04AD8A2A5E40}"/>
              </a:ext>
            </a:extLst>
          </p:cNvPr>
          <p:cNvSpPr txBox="1"/>
          <p:nvPr/>
        </p:nvSpPr>
        <p:spPr>
          <a:xfrm>
            <a:off x="9578696" y="441422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C00000"/>
                </a:solidFill>
              </a:rPr>
              <a:t>5</a:t>
            </a:r>
            <a:endParaRPr lang="fr-FR" sz="8000" b="1" dirty="0">
              <a:solidFill>
                <a:srgbClr val="C00000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6AC9F0C-88C6-2048-AFF6-9A6F95EA3333}"/>
              </a:ext>
            </a:extLst>
          </p:cNvPr>
          <p:cNvSpPr txBox="1"/>
          <p:nvPr/>
        </p:nvSpPr>
        <p:spPr>
          <a:xfrm>
            <a:off x="9656228" y="572506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C00000"/>
                </a:solidFill>
              </a:rPr>
              <a:t>9</a:t>
            </a:r>
            <a:endParaRPr lang="fr-FR" sz="8000" b="1" dirty="0">
              <a:solidFill>
                <a:srgbClr val="C00000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113DDFE8-819D-5CB5-3B31-55ECFAD795AC}"/>
              </a:ext>
            </a:extLst>
          </p:cNvPr>
          <p:cNvSpPr txBox="1"/>
          <p:nvPr/>
        </p:nvSpPr>
        <p:spPr>
          <a:xfrm>
            <a:off x="8895661" y="712470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2</a:t>
            </a:r>
            <a:endParaRPr lang="fr-FR" sz="8000" b="1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F1BA2EE9-0173-80C6-F359-C0E584918AF0}"/>
              </a:ext>
            </a:extLst>
          </p:cNvPr>
          <p:cNvSpPr txBox="1"/>
          <p:nvPr/>
        </p:nvSpPr>
        <p:spPr>
          <a:xfrm>
            <a:off x="8665628" y="441422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0097B2"/>
                </a:solidFill>
              </a:rPr>
              <a:t>2</a:t>
            </a:r>
            <a:endParaRPr lang="fr-FR" sz="8000" b="1" dirty="0">
              <a:solidFill>
                <a:srgbClr val="0097B2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F251F521-7A89-0E52-F5F7-641A675D789A}"/>
              </a:ext>
            </a:extLst>
          </p:cNvPr>
          <p:cNvSpPr txBox="1"/>
          <p:nvPr/>
        </p:nvSpPr>
        <p:spPr>
          <a:xfrm>
            <a:off x="8002687" y="712470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8</a:t>
            </a:r>
            <a:endParaRPr lang="fr-FR" sz="8000" b="1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6C9310DD-604F-A29B-2D4F-62597106B833}"/>
              </a:ext>
            </a:extLst>
          </p:cNvPr>
          <p:cNvSpPr txBox="1"/>
          <p:nvPr/>
        </p:nvSpPr>
        <p:spPr>
          <a:xfrm>
            <a:off x="9781114" y="709807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5</a:t>
            </a:r>
            <a:endParaRPr lang="fr-FR" sz="8000" b="1" dirty="0"/>
          </a:p>
        </p:txBody>
      </p: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05D5A309-7C84-0432-1FEE-022FD84E20EB}"/>
              </a:ext>
            </a:extLst>
          </p:cNvPr>
          <p:cNvCxnSpPr>
            <a:cxnSpLocks/>
          </p:cNvCxnSpPr>
          <p:nvPr/>
        </p:nvCxnSpPr>
        <p:spPr>
          <a:xfrm flipH="1">
            <a:off x="7772400" y="6929625"/>
            <a:ext cx="25146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ZoneTexte 4">
            <a:extLst>
              <a:ext uri="{FF2B5EF4-FFF2-40B4-BE49-F238E27FC236}">
                <a16:creationId xmlns:a16="http://schemas.microsoft.com/office/drawing/2014/main" id="{BBBD4C53-C78F-E4DD-163A-492DE0455E2E}"/>
              </a:ext>
            </a:extLst>
          </p:cNvPr>
          <p:cNvSpPr txBox="1"/>
          <p:nvPr/>
        </p:nvSpPr>
        <p:spPr>
          <a:xfrm>
            <a:off x="7820234" y="441422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0097B2"/>
                </a:solidFill>
              </a:rPr>
              <a:t>4</a:t>
            </a:r>
            <a:endParaRPr lang="fr-FR" sz="8000" b="1" dirty="0">
              <a:solidFill>
                <a:srgbClr val="0097B2"/>
              </a:solidFill>
            </a:endParaRPr>
          </a:p>
        </p:txBody>
      </p:sp>
      <p:pic>
        <p:nvPicPr>
          <p:cNvPr id="9" name="Image 8" descr="Une image contenant dessin humoristique, Dessin d’enfant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6054B743-BA13-4A6F-5FAC-A369B3561A3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851" y="1184559"/>
            <a:ext cx="1148959" cy="821798"/>
          </a:xfrm>
          <a:prstGeom prst="rect">
            <a:avLst/>
          </a:prstGeom>
        </p:spPr>
      </p:pic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0BEC4160-A3C3-F5BE-D59A-E6544A65FC8E}"/>
              </a:ext>
            </a:extLst>
          </p:cNvPr>
          <p:cNvCxnSpPr/>
          <p:nvPr/>
        </p:nvCxnSpPr>
        <p:spPr>
          <a:xfrm flipV="1">
            <a:off x="9953255" y="5349851"/>
            <a:ext cx="0" cy="507831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DB720B17-32E2-EABC-5E2A-7B8AC3DA07AC}"/>
              </a:ext>
            </a:extLst>
          </p:cNvPr>
          <p:cNvCxnSpPr>
            <a:cxnSpLocks/>
          </p:cNvCxnSpPr>
          <p:nvPr/>
        </p:nvCxnSpPr>
        <p:spPr>
          <a:xfrm flipH="1" flipV="1">
            <a:off x="9135479" y="5433664"/>
            <a:ext cx="679847" cy="46286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avec flèche 16">
            <a:extLst>
              <a:ext uri="{FF2B5EF4-FFF2-40B4-BE49-F238E27FC236}">
                <a16:creationId xmlns:a16="http://schemas.microsoft.com/office/drawing/2014/main" id="{4725A8E4-40EC-1716-7DD6-B62937F484C8}"/>
              </a:ext>
            </a:extLst>
          </p:cNvPr>
          <p:cNvCxnSpPr>
            <a:cxnSpLocks/>
          </p:cNvCxnSpPr>
          <p:nvPr/>
        </p:nvCxnSpPr>
        <p:spPr>
          <a:xfrm flipH="1" flipV="1">
            <a:off x="8413976" y="5506229"/>
            <a:ext cx="1380033" cy="49657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ZoneTexte 21">
            <a:extLst>
              <a:ext uri="{FF2B5EF4-FFF2-40B4-BE49-F238E27FC236}">
                <a16:creationId xmlns:a16="http://schemas.microsoft.com/office/drawing/2014/main" id="{85DEEB43-68C4-1434-DC87-19CF3800BCBF}"/>
              </a:ext>
            </a:extLst>
          </p:cNvPr>
          <p:cNvSpPr txBox="1"/>
          <p:nvPr/>
        </p:nvSpPr>
        <p:spPr>
          <a:xfrm>
            <a:off x="7614348" y="4220902"/>
            <a:ext cx="6000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/>
              <a:t>2</a:t>
            </a:r>
            <a:endParaRPr lang="fr-FR" sz="2400" b="1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74D0026-8537-F721-1187-6579C2B54F80}"/>
              </a:ext>
            </a:extLst>
          </p:cNvPr>
          <p:cNvSpPr txBox="1"/>
          <p:nvPr/>
        </p:nvSpPr>
        <p:spPr>
          <a:xfrm>
            <a:off x="7163468" y="7093588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3</a:t>
            </a:r>
            <a:endParaRPr lang="fr-FR" sz="8000" b="1" dirty="0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1CA0D862-33F4-84D9-EF51-BA42DEB9E44F}"/>
              </a:ext>
            </a:extLst>
          </p:cNvPr>
          <p:cNvSpPr txBox="1"/>
          <p:nvPr/>
        </p:nvSpPr>
        <p:spPr>
          <a:xfrm>
            <a:off x="8495601" y="4229100"/>
            <a:ext cx="6000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/>
              <a:t>4</a:t>
            </a:r>
            <a:endParaRPr lang="fr-FR" sz="2400" b="1" dirty="0"/>
          </a:p>
        </p:txBody>
      </p:sp>
    </p:spTree>
    <p:extLst>
      <p:ext uri="{BB962C8B-B14F-4D97-AF65-F5344CB8AC3E}">
        <p14:creationId xmlns:p14="http://schemas.microsoft.com/office/powerpoint/2010/main" val="209348344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D74077-E679-DFC3-D482-01F256A993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C412439E-7583-6FD6-1159-1F40AC509EA3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45B1943-63FE-16CC-5707-FFC60E738B77}"/>
              </a:ext>
            </a:extLst>
          </p:cNvPr>
          <p:cNvSpPr/>
          <p:nvPr/>
        </p:nvSpPr>
        <p:spPr>
          <a:xfrm>
            <a:off x="275852" y="2802954"/>
            <a:ext cx="13164293" cy="7141146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47D8EF68-2341-6766-BF90-1B278F6D79B0}"/>
              </a:ext>
            </a:extLst>
          </p:cNvPr>
          <p:cNvSpPr/>
          <p:nvPr/>
        </p:nvSpPr>
        <p:spPr>
          <a:xfrm>
            <a:off x="-1" y="644347"/>
            <a:ext cx="13716001" cy="18321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956E42C7-5086-1B40-DA16-3F6D57DAE06F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تعلمنا؟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041C3172-6DF5-D9EF-7429-B82591A17FEF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3D8C3484-A28F-69BD-99FF-89182563DA50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BA587B8-C016-514B-84D8-B5BD659CDF5B}"/>
              </a:ext>
            </a:extLst>
          </p:cNvPr>
          <p:cNvSpPr/>
          <p:nvPr/>
        </p:nvSpPr>
        <p:spPr>
          <a:xfrm>
            <a:off x="2286000" y="3223519"/>
            <a:ext cx="7924800" cy="1341373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</a:t>
            </a:r>
            <a:r>
              <a:rPr lang="ar-SA" sz="4400" dirty="0" err="1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</a:t>
            </a:r>
            <a:r>
              <a:rPr lang="ar-MA" sz="4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نجاز عملية ضرب نتبع الخطوات التالية</a:t>
            </a:r>
          </a:p>
        </p:txBody>
      </p:sp>
      <p:pic>
        <p:nvPicPr>
          <p:cNvPr id="10" name="Image 9" descr="Une image contenant Rectangle, Post-it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435052FF-5F07-DB79-7323-DF3C74CAF84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11" t="39972" r="9538" b="42755"/>
          <a:stretch>
            <a:fillRect/>
          </a:stretch>
        </p:blipFill>
        <p:spPr>
          <a:xfrm rot="10800000">
            <a:off x="764166" y="4982800"/>
            <a:ext cx="12339934" cy="886229"/>
          </a:xfrm>
          <a:prstGeom prst="rect">
            <a:avLst/>
          </a:prstGeom>
        </p:spPr>
      </p:pic>
      <p:pic>
        <p:nvPicPr>
          <p:cNvPr id="11" name="Image 10" descr="Une image contenant Rectangle, Post-it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78B7D1C8-0089-4D72-068D-2A2C5CA8F30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25" t="70666" r="9825" b="12632"/>
          <a:stretch>
            <a:fillRect/>
          </a:stretch>
        </p:blipFill>
        <p:spPr>
          <a:xfrm rot="10800000">
            <a:off x="764166" y="5989051"/>
            <a:ext cx="12339934" cy="856952"/>
          </a:xfrm>
          <a:prstGeom prst="rect">
            <a:avLst/>
          </a:prstGeom>
        </p:spPr>
      </p:pic>
      <p:pic>
        <p:nvPicPr>
          <p:cNvPr id="12" name="Image 11" descr="Une image contenant Rectangle, Post-it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9CC3400C-12F5-99D1-347B-359EAF28E8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3" t="9429" r="9255" b="73298"/>
          <a:stretch>
            <a:fillRect/>
          </a:stretch>
        </p:blipFill>
        <p:spPr>
          <a:xfrm rot="10800000">
            <a:off x="774326" y="6972199"/>
            <a:ext cx="12329774" cy="886229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7FC0A439-C97E-E7D0-C6FD-C3507614A724}"/>
              </a:ext>
            </a:extLst>
          </p:cNvPr>
          <p:cNvSpPr txBox="1"/>
          <p:nvPr/>
        </p:nvSpPr>
        <p:spPr>
          <a:xfrm>
            <a:off x="11147646" y="4886319"/>
            <a:ext cx="18041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>
              <a:lnSpc>
                <a:spcPct val="150000"/>
              </a:lnSpc>
            </a:pPr>
            <a:r>
              <a:rPr lang="ar-S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الخطوة الأولى</a:t>
            </a:r>
            <a:endParaRPr lang="fr-FR" sz="32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433287AF-7C9E-710B-8F52-2B540F3B5B4C}"/>
              </a:ext>
            </a:extLst>
          </p:cNvPr>
          <p:cNvSpPr txBox="1"/>
          <p:nvPr/>
        </p:nvSpPr>
        <p:spPr>
          <a:xfrm>
            <a:off x="11102442" y="5924264"/>
            <a:ext cx="18041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>
              <a:lnSpc>
                <a:spcPct val="150000"/>
              </a:lnSpc>
            </a:pPr>
            <a:r>
              <a:rPr lang="ar-S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الخطوة الثانية</a:t>
            </a:r>
            <a:endParaRPr lang="fr-FR" sz="32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AC2FC770-EBA0-53E1-966F-3AC4869C56A0}"/>
              </a:ext>
            </a:extLst>
          </p:cNvPr>
          <p:cNvSpPr txBox="1"/>
          <p:nvPr/>
        </p:nvSpPr>
        <p:spPr>
          <a:xfrm>
            <a:off x="11147646" y="6846889"/>
            <a:ext cx="18041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>
              <a:lnSpc>
                <a:spcPct val="150000"/>
              </a:lnSpc>
            </a:pPr>
            <a:r>
              <a:rPr lang="ar-S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الخطوة الثالثة</a:t>
            </a:r>
            <a:endParaRPr lang="fr-FR" sz="32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E1BA2522-968E-B422-362D-83E21DC99677}"/>
              </a:ext>
            </a:extLst>
          </p:cNvPr>
          <p:cNvSpPr txBox="1"/>
          <p:nvPr/>
        </p:nvSpPr>
        <p:spPr>
          <a:xfrm>
            <a:off x="719062" y="5181749"/>
            <a:ext cx="100866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أضع العملية عموديا وأبدأ بالعدد الأكبر؛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B9E2D40A-11E4-028C-A20F-083E9C5AEE93}"/>
              </a:ext>
            </a:extLst>
          </p:cNvPr>
          <p:cNvSpPr txBox="1"/>
          <p:nvPr/>
        </p:nvSpPr>
        <p:spPr>
          <a:xfrm>
            <a:off x="488311" y="6134790"/>
            <a:ext cx="103232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أضرب العامل الثاني في وحدات العامل الأول (ولا أنسى الاحتفاظ)؛</a:t>
            </a:r>
            <a:endParaRPr lang="ar-SA" sz="3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6A31ECD9-D78D-C692-26A7-5C95C6F941DA}"/>
              </a:ext>
            </a:extLst>
          </p:cNvPr>
          <p:cNvSpPr txBox="1"/>
          <p:nvPr/>
        </p:nvSpPr>
        <p:spPr>
          <a:xfrm>
            <a:off x="964014" y="7114282"/>
            <a:ext cx="984170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 </a:t>
            </a:r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أضرب العامل الثاني في عشرات العامل الأول وأضيف الاحتفاظ؛</a:t>
            </a:r>
            <a:endParaRPr lang="ar-SA" sz="3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endParaRPr lang="ar-SA" sz="3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Image 4" descr="Une image contenant Rectangle, Post-it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9576F226-6060-1AA1-0C8A-C97AF32F70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3" t="9429" r="9255" b="73298"/>
          <a:stretch>
            <a:fillRect/>
          </a:stretch>
        </p:blipFill>
        <p:spPr>
          <a:xfrm rot="10800000">
            <a:off x="764166" y="8905470"/>
            <a:ext cx="12339934" cy="886229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2BB56E54-582B-89C8-A12D-250581492F1A}"/>
              </a:ext>
            </a:extLst>
          </p:cNvPr>
          <p:cNvSpPr txBox="1"/>
          <p:nvPr/>
        </p:nvSpPr>
        <p:spPr>
          <a:xfrm>
            <a:off x="10947798" y="8801100"/>
            <a:ext cx="191135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>
              <a:lnSpc>
                <a:spcPct val="150000"/>
              </a:lnSpc>
            </a:pPr>
            <a:r>
              <a:rPr lang="ar-S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الخطوة </a:t>
            </a: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الخامسة</a:t>
            </a:r>
            <a:endParaRPr lang="fr-FR" sz="32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56B3CB6-9A44-2D47-7BC5-9AFE9692103A}"/>
              </a:ext>
            </a:extLst>
          </p:cNvPr>
          <p:cNvSpPr txBox="1"/>
          <p:nvPr/>
        </p:nvSpPr>
        <p:spPr>
          <a:xfrm>
            <a:off x="1205862" y="9073264"/>
            <a:ext cx="95266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أقرأ النتيجة (الجداء).</a:t>
            </a:r>
            <a:endParaRPr lang="ar-SA" sz="3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9" name="Image 8" descr="Une image contenant Rectangle, Post-it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9B2CC52E-3212-6F07-3DC2-E9B04582757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3" t="9429" r="9255" b="73298"/>
          <a:stretch>
            <a:fillRect/>
          </a:stretch>
        </p:blipFill>
        <p:spPr>
          <a:xfrm rot="10800000">
            <a:off x="764166" y="7953985"/>
            <a:ext cx="12339934" cy="886229"/>
          </a:xfrm>
          <a:prstGeom prst="rect">
            <a:avLst/>
          </a:prstGeom>
          <a:ln>
            <a:solidFill>
              <a:srgbClr val="0070C0"/>
            </a:solidFill>
          </a:ln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9AB9A88D-1C12-B3AB-6BFB-DA139460A73E}"/>
              </a:ext>
            </a:extLst>
          </p:cNvPr>
          <p:cNvSpPr txBox="1"/>
          <p:nvPr/>
        </p:nvSpPr>
        <p:spPr>
          <a:xfrm>
            <a:off x="10947798" y="7890434"/>
            <a:ext cx="18041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>
              <a:lnSpc>
                <a:spcPct val="150000"/>
              </a:lnSpc>
            </a:pPr>
            <a:r>
              <a:rPr lang="ar-S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الخطوة </a:t>
            </a: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الرابعة</a:t>
            </a:r>
            <a:endParaRPr lang="fr-FR" sz="32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0AFC4EEE-A80E-1FC2-492B-8DCB618BE03C}"/>
              </a:ext>
            </a:extLst>
          </p:cNvPr>
          <p:cNvSpPr txBox="1"/>
          <p:nvPr/>
        </p:nvSpPr>
        <p:spPr>
          <a:xfrm>
            <a:off x="1116414" y="8104882"/>
            <a:ext cx="984170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 </a:t>
            </a:r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أضرب العامل الثاني في مئات العامل الأول وأضيف الاحتفاظ؛</a:t>
            </a:r>
            <a:endParaRPr lang="ar-SA" sz="3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endParaRPr lang="ar-SA" sz="3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97770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8B530D-DDFD-12D9-4640-9ECF3F1F43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80AD9D85-37D6-EB9D-84B6-509194D261FB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l" defTabSz="685834" rtl="0" eaLnBrk="1" latinLnBrk="0" hangingPunct="1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335D8E9-7BF8-3278-5D50-AF7AA4220E37}"/>
              </a:ext>
            </a:extLst>
          </p:cNvPr>
          <p:cNvSpPr/>
          <p:nvPr/>
        </p:nvSpPr>
        <p:spPr>
          <a:xfrm>
            <a:off x="3652888" y="2889589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D54ADC62-904D-82CA-C736-6BFD98B0F26B}"/>
              </a:ext>
            </a:extLst>
          </p:cNvPr>
          <p:cNvSpPr txBox="1"/>
          <p:nvPr/>
        </p:nvSpPr>
        <p:spPr>
          <a:xfrm>
            <a:off x="1143000" y="4312503"/>
            <a:ext cx="10515600" cy="8309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 rtl="1"/>
            <a:r>
              <a:rPr lang="ar-MA" sz="5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التدرب على حل المسائل باستعمال استراتيجية الأسئلة الأربعة</a:t>
            </a:r>
            <a:endParaRPr lang="en-US" sz="54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26103261-4696-347D-43E8-827D53102610}"/>
              </a:ext>
            </a:extLst>
          </p:cNvPr>
          <p:cNvSpPr txBox="1"/>
          <p:nvPr/>
        </p:nvSpPr>
        <p:spPr>
          <a:xfrm>
            <a:off x="3870366" y="2596548"/>
            <a:ext cx="5886448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algn="ctr" defTabSz="685834" rtl="1" eaLnBrk="1" latinLnBrk="0" hangingPunct="1">
              <a:lnSpc>
                <a:spcPts val="11099"/>
              </a:lnSpc>
            </a:pPr>
            <a:r>
              <a:rPr lang="ar-S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العمليات وحل المسائل</a:t>
            </a:r>
            <a:endParaRPr lang="en-US" sz="72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3D18E475-9605-C20E-B443-32242509D7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1CB5CD5F-DB1D-DEFA-D2ED-72F8C27ADE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pic>
        <p:nvPicPr>
          <p:cNvPr id="10" name="Image 9" descr="Une image contenant cercle, capture d’écran, Symétrie, art&#10;&#10;Le contenu généré par l’IA peut être incorrect.">
            <a:extLst>
              <a:ext uri="{FF2B5EF4-FFF2-40B4-BE49-F238E27FC236}">
                <a16:creationId xmlns:a16="http://schemas.microsoft.com/office/drawing/2014/main" id="{06E4964C-E590-F577-4456-3BC7A496378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66" t="4255" r="50434" b="64450"/>
          <a:stretch>
            <a:fillRect/>
          </a:stretch>
        </p:blipFill>
        <p:spPr>
          <a:xfrm>
            <a:off x="5593596" y="5600700"/>
            <a:ext cx="2265336" cy="2769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2194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37CFFD-D22B-68B6-5FBC-AD50328A27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87783297-3CF2-D0B8-3FD6-C91A5D6D7975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4FED9F8F-061B-9547-C090-2A20178F3131}"/>
              </a:ext>
            </a:extLst>
          </p:cNvPr>
          <p:cNvSpPr/>
          <p:nvPr/>
        </p:nvSpPr>
        <p:spPr>
          <a:xfrm>
            <a:off x="275852" y="2802954"/>
            <a:ext cx="13164293" cy="7141146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C8D2699-2238-AD67-2CA3-3548D3239D1A}"/>
              </a:ext>
            </a:extLst>
          </p:cNvPr>
          <p:cNvSpPr/>
          <p:nvPr/>
        </p:nvSpPr>
        <p:spPr>
          <a:xfrm>
            <a:off x="-1" y="644347"/>
            <a:ext cx="13716001" cy="18321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B0174F8-68CE-2E36-4923-05B19970F70E}"/>
              </a:ext>
            </a:extLst>
          </p:cNvPr>
          <p:cNvSpPr txBox="1"/>
          <p:nvPr/>
        </p:nvSpPr>
        <p:spPr>
          <a:xfrm>
            <a:off x="1905000" y="863026"/>
            <a:ext cx="1053461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تابعوا معي سأقرأ المسألة 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S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تعرض المسألة على المسلاط العاكس ويقرأها الأستاذ قراءة واضحة ومتأنية.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E91BFBBD-7DFF-E309-3F0E-E3CA7A64D134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310ED185-DD67-D569-876D-2CC3F4445411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13" name="Rectangle : coins arrondis 4">
            <a:extLst>
              <a:ext uri="{FF2B5EF4-FFF2-40B4-BE49-F238E27FC236}">
                <a16:creationId xmlns:a16="http://schemas.microsoft.com/office/drawing/2014/main" id="{1A031717-73CD-0951-20C9-8369B8428738}"/>
              </a:ext>
            </a:extLst>
          </p:cNvPr>
          <p:cNvSpPr/>
          <p:nvPr/>
        </p:nvSpPr>
        <p:spPr>
          <a:xfrm>
            <a:off x="1676400" y="4119717"/>
            <a:ext cx="9580751" cy="4674527"/>
          </a:xfrm>
          <a:prstGeom prst="roundRect">
            <a:avLst/>
          </a:pr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80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لشراء هدية لأمه بمناسبة عيد الأم، وفر إلياس 25 درهما للأسبوع طيلة 9 أسابيع.</a:t>
            </a:r>
            <a:endParaRPr lang="fr-FR" sz="80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80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المبلغ الذي وفره؟</a:t>
            </a:r>
          </a:p>
        </p:txBody>
      </p:sp>
      <p:pic>
        <p:nvPicPr>
          <p:cNvPr id="4" name="Image 3" descr="Une image contenant cercle, capture d’écran, Symétrie, art&#10;&#10;Le contenu généré par l’IA peut être incorrect.">
            <a:extLst>
              <a:ext uri="{FF2B5EF4-FFF2-40B4-BE49-F238E27FC236}">
                <a16:creationId xmlns:a16="http://schemas.microsoft.com/office/drawing/2014/main" id="{19C6A2EB-F020-E434-DC09-6A9546C024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41" t="6698" r="51095" b="64450"/>
          <a:stretch>
            <a:fillRect/>
          </a:stretch>
        </p:blipFill>
        <p:spPr>
          <a:xfrm>
            <a:off x="591614" y="1058801"/>
            <a:ext cx="887015" cy="1059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380371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5541DB-EB1A-F23F-45D0-500D2EF7EC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6C60BDB6-22FD-B048-EA5F-F53EE3E43C30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C374577-FDCB-6295-0D15-BB2DFD6D896B}"/>
              </a:ext>
            </a:extLst>
          </p:cNvPr>
          <p:cNvSpPr/>
          <p:nvPr/>
        </p:nvSpPr>
        <p:spPr>
          <a:xfrm>
            <a:off x="275852" y="2802954"/>
            <a:ext cx="13164293" cy="7141146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234BFD71-C61E-D28C-1118-8DBE310FFFAF}"/>
              </a:ext>
            </a:extLst>
          </p:cNvPr>
          <p:cNvSpPr/>
          <p:nvPr/>
        </p:nvSpPr>
        <p:spPr>
          <a:xfrm>
            <a:off x="-1" y="644347"/>
            <a:ext cx="13716001" cy="18321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19F7067C-FE0B-28CE-EE19-06FA5CE5773E}"/>
              </a:ext>
            </a:extLst>
          </p:cNvPr>
          <p:cNvSpPr txBox="1"/>
          <p:nvPr/>
        </p:nvSpPr>
        <p:spPr>
          <a:xfrm>
            <a:off x="1447800" y="863026"/>
            <a:ext cx="10991817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أغمضوا أعينكم وحاولوا تخيل المسألة.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S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يطرح الأستاذ  سلسلة من الأسئلة لمساعدة المتعلمين على فهم المسألة والتعرف على العملية المناسبة.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S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مثلا : عدد شخصيات المسالة؟ عدد خشيبات كل واحد؟ من لديه أكبر عدد من الخشيبات؟ من أعطى  الخشيبات؟ لمن؟</a:t>
            </a: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1BFE3053-8428-0CA4-A31B-BA7F4B7398A2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EC0E4C6D-AAA7-1F7B-B51A-B4B71C4209E0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6" name="Image 5" descr="Une image contenant Visage humain, garçon, jeune enfant, clipart&#10;&#10;Le contenu généré par l’IA peut être incorrect.">
            <a:extLst>
              <a:ext uri="{FF2B5EF4-FFF2-40B4-BE49-F238E27FC236}">
                <a16:creationId xmlns:a16="http://schemas.microsoft.com/office/drawing/2014/main" id="{621C1C4E-8385-CC6E-2769-9EB21903B68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49" t="6792" r="22549" b="30223"/>
          <a:stretch>
            <a:fillRect/>
          </a:stretch>
        </p:blipFill>
        <p:spPr>
          <a:xfrm>
            <a:off x="3271481" y="3771900"/>
            <a:ext cx="7173037" cy="4651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436486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1E5E6F-FDE3-18C5-881D-03475FBC01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25A8165-F766-04C6-6659-BBA82A9CBF40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1218A58-6665-B3D8-AE00-6DC068E9E52F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1B702228-AA72-C71A-5739-49E74A4FB1F2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ACDE9201-434B-98D2-7387-2C8475FCA1AE}"/>
              </a:ext>
            </a:extLst>
          </p:cNvPr>
          <p:cNvSpPr txBox="1"/>
          <p:nvPr/>
        </p:nvSpPr>
        <p:spPr>
          <a:xfrm>
            <a:off x="426372" y="863026"/>
            <a:ext cx="12013246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الآن تابعوا معي سنتعرف على كيفية حل المسالة باستخدام استراتيجية الأسئلة الأربعة.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سنحاول أولا استخراج المعلومات الواردة في المسألة.</a:t>
            </a:r>
            <a:endParaRPr lang="fr-FR" sz="24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402448BA-282D-1B7D-FD80-D3DE81F5260B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C5AD0B5-92BE-3851-1DFD-269197CEC824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F2FB7331-4504-3B3F-81EF-851AC7D6C3D5}"/>
              </a:ext>
            </a:extLst>
          </p:cNvPr>
          <p:cNvSpPr/>
          <p:nvPr/>
        </p:nvSpPr>
        <p:spPr>
          <a:xfrm>
            <a:off x="829410" y="3211656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40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السؤال</a:t>
            </a:r>
            <a:endParaRPr lang="ar-MA" sz="40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Image 4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EFBA3388-7778-9811-AB32-6CBF466B623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38718" y="4019999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25FAEB2C-A165-93A1-1106-0AC6BCF5EF4B}"/>
              </a:ext>
            </a:extLst>
          </p:cNvPr>
          <p:cNvSpPr txBox="1"/>
          <p:nvPr/>
        </p:nvSpPr>
        <p:spPr>
          <a:xfrm>
            <a:off x="1447800" y="4991100"/>
            <a:ext cx="5181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6000" dirty="0">
                <a:solidFill>
                  <a:srgbClr val="FF0000"/>
                </a:solidFill>
              </a:rPr>
              <a:t>1- </a:t>
            </a:r>
            <a:r>
              <a:rPr lang="ar-SA" sz="72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المعلومات الواردة في المسألة؟</a:t>
            </a:r>
            <a:endParaRPr lang="fr-FR" sz="7200" dirty="0"/>
          </a:p>
        </p:txBody>
      </p:sp>
      <p:sp>
        <p:nvSpPr>
          <p:cNvPr id="7" name="Rectangle : coins arrondis 4">
            <a:extLst>
              <a:ext uri="{FF2B5EF4-FFF2-40B4-BE49-F238E27FC236}">
                <a16:creationId xmlns:a16="http://schemas.microsoft.com/office/drawing/2014/main" id="{612978ED-6157-0291-487F-5B87856E249D}"/>
              </a:ext>
            </a:extLst>
          </p:cNvPr>
          <p:cNvSpPr/>
          <p:nvPr/>
        </p:nvSpPr>
        <p:spPr>
          <a:xfrm>
            <a:off x="7300714" y="3467100"/>
            <a:ext cx="5576567" cy="5493614"/>
          </a:xfrm>
          <a:prstGeom prst="roundRect">
            <a:avLst/>
          </a:prstGeom>
          <a:solidFill>
            <a:schemeClr val="accent4"/>
          </a:solidFill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لشراء هدية لأمه بمناسبة عيد الأم، وفر إلياس 25 درهما للأسبوع طيلة 9 أسابيع.</a:t>
            </a:r>
            <a:endParaRPr lang="fr-FR" sz="66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المبلغ الذي وفره؟</a:t>
            </a:r>
          </a:p>
        </p:txBody>
      </p:sp>
    </p:spTree>
    <p:extLst>
      <p:ext uri="{BB962C8B-B14F-4D97-AF65-F5344CB8AC3E}">
        <p14:creationId xmlns:p14="http://schemas.microsoft.com/office/powerpoint/2010/main" val="1162198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358F44-A0EF-75D9-A97B-422D591650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8D20D8D-9912-7293-59B8-99D18311EE8D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47BCD46-627A-E3A5-7BF2-58113283DD97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EFBB9493-58D1-A9C3-A6CD-939F5BF09614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F07D7385-0243-E910-0662-5890F4364CD8}"/>
              </a:ext>
            </a:extLst>
          </p:cNvPr>
          <p:cNvSpPr txBox="1"/>
          <p:nvPr/>
        </p:nvSpPr>
        <p:spPr>
          <a:xfrm>
            <a:off x="1905000" y="1012969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يوجه الأستاذ المتعلمين لاستخراج المعلومات الواردة في المسألة.</a:t>
            </a: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F784AFFC-1F48-098B-16B4-C066DF2A7F6E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6C02DB60-C93F-3E13-AA72-DE674D0623B7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13205596-09E5-901D-4AE4-3CF2605E53C5}"/>
              </a:ext>
            </a:extLst>
          </p:cNvPr>
          <p:cNvSpPr/>
          <p:nvPr/>
        </p:nvSpPr>
        <p:spPr>
          <a:xfrm>
            <a:off x="829410" y="3086100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40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الحل</a:t>
            </a:r>
            <a:endParaRPr lang="ar-MA" sz="40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3" name="Image 12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EE3BD902-A3FA-8698-9231-3B472EE1AD1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32136" y="3978355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3F98C9E1-085D-11A3-97B2-FB7FE085E4AB}"/>
              </a:ext>
            </a:extLst>
          </p:cNvPr>
          <p:cNvSpPr txBox="1"/>
          <p:nvPr/>
        </p:nvSpPr>
        <p:spPr>
          <a:xfrm>
            <a:off x="865986" y="4481496"/>
            <a:ext cx="563879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المعلومات الواردة في المسألة هي:</a:t>
            </a:r>
          </a:p>
          <a:p>
            <a:pPr marL="914400" indent="-914400" algn="r" rtl="1">
              <a:buFont typeface="+mj-lt"/>
              <a:buAutoNum type="arabicPeriod"/>
            </a:pPr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يوفر 25 درهما في الأسبوع</a:t>
            </a:r>
            <a:endParaRPr lang="ar-SA" sz="48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914400" indent="-914400" algn="r" rtl="1">
              <a:buFont typeface="+mj-lt"/>
              <a:buAutoNum type="arabicPeriod"/>
            </a:pPr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قام بالتوفير طيلة 9 أسابيع</a:t>
            </a:r>
            <a:endParaRPr lang="ar-SA" sz="48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4">
            <a:extLst>
              <a:ext uri="{FF2B5EF4-FFF2-40B4-BE49-F238E27FC236}">
                <a16:creationId xmlns:a16="http://schemas.microsoft.com/office/drawing/2014/main" id="{25A6A12E-4040-6C98-B58C-3B313B0A0C2F}"/>
              </a:ext>
            </a:extLst>
          </p:cNvPr>
          <p:cNvSpPr/>
          <p:nvPr/>
        </p:nvSpPr>
        <p:spPr>
          <a:xfrm>
            <a:off x="7300714" y="3467100"/>
            <a:ext cx="5576567" cy="5493614"/>
          </a:xfrm>
          <a:prstGeom prst="roundRect">
            <a:avLst/>
          </a:prstGeom>
          <a:solidFill>
            <a:schemeClr val="accent4"/>
          </a:solidFill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لشراء هدية لأمه بمناسبة عيد الأم، وفر إلياس 25 درهما للأسبوع طيلة 9 أسابيع.</a:t>
            </a:r>
            <a:endParaRPr lang="fr-FR" sz="66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المبلغ الذي وفره؟</a:t>
            </a:r>
          </a:p>
        </p:txBody>
      </p:sp>
    </p:spTree>
    <p:extLst>
      <p:ext uri="{BB962C8B-B14F-4D97-AF65-F5344CB8AC3E}">
        <p14:creationId xmlns:p14="http://schemas.microsoft.com/office/powerpoint/2010/main" val="2404230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B85A6D-3194-C952-6A9F-F0EAF94817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F2314193-6502-988B-986D-6E56A6A6D5B7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B41C08D9-1894-A519-3B37-834E4B0DB5D3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E7F08689-56A9-2CC8-9039-6FA8F59D3995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71258125-1811-ED4A-C58C-B10C4DB71BB1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بعد التعرف على المعلومات الواردة في المسألة سنحاول أن نحدد ما المطلوب منا في هذه المسألة. </a:t>
            </a: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FE4BCD29-4644-51D0-E845-A526AA771121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0800C0FD-75F6-A272-2235-5D49279D7ED6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8CDB436F-CB4A-E409-DABB-2B525C4A8E0B}"/>
              </a:ext>
            </a:extLst>
          </p:cNvPr>
          <p:cNvSpPr/>
          <p:nvPr/>
        </p:nvSpPr>
        <p:spPr>
          <a:xfrm>
            <a:off x="829678" y="3085876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40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السؤال</a:t>
            </a:r>
            <a:endParaRPr lang="ar-MA" sz="40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AF20D803-817C-DF22-7DE3-8581EE6D804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57763" y="3947266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93EC488E-B28F-721F-DA27-1BE2A34CE70D}"/>
              </a:ext>
            </a:extLst>
          </p:cNvPr>
          <p:cNvSpPr txBox="1"/>
          <p:nvPr/>
        </p:nvSpPr>
        <p:spPr>
          <a:xfrm>
            <a:off x="1447800" y="4991100"/>
            <a:ext cx="5181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6000" dirty="0">
                <a:solidFill>
                  <a:srgbClr val="FF0000"/>
                </a:solidFill>
              </a:rPr>
              <a:t>2- </a:t>
            </a:r>
            <a:r>
              <a:rPr lang="ar-SA" sz="72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المطلوب مني؟</a:t>
            </a:r>
            <a:endParaRPr lang="fr-FR" sz="7200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7AF45CAE-C7C5-D0F3-F1AB-14AE31531F51}"/>
              </a:ext>
            </a:extLst>
          </p:cNvPr>
          <p:cNvSpPr/>
          <p:nvPr/>
        </p:nvSpPr>
        <p:spPr>
          <a:xfrm>
            <a:off x="7300714" y="3467100"/>
            <a:ext cx="5576567" cy="5493614"/>
          </a:xfrm>
          <a:prstGeom prst="roundRect">
            <a:avLst/>
          </a:prstGeom>
          <a:solidFill>
            <a:schemeClr val="accent4"/>
          </a:solidFill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لشراء هدية لأمه بمناسبة عيد الأم، وفر إلياس 25 درهما للأسبوع طيلة 9 أسابيع.</a:t>
            </a:r>
            <a:endParaRPr lang="fr-FR" sz="66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المبلغ الذي وفره؟</a:t>
            </a:r>
          </a:p>
        </p:txBody>
      </p:sp>
    </p:spTree>
    <p:extLst>
      <p:ext uri="{BB962C8B-B14F-4D97-AF65-F5344CB8AC3E}">
        <p14:creationId xmlns:p14="http://schemas.microsoft.com/office/powerpoint/2010/main" val="2126323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B404EB-94C7-DF94-3684-5D53C7970A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AD8E642-566D-A5CC-1F46-B727FB0528C0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51793D1-458A-56DC-8E45-E901E94B582A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4BA8194C-1AB6-D85B-DD35-58BEF2735C4F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4920DA8F-9D84-1A89-846A-6AB2408CEB0A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يتفاعل الأستاذ مع المتعلمين لتحديد المطلوب.</a:t>
            </a: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9B706E82-F899-2320-6C68-704BA1D14B50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BD6C31FE-7AA5-BA4B-3BBE-0F8EEB44F3EF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C058000A-7BBC-0401-3C35-C9944D0FF91D}"/>
              </a:ext>
            </a:extLst>
          </p:cNvPr>
          <p:cNvSpPr/>
          <p:nvPr/>
        </p:nvSpPr>
        <p:spPr>
          <a:xfrm>
            <a:off x="829410" y="3162300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40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الحل</a:t>
            </a:r>
            <a:endParaRPr lang="ar-MA" sz="40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6" name="Image 5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52F2D333-FBE4-A2EA-11EA-97CFE9EE86D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11689" y="4019999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03936322-FA47-7736-654E-124CFA4736CC}"/>
              </a:ext>
            </a:extLst>
          </p:cNvPr>
          <p:cNvSpPr txBox="1"/>
          <p:nvPr/>
        </p:nvSpPr>
        <p:spPr>
          <a:xfrm>
            <a:off x="1001529" y="5018037"/>
            <a:ext cx="563879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المط</a:t>
            </a:r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ل</a:t>
            </a:r>
            <a:r>
              <a:rPr lang="ar-S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وب هو  </a:t>
            </a:r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إيجاد المبلغ الذي وفره إلياس</a:t>
            </a:r>
            <a:r>
              <a:rPr lang="ar-S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48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Rectangle : coins arrondis 4">
            <a:extLst>
              <a:ext uri="{FF2B5EF4-FFF2-40B4-BE49-F238E27FC236}">
                <a16:creationId xmlns:a16="http://schemas.microsoft.com/office/drawing/2014/main" id="{293EA579-EB0D-9449-1C36-7541C5D71CF9}"/>
              </a:ext>
            </a:extLst>
          </p:cNvPr>
          <p:cNvSpPr/>
          <p:nvPr/>
        </p:nvSpPr>
        <p:spPr>
          <a:xfrm>
            <a:off x="7300714" y="3467100"/>
            <a:ext cx="5576567" cy="5493614"/>
          </a:xfrm>
          <a:prstGeom prst="roundRect">
            <a:avLst/>
          </a:prstGeom>
          <a:solidFill>
            <a:schemeClr val="accent4"/>
          </a:solidFill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لشراء هدية لأمه بمناسبة عيد الأم، وفر إلياس 25 درهما للأسبوع طيلة 9 أسابيع.</a:t>
            </a:r>
            <a:endParaRPr lang="fr-FR" sz="66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المبلغ الذي وفره؟</a:t>
            </a:r>
          </a:p>
        </p:txBody>
      </p:sp>
    </p:spTree>
    <p:extLst>
      <p:ext uri="{BB962C8B-B14F-4D97-AF65-F5344CB8AC3E}">
        <p14:creationId xmlns:p14="http://schemas.microsoft.com/office/powerpoint/2010/main" val="2569111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4F250E-E7F4-EC07-9AE3-5E824B0256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132E951-F327-AC55-1AD8-24910DF24751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29CD851-BE81-5DE9-7DDA-0C49E59A6BAD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F86B59A1-C933-DCC6-8274-D46F9F8D1B74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91E44A15-94A5-C00A-F261-7262870AA233}"/>
              </a:ext>
            </a:extLst>
          </p:cNvPr>
          <p:cNvSpPr txBox="1"/>
          <p:nvPr/>
        </p:nvSpPr>
        <p:spPr>
          <a:xfrm>
            <a:off x="1219200" y="863026"/>
            <a:ext cx="11220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المر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</a:t>
            </a:r>
            <a:r>
              <a:rPr lang="ar-SA" sz="3200" dirty="0" err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لة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الأخيرة سنحدد ماذا علينا أن نفعل بالضبط لإيجاد المطلوب. </a:t>
            </a: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997F4C55-9226-7022-02F8-D8F34982084B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38CF3A36-CF9B-1BB2-92FE-4EDEF2C0B79E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E0C61EEE-FCF1-7C57-0E12-18A36DDFD2F9}"/>
              </a:ext>
            </a:extLst>
          </p:cNvPr>
          <p:cNvSpPr/>
          <p:nvPr/>
        </p:nvSpPr>
        <p:spPr>
          <a:xfrm>
            <a:off x="829410" y="3162300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40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السؤال</a:t>
            </a:r>
            <a:endParaRPr lang="ar-MA" sz="40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" name="Image 6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44872814-96EC-BB9C-143F-80DE36E3BB9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38718" y="4019999"/>
            <a:ext cx="6186141" cy="4940715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1F3B69A7-C997-1D16-0371-DA44F336D683}"/>
              </a:ext>
            </a:extLst>
          </p:cNvPr>
          <p:cNvSpPr txBox="1"/>
          <p:nvPr/>
        </p:nvSpPr>
        <p:spPr>
          <a:xfrm>
            <a:off x="1066800" y="4991100"/>
            <a:ext cx="5562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r-FR" sz="6000" dirty="0">
                <a:solidFill>
                  <a:srgbClr val="FF0000"/>
                </a:solidFill>
              </a:rPr>
              <a:t> 3</a:t>
            </a:r>
            <a:r>
              <a:rPr lang="ar-SA" sz="6000" dirty="0">
                <a:solidFill>
                  <a:srgbClr val="FF0000"/>
                </a:solidFill>
              </a:rPr>
              <a:t>- </a:t>
            </a:r>
            <a:r>
              <a:rPr lang="ar-SA" sz="72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علينا أن نفعل؟ ولماذا؟</a:t>
            </a:r>
            <a:endParaRPr lang="fr-FR" sz="7200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7EEBB7B3-8960-9514-8127-DA67B89B0E9A}"/>
              </a:ext>
            </a:extLst>
          </p:cNvPr>
          <p:cNvSpPr/>
          <p:nvPr/>
        </p:nvSpPr>
        <p:spPr>
          <a:xfrm>
            <a:off x="7300714" y="3467100"/>
            <a:ext cx="5576567" cy="5493614"/>
          </a:xfrm>
          <a:prstGeom prst="roundRect">
            <a:avLst/>
          </a:prstGeom>
          <a:solidFill>
            <a:schemeClr val="accent4"/>
          </a:solidFill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لشراء هدية لأمه بمناسبة عيد الأم، وفر إلياس 25 درهما للأسبوع طيلة 9 أسابيع.</a:t>
            </a:r>
            <a:endParaRPr lang="fr-FR" sz="66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المبلغ الذي وفره؟</a:t>
            </a:r>
          </a:p>
        </p:txBody>
      </p:sp>
    </p:spTree>
    <p:extLst>
      <p:ext uri="{BB962C8B-B14F-4D97-AF65-F5344CB8AC3E}">
        <p14:creationId xmlns:p14="http://schemas.microsoft.com/office/powerpoint/2010/main" val="722427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D28E75-9A5E-C4A4-A67C-89555DE56D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9A5F752B-F016-F41F-90B9-7DA979FEA436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245C1D9-73CD-E1E8-11C6-200658F52258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499A1C9-0B44-8FE3-309B-CB18AB5ACEBD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BF6857DD-67B9-4D48-8998-4043852CC9CB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الجواب</a:t>
            </a: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89280AB0-93F9-BB49-9359-E195B29A218D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475BD1DB-D7F0-16DF-3511-1DB33FFAB41F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121FEF18-C2CB-BCAC-5EF5-BAC97B349304}"/>
              </a:ext>
            </a:extLst>
          </p:cNvPr>
          <p:cNvSpPr/>
          <p:nvPr/>
        </p:nvSpPr>
        <p:spPr>
          <a:xfrm>
            <a:off x="829410" y="3211656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40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الحل</a:t>
            </a:r>
            <a:endParaRPr lang="ar-MA" sz="40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Image 4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C6C7A0D8-C905-A2EB-F0F1-2D677A74B22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67295" y="4020885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CFEAE238-E531-FC01-75D5-37E7AEAEF68D}"/>
              </a:ext>
            </a:extLst>
          </p:cNvPr>
          <p:cNvSpPr txBox="1"/>
          <p:nvPr/>
        </p:nvSpPr>
        <p:spPr>
          <a:xfrm>
            <a:off x="566563" y="3849112"/>
            <a:ext cx="606283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indent="-914400" algn="r" rtl="1">
              <a:buFont typeface="+mj-lt"/>
              <a:buAutoNum type="arabicPeriod"/>
            </a:pPr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يوفر 25 درهما في الأسبوع</a:t>
            </a:r>
            <a:endParaRPr lang="ar-SA" sz="48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914400" indent="-914400" algn="r" rtl="1">
              <a:buFont typeface="+mj-lt"/>
              <a:buAutoNum type="arabicPeriod"/>
            </a:pPr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قام بالتوفير طيلة 9 أسابيع</a:t>
            </a:r>
            <a:endParaRPr lang="ar-SA" sz="48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914400" indent="-914400" algn="r" rtl="1">
              <a:buFont typeface="+mj-lt"/>
              <a:buAutoNum type="arabicPeriod"/>
            </a:pPr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المبلغ الذي وفره؟</a:t>
            </a:r>
            <a:endParaRPr lang="fr-FR" sz="48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297B74F-1BDB-AC11-DF49-E566B62321DD}"/>
              </a:ext>
            </a:extLst>
          </p:cNvPr>
          <p:cNvSpPr txBox="1"/>
          <p:nvPr/>
        </p:nvSpPr>
        <p:spPr>
          <a:xfrm>
            <a:off x="275852" y="6548378"/>
            <a:ext cx="681075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60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عليّ أن أقوم بعملية </a:t>
            </a:r>
            <a:r>
              <a:rPr lang="ar-MA" sz="60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الضرب</a:t>
            </a:r>
            <a:r>
              <a:rPr lang="ar-SA" sz="60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MA" sz="600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60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لإيجاد المبلغ الذي وفره إلياس.</a:t>
            </a:r>
            <a:endParaRPr lang="ar-SA" sz="600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9416DB02-B34E-4185-7778-95135150FD62}"/>
              </a:ext>
            </a:extLst>
          </p:cNvPr>
          <p:cNvSpPr/>
          <p:nvPr/>
        </p:nvSpPr>
        <p:spPr>
          <a:xfrm>
            <a:off x="7300714" y="3467100"/>
            <a:ext cx="5576567" cy="5493614"/>
          </a:xfrm>
          <a:prstGeom prst="roundRect">
            <a:avLst/>
          </a:prstGeom>
          <a:solidFill>
            <a:schemeClr val="accent4"/>
          </a:solidFill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لشراء هدية لأمه بمناسبة عيد الأم، وفر إلياس 25 درهما للأسبوع طيلة 9 أسابيع.</a:t>
            </a:r>
            <a:endParaRPr lang="fr-FR" sz="66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المبلغ الذي وفره؟</a:t>
            </a:r>
          </a:p>
        </p:txBody>
      </p:sp>
    </p:spTree>
    <p:extLst>
      <p:ext uri="{BB962C8B-B14F-4D97-AF65-F5344CB8AC3E}">
        <p14:creationId xmlns:p14="http://schemas.microsoft.com/office/powerpoint/2010/main" val="1842214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7E3F13-3199-65BD-6E3D-20BB142904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8E8D6C03-0D77-2FE8-BA0C-629F2C564D65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4E94366-57DA-540C-8CD3-E06AD68196EA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800C298-D6B9-091C-2E87-4F86864848B2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C0DA01C2-DEB2-9836-8D76-AEC47158FD35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لاحظوا جيدا. لماذا سنجري عملية ال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ضرب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لإيجاد حل المسألة.</a:t>
            </a: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4480D423-9065-F953-0B6E-E35B387F901C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3752732-A4D0-5434-C8DD-C5845C5E5745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7" name="Rectangle : coins arrondis 4">
            <a:extLst>
              <a:ext uri="{FF2B5EF4-FFF2-40B4-BE49-F238E27FC236}">
                <a16:creationId xmlns:a16="http://schemas.microsoft.com/office/drawing/2014/main" id="{89507A1F-75DC-EA21-5F60-1C8CA34A81FA}"/>
              </a:ext>
            </a:extLst>
          </p:cNvPr>
          <p:cNvSpPr/>
          <p:nvPr/>
        </p:nvSpPr>
        <p:spPr>
          <a:xfrm>
            <a:off x="4876800" y="5326010"/>
            <a:ext cx="3324811" cy="1945098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عدد الأسابيع</a:t>
            </a:r>
          </a:p>
        </p:txBody>
      </p:sp>
      <p:sp>
        <p:nvSpPr>
          <p:cNvPr id="6" name="Rectangle : coins arrondis 4">
            <a:extLst>
              <a:ext uri="{FF2B5EF4-FFF2-40B4-BE49-F238E27FC236}">
                <a16:creationId xmlns:a16="http://schemas.microsoft.com/office/drawing/2014/main" id="{99474349-DAF7-8FA8-C807-051A9AC7D8B3}"/>
              </a:ext>
            </a:extLst>
          </p:cNvPr>
          <p:cNvSpPr/>
          <p:nvPr/>
        </p:nvSpPr>
        <p:spPr>
          <a:xfrm>
            <a:off x="381000" y="5326010"/>
            <a:ext cx="3476254" cy="1945098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مبلغ التوفير في كل أسبوع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98B1E6E-7A25-E02A-D06E-BCFE88245077}"/>
              </a:ext>
            </a:extLst>
          </p:cNvPr>
          <p:cNvSpPr txBox="1"/>
          <p:nvPr/>
        </p:nvSpPr>
        <p:spPr>
          <a:xfrm>
            <a:off x="3810000" y="4975120"/>
            <a:ext cx="1324347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600" dirty="0"/>
              <a:t>?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D0246FD8-E232-D8DA-BA82-80D8C32BCB37}"/>
              </a:ext>
            </a:extLst>
          </p:cNvPr>
          <p:cNvSpPr txBox="1"/>
          <p:nvPr/>
        </p:nvSpPr>
        <p:spPr>
          <a:xfrm>
            <a:off x="8077200" y="4916971"/>
            <a:ext cx="1324347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16600" dirty="0"/>
              <a:t>=</a:t>
            </a:r>
            <a:endParaRPr lang="fr-FR" sz="16600" dirty="0"/>
          </a:p>
        </p:txBody>
      </p:sp>
      <p:sp>
        <p:nvSpPr>
          <p:cNvPr id="4" name="Rectangle : coins arrondis 4">
            <a:extLst>
              <a:ext uri="{FF2B5EF4-FFF2-40B4-BE49-F238E27FC236}">
                <a16:creationId xmlns:a16="http://schemas.microsoft.com/office/drawing/2014/main" id="{794FADF8-E1FA-F602-37C8-C3AEBF8BD545}"/>
              </a:ext>
            </a:extLst>
          </p:cNvPr>
          <p:cNvSpPr/>
          <p:nvPr/>
        </p:nvSpPr>
        <p:spPr>
          <a:xfrm>
            <a:off x="9297358" y="5228725"/>
            <a:ext cx="4129802" cy="2042383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48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المبلغ الذي وفره</a:t>
            </a:r>
            <a:r>
              <a:rPr lang="ar-SA" sz="48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ar-MA" sz="48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0619309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CE716F-96EC-2D69-C34B-5F7B744839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8FCB1023-028D-E7B4-0189-B1FD5E1E9939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E56B6F8-24F9-F75D-89C3-26720993981D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987079B3-D5B0-2876-556A-6B2147B5C7DC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97FE31CD-2188-6425-0824-DD91DB634E58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نعم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سنضرب المبلغ الذي يوفره في كل أسبوع في عدد الأسابيع</a:t>
            </a: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8EB9272A-DFE7-5D7C-9D6C-5FA4123B5CCD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B5DF3E76-C079-A0A3-0D45-72029AA5B247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7" name="Rectangle : coins arrondis 4">
            <a:extLst>
              <a:ext uri="{FF2B5EF4-FFF2-40B4-BE49-F238E27FC236}">
                <a16:creationId xmlns:a16="http://schemas.microsoft.com/office/drawing/2014/main" id="{0F45B6CE-0682-0637-53CD-50064C71BB67}"/>
              </a:ext>
            </a:extLst>
          </p:cNvPr>
          <p:cNvSpPr/>
          <p:nvPr/>
        </p:nvSpPr>
        <p:spPr>
          <a:xfrm>
            <a:off x="5257801" y="4838700"/>
            <a:ext cx="2943810" cy="2783298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138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9</a:t>
            </a:r>
          </a:p>
        </p:txBody>
      </p:sp>
      <p:sp>
        <p:nvSpPr>
          <p:cNvPr id="6" name="Rectangle : coins arrondis 4">
            <a:extLst>
              <a:ext uri="{FF2B5EF4-FFF2-40B4-BE49-F238E27FC236}">
                <a16:creationId xmlns:a16="http://schemas.microsoft.com/office/drawing/2014/main" id="{06D7EE0A-1425-4E58-A39E-AFBAA4FB7D76}"/>
              </a:ext>
            </a:extLst>
          </p:cNvPr>
          <p:cNvSpPr/>
          <p:nvPr/>
        </p:nvSpPr>
        <p:spPr>
          <a:xfrm>
            <a:off x="457200" y="4838700"/>
            <a:ext cx="3351420" cy="2783298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138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25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B243465-A6F8-5011-CDAF-EF9141DF7DDC}"/>
              </a:ext>
            </a:extLst>
          </p:cNvPr>
          <p:cNvSpPr txBox="1"/>
          <p:nvPr/>
        </p:nvSpPr>
        <p:spPr>
          <a:xfrm>
            <a:off x="3886200" y="4975120"/>
            <a:ext cx="1324347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16600" dirty="0">
                <a:solidFill>
                  <a:srgbClr val="FF0000"/>
                </a:solidFill>
              </a:rPr>
              <a:t>×</a:t>
            </a:r>
            <a:endParaRPr lang="fr-FR" sz="16600" dirty="0">
              <a:solidFill>
                <a:srgbClr val="FF0000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DE474B2-986A-7D71-C3A1-B30A9B3707B4}"/>
              </a:ext>
            </a:extLst>
          </p:cNvPr>
          <p:cNvSpPr txBox="1"/>
          <p:nvPr/>
        </p:nvSpPr>
        <p:spPr>
          <a:xfrm>
            <a:off x="8201611" y="4906910"/>
            <a:ext cx="1324347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16600" dirty="0"/>
              <a:t>=</a:t>
            </a:r>
            <a:endParaRPr lang="fr-FR" sz="16600" dirty="0"/>
          </a:p>
        </p:txBody>
      </p:sp>
      <p:sp>
        <p:nvSpPr>
          <p:cNvPr id="4" name="Rectangle : coins arrondis 4">
            <a:extLst>
              <a:ext uri="{FF2B5EF4-FFF2-40B4-BE49-F238E27FC236}">
                <a16:creationId xmlns:a16="http://schemas.microsoft.com/office/drawing/2014/main" id="{8A075C67-AD88-0F6E-2705-0CD7FC62CC77}"/>
              </a:ext>
            </a:extLst>
          </p:cNvPr>
          <p:cNvSpPr/>
          <p:nvPr/>
        </p:nvSpPr>
        <p:spPr>
          <a:xfrm>
            <a:off x="9650792" y="4838700"/>
            <a:ext cx="3379407" cy="2783298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المبلغ الذي وفره</a:t>
            </a:r>
            <a:r>
              <a:rPr lang="ar-S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ar-MA" sz="54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67547241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EC21FB-B672-B7DA-932F-D8D90E2BC9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029E5252-F8A0-D1D0-73C6-B6A7BAA28950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3F199E3B-D9BB-8B14-5C74-027F468F9C10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FE4AC312-6E0F-C758-87D7-172515235327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16D2526C-13C0-BA6F-D715-376D98F5A1F6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حل المسألة.</a:t>
            </a: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51F3161B-C60A-5F07-B77C-43C8EF17D1D4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F491AC2B-9BF3-B4E8-FB72-557C3F8A72AB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93FDB0FE-B454-E7A5-AB5B-40A049B3C813}"/>
              </a:ext>
            </a:extLst>
          </p:cNvPr>
          <p:cNvSpPr/>
          <p:nvPr/>
        </p:nvSpPr>
        <p:spPr>
          <a:xfrm>
            <a:off x="829410" y="3211656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40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المبلغ الذي وفره؟</a:t>
            </a:r>
          </a:p>
        </p:txBody>
      </p:sp>
      <p:pic>
        <p:nvPicPr>
          <p:cNvPr id="5" name="Image 4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8D8DC509-D1F0-E64E-6007-9C9F751A34D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19078" y="4019999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CCA494FA-7D87-F607-D9FE-6A507EDBD8E8}"/>
              </a:ext>
            </a:extLst>
          </p:cNvPr>
          <p:cNvSpPr txBox="1"/>
          <p:nvPr/>
        </p:nvSpPr>
        <p:spPr>
          <a:xfrm>
            <a:off x="990600" y="4828788"/>
            <a:ext cx="5638799" cy="26007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المبلغ الذي وفره </a:t>
            </a:r>
            <a:r>
              <a:rPr lang="ar-S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هو:</a:t>
            </a:r>
          </a:p>
          <a:p>
            <a:pPr algn="ctr" rtl="1"/>
            <a:r>
              <a:rPr lang="fr-FR" sz="115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25 × 9 = 225</a:t>
            </a:r>
            <a:endParaRPr lang="ar-SA" sz="115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E88C2EDB-2565-FA8D-0353-AE84A5481C44}"/>
              </a:ext>
            </a:extLst>
          </p:cNvPr>
          <p:cNvSpPr/>
          <p:nvPr/>
        </p:nvSpPr>
        <p:spPr>
          <a:xfrm>
            <a:off x="7300714" y="3467100"/>
            <a:ext cx="5576567" cy="5493614"/>
          </a:xfrm>
          <a:prstGeom prst="roundRect">
            <a:avLst/>
          </a:prstGeom>
          <a:solidFill>
            <a:schemeClr val="accent4"/>
          </a:solidFill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لشراء هدية لأمه بمناسبة عيد الأم، وفر إلياس 25 درهما للأسبوع طيلة 9 أسابيع.</a:t>
            </a:r>
            <a:endParaRPr lang="fr-FR" sz="66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المبلغ الذي وفره؟</a:t>
            </a:r>
          </a:p>
        </p:txBody>
      </p:sp>
    </p:spTree>
    <p:extLst>
      <p:ext uri="{BB962C8B-B14F-4D97-AF65-F5344CB8AC3E}">
        <p14:creationId xmlns:p14="http://schemas.microsoft.com/office/powerpoint/2010/main" val="2771345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10E2A9-A1A2-0B8F-3B70-1F219DAD08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05259484-6A0A-C281-11B4-07A0AC145F25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67369732-1AEB-7799-05C8-632422C7DD89}"/>
              </a:ext>
            </a:extLst>
          </p:cNvPr>
          <p:cNvSpPr/>
          <p:nvPr/>
        </p:nvSpPr>
        <p:spPr>
          <a:xfrm>
            <a:off x="3652888" y="2889589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A34600F2-5D7D-F0B2-38BC-0A2F2CFBB560}"/>
              </a:ext>
            </a:extLst>
          </p:cNvPr>
          <p:cNvSpPr txBox="1"/>
          <p:nvPr/>
        </p:nvSpPr>
        <p:spPr>
          <a:xfrm>
            <a:off x="4101799" y="3970780"/>
            <a:ext cx="5688882" cy="12753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 rtl="1">
              <a:lnSpc>
                <a:spcPts val="11099"/>
              </a:lnSpc>
            </a:pPr>
            <a:r>
              <a:rPr lang="ar-MA" sz="5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على الكراسة</a:t>
            </a:r>
            <a:endParaRPr lang="en-US" sz="54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61F05C72-DE2A-BB74-A7DB-2A397123F7C6}"/>
              </a:ext>
            </a:extLst>
          </p:cNvPr>
          <p:cNvSpPr txBox="1"/>
          <p:nvPr/>
        </p:nvSpPr>
        <p:spPr>
          <a:xfrm>
            <a:off x="3870366" y="2596548"/>
            <a:ext cx="5886448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algn="ctr" defTabSz="685834" rtl="1" eaLnBrk="1" latinLnBrk="0" hangingPunct="1">
              <a:lnSpc>
                <a:spcPts val="11099"/>
              </a:lnSpc>
            </a:pPr>
            <a:r>
              <a:rPr lang="ar-S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عمل فردي على الكراسة</a:t>
            </a:r>
            <a:endParaRPr lang="en-US" sz="72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280F0BFE-CAB5-5EA4-3012-3BC8C1C6C7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53D9CF05-E468-1BE7-23D1-FA2D35F571B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pic>
        <p:nvPicPr>
          <p:cNvPr id="8" name="Image 7" descr="Une image contenant cercle, capture d’écran, Symétrie, art&#10;&#10;Le contenu généré par l’IA peut être incorrect.">
            <a:extLst>
              <a:ext uri="{FF2B5EF4-FFF2-40B4-BE49-F238E27FC236}">
                <a16:creationId xmlns:a16="http://schemas.microsoft.com/office/drawing/2014/main" id="{6123E6D3-D671-031D-7E1A-AB8CD38E348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66" t="4255" r="50434" b="64450"/>
          <a:stretch>
            <a:fillRect/>
          </a:stretch>
        </p:blipFill>
        <p:spPr>
          <a:xfrm>
            <a:off x="5593596" y="5600700"/>
            <a:ext cx="2265336" cy="2769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7586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E0AEDD-9E14-FCDC-00F7-08AF1041D1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D3522294-6C80-1628-4E4C-1077351EDD1F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7FD61BC-DC31-653B-5CCB-340533D3B639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5DB72596-1CD9-363A-362D-933B31124F0D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D245EE7-485C-512F-42D9-CD77EF8CC118}"/>
              </a:ext>
            </a:extLst>
          </p:cNvPr>
          <p:cNvSpPr txBox="1"/>
          <p:nvPr/>
        </p:nvSpPr>
        <p:spPr>
          <a:xfrm>
            <a:off x="4724400" y="976263"/>
            <a:ext cx="7791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خدوا كراساتكم سننجز التمارين الصفحة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21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2DE81340-7541-6147-04BF-9E25187E64F7}"/>
              </a:ext>
            </a:extLst>
          </p:cNvPr>
          <p:cNvSpPr/>
          <p:nvPr/>
        </p:nvSpPr>
        <p:spPr>
          <a:xfrm rot="10800000">
            <a:off x="12752913" y="1012724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664AB917-0E25-4860-2660-821F44F6E8BF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7" name="Image 6">
            <a:extLst>
              <a:ext uri="{FF2B5EF4-FFF2-40B4-BE49-F238E27FC236}">
                <a16:creationId xmlns:a16="http://schemas.microsoft.com/office/drawing/2014/main" id="{C4B2B733-164F-B33E-69CA-0F0C72FC74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4875" y="4076700"/>
            <a:ext cx="13206248" cy="426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651901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F1B75F-06BD-CC05-9518-2ED9AD4C5B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C54BE6EB-D06C-06D1-EA67-8C47DFB79D92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DCDFDA80-6E61-0588-40BC-D77714858798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3B0A3215-F200-2F5E-DFA9-DB07690DE29B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D910BDDB-3207-BAA5-7934-3B1CE065EF76}"/>
              </a:ext>
            </a:extLst>
          </p:cNvPr>
          <p:cNvSpPr txBox="1"/>
          <p:nvPr/>
        </p:nvSpPr>
        <p:spPr>
          <a:xfrm>
            <a:off x="4724400" y="976263"/>
            <a:ext cx="7791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87D892F2-E4EB-3044-EA41-EDEABB7108F1}"/>
              </a:ext>
            </a:extLst>
          </p:cNvPr>
          <p:cNvSpPr/>
          <p:nvPr/>
        </p:nvSpPr>
        <p:spPr>
          <a:xfrm rot="10800000">
            <a:off x="12752913" y="1012724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BFC74CC8-E42D-A81F-F553-447B11DB3E51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6" name="Image 5">
            <a:extLst>
              <a:ext uri="{FF2B5EF4-FFF2-40B4-BE49-F238E27FC236}">
                <a16:creationId xmlns:a16="http://schemas.microsoft.com/office/drawing/2014/main" id="{CE0C4795-131C-F6A4-8B69-DB2674998B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4875" y="4076700"/>
            <a:ext cx="13206248" cy="4267200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53B03FCE-69E9-C4B6-A951-EF2C87487AAE}"/>
              </a:ext>
            </a:extLst>
          </p:cNvPr>
          <p:cNvSpPr txBox="1"/>
          <p:nvPr/>
        </p:nvSpPr>
        <p:spPr>
          <a:xfrm>
            <a:off x="2962290" y="2881571"/>
            <a:ext cx="7791417" cy="550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تصحيح</a:t>
            </a:r>
            <a:r>
              <a:rPr lang="ar-M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تفاعلي على السبورة الجانبية</a:t>
            </a:r>
            <a:endParaRPr lang="ar-SA" sz="44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4024158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E7268C-B533-4D39-7095-F468A6AA96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53820389-B17D-D420-B5C8-20B433042271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23B895F2-C9D1-17FA-14C9-76551497CD87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6FEFA14C-A9CB-8592-A48F-3BA0A409E086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194A86F8-0E8F-AF81-62CB-983465113E4A}"/>
              </a:ext>
            </a:extLst>
          </p:cNvPr>
          <p:cNvSpPr txBox="1"/>
          <p:nvPr/>
        </p:nvSpPr>
        <p:spPr>
          <a:xfrm>
            <a:off x="4724400" y="976263"/>
            <a:ext cx="7791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أتمموا ملء الجدول كما هو مطلوب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2AE0D526-A9F3-EEA6-122D-F84B6DCB7884}"/>
              </a:ext>
            </a:extLst>
          </p:cNvPr>
          <p:cNvSpPr/>
          <p:nvPr/>
        </p:nvSpPr>
        <p:spPr>
          <a:xfrm rot="10800000">
            <a:off x="12752913" y="1012724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4E1E1FDF-0EC3-424B-93E4-B5F49A4323AE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11" name="Image 10">
            <a:extLst>
              <a:ext uri="{FF2B5EF4-FFF2-40B4-BE49-F238E27FC236}">
                <a16:creationId xmlns:a16="http://schemas.microsoft.com/office/drawing/2014/main" id="{6BEFEBF5-4BE2-1706-BCAE-8A2BA59F891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5522" y="4121843"/>
            <a:ext cx="12969992" cy="3679941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9978B8A-48AB-17ED-37B2-43E7CB8D9870}"/>
              </a:ext>
            </a:extLst>
          </p:cNvPr>
          <p:cNvSpPr/>
          <p:nvPr/>
        </p:nvSpPr>
        <p:spPr>
          <a:xfrm>
            <a:off x="609601" y="5372100"/>
            <a:ext cx="4267200" cy="226268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0302550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06C5DF-D5A1-6F39-729F-34572B6DC3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A118DA6-429F-82CE-69F6-5548C85F9707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B9857004-B1E0-89A8-0153-84C091091307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AFC030DF-1A8F-0545-1D9C-D60D59900999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4A20450C-BE68-786D-2D5F-FE54C3BC43BC}"/>
              </a:ext>
            </a:extLst>
          </p:cNvPr>
          <p:cNvSpPr txBox="1"/>
          <p:nvPr/>
        </p:nvSpPr>
        <p:spPr>
          <a:xfrm>
            <a:off x="4724400" y="976263"/>
            <a:ext cx="7791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D27844DB-76C8-79F6-C6BF-E5CF7339BC21}"/>
              </a:ext>
            </a:extLst>
          </p:cNvPr>
          <p:cNvSpPr/>
          <p:nvPr/>
        </p:nvSpPr>
        <p:spPr>
          <a:xfrm rot="10800000">
            <a:off x="12752913" y="1012724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914818F2-32C5-39F4-9CC5-8DB585201ED2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CF5C5FA5-BCB9-466D-D489-D760DBA06145}"/>
              </a:ext>
            </a:extLst>
          </p:cNvPr>
          <p:cNvSpPr txBox="1"/>
          <p:nvPr/>
        </p:nvSpPr>
        <p:spPr>
          <a:xfrm>
            <a:off x="2962290" y="2618625"/>
            <a:ext cx="7791417" cy="934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تصحيح</a:t>
            </a:r>
            <a:r>
              <a:rPr lang="ar-M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تفاعلي على السبورة الجانبية</a:t>
            </a:r>
          </a:p>
          <a:p>
            <a:pPr marL="0" lvl="1" algn="ct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 جرد جميع الإجابات الممكنة</a:t>
            </a:r>
            <a:endParaRPr lang="ar-SA" sz="44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7B40F496-6C4B-356C-46F9-6223422016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5522" y="4121843"/>
            <a:ext cx="12969992" cy="3679941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DFAD9FEB-001D-B05B-93D0-DE35271021AD}"/>
              </a:ext>
            </a:extLst>
          </p:cNvPr>
          <p:cNvSpPr/>
          <p:nvPr/>
        </p:nvSpPr>
        <p:spPr>
          <a:xfrm>
            <a:off x="609601" y="5372100"/>
            <a:ext cx="4267200" cy="226268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4088755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11B798-EBEF-CC9C-012E-F17458DD73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F93FA6C-93A2-F203-ABDC-07A67CA1B62F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803D5A15-EDBC-A813-8AD9-5821661B1830}"/>
              </a:ext>
            </a:extLst>
          </p:cNvPr>
          <p:cNvSpPr/>
          <p:nvPr/>
        </p:nvSpPr>
        <p:spPr>
          <a:xfrm>
            <a:off x="228600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10A31BA2-EB90-DFEA-77C1-D72456DEEFAA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657D8AEB-28DA-3A0F-B9B1-35798FEE4F2C}"/>
              </a:ext>
            </a:extLst>
          </p:cNvPr>
          <p:cNvSpPr txBox="1"/>
          <p:nvPr/>
        </p:nvSpPr>
        <p:spPr>
          <a:xfrm>
            <a:off x="4724400" y="976263"/>
            <a:ext cx="7791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أنجزوا التمرين 3 صفحة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21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CE0F4225-E164-6F2D-0E4A-867FF04F6D33}"/>
              </a:ext>
            </a:extLst>
          </p:cNvPr>
          <p:cNvSpPr/>
          <p:nvPr/>
        </p:nvSpPr>
        <p:spPr>
          <a:xfrm rot="10800000">
            <a:off x="12752913" y="1012724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568F8A23-A8DA-859E-D84A-3EBCA143DBC1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11" name="Image 10">
            <a:extLst>
              <a:ext uri="{FF2B5EF4-FFF2-40B4-BE49-F238E27FC236}">
                <a16:creationId xmlns:a16="http://schemas.microsoft.com/office/drawing/2014/main" id="{428A32D9-B45E-EF2D-D417-1E4CD51D636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149" y="4396740"/>
            <a:ext cx="13147469" cy="432816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0993A580-3540-6AC7-C0C5-558F9AA2D9B0}"/>
              </a:ext>
            </a:extLst>
          </p:cNvPr>
          <p:cNvSpPr/>
          <p:nvPr/>
        </p:nvSpPr>
        <p:spPr>
          <a:xfrm>
            <a:off x="685800" y="5524500"/>
            <a:ext cx="5029200" cy="29718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6324199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2C7BFA-BE24-9F71-6CDE-438AB9F3F7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95667A1C-D949-8D62-CBB1-5D78AFEA258C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0F07FF1-5237-4D14-5DF6-D5C165D8A1E6}"/>
              </a:ext>
            </a:extLst>
          </p:cNvPr>
          <p:cNvSpPr/>
          <p:nvPr/>
        </p:nvSpPr>
        <p:spPr>
          <a:xfrm>
            <a:off x="228600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E30F55FC-2578-330B-E045-07DF161E666F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E13756FB-7124-EEF4-6263-B8353A5DFB3A}"/>
              </a:ext>
            </a:extLst>
          </p:cNvPr>
          <p:cNvSpPr txBox="1"/>
          <p:nvPr/>
        </p:nvSpPr>
        <p:spPr>
          <a:xfrm>
            <a:off x="4724400" y="976263"/>
            <a:ext cx="7791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CA237305-E44F-581E-4BBE-EB2AFA2B0228}"/>
              </a:ext>
            </a:extLst>
          </p:cNvPr>
          <p:cNvSpPr/>
          <p:nvPr/>
        </p:nvSpPr>
        <p:spPr>
          <a:xfrm rot="10800000">
            <a:off x="12752913" y="1012724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586C0CFC-C9CB-8327-6C37-DEBC266E2D1F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F8ADC0B8-F7D4-A7DF-33B9-F93BFC99A1C0}"/>
              </a:ext>
            </a:extLst>
          </p:cNvPr>
          <p:cNvSpPr txBox="1"/>
          <p:nvPr/>
        </p:nvSpPr>
        <p:spPr>
          <a:xfrm>
            <a:off x="2962290" y="3101402"/>
            <a:ext cx="7791417" cy="550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تصحيح</a:t>
            </a:r>
            <a:r>
              <a:rPr lang="ar-M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تفاعلي على السبورة الجانبية</a:t>
            </a:r>
            <a:endParaRPr lang="ar-SA" sz="44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0A8D5B39-75EC-2C0E-EB4F-34AF15B234B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149" y="4396740"/>
            <a:ext cx="13147469" cy="432816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62F7519-13C7-7F2C-7D18-06D41DB74928}"/>
              </a:ext>
            </a:extLst>
          </p:cNvPr>
          <p:cNvSpPr/>
          <p:nvPr/>
        </p:nvSpPr>
        <p:spPr>
          <a:xfrm>
            <a:off x="685800" y="5524500"/>
            <a:ext cx="5029200" cy="29718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7021246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2E0D25-B395-8DBD-4D14-4B5DCEB88D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C81A0A5D-2BB5-C5F5-ABD7-FAF107D28BBE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1E386776-017A-8F13-DC09-55F273EC2ADC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21BA9967-6259-7C64-C2E4-8B38C5A20CEA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14A029FF-C3DF-B214-3A01-6B82500F6C93}"/>
              </a:ext>
            </a:extLst>
          </p:cNvPr>
          <p:cNvSpPr txBox="1"/>
          <p:nvPr/>
        </p:nvSpPr>
        <p:spPr>
          <a:xfrm>
            <a:off x="1371600" y="976263"/>
            <a:ext cx="111442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ابحثوا 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عن حل المسألة </a:t>
            </a:r>
            <a:r>
              <a:rPr lang="ar-MA" sz="320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المحددة </a:t>
            </a:r>
            <a:r>
              <a:rPr lang="ar-SA" sz="320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مع 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تسجيل خطوات الحل على دفتر البحث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C7FF2ACA-AE30-261B-8C2D-CD66653395CE}"/>
              </a:ext>
            </a:extLst>
          </p:cNvPr>
          <p:cNvSpPr/>
          <p:nvPr/>
        </p:nvSpPr>
        <p:spPr>
          <a:xfrm rot="10800000">
            <a:off x="12752913" y="1012724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1B272DEB-D38E-E761-64BF-AFB22AB6B88C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17" name="ZoneTexte 16">
            <a:extLst>
              <a:ext uri="{FF2B5EF4-FFF2-40B4-BE49-F238E27FC236}">
                <a16:creationId xmlns:a16="http://schemas.microsoft.com/office/drawing/2014/main" id="{DABADDA1-FA26-87CE-2217-4960FD6D21EB}"/>
              </a:ext>
            </a:extLst>
          </p:cNvPr>
          <p:cNvSpPr txBox="1"/>
          <p:nvPr/>
        </p:nvSpPr>
        <p:spPr>
          <a:xfrm>
            <a:off x="914400" y="4229100"/>
            <a:ext cx="54864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>
              <a:highlight>
                <a:srgbClr val="C0C0C0"/>
              </a:highlight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37AC746-DD36-1866-29B2-92A67B0991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14300" y="3695700"/>
            <a:ext cx="12546986" cy="4454963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A288D250-79A6-6EC7-C904-DD623F1DB5FA}"/>
              </a:ext>
            </a:extLst>
          </p:cNvPr>
          <p:cNvSpPr/>
          <p:nvPr/>
        </p:nvSpPr>
        <p:spPr>
          <a:xfrm>
            <a:off x="7086600" y="4902395"/>
            <a:ext cx="6090920" cy="29718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2296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16F60C-7E2B-A3B7-185A-063F6F07B3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9AE8FD5D-C973-16D5-C364-7EBD267225FF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EAC8CCF-F533-6044-B8FE-07D70921298A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8D835793-FEC6-D9F4-7B11-6EFBC9614846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3071B783-9513-4847-1EE6-EAEE9D36429B}"/>
              </a:ext>
            </a:extLst>
          </p:cNvPr>
          <p:cNvSpPr txBox="1"/>
          <p:nvPr/>
        </p:nvSpPr>
        <p:spPr>
          <a:xfrm>
            <a:off x="1371600" y="976263"/>
            <a:ext cx="111442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FF894C60-6A33-E0FE-7240-91E33E14006E}"/>
              </a:ext>
            </a:extLst>
          </p:cNvPr>
          <p:cNvSpPr/>
          <p:nvPr/>
        </p:nvSpPr>
        <p:spPr>
          <a:xfrm rot="10800000">
            <a:off x="12752913" y="1012724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6044E274-D729-9180-3F35-34E4CF5110FC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17" name="ZoneTexte 16">
            <a:extLst>
              <a:ext uri="{FF2B5EF4-FFF2-40B4-BE49-F238E27FC236}">
                <a16:creationId xmlns:a16="http://schemas.microsoft.com/office/drawing/2014/main" id="{77395028-E04C-1AD3-9A70-7C01DE2D1F1F}"/>
              </a:ext>
            </a:extLst>
          </p:cNvPr>
          <p:cNvSpPr txBox="1"/>
          <p:nvPr/>
        </p:nvSpPr>
        <p:spPr>
          <a:xfrm>
            <a:off x="914400" y="4229100"/>
            <a:ext cx="54864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>
              <a:highlight>
                <a:srgbClr val="C0C0C0"/>
              </a:highlight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E6E42664-6DCC-9B8E-AA85-D7295ACF34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14300" y="3695700"/>
            <a:ext cx="12546986" cy="4454963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2486FE2B-EC6A-36CA-17E2-DB2714510649}"/>
              </a:ext>
            </a:extLst>
          </p:cNvPr>
          <p:cNvSpPr/>
          <p:nvPr/>
        </p:nvSpPr>
        <p:spPr>
          <a:xfrm>
            <a:off x="7086600" y="4902395"/>
            <a:ext cx="6090920" cy="29718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fr-FR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C6004A56-B7C9-49D1-AE29-E53045F56F69}"/>
              </a:ext>
            </a:extLst>
          </p:cNvPr>
          <p:cNvSpPr txBox="1"/>
          <p:nvPr/>
        </p:nvSpPr>
        <p:spPr>
          <a:xfrm>
            <a:off x="8610600" y="7250459"/>
            <a:ext cx="2057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800" b="1" dirty="0">
                <a:solidFill>
                  <a:srgbClr val="FF0000"/>
                </a:solidFill>
              </a:rPr>
              <a:t>29</a:t>
            </a:r>
            <a:r>
              <a:rPr lang="fr-FR" sz="2800" b="1" dirty="0">
                <a:solidFill>
                  <a:srgbClr val="FF0000"/>
                </a:solidFill>
              </a:rPr>
              <a:t>×</a:t>
            </a:r>
            <a:r>
              <a:rPr lang="ar-MA" sz="2800" b="1" dirty="0">
                <a:solidFill>
                  <a:srgbClr val="FF0000"/>
                </a:solidFill>
              </a:rPr>
              <a:t>8</a:t>
            </a:r>
            <a:r>
              <a:rPr lang="fr-FR" sz="2800" b="1" dirty="0">
                <a:solidFill>
                  <a:srgbClr val="FF0000"/>
                </a:solidFill>
              </a:rPr>
              <a:t>=</a:t>
            </a:r>
            <a:r>
              <a:rPr lang="ar-MA" sz="2800" b="1" dirty="0">
                <a:solidFill>
                  <a:srgbClr val="FF0000"/>
                </a:solidFill>
              </a:rPr>
              <a:t>232</a:t>
            </a:r>
            <a:endParaRPr lang="fr-FR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462566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0D3766-B66F-AD9A-5982-78FC7AE56B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BE2AC35F-F345-1062-5C2D-FDBB3F54EA3C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l" defTabSz="685834" rtl="0" eaLnBrk="1" latinLnBrk="0" hangingPunct="1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900E4C5-362F-2FBE-1553-35E877A5810D}"/>
              </a:ext>
            </a:extLst>
          </p:cNvPr>
          <p:cNvSpPr/>
          <p:nvPr/>
        </p:nvSpPr>
        <p:spPr>
          <a:xfrm>
            <a:off x="3652888" y="2889589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9539F363-66EA-18B4-861A-55EB11320F5D}"/>
              </a:ext>
            </a:extLst>
          </p:cNvPr>
          <p:cNvSpPr txBox="1"/>
          <p:nvPr/>
        </p:nvSpPr>
        <p:spPr>
          <a:xfrm>
            <a:off x="2895600" y="3970418"/>
            <a:ext cx="7556801" cy="13542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 rtl="1"/>
            <a:r>
              <a:rPr lang="fr-FR" sz="4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 </a:t>
            </a:r>
            <a:r>
              <a:rPr lang="ar-SA" sz="4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التعرف على الأعداد وقيمة الأرقام ومكانها</a:t>
            </a:r>
          </a:p>
          <a:p>
            <a:pPr algn="ctr" defTabSz="685834" rtl="1"/>
            <a:r>
              <a:rPr lang="ar-SA" sz="4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باستخدام لعبة </a:t>
            </a:r>
            <a:r>
              <a:rPr lang="ar-MA" sz="4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القفز على الأعداد</a:t>
            </a:r>
            <a:endParaRPr lang="en-US" sz="44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2E43F0AD-CA5A-B1DB-02B9-B61E3B041261}"/>
              </a:ext>
            </a:extLst>
          </p:cNvPr>
          <p:cNvSpPr txBox="1"/>
          <p:nvPr/>
        </p:nvSpPr>
        <p:spPr>
          <a:xfrm>
            <a:off x="3870366" y="2596548"/>
            <a:ext cx="5886448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algn="ctr" defTabSz="685834" rtl="1" eaLnBrk="1" latinLnBrk="0" hangingPunct="1">
              <a:lnSpc>
                <a:spcPts val="11099"/>
              </a:lnSpc>
            </a:pPr>
            <a:r>
              <a:rPr lang="ar-S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لعبة</a:t>
            </a:r>
            <a:r>
              <a:rPr lang="ar-M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:القفز على الأعداد</a:t>
            </a:r>
            <a:endParaRPr lang="en-US" sz="72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47B32BC9-3E23-9FD3-FE82-DDCA22010E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8438497B-B8C9-9F3B-904B-3AB7C83732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0687EDE-C1F8-DD48-3E17-BC6F2EBFDEC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" b="23"/>
          <a:stretch/>
        </p:blipFill>
        <p:spPr>
          <a:xfrm>
            <a:off x="5531000" y="6031763"/>
            <a:ext cx="2286000" cy="2553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705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DBB131-EA35-215A-EF0A-BC625E038D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5839B71-69E0-694E-B3E9-8B10CE4FA6FB}"/>
              </a:ext>
            </a:extLst>
          </p:cNvPr>
          <p:cNvSpPr/>
          <p:nvPr/>
        </p:nvSpPr>
        <p:spPr>
          <a:xfrm>
            <a:off x="-1" y="2182636"/>
            <a:ext cx="13716001" cy="8104364"/>
          </a:xfrm>
          <a:prstGeom prst="rect">
            <a:avLst/>
          </a:prstGeom>
          <a:solidFill>
            <a:srgbClr val="4AC28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9CBABCC-703A-1F7F-9ECE-3B1353F55E0F}"/>
              </a:ext>
            </a:extLst>
          </p:cNvPr>
          <p:cNvSpPr/>
          <p:nvPr/>
        </p:nvSpPr>
        <p:spPr>
          <a:xfrm>
            <a:off x="275854" y="2476500"/>
            <a:ext cx="13164293" cy="74675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ٍٍ</a:t>
            </a: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2787366D-4593-DE07-FCC0-692DE29035DD}"/>
              </a:ext>
            </a:extLst>
          </p:cNvPr>
          <p:cNvSpPr/>
          <p:nvPr/>
        </p:nvSpPr>
        <p:spPr>
          <a:xfrm>
            <a:off x="-1" y="644347"/>
            <a:ext cx="13716001" cy="153829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61C7E756-0EFF-9D4E-F8C0-8B97C82A62C7}"/>
              </a:ext>
            </a:extLst>
          </p:cNvPr>
          <p:cNvSpPr txBox="1"/>
          <p:nvPr/>
        </p:nvSpPr>
        <p:spPr>
          <a:xfrm>
            <a:off x="152400" y="863027"/>
            <a:ext cx="12504004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 سنلعب لعبة القفز على الأعداد. 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3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4272A2BE-853B-B0B7-C654-BA1D4D380784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8A2AF6E3-A8C6-D9CC-53C1-97C9B6301905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624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514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AC28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kern="120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5" name="Image 4" descr="Une image contenant cercle, capture d’écran, Symétrie, art&#10;&#10;Le contenu généré par l’IA peut être incorrect.">
            <a:extLst>
              <a:ext uri="{FF2B5EF4-FFF2-40B4-BE49-F238E27FC236}">
                <a16:creationId xmlns:a16="http://schemas.microsoft.com/office/drawing/2014/main" id="{FD7A0706-1EAC-2B8E-0EC5-0BD77CFD869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286" t="6698" r="76453" b="64450"/>
          <a:stretch>
            <a:fillRect/>
          </a:stretch>
        </p:blipFill>
        <p:spPr>
          <a:xfrm>
            <a:off x="800640" y="943680"/>
            <a:ext cx="841924" cy="940272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F329CF4E-7064-4498-672D-10EC1585DCC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4361" y="3512471"/>
            <a:ext cx="5464138" cy="5274207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8AB42124-4DD8-38D5-AA5E-9A90B266DEE9}"/>
              </a:ext>
            </a:extLst>
          </p:cNvPr>
          <p:cNvSpPr txBox="1"/>
          <p:nvPr/>
        </p:nvSpPr>
        <p:spPr>
          <a:xfrm>
            <a:off x="8672767" y="5143500"/>
            <a:ext cx="298339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نمذجة لعبة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القفز على الأعداد </a:t>
            </a:r>
            <a:r>
              <a:rPr kumimoji="0" lang="ar-S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(التعرف على القيم المكانية )</a:t>
            </a: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BE71842C-02C7-CEC2-FD76-648B44010848}"/>
              </a:ext>
            </a:extLst>
          </p:cNvPr>
          <p:cNvGraphicFramePr>
            <a:graphicFrameLocks noGrp="1"/>
          </p:cNvGraphicFramePr>
          <p:nvPr/>
        </p:nvGraphicFramePr>
        <p:xfrm>
          <a:off x="1609434" y="3716802"/>
          <a:ext cx="4191000" cy="49869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7000">
                  <a:extLst>
                    <a:ext uri="{9D8B030D-6E8A-4147-A177-3AD203B41FA5}">
                      <a16:colId xmlns:a16="http://schemas.microsoft.com/office/drawing/2014/main" val="2887371048"/>
                    </a:ext>
                  </a:extLst>
                </a:gridCol>
                <a:gridCol w="1397000">
                  <a:extLst>
                    <a:ext uri="{9D8B030D-6E8A-4147-A177-3AD203B41FA5}">
                      <a16:colId xmlns:a16="http://schemas.microsoft.com/office/drawing/2014/main" val="1863643901"/>
                    </a:ext>
                  </a:extLst>
                </a:gridCol>
                <a:gridCol w="1397000">
                  <a:extLst>
                    <a:ext uri="{9D8B030D-6E8A-4147-A177-3AD203B41FA5}">
                      <a16:colId xmlns:a16="http://schemas.microsoft.com/office/drawing/2014/main" val="3457993848"/>
                    </a:ext>
                  </a:extLst>
                </a:gridCol>
              </a:tblGrid>
              <a:tr h="1662331">
                <a:tc>
                  <a:txBody>
                    <a:bodyPr/>
                    <a:lstStyle/>
                    <a:p>
                      <a:pPr algn="ctr"/>
                      <a:r>
                        <a:rPr lang="ar-MA" sz="4800" b="1" dirty="0">
                          <a:solidFill>
                            <a:sysClr val="windowText" lastClr="000000"/>
                          </a:solidFill>
                        </a:rPr>
                        <a:t>1</a:t>
                      </a:r>
                      <a:endParaRPr lang="fr-FR" sz="48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800" b="1" dirty="0">
                          <a:solidFill>
                            <a:sysClr val="windowText" lastClr="000000"/>
                          </a:solidFill>
                        </a:rPr>
                        <a:t>2</a:t>
                      </a:r>
                      <a:endParaRPr lang="fr-FR" sz="48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800" b="1" dirty="0">
                          <a:solidFill>
                            <a:sysClr val="windowText" lastClr="000000"/>
                          </a:solidFill>
                        </a:rPr>
                        <a:t>3</a:t>
                      </a:r>
                      <a:endParaRPr lang="fr-FR" sz="48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23428265"/>
                  </a:ext>
                </a:extLst>
              </a:tr>
              <a:tr h="1662331">
                <a:tc>
                  <a:txBody>
                    <a:bodyPr/>
                    <a:lstStyle/>
                    <a:p>
                      <a:pPr algn="ctr"/>
                      <a:r>
                        <a:rPr lang="ar-MA" sz="4800" b="1" dirty="0">
                          <a:solidFill>
                            <a:sysClr val="windowText" lastClr="000000"/>
                          </a:solidFill>
                        </a:rPr>
                        <a:t>4</a:t>
                      </a:r>
                      <a:endParaRPr lang="fr-FR" sz="48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800" b="1" dirty="0">
                          <a:solidFill>
                            <a:sysClr val="windowText" lastClr="000000"/>
                          </a:solidFill>
                        </a:rPr>
                        <a:t>5</a:t>
                      </a:r>
                      <a:endParaRPr lang="fr-FR" sz="48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800" b="1" dirty="0">
                          <a:solidFill>
                            <a:sysClr val="windowText" lastClr="000000"/>
                          </a:solidFill>
                        </a:rPr>
                        <a:t>6</a:t>
                      </a:r>
                      <a:endParaRPr lang="fr-FR" sz="48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65369741"/>
                  </a:ext>
                </a:extLst>
              </a:tr>
              <a:tr h="1662331">
                <a:tc>
                  <a:txBody>
                    <a:bodyPr/>
                    <a:lstStyle/>
                    <a:p>
                      <a:pPr algn="ctr"/>
                      <a:r>
                        <a:rPr lang="ar-MA" sz="4800" b="1" dirty="0">
                          <a:solidFill>
                            <a:sysClr val="windowText" lastClr="000000"/>
                          </a:solidFill>
                        </a:rPr>
                        <a:t>7</a:t>
                      </a:r>
                      <a:endParaRPr lang="fr-FR" sz="48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800" b="1" dirty="0">
                          <a:solidFill>
                            <a:sysClr val="windowText" lastClr="000000"/>
                          </a:solidFill>
                        </a:rPr>
                        <a:t>8</a:t>
                      </a:r>
                      <a:endParaRPr lang="fr-FR" sz="48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4800" b="1" dirty="0">
                          <a:solidFill>
                            <a:sysClr val="windowText" lastClr="000000"/>
                          </a:solidFill>
                        </a:rPr>
                        <a:t>9</a:t>
                      </a:r>
                      <a:endParaRPr lang="fr-FR" sz="48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660425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4932709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3E4548-31A5-A390-8A76-1624BF5C9E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45B2BD5-3604-5120-1BA8-B2BB5F52FC11}"/>
              </a:ext>
            </a:extLst>
          </p:cNvPr>
          <p:cNvSpPr/>
          <p:nvPr/>
        </p:nvSpPr>
        <p:spPr>
          <a:xfrm>
            <a:off x="3697297" y="46116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DA903DF3-8002-9109-87C1-86F857B2B405}"/>
              </a:ext>
            </a:extLst>
          </p:cNvPr>
          <p:cNvSpPr txBox="1"/>
          <p:nvPr/>
        </p:nvSpPr>
        <p:spPr>
          <a:xfrm>
            <a:off x="3914775" y="461162"/>
            <a:ext cx="5886448" cy="10541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>
              <a:lnSpc>
                <a:spcPts val="7868"/>
              </a:lnSpc>
            </a:pPr>
            <a:r>
              <a:rPr lang="ar-MA" sz="72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الواجبات المنزلية</a:t>
            </a: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7D03FEB9-2C30-40DA-0F26-625E271A38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000" y="7886700"/>
            <a:ext cx="2590800" cy="2590800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FC596F85-3F00-93AC-2AD8-5E38797B01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81786" y="8163886"/>
            <a:ext cx="2313613" cy="2313613"/>
          </a:xfrm>
          <a:prstGeom prst="rect">
            <a:avLst/>
          </a:prstGeom>
        </p:spPr>
      </p:pic>
      <p:pic>
        <p:nvPicPr>
          <p:cNvPr id="8" name="Image 7" descr="Une image contenant Dessin d’enfant, garçon, dessin, personne&#10;&#10;Le contenu généré par l’IA peut être incorrect.">
            <a:extLst>
              <a:ext uri="{FF2B5EF4-FFF2-40B4-BE49-F238E27FC236}">
                <a16:creationId xmlns:a16="http://schemas.microsoft.com/office/drawing/2014/main" id="{0234B9CA-8F10-B5F3-CF4B-CE796177F9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0120" y="2552700"/>
            <a:ext cx="6855757" cy="3874993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CC3FF4CA-F699-841D-BE5A-A7643F672149}"/>
              </a:ext>
            </a:extLst>
          </p:cNvPr>
          <p:cNvSpPr/>
          <p:nvPr/>
        </p:nvSpPr>
        <p:spPr>
          <a:xfrm>
            <a:off x="2895601" y="6545627"/>
            <a:ext cx="7924800" cy="162923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ينجز المتعلمون ما تبقى من التمارين في منازلهم مع تذكيرهم بأن مراقبة الانجازات ستتم بداية الحصة الموالية</a:t>
            </a:r>
            <a:endParaRPr lang="fr-FR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55538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4C2595-CF05-AFAA-3EBF-89E2ABBBB5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06F595D-1BB5-BBD4-B929-F8BF86EB2E1F}"/>
              </a:ext>
            </a:extLst>
          </p:cNvPr>
          <p:cNvSpPr/>
          <p:nvPr/>
        </p:nvSpPr>
        <p:spPr>
          <a:xfrm>
            <a:off x="3652888" y="495300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9357944A-0D76-69AC-CAB1-79C2F3A8F5B0}"/>
              </a:ext>
            </a:extLst>
          </p:cNvPr>
          <p:cNvSpPr txBox="1"/>
          <p:nvPr/>
        </p:nvSpPr>
        <p:spPr>
          <a:xfrm>
            <a:off x="8500253" y="1999958"/>
            <a:ext cx="4487893" cy="13542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/>
            <a:r>
              <a:rPr lang="ar-MA" sz="44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1 -  تسجيل الملاحظات حول سير الحصة على المذكرة اليومية؛</a:t>
            </a: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BA5B9F4C-350F-6A1A-20A9-1D4B495BB4F5}"/>
              </a:ext>
            </a:extLst>
          </p:cNvPr>
          <p:cNvSpPr txBox="1"/>
          <p:nvPr/>
        </p:nvSpPr>
        <p:spPr>
          <a:xfrm>
            <a:off x="3870366" y="537913"/>
            <a:ext cx="5886448" cy="10541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>
              <a:lnSpc>
                <a:spcPts val="7868"/>
              </a:lnSpc>
            </a:pPr>
            <a:r>
              <a:rPr lang="ar-MA" sz="72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تبصر الحصة</a:t>
            </a: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DF77D1F2-879F-99D9-93CA-BA8ED52EA7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000" y="7581900"/>
            <a:ext cx="2857500" cy="2857500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908F9161-27D3-703D-BB3E-9831D8A6DF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6200" y="7988300"/>
            <a:ext cx="2489200" cy="24892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5E53BE1-2960-F37B-7679-944CCD490B60}"/>
              </a:ext>
            </a:extLst>
          </p:cNvPr>
          <p:cNvSpPr txBox="1"/>
          <p:nvPr/>
        </p:nvSpPr>
        <p:spPr>
          <a:xfrm>
            <a:off x="388906" y="2131600"/>
            <a:ext cx="5630893" cy="13542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685834" rtl="1"/>
            <a:r>
              <a:rPr lang="ar-MA" sz="44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2 -  تسجيل نسبة التحكم التقديرية من أهداف الحصة.</a:t>
            </a:r>
          </a:p>
        </p:txBody>
      </p:sp>
      <p:pic>
        <p:nvPicPr>
          <p:cNvPr id="2" name="Image 1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2C4B541A-C3C3-1288-DBF0-331CE6EFCF1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500253" y="3585480"/>
            <a:ext cx="4296955" cy="372335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8CD5984-4BDA-200B-A93F-E2B248F3F56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4000" y="3585480"/>
            <a:ext cx="2965158" cy="356777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  <p:extLst>
      <p:ext uri="{BB962C8B-B14F-4D97-AF65-F5344CB8AC3E}">
        <p14:creationId xmlns:p14="http://schemas.microsoft.com/office/powerpoint/2010/main" val="3664201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27497</TotalTime>
  <Words>1631</Words>
  <Application>Microsoft Office PowerPoint</Application>
  <PresentationFormat>Personnalisé</PresentationFormat>
  <Paragraphs>433</Paragraphs>
  <Slides>54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54</vt:i4>
      </vt:variant>
    </vt:vector>
  </HeadingPairs>
  <TitlesOfParts>
    <vt:vector size="61" baseType="lpstr">
      <vt:lpstr>Dosis</vt:lpstr>
      <vt:lpstr>Carelia</vt:lpstr>
      <vt:lpstr>Calibri</vt:lpstr>
      <vt:lpstr>Arial</vt:lpstr>
      <vt:lpstr>Microsoft Uighur</vt:lpstr>
      <vt:lpstr>IBM Plex Sans Arabic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White Illustrative Creative Literature Project Presentation</dc:title>
  <dc:creator>youssef saadani</dc:creator>
  <cp:lastModifiedBy>KHALID.BOUMLAL</cp:lastModifiedBy>
  <cp:revision>227</cp:revision>
  <dcterms:created xsi:type="dcterms:W3CDTF">2006-08-16T00:00:00Z</dcterms:created>
  <dcterms:modified xsi:type="dcterms:W3CDTF">2025-09-17T01:46:51Z</dcterms:modified>
  <dc:identifier>DAFtlvZnwz4</dc:identifier>
</cp:coreProperties>
</file>