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3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2134808556" r:id="rId9"/>
    <p:sldId id="386" r:id="rId10"/>
    <p:sldId id="2134808444" r:id="rId11"/>
    <p:sldId id="2134808445" r:id="rId12"/>
    <p:sldId id="2134805396" r:id="rId13"/>
    <p:sldId id="2134808570" r:id="rId14"/>
    <p:sldId id="2134808446" r:id="rId15"/>
    <p:sldId id="2134808581" r:id="rId16"/>
    <p:sldId id="2134808519" r:id="rId17"/>
    <p:sldId id="2134808520" r:id="rId18"/>
    <p:sldId id="2134808521" r:id="rId19"/>
    <p:sldId id="2134808522" r:id="rId20"/>
    <p:sldId id="2134808582" r:id="rId21"/>
    <p:sldId id="2134808583" r:id="rId22"/>
    <p:sldId id="2134808459" r:id="rId23"/>
    <p:sldId id="2134808450" r:id="rId24"/>
    <p:sldId id="2134808530" r:id="rId25"/>
    <p:sldId id="2134808531" r:id="rId26"/>
    <p:sldId id="2134808509" r:id="rId27"/>
    <p:sldId id="2134808566" r:id="rId28"/>
    <p:sldId id="2134808460" r:id="rId29"/>
    <p:sldId id="2134808453" r:id="rId30"/>
    <p:sldId id="2134808537" r:id="rId31"/>
    <p:sldId id="2134808538" r:id="rId32"/>
    <p:sldId id="2134808540" r:id="rId33"/>
    <p:sldId id="2134808573" r:id="rId34"/>
    <p:sldId id="2134808574" r:id="rId35"/>
    <p:sldId id="2134808576" r:id="rId36"/>
    <p:sldId id="2134808550" r:id="rId37"/>
    <p:sldId id="2134808543" r:id="rId38"/>
    <p:sldId id="2134808454" r:id="rId39"/>
    <p:sldId id="2134808542" r:id="rId40"/>
    <p:sldId id="2134808559" r:id="rId41"/>
    <p:sldId id="2134808547" r:id="rId42"/>
    <p:sldId id="2134808544" r:id="rId43"/>
    <p:sldId id="2134808548" r:id="rId44"/>
    <p:sldId id="2134808545" r:id="rId45"/>
    <p:sldId id="2134808549" r:id="rId46"/>
    <p:sldId id="2134808455" r:id="rId47"/>
    <p:sldId id="2134808551" r:id="rId48"/>
    <p:sldId id="2134808546" r:id="rId49"/>
    <p:sldId id="2134808467" r:id="rId50"/>
    <p:sldId id="2134808468" r:id="rId51"/>
    <p:sldId id="2134808584" r:id="rId52"/>
    <p:sldId id="2134808474" r:id="rId53"/>
    <p:sldId id="2134808585" r:id="rId54"/>
    <p:sldId id="2134808472" r:id="rId55"/>
    <p:sldId id="2134808586" r:id="rId56"/>
    <p:sldId id="2134808518" r:id="rId57"/>
    <p:sldId id="2134808587" r:id="rId58"/>
    <p:sldId id="2134808461" r:id="rId59"/>
    <p:sldId id="2134808469" r:id="rId60"/>
    <p:sldId id="2134808503" r:id="rId61"/>
    <p:sldId id="2134808504" r:id="rId62"/>
  </p:sldIdLst>
  <p:sldSz cx="13716000" cy="10287000"/>
  <p:notesSz cx="6858000" cy="9144000"/>
  <p:embeddedFontLst>
    <p:embeddedFont>
      <p:font typeface="Carelia" panose="020B0604020202020204" charset="0"/>
      <p:regular r:id="rId64"/>
    </p:embeddedFont>
    <p:embeddedFont>
      <p:font typeface="Dosis" pitchFamily="2" charset="0"/>
      <p:regular r:id="rId65"/>
      <p:bold r:id="rId66"/>
    </p:embeddedFont>
    <p:embeddedFont>
      <p:font typeface="IBM Plex Sans Arabic" panose="020B0604020202020204" charset="-78"/>
      <p:regular r:id="rId67"/>
    </p:embeddedFont>
    <p:embeddedFont>
      <p:font typeface="Microsoft Uighur" panose="02000000000000000000" pitchFamily="2" charset="-78"/>
      <p:regular r:id="rId68"/>
      <p:bold r:id="rId6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4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3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2.fntdata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17/09/2025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6.png"/><Relationship Id="rId7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7.sv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8.png"/><Relationship Id="rId7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5.png"/><Relationship Id="rId5" Type="http://schemas.openxmlformats.org/officeDocument/2006/relationships/image" Target="../media/image26.png"/><Relationship Id="rId4" Type="http://schemas.openxmlformats.org/officeDocument/2006/relationships/image" Target="../media/image9.svg"/><Relationship Id="rId9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9.svg"/><Relationship Id="rId7" Type="http://schemas.openxmlformats.org/officeDocument/2006/relationships/image" Target="../media/image2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21.jpe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2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2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51.png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5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2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2159626" y="4882189"/>
            <a:ext cx="9396747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2667000" y="4926897"/>
            <a:ext cx="7920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 999999 باستعمال النقود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ضرب (رقمان في رقم)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6" name="Image 1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249945A-462C-CA62-9F42-25598F55F7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5721">
            <a:off x="7466251" y="4355607"/>
            <a:ext cx="679221" cy="1391763"/>
          </a:xfrm>
          <a:prstGeom prst="rect">
            <a:avLst/>
          </a:prstGeom>
        </p:spPr>
      </p:pic>
      <p:pic>
        <p:nvPicPr>
          <p:cNvPr id="17" name="Image 16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B8169E53-FCC9-F09D-DD25-B4128C692E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5721">
            <a:off x="6793967" y="4367805"/>
            <a:ext cx="679221" cy="1391763"/>
          </a:xfrm>
          <a:prstGeom prst="rect">
            <a:avLst/>
          </a:prstGeom>
        </p:spPr>
      </p:pic>
      <p:pic>
        <p:nvPicPr>
          <p:cNvPr id="19" name="Image 1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E4303D2-2D7B-5FB6-2BF9-5E51B7530F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8541">
            <a:off x="6359041" y="4885399"/>
            <a:ext cx="691822" cy="1425101"/>
          </a:xfrm>
          <a:prstGeom prst="rect">
            <a:avLst/>
          </a:prstGeom>
        </p:spPr>
      </p:pic>
      <p:pic>
        <p:nvPicPr>
          <p:cNvPr id="20" name="Image 1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EF52B-8BA0-7C7D-D2F3-8BEE88ED2D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8541">
            <a:off x="5551965" y="4798483"/>
            <a:ext cx="691822" cy="1425101"/>
          </a:xfrm>
          <a:prstGeom prst="rect">
            <a:avLst/>
          </a:prstGeom>
        </p:spPr>
      </p:pic>
      <p:pic>
        <p:nvPicPr>
          <p:cNvPr id="22" name="Image 2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C925AF7-B9B5-719D-B82D-77B95242504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355" y="5817855"/>
            <a:ext cx="676747" cy="1439388"/>
          </a:xfrm>
          <a:prstGeom prst="rect">
            <a:avLst/>
          </a:prstGeom>
        </p:spPr>
      </p:pic>
      <p:pic>
        <p:nvPicPr>
          <p:cNvPr id="23" name="Image 2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7039C0D5-F103-48A5-E881-451D6FBF255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411" y="6174513"/>
            <a:ext cx="676747" cy="1439388"/>
          </a:xfrm>
          <a:prstGeom prst="rect">
            <a:avLst/>
          </a:prstGeom>
        </p:spPr>
      </p:pic>
      <p:pic>
        <p:nvPicPr>
          <p:cNvPr id="25" name="Image 24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7781F7E4-4E7E-B438-2500-FE7F0A68FA6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437" y="6337774"/>
            <a:ext cx="674698" cy="1406051"/>
          </a:xfrm>
          <a:prstGeom prst="rect">
            <a:avLst/>
          </a:prstGeom>
        </p:spPr>
      </p:pic>
      <p:pic>
        <p:nvPicPr>
          <p:cNvPr id="26" name="Image 2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3AC25FC6-2795-A6FD-C45E-F7FEF9B86F3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770" y="6152077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الضرب (رقمان في رقم)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القفز على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بناء جداول الضرب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لتعرف على العدد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باستعمال النقود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الانتباه يساعد على الفهم الجيد،عندما أتحدث أنصتوا جيدا، أطلبـــــــــــ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الإذن قبل التحدث.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93654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1518783" y="7727769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2CBDA84-A357-4396-986E-6BB128196AF5}"/>
              </a:ext>
            </a:extLst>
          </p:cNvPr>
          <p:cNvSpPr/>
          <p:nvPr/>
        </p:nvSpPr>
        <p:spPr>
          <a:xfrm>
            <a:off x="9497480" y="6364884"/>
            <a:ext cx="293450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 وأنصت جيدا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3276600" y="8176016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4078AF7-B7F8-EC70-299E-67216C78ECCD}"/>
              </a:ext>
            </a:extLst>
          </p:cNvPr>
          <p:cNvSpPr/>
          <p:nvPr/>
        </p:nvSpPr>
        <p:spPr>
          <a:xfrm>
            <a:off x="1284017" y="6364884"/>
            <a:ext cx="2924587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أطلب الإذن قبل التحدث</a:t>
            </a:r>
            <a:endParaRPr lang="ar-MA" sz="3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93ECDC66-96FC-62D5-56F6-2585EE3FB5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1284017" y="2820620"/>
            <a:ext cx="2934503" cy="3529910"/>
          </a:xfrm>
          <a:prstGeom prst="rect">
            <a:avLst/>
          </a:prstGeom>
        </p:spPr>
      </p:pic>
      <p:pic>
        <p:nvPicPr>
          <p:cNvPr id="5" name="Image 4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240C2FEF-8C30-04BA-3CA5-AB949CA46E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9497480" y="3066289"/>
            <a:ext cx="2713803" cy="326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جداول الضرب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275854" y="863026"/>
            <a:ext cx="12163763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بنائي الأعزاء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سنقوم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بمراجعة جدول ضرب 2 و3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سيساعدنا ذلك في التدرب على الحساب السريع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خذوا ألواحكم، سننجز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داءات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سريعة.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457200" marR="0" lvl="1" indent="-4572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يطرح الأستاذ 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داءات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على المتعلمين يكتبون النتيجة فقط على الألواح (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جداءين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أو 3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جداءات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كل جدول)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سنقوم الآن ببناء جدول ضرب 4 بشكل جماعي باستعمال تقنية السلم، من يذكرني بتقنية السلم؟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يتم بناء جدول 4.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4341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C8FAD-637A-3FFE-EEF5-BD1756DC8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8C3F29A-39DE-44CC-9920-1431CCC7EC4C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98BB1E3-B0C9-0936-F2F5-5EE1EF171281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42B56C0-0467-B180-EAB3-ADC817050EA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3D883E6-853B-C0BB-9B20-5F9BE9AEB138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سنقوم الآن ببناء جداول ضرب 5 و6 بشكل جماعي باستعمال تقنية السلم.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28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13A2BD5-E4FA-43E6-4512-A573F886B586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A1F9440-08D0-8007-A228-015EA15443D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A9EDB319-4B4A-FBB4-8B7B-A71CB79F4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9221C5-EC5B-C90B-7B82-5A244D092A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2287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B5059-CDBC-D0F9-19EE-9EA46E400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57CF66-59F5-C21C-8A9B-13CE7EEFA99A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615304F-655E-6F70-F73A-E1A6AF048E75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651E58-984C-4DC2-B532-D167EB088C77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F58867-A995-AD6A-E50B-C0544E98BF9B}"/>
              </a:ext>
            </a:extLst>
          </p:cNvPr>
          <p:cNvSpPr txBox="1"/>
          <p:nvPr/>
        </p:nvSpPr>
        <p:spPr>
          <a:xfrm>
            <a:off x="990600" y="887104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الجداء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564F78C-DA6F-40AE-AF49-FAC5297234E9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CED48ED-000C-E257-9EBD-4E669057B17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D6AD167-E610-DEBE-EDC1-847ACB3E9D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81EE1CB-C7B4-81B6-BB83-CB9A797B1950}"/>
              </a:ext>
            </a:extLst>
          </p:cNvPr>
          <p:cNvSpPr txBox="1"/>
          <p:nvPr/>
        </p:nvSpPr>
        <p:spPr>
          <a:xfrm>
            <a:off x="4495800" y="4838700"/>
            <a:ext cx="5029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7</a:t>
            </a:r>
            <a:r>
              <a:rPr lang="fr-FR" sz="11500" dirty="0">
                <a:solidFill>
                  <a:schemeClr val="bg1"/>
                </a:solidFill>
              </a:rPr>
              <a:t>×</a:t>
            </a:r>
            <a:r>
              <a:rPr lang="ar-MA" sz="11500" dirty="0">
                <a:solidFill>
                  <a:schemeClr val="bg1"/>
                </a:solidFill>
              </a:rPr>
              <a:t>4</a:t>
            </a:r>
            <a:r>
              <a:rPr lang="fr-FR" sz="11500" dirty="0">
                <a:solidFill>
                  <a:schemeClr val="bg1"/>
                </a:solidFill>
              </a:rPr>
              <a:t>=..</a:t>
            </a:r>
          </a:p>
        </p:txBody>
      </p:sp>
    </p:spTree>
    <p:extLst>
      <p:ext uri="{BB962C8B-B14F-4D97-AF65-F5344CB8AC3E}">
        <p14:creationId xmlns:p14="http://schemas.microsoft.com/office/powerpoint/2010/main" val="15197533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88125-9E9C-D9BD-A451-0489F53BC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AE3553A-FA7C-41F8-49EB-1196A0B69688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CAD8E11-9D39-309B-7E35-779F9ABC88CA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32A43BD-B17B-55A8-07F2-520733B79273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65BDDA1-0350-9D9E-EE0E-FF257E088F83}"/>
              </a:ext>
            </a:extLst>
          </p:cNvPr>
          <p:cNvSpPr txBox="1"/>
          <p:nvPr/>
        </p:nvSpPr>
        <p:spPr>
          <a:xfrm>
            <a:off x="1205132" y="997522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9CD1CFA-8215-1206-EF2C-56D220E70748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E6F6652-0C27-FAB6-7462-C4C7583BC39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6D1AFDFD-1B94-0660-EC73-8C183C7D5F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724AAF2-820C-2A62-BE82-F485F7B9667F}"/>
              </a:ext>
            </a:extLst>
          </p:cNvPr>
          <p:cNvSpPr txBox="1"/>
          <p:nvPr/>
        </p:nvSpPr>
        <p:spPr>
          <a:xfrm>
            <a:off x="4419600" y="4838700"/>
            <a:ext cx="5105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7</a:t>
            </a:r>
            <a:r>
              <a:rPr lang="fr-FR" sz="11500" dirty="0">
                <a:solidFill>
                  <a:schemeClr val="bg1"/>
                </a:solidFill>
              </a:rPr>
              <a:t>×</a:t>
            </a:r>
            <a:r>
              <a:rPr lang="ar-MA" sz="11500" dirty="0">
                <a:solidFill>
                  <a:schemeClr val="bg1"/>
                </a:solidFill>
              </a:rPr>
              <a:t>4</a:t>
            </a:r>
            <a:r>
              <a:rPr lang="fr-FR" sz="11500" dirty="0">
                <a:solidFill>
                  <a:schemeClr val="bg1"/>
                </a:solidFill>
              </a:rPr>
              <a:t>=</a:t>
            </a:r>
            <a:r>
              <a:rPr lang="ar-MA" sz="11500" dirty="0">
                <a:solidFill>
                  <a:schemeClr val="bg1"/>
                </a:solidFill>
              </a:rPr>
              <a:t>28</a:t>
            </a:r>
            <a:endParaRPr lang="fr-FR" sz="115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ECBDFDC-C92D-52E8-1015-2729D7E664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538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EF9AD-1C65-3F9B-EB50-932DE8F5E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ED28F4C-292C-C5A2-DA68-3A4B64D1CA7F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A487AA0-D557-9AF3-1E42-B467F10B052F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27CA05-9C80-5C95-B033-E1ACA52C7ACD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AEE5F3A-5D92-D72C-7F1A-2EDBF640CA91}"/>
              </a:ext>
            </a:extLst>
          </p:cNvPr>
          <p:cNvSpPr txBox="1"/>
          <p:nvPr/>
        </p:nvSpPr>
        <p:spPr>
          <a:xfrm>
            <a:off x="1205132" y="833735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حسبو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 الجداء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36E12D-15CD-52F0-622C-D133D24BD964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9F5102-411F-CA12-5C64-FFA7D3A6E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44F048F-8D4C-F885-6462-B6A66F7FB8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DA18F65-B7C2-F507-E7F0-446340BA43F1}"/>
              </a:ext>
            </a:extLst>
          </p:cNvPr>
          <p:cNvSpPr txBox="1"/>
          <p:nvPr/>
        </p:nvSpPr>
        <p:spPr>
          <a:xfrm>
            <a:off x="4457698" y="4838700"/>
            <a:ext cx="4800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5</a:t>
            </a:r>
            <a:r>
              <a:rPr lang="fr-FR" sz="11500" dirty="0">
                <a:solidFill>
                  <a:schemeClr val="bg1"/>
                </a:solidFill>
              </a:rPr>
              <a:t>×</a:t>
            </a:r>
            <a:r>
              <a:rPr lang="ar-MA" sz="11500" dirty="0">
                <a:solidFill>
                  <a:schemeClr val="bg1"/>
                </a:solidFill>
              </a:rPr>
              <a:t>5</a:t>
            </a:r>
            <a:r>
              <a:rPr lang="fr-FR" sz="11500" dirty="0">
                <a:solidFill>
                  <a:schemeClr val="bg1"/>
                </a:solidFill>
              </a:rPr>
              <a:t>=..</a:t>
            </a:r>
          </a:p>
        </p:txBody>
      </p:sp>
    </p:spTree>
    <p:extLst>
      <p:ext uri="{BB962C8B-B14F-4D97-AF65-F5344CB8AC3E}">
        <p14:creationId xmlns:p14="http://schemas.microsoft.com/office/powerpoint/2010/main" val="2034712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B4D60-A63E-3C0E-C432-44CDA6049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F6BF6CD-C5C8-1DDE-1CBC-8BE82303B711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CFA38E-156A-F661-4612-14161A92C1E6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EB28E10-1BB3-391C-546E-2D3EB96F7A9E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55257F1-A60D-2298-8419-201880F25FF8}"/>
              </a:ext>
            </a:extLst>
          </p:cNvPr>
          <p:cNvSpPr txBox="1"/>
          <p:nvPr/>
        </p:nvSpPr>
        <p:spPr>
          <a:xfrm>
            <a:off x="1205132" y="823977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CC740B1-F2ED-8DAE-A393-74B99A70B4EF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7DE723E-6B76-7270-134E-3EA7E37C645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DBC3BCDA-7DB6-F25B-D202-D3FE7A6D35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352800" y="3719013"/>
            <a:ext cx="6856114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16BBBBD-89F2-F2D0-BD70-68950BB4A028}"/>
              </a:ext>
            </a:extLst>
          </p:cNvPr>
          <p:cNvSpPr txBox="1"/>
          <p:nvPr/>
        </p:nvSpPr>
        <p:spPr>
          <a:xfrm>
            <a:off x="4343400" y="4838700"/>
            <a:ext cx="5715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1500" dirty="0">
                <a:solidFill>
                  <a:schemeClr val="bg1"/>
                </a:solidFill>
              </a:rPr>
              <a:t>5</a:t>
            </a:r>
            <a:r>
              <a:rPr lang="fr-FR" sz="11500" dirty="0">
                <a:solidFill>
                  <a:schemeClr val="bg1"/>
                </a:solidFill>
              </a:rPr>
              <a:t>×</a:t>
            </a:r>
            <a:r>
              <a:rPr lang="ar-MA" sz="11500" dirty="0">
                <a:solidFill>
                  <a:schemeClr val="bg1"/>
                </a:solidFill>
              </a:rPr>
              <a:t>5</a:t>
            </a:r>
            <a:r>
              <a:rPr lang="fr-FR" sz="11500" dirty="0">
                <a:solidFill>
                  <a:schemeClr val="bg1"/>
                </a:solidFill>
              </a:rPr>
              <a:t>=</a:t>
            </a:r>
            <a:r>
              <a:rPr lang="ar-MA" sz="11500" dirty="0">
                <a:solidFill>
                  <a:schemeClr val="bg1"/>
                </a:solidFill>
              </a:rPr>
              <a:t>25</a:t>
            </a:r>
            <a:endParaRPr lang="fr-FR" sz="11500" dirty="0">
              <a:solidFill>
                <a:schemeClr val="bg1"/>
              </a:solidFill>
            </a:endParaRPr>
          </a:p>
        </p:txBody>
      </p:sp>
      <p:pic>
        <p:nvPicPr>
          <p:cNvPr id="7" name="Image 6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E5C933E-137F-80A3-9912-94252F8F8A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620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46CC4-910A-227C-E605-C13560F28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69AFCE2-D799-F2AB-36E8-B0DF966447B5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F679A60-B3EF-3D34-58C2-61D4DDFB0BB7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212D6C1-0712-3EF3-424A-1BE174E5424B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24CD023-235C-DB87-116A-06C71D9ED632}"/>
              </a:ext>
            </a:extLst>
          </p:cNvPr>
          <p:cNvSpPr txBox="1"/>
          <p:nvPr/>
        </p:nvSpPr>
        <p:spPr>
          <a:xfrm>
            <a:off x="1205132" y="833735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حسبو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 الجداء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FCB27F-D646-169C-4ABE-6C499746109B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49C0C9D-C90A-4AE7-0598-F7D9618B272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0EAE3D78-0A69-F38B-14CC-454EBFE1A2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E9A5149-EDC5-4651-3C40-94D15FD0F4BE}"/>
              </a:ext>
            </a:extLst>
          </p:cNvPr>
          <p:cNvSpPr txBox="1"/>
          <p:nvPr/>
        </p:nvSpPr>
        <p:spPr>
          <a:xfrm>
            <a:off x="4457698" y="4838700"/>
            <a:ext cx="4800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3</a:t>
            </a:r>
            <a:r>
              <a:rPr lang="fr-FR" sz="11500" dirty="0">
                <a:solidFill>
                  <a:schemeClr val="bg1"/>
                </a:solidFill>
              </a:rPr>
              <a:t>×</a:t>
            </a:r>
            <a:r>
              <a:rPr lang="ar-MA" sz="11500" dirty="0">
                <a:solidFill>
                  <a:schemeClr val="bg1"/>
                </a:solidFill>
              </a:rPr>
              <a:t>6</a:t>
            </a:r>
            <a:r>
              <a:rPr lang="fr-FR" sz="11500" dirty="0">
                <a:solidFill>
                  <a:schemeClr val="bg1"/>
                </a:solidFill>
              </a:rPr>
              <a:t>=..</a:t>
            </a:r>
          </a:p>
        </p:txBody>
      </p:sp>
    </p:spTree>
    <p:extLst>
      <p:ext uri="{BB962C8B-B14F-4D97-AF65-F5344CB8AC3E}">
        <p14:creationId xmlns:p14="http://schemas.microsoft.com/office/powerpoint/2010/main" val="17508654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D6399-C295-CB63-7B8E-630B5215D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5093C7C-C1DD-0AEA-E21D-ABB4FBCC0F60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ABCFE00-18F7-2FFE-F227-ACC40489FA1B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EA9F0F8-3C79-0D8B-2ACE-F9774BA2933A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2BEB5F4-66A5-049E-0A98-68CD5E123A0D}"/>
              </a:ext>
            </a:extLst>
          </p:cNvPr>
          <p:cNvSpPr txBox="1"/>
          <p:nvPr/>
        </p:nvSpPr>
        <p:spPr>
          <a:xfrm>
            <a:off x="1205132" y="823977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E629C8E-4486-1995-30D6-4C90044F7BDD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4D51873-0D43-20A2-89F9-3B805A499B8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FAE5EEA6-9A85-CD03-325C-BAF24D3021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352800" y="3719013"/>
            <a:ext cx="6856114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C4F7EF3-3086-5850-3016-F300D9837BFA}"/>
              </a:ext>
            </a:extLst>
          </p:cNvPr>
          <p:cNvSpPr txBox="1"/>
          <p:nvPr/>
        </p:nvSpPr>
        <p:spPr>
          <a:xfrm>
            <a:off x="4343400" y="4838700"/>
            <a:ext cx="5715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1500" dirty="0">
                <a:solidFill>
                  <a:schemeClr val="bg1"/>
                </a:solidFill>
              </a:rPr>
              <a:t>3</a:t>
            </a:r>
            <a:r>
              <a:rPr lang="fr-FR" sz="11500" dirty="0">
                <a:solidFill>
                  <a:schemeClr val="bg1"/>
                </a:solidFill>
              </a:rPr>
              <a:t>×</a:t>
            </a:r>
            <a:r>
              <a:rPr lang="ar-MA" sz="11500" dirty="0">
                <a:solidFill>
                  <a:schemeClr val="bg1"/>
                </a:solidFill>
              </a:rPr>
              <a:t>6</a:t>
            </a:r>
            <a:r>
              <a:rPr lang="fr-FR" sz="11500" dirty="0">
                <a:solidFill>
                  <a:schemeClr val="bg1"/>
                </a:solidFill>
              </a:rPr>
              <a:t>=</a:t>
            </a:r>
            <a:r>
              <a:rPr lang="ar-MA" sz="11500" dirty="0">
                <a:solidFill>
                  <a:schemeClr val="bg1"/>
                </a:solidFill>
              </a:rPr>
              <a:t>18</a:t>
            </a:r>
            <a:endParaRPr lang="fr-FR" sz="11500" dirty="0">
              <a:solidFill>
                <a:schemeClr val="bg1"/>
              </a:solidFill>
            </a:endParaRPr>
          </a:p>
        </p:txBody>
      </p:sp>
      <p:pic>
        <p:nvPicPr>
          <p:cNvPr id="7" name="Image 6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B61A0F-AC7F-3FA9-5C97-77FA47CCDE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5819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" b="50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ابنائي الأعزاء، الآن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ستنعرف على كيفية تمثيل 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وكتابة الأعداد من 0 إلى999 999 باستعمال النقود.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النشاط.</a:t>
            </a:r>
            <a:endParaRPr lang="fr-FR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879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AFCB50-FD3A-0B97-141C-DD29DFBF5972}"/>
              </a:ext>
            </a:extLst>
          </p:cNvPr>
          <p:cNvGrpSpPr/>
          <p:nvPr/>
        </p:nvGrpSpPr>
        <p:grpSpPr>
          <a:xfrm>
            <a:off x="1241896" y="3508716"/>
            <a:ext cx="6552918" cy="6056711"/>
            <a:chOff x="5499212" y="3272011"/>
            <a:chExt cx="6552918" cy="6056711"/>
          </a:xfrm>
        </p:grpSpPr>
        <p:pic>
          <p:nvPicPr>
            <p:cNvPr id="6" name="Image 5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443D4A1E-0F43-F1C9-28F4-BA9AFB483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6312906" y="3272011"/>
              <a:ext cx="4762500" cy="2500595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A1013D-39DF-C47F-0F7B-973EA8644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17" b="93904" l="5625" r="90781">
                          <a14:foregroundMark x1="24844" y1="19695" x2="17578" y2="19695"/>
                          <a14:foregroundMark x1="44844" y1="6917" x2="38125" y2="7386"/>
                          <a14:foregroundMark x1="21328" y1="42556" x2="18828" y2="45955"/>
                          <a14:foregroundMark x1="9609" y1="33998" x2="9375" y2="52403"/>
                          <a14:foregroundMark x1="9375" y1="52403" x2="8672" y2="55451"/>
                          <a14:foregroundMark x1="6406" y1="48769" x2="5781" y2="61547"/>
                          <a14:foregroundMark x1="26719" y1="86401" x2="21016" y2="88746"/>
                          <a14:foregroundMark x1="40391" y1="80657" x2="51172" y2="81125"/>
                          <a14:foregroundMark x1="34063" y1="89683" x2="49688" y2="67409"/>
                          <a14:foregroundMark x1="49688" y1="67409" x2="37266" y2="62837"/>
                          <a14:foregroundMark x1="37266" y1="62837" x2="29453" y2="64713"/>
                          <a14:foregroundMark x1="29453" y1="64713" x2="29297" y2="64947"/>
                          <a14:foregroundMark x1="33438" y1="70692" x2="42578" y2="89566"/>
                          <a14:foregroundMark x1="42578" y1="89566" x2="54063" y2="91325"/>
                          <a14:foregroundMark x1="54063" y1="91325" x2="55000" y2="86401"/>
                          <a14:foregroundMark x1="51484" y1="94021" x2="37500" y2="92966"/>
                          <a14:foregroundMark x1="90781" y1="32122" x2="90781" y2="36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99212" y="4961817"/>
              <a:ext cx="6552918" cy="4366905"/>
            </a:xfrm>
            <a:prstGeom prst="rect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0F0D410-8FDE-993B-429E-5F6371C9EF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81" y="3084743"/>
            <a:ext cx="4762500" cy="4762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293D2E-8A1E-6BFB-2B5D-A9C3E01EED8E}"/>
              </a:ext>
            </a:extLst>
          </p:cNvPr>
          <p:cNvSpPr txBox="1"/>
          <p:nvPr/>
        </p:nvSpPr>
        <p:spPr>
          <a:xfrm>
            <a:off x="9311815" y="4130780"/>
            <a:ext cx="283300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التعرف على الأعداد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سأوزع على كل مجموعة  عددا من النقود، قوموا بعدِّها أولا.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مثلوا </a:t>
            </a:r>
            <a:r>
              <a:rPr lang="ar-MA" sz="24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العدد 6195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بالنقود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D04ED1-AFF8-5788-0F4C-08E71B0B757A}"/>
              </a:ext>
            </a:extLst>
          </p:cNvPr>
          <p:cNvSpPr/>
          <p:nvPr/>
        </p:nvSpPr>
        <p:spPr>
          <a:xfrm>
            <a:off x="4733908" y="3543300"/>
            <a:ext cx="38100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4E9F3D-A585-CA5F-B7ED-5F96FFD28F59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6195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E27B51-4FBB-CC38-FED6-12382A7D4171}"/>
              </a:ext>
            </a:extLst>
          </p:cNvPr>
          <p:cNvCxnSpPr>
            <a:stCxn id="3" idx="2"/>
            <a:endCxn id="5" idx="0"/>
          </p:cNvCxnSpPr>
          <p:nvPr/>
        </p:nvCxnSpPr>
        <p:spPr>
          <a:xfrm>
            <a:off x="6638908" y="6743700"/>
            <a:ext cx="0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28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6DEF-993F-ED96-C67A-EEF3D46C4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D5A945-8D68-DE56-4BEC-5775BCCE863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8C965C-B065-0FA5-FE49-DE38D7F729E4}"/>
              </a:ext>
            </a:extLst>
          </p:cNvPr>
          <p:cNvSpPr/>
          <p:nvPr/>
        </p:nvSpPr>
        <p:spPr>
          <a:xfrm>
            <a:off x="275852" y="2485756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FB2726-2676-21AE-6855-4894B1A5B64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00B28A-A871-8EC5-BABE-20087107A97C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D2C908-047A-F919-A5C2-C64577F825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0F9C7AF-41E3-3422-FC56-D8596718797D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7D253-F4FC-DB44-FF9D-2109B9852C71}"/>
              </a:ext>
            </a:extLst>
          </p:cNvPr>
          <p:cNvSpPr/>
          <p:nvPr/>
        </p:nvSpPr>
        <p:spPr>
          <a:xfrm>
            <a:off x="2743199" y="2595466"/>
            <a:ext cx="8305795" cy="468163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47E5E2-BB4A-EA57-EBE9-7009E706F12D}"/>
              </a:ext>
            </a:extLst>
          </p:cNvPr>
          <p:cNvSpPr/>
          <p:nvPr/>
        </p:nvSpPr>
        <p:spPr>
          <a:xfrm>
            <a:off x="6089009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6195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D4E68C-54D8-8701-6476-565EFA27E9A1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6815391" y="7291742"/>
            <a:ext cx="0" cy="61162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CCFA35-2F71-3A0B-51CB-8ECCFD2FEB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45" name="Image 4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457BDD98-C885-0DE2-4ADE-C5A2C419B3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504" y="5685312"/>
            <a:ext cx="676747" cy="1439388"/>
          </a:xfrm>
          <a:prstGeom prst="rect">
            <a:avLst/>
          </a:prstGeom>
        </p:spPr>
      </p:pic>
      <p:pic>
        <p:nvPicPr>
          <p:cNvPr id="46" name="Image 4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D21FAB12-13C5-A8DD-D3F2-3F830E4B96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304" y="5685312"/>
            <a:ext cx="676747" cy="1439388"/>
          </a:xfrm>
          <a:prstGeom prst="rect">
            <a:avLst/>
          </a:prstGeom>
        </p:spPr>
      </p:pic>
      <p:pic>
        <p:nvPicPr>
          <p:cNvPr id="47" name="Image 46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A997C9B9-741B-44A3-D5BC-9084D7707A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653" y="5685312"/>
            <a:ext cx="676747" cy="1439388"/>
          </a:xfrm>
          <a:prstGeom prst="rect">
            <a:avLst/>
          </a:prstGeom>
        </p:spPr>
      </p:pic>
      <p:pic>
        <p:nvPicPr>
          <p:cNvPr id="51" name="Image 50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7C8C9D5A-B8D2-1530-A873-7A98D176B7C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443" y="5142614"/>
            <a:ext cx="679221" cy="1391763"/>
          </a:xfrm>
          <a:prstGeom prst="rect">
            <a:avLst/>
          </a:prstGeom>
        </p:spPr>
      </p:pic>
      <p:pic>
        <p:nvPicPr>
          <p:cNvPr id="52" name="Image 5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9EC35B10-A320-7DF2-71F5-EFFB0703A1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859" y="5142614"/>
            <a:ext cx="679221" cy="1391763"/>
          </a:xfrm>
          <a:prstGeom prst="rect">
            <a:avLst/>
          </a:prstGeom>
        </p:spPr>
      </p:pic>
      <p:pic>
        <p:nvPicPr>
          <p:cNvPr id="53" name="Image 52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EFA2206C-7DC0-3826-8813-87751D50179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579" y="5166978"/>
            <a:ext cx="679221" cy="1391763"/>
          </a:xfrm>
          <a:prstGeom prst="rect">
            <a:avLst/>
          </a:prstGeom>
        </p:spPr>
      </p:pic>
      <p:pic>
        <p:nvPicPr>
          <p:cNvPr id="56" name="Image 5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59650F4F-7AA9-A641-74C4-F93A2AD341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400" y="5392976"/>
            <a:ext cx="674698" cy="1406051"/>
          </a:xfrm>
          <a:prstGeom prst="rect">
            <a:avLst/>
          </a:prstGeom>
        </p:spPr>
      </p:pic>
      <p:pic>
        <p:nvPicPr>
          <p:cNvPr id="57" name="Image 5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95A2FF23-15E9-BC29-8006-2B216275AFF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271" y="3973810"/>
            <a:ext cx="674698" cy="1406051"/>
          </a:xfrm>
          <a:prstGeom prst="rect">
            <a:avLst/>
          </a:prstGeom>
        </p:spPr>
      </p:pic>
      <p:pic>
        <p:nvPicPr>
          <p:cNvPr id="64" name="Image 63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44AD0A85-8D11-FF33-1F26-EE95B037A4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614" y="3695996"/>
            <a:ext cx="679221" cy="1391763"/>
          </a:xfrm>
          <a:prstGeom prst="rect">
            <a:avLst/>
          </a:prstGeom>
        </p:spPr>
      </p:pic>
      <p:pic>
        <p:nvPicPr>
          <p:cNvPr id="65" name="Image 64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3D5EE370-BAB5-9B53-C0BE-2C37544526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62" y="3726597"/>
            <a:ext cx="679221" cy="1391763"/>
          </a:xfrm>
          <a:prstGeom prst="rect">
            <a:avLst/>
          </a:prstGeom>
        </p:spPr>
      </p:pic>
      <p:pic>
        <p:nvPicPr>
          <p:cNvPr id="2" name="Image 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73C2E00B-210B-182C-2DB1-E6EECB54AD5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37" y="4864717"/>
            <a:ext cx="691822" cy="1425101"/>
          </a:xfrm>
          <a:prstGeom prst="rect">
            <a:avLst/>
          </a:prstGeom>
        </p:spPr>
      </p:pic>
      <p:pic>
        <p:nvPicPr>
          <p:cNvPr id="6" name="Image 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1F71A2A-8936-02EE-CE1E-E9D4B040FF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709" y="2912002"/>
            <a:ext cx="676747" cy="1439388"/>
          </a:xfrm>
          <a:prstGeom prst="rect">
            <a:avLst/>
          </a:prstGeom>
        </p:spPr>
      </p:pic>
      <p:pic>
        <p:nvPicPr>
          <p:cNvPr id="7" name="Image 6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BCE78E74-2A74-8862-E288-67FABA59D4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509" y="2912002"/>
            <a:ext cx="676747" cy="1439388"/>
          </a:xfrm>
          <a:prstGeom prst="rect">
            <a:avLst/>
          </a:prstGeom>
        </p:spPr>
      </p:pic>
      <p:pic>
        <p:nvPicPr>
          <p:cNvPr id="9" name="Image 8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B767A235-B9D4-51AF-5255-BD04D8001B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858" y="2912002"/>
            <a:ext cx="676747" cy="1439388"/>
          </a:xfrm>
          <a:prstGeom prst="rect">
            <a:avLst/>
          </a:prstGeom>
        </p:spPr>
      </p:pic>
      <p:pic>
        <p:nvPicPr>
          <p:cNvPr id="10" name="Image 9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1BC7DD7E-03EC-6174-82FE-0B37A1AD29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636" y="4295576"/>
            <a:ext cx="676747" cy="1439388"/>
          </a:xfrm>
          <a:prstGeom prst="rect">
            <a:avLst/>
          </a:prstGeom>
        </p:spPr>
      </p:pic>
      <p:pic>
        <p:nvPicPr>
          <p:cNvPr id="11" name="Image 10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D2552773-EA6F-55D1-D880-F22DF811A0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436" y="4295576"/>
            <a:ext cx="676747" cy="1439388"/>
          </a:xfrm>
          <a:prstGeom prst="rect">
            <a:avLst/>
          </a:prstGeom>
        </p:spPr>
      </p:pic>
      <p:pic>
        <p:nvPicPr>
          <p:cNvPr id="12" name="Image 1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A72A632F-AD24-5DFD-49CD-3F27D49176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785" y="4295576"/>
            <a:ext cx="676747" cy="1439388"/>
          </a:xfrm>
          <a:prstGeom prst="rect">
            <a:avLst/>
          </a:prstGeom>
        </p:spPr>
      </p:pic>
      <p:pic>
        <p:nvPicPr>
          <p:cNvPr id="14" name="Image 13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D7C14B42-53F1-0D3E-1A1E-BBC923F061C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329" y="5385215"/>
            <a:ext cx="674698" cy="1406051"/>
          </a:xfrm>
          <a:prstGeom prst="rect">
            <a:avLst/>
          </a:prstGeom>
        </p:spPr>
      </p:pic>
      <p:pic>
        <p:nvPicPr>
          <p:cNvPr id="16" name="Image 1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2D30CB4D-7416-6A3B-EEC7-C4006A68E73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3966049"/>
            <a:ext cx="674698" cy="1406051"/>
          </a:xfrm>
          <a:prstGeom prst="rect">
            <a:avLst/>
          </a:prstGeom>
        </p:spPr>
      </p:pic>
      <p:pic>
        <p:nvPicPr>
          <p:cNvPr id="17" name="Image 1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351ED6AC-21FE-21E7-65DA-5CA9ACCD404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351" y="5398330"/>
            <a:ext cx="674698" cy="1406051"/>
          </a:xfrm>
          <a:prstGeom prst="rect">
            <a:avLst/>
          </a:prstGeom>
        </p:spPr>
      </p:pic>
      <p:pic>
        <p:nvPicPr>
          <p:cNvPr id="18" name="Image 17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A694C5EB-14D8-8C86-25BC-E8BE7F1D8B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222" y="3979164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682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2895600" y="3434190"/>
            <a:ext cx="74676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32" name="Image 3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D17FA07B-B37C-16EC-6A91-20F142ED85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204" y="5179755"/>
            <a:ext cx="676747" cy="1439388"/>
          </a:xfrm>
          <a:prstGeom prst="rect">
            <a:avLst/>
          </a:prstGeom>
        </p:spPr>
      </p:pic>
      <p:pic>
        <p:nvPicPr>
          <p:cNvPr id="33" name="Image 3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6CF1531-FC73-B0ED-0A69-3F712F471E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715" y="5179755"/>
            <a:ext cx="676747" cy="1439388"/>
          </a:xfrm>
          <a:prstGeom prst="rect">
            <a:avLst/>
          </a:prstGeom>
        </p:spPr>
      </p:pic>
      <p:pic>
        <p:nvPicPr>
          <p:cNvPr id="35" name="Image 3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341FE87-B724-F883-92F1-7B8C7C45AC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267" y="3782500"/>
            <a:ext cx="676747" cy="1439388"/>
          </a:xfrm>
          <a:prstGeom prst="rect">
            <a:avLst/>
          </a:prstGeom>
        </p:spPr>
      </p:pic>
      <p:pic>
        <p:nvPicPr>
          <p:cNvPr id="9" name="Image 8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1D24FC74-A6B8-1FA9-16DB-265EC870DB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671" y="4502194"/>
            <a:ext cx="674698" cy="1406051"/>
          </a:xfrm>
          <a:prstGeom prst="rect">
            <a:avLst/>
          </a:prstGeom>
        </p:spPr>
      </p:pic>
      <p:pic>
        <p:nvPicPr>
          <p:cNvPr id="2" name="Image 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649A8E4B-799D-5DD4-231E-3EA6ADDF63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5166756"/>
            <a:ext cx="674698" cy="1406051"/>
          </a:xfrm>
          <a:prstGeom prst="rect">
            <a:avLst/>
          </a:prstGeom>
        </p:spPr>
      </p:pic>
      <p:pic>
        <p:nvPicPr>
          <p:cNvPr id="6" name="Image 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A69C783D-17CC-3097-2BE7-29473A6847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124" y="3632797"/>
            <a:ext cx="674698" cy="1406051"/>
          </a:xfrm>
          <a:prstGeom prst="rect">
            <a:avLst/>
          </a:prstGeom>
        </p:spPr>
      </p:pic>
      <p:pic>
        <p:nvPicPr>
          <p:cNvPr id="10" name="Image 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969F66B2-AEF9-854C-6315-7313EEAF3E4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090" y="3751201"/>
            <a:ext cx="691822" cy="1425101"/>
          </a:xfrm>
          <a:prstGeom prst="rect">
            <a:avLst/>
          </a:prstGeom>
        </p:spPr>
      </p:pic>
      <p:pic>
        <p:nvPicPr>
          <p:cNvPr id="11" name="Image 1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E65B2A1-56A6-8B22-653E-768852EA18F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968" y="5143500"/>
            <a:ext cx="691822" cy="1425101"/>
          </a:xfrm>
          <a:prstGeom prst="rect">
            <a:avLst/>
          </a:prstGeom>
        </p:spPr>
      </p:pic>
      <p:pic>
        <p:nvPicPr>
          <p:cNvPr id="12" name="Image 1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E30B45F8-71AC-62DB-8F7B-885C71D5650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778" y="5146078"/>
            <a:ext cx="691822" cy="1425101"/>
          </a:xfrm>
          <a:prstGeom prst="rect">
            <a:avLst/>
          </a:prstGeom>
        </p:spPr>
      </p:pic>
      <p:pic>
        <p:nvPicPr>
          <p:cNvPr id="14" name="Image 13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A234BB5-BC5B-79AA-6894-976D2DD8E7E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571" y="3754654"/>
            <a:ext cx="691822" cy="1425101"/>
          </a:xfrm>
          <a:prstGeom prst="rect">
            <a:avLst/>
          </a:prstGeom>
        </p:spPr>
      </p:pic>
      <p:pic>
        <p:nvPicPr>
          <p:cNvPr id="16" name="Image 1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31AF291B-8641-A47C-733D-0AB809DD6B6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538" y="5156615"/>
            <a:ext cx="674698" cy="1406051"/>
          </a:xfrm>
          <a:prstGeom prst="rect">
            <a:avLst/>
          </a:prstGeom>
        </p:spPr>
      </p:pic>
      <p:pic>
        <p:nvPicPr>
          <p:cNvPr id="17" name="Image 1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EA5CBC5B-8EBF-52F2-7DF2-CF805876D4C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409" y="3737449"/>
            <a:ext cx="674698" cy="1406051"/>
          </a:xfrm>
          <a:prstGeom prst="rect">
            <a:avLst/>
          </a:prstGeom>
        </p:spPr>
      </p:pic>
      <p:pic>
        <p:nvPicPr>
          <p:cNvPr id="18" name="Image 17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C747FBF-B6B1-BC30-5A84-2FD15BB21B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968" y="5229224"/>
            <a:ext cx="676747" cy="1439388"/>
          </a:xfrm>
          <a:prstGeom prst="rect">
            <a:avLst/>
          </a:prstGeom>
        </p:spPr>
      </p:pic>
      <p:pic>
        <p:nvPicPr>
          <p:cNvPr id="19" name="Image 18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ABE29F5E-0E1C-CC3F-6ECD-C32FFB3A7E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031" y="3831969"/>
            <a:ext cx="676747" cy="1439388"/>
          </a:xfrm>
          <a:prstGeom prst="rect">
            <a:avLst/>
          </a:prstGeom>
        </p:spPr>
      </p:pic>
      <p:pic>
        <p:nvPicPr>
          <p:cNvPr id="20" name="Image 19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A4C8D1F-FD3D-F324-70ED-DD852FC204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453" y="3827937"/>
            <a:ext cx="676747" cy="143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435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34024-81DB-E428-E78C-9D5E9D4B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51B7781-A702-729A-19BF-9D8B42F0BF95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8C2906-DD88-C75E-F1B0-14E4150B13FB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629B68D-B8C0-49CA-96A3-54E87D000F29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8F6D8B9-6E73-AA74-57B0-DDD1E18B7089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0AA5123-A5C2-657D-D609-0B48E1D6670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CB8A569-6670-C007-91D1-06B03C7A79D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17C502-D96C-1402-E718-678F12610A98}"/>
              </a:ext>
            </a:extLst>
          </p:cNvPr>
          <p:cNvSpPr/>
          <p:nvPr/>
        </p:nvSpPr>
        <p:spPr>
          <a:xfrm>
            <a:off x="2895600" y="3434190"/>
            <a:ext cx="74676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377EE4C-DF60-FF27-4F14-6405F79472F2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5460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C6E753D-8F41-00DA-C913-AAC25ADF5A77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009BEB6-E297-F5BA-A855-514DDA0C59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2" name="Image 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D4D819BF-9B28-8B9E-164C-546908A4FF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804" y="5090258"/>
            <a:ext cx="676747" cy="1439388"/>
          </a:xfrm>
          <a:prstGeom prst="rect">
            <a:avLst/>
          </a:prstGeom>
        </p:spPr>
      </p:pic>
      <p:pic>
        <p:nvPicPr>
          <p:cNvPr id="6" name="Image 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260C768-1B4F-8AA2-419F-5FCDA685A8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2315" y="5090258"/>
            <a:ext cx="676747" cy="1439388"/>
          </a:xfrm>
          <a:prstGeom prst="rect">
            <a:avLst/>
          </a:prstGeom>
        </p:spPr>
      </p:pic>
      <p:pic>
        <p:nvPicPr>
          <p:cNvPr id="10" name="Image 9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17B2C550-9513-3771-4579-C777AC5BCF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867" y="3693003"/>
            <a:ext cx="676747" cy="1439388"/>
          </a:xfrm>
          <a:prstGeom prst="rect">
            <a:avLst/>
          </a:prstGeom>
        </p:spPr>
      </p:pic>
      <p:pic>
        <p:nvPicPr>
          <p:cNvPr id="11" name="Image 10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3E7AB787-A567-9208-05F8-007B285142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271" y="4412697"/>
            <a:ext cx="674698" cy="1406051"/>
          </a:xfrm>
          <a:prstGeom prst="rect">
            <a:avLst/>
          </a:prstGeom>
        </p:spPr>
      </p:pic>
      <p:pic>
        <p:nvPicPr>
          <p:cNvPr id="12" name="Image 1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E7FAFAC6-633F-796D-17CA-4E695B6CAA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5077259"/>
            <a:ext cx="674698" cy="1406051"/>
          </a:xfrm>
          <a:prstGeom prst="rect">
            <a:avLst/>
          </a:prstGeom>
        </p:spPr>
      </p:pic>
      <p:pic>
        <p:nvPicPr>
          <p:cNvPr id="14" name="Image 13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D6138C85-DD41-B523-ABDA-500E471848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724" y="3543300"/>
            <a:ext cx="674698" cy="1406051"/>
          </a:xfrm>
          <a:prstGeom prst="rect">
            <a:avLst/>
          </a:prstGeom>
        </p:spPr>
      </p:pic>
      <p:pic>
        <p:nvPicPr>
          <p:cNvPr id="16" name="Image 15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73489745-587B-8AE3-FE04-B52BB9F787F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690" y="3661704"/>
            <a:ext cx="691822" cy="1425101"/>
          </a:xfrm>
          <a:prstGeom prst="rect">
            <a:avLst/>
          </a:prstGeom>
        </p:spPr>
      </p:pic>
      <p:pic>
        <p:nvPicPr>
          <p:cNvPr id="17" name="Image 16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9828DF05-3308-2469-7A48-000C7CCB5A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568" y="5054003"/>
            <a:ext cx="691822" cy="1425101"/>
          </a:xfrm>
          <a:prstGeom prst="rect">
            <a:avLst/>
          </a:prstGeom>
        </p:spPr>
      </p:pic>
      <p:pic>
        <p:nvPicPr>
          <p:cNvPr id="18" name="Image 1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97C0557-BCE2-A3EF-A223-2CE48BCF145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378" y="5056581"/>
            <a:ext cx="691822" cy="1425101"/>
          </a:xfrm>
          <a:prstGeom prst="rect">
            <a:avLst/>
          </a:prstGeom>
        </p:spPr>
      </p:pic>
      <p:pic>
        <p:nvPicPr>
          <p:cNvPr id="19" name="Image 1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570EC498-E903-FE71-446D-C5022615CFB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171" y="3665157"/>
            <a:ext cx="691822" cy="1425101"/>
          </a:xfrm>
          <a:prstGeom prst="rect">
            <a:avLst/>
          </a:prstGeom>
        </p:spPr>
      </p:pic>
      <p:pic>
        <p:nvPicPr>
          <p:cNvPr id="20" name="Image 19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55E1FDE7-6878-84B6-62D8-8B381DE936C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138" y="5067118"/>
            <a:ext cx="674698" cy="1406051"/>
          </a:xfrm>
          <a:prstGeom prst="rect">
            <a:avLst/>
          </a:prstGeom>
        </p:spPr>
      </p:pic>
      <p:pic>
        <p:nvPicPr>
          <p:cNvPr id="22" name="Image 2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0B1A26E8-FA73-1EEE-8DFD-82A0E8529A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009" y="3647952"/>
            <a:ext cx="674698" cy="1406051"/>
          </a:xfrm>
          <a:prstGeom prst="rect">
            <a:avLst/>
          </a:prstGeom>
        </p:spPr>
      </p:pic>
      <p:pic>
        <p:nvPicPr>
          <p:cNvPr id="24" name="Image 2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FB2B6487-98BD-D9C2-FD0A-AEF6F4A207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568" y="5139727"/>
            <a:ext cx="676747" cy="1439388"/>
          </a:xfrm>
          <a:prstGeom prst="rect">
            <a:avLst/>
          </a:prstGeom>
        </p:spPr>
      </p:pic>
      <p:pic>
        <p:nvPicPr>
          <p:cNvPr id="25" name="Image 2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2DA97E1-C729-791F-8D54-8642D2C296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631" y="3742472"/>
            <a:ext cx="676747" cy="1439388"/>
          </a:xfrm>
          <a:prstGeom prst="rect">
            <a:avLst/>
          </a:prstGeom>
        </p:spPr>
      </p:pic>
      <p:pic>
        <p:nvPicPr>
          <p:cNvPr id="26" name="Image 2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AFCB5115-656E-7527-E0A2-E1E0C71965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3053" y="3738440"/>
            <a:ext cx="676747" cy="143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61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إنجاز عمليات الضرب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r="373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 باعتماد التقنية الاعتيادية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25 درهما لكل واحد من أربعة تلاميذ يتم اختيارهم للمشاركة في النشاط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648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DF59B42F-0DA0-7BA0-10FF-3787ABDE57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" b="79"/>
          <a:stretch/>
        </p:blipFill>
        <p:spPr>
          <a:xfrm>
            <a:off x="614410" y="1219775"/>
            <a:ext cx="774297" cy="9379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2170" y="4558598"/>
            <a:ext cx="7568555" cy="504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59F-A835-7607-7E76-E22FC3EE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D0A73B-00CD-C844-EEE1-85BF81A96D4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7D762-0C02-0593-BAD3-87D0BB432BC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8EE463-7B25-C7E8-3E93-31D50BC16BB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08FAD-E25B-032A-CEEF-EF541F97CC4E}"/>
              </a:ext>
            </a:extLst>
          </p:cNvPr>
          <p:cNvSpPr txBox="1"/>
          <p:nvPr/>
        </p:nvSpPr>
        <p:spPr>
          <a:xfrm>
            <a:off x="275854" y="863026"/>
            <a:ext cx="121637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حظوا جيدا سأطلب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منكم أن تعيدوا لي 12 درهما من النقود التي أعطيتكم مسبقا.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كم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درهما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أصبح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لدي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لمساعدتهم على فهم الوضعية  واستنتاج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1572992-A8D2-68C6-2E78-29E6BEAC4C3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D14785C-7E47-D43E-119E-4DB55897FF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207FB55F-312A-48DC-775C-976F47277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1094" y="3800835"/>
            <a:ext cx="7568555" cy="504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385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إنجاز عملية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عملية الضرب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</a:t>
            </a:r>
            <a:endParaRPr lang="fr-FR" sz="2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7641"/>
            <a:chOff x="5423146" y="2984386"/>
            <a:chExt cx="6552918" cy="6337641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924" b="93904" l="2422" r="90547">
                          <a14:foregroundMark x1="21406" y1="20281" x2="21406" y2="20281"/>
                          <a14:foregroundMark x1="20469" y1="41266" x2="20469" y2="41266"/>
                          <a14:foregroundMark x1="24297" y1="40797" x2="24297" y2="40797"/>
                          <a14:foregroundMark x1="9063" y1="38335" x2="9063" y2="38335"/>
                          <a14:foregroundMark x1="6172" y1="52638" x2="7187" y2="65064"/>
                          <a14:foregroundMark x1="40781" y1="9848" x2="45547" y2="9848"/>
                          <a14:foregroundMark x1="40781" y1="5041" x2="46172" y2="7386"/>
                          <a14:foregroundMark x1="55391" y1="94021" x2="40469" y2="92145"/>
                          <a14:foregroundMark x1="90547" y1="30246" x2="90234" y2="35522"/>
                          <a14:foregroundMark x1="2422" y1="44549" x2="3047" y2="498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5122"/>
              <a:ext cx="6552918" cy="4366905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الضرب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78F4584-7358-3AF5-AE04-8E56CAAE825F}"/>
              </a:ext>
            </a:extLst>
          </p:cNvPr>
          <p:cNvSpPr txBox="1"/>
          <p:nvPr/>
        </p:nvSpPr>
        <p:spPr>
          <a:xfrm>
            <a:off x="6476999" y="5404907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273CAA-3182-7291-D0AF-270586A63FE5}"/>
              </a:ext>
            </a:extLst>
          </p:cNvPr>
          <p:cNvSpPr txBox="1"/>
          <p:nvPr/>
        </p:nvSpPr>
        <p:spPr>
          <a:xfrm>
            <a:off x="9578696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9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856243-18C2-00C1-0316-B8232D4077A6}"/>
              </a:ext>
            </a:extLst>
          </p:cNvPr>
          <p:cNvSpPr txBox="1"/>
          <p:nvPr/>
        </p:nvSpPr>
        <p:spPr>
          <a:xfrm>
            <a:off x="9580028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4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E1F345-1ABA-CC59-899D-8258249465E2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9C765A-762A-CA63-50F8-F5D785D475A7}"/>
              </a:ext>
            </a:extLst>
          </p:cNvPr>
          <p:cNvSpPr txBox="1"/>
          <p:nvPr/>
        </p:nvSpPr>
        <p:spPr>
          <a:xfrm>
            <a:off x="8186867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6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9F1703D-CBE9-B6DB-8DCB-BCCCCAAD0641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F9BB080-D722-A24B-3A84-1FC343142B38}"/>
              </a:ext>
            </a:extLst>
          </p:cNvPr>
          <p:cNvSpPr txBox="1"/>
          <p:nvPr/>
        </p:nvSpPr>
        <p:spPr>
          <a:xfrm>
            <a:off x="9677400" y="7124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F895F40-53CC-A75B-2731-094840D9A8C1}"/>
              </a:ext>
            </a:extLst>
          </p:cNvPr>
          <p:cNvCxnSpPr>
            <a:cxnSpLocks/>
          </p:cNvCxnSpPr>
          <p:nvPr/>
        </p:nvCxnSpPr>
        <p:spPr>
          <a:xfrm flipH="1">
            <a:off x="7772400" y="6929625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91306-7C16-B50F-6F36-AB8A83D78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D1543D1-DF2C-0298-4BDC-33B1EB24649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31EBBF4-BD36-7987-F58D-D3FA7E8FA259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95F34C5-7DA3-BB0B-87CF-731B73EADA08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39EB49-7643-2516-6407-F2A2A6B61BE7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6186E14-F5CC-6671-5DF9-EC171B00ECA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FEE48CF-02A0-1A8F-2988-185EF8A2659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62FC03E5-DB9F-6E44-7C74-4BCFBB9E017D}"/>
              </a:ext>
            </a:extLst>
          </p:cNvPr>
          <p:cNvSpPr txBox="1"/>
          <p:nvPr/>
        </p:nvSpPr>
        <p:spPr>
          <a:xfrm>
            <a:off x="6476999" y="5404907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CBF0113-0C6E-0F1B-6F5D-2F2882787B54}"/>
              </a:ext>
            </a:extLst>
          </p:cNvPr>
          <p:cNvSpPr txBox="1"/>
          <p:nvPr/>
        </p:nvSpPr>
        <p:spPr>
          <a:xfrm>
            <a:off x="9578696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9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DC330F2-3B10-9562-1BD2-462C7335453E}"/>
              </a:ext>
            </a:extLst>
          </p:cNvPr>
          <p:cNvSpPr txBox="1"/>
          <p:nvPr/>
        </p:nvSpPr>
        <p:spPr>
          <a:xfrm>
            <a:off x="9580028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4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8DAFE73-8655-D13B-8427-1E24ADAEC3E4}"/>
              </a:ext>
            </a:extLst>
          </p:cNvPr>
          <p:cNvSpPr txBox="1"/>
          <p:nvPr/>
        </p:nvSpPr>
        <p:spPr>
          <a:xfrm>
            <a:off x="8291071" y="7124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4975745-DB58-6EB1-746F-1F12AD535B99}"/>
              </a:ext>
            </a:extLst>
          </p:cNvPr>
          <p:cNvSpPr txBox="1"/>
          <p:nvPr/>
        </p:nvSpPr>
        <p:spPr>
          <a:xfrm>
            <a:off x="8186867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6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F243290-40B0-8C0C-F6D0-A7230D43A851}"/>
              </a:ext>
            </a:extLst>
          </p:cNvPr>
          <p:cNvSpPr txBox="1"/>
          <p:nvPr/>
        </p:nvSpPr>
        <p:spPr>
          <a:xfrm>
            <a:off x="9578696" y="7124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30E5F39-AC5C-39A5-CF95-E3DE59BEB4BF}"/>
              </a:ext>
            </a:extLst>
          </p:cNvPr>
          <p:cNvCxnSpPr>
            <a:cxnSpLocks/>
          </p:cNvCxnSpPr>
          <p:nvPr/>
        </p:nvCxnSpPr>
        <p:spPr>
          <a:xfrm flipH="1">
            <a:off x="7772400" y="6929625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D877C3C-629D-5B8B-08E7-49233013B2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184559"/>
            <a:ext cx="1148959" cy="82179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1B4AD69-B009-BACD-4461-A41D09567A00}"/>
              </a:ext>
            </a:extLst>
          </p:cNvPr>
          <p:cNvSpPr txBox="1"/>
          <p:nvPr/>
        </p:nvSpPr>
        <p:spPr>
          <a:xfrm>
            <a:off x="8043075" y="4138518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/>
              <a:t>3</a:t>
            </a:r>
            <a:endParaRPr lang="fr-FR" sz="2400" b="1" dirty="0"/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C7B311B4-7784-BE73-4FC2-56D39421EFBA}"/>
              </a:ext>
            </a:extLst>
          </p:cNvPr>
          <p:cNvCxnSpPr/>
          <p:nvPr/>
        </p:nvCxnSpPr>
        <p:spPr>
          <a:xfrm flipV="1">
            <a:off x="9906000" y="5372100"/>
            <a:ext cx="0" cy="50783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95694124-C7BE-6BDC-A9A6-6F7033D9D955}"/>
              </a:ext>
            </a:extLst>
          </p:cNvPr>
          <p:cNvCxnSpPr>
            <a:cxnSpLocks/>
          </p:cNvCxnSpPr>
          <p:nvPr/>
        </p:nvCxnSpPr>
        <p:spPr>
          <a:xfrm flipH="1" flipV="1">
            <a:off x="8921353" y="5524500"/>
            <a:ext cx="679847" cy="46286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C6E028EE-5044-3EE1-EF67-A6B2E68D0916}"/>
              </a:ext>
            </a:extLst>
          </p:cNvPr>
          <p:cNvSpPr txBox="1"/>
          <p:nvPr/>
        </p:nvSpPr>
        <p:spPr>
          <a:xfrm>
            <a:off x="7172308" y="71450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</p:spTree>
    <p:extLst>
      <p:ext uri="{BB962C8B-B14F-4D97-AF65-F5344CB8AC3E}">
        <p14:creationId xmlns:p14="http://schemas.microsoft.com/office/powerpoint/2010/main" val="8939251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87698-64CA-9DBB-55A7-639FAC896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B88A6F4-9EE3-9246-2062-6D99C48F62CB}"/>
              </a:ext>
            </a:extLst>
          </p:cNvPr>
          <p:cNvSpPr/>
          <p:nvPr/>
        </p:nvSpPr>
        <p:spPr>
          <a:xfrm>
            <a:off x="-1" y="2040420"/>
            <a:ext cx="13716001" cy="824657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8FE65FC-E0CE-4E93-3F3A-FBDA62D36F22}"/>
              </a:ext>
            </a:extLst>
          </p:cNvPr>
          <p:cNvSpPr/>
          <p:nvPr/>
        </p:nvSpPr>
        <p:spPr>
          <a:xfrm>
            <a:off x="275854" y="2123575"/>
            <a:ext cx="13164293" cy="7820525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22F3FF7-D63D-33C5-2071-0CF95ABDF67A}"/>
              </a:ext>
            </a:extLst>
          </p:cNvPr>
          <p:cNvSpPr/>
          <p:nvPr/>
        </p:nvSpPr>
        <p:spPr>
          <a:xfrm>
            <a:off x="-1" y="796747"/>
            <a:ext cx="13716001" cy="124367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EB6576B-23D7-8A38-3E4A-302AEBB505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ألواحكم انجزوا العملية التالية: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AED4758-942A-474B-B5E2-B73B73E2A7E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5591429-F657-68AE-6EB7-A140A97EE75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FB97E77E-8241-F757-7C28-F07F57E05773}"/>
              </a:ext>
            </a:extLst>
          </p:cNvPr>
          <p:cNvSpPr txBox="1"/>
          <p:nvPr/>
        </p:nvSpPr>
        <p:spPr>
          <a:xfrm>
            <a:off x="6476999" y="3209318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×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5A9D386-4DEE-A3A8-AFD4-EFE799EDF384}"/>
              </a:ext>
            </a:extLst>
          </p:cNvPr>
          <p:cNvSpPr txBox="1"/>
          <p:nvPr/>
        </p:nvSpPr>
        <p:spPr>
          <a:xfrm>
            <a:off x="9578696" y="221863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ED4336E-AB6F-957C-B219-91788151EE28}"/>
              </a:ext>
            </a:extLst>
          </p:cNvPr>
          <p:cNvSpPr txBox="1"/>
          <p:nvPr/>
        </p:nvSpPr>
        <p:spPr>
          <a:xfrm>
            <a:off x="9580028" y="337989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95E0E4B-35BD-7D49-5A15-6677DC5EA704}"/>
              </a:ext>
            </a:extLst>
          </p:cNvPr>
          <p:cNvSpPr txBox="1"/>
          <p:nvPr/>
        </p:nvSpPr>
        <p:spPr>
          <a:xfrm>
            <a:off x="8385677" y="493155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95FCB4B6-DD1B-F773-B5D4-EB21F8205F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F72C5CE-C234-D87B-170A-A0D1E92D7EA5}"/>
              </a:ext>
            </a:extLst>
          </p:cNvPr>
          <p:cNvSpPr txBox="1"/>
          <p:nvPr/>
        </p:nvSpPr>
        <p:spPr>
          <a:xfrm>
            <a:off x="8186867" y="22453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250B76D-E385-9BF9-23A8-21610202A309}"/>
              </a:ext>
            </a:extLst>
          </p:cNvPr>
          <p:cNvSpPr txBox="1"/>
          <p:nvPr/>
        </p:nvSpPr>
        <p:spPr>
          <a:xfrm>
            <a:off x="7049397" y="49630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322CA4C-7F06-A274-255F-7FE64C238BE5}"/>
              </a:ext>
            </a:extLst>
          </p:cNvPr>
          <p:cNvSpPr txBox="1"/>
          <p:nvPr/>
        </p:nvSpPr>
        <p:spPr>
          <a:xfrm>
            <a:off x="9677400" y="492911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A78CAAAF-EF3D-61CD-F6D9-97B58E186E7C}"/>
              </a:ext>
            </a:extLst>
          </p:cNvPr>
          <p:cNvCxnSpPr>
            <a:cxnSpLocks/>
          </p:cNvCxnSpPr>
          <p:nvPr/>
        </p:nvCxnSpPr>
        <p:spPr>
          <a:xfrm flipH="1">
            <a:off x="7772400" y="4734036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66203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F3C76-6CF6-2290-93FE-13E74A959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3B4D8B2-389D-203A-DDC4-EC67B41B947A}"/>
              </a:ext>
            </a:extLst>
          </p:cNvPr>
          <p:cNvSpPr/>
          <p:nvPr/>
        </p:nvSpPr>
        <p:spPr>
          <a:xfrm>
            <a:off x="-1" y="2040420"/>
            <a:ext cx="13716001" cy="824657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8EA711A-88CD-3E5A-D4DF-1A2E9001D52B}"/>
              </a:ext>
            </a:extLst>
          </p:cNvPr>
          <p:cNvSpPr/>
          <p:nvPr/>
        </p:nvSpPr>
        <p:spPr>
          <a:xfrm>
            <a:off x="275854" y="2123575"/>
            <a:ext cx="13164293" cy="7820525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F584C68-366D-4DC7-25A9-FF3E1241BFC8}"/>
              </a:ext>
            </a:extLst>
          </p:cNvPr>
          <p:cNvSpPr/>
          <p:nvPr/>
        </p:nvSpPr>
        <p:spPr>
          <a:xfrm>
            <a:off x="-1" y="796747"/>
            <a:ext cx="13716001" cy="124367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861B7DC-2A57-40B6-AC49-87AE649CFB6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683A654-2838-0FCD-1767-47AB770F550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CAD974-85BD-6839-26C2-431D123012C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351D944B-1608-6BC3-DD9D-76FA5460841F}"/>
              </a:ext>
            </a:extLst>
          </p:cNvPr>
          <p:cNvSpPr txBox="1"/>
          <p:nvPr/>
        </p:nvSpPr>
        <p:spPr>
          <a:xfrm>
            <a:off x="5181600" y="4428518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×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1C8E4D1-491A-9857-EA51-75036B7D27BD}"/>
              </a:ext>
            </a:extLst>
          </p:cNvPr>
          <p:cNvSpPr txBox="1"/>
          <p:nvPr/>
        </p:nvSpPr>
        <p:spPr>
          <a:xfrm>
            <a:off x="8283297" y="343783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329CDA2-0CE0-4D72-E0C0-70B8157B2D1F}"/>
              </a:ext>
            </a:extLst>
          </p:cNvPr>
          <p:cNvSpPr txBox="1"/>
          <p:nvPr/>
        </p:nvSpPr>
        <p:spPr>
          <a:xfrm>
            <a:off x="8284629" y="459909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267B619-5B07-1709-0181-ED616E871184}"/>
              </a:ext>
            </a:extLst>
          </p:cNvPr>
          <p:cNvSpPr txBox="1"/>
          <p:nvPr/>
        </p:nvSpPr>
        <p:spPr>
          <a:xfrm>
            <a:off x="7090278" y="615075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871C136-A488-EC1B-DD7D-E6C526007833}"/>
              </a:ext>
            </a:extLst>
          </p:cNvPr>
          <p:cNvSpPr txBox="1"/>
          <p:nvPr/>
        </p:nvSpPr>
        <p:spPr>
          <a:xfrm>
            <a:off x="6891468" y="34645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E16D2DB-50B5-F2F0-2336-58FFA63011B7}"/>
              </a:ext>
            </a:extLst>
          </p:cNvPr>
          <p:cNvSpPr txBox="1"/>
          <p:nvPr/>
        </p:nvSpPr>
        <p:spPr>
          <a:xfrm>
            <a:off x="5753998" y="61822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C851710-B10F-A8E8-2104-3C3AB1D238AB}"/>
              </a:ext>
            </a:extLst>
          </p:cNvPr>
          <p:cNvSpPr txBox="1"/>
          <p:nvPr/>
        </p:nvSpPr>
        <p:spPr>
          <a:xfrm>
            <a:off x="8382001" y="614831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8C7F50E2-AE93-808D-9C60-57414A431C8F}"/>
              </a:ext>
            </a:extLst>
          </p:cNvPr>
          <p:cNvCxnSpPr>
            <a:cxnSpLocks/>
          </p:cNvCxnSpPr>
          <p:nvPr/>
        </p:nvCxnSpPr>
        <p:spPr>
          <a:xfrm flipH="1">
            <a:off x="6477001" y="5953236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775D449-3D42-E012-5F6A-0E15FA5366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045102"/>
            <a:ext cx="1148959" cy="82179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153B3C9-4E0B-D1AD-4427-6A2DAFF0DCF7}"/>
              </a:ext>
            </a:extLst>
          </p:cNvPr>
          <p:cNvSpPr txBox="1"/>
          <p:nvPr/>
        </p:nvSpPr>
        <p:spPr>
          <a:xfrm>
            <a:off x="6735291" y="3087385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/>
              <a:t>4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5329273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عملية ضرب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الأولى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الثانية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الثالثة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719062" y="5181749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أضع العملية عموديا وأبدأ بالعدد الأكبر؛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488311" y="6134790"/>
            <a:ext cx="10323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أضرب العامل الثاني في وحدات العامل الأول (ولا أنسى الاحتفاظ)؛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71142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أضرب العامل الثاني في عشرات العامل الأول وأضيف الاحتفاظ؛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576F226-6060-1AA1-0C8A-C97AF32F7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7953985"/>
            <a:ext cx="12339934" cy="8862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B56E54-582B-89C8-A12D-250581492F1A}"/>
              </a:ext>
            </a:extLst>
          </p:cNvPr>
          <p:cNvSpPr txBox="1"/>
          <p:nvPr/>
        </p:nvSpPr>
        <p:spPr>
          <a:xfrm>
            <a:off x="11054960" y="7867961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الرابعة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6B3CB6-9A44-2D47-7BC5-9AFE9692103A}"/>
              </a:ext>
            </a:extLst>
          </p:cNvPr>
          <p:cNvSpPr txBox="1"/>
          <p:nvPr/>
        </p:nvSpPr>
        <p:spPr>
          <a:xfrm>
            <a:off x="1205862" y="8140125"/>
            <a:ext cx="9526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النتيجة (الجداء).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777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1676400" y="4119717"/>
            <a:ext cx="9580751" cy="467452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باع كتبي 68 دفترا صباح يوم الإثنين، ثمن الدفتر الواحد 5 دراهم.</a:t>
            </a:r>
            <a:endParaRPr lang="fr-FR" sz="8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تحصل عليه من بيع الدفاتر؟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مثلا : عدد شخصيات المسالة؟ عدد خشيبات كل واحد؟ من لديه أكبر عدد من الخشيبات؟ من أعطى  الخشيبات؟ لمن؟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تابعوا معي سنتعرف على كيفية حل المسالة باستخدام استراتيجية الأسئلة الأربعة.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المعلومات الواردة في المسألة؟</a:t>
            </a:r>
            <a:endParaRPr lang="fr-FR" sz="7200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12978ED-6157-0291-487F-5B87856E249D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باع كتبي 68 دفترا صباح يوم الإثنين، ثمن الدفتر الواحد 5 دراهم.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تحصل عليه من بيع الدفاتر؟</a:t>
            </a:r>
          </a:p>
        </p:txBody>
      </p:sp>
    </p:spTree>
    <p:extLst>
      <p:ext uri="{BB962C8B-B14F-4D97-AF65-F5344CB8AC3E}">
        <p14:creationId xmlns:p14="http://schemas.microsoft.com/office/powerpoint/2010/main" val="116219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بيع 68 دفترا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الدفتر الواحد 5 دراهم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25A6A12E-4040-6C98-B58C-3B313B0A0C2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باع كتبي 68 دفترا صباح يوم الإثنين، ثمن الدفتر الواحد 5 دراهم.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تحصل عليه من بيع الدفاتر؟</a:t>
            </a:r>
          </a:p>
        </p:txBody>
      </p:sp>
    </p:spTree>
    <p:extLst>
      <p:ext uri="{BB962C8B-B14F-4D97-AF65-F5344CB8AC3E}">
        <p14:creationId xmlns:p14="http://schemas.microsoft.com/office/powerpoint/2010/main" val="240423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التعرف على المعلومات الواردة في المسألة سنحاول أن نحدد ما المطلوب منا في هذه المسألة.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2-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المطلوب مني؟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AF45CAE-C7C5-D0F3-F1AB-14AE31531F5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باع كتبي 68 دفترا صباح يوم الإثنين، ثمن الدفتر الواحد 5 دراهم.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تحصل عليه من بيع الدفاتر؟</a:t>
            </a:r>
          </a:p>
        </p:txBody>
      </p:sp>
    </p:spTree>
    <p:extLst>
      <p:ext uri="{BB962C8B-B14F-4D97-AF65-F5344CB8AC3E}">
        <p14:creationId xmlns:p14="http://schemas.microsoft.com/office/powerpoint/2010/main" val="212632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المط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وب هو  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حساب الثمن الذي تحصل عليه الكتبي من بيع الدفاتر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293EA579-EB0D-9449-1C36-7541C5D71CF9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باع كتبي 68 دفترا صباح يوم الإثنين، ثمن الدفتر الواحد 5 دراهم.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تحصل عليه من بيع الدفاتر؟</a:t>
            </a:r>
          </a:p>
        </p:txBody>
      </p:sp>
    </p:spTree>
    <p:extLst>
      <p:ext uri="{BB962C8B-B14F-4D97-AF65-F5344CB8AC3E}">
        <p14:creationId xmlns:p14="http://schemas.microsoft.com/office/powerpoint/2010/main" val="256911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المر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ar-S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لة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الأخيرة سنحدد ماذا علينا أن نفعل بالضبط لإيجاد المطلوب.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6000" dirty="0">
                <a:solidFill>
                  <a:srgbClr val="FF0000"/>
                </a:solidFill>
              </a:rPr>
              <a:t> 3</a:t>
            </a:r>
            <a:r>
              <a:rPr lang="ar-SA" sz="6000" dirty="0">
                <a:solidFill>
                  <a:srgbClr val="FF0000"/>
                </a:solidFill>
              </a:rPr>
              <a:t>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علينا أن نفعل؟ ولماذا؟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EEBB7B3-8960-9514-8127-DA67B89B0E9A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باع كتبي 68 دفترا صباح يوم الإثنين، ثمن الدفتر الواحد 5 دراهم.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تحصل عليه من بيع الدفاتر؟</a:t>
            </a:r>
          </a:p>
        </p:txBody>
      </p:sp>
    </p:spTree>
    <p:extLst>
      <p:ext uri="{BB962C8B-B14F-4D97-AF65-F5344CB8AC3E}">
        <p14:creationId xmlns:p14="http://schemas.microsoft.com/office/powerpoint/2010/main" val="72242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566563" y="3849112"/>
            <a:ext cx="60628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بيع 68 دفترا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الدفتر الواحد 5 دراهم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تحصل عليه الكتبي من بيع الدفاتر؟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0" y="6548378"/>
            <a:ext cx="70866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عليّ أن أقوم بعملية </a:t>
            </a:r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الضرب</a:t>
            </a:r>
            <a:r>
              <a:rPr lang="ar-S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6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لإيجاد المبلغ الذي تحصل عليه الكتبي.</a:t>
            </a:r>
            <a:endParaRPr lang="ar-SA" sz="6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416DB02-B34E-4185-7778-95135150FD6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باع كتبي 68 دفترا صباح يوم الإثنين، ثمن الدفتر الواحد 5 دراهم.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تحصل عليه من بيع الدفاتر؟</a:t>
            </a:r>
          </a:p>
        </p:txBody>
      </p:sp>
    </p:spTree>
    <p:extLst>
      <p:ext uri="{BB962C8B-B14F-4D97-AF65-F5344CB8AC3E}">
        <p14:creationId xmlns:p14="http://schemas.microsoft.com/office/powerpoint/2010/main" val="184221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جيدا. لماذا سنجري عملية ال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لإيجاد حل المسألة.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4876800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الدفتر الواحد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3810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الدفاتر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810000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600" dirty="0"/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077200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297358" y="5228725"/>
            <a:ext cx="4129802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تحصل عليه من بيع الدفاتر</a:t>
            </a:r>
            <a:r>
              <a:rPr lang="ar-SA" sz="4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48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61930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نعم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سنضرب عدد الدفاتر التي تم بيعها في ثمن الدفتر الواحد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F45B6CE-0682-0637-53CD-50064C71BB67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06D7EE0A-1425-4E58-A39E-AFBAA4FB7D76}"/>
              </a:ext>
            </a:extLst>
          </p:cNvPr>
          <p:cNvSpPr/>
          <p:nvPr/>
        </p:nvSpPr>
        <p:spPr>
          <a:xfrm>
            <a:off x="457200" y="483870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87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3886200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600" dirty="0">
                <a:solidFill>
                  <a:srgbClr val="FF0000"/>
                </a:solidFill>
              </a:rPr>
              <a:t>×</a:t>
            </a:r>
            <a:endParaRPr lang="fr-FR" sz="16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650792" y="4838700"/>
            <a:ext cx="3379407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تحصل عليه من بيع الدفاتر</a:t>
            </a:r>
            <a:r>
              <a:rPr lang="ar-S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754724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</a:t>
            </a:r>
            <a:r>
              <a:rPr lang="fr-FR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المبلغ الذي تحصل عليه من بيع الدفاتر</a:t>
            </a:r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990600" y="4828788"/>
            <a:ext cx="5638799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المبلغ الذي تحصل عليه الكتبي 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هو:</a:t>
            </a:r>
          </a:p>
          <a:p>
            <a:pPr algn="ctr" rtl="1"/>
            <a:r>
              <a:rPr lang="fr-FR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68 × 5 =340</a:t>
            </a:r>
            <a:endParaRPr lang="ar-SA" sz="115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8C2EDB-2565-FA8D-0353-AE84A5481C44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باع كتبي 68 دفترا صباح يوم الإثنين، ثمن الدفتر الواحد 5 دراهم.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تحصل عليه من بيع الدفاتر؟</a:t>
            </a:r>
          </a:p>
        </p:txBody>
      </p:sp>
    </p:spTree>
    <p:extLst>
      <p:ext uri="{BB962C8B-B14F-4D97-AF65-F5344CB8AC3E}">
        <p14:creationId xmlns:p14="http://schemas.microsoft.com/office/powerpoint/2010/main" val="277134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34600F2-5D7D-F0B2-38BC-0A2F2CFBB560}"/>
              </a:ext>
            </a:extLst>
          </p:cNvPr>
          <p:cNvSpPr txBox="1"/>
          <p:nvPr/>
        </p:nvSpPr>
        <p:spPr>
          <a:xfrm>
            <a:off x="4101799" y="3970780"/>
            <a:ext cx="5688882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على الكراسة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6123E6D3-D671-031D-7E1A-AB8CD38E3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خدوا كراساتكم سننجز التمارين الصفحة 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19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4AB917-0E25-4860-2660-821F44F6E8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86F951CC-A380-A161-160B-65F2D94FDB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7" b="1677"/>
          <a:stretch/>
        </p:blipFill>
        <p:spPr>
          <a:xfrm>
            <a:off x="607342" y="4000500"/>
            <a:ext cx="12501313" cy="4572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064A6AA-27D1-43FE-18A8-D649A2B96D3A}"/>
              </a:ext>
            </a:extLst>
          </p:cNvPr>
          <p:cNvSpPr/>
          <p:nvPr/>
        </p:nvSpPr>
        <p:spPr>
          <a:xfrm>
            <a:off x="685800" y="4762500"/>
            <a:ext cx="4876800" cy="3886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65190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1B75F-06BD-CC05-9518-2ED9AD4C5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54BE6EB-D06C-06D1-EA67-8C47DFB79D92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CDFDA80-6E61-0588-40BC-D7771485879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B0A3215-F200-2F5E-DFA9-DB07690DE29B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10BDDB-3207-BAA5-7934-3B1CE065EF76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7D892F2-E4EB-3044-EA41-EDEABB7108F1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FC74CC8-E42D-A81F-F553-447B11DB3E5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7E64CFF5-B196-E9BF-D90E-32242CFEC8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7" b="1677"/>
          <a:stretch/>
        </p:blipFill>
        <p:spPr>
          <a:xfrm>
            <a:off x="607343" y="3924300"/>
            <a:ext cx="12501313" cy="4572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E0EFE9E-A204-BB5E-09BF-4091E06FA902}"/>
              </a:ext>
            </a:extLst>
          </p:cNvPr>
          <p:cNvSpPr/>
          <p:nvPr/>
        </p:nvSpPr>
        <p:spPr>
          <a:xfrm>
            <a:off x="685800" y="4762500"/>
            <a:ext cx="4876800" cy="3886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409F824-5B81-FA83-870D-1FF2B149355E}"/>
              </a:ext>
            </a:extLst>
          </p:cNvPr>
          <p:cNvSpPr txBox="1"/>
          <p:nvPr/>
        </p:nvSpPr>
        <p:spPr>
          <a:xfrm>
            <a:off x="4699000" y="5235135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fr-FR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B8E47F0-19B7-40E2-16B3-DDCFBD9BD652}"/>
              </a:ext>
            </a:extLst>
          </p:cNvPr>
          <p:cNvSpPr txBox="1"/>
          <p:nvPr/>
        </p:nvSpPr>
        <p:spPr>
          <a:xfrm>
            <a:off x="4648200" y="606808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fr-FR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B98BC3C-BAD9-D684-38EE-A08891BB1514}"/>
              </a:ext>
            </a:extLst>
          </p:cNvPr>
          <p:cNvSpPr txBox="1"/>
          <p:nvPr/>
        </p:nvSpPr>
        <p:spPr>
          <a:xfrm>
            <a:off x="4688840" y="686308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fr-FR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DD89D3A-30C0-C6CE-6A29-76D38E290A10}"/>
              </a:ext>
            </a:extLst>
          </p:cNvPr>
          <p:cNvSpPr txBox="1"/>
          <p:nvPr/>
        </p:nvSpPr>
        <p:spPr>
          <a:xfrm>
            <a:off x="4572000" y="774448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fr-FR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0C13B83-B812-29A9-F3D6-E1DCF9ABF928}"/>
              </a:ext>
            </a:extLst>
          </p:cNvPr>
          <p:cNvSpPr txBox="1"/>
          <p:nvPr/>
        </p:nvSpPr>
        <p:spPr>
          <a:xfrm>
            <a:off x="2286000" y="60579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fr-FR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5ED3363-419B-688D-8C9B-1D5587DB69A3}"/>
              </a:ext>
            </a:extLst>
          </p:cNvPr>
          <p:cNvSpPr txBox="1"/>
          <p:nvPr/>
        </p:nvSpPr>
        <p:spPr>
          <a:xfrm>
            <a:off x="2286000" y="68961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fr-FR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A793AEA-F229-13E5-B024-4CA734BC6562}"/>
              </a:ext>
            </a:extLst>
          </p:cNvPr>
          <p:cNvSpPr txBox="1"/>
          <p:nvPr/>
        </p:nvSpPr>
        <p:spPr>
          <a:xfrm>
            <a:off x="2286000" y="774448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fr-FR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2415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268C-B533-4D39-7095-F468A6AA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820389-B17D-D420-B5C8-20B43304227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895F2-C9D1-17FA-14C9-76551497CD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EFA14C-A9CB-8592-A48F-3BA0A409E0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4A86F8-0E8F-AF81-62CB-983465113E4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أتمموا ملء الجدول كما هو مطلوب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E0D526-A9F3-EEA6-122D-F84B6DCB78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1E1FDF-0EC3-424B-93E4-B5F49A4323A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6BEFEBF5-4BE2-1706-BCAE-8A2BA59F89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522" y="3826726"/>
            <a:ext cx="12969992" cy="427017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978B8A-48AB-17ED-37B2-43E7CB8D9870}"/>
              </a:ext>
            </a:extLst>
          </p:cNvPr>
          <p:cNvSpPr/>
          <p:nvPr/>
        </p:nvSpPr>
        <p:spPr>
          <a:xfrm>
            <a:off x="685799" y="5981701"/>
            <a:ext cx="12669715" cy="9906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0255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6C5DF-D5A1-6F39-729F-34572B6DC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A118DA6-429F-82CE-69F6-5548C85F970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857004-B1E0-89A8-0153-84C09109130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FC030DF-1A8F-0545-1D9C-D60D59900999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A20450C-BE68-786D-2D5F-FE54C3BC43B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27844DB-76C8-79F6-C6BF-E5CF7339BC21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14818F2-32C5-39F4-9CC5-8DB585201ED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0FB5F4B0-CD16-A90E-327E-0A2562468E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522" y="3826726"/>
            <a:ext cx="12969992" cy="427017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4DBB7D3-E705-E701-6946-9C7AC90B75B8}"/>
              </a:ext>
            </a:extLst>
          </p:cNvPr>
          <p:cNvSpPr/>
          <p:nvPr/>
        </p:nvSpPr>
        <p:spPr>
          <a:xfrm>
            <a:off x="685799" y="5981701"/>
            <a:ext cx="12669715" cy="9906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056B148-D1F3-785F-39F0-A652F3D7CBBC}"/>
              </a:ext>
            </a:extLst>
          </p:cNvPr>
          <p:cNvSpPr txBox="1"/>
          <p:nvPr/>
        </p:nvSpPr>
        <p:spPr>
          <a:xfrm>
            <a:off x="1981200" y="5910590"/>
            <a:ext cx="7326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أربعة وعشرون ألفا وأربع مئة وسبعة وثلاثون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F0AC740-032F-C0E7-5164-F44505C6594C}"/>
              </a:ext>
            </a:extLst>
          </p:cNvPr>
          <p:cNvSpPr txBox="1"/>
          <p:nvPr/>
        </p:nvSpPr>
        <p:spPr>
          <a:xfrm>
            <a:off x="9938351" y="6376701"/>
            <a:ext cx="2306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547 506</a:t>
            </a:r>
          </a:p>
        </p:txBody>
      </p:sp>
    </p:spTree>
    <p:extLst>
      <p:ext uri="{BB962C8B-B14F-4D97-AF65-F5344CB8AC3E}">
        <p14:creationId xmlns:p14="http://schemas.microsoft.com/office/powerpoint/2010/main" val="27408875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التمرين 3 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19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428A32D9-B45E-EF2D-D417-1E4CD51D63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742" y="4263758"/>
            <a:ext cx="13112195" cy="362094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93A580-3540-6AC7-C0C5-558F9AA2D9B0}"/>
              </a:ext>
            </a:extLst>
          </p:cNvPr>
          <p:cNvSpPr/>
          <p:nvPr/>
        </p:nvSpPr>
        <p:spPr>
          <a:xfrm>
            <a:off x="457200" y="4991100"/>
            <a:ext cx="5029200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2419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C7BFA-BE24-9F71-6CDE-438AB9F3F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5667A1C-D949-8D62-CBB1-5D78AFEA258C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F07FF1-5237-4D14-5DF6-D5C165D8A1E6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30F55FC-2578-330B-E045-07DF161E666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13756FB-7124-EEF4-6263-B8353A5DFB3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A237305-E44F-581E-4BBE-EB2AFA2B0228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86C0CFC-C9CB-8327-6C37-DEBC266E2D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40722010-86D9-37F0-DF8E-BDA090E08C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742" y="4263758"/>
            <a:ext cx="13112195" cy="362094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F30AF70-2EEC-ECBD-A7CC-6F0B583C50F8}"/>
              </a:ext>
            </a:extLst>
          </p:cNvPr>
          <p:cNvSpPr/>
          <p:nvPr/>
        </p:nvSpPr>
        <p:spPr>
          <a:xfrm>
            <a:off x="457200" y="4991100"/>
            <a:ext cx="5029200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8ADC0B8-F7D4-A7DF-33B9-F93BFC99A1C0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02124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حل المسألة </a:t>
            </a:r>
            <a:r>
              <a:rPr lang="ar-M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المحددة </a:t>
            </a:r>
            <a:r>
              <a:rPr lang="ar-S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تسجيل خطوات الحل على دفتر البحث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DABADDA1-FA26-87CE-2217-4960FD6D21E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7AC746-DD36-1866-29B2-92A67B099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1096" y="3977970"/>
            <a:ext cx="12081300" cy="390815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288D250-79A6-6EC7-C904-DD623F1DB5FA}"/>
              </a:ext>
            </a:extLst>
          </p:cNvPr>
          <p:cNvSpPr/>
          <p:nvPr/>
        </p:nvSpPr>
        <p:spPr>
          <a:xfrm>
            <a:off x="919480" y="4965895"/>
            <a:ext cx="6090920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29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6F60C-7E2B-A3B7-185A-063F6F07B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E8FD5D-C973-16D5-C364-7EBD267225F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AC8CCF-F533-6044-B8FE-07D70921298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835793-FEC6-D9F4-7B11-6EFBC961484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071B783-9513-4847-1EE6-EAEE9D36429B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F894C60-6A33-E0FE-7240-91E33E14006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044E274-D729-9180-3F35-34E4CF5110F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77395028-E04C-1AD3-9A70-7C01DE2D1F1F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BDD3E21-9AD5-BF84-68B7-8CE341F324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1096" y="3977970"/>
            <a:ext cx="12081300" cy="390815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4CB7C4B-84DB-89DA-DB29-68E68ED33043}"/>
              </a:ext>
            </a:extLst>
          </p:cNvPr>
          <p:cNvSpPr/>
          <p:nvPr/>
        </p:nvSpPr>
        <p:spPr>
          <a:xfrm>
            <a:off x="919480" y="4965895"/>
            <a:ext cx="6090920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8DA5501-8F76-C820-FED7-4871776D2078}"/>
              </a:ext>
            </a:extLst>
          </p:cNvPr>
          <p:cNvSpPr txBox="1"/>
          <p:nvPr/>
        </p:nvSpPr>
        <p:spPr>
          <a:xfrm>
            <a:off x="1915160" y="6830080"/>
            <a:ext cx="1513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9</a:t>
            </a:r>
            <a:r>
              <a:rPr lang="fr-FR" sz="2800" b="1" dirty="0">
                <a:solidFill>
                  <a:srgbClr val="FF0000"/>
                </a:solidFill>
              </a:rPr>
              <a:t>×</a:t>
            </a:r>
            <a:r>
              <a:rPr lang="ar-MA" sz="2800" b="1" dirty="0">
                <a:solidFill>
                  <a:srgbClr val="FF0000"/>
                </a:solidFill>
              </a:rPr>
              <a:t>5</a:t>
            </a:r>
            <a:r>
              <a:rPr lang="fr-FR" sz="2800" b="1" dirty="0">
                <a:solidFill>
                  <a:srgbClr val="FF0000"/>
                </a:solidFill>
              </a:rPr>
              <a:t>=</a:t>
            </a:r>
            <a:r>
              <a:rPr lang="ar-MA" sz="2800" b="1" dirty="0">
                <a:solidFill>
                  <a:srgbClr val="FF0000"/>
                </a:solidFill>
              </a:rPr>
              <a:t>45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6256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fr-FR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algn="ctr" defTabSz="685834" rtl="1"/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لعبة </a:t>
            </a:r>
            <a:r>
              <a:rPr lang="ar-M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القفز على الأعداد</a:t>
            </a:r>
            <a:endParaRPr lang="en-US" sz="4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:القفز على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23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القفز على الأعداد.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القفز على الأعداد 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(التعرف على القيم المكانية )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E71842C-02C7-CEC2-FD76-648B44010848}"/>
              </a:ext>
            </a:extLst>
          </p:cNvPr>
          <p:cNvGraphicFramePr>
            <a:graphicFrameLocks noGrp="1"/>
          </p:cNvGraphicFramePr>
          <p:nvPr/>
        </p:nvGraphicFramePr>
        <p:xfrm>
          <a:off x="1609434" y="3716802"/>
          <a:ext cx="4191000" cy="4986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2887371048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1863643901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3457993848"/>
                    </a:ext>
                  </a:extLst>
                </a:gridCol>
              </a:tblGrid>
              <a:tr h="1662331"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3428265"/>
                  </a:ext>
                </a:extLst>
              </a:tr>
              <a:tr h="1662331"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5369741"/>
                  </a:ext>
                </a:extLst>
              </a:tr>
              <a:tr h="1662331"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6042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93270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26975</TotalTime>
  <Words>1732</Words>
  <Application>Microsoft Office PowerPoint</Application>
  <PresentationFormat>Personnalisé</PresentationFormat>
  <Paragraphs>477</Paragraphs>
  <Slides>61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61</vt:i4>
      </vt:variant>
    </vt:vector>
  </HeadingPairs>
  <TitlesOfParts>
    <vt:vector size="68" baseType="lpstr">
      <vt:lpstr>Dosis</vt:lpstr>
      <vt:lpstr>Carelia</vt:lpstr>
      <vt:lpstr>Calibri</vt:lpstr>
      <vt:lpstr>Arial</vt:lpstr>
      <vt:lpstr>Microsoft Uighur</vt:lpstr>
      <vt:lpstr>IBM Plex Sans Arabic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223</cp:revision>
  <dcterms:created xsi:type="dcterms:W3CDTF">2006-08-16T00:00:00Z</dcterms:created>
  <dcterms:modified xsi:type="dcterms:W3CDTF">2025-09-17T01:45:24Z</dcterms:modified>
  <dc:identifier>DAFtlvZnwz4</dc:identifier>
</cp:coreProperties>
</file>