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69"/>
  </p:notesMasterIdLst>
  <p:sldIdLst>
    <p:sldId id="257" r:id="rId3"/>
    <p:sldId id="2134808553" r:id="rId4"/>
    <p:sldId id="2134808554" r:id="rId5"/>
    <p:sldId id="2134808552" r:id="rId6"/>
    <p:sldId id="2134805392" r:id="rId7"/>
    <p:sldId id="2134805155" r:id="rId8"/>
    <p:sldId id="2134808443" r:id="rId9"/>
    <p:sldId id="2134808556" r:id="rId10"/>
    <p:sldId id="386" r:id="rId11"/>
    <p:sldId id="2134808444" r:id="rId12"/>
    <p:sldId id="2134808674" r:id="rId13"/>
    <p:sldId id="2134805396" r:id="rId14"/>
    <p:sldId id="2134808570" r:id="rId15"/>
    <p:sldId id="2134808446" r:id="rId16"/>
    <p:sldId id="2134808459" r:id="rId17"/>
    <p:sldId id="2134808450" r:id="rId18"/>
    <p:sldId id="2134808530" r:id="rId19"/>
    <p:sldId id="2134808531" r:id="rId20"/>
    <p:sldId id="2134808509" r:id="rId21"/>
    <p:sldId id="2134808566" r:id="rId22"/>
    <p:sldId id="2134808588" r:id="rId23"/>
    <p:sldId id="2134808460" r:id="rId24"/>
    <p:sldId id="2134808453" r:id="rId25"/>
    <p:sldId id="2134808537" r:id="rId26"/>
    <p:sldId id="2134808538" r:id="rId27"/>
    <p:sldId id="2134808589" r:id="rId28"/>
    <p:sldId id="2134808576" r:id="rId29"/>
    <p:sldId id="2134808590" r:id="rId30"/>
    <p:sldId id="2134808577" r:id="rId31"/>
    <p:sldId id="2134808591" r:id="rId32"/>
    <p:sldId id="2134808592" r:id="rId33"/>
    <p:sldId id="2134808595" r:id="rId34"/>
    <p:sldId id="2134808593" r:id="rId35"/>
    <p:sldId id="2134808550" r:id="rId36"/>
    <p:sldId id="2134808543" r:id="rId37"/>
    <p:sldId id="2134808454" r:id="rId38"/>
    <p:sldId id="2134808542" r:id="rId39"/>
    <p:sldId id="2134808491" r:id="rId40"/>
    <p:sldId id="2134808578" r:id="rId41"/>
    <p:sldId id="2134808579" r:id="rId42"/>
    <p:sldId id="2134808560" r:id="rId43"/>
    <p:sldId id="2134808580" r:id="rId44"/>
    <p:sldId id="2134808581" r:id="rId45"/>
    <p:sldId id="2134808561" r:id="rId46"/>
    <p:sldId id="2134808582" r:id="rId47"/>
    <p:sldId id="2134808583" r:id="rId48"/>
    <p:sldId id="2134808584" r:id="rId49"/>
    <p:sldId id="2134808585" r:id="rId50"/>
    <p:sldId id="2134808586" r:id="rId51"/>
    <p:sldId id="2134808467" r:id="rId52"/>
    <p:sldId id="2134808499" r:id="rId53"/>
    <p:sldId id="2134808468" r:id="rId54"/>
    <p:sldId id="2134808474" r:id="rId55"/>
    <p:sldId id="2134808558" r:id="rId56"/>
    <p:sldId id="2134808472" r:id="rId57"/>
    <p:sldId id="2134808501" r:id="rId58"/>
    <p:sldId id="2134808518" r:id="rId59"/>
    <p:sldId id="2134808569" r:id="rId60"/>
    <p:sldId id="2147482536" r:id="rId61"/>
    <p:sldId id="2134808691" r:id="rId62"/>
    <p:sldId id="2134808503" r:id="rId63"/>
    <p:sldId id="2134808504" r:id="rId64"/>
    <p:sldId id="2134804345" r:id="rId65"/>
    <p:sldId id="2147482487" r:id="rId66"/>
    <p:sldId id="2134804381" r:id="rId67"/>
    <p:sldId id="2134804382" r:id="rId68"/>
  </p:sldIdLst>
  <p:sldSz cx="13716000" cy="10287000"/>
  <p:notesSz cx="6858000" cy="9144000"/>
  <p:embeddedFontLst>
    <p:embeddedFont>
      <p:font typeface="29LT Bukra Regular" panose="020B0604020202020204" charset="0"/>
      <p:regular r:id="rId70"/>
    </p:embeddedFont>
    <p:embeddedFont>
      <p:font typeface="Carelia" panose="020B0604020202020204" charset="0"/>
      <p:regular r:id="rId71"/>
    </p:embeddedFont>
    <p:embeddedFont>
      <p:font typeface="Dosis" pitchFamily="2" charset="0"/>
      <p:regular r:id="rId72"/>
      <p:bold r:id="rId73"/>
    </p:embeddedFont>
    <p:embeddedFont>
      <p:font typeface="Dubai" panose="020B0503030403030204" pitchFamily="34" charset="-78"/>
      <p:regular r:id="rId74"/>
      <p:bold r:id="rId75"/>
    </p:embeddedFont>
    <p:embeddedFont>
      <p:font typeface="IBM Plex Sans Arabic" panose="020B0604020202020204" charset="-78"/>
      <p:regular r:id="rId76"/>
    </p:embeddedFont>
    <p:embeddedFont>
      <p:font typeface="Microsoft Uighur" panose="02000000000000000000" pitchFamily="2" charset="-78"/>
      <p:regular r:id="rId77"/>
      <p:bold r:id="rId78"/>
    </p:embeddedFont>
    <p:embeddedFont>
      <p:font typeface="Montserrat" panose="00000500000000000000" pitchFamily="2" charset="0"/>
      <p:regular r:id="rId79"/>
      <p:bold r:id="rId80"/>
      <p:italic r:id="rId81"/>
      <p:boldItalic r:id="rId82"/>
    </p:embeddedFont>
    <p:embeddedFont>
      <p:font typeface="Montserrat Light" panose="00000400000000000000" pitchFamily="2" charset="0"/>
      <p:regular r:id="rId83"/>
      <p:italic r:id="rId84"/>
    </p:embeddedFont>
    <p:embeddedFont>
      <p:font typeface="Montserrat Medium" panose="00000600000000000000" pitchFamily="2" charset="0"/>
      <p:regular r:id="rId85"/>
      <p:italic r:id="rId8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6585"/>
    <a:srgbClr val="000000"/>
    <a:srgbClr val="829D4A"/>
    <a:srgbClr val="02BDC9"/>
    <a:srgbClr val="F98F51"/>
    <a:srgbClr val="0097B2"/>
    <a:srgbClr val="4AC283"/>
    <a:srgbClr val="3D8FA5"/>
    <a:srgbClr val="7ACFB0"/>
    <a:srgbClr val="FCCF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32" autoAdjust="0"/>
    <p:restoredTop sz="95226" autoAdjust="0"/>
  </p:normalViewPr>
  <p:slideViewPr>
    <p:cSldViewPr>
      <p:cViewPr varScale="1">
        <p:scale>
          <a:sx n="47" d="100"/>
          <a:sy n="47" d="100"/>
        </p:scale>
        <p:origin x="1308" y="48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22579"/>
    </p:cViewPr>
  </p:sorterViewPr>
  <p:notesViewPr>
    <p:cSldViewPr>
      <p:cViewPr>
        <p:scale>
          <a:sx n="80" d="100"/>
          <a:sy n="80" d="100"/>
        </p:scale>
        <p:origin x="2755" y="-4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font" Target="fonts/font15.fntdata"/><Relationship Id="rId89" Type="http://schemas.openxmlformats.org/officeDocument/2006/relationships/theme" Target="theme/theme1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font" Target="fonts/font5.fntdata"/><Relationship Id="rId79" Type="http://schemas.openxmlformats.org/officeDocument/2006/relationships/font" Target="fonts/font10.fntdata"/><Relationship Id="rId5" Type="http://schemas.openxmlformats.org/officeDocument/2006/relationships/slide" Target="slides/slide3.xml"/><Relationship Id="rId90" Type="http://schemas.openxmlformats.org/officeDocument/2006/relationships/tableStyles" Target="tableStyles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notesMaster" Target="notesMasters/notesMaster1.xml"/><Relationship Id="rId77" Type="http://schemas.openxmlformats.org/officeDocument/2006/relationships/font" Target="fonts/font8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font" Target="fonts/font3.fntdata"/><Relationship Id="rId80" Type="http://schemas.openxmlformats.org/officeDocument/2006/relationships/font" Target="fonts/font11.fntdata"/><Relationship Id="rId85" Type="http://schemas.openxmlformats.org/officeDocument/2006/relationships/font" Target="fonts/font16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font" Target="fonts/font1.fntdata"/><Relationship Id="rId75" Type="http://schemas.openxmlformats.org/officeDocument/2006/relationships/font" Target="fonts/font6.fntdata"/><Relationship Id="rId83" Type="http://schemas.openxmlformats.org/officeDocument/2006/relationships/font" Target="fonts/font14.fntdata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font" Target="fonts/font4.fntdata"/><Relationship Id="rId78" Type="http://schemas.openxmlformats.org/officeDocument/2006/relationships/font" Target="fonts/font9.fntdata"/><Relationship Id="rId81" Type="http://schemas.openxmlformats.org/officeDocument/2006/relationships/font" Target="fonts/font12.fntdata"/><Relationship Id="rId86" Type="http://schemas.openxmlformats.org/officeDocument/2006/relationships/font" Target="fonts/font1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font" Target="fonts/font7.fntdata"/><Relationship Id="rId7" Type="http://schemas.openxmlformats.org/officeDocument/2006/relationships/slide" Target="slides/slide5.xml"/><Relationship Id="rId71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presProps" Target="presProps.xml"/><Relationship Id="rId61" Type="http://schemas.openxmlformats.org/officeDocument/2006/relationships/slide" Target="slides/slide59.xml"/><Relationship Id="rId82" Type="http://schemas.openxmlformats.org/officeDocument/2006/relationships/font" Target="fonts/font13.fntdata"/><Relationship Id="rId19" Type="http://schemas.openxmlformats.org/officeDocument/2006/relationships/slide" Target="slides/slide1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54976A81-8849-4F35-8359-AD67C3A6D20C}" type="datetimeFigureOut">
              <a:rPr lang="fr-MA" smtClean="0"/>
              <a:pPr/>
              <a:t>03/10/2025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BA0AE87F-B08A-4342-80EC-80A3A2B8D41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87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475837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426004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571707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99812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E1A7D-133A-C7BA-56F0-FA5259A55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675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817977-2114-8769-90D3-24A916DD3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2700"/>
            </a:lvl1pPr>
            <a:lvl2pPr marL="514350" indent="0" algn="ctr">
              <a:buNone/>
              <a:defRPr sz="2250"/>
            </a:lvl2pPr>
            <a:lvl3pPr marL="1028700" indent="0" algn="ctr">
              <a:buNone/>
              <a:defRPr sz="2025"/>
            </a:lvl3pPr>
            <a:lvl4pPr marL="1543050" indent="0" algn="ctr">
              <a:buNone/>
              <a:defRPr sz="1800"/>
            </a:lvl4pPr>
            <a:lvl5pPr marL="2057400" indent="0" algn="ctr">
              <a:buNone/>
              <a:defRPr sz="1800"/>
            </a:lvl5pPr>
            <a:lvl6pPr marL="2571750" indent="0" algn="ctr">
              <a:buNone/>
              <a:defRPr sz="1800"/>
            </a:lvl6pPr>
            <a:lvl7pPr marL="3086100" indent="0" algn="ctr">
              <a:buNone/>
              <a:defRPr sz="1800"/>
            </a:lvl7pPr>
            <a:lvl8pPr marL="3600450" indent="0" algn="ctr">
              <a:buNone/>
              <a:defRPr sz="1800"/>
            </a:lvl8pPr>
            <a:lvl9pPr marL="4114800" indent="0" algn="ctr">
              <a:buNone/>
              <a:defRPr sz="1800"/>
            </a:lvl9pPr>
          </a:lstStyle>
          <a:p>
            <a:r>
              <a:rPr lang="en-GB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5FD0DF-2F7C-4822-77AD-0F3908F48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3959EE-46B8-70D4-AAD2-1EED90C2B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FEE603-8AC5-62D8-40DB-71E4F8049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32788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60B05-AE0D-C0A6-993B-BEEEA4D97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33F8C-2FA1-99D0-42E2-4E48A168E7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B2BAF6-8D2B-E9B5-7791-8E66FF697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BAB19E-7906-140B-9F51-C32F2123C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CAD24-F178-81A6-6D9A-CF01BF127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94363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BD564-84B5-86E7-115E-F55658D54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08"/>
            <a:ext cx="11830050" cy="4279106"/>
          </a:xfrm>
        </p:spPr>
        <p:txBody>
          <a:bodyPr anchor="b"/>
          <a:lstStyle>
            <a:lvl1pPr>
              <a:defRPr sz="675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D527C3-460A-283D-5920-9720C9859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5"/>
            <a:ext cx="11830050" cy="2250281"/>
          </a:xfrm>
        </p:spPr>
        <p:txBody>
          <a:bodyPr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51435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2pPr>
            <a:lvl3pPr marL="1028700" indent="0">
              <a:buNone/>
              <a:defRPr sz="2025">
                <a:solidFill>
                  <a:schemeClr val="tx1">
                    <a:tint val="75000"/>
                  </a:schemeClr>
                </a:solidFill>
              </a:defRPr>
            </a:lvl3pPr>
            <a:lvl4pPr marL="15430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057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5717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0861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36004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1148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5A59D4-027F-8CBE-5422-4F5C37477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C2F1D5-935B-9A0E-4D5B-A55556937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9537EC-8FA4-669A-0227-9286C2534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97113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4B1A8-7534-9F2B-EE7E-243597D73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76DBEA-85C1-6821-9DAD-80C197D1AC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56D35F-6426-DCDC-7FD1-969A9C9BEA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AFDCF5-88B6-3275-4126-7DF39F9B8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98BCF0-0953-206C-BEDC-86525F7DF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B1A3C4-7DBF-6ACC-7B2E-D7EB83C54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60366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7838A-B38A-7D81-7135-6775BCAB7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88"/>
            <a:ext cx="11830050" cy="198834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4C4F29-D0FA-AF8F-1200-28B19CC809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5"/>
            <a:ext cx="5802510" cy="1235868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B77517-2A09-8356-725B-E4F5C27AFD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3"/>
            <a:ext cx="5802510" cy="55268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00CA60-C8A9-95A4-A811-16063AF8FC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5" y="2521745"/>
            <a:ext cx="5831087" cy="1235868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81DEBB-336F-0C2C-200C-A303C85E3E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5" y="3757613"/>
            <a:ext cx="5831087" cy="55268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6DF03B-31AD-EA1B-F705-1B955B9F1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77AF87-2B70-7831-24D9-757DB9216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C9090C-A3A0-8996-00BF-4C87AB5E4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86559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1122B-589B-75E1-EEF5-360470CB9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60C526-01BF-2678-FC3F-57E6B2CDF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86AC3B-610F-95F6-1333-8748B31FC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7A35C6-9A41-8B82-4892-2A99A4593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53926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20A9E8-7908-1260-3348-E55AF96BA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B2726B-AD8A-B55C-1C59-F028EC2BC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9BD0E3-4A2F-B68F-0D2E-B50439E77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9457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2FF7B-DDAE-EF54-5B92-FD5012204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3D2F47-A16E-4816-238B-7970F79269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87" y="1481138"/>
            <a:ext cx="6943725" cy="7310438"/>
          </a:xfrm>
        </p:spPr>
        <p:txBody>
          <a:bodyPr/>
          <a:lstStyle>
            <a:lvl1pPr>
              <a:defRPr sz="3600"/>
            </a:lvl1pPr>
            <a:lvl2pPr>
              <a:defRPr sz="3150"/>
            </a:lvl2pPr>
            <a:lvl3pPr>
              <a:defRPr sz="2700"/>
            </a:lvl3pPr>
            <a:lvl4pPr>
              <a:defRPr sz="2250"/>
            </a:lvl4pPr>
            <a:lvl5pPr>
              <a:defRPr sz="2250"/>
            </a:lvl5pPr>
            <a:lvl6pPr>
              <a:defRPr sz="2250"/>
            </a:lvl6pPr>
            <a:lvl7pPr>
              <a:defRPr sz="2250"/>
            </a:lvl7pPr>
            <a:lvl8pPr>
              <a:defRPr sz="2250"/>
            </a:lvl8pPr>
            <a:lvl9pPr>
              <a:defRPr sz="22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420B14-7611-2175-A553-108549621F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F203B8-DCAF-0CDA-17AC-4131BA35F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6EABE8-1034-2E11-57E6-536A8145D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3B5A67-99A1-AF6F-EE71-5A3F4BE5A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87242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887DF-05E6-FF46-D444-52E565E99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7DDEE1-2F69-51BE-B875-00F7CCF4B6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87" y="1481138"/>
            <a:ext cx="6943725" cy="7310438"/>
          </a:xfrm>
        </p:spPr>
        <p:txBody>
          <a:bodyPr/>
          <a:lstStyle>
            <a:lvl1pPr marL="0" indent="0">
              <a:buNone/>
              <a:defRPr sz="3600"/>
            </a:lvl1pPr>
            <a:lvl2pPr marL="514350" indent="0">
              <a:buNone/>
              <a:defRPr sz="3150"/>
            </a:lvl2pPr>
            <a:lvl3pPr marL="1028700" indent="0">
              <a:buNone/>
              <a:defRPr sz="2700"/>
            </a:lvl3pPr>
            <a:lvl4pPr marL="1543050" indent="0">
              <a:buNone/>
              <a:defRPr sz="2250"/>
            </a:lvl4pPr>
            <a:lvl5pPr marL="2057400" indent="0">
              <a:buNone/>
              <a:defRPr sz="2250"/>
            </a:lvl5pPr>
            <a:lvl6pPr marL="2571750" indent="0">
              <a:buNone/>
              <a:defRPr sz="2250"/>
            </a:lvl6pPr>
            <a:lvl7pPr marL="3086100" indent="0">
              <a:buNone/>
              <a:defRPr sz="2250"/>
            </a:lvl7pPr>
            <a:lvl8pPr marL="3600450" indent="0">
              <a:buNone/>
              <a:defRPr sz="2250"/>
            </a:lvl8pPr>
            <a:lvl9pPr marL="4114800" indent="0">
              <a:buNone/>
              <a:defRPr sz="225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F25769-1055-6E36-0171-F107295ACF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3F11B4-5019-D5E8-9932-DACFAAFED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3E3999-7D4A-226D-9BF1-254F11833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E6996B-8DF5-A997-D8A2-BEFBEF1A3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29845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3E3F6-7846-90CD-92FA-684562CAA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7C1EBC-60B2-9345-3633-69C116B7B7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FDC100-35C2-F87E-AECE-6F43CE0A8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5F89B8-62CF-2AB2-3340-71A4402E5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DC5BCB-E35A-F406-0A50-79C1B5928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02290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A0AF2E-B9D9-E3CC-9559-789A57BBCE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2" y="547688"/>
            <a:ext cx="2957513" cy="871775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CEF40B-56E7-6359-4B41-D37D4F6C11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8"/>
            <a:ext cx="8701088" cy="871775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289521-DDEC-DF4F-76CD-DEA501485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E2D56-F0DC-0F44-81EC-2A262D888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2274EB-77BA-A83F-7ABD-C2AD5EC47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19272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Section Header">
  <p:cSld name="2_Section 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1"/>
          <p:cNvSpPr txBox="1">
            <a:spLocks noGrp="1"/>
          </p:cNvSpPr>
          <p:nvPr>
            <p:ph type="body" idx="1"/>
          </p:nvPr>
        </p:nvSpPr>
        <p:spPr>
          <a:xfrm>
            <a:off x="701021" y="2488853"/>
            <a:ext cx="8614108" cy="686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667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1"/>
          <p:cNvSpPr txBox="1">
            <a:spLocks noGrp="1"/>
          </p:cNvSpPr>
          <p:nvPr>
            <p:ph type="title"/>
          </p:nvPr>
        </p:nvSpPr>
        <p:spPr>
          <a:xfrm>
            <a:off x="701019" y="1274513"/>
            <a:ext cx="8614107" cy="1084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8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1"/>
          <p:cNvSpPr txBox="1">
            <a:spLocks noGrp="1"/>
          </p:cNvSpPr>
          <p:nvPr>
            <p:ph type="body" idx="2"/>
          </p:nvPr>
        </p:nvSpPr>
        <p:spPr>
          <a:xfrm>
            <a:off x="701021" y="3305276"/>
            <a:ext cx="8614108" cy="1697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rgbClr val="009A92"/>
              </a:buClr>
              <a:buSzPts val="2133"/>
              <a:buNone/>
              <a:defRPr sz="2400" b="0" i="0">
                <a:solidFill>
                  <a:srgbClr val="009A9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1"/>
          <p:cNvSpPr txBox="1">
            <a:spLocks noGrp="1"/>
          </p:cNvSpPr>
          <p:nvPr>
            <p:ph type="body" idx="3"/>
          </p:nvPr>
        </p:nvSpPr>
        <p:spPr>
          <a:xfrm>
            <a:off x="701021" y="5334413"/>
            <a:ext cx="8614108" cy="2638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rgbClr val="4D4D4D"/>
              </a:buClr>
              <a:buSzPts val="1600"/>
              <a:buNone/>
              <a:defRPr sz="1800" b="0" i="0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1"/>
          <p:cNvSpPr txBox="1">
            <a:spLocks noGrp="1"/>
          </p:cNvSpPr>
          <p:nvPr>
            <p:ph type="ftr" idx="11"/>
          </p:nvPr>
        </p:nvSpPr>
        <p:spPr>
          <a:xfrm>
            <a:off x="4543425" y="9534526"/>
            <a:ext cx="462915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1"/>
          <p:cNvSpPr txBox="1">
            <a:spLocks noGrp="1"/>
          </p:cNvSpPr>
          <p:nvPr>
            <p:ph type="sldNum" idx="12"/>
          </p:nvPr>
        </p:nvSpPr>
        <p:spPr>
          <a:xfrm>
            <a:off x="9686925" y="9534526"/>
            <a:ext cx="30861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IN" smtClean="0"/>
              <a:pPr/>
              <a:t>‹N°›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2709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10/3/2025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00543A-A2CB-78C2-5526-670A96E34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88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70BFC9-483D-ED92-86CD-0929AAA65F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E37933-9631-11C8-8942-6DCF0E2BC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26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F47678-CA23-0578-E4A5-F98CB9DA6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26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65BF07-A173-6F24-54E9-D1B79183F8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26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0342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1028700" rtl="0" eaLnBrk="1" latinLnBrk="0" hangingPunct="1">
        <a:lnSpc>
          <a:spcPct val="90000"/>
        </a:lnSpc>
        <a:spcBef>
          <a:spcPct val="0"/>
        </a:spcBef>
        <a:buNone/>
        <a:defRPr sz="49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10287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1pPr>
      <a:lvl2pPr marL="7715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2858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8002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3145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8289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3432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8576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3719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MA"/>
      </a:defPPr>
      <a:lvl1pPr marL="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1148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6.png"/><Relationship Id="rId7" Type="http://schemas.openxmlformats.org/officeDocument/2006/relationships/image" Target="../media/image1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7.sv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jpe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8.png"/><Relationship Id="rId7" Type="http://schemas.openxmlformats.org/officeDocument/2006/relationships/image" Target="../media/image3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4.png"/><Relationship Id="rId5" Type="http://schemas.openxmlformats.org/officeDocument/2006/relationships/image" Target="../media/image25.png"/><Relationship Id="rId4" Type="http://schemas.openxmlformats.org/officeDocument/2006/relationships/image" Target="../media/image9.svg"/><Relationship Id="rId9" Type="http://schemas.openxmlformats.org/officeDocument/2006/relationships/image" Target="../media/image3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42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9.svg"/><Relationship Id="rId7" Type="http://schemas.openxmlformats.org/officeDocument/2006/relationships/image" Target="../media/image1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9.svg"/><Relationship Id="rId7" Type="http://schemas.openxmlformats.org/officeDocument/2006/relationships/image" Target="../media/image5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9.svg"/><Relationship Id="rId7" Type="http://schemas.openxmlformats.org/officeDocument/2006/relationships/image" Target="../media/image5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10" Type="http://schemas.openxmlformats.org/officeDocument/2006/relationships/image" Target="../media/image61.png"/><Relationship Id="rId4" Type="http://schemas.openxmlformats.org/officeDocument/2006/relationships/image" Target="../media/image49.png"/><Relationship Id="rId9" Type="http://schemas.openxmlformats.org/officeDocument/2006/relationships/image" Target="../media/image6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9.svg"/><Relationship Id="rId7" Type="http://schemas.openxmlformats.org/officeDocument/2006/relationships/image" Target="../media/image5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10" Type="http://schemas.openxmlformats.org/officeDocument/2006/relationships/image" Target="../media/image61.png"/><Relationship Id="rId4" Type="http://schemas.openxmlformats.org/officeDocument/2006/relationships/image" Target="../media/image62.png"/><Relationship Id="rId9" Type="http://schemas.openxmlformats.org/officeDocument/2006/relationships/image" Target="../media/image6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65.png"/><Relationship Id="rId4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65.png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png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png"/><Relationship Id="rId4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4.png"/><Relationship Id="rId4" Type="http://schemas.openxmlformats.org/officeDocument/2006/relationships/image" Target="../media/image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7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4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78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80.jp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8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623843" y="2534062"/>
            <a:ext cx="6963158" cy="2067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برنامج دعم التعلمات الأساس</a:t>
            </a:r>
          </a:p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رياضيات-</a:t>
            </a:r>
            <a:r>
              <a:rPr lang="f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  <a:endParaRPr lang="en-US" sz="765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20449E5-A915-52F7-9A79-1DAEEE7AAA65}"/>
              </a:ext>
            </a:extLst>
          </p:cNvPr>
          <p:cNvGrpSpPr/>
          <p:nvPr/>
        </p:nvGrpSpPr>
        <p:grpSpPr>
          <a:xfrm>
            <a:off x="3840481" y="7125051"/>
            <a:ext cx="5029200" cy="813494"/>
            <a:chOff x="3700264" y="7007413"/>
            <a:chExt cx="5029200" cy="81349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7D7DD4C-7B77-183D-F3D6-F7060A8F6D60}"/>
                </a:ext>
              </a:extLst>
            </p:cNvPr>
            <p:cNvSpPr/>
            <p:nvPr/>
          </p:nvSpPr>
          <p:spPr>
            <a:xfrm>
              <a:off x="4833798" y="7007413"/>
              <a:ext cx="3200400" cy="813494"/>
            </a:xfrm>
            <a:prstGeom prst="roundRect">
              <a:avLst>
                <a:gd name="adj" fmla="val 32324"/>
              </a:avLst>
            </a:prstGeom>
            <a:solidFill>
              <a:srgbClr val="02BDC9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685834" rtl="1" eaLnBrk="1" latinLnBrk="0" hangingPunct="1"/>
              <a:endParaRPr lang="fr-MA" sz="16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45B0A1E8-F2BA-31DC-A793-BDED4E478A5A}"/>
                </a:ext>
              </a:extLst>
            </p:cNvPr>
            <p:cNvSpPr txBox="1"/>
            <p:nvPr/>
          </p:nvSpPr>
          <p:spPr>
            <a:xfrm>
              <a:off x="3700264" y="7100224"/>
              <a:ext cx="5029200" cy="6540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>
                <a:lnSpc>
                  <a:spcPts val="5139"/>
                </a:lnSpc>
              </a:pPr>
              <a:r>
                <a:rPr lang="ar-MA" sz="44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 1</a:t>
              </a:r>
              <a:endParaRPr lang="en-US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210" y="657600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DF3C3DF-BC80-4970-481E-ADCBABF05D3F}"/>
              </a:ext>
            </a:extLst>
          </p:cNvPr>
          <p:cNvSpPr/>
          <p:nvPr/>
        </p:nvSpPr>
        <p:spPr>
          <a:xfrm>
            <a:off x="4374867" y="6337711"/>
            <a:ext cx="3418547" cy="813494"/>
          </a:xfrm>
          <a:prstGeom prst="roundRect">
            <a:avLst>
              <a:gd name="adj" fmla="val 32324"/>
            </a:avLst>
          </a:prstGeom>
          <a:solidFill>
            <a:srgbClr val="0097B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r>
              <a:rPr lang="ar-MA" sz="4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قسمة</a:t>
            </a:r>
            <a:endParaRPr lang="fr-MA" sz="4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279739E-FA6F-27BB-DBC4-1A1F427472A5}"/>
              </a:ext>
            </a:extLst>
          </p:cNvPr>
          <p:cNvSpPr/>
          <p:nvPr/>
        </p:nvSpPr>
        <p:spPr>
          <a:xfrm>
            <a:off x="7433486" y="5939434"/>
            <a:ext cx="2072355" cy="2134760"/>
          </a:xfrm>
          <a:prstGeom prst="ellipse">
            <a:avLst/>
          </a:prstGeom>
          <a:solidFill>
            <a:srgbClr val="F98F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المسار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FR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ar-SA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5FFBA39-F1A6-F572-421F-35553D52C2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8255" y="7413974"/>
            <a:ext cx="3063526" cy="3063526"/>
          </a:xfrm>
          <a:prstGeom prst="rect">
            <a:avLst/>
          </a:prstGeom>
        </p:spPr>
      </p:pic>
      <p:pic>
        <p:nvPicPr>
          <p:cNvPr id="15" name="Image 1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27481252-6931-A99A-AF05-0FA2124BD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425" y="7828525"/>
            <a:ext cx="2648975" cy="2648975"/>
          </a:xfrm>
          <a:prstGeom prst="rect">
            <a:avLst/>
          </a:prstGeom>
        </p:spPr>
      </p:pic>
      <p:pic>
        <p:nvPicPr>
          <p:cNvPr id="17" name="Image 16" descr="Une image contenant symbol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195FDF21-CBDC-AD79-08C0-1C60C5891D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904" y="3783357"/>
            <a:ext cx="2539233" cy="2539233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91603CC8-916E-6FBF-A24D-27A1DA4DD6EC}"/>
              </a:ext>
            </a:extLst>
          </p:cNvPr>
          <p:cNvSpPr txBox="1"/>
          <p:nvPr/>
        </p:nvSpPr>
        <p:spPr>
          <a:xfrm>
            <a:off x="10894387" y="4305300"/>
            <a:ext cx="264223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S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المستوى</a:t>
            </a:r>
          </a:p>
          <a:p>
            <a:pPr algn="ctr" defTabSz="685834"/>
            <a:r>
              <a:rPr lang="ar-M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</a:t>
            </a:r>
            <a:endParaRPr lang="en-US" sz="400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1C0EB-B04A-44FA-412B-985395780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4D773D9-4AB5-D589-30C7-11C5381C1E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466F6F8-12C2-20C3-C36D-3D3974B77E2C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15E1A51-0A01-5BA5-4953-023250B25CF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3F08AE0-31C7-6E40-362F-30CDC1F537F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F9E632CD-CCED-6CB5-9816-91792C6287C9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1DCD915-7FB3-2B42-0458-D7E085A0BD1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6C8293-ADAE-7744-3C0E-0503B7D3D186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E08986A-DE47-481B-D636-CB203EF8F1CD}"/>
              </a:ext>
            </a:extLst>
          </p:cNvPr>
          <p:cNvSpPr/>
          <p:nvPr/>
        </p:nvSpPr>
        <p:spPr>
          <a:xfrm>
            <a:off x="11049000" y="2796619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6BDC8EF-9BB5-4D44-520B-D47A2DFDAAF0}"/>
              </a:ext>
            </a:extLst>
          </p:cNvPr>
          <p:cNvSpPr/>
          <p:nvPr/>
        </p:nvSpPr>
        <p:spPr>
          <a:xfrm rot="10800000">
            <a:off x="11197075" y="4807887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495D9EB-9188-23BF-EC3B-70E26E689E3D}"/>
              </a:ext>
            </a:extLst>
          </p:cNvPr>
          <p:cNvSpPr/>
          <p:nvPr/>
        </p:nvSpPr>
        <p:spPr>
          <a:xfrm>
            <a:off x="1981200" y="316781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9E44F33-391F-1012-62D3-E3C3023FAA92}"/>
              </a:ext>
            </a:extLst>
          </p:cNvPr>
          <p:cNvSpPr/>
          <p:nvPr/>
        </p:nvSpPr>
        <p:spPr>
          <a:xfrm>
            <a:off x="1981200" y="4718020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وشروحات  يجب على الأستاذ قولها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E1C7E21-69AA-FCFA-C180-A8C4E895D44D}"/>
              </a:ext>
            </a:extLst>
          </p:cNvPr>
          <p:cNvSpPr/>
          <p:nvPr/>
        </p:nvSpPr>
        <p:spPr>
          <a:xfrm>
            <a:off x="1981200" y="657250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إيقاف العرض والقيام بمناولة /نمذجة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77F80AF-D8F5-A33D-886C-3A4CD4BA273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212" y="6381299"/>
            <a:ext cx="1009944" cy="100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980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CBB9B-F492-33FE-5F20-BF6368581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0BCB1B6-49A2-3CB4-0B06-A36F2CCF046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0F71B2F-CC78-8106-0BAD-67A188291612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C42A3B4-BC2F-DB6D-0D9F-46235ABB7A27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E2F9B00-D825-A53A-812B-A1A42A8CA13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8D48713E-6AA3-AFDF-E54A-DE5BFC6D3184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10497B7-C3BB-5209-683C-E413A7489E84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72D10F-6FE2-8038-51BD-C12D90F18603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الكراسة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diagramme, capture d’écran, cercle&#10;&#10;Le contenu généré par l’IA peut être incorrect.">
            <a:extLst>
              <a:ext uri="{FF2B5EF4-FFF2-40B4-BE49-F238E27FC236}">
                <a16:creationId xmlns:a16="http://schemas.microsoft.com/office/drawing/2014/main" id="{46E0360B-3C6E-AB2C-6BA0-C737B4E0F8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378075"/>
            <a:ext cx="4978734" cy="55308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8A41F9F-7DA3-7FF5-2368-47A142290322}"/>
              </a:ext>
            </a:extLst>
          </p:cNvPr>
          <p:cNvSpPr/>
          <p:nvPr/>
        </p:nvSpPr>
        <p:spPr>
          <a:xfrm>
            <a:off x="7315200" y="2705100"/>
            <a:ext cx="1905000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6BCDDB-73B2-8281-3351-F1E3A66348C5}"/>
              </a:ext>
            </a:extLst>
          </p:cNvPr>
          <p:cNvSpPr/>
          <p:nvPr/>
        </p:nvSpPr>
        <p:spPr>
          <a:xfrm>
            <a:off x="7315200" y="5829300"/>
            <a:ext cx="2286000" cy="9144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5EA725-F403-2B7B-FB14-1783C9E4C352}"/>
              </a:ext>
            </a:extLst>
          </p:cNvPr>
          <p:cNvSpPr/>
          <p:nvPr/>
        </p:nvSpPr>
        <p:spPr>
          <a:xfrm>
            <a:off x="8915400" y="4000500"/>
            <a:ext cx="3048000" cy="1524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4D724B-A0EC-9143-2C0F-B2A7B054C3C0}"/>
              </a:ext>
            </a:extLst>
          </p:cNvPr>
          <p:cNvSpPr/>
          <p:nvPr/>
        </p:nvSpPr>
        <p:spPr>
          <a:xfrm>
            <a:off x="10656280" y="8155867"/>
            <a:ext cx="1269666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E18CEA4-4CFA-D7CA-44F8-4F7296DD3950}"/>
              </a:ext>
            </a:extLst>
          </p:cNvPr>
          <p:cNvSpPr/>
          <p:nvPr/>
        </p:nvSpPr>
        <p:spPr>
          <a:xfrm>
            <a:off x="7315200" y="8155867"/>
            <a:ext cx="3249172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تنجز في القسم كما هي معروضة على الشرائح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B26EFE9-24AF-B1A6-C880-9FEF63CD8DD1}"/>
              </a:ext>
            </a:extLst>
          </p:cNvPr>
          <p:cNvSpPr/>
          <p:nvPr/>
        </p:nvSpPr>
        <p:spPr>
          <a:xfrm>
            <a:off x="1411692" y="8155867"/>
            <a:ext cx="2855508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باقي الأنشطة تنجز في المنزل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Image 2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06CC337-FBC0-E567-A7B6-621E52C87C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94" y="2352907"/>
            <a:ext cx="4963756" cy="553085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395993A-6296-A958-8AA0-0F809DEB4BF6}"/>
              </a:ext>
            </a:extLst>
          </p:cNvPr>
          <p:cNvSpPr/>
          <p:nvPr/>
        </p:nvSpPr>
        <p:spPr>
          <a:xfrm>
            <a:off x="1456432" y="2644151"/>
            <a:ext cx="1905000" cy="9753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D57405-826B-D91C-E25F-3291A9408625}"/>
              </a:ext>
            </a:extLst>
          </p:cNvPr>
          <p:cNvSpPr/>
          <p:nvPr/>
        </p:nvSpPr>
        <p:spPr>
          <a:xfrm>
            <a:off x="1265594" y="4260374"/>
            <a:ext cx="4754206" cy="4740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68FC6F-DD29-1F45-DE32-804CC9814112}"/>
              </a:ext>
            </a:extLst>
          </p:cNvPr>
          <p:cNvSpPr/>
          <p:nvPr/>
        </p:nvSpPr>
        <p:spPr>
          <a:xfrm>
            <a:off x="1265594" y="5609206"/>
            <a:ext cx="1630006" cy="13662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pic>
        <p:nvPicPr>
          <p:cNvPr id="27" name="Image 26" descr="Une image contenant Panneau de signalisation, signe, jaune&#10;&#10;Le contenu généré par l’IA peut être incorrect.">
            <a:extLst>
              <a:ext uri="{FF2B5EF4-FFF2-40B4-BE49-F238E27FC236}">
                <a16:creationId xmlns:a16="http://schemas.microsoft.com/office/drawing/2014/main" id="{11F98768-0069-A063-3BF7-0A41DBA855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0" t="5682" r="17550" b="54203"/>
          <a:stretch>
            <a:fillRect/>
          </a:stretch>
        </p:blipFill>
        <p:spPr>
          <a:xfrm>
            <a:off x="4443238" y="8209268"/>
            <a:ext cx="756808" cy="6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7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9F599-00F4-FDA3-FA4A-A009DD877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0435E0C-E4A9-9C1D-4290-0D8B5C0AECE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D4814E5-102A-A987-FAFC-15EFB9556B39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FD21565-12C8-EB42-B72F-877F6C6F792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DF60436-7E7F-8D56-69AF-39103AA8156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E2F9A610-BE0D-058D-D156-87C0444C7481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3DF67D6-7EAF-6CFE-830B-1F7FDA61819C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D593B7-2586-F456-0DDC-342CCF5056E8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أهداف الحصة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4E3D1F8-4B33-7A8D-6BB2-F6454707EBCF}"/>
              </a:ext>
            </a:extLst>
          </p:cNvPr>
          <p:cNvGrpSpPr/>
          <p:nvPr/>
        </p:nvGrpSpPr>
        <p:grpSpPr>
          <a:xfrm>
            <a:off x="1447801" y="4882189"/>
            <a:ext cx="10134599" cy="2104846"/>
            <a:chOff x="3302073" y="4600550"/>
            <a:chExt cx="9396747" cy="2104846"/>
          </a:xfrm>
        </p:grpSpPr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CBEC643-78F8-1193-F1FA-9568B81A17FB}"/>
                </a:ext>
              </a:extLst>
            </p:cNvPr>
            <p:cNvSpPr/>
            <p:nvPr/>
          </p:nvSpPr>
          <p:spPr>
            <a:xfrm>
              <a:off x="3302073" y="4600550"/>
              <a:ext cx="9396747" cy="2104846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3CABE8C1-384F-02C7-CC68-30F17B21EDB2}"/>
                </a:ext>
              </a:extLst>
            </p:cNvPr>
            <p:cNvSpPr/>
            <p:nvPr/>
          </p:nvSpPr>
          <p:spPr>
            <a:xfrm>
              <a:off x="3407728" y="4676599"/>
              <a:ext cx="637296" cy="2028797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685834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244530C-0879-6E64-DAD8-886EDAF88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041237" y="5462275"/>
              <a:ext cx="455010" cy="466386"/>
            </a:xfrm>
            <a:prstGeom prst="rect">
              <a:avLst/>
            </a:prstGeom>
          </p:spPr>
        </p:pic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A60EB4CD-8501-B0B2-44AA-BF9E545C4A1C}"/>
              </a:ext>
            </a:extLst>
          </p:cNvPr>
          <p:cNvSpPr txBox="1"/>
          <p:nvPr/>
        </p:nvSpPr>
        <p:spPr>
          <a:xfrm>
            <a:off x="1676400" y="4926897"/>
            <a:ext cx="8910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وكتابة وتثميل الأعداد من 0 إلى  999999 باستعمال جدول التفكيك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686CDB9-DF0F-95D5-CE08-2FD9B9B56C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5143500"/>
            <a:ext cx="455010" cy="46638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AF5D68F-3DCC-950A-5331-536C30389F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6277314"/>
            <a:ext cx="455010" cy="466386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957391D-2C75-5519-C30B-69BE899CD39B}"/>
              </a:ext>
            </a:extLst>
          </p:cNvPr>
          <p:cNvSpPr txBox="1"/>
          <p:nvPr/>
        </p:nvSpPr>
        <p:spPr>
          <a:xfrm>
            <a:off x="3160632" y="5524500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إجراء عمليات 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قسمة (رقمان على رقم)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5815E47-9859-2B51-DCA6-4F7EFB1AB129}"/>
              </a:ext>
            </a:extLst>
          </p:cNvPr>
          <p:cNvSpPr txBox="1"/>
          <p:nvPr/>
        </p:nvSpPr>
        <p:spPr>
          <a:xfrm>
            <a:off x="3313032" y="6141303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حل مسائل بسيطة باستخدام استراتيجية الأسئلة الأربعة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502557-4977-4E10-29AB-BCDCEFEAC6F3}"/>
              </a:ext>
            </a:extLst>
          </p:cNvPr>
          <p:cNvSpPr txBox="1"/>
          <p:nvPr/>
        </p:nvSpPr>
        <p:spPr>
          <a:xfrm>
            <a:off x="1828800" y="2552700"/>
            <a:ext cx="1013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في نهاية الحصة  سيكون التلاميذ قادرين على: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2343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6C91E-6E3A-D52E-1F03-C19E3B4BF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2015D2-2296-74CF-2FA1-E34A848836A8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CF225D0-ADF2-6E1E-E7C2-D114B260ECEB}"/>
              </a:ext>
            </a:extLst>
          </p:cNvPr>
          <p:cNvGrpSpPr/>
          <p:nvPr/>
        </p:nvGrpSpPr>
        <p:grpSpPr>
          <a:xfrm>
            <a:off x="857250" y="1032718"/>
            <a:ext cx="12001500" cy="8073833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562FC0F-6F40-44E2-32C0-82B5E07E7D8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31F7CB9-EC75-2F5F-2A9E-C313038D2A9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566FA82-0094-7AB0-CE7A-A79A53FB7083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563AAB-5ED2-94FD-8850-D850DF7529A7}"/>
              </a:ext>
            </a:extLst>
          </p:cNvPr>
          <p:cNvSpPr txBox="1"/>
          <p:nvPr/>
        </p:nvSpPr>
        <p:spPr>
          <a:xfrm>
            <a:off x="9415463" y="3701739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العرض الرقمي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D46E900-9EAD-69E8-AF3D-052C34D5D8D2}"/>
              </a:ext>
            </a:extLst>
          </p:cNvPr>
          <p:cNvSpPr txBox="1"/>
          <p:nvPr/>
        </p:nvSpPr>
        <p:spPr>
          <a:xfrm>
            <a:off x="5457378" y="370173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عدة المناولة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9E018F-E9B0-D81B-8318-E232006A689A}"/>
              </a:ext>
            </a:extLst>
          </p:cNvPr>
          <p:cNvSpPr txBox="1"/>
          <p:nvPr/>
        </p:nvSpPr>
        <p:spPr>
          <a:xfrm>
            <a:off x="1532240" y="3701738"/>
            <a:ext cx="212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المذكرة اليومية 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F19C82A-C505-2046-AF92-DEDB62B8114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الإعداد المادي للأستاذ</a:t>
            </a:r>
            <a:endParaRPr lang="fr-FR" sz="4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6468354-FB92-88BF-87E0-03D3F42A00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463" y="4649023"/>
            <a:ext cx="2993578" cy="224518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33BAD5-B18B-F5F1-AC32-57C01C83E3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9242" y="4506048"/>
            <a:ext cx="2126957" cy="285243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19C852C-F58E-91AB-A87A-C9E987272A0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76800" y="4609906"/>
            <a:ext cx="2126957" cy="266568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977E725-5433-26F0-2524-669625F67CE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0015" t="11904" r="882"/>
          <a:stretch>
            <a:fillRect/>
          </a:stretch>
        </p:blipFill>
        <p:spPr>
          <a:xfrm>
            <a:off x="7386646" y="4741560"/>
            <a:ext cx="1018262" cy="141493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16AE9E2-65C6-1C70-E07F-1314C8A449C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5807" y="6230365"/>
            <a:ext cx="1079941" cy="993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664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37F3FF47-A181-13AB-6870-33D6FABA820F}"/>
              </a:ext>
            </a:extLst>
          </p:cNvPr>
          <p:cNvSpPr txBox="1"/>
          <p:nvPr/>
        </p:nvSpPr>
        <p:spPr>
          <a:xfrm>
            <a:off x="6400800" y="4883162"/>
            <a:ext cx="4714607" cy="1165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3 -العمليات وحل المسائل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القسمة (رقمان على رقم)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الاستئناس باستراتيجة الأسئلة الأربعة لحل مسألة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4AF3FD13-297A-5F5E-8640-C6FB5BC52446}"/>
              </a:ext>
            </a:extLst>
          </p:cNvPr>
          <p:cNvSpPr txBox="1"/>
          <p:nvPr/>
        </p:nvSpPr>
        <p:spPr>
          <a:xfrm>
            <a:off x="4185836" y="7996437"/>
            <a:ext cx="6943726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 –لعبة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بطاقات تفكيك الأعداد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AE6C1C41-DB0E-EB18-709F-86830A881F23}"/>
              </a:ext>
            </a:extLst>
          </p:cNvPr>
          <p:cNvSpPr txBox="1"/>
          <p:nvPr/>
        </p:nvSpPr>
        <p:spPr>
          <a:xfrm>
            <a:off x="6988960" y="2628900"/>
            <a:ext cx="4079744" cy="811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حساب ذهني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جداول الضرب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D7802530-3095-C792-91F3-9A931590EAAC}"/>
              </a:ext>
            </a:extLst>
          </p:cNvPr>
          <p:cNvSpPr txBox="1"/>
          <p:nvPr/>
        </p:nvSpPr>
        <p:spPr>
          <a:xfrm>
            <a:off x="4808156" y="3724185"/>
            <a:ext cx="6321405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S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الأعداد</a:t>
            </a:r>
            <a:r>
              <a:rPr lang="en-US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SA" sz="4800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defTabSz="685800" rtl="1">
              <a:lnSpc>
                <a:spcPts val="3026"/>
              </a:lnSpc>
              <a:defRPr/>
            </a:pPr>
            <a:r>
              <a:rPr lang="ar-S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S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لتعرف على العدد 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باستعمال جدول التفكيك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85AAE1A-A8C6-126F-9983-61FED9037F7A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الحصة</a:t>
            </a:r>
            <a:endParaRPr lang="fr-FR" sz="4000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891BCC64-26D6-3BAE-26F7-BE2DDF146B24}"/>
              </a:ext>
            </a:extLst>
          </p:cNvPr>
          <p:cNvSpPr txBox="1"/>
          <p:nvPr/>
        </p:nvSpPr>
        <p:spPr>
          <a:xfrm>
            <a:off x="7049818" y="6459702"/>
            <a:ext cx="4079744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–عمل فردي على الكراسة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الإنجاز/التصحيح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E036138-7D6C-B9E7-D523-1A1B7EA74A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0926" y="2340843"/>
            <a:ext cx="846729" cy="100831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CEBF0B4-15F0-1C22-74E0-C19C0AC03A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9602" y="3635391"/>
            <a:ext cx="929375" cy="105090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17348B-9EAA-E164-D0BA-52D0BA9AC4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5083191"/>
            <a:ext cx="929375" cy="105090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394069D-300D-D2C7-F575-B2F8C07B8A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5322" y="6344982"/>
            <a:ext cx="846729" cy="100831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D8C81E7-5653-6894-67AF-86CF83E4CD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6492" y="7792782"/>
            <a:ext cx="751163" cy="100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0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899" y="6194573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402" rtl="1">
              <a:lnSpc>
                <a:spcPts val="3149"/>
              </a:lnSpc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6000" b="1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يقونات</a:t>
            </a:r>
            <a:r>
              <a:rPr lang="ar-S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توجيهية</a:t>
            </a:r>
            <a:endParaRPr lang="ar-MA" sz="6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أصغي إلى أستاذي </a:t>
            </a:r>
            <a:r>
              <a:rPr lang="ar-S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وأطلب الإذن للحديث</a:t>
            </a:r>
            <a:endParaRPr lang="ar-MA" sz="2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الجماعي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المناولة والألعاب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3" name="Image 12" descr="Une image contenant Dessin animé, dessin humoristique, habits, garçon&#10;&#10;Le contenu généré par l’IA peut être incorrect.">
            <a:extLst>
              <a:ext uri="{FF2B5EF4-FFF2-40B4-BE49-F238E27FC236}">
                <a16:creationId xmlns:a16="http://schemas.microsoft.com/office/drawing/2014/main" id="{E0445D5A-BE39-21F2-BD64-3C8A80EF9A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413" y="2779360"/>
            <a:ext cx="2208239" cy="1472159"/>
          </a:xfrm>
          <a:prstGeom prst="rect">
            <a:avLst/>
          </a:prstGeom>
        </p:spPr>
      </p:pic>
      <p:pic>
        <p:nvPicPr>
          <p:cNvPr id="2" name="Image 1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FFE7F168-B3CE-A757-9679-1696EB2AB1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4627569" y="5616116"/>
            <a:ext cx="1485191" cy="1786534"/>
          </a:xfrm>
          <a:prstGeom prst="rect">
            <a:avLst/>
          </a:prstGeom>
        </p:spPr>
      </p:pic>
      <p:pic>
        <p:nvPicPr>
          <p:cNvPr id="11" name="Image 10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131F484B-F010-BF22-F5A8-86957C6E5B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1418798" y="5614358"/>
            <a:ext cx="1485191" cy="1786534"/>
          </a:xfrm>
          <a:prstGeom prst="rect">
            <a:avLst/>
          </a:prstGeom>
        </p:spPr>
      </p:pic>
      <p:pic>
        <p:nvPicPr>
          <p:cNvPr id="7" name="Image 6" descr="Une image contenant figurine, jouet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D3A0B0A2-B2AA-E89A-8725-9FBF42CE2C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44" t="4977" b="57898"/>
          <a:stretch>
            <a:fillRect/>
          </a:stretch>
        </p:blipFill>
        <p:spPr>
          <a:xfrm>
            <a:off x="10270922" y="2528356"/>
            <a:ext cx="2600348" cy="1630912"/>
          </a:xfrm>
          <a:prstGeom prst="rect">
            <a:avLst/>
          </a:prstGeom>
        </p:spPr>
      </p:pic>
      <p:pic>
        <p:nvPicPr>
          <p:cNvPr id="6" name="Image 5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20D284E5-CDEA-B60D-C120-1EEB56BAB4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309" y="2888952"/>
            <a:ext cx="2216800" cy="125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C6B37-70F5-CA89-DACD-F50D1B21F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8CF0C1-5897-D319-D75E-74C83B9C4A5B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F15BF23-3869-E8B1-177C-63216BBF61D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مراقبة 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E91294E-1BEC-2866-DE6C-B33472837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6AA50DB-1462-9501-AFA6-2CBB6EB971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3A13E973-29E0-A04E-7D51-DB8AE8CC99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3533A97-8D83-4F62-6FEF-9A4B05965852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راقب الأستاذ إنجازات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المتعلم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قبل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بداية الحصة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975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F9126F-A8C1-7A04-538F-2484106AB90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5588AC0-8CB1-8658-4D37-61A796B2B6B8}"/>
              </a:ext>
            </a:extLst>
          </p:cNvPr>
          <p:cNvSpPr/>
          <p:nvPr/>
        </p:nvSpPr>
        <p:spPr>
          <a:xfrm>
            <a:off x="275852" y="1835782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A94F5EB-87AD-70CE-B48B-ED0C63D7F57E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EA8EFC-9451-1CF0-7EE9-1E271F19F8D4}"/>
              </a:ext>
            </a:extLst>
          </p:cNvPr>
          <p:cNvSpPr txBox="1"/>
          <p:nvPr/>
        </p:nvSpPr>
        <p:spPr>
          <a:xfrm>
            <a:off x="2438400" y="838201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أعزائي سنبدأ حصة اليوم، انتبهوا جيدا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CE0D10-4B92-474E-E345-055968A07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941" y="2857500"/>
            <a:ext cx="7881464" cy="5254309"/>
          </a:xfrm>
          <a:prstGeom prst="rect">
            <a:avLst/>
          </a:prstGeom>
        </p:spPr>
      </p:pic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B89A85F1-EEA8-6F22-95CB-71C489FE5344}"/>
              </a:ext>
            </a:extLst>
          </p:cNvPr>
          <p:cNvSpPr/>
          <p:nvPr/>
        </p:nvSpPr>
        <p:spPr>
          <a:xfrm>
            <a:off x="2348914" y="4229100"/>
            <a:ext cx="3280386" cy="2356717"/>
          </a:xfrm>
          <a:prstGeom prst="wedgeRoundRectCallout">
            <a:avLst>
              <a:gd name="adj1" fmla="val 72325"/>
              <a:gd name="adj2" fmla="val -32801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48C453F-7570-079B-59D9-D4F646ECFE10}"/>
              </a:ext>
            </a:extLst>
          </p:cNvPr>
          <p:cNvSpPr txBox="1"/>
          <p:nvPr/>
        </p:nvSpPr>
        <p:spPr>
          <a:xfrm flipH="1">
            <a:off x="3048000" y="4684183"/>
            <a:ext cx="20764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4400" dirty="0">
                <a:solidFill>
                  <a:srgbClr val="EEECE1">
                    <a:lumMod val="2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أبنائي الأعزاء</a:t>
            </a:r>
            <a:endParaRPr lang="fr-MA" sz="4400" dirty="0">
              <a:solidFill>
                <a:srgbClr val="EEECE1">
                  <a:lumMod val="25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88D6CC8-101F-4EE6-6DF8-511A61E9EA9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BC576C3D-B031-3717-2377-E40FE83B5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64532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784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7BD1A-FE39-7BDF-45B6-D7689558B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88293A-4E92-41B3-A7BC-DCD582C6523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B3C5B06-2EBA-66CA-353E-B52CBB573A13}"/>
              </a:ext>
            </a:extLst>
          </p:cNvPr>
          <p:cNvSpPr/>
          <p:nvPr/>
        </p:nvSpPr>
        <p:spPr>
          <a:xfrm>
            <a:off x="275854" y="1790700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CD33DA4-F21B-727A-2F2D-1EE6ACCA4145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C4EF87B-108A-AA7A-13F7-22D743B96619}"/>
              </a:ext>
            </a:extLst>
          </p:cNvPr>
          <p:cNvSpPr txBox="1"/>
          <p:nvPr/>
        </p:nvSpPr>
        <p:spPr>
          <a:xfrm>
            <a:off x="1905000" y="863026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أبنائي الأعزاء، ضعوا اللوحة والقلم والكراسة في القمطر، س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حتاجونها في هذه الحصة.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B03A6E4-D791-0664-B5DC-6865F659EF7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B759D9E-8607-3B59-444E-407D74902FEB}"/>
              </a:ext>
            </a:extLst>
          </p:cNvPr>
          <p:cNvSpPr/>
          <p:nvPr/>
        </p:nvSpPr>
        <p:spPr>
          <a:xfrm>
            <a:off x="1014227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كراسة</a:t>
            </a:r>
            <a:endParaRPr lang="fr-FR" sz="320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D49095E-06EB-DFB1-985B-687705CB7474}"/>
              </a:ext>
            </a:extLst>
          </p:cNvPr>
          <p:cNvSpPr/>
          <p:nvPr/>
        </p:nvSpPr>
        <p:spPr>
          <a:xfrm>
            <a:off x="672482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قلم الرصاص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FBACE6E-3932-951B-7F06-875255624020}"/>
              </a:ext>
            </a:extLst>
          </p:cNvPr>
          <p:cNvSpPr/>
          <p:nvPr/>
        </p:nvSpPr>
        <p:spPr>
          <a:xfrm>
            <a:off x="9699936" y="6441792"/>
            <a:ext cx="2409454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لوحة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20964A2-754F-A0B0-FC79-3E0B728DE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99465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290F031-40BF-5A06-E91B-D443AFCF00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025" t="14561" r="11389" b="14089"/>
          <a:stretch>
            <a:fillRect/>
          </a:stretch>
        </p:blipFill>
        <p:spPr>
          <a:xfrm>
            <a:off x="9296400" y="4009482"/>
            <a:ext cx="2910470" cy="2069668"/>
          </a:xfrm>
          <a:prstGeom prst="roundRect">
            <a:avLst/>
          </a:prstGeom>
        </p:spPr>
      </p:pic>
      <p:pic>
        <p:nvPicPr>
          <p:cNvPr id="12" name="Image 11" descr="Une image contenant illustration&#10;&#10;Le contenu généré par l’IA peut être incorrect.">
            <a:extLst>
              <a:ext uri="{FF2B5EF4-FFF2-40B4-BE49-F238E27FC236}">
                <a16:creationId xmlns:a16="http://schemas.microsoft.com/office/drawing/2014/main" id="{32DCAF6E-9E5A-D9C1-63B7-B5790A0BFB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270" y="4026109"/>
            <a:ext cx="2244168" cy="224416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4BB3C8-33B4-6B90-52A9-4B4EA1E1D3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" r="438"/>
          <a:stretch/>
        </p:blipFill>
        <p:spPr>
          <a:xfrm>
            <a:off x="1247110" y="3788858"/>
            <a:ext cx="1853394" cy="2464792"/>
          </a:xfrm>
          <a:prstGeom prst="rect">
            <a:avLst/>
          </a:prstGeom>
        </p:spPr>
      </p:pic>
      <p:pic>
        <p:nvPicPr>
          <p:cNvPr id="2" name="Image 1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C65D06D5-468A-F820-08FD-509EB448027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3884734" y="4046128"/>
            <a:ext cx="1511389" cy="206966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B971DA1-3C01-7970-1A46-20F644813AB4}"/>
              </a:ext>
            </a:extLst>
          </p:cNvPr>
          <p:cNvSpPr/>
          <p:nvPr/>
        </p:nvSpPr>
        <p:spPr>
          <a:xfrm>
            <a:off x="374140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دفتر البحث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8A0D0CD-5209-C7CD-1B28-0088AF941B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72" y="800100"/>
            <a:ext cx="755373" cy="628963"/>
          </a:xfrm>
          <a:prstGeom prst="rect">
            <a:avLst/>
          </a:prstGeom>
          <a:ln w="1905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7748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3F665-24F9-0CB2-7722-B15F6987C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984F0E9-E2D2-DBAF-B662-7DDB2DF11040}"/>
              </a:ext>
            </a:extLst>
          </p:cNvPr>
          <p:cNvSpPr/>
          <p:nvPr/>
        </p:nvSpPr>
        <p:spPr>
          <a:xfrm>
            <a:off x="-1" y="1478568"/>
            <a:ext cx="13716001" cy="8808431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B1F68F6-98FA-E650-288E-8738BF9F2510}"/>
              </a:ext>
            </a:extLst>
          </p:cNvPr>
          <p:cNvSpPr/>
          <p:nvPr/>
        </p:nvSpPr>
        <p:spPr>
          <a:xfrm>
            <a:off x="275852" y="1806083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A20754-305B-6278-0D81-9CD1204C51E9}"/>
              </a:ext>
            </a:extLst>
          </p:cNvPr>
          <p:cNvSpPr/>
          <p:nvPr/>
        </p:nvSpPr>
        <p:spPr>
          <a:xfrm>
            <a:off x="-1" y="712299"/>
            <a:ext cx="13716001" cy="7796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01CE61A-BFF9-E0E0-AB05-0ACA9A3DBBC5}"/>
              </a:ext>
            </a:extLst>
          </p:cNvPr>
          <p:cNvSpPr txBox="1"/>
          <p:nvPr/>
        </p:nvSpPr>
        <p:spPr>
          <a:xfrm>
            <a:off x="3753062" y="865084"/>
            <a:ext cx="8993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white">
                    <a:lumMod val="7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كيف أشتغل مع زميلي في القسم؟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D60DCAD-1E50-1CD4-C30A-F1EA78AF6415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5F3EB2B-500F-2268-9915-834C181954B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Étoile à 5 branches 3">
            <a:extLst>
              <a:ext uri="{FF2B5EF4-FFF2-40B4-BE49-F238E27FC236}">
                <a16:creationId xmlns:a16="http://schemas.microsoft.com/office/drawing/2014/main" id="{7B8CF8D3-5DF4-B32E-CB08-C8ABBDD09FB2}"/>
              </a:ext>
            </a:extLst>
          </p:cNvPr>
          <p:cNvSpPr/>
          <p:nvPr/>
        </p:nvSpPr>
        <p:spPr>
          <a:xfrm>
            <a:off x="2255124" y="8573782"/>
            <a:ext cx="919617" cy="1032973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9245B94-0A60-CE79-2855-F5AE025013B8}"/>
              </a:ext>
            </a:extLst>
          </p:cNvPr>
          <p:cNvSpPr/>
          <p:nvPr/>
        </p:nvSpPr>
        <p:spPr>
          <a:xfrm>
            <a:off x="4540188" y="8562828"/>
            <a:ext cx="8231588" cy="113273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سيفوز التلاميذ الذين يلتزمون بهذه السلوك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ات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بنجمة التميز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BBB2B27-118F-DEA1-F362-02C38555951E}"/>
              </a:ext>
            </a:extLst>
          </p:cNvPr>
          <p:cNvSpPr txBox="1"/>
          <p:nvPr/>
        </p:nvSpPr>
        <p:spPr>
          <a:xfrm>
            <a:off x="6857998" y="1835872"/>
            <a:ext cx="5352008" cy="102335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أُشارِكُ الْعَمَلَ مَعَ زَميلي بِهُدوءٍ؛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9165CCD-46FF-FE25-453E-7AF182E9305E}"/>
              </a:ext>
            </a:extLst>
          </p:cNvPr>
          <p:cNvSpPr txBox="1"/>
          <p:nvPr/>
        </p:nvSpPr>
        <p:spPr>
          <a:xfrm>
            <a:off x="5842000" y="3794425"/>
            <a:ext cx="6342606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أَنْصَحُهُ إِذا خالَفَ أَحَدَ بُنودِ ميثاقِ الْقِسْمِ؛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DC0739E-9B8C-1C63-E686-5E57C8B2BC80}"/>
              </a:ext>
            </a:extLst>
          </p:cNvPr>
          <p:cNvSpPr txBox="1"/>
          <p:nvPr/>
        </p:nvSpPr>
        <p:spPr>
          <a:xfrm>
            <a:off x="6742541" y="6515100"/>
            <a:ext cx="535200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أُصَحِّحُ لَهُ خَطَأَهُ بِأَدَبٍ؛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AD85A0A-EDA7-8EB2-B798-7E337D3FEB99}"/>
              </a:ext>
            </a:extLst>
          </p:cNvPr>
          <p:cNvSpPr txBox="1"/>
          <p:nvPr/>
        </p:nvSpPr>
        <p:spPr>
          <a:xfrm>
            <a:off x="6918894" y="5326308"/>
            <a:ext cx="535200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أُقَدِّمُ لَهُ الْمُساعَدَةَ مَتى ما طَلَبَها مِنّي؛</a:t>
            </a:r>
          </a:p>
        </p:txBody>
      </p:sp>
      <p:pic>
        <p:nvPicPr>
          <p:cNvPr id="20" name="Image 19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92397712-BFAD-D814-8113-EFB8D705C7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205" y="5219700"/>
            <a:ext cx="1605951" cy="13306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Image 20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3EF25361-A158-7E1F-5A91-24CE73C4756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019300"/>
            <a:ext cx="1605949" cy="13306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76AF1CE-2D6B-D4E2-4837-8C2AFC970FD5}"/>
              </a:ext>
            </a:extLst>
          </p:cNvPr>
          <p:cNvSpPr txBox="1"/>
          <p:nvPr/>
        </p:nvSpPr>
        <p:spPr>
          <a:xfrm>
            <a:off x="6815044" y="7200900"/>
            <a:ext cx="535200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أَقْبَلُ تَصْحيحَهُ خَطَئي وَأَسْتَفيدُ مِنْهُ.</a:t>
            </a:r>
          </a:p>
        </p:txBody>
      </p:sp>
      <p:pic>
        <p:nvPicPr>
          <p:cNvPr id="24" name="Image 23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0C875BAF-609C-39A3-4865-C3794971BE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391" y="3543300"/>
            <a:ext cx="1745837" cy="14465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Image 24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F71D8915-E39B-34C5-7A8D-C89416D5010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252" y="6667500"/>
            <a:ext cx="1745838" cy="14465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50601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" grpId="0"/>
      <p:bldP spid="7" grpId="0"/>
      <p:bldP spid="11" grpId="0"/>
      <p:bldP spid="14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ACE2D-015E-B7EC-476F-459E86222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86AFFBD-AB31-112E-AE43-5B67F6168BB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03BD3BA-D249-8EF9-31DD-8AADB7BE67FA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32F623EC-0B80-48F4-46C0-FC83857E0877}"/>
              </a:ext>
            </a:extLst>
          </p:cNvPr>
          <p:cNvSpPr txBox="1"/>
          <p:nvPr/>
        </p:nvSpPr>
        <p:spPr>
          <a:xfrm>
            <a:off x="2183638" y="3896513"/>
            <a:ext cx="8518985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fr-FR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</a:t>
            </a: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جداول الضرب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2E63F76-A0FB-495A-0AA7-A1E1B8E1DAA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D498439-A3DF-0524-D425-F3DA6BD96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22" name="Image 21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3D692949-8BD7-7CA3-D590-E030679E6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E4B467B-95BA-B31F-3E0E-13855046ADDA}"/>
              </a:ext>
            </a:extLst>
          </p:cNvPr>
          <p:cNvSpPr txBox="1"/>
          <p:nvPr/>
        </p:nvSpPr>
        <p:spPr>
          <a:xfrm>
            <a:off x="3091912" y="5053761"/>
            <a:ext cx="72687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CB0558-3D21-D5A0-EA81-065E6A5724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2121" b="90909" l="9353" r="89928">
                        <a14:foregroundMark x1="65468" y1="89091" x2="41727" y2="90909"/>
                        <a14:foregroundMark x1="41727" y1="90909" x2="35971" y2="83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59" b="2959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20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171700"/>
            <a:ext cx="13716001" cy="8115299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410369"/>
            <a:ext cx="13164293" cy="760993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43105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275854" y="863026"/>
            <a:ext cx="12163763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بنائي الأعزاء 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سنقوم بمراجعة جداول الضرب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سيساعدنا ذلك في التدرب على الحساب السريع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خذوا ألواحكم، سننجز ج</a:t>
            </a:r>
            <a:r>
              <a:rPr kumimoji="0" lang="ar-MA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داءات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سريعة.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457200" marR="0" lvl="1" indent="-45720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يطرح الأستاذ ج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داءات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على المتعلمين يكتبون النتيجة فقط على الألواح (في حدود 10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جداءات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على الأكثر)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E502FFC-2D89-59F5-D249-38D9A29CB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420712-B969-A0F5-3D50-2D28CC65A3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35846" y="3415811"/>
            <a:ext cx="2497379" cy="366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371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0" y="901111"/>
            <a:ext cx="12877800" cy="1642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ستقومون الآن بتحديات ثنائية باستعمال جداول الضرب. سيمسك تلميذ جدول الضرب ويطرح على منافسه 5 عمليات، يجيب التلميذ الثاني بسرعة (يحتسب الأستاذ بمعية التلاميذ عدد الإجابات الصحيحة وتسجل على السبورة)، يتم تبادل الأدوار</a:t>
            </a:r>
          </a:p>
          <a:p>
            <a:pPr marL="342900" marR="0" lvl="1" indent="-34290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يعين ثنائي في كل مرة (3 إلى 4 ثنائيات على الأكثر)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E502FFC-2D89-59F5-D249-38D9A29CB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420712-B969-A0F5-3D50-2D28CC65A3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35846" y="3415811"/>
            <a:ext cx="2497379" cy="366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6224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6552B-D09F-1E52-18F2-44F9906F5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36C8619-49CE-E3CD-2915-34EA9BCD19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A00D05-5D7A-CDDF-6312-31BA432C3368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64B43CFE-4F97-345F-908D-CA19E853F8AB}"/>
              </a:ext>
            </a:extLst>
          </p:cNvPr>
          <p:cNvSpPr txBox="1"/>
          <p:nvPr/>
        </p:nvSpPr>
        <p:spPr>
          <a:xfrm>
            <a:off x="1441490" y="3969513"/>
            <a:ext cx="10744200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S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وقراءة الأعداد وتمييز القيمة المكانية لرقم معين ضمن أعداد.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BE51A30-354A-19B9-C336-9B908067F1A4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4CDE6B-6DB4-CFA9-29A9-D7FB556EA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6B412981-112B-6EAB-525B-BE9ADBDD0B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9F06EB-BCE0-6FF0-4E33-581EBCAAE3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" b="503"/>
          <a:stretch/>
        </p:blipFill>
        <p:spPr>
          <a:xfrm>
            <a:off x="5714999" y="5676900"/>
            <a:ext cx="2285999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58576-30ED-EA7C-15B5-8752720C9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1BDBBFC-DDB6-746A-4D70-25065572A1FA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1E08495-845E-3B32-E433-1F57EFA4065B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EFBC101-7556-D915-BDA2-1E69A693CBCF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892E606-4C7A-3FB9-FD9F-0BBC22C79417}"/>
              </a:ext>
            </a:extLst>
          </p:cNvPr>
          <p:cNvSpPr txBox="1"/>
          <p:nvPr/>
        </p:nvSpPr>
        <p:spPr>
          <a:xfrm>
            <a:off x="838200" y="863026"/>
            <a:ext cx="1160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ابنائي الأعزاء، من يذكرني ب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كيفية تمثيل و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قراءة وكتابة الأعداد من 0 إلى999 999 باستعمال جدول التفكيك.</a:t>
            </a: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يعطي الأستاذ الفرصة لباقي المتعلمين لإبداء رأيهم حول إجابة زميلهم</a:t>
            </a:r>
            <a:endParaRPr lang="fr-FR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3A81952-617A-60E7-E024-EA22D93833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7879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E225A5C3-9EA8-8F57-37C9-7C9E7679794C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032B678-0766-7898-52E7-4747855FBDDC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8AFCB50-FD3A-0B97-141C-DD29DFBF5972}"/>
              </a:ext>
            </a:extLst>
          </p:cNvPr>
          <p:cNvGrpSpPr/>
          <p:nvPr/>
        </p:nvGrpSpPr>
        <p:grpSpPr>
          <a:xfrm>
            <a:off x="1254990" y="2602110"/>
            <a:ext cx="6564968" cy="7230788"/>
            <a:chOff x="5527145" y="2366668"/>
            <a:chExt cx="6564968" cy="7230788"/>
          </a:xfrm>
        </p:grpSpPr>
        <p:pic>
          <p:nvPicPr>
            <p:cNvPr id="6" name="Image 5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443D4A1E-0F43-F1C9-28F4-BA9AFB4836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5527145" y="2366668"/>
              <a:ext cx="6293024" cy="3304211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2A1013D-39DF-C47F-0F7B-973EA8644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6917" b="93904" l="5625" r="90781">
                          <a14:foregroundMark x1="24844" y1="19695" x2="17578" y2="19695"/>
                          <a14:foregroundMark x1="44844" y1="6917" x2="38125" y2="7386"/>
                          <a14:foregroundMark x1="21328" y1="42556" x2="18828" y2="45955"/>
                          <a14:foregroundMark x1="9609" y1="33998" x2="9375" y2="52403"/>
                          <a14:foregroundMark x1="9375" y1="52403" x2="8672" y2="55451"/>
                          <a14:foregroundMark x1="6406" y1="48769" x2="5781" y2="61547"/>
                          <a14:foregroundMark x1="26719" y1="86401" x2="21016" y2="88746"/>
                          <a14:foregroundMark x1="40391" y1="80657" x2="51172" y2="81125"/>
                          <a14:foregroundMark x1="34063" y1="89683" x2="49688" y2="67409"/>
                          <a14:foregroundMark x1="49688" y1="67409" x2="37266" y2="62837"/>
                          <a14:foregroundMark x1="37266" y1="62837" x2="29453" y2="64713"/>
                          <a14:foregroundMark x1="29453" y1="64713" x2="29297" y2="64947"/>
                          <a14:foregroundMark x1="33438" y1="70692" x2="42578" y2="89566"/>
                          <a14:foregroundMark x1="42578" y1="89566" x2="54063" y2="91325"/>
                          <a14:foregroundMark x1="54063" y1="91325" x2="55000" y2="86401"/>
                          <a14:foregroundMark x1="51484" y1="94021" x2="37500" y2="92966"/>
                          <a14:foregroundMark x1="90781" y1="32122" x2="90781" y2="3634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539195" y="5230551"/>
              <a:ext cx="6552918" cy="4366905"/>
            </a:xfrm>
            <a:prstGeom prst="rect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D59B8DF-4CC9-365B-AD18-0708D1BA17B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30366" y="2986007"/>
            <a:ext cx="2126957" cy="26656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0F0D410-8FDE-993B-429E-5F6371C9EF4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481" y="3084743"/>
            <a:ext cx="4762500" cy="47625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6293D2E-8A1E-6BFB-2B5D-A9C3E01EED8E}"/>
              </a:ext>
            </a:extLst>
          </p:cNvPr>
          <p:cNvSpPr txBox="1"/>
          <p:nvPr/>
        </p:nvSpPr>
        <p:spPr>
          <a:xfrm>
            <a:off x="9311815" y="3771900"/>
            <a:ext cx="2833006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نشاط التعرف على الأعداد باستعمال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جدول التفكيك من طرف أحد التلاميذ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71824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7A60A-854E-877B-61FD-F77DCD8F7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34EEB38-F5FD-4EA4-D826-15FDEF97945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4BB38D9-AC5C-3145-01B8-72D4E452662B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0B69463-44C8-758C-203A-78D728341F4C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972F34A-3550-9338-40C7-4DD43D4C074F}"/>
              </a:ext>
            </a:extLst>
          </p:cNvPr>
          <p:cNvSpPr txBox="1"/>
          <p:nvPr/>
        </p:nvSpPr>
        <p:spPr>
          <a:xfrm>
            <a:off x="838200" y="863026"/>
            <a:ext cx="116014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 جاء دوركم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مثلوا العدد 84312 باستعمال جدول التفكيك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FC6F3C8-62A1-8024-37DE-62E971BCF78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6D4E26FF-F189-F450-D4DD-E4A2D52F8FE2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BD04ED1-AFF8-5788-0F4C-08E71B0B757A}"/>
              </a:ext>
            </a:extLst>
          </p:cNvPr>
          <p:cNvSpPr/>
          <p:nvPr/>
        </p:nvSpPr>
        <p:spPr>
          <a:xfrm>
            <a:off x="4733908" y="3543300"/>
            <a:ext cx="3810000" cy="3200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E4E9F3D-A585-CA5F-B7ED-5F96FFD28F59}"/>
              </a:ext>
            </a:extLst>
          </p:cNvPr>
          <p:cNvSpPr/>
          <p:nvPr/>
        </p:nvSpPr>
        <p:spPr>
          <a:xfrm>
            <a:off x="5817310" y="7903369"/>
            <a:ext cx="1650290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fr-FR" sz="3600" dirty="0">
                <a:solidFill>
                  <a:schemeClr val="tx1"/>
                </a:solidFill>
              </a:rPr>
              <a:t>84 312</a:t>
            </a: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C0E27B51-4FBB-CC38-FED6-12382A7D4171}"/>
              </a:ext>
            </a:extLst>
          </p:cNvPr>
          <p:cNvCxnSpPr>
            <a:cxnSpLocks/>
            <a:stCxn id="3" idx="2"/>
            <a:endCxn id="5" idx="0"/>
          </p:cNvCxnSpPr>
          <p:nvPr/>
        </p:nvCxnSpPr>
        <p:spPr>
          <a:xfrm>
            <a:off x="6638908" y="6743700"/>
            <a:ext cx="3547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E8EF8AFA-F3A4-C238-5A4F-D4008EF2C2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728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56DEF-993F-ED96-C67A-EEF3D46C4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D5A945-8D68-DE56-4BEC-5775BCCE863B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08C965C-B065-0FA5-FE49-DE38D7F729E4}"/>
              </a:ext>
            </a:extLst>
          </p:cNvPr>
          <p:cNvSpPr/>
          <p:nvPr/>
        </p:nvSpPr>
        <p:spPr>
          <a:xfrm>
            <a:off x="275852" y="2485756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FB2726-2676-21AE-6855-4894B1A5B64A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A00B28A-A871-8EC5-BABE-20087107A97C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M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0D2C908-047A-F919-A5C2-C64577F8257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0F9C7AF-41E3-3422-FC56-D8596718797D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3C7D253-F4FC-DB44-FF9D-2109B9852C71}"/>
              </a:ext>
            </a:extLst>
          </p:cNvPr>
          <p:cNvSpPr/>
          <p:nvPr/>
        </p:nvSpPr>
        <p:spPr>
          <a:xfrm>
            <a:off x="3276600" y="2595466"/>
            <a:ext cx="6934200" cy="468163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447E5E2-BB4A-EA57-EBE9-7009E706F12D}"/>
              </a:ext>
            </a:extLst>
          </p:cNvPr>
          <p:cNvSpPr/>
          <p:nvPr/>
        </p:nvSpPr>
        <p:spPr>
          <a:xfrm>
            <a:off x="5562600" y="7903369"/>
            <a:ext cx="1738497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fr-FR" sz="3600" dirty="0">
                <a:solidFill>
                  <a:schemeClr val="tx1"/>
                </a:solidFill>
              </a:rPr>
              <a:t>84 312</a:t>
            </a: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08D4E68C-54D8-8701-6476-565EFA27E9A1}"/>
              </a:ext>
            </a:extLst>
          </p:cNvPr>
          <p:cNvCxnSpPr>
            <a:cxnSpLocks/>
            <a:endCxn id="5" idx="0"/>
          </p:cNvCxnSpPr>
          <p:nvPr/>
        </p:nvCxnSpPr>
        <p:spPr>
          <a:xfrm>
            <a:off x="6431849" y="7277100"/>
            <a:ext cx="0" cy="6262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4" name="Image 3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CCCFA35-2F71-3A0B-51CB-8ECCFD2FEB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C35F1D4-B2C8-7530-249B-FAEE432713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509" y="4187031"/>
            <a:ext cx="1457325" cy="98107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2DD2C7A-44D6-4944-8106-E48BA307D0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21780" y="4171950"/>
            <a:ext cx="1049274" cy="97155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13107B6-3A82-6A08-FBFF-4AD69D2F69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25309" y="5701369"/>
            <a:ext cx="809625" cy="92956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D03D932-8B6B-B90E-E2B2-61920A56D4A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44806" y="5750160"/>
            <a:ext cx="609600" cy="960894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2F191A6-C8C0-8C83-EA1E-993D3B41A7C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16659" y="4263231"/>
            <a:ext cx="1203291" cy="90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9682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7C757-AC2E-3552-B4E2-393A3DFA7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309373-D0C1-560B-CA21-870C11FCE8DC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9ED9554-E135-C09B-D12F-3AC0AF9B5C20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B15A618-5DBE-754D-879B-55AFD94BD3B2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28BF466-09E8-C993-97FF-AA3ACD40FDA0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أكتبوا على ألواحكم العدد المناسب للتمثيل.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FD0A553-1397-CF93-D54C-BAB8E0826D3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6E2E763-B682-31DE-3044-DB476A50ECF6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5CA690A-A091-9296-D7E9-A23D025D1FA8}"/>
              </a:ext>
            </a:extLst>
          </p:cNvPr>
          <p:cNvSpPr/>
          <p:nvPr/>
        </p:nvSpPr>
        <p:spPr>
          <a:xfrm>
            <a:off x="3733800" y="3434190"/>
            <a:ext cx="57912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3747F46-AE73-70AE-ECF9-F3F6401D0CA7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763568BE-303A-F322-FB6D-F29984768E8F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9508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1AD42A55-7679-CFAA-B21D-C541C81E7D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C8AA427-4303-FC47-E7D7-14DE074EFB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9581" y="3879862"/>
            <a:ext cx="1743075" cy="97155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6EB435D-68A6-93BB-F789-67B8AEA8FC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66281" y="5249294"/>
            <a:ext cx="1476375" cy="90929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2D90522-2160-C897-FCC4-F1C4F44310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04316" y="3827613"/>
            <a:ext cx="1228725" cy="879087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F07B694-8421-879D-F58F-BEB352608A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13866" y="5164410"/>
            <a:ext cx="1019175" cy="942975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818E9B04-E0BE-8FB9-16DB-790E1B82351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83915" y="3889899"/>
            <a:ext cx="628650" cy="10287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BF963A-DC9B-2326-8D40-859BA25C81D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32147" y="5202510"/>
            <a:ext cx="790575" cy="90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6435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34024-81DB-E428-E78C-9D5E9D4B9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51B7781-A702-729A-19BF-9D8B42F0BF95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28C2906-DD88-C75E-F1B0-14E4150B13FB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629B68D-B8C0-49CA-96A3-54E87D000F29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8F6D8B9-6E73-AA74-57B0-DDD1E18B7089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C0AA5123-A5C2-657D-D609-0B48E1D6670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3CB8A569-6670-C007-91D1-06B03C7A79D7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517C502-D96C-1402-E718-678F12610A98}"/>
              </a:ext>
            </a:extLst>
          </p:cNvPr>
          <p:cNvSpPr/>
          <p:nvPr/>
        </p:nvSpPr>
        <p:spPr>
          <a:xfrm>
            <a:off x="3733800" y="3434190"/>
            <a:ext cx="58674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377EE4C-DF60-FF27-4F14-6405F79472F2}"/>
              </a:ext>
            </a:extLst>
          </p:cNvPr>
          <p:cNvSpPr/>
          <p:nvPr/>
        </p:nvSpPr>
        <p:spPr>
          <a:xfrm>
            <a:off x="5410199" y="7903369"/>
            <a:ext cx="2422841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781 932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1C6E753D-8F41-00DA-C913-AAC25ADF5A77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 flipH="1">
            <a:off x="6621620" y="6743700"/>
            <a:ext cx="45880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" name="Image 6">
            <a:extLst>
              <a:ext uri="{FF2B5EF4-FFF2-40B4-BE49-F238E27FC236}">
                <a16:creationId xmlns:a16="http://schemas.microsoft.com/office/drawing/2014/main" id="{C009BEB6-E297-F5BA-A855-514DDA0C59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6" b="5996"/>
          <a:stretch/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D7D63B4-331C-7A0A-AABF-0A15185015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9581" y="3879862"/>
            <a:ext cx="1743075" cy="97155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D1D0AD2-404E-E21E-8295-128C90D3CC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66281" y="5249294"/>
            <a:ext cx="1476375" cy="90929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0877779-47F8-7980-ACC1-36D9FA8960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04316" y="3827613"/>
            <a:ext cx="1228725" cy="87908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C0D5360-54F8-C44A-C561-828ADF8393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13866" y="5164410"/>
            <a:ext cx="1019175" cy="94297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7A5313F-99AB-B469-B4E8-7F9571A5364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83915" y="3889899"/>
            <a:ext cx="628650" cy="10287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DED22BA-ACA4-64E5-1D82-477262FC21C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32147" y="5202510"/>
            <a:ext cx="790575" cy="90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8612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6C9FF0-A34F-8A0F-F096-B449183E56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6F80DE7-8CCB-F32D-FD88-344C3F6C0A53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2761496-CF19-F16C-940E-F109B94CCBD4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267A404-D026-4BF0-F181-32BD157A0308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EF77565-C192-6751-579B-B5F430A1EDBB}"/>
              </a:ext>
            </a:extLst>
          </p:cNvPr>
          <p:cNvSpPr txBox="1"/>
          <p:nvPr/>
        </p:nvSpPr>
        <p:spPr>
          <a:xfrm>
            <a:off x="2286000" y="863026"/>
            <a:ext cx="10153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يملي الأستاذ أعداد أخرى (في حدود 3 أعداد) تتم كتابتها على الألواح. يطلب من أحد المتعلمين(إجابته صحيحة)  المرور إلى السبورة ثم يصحح باقي المتعلمين أخطاءهم.</a:t>
            </a: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045E6359-CE9F-92D4-04F0-467C56C6949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B4C922F0-FBC9-C49A-2763-2936B29393D8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C943C92F-6509-9D12-7946-139A437F97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E2EFD54E-8CA6-E7D6-DCB4-6E51BA85AB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564191"/>
            <a:ext cx="7924799" cy="500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6195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CD218-B96A-AED1-BC3B-A91F2AD2B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988D489-620C-4FBD-702B-DEE3ADC7B6A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E5AB9E-8732-CC3C-E9D5-EA7E28A88256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D755BCC-06DB-007A-5A75-EF0641CF5B06}"/>
              </a:ext>
            </a:extLst>
          </p:cNvPr>
          <p:cNvSpPr txBox="1"/>
          <p:nvPr/>
        </p:nvSpPr>
        <p:spPr>
          <a:xfrm>
            <a:off x="1409700" y="3941147"/>
            <a:ext cx="10896599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إنجاز عمليات القسمة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9A5B2C3-FCDD-96E1-B163-BA94521E05DC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80015EB-A22A-E556-C57C-2854C4D77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7772F9B-A80B-7ECA-E9E5-F2020D3854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5D8BE4-4E3B-AB62-18DB-B9156F2043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619AE-462D-8BFC-A053-6D29AD965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74C91E8-41E7-8BCC-BD3D-E9BF71E04AE9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848F13A-052A-6670-5BB9-3A97E9E8A09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61ED309-F58F-E4A9-7A97-5F7E2E010F50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5D4E1B-E9ED-E533-1FBC-BC2DC039012F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 جيدا سنتدرب على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 عمليات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قسمة باستخدام </a:t>
            </a:r>
            <a:r>
              <a:rPr lang="ar-MA" sz="3200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الخشيبات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يقدم الأستاذ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5 حزم و </a:t>
            </a:r>
            <a:r>
              <a:rPr lang="ar-MA" sz="2400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خشيبتين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لمريم ويطلب منها عدها</a:t>
            </a:r>
            <a:endParaRPr lang="ar-S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C1EBEF5-D50B-011E-A59D-0353498C73F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922F5F0-AE47-7202-E130-1220856B61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116489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9AAB1BEB-E8A7-2D52-CCC7-BAB5A2CD5C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01094" y="4542973"/>
            <a:ext cx="7568555" cy="5041009"/>
          </a:xfrm>
          <a:prstGeom prst="rect">
            <a:avLst/>
          </a:prstGeom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5245C630-9B08-4D9D-9013-F20AE13E96A7}"/>
              </a:ext>
            </a:extLst>
          </p:cNvPr>
          <p:cNvCxnSpPr>
            <a:cxnSpLocks/>
          </p:cNvCxnSpPr>
          <p:nvPr/>
        </p:nvCxnSpPr>
        <p:spPr>
          <a:xfrm>
            <a:off x="1838596" y="5509731"/>
            <a:ext cx="1036423" cy="50191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4C0AA1A3-712D-1F7D-621F-E9FDC5FA7510}"/>
              </a:ext>
            </a:extLst>
          </p:cNvPr>
          <p:cNvSpPr txBox="1"/>
          <p:nvPr/>
        </p:nvSpPr>
        <p:spPr>
          <a:xfrm>
            <a:off x="632114" y="5019620"/>
            <a:ext cx="12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مريم</a:t>
            </a:r>
            <a:endParaRPr lang="fr-FR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415066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B259F-A835-7607-7E76-E22FC3EEB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9D0A73B-00CD-C844-EEE1-85BF81A96D47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177D762-0C02-0593-BAD3-87D0BB432BC6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A8EE463-7B25-C7E8-3E93-31D50BC16BBC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BF08FAD-E25B-032A-CEEF-EF541F97CC4E}"/>
              </a:ext>
            </a:extLst>
          </p:cNvPr>
          <p:cNvSpPr txBox="1"/>
          <p:nvPr/>
        </p:nvSpPr>
        <p:spPr>
          <a:xfrm>
            <a:off x="275854" y="863026"/>
            <a:ext cx="1216376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 حظوا جيدا سأطلب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مريم أن توزع </a:t>
            </a:r>
            <a:r>
              <a:rPr lang="ar-MA" sz="3200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الخشيبات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والحزم التي تتوفر عليها بالتساوي على 4 أصدقاء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يتفاعل الأستاذ مع المتعلمين لمساعدتهم على فهم الوضعية  واستنتاج العملية المناسبة.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1572992-A8D2-68C6-2E78-29E6BEAC4C3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D14785C-7E47-D43E-119E-4DB55897FF3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207FB55F-312A-48DC-775C-976F472776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01094" y="3802896"/>
            <a:ext cx="7568555" cy="5039609"/>
          </a:xfrm>
          <a:prstGeom prst="rect">
            <a:avLst/>
          </a:prstGeom>
        </p:spPr>
      </p:pic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EA546C88-3925-D2A5-E46A-EEFCFDE36C70}"/>
              </a:ext>
            </a:extLst>
          </p:cNvPr>
          <p:cNvCxnSpPr>
            <a:cxnSpLocks/>
          </p:cNvCxnSpPr>
          <p:nvPr/>
        </p:nvCxnSpPr>
        <p:spPr>
          <a:xfrm>
            <a:off x="1879801" y="4977051"/>
            <a:ext cx="1036423" cy="50191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1D0F646C-74C4-8B66-E676-9EC9D71BE99B}"/>
              </a:ext>
            </a:extLst>
          </p:cNvPr>
          <p:cNvSpPr txBox="1"/>
          <p:nvPr/>
        </p:nvSpPr>
        <p:spPr>
          <a:xfrm>
            <a:off x="673319" y="4486940"/>
            <a:ext cx="12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مريم</a:t>
            </a:r>
            <a:endParaRPr lang="fr-FR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824385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6A071-1979-B994-050C-28A439F18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1B81EE8-3706-906E-7A6A-6441D4657D0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73D613C-3A0F-4934-03C1-9B4D5AF8DD5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1663C9B-1B1B-6B21-597A-125CEE4688C2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877E496-FED3-C027-4450-563935ADE438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جيدا، تابعوا معي سأقوم بنمذجة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عملية القسمة باستعمال </a:t>
            </a:r>
            <a:r>
              <a:rPr lang="ar-MA" sz="3200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الخشيبات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يستعين الأستاذ ببطاقة النشاط لنمذجة النشاط</a:t>
            </a:r>
            <a:endParaRPr lang="fr-FR" sz="20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33003A9-B8CC-4FA5-C142-80C7C2D4B17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C351BC5-AB61-6060-D05A-5379EEB398B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pSp>
        <p:nvGrpSpPr>
          <p:cNvPr id="17" name="Groupe 16">
            <a:extLst>
              <a:ext uri="{FF2B5EF4-FFF2-40B4-BE49-F238E27FC236}">
                <a16:creationId xmlns:a16="http://schemas.microsoft.com/office/drawing/2014/main" id="{2B109890-78BD-D796-C420-D0571B14B2F3}"/>
              </a:ext>
            </a:extLst>
          </p:cNvPr>
          <p:cNvGrpSpPr/>
          <p:nvPr/>
        </p:nvGrpSpPr>
        <p:grpSpPr>
          <a:xfrm>
            <a:off x="5412814" y="3606459"/>
            <a:ext cx="6552918" cy="6335856"/>
            <a:chOff x="5423146" y="2984386"/>
            <a:chExt cx="6552918" cy="6335856"/>
          </a:xfrm>
        </p:grpSpPr>
        <p:pic>
          <p:nvPicPr>
            <p:cNvPr id="13" name="Image 12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F6A62829-14C0-C7B5-855B-DD3ED2812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5910504" y="2984386"/>
              <a:ext cx="5239166" cy="2750873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2682B34-3ED3-8646-52AC-3A49C57E1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23146" y="4956906"/>
              <a:ext cx="6552918" cy="4363336"/>
            </a:xfrm>
            <a:prstGeom prst="rect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01B80BE7-B4E8-A021-393E-D703D5F31E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29" y="3606459"/>
            <a:ext cx="4762500" cy="47625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E15DA6F-6156-6FEE-8E98-6C960A71E663}"/>
              </a:ext>
            </a:extLst>
          </p:cNvPr>
          <p:cNvSpPr txBox="1"/>
          <p:nvPr/>
        </p:nvSpPr>
        <p:spPr>
          <a:xfrm>
            <a:off x="1090631" y="4939423"/>
            <a:ext cx="303812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عملية القسمة باستخدام </a:t>
            </a:r>
            <a:r>
              <a:rPr lang="ar-MA" sz="4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الخشيبات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43925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8197F-C40C-0151-0D3E-035392A07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4E29495-EE2F-28B1-1BE6-9D38C27C0273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8AEBC30-A1B7-3A40-A057-C0FB6F14698F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4A1ABDF-316F-1920-C4BB-AF7C89CFA82A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E68E1E6-E800-A01C-9C1A-559E10F961BB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جيدا، تابعوا معي سأقوم بنمذجة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وضع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وإنجاز عملية القسمة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استعن بالشرائح الموالية</a:t>
            </a:r>
            <a:endParaRPr lang="fr-FR" sz="20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75F27A8-76EE-548F-D616-1B6501EB2E08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F50D46B-69A7-6680-6D90-42A5A0898C2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pSp>
        <p:nvGrpSpPr>
          <p:cNvPr id="17" name="Groupe 16">
            <a:extLst>
              <a:ext uri="{FF2B5EF4-FFF2-40B4-BE49-F238E27FC236}">
                <a16:creationId xmlns:a16="http://schemas.microsoft.com/office/drawing/2014/main" id="{3A4B73A8-A465-1CFF-5B92-39FDC307A9ED}"/>
              </a:ext>
            </a:extLst>
          </p:cNvPr>
          <p:cNvGrpSpPr/>
          <p:nvPr/>
        </p:nvGrpSpPr>
        <p:grpSpPr>
          <a:xfrm>
            <a:off x="5412814" y="3606459"/>
            <a:ext cx="6552918" cy="6335856"/>
            <a:chOff x="5423146" y="2984386"/>
            <a:chExt cx="6552918" cy="6335856"/>
          </a:xfrm>
        </p:grpSpPr>
        <p:pic>
          <p:nvPicPr>
            <p:cNvPr id="13" name="Image 12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AB3B9CAB-A0A0-769E-8387-0281282EA4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5910504" y="2984386"/>
              <a:ext cx="5239166" cy="2750873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198B23CE-013E-EEEF-BD04-4AE0E98E40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23146" y="4956906"/>
              <a:ext cx="6552918" cy="4363336"/>
            </a:xfrm>
            <a:prstGeom prst="rect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EDF91CC6-0720-1B65-0F80-9FFFC430010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646" y="4974275"/>
            <a:ext cx="2993578" cy="2245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8092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DEB075-6F98-BF13-0ED0-0BD8A8711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2581DEB-5330-9EB6-E401-A5AF8CC24651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1E9AA46-298C-58D3-83A4-32E9F672D621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27A57A1-6885-088F-F19D-5C9F31EC3BDB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CDCA798-DAFC-EDF9-BBF4-8F83C69A963E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معي سنتعلم كيف ننجز عملية القسمة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886861B-6BDF-49AD-7E5A-6B906CA9E21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07C8282-8602-1154-4B83-51A8EA381DE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C9C6CBAC-0720-CDA1-6AE4-06874E0EB39F}"/>
              </a:ext>
            </a:extLst>
          </p:cNvPr>
          <p:cNvSpPr txBox="1"/>
          <p:nvPr/>
        </p:nvSpPr>
        <p:spPr>
          <a:xfrm>
            <a:off x="5434562" y="555392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554BEAB-7080-02B0-2714-AE725119110F}"/>
              </a:ext>
            </a:extLst>
          </p:cNvPr>
          <p:cNvSpPr txBox="1"/>
          <p:nvPr/>
        </p:nvSpPr>
        <p:spPr>
          <a:xfrm>
            <a:off x="7269668" y="555392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E5D4A58-0EDF-F268-9708-2EE25CD47712}"/>
              </a:ext>
            </a:extLst>
          </p:cNvPr>
          <p:cNvSpPr txBox="1"/>
          <p:nvPr/>
        </p:nvSpPr>
        <p:spPr>
          <a:xfrm>
            <a:off x="4306126" y="555392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5</a:t>
            </a:r>
            <a:endParaRPr lang="fr-FR" sz="8000" b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32B0C26-7EF8-6625-1AA0-6A47E1DCFFE4}"/>
              </a:ext>
            </a:extLst>
          </p:cNvPr>
          <p:cNvSpPr txBox="1"/>
          <p:nvPr/>
        </p:nvSpPr>
        <p:spPr>
          <a:xfrm>
            <a:off x="6352113" y="555392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÷</a:t>
            </a:r>
            <a:endParaRPr lang="fr-FR" sz="8000" b="1" dirty="0"/>
          </a:p>
        </p:txBody>
      </p:sp>
    </p:spTree>
    <p:extLst>
      <p:ext uri="{BB962C8B-B14F-4D97-AF65-F5344CB8AC3E}">
        <p14:creationId xmlns:p14="http://schemas.microsoft.com/office/powerpoint/2010/main" val="42031109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69299-ED20-B2EE-7320-A7FD61C423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395B8A0-829E-8C2A-7FE8-263F35222E6B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FBC9D69-FE41-FAD6-585A-48EE73ED1F80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0D6834B-8F6A-D161-9660-7640C2FC5C81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01169DE-9312-8C7E-A963-B2399B3B7B40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52 هو المقسوم و4 هو المقسوم عليه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أضع أولا 52 على اليسار و 4 على اليمين يفصل بينهما رمز القسمة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0EB437F-1C55-B588-C01B-3C591DE16748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478718-D5EE-CC14-7D56-00A82BD2354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50BD9489-CF5F-49DB-C536-A4860DD655A4}"/>
              </a:ext>
            </a:extLst>
          </p:cNvPr>
          <p:cNvSpPr txBox="1"/>
          <p:nvPr/>
        </p:nvSpPr>
        <p:spPr>
          <a:xfrm>
            <a:off x="5922428" y="328666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AC63D8B-E029-A73F-3937-8B57CDC4DBD9}"/>
              </a:ext>
            </a:extLst>
          </p:cNvPr>
          <p:cNvCxnSpPr/>
          <p:nvPr/>
        </p:nvCxnSpPr>
        <p:spPr>
          <a:xfrm>
            <a:off x="7010400" y="3286662"/>
            <a:ext cx="0" cy="620359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70BA1921-9A18-9FC6-3EBB-07662B61F3E9}"/>
              </a:ext>
            </a:extLst>
          </p:cNvPr>
          <p:cNvCxnSpPr/>
          <p:nvPr/>
        </p:nvCxnSpPr>
        <p:spPr>
          <a:xfrm>
            <a:off x="7005522" y="4250605"/>
            <a:ext cx="190987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8B527024-30BE-5790-9313-41DD22B2E5C1}"/>
              </a:ext>
            </a:extLst>
          </p:cNvPr>
          <p:cNvSpPr txBox="1"/>
          <p:nvPr/>
        </p:nvSpPr>
        <p:spPr>
          <a:xfrm>
            <a:off x="7602375" y="30861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78D75E9-3355-A121-435F-48F85FF1FCB1}"/>
              </a:ext>
            </a:extLst>
          </p:cNvPr>
          <p:cNvSpPr txBox="1"/>
          <p:nvPr/>
        </p:nvSpPr>
        <p:spPr>
          <a:xfrm>
            <a:off x="4818354" y="331608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5</a:t>
            </a:r>
            <a:endParaRPr lang="fr-FR" sz="8000" b="1" dirty="0"/>
          </a:p>
        </p:txBody>
      </p:sp>
    </p:spTree>
    <p:extLst>
      <p:ext uri="{BB962C8B-B14F-4D97-AF65-F5344CB8AC3E}">
        <p14:creationId xmlns:p14="http://schemas.microsoft.com/office/powerpoint/2010/main" val="35257645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F6F2F-36C3-9194-0022-93B8F013B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8682F26-19E9-712E-E467-60E620FCE743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A0050DC-3BB2-318D-B075-B441F7F6F793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D05EB6E-25F1-DE07-D3C9-5B80A2775F04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F43C6B4-DF05-DD2A-3EEE-7831527881CE}"/>
              </a:ext>
            </a:extLst>
          </p:cNvPr>
          <p:cNvSpPr txBox="1"/>
          <p:nvPr/>
        </p:nvSpPr>
        <p:spPr>
          <a:xfrm>
            <a:off x="426372" y="863026"/>
            <a:ext cx="12013246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أبدأ القسمة من رقم العشرات.  أتساءل كم من 4 توجد في 5؟ أو ما العدد الذي أضربه في 4 فأحصل على جداء يساوي أو أصغر من 5؟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في 4 يساوي 4 وهو أصغر من 5، أكتب 1 في الخارج و 4 تحت 5 وأنجز عملية الطرح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6DDA851-9BA2-7851-A201-409808594B30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C11B003-9B54-E66E-509C-02896CF6A32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5833F2AB-E450-7377-17BA-A6B41544380C}"/>
              </a:ext>
            </a:extLst>
          </p:cNvPr>
          <p:cNvSpPr txBox="1"/>
          <p:nvPr/>
        </p:nvSpPr>
        <p:spPr>
          <a:xfrm>
            <a:off x="4035053" y="4250605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-</a:t>
            </a:r>
            <a:endParaRPr lang="fr-FR" sz="6000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9BBE683-9A6A-D04A-32A1-9AD54728ACD4}"/>
              </a:ext>
            </a:extLst>
          </p:cNvPr>
          <p:cNvSpPr txBox="1"/>
          <p:nvPr/>
        </p:nvSpPr>
        <p:spPr>
          <a:xfrm>
            <a:off x="5922428" y="328666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7322215-969D-97F2-DDF4-F753F4DDE906}"/>
              </a:ext>
            </a:extLst>
          </p:cNvPr>
          <p:cNvCxnSpPr/>
          <p:nvPr/>
        </p:nvCxnSpPr>
        <p:spPr>
          <a:xfrm>
            <a:off x="7010400" y="3286662"/>
            <a:ext cx="0" cy="620359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0B20829E-49B5-9659-CE96-D3D9178F914E}"/>
              </a:ext>
            </a:extLst>
          </p:cNvPr>
          <p:cNvCxnSpPr/>
          <p:nvPr/>
        </p:nvCxnSpPr>
        <p:spPr>
          <a:xfrm>
            <a:off x="7005522" y="4250605"/>
            <a:ext cx="190987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30EE5195-9C71-4836-E21C-34000E103066}"/>
              </a:ext>
            </a:extLst>
          </p:cNvPr>
          <p:cNvSpPr txBox="1"/>
          <p:nvPr/>
        </p:nvSpPr>
        <p:spPr>
          <a:xfrm>
            <a:off x="7602375" y="30861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0EA46F6-4A51-0853-D8A2-67D4BB73967F}"/>
              </a:ext>
            </a:extLst>
          </p:cNvPr>
          <p:cNvSpPr txBox="1"/>
          <p:nvPr/>
        </p:nvSpPr>
        <p:spPr>
          <a:xfrm>
            <a:off x="4818354" y="331608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106585"/>
                </a:solidFill>
              </a:rPr>
              <a:t>5</a:t>
            </a:r>
            <a:endParaRPr lang="fr-FR" sz="8000" b="1" dirty="0">
              <a:solidFill>
                <a:srgbClr val="106585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C4CE6D7-C547-2422-E052-54034BD50706}"/>
              </a:ext>
            </a:extLst>
          </p:cNvPr>
          <p:cNvSpPr txBox="1"/>
          <p:nvPr/>
        </p:nvSpPr>
        <p:spPr>
          <a:xfrm>
            <a:off x="6920707" y="427951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1</a:t>
            </a:r>
            <a:endParaRPr lang="fr-FR" sz="8000" b="1" dirty="0">
              <a:solidFill>
                <a:srgbClr val="FF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3A204E7-2C6D-850C-5C48-0C891C3752ED}"/>
              </a:ext>
            </a:extLst>
          </p:cNvPr>
          <p:cNvSpPr txBox="1"/>
          <p:nvPr/>
        </p:nvSpPr>
        <p:spPr>
          <a:xfrm>
            <a:off x="4750770" y="423843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4</a:t>
            </a:r>
            <a:endParaRPr lang="fr-FR" sz="8000" b="1" dirty="0">
              <a:solidFill>
                <a:srgbClr val="FF0000"/>
              </a:solidFill>
            </a:endParaRP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3E92FEE7-A2F8-ACCD-6606-5891F7227987}"/>
              </a:ext>
            </a:extLst>
          </p:cNvPr>
          <p:cNvCxnSpPr>
            <a:cxnSpLocks/>
          </p:cNvCxnSpPr>
          <p:nvPr/>
        </p:nvCxnSpPr>
        <p:spPr>
          <a:xfrm>
            <a:off x="4416053" y="5372100"/>
            <a:ext cx="122274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7B8AA894-5F47-D0EB-366B-5CB8F2AF73DD}"/>
              </a:ext>
            </a:extLst>
          </p:cNvPr>
          <p:cNvSpPr txBox="1"/>
          <p:nvPr/>
        </p:nvSpPr>
        <p:spPr>
          <a:xfrm>
            <a:off x="4789282" y="524848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1</a:t>
            </a:r>
            <a:endParaRPr lang="fr-FR" sz="8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3009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53609-8DBF-0F76-A761-B5F13E10E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49B2EFD-EEF9-7FC7-D9CB-C65A4DDF7287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DEF817A-647B-6B2F-8D6A-E4F00FA9DB2A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1FA04AB-ADC4-D68F-47BB-D749A61E12F0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EFAF9CA-30D2-2A0F-82F5-61D14156FCC6}"/>
              </a:ext>
            </a:extLst>
          </p:cNvPr>
          <p:cNvSpPr txBox="1"/>
          <p:nvPr/>
        </p:nvSpPr>
        <p:spPr>
          <a:xfrm>
            <a:off x="533400" y="863026"/>
            <a:ext cx="119062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أنزل رقم الوحدات وأتابع القسمة. كم من 4 توجد في 12؟ نلاحظ أن 3 في 4 تساوي 12، أكتب 3 في الخارج و12 تحت 12 ثم أنجز عملية الطرح 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FBC1F0A-F6F3-163A-DFC3-31531328612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950F4B6-AC6B-D429-92DE-DAD8F3D4226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2C6384A1-DA4B-198A-8AF1-2DF23EDF6700}"/>
              </a:ext>
            </a:extLst>
          </p:cNvPr>
          <p:cNvSpPr txBox="1"/>
          <p:nvPr/>
        </p:nvSpPr>
        <p:spPr>
          <a:xfrm>
            <a:off x="4035053" y="4250605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-</a:t>
            </a:r>
            <a:endParaRPr lang="fr-FR" sz="6000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69A0DB2-199A-D56B-71EA-B0FEF90D05A5}"/>
              </a:ext>
            </a:extLst>
          </p:cNvPr>
          <p:cNvSpPr txBox="1"/>
          <p:nvPr/>
        </p:nvSpPr>
        <p:spPr>
          <a:xfrm>
            <a:off x="5922428" y="328666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106585"/>
                </a:solidFill>
              </a:rPr>
              <a:t>2</a:t>
            </a:r>
            <a:endParaRPr lang="fr-FR" sz="8000" b="1" dirty="0">
              <a:solidFill>
                <a:srgbClr val="106585"/>
              </a:solidFill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26083389-9E60-338B-62C9-BF52FA317650}"/>
              </a:ext>
            </a:extLst>
          </p:cNvPr>
          <p:cNvCxnSpPr/>
          <p:nvPr/>
        </p:nvCxnSpPr>
        <p:spPr>
          <a:xfrm>
            <a:off x="7010400" y="3286662"/>
            <a:ext cx="0" cy="620359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1212F53A-E316-9E59-628C-6CF72FE5D2B4}"/>
              </a:ext>
            </a:extLst>
          </p:cNvPr>
          <p:cNvCxnSpPr/>
          <p:nvPr/>
        </p:nvCxnSpPr>
        <p:spPr>
          <a:xfrm>
            <a:off x="7005522" y="4250605"/>
            <a:ext cx="190987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C0550D33-0E41-2B7F-1F8D-B00059C2F350}"/>
              </a:ext>
            </a:extLst>
          </p:cNvPr>
          <p:cNvSpPr txBox="1"/>
          <p:nvPr/>
        </p:nvSpPr>
        <p:spPr>
          <a:xfrm>
            <a:off x="7602375" y="30861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9583071-8042-F17F-5653-DD7F5E5AB37E}"/>
              </a:ext>
            </a:extLst>
          </p:cNvPr>
          <p:cNvSpPr txBox="1"/>
          <p:nvPr/>
        </p:nvSpPr>
        <p:spPr>
          <a:xfrm>
            <a:off x="4818354" y="331608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5</a:t>
            </a:r>
            <a:endParaRPr lang="fr-FR" sz="8000" b="1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EC45315-1283-EB58-3EAB-2B068C6E715E}"/>
              </a:ext>
            </a:extLst>
          </p:cNvPr>
          <p:cNvSpPr txBox="1"/>
          <p:nvPr/>
        </p:nvSpPr>
        <p:spPr>
          <a:xfrm>
            <a:off x="6920707" y="427951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22C141B-FA16-6C2D-7189-6FA9DC3601F7}"/>
              </a:ext>
            </a:extLst>
          </p:cNvPr>
          <p:cNvSpPr txBox="1"/>
          <p:nvPr/>
        </p:nvSpPr>
        <p:spPr>
          <a:xfrm>
            <a:off x="4750770" y="423843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48891213-90AA-1E03-2014-15FDD1B079F5}"/>
              </a:ext>
            </a:extLst>
          </p:cNvPr>
          <p:cNvCxnSpPr>
            <a:cxnSpLocks/>
          </p:cNvCxnSpPr>
          <p:nvPr/>
        </p:nvCxnSpPr>
        <p:spPr>
          <a:xfrm>
            <a:off x="4416053" y="5372100"/>
            <a:ext cx="122274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85C05EE0-110B-8202-A2BD-817485FCFF6C}"/>
              </a:ext>
            </a:extLst>
          </p:cNvPr>
          <p:cNvSpPr txBox="1"/>
          <p:nvPr/>
        </p:nvSpPr>
        <p:spPr>
          <a:xfrm>
            <a:off x="4789282" y="524848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0000"/>
                </a:solidFill>
              </a:rPr>
              <a:t>1</a:t>
            </a:r>
            <a:endParaRPr lang="fr-FR" sz="8000" b="1" dirty="0">
              <a:solidFill>
                <a:srgbClr val="000000"/>
              </a:solidFill>
            </a:endParaRPr>
          </a:p>
        </p:txBody>
      </p: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A9F69A21-7A01-BD2E-EA8D-F87CA0A040E2}"/>
              </a:ext>
            </a:extLst>
          </p:cNvPr>
          <p:cNvCxnSpPr/>
          <p:nvPr/>
        </p:nvCxnSpPr>
        <p:spPr>
          <a:xfrm>
            <a:off x="6248400" y="4503248"/>
            <a:ext cx="0" cy="74524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60421628-E2D7-8EB8-31FC-9728DE9E4CC0}"/>
              </a:ext>
            </a:extLst>
          </p:cNvPr>
          <p:cNvSpPr txBox="1"/>
          <p:nvPr/>
        </p:nvSpPr>
        <p:spPr>
          <a:xfrm>
            <a:off x="5850114" y="524848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106585"/>
                </a:solidFill>
              </a:rPr>
              <a:t>2</a:t>
            </a:r>
            <a:endParaRPr lang="fr-FR" sz="8000" b="1" dirty="0">
              <a:solidFill>
                <a:srgbClr val="106585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CDF9EDF2-C3D0-CE75-DC1E-3BFB19553C38}"/>
              </a:ext>
            </a:extLst>
          </p:cNvPr>
          <p:cNvSpPr txBox="1"/>
          <p:nvPr/>
        </p:nvSpPr>
        <p:spPr>
          <a:xfrm>
            <a:off x="7540255" y="426695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3</a:t>
            </a:r>
            <a:endParaRPr lang="fr-FR" sz="8000" b="1" dirty="0">
              <a:solidFill>
                <a:srgbClr val="FF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511D6808-AB4F-92B4-461F-B4E101E76943}"/>
              </a:ext>
            </a:extLst>
          </p:cNvPr>
          <p:cNvSpPr txBox="1"/>
          <p:nvPr/>
        </p:nvSpPr>
        <p:spPr>
          <a:xfrm>
            <a:off x="4789282" y="631671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1</a:t>
            </a:r>
            <a:endParaRPr lang="fr-FR" sz="8000" b="1" dirty="0">
              <a:solidFill>
                <a:srgbClr val="FF0000"/>
              </a:solidFill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C5044109-90B6-FBD9-A00F-EDBA0CF4C614}"/>
              </a:ext>
            </a:extLst>
          </p:cNvPr>
          <p:cNvSpPr txBox="1"/>
          <p:nvPr/>
        </p:nvSpPr>
        <p:spPr>
          <a:xfrm>
            <a:off x="5850114" y="631671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2</a:t>
            </a:r>
            <a:endParaRPr lang="fr-FR" sz="8000" b="1" dirty="0">
              <a:solidFill>
                <a:srgbClr val="FF0000"/>
              </a:solidFill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18540CEB-BF09-AEB3-0237-1F6C454147AC}"/>
              </a:ext>
            </a:extLst>
          </p:cNvPr>
          <p:cNvSpPr txBox="1"/>
          <p:nvPr/>
        </p:nvSpPr>
        <p:spPr>
          <a:xfrm>
            <a:off x="4256799" y="5841804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-</a:t>
            </a:r>
            <a:endParaRPr lang="fr-FR" sz="6000" b="1" dirty="0"/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A62767CF-807F-81E9-B56D-D0411EE1B585}"/>
              </a:ext>
            </a:extLst>
          </p:cNvPr>
          <p:cNvCxnSpPr>
            <a:cxnSpLocks/>
          </p:cNvCxnSpPr>
          <p:nvPr/>
        </p:nvCxnSpPr>
        <p:spPr>
          <a:xfrm>
            <a:off x="4789282" y="7429500"/>
            <a:ext cx="191631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ZoneTexte 37">
            <a:extLst>
              <a:ext uri="{FF2B5EF4-FFF2-40B4-BE49-F238E27FC236}">
                <a16:creationId xmlns:a16="http://schemas.microsoft.com/office/drawing/2014/main" id="{4CF2EE7A-3EBE-C456-CC51-14B68C3AD5A2}"/>
              </a:ext>
            </a:extLst>
          </p:cNvPr>
          <p:cNvSpPr txBox="1"/>
          <p:nvPr/>
        </p:nvSpPr>
        <p:spPr>
          <a:xfrm>
            <a:off x="4876800" y="726397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0</a:t>
            </a:r>
            <a:endParaRPr lang="fr-FR" sz="8000" b="1" dirty="0">
              <a:solidFill>
                <a:srgbClr val="FF0000"/>
              </a:solidFill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A448D92D-0183-49BA-9343-E51073ABC1FE}"/>
              </a:ext>
            </a:extLst>
          </p:cNvPr>
          <p:cNvSpPr txBox="1"/>
          <p:nvPr/>
        </p:nvSpPr>
        <p:spPr>
          <a:xfrm>
            <a:off x="5937632" y="726397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0</a:t>
            </a:r>
            <a:endParaRPr lang="fr-FR" sz="8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4618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15935-D79E-1094-CBDB-694D3C3F52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344F0D0-8912-F9AA-E7F4-64828554808E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59AD715-32EA-EC85-F080-816462962727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0915725-2968-1C43-BB6F-BF61315B47F1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EB7D5AB-E823-A357-7001-113232277C55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قمت بقسمة 52 على 4 فحصلت على الخارج 13 والباقي 0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39AE75B-5BB2-D354-E452-8F5C0AC6329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C1387E5-154A-C9EC-2E7E-6EF01D567B3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B3793CE1-5062-5E1A-FFCC-21A11F896D36}"/>
              </a:ext>
            </a:extLst>
          </p:cNvPr>
          <p:cNvSpPr txBox="1"/>
          <p:nvPr/>
        </p:nvSpPr>
        <p:spPr>
          <a:xfrm>
            <a:off x="4035053" y="4250605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-</a:t>
            </a:r>
            <a:endParaRPr lang="fr-FR" sz="6000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DD77F19-0415-462D-CFD8-C31ADFD74E77}"/>
              </a:ext>
            </a:extLst>
          </p:cNvPr>
          <p:cNvSpPr txBox="1"/>
          <p:nvPr/>
        </p:nvSpPr>
        <p:spPr>
          <a:xfrm>
            <a:off x="5922428" y="328666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CB7490C-A4B9-70AF-E4D0-08A12D1FEAD6}"/>
              </a:ext>
            </a:extLst>
          </p:cNvPr>
          <p:cNvCxnSpPr/>
          <p:nvPr/>
        </p:nvCxnSpPr>
        <p:spPr>
          <a:xfrm>
            <a:off x="7010400" y="3286662"/>
            <a:ext cx="0" cy="620359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593A2BE2-2C89-F147-2BF1-60B8B9F8E422}"/>
              </a:ext>
            </a:extLst>
          </p:cNvPr>
          <p:cNvCxnSpPr/>
          <p:nvPr/>
        </p:nvCxnSpPr>
        <p:spPr>
          <a:xfrm>
            <a:off x="7005522" y="4250605"/>
            <a:ext cx="190987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DA56539D-AF03-B8AB-5140-AB6ED1F0D3D5}"/>
              </a:ext>
            </a:extLst>
          </p:cNvPr>
          <p:cNvSpPr txBox="1"/>
          <p:nvPr/>
        </p:nvSpPr>
        <p:spPr>
          <a:xfrm>
            <a:off x="7602375" y="30861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D26AE30-4790-056B-44B4-A882638FD1CA}"/>
              </a:ext>
            </a:extLst>
          </p:cNvPr>
          <p:cNvSpPr txBox="1"/>
          <p:nvPr/>
        </p:nvSpPr>
        <p:spPr>
          <a:xfrm>
            <a:off x="4818354" y="331608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5</a:t>
            </a:r>
            <a:endParaRPr lang="fr-FR" sz="8000" b="1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F6ADA5C-D02F-89DC-E951-77F635799DF1}"/>
              </a:ext>
            </a:extLst>
          </p:cNvPr>
          <p:cNvSpPr txBox="1"/>
          <p:nvPr/>
        </p:nvSpPr>
        <p:spPr>
          <a:xfrm>
            <a:off x="6920707" y="427951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3B18434-77D3-0BAE-820B-2FCDAB71CE53}"/>
              </a:ext>
            </a:extLst>
          </p:cNvPr>
          <p:cNvSpPr txBox="1"/>
          <p:nvPr/>
        </p:nvSpPr>
        <p:spPr>
          <a:xfrm>
            <a:off x="4750770" y="423843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D0290ED3-4FCD-F8C0-1D64-FAC3A0B2347F}"/>
              </a:ext>
            </a:extLst>
          </p:cNvPr>
          <p:cNvCxnSpPr>
            <a:cxnSpLocks/>
          </p:cNvCxnSpPr>
          <p:nvPr/>
        </p:nvCxnSpPr>
        <p:spPr>
          <a:xfrm>
            <a:off x="4416053" y="5372100"/>
            <a:ext cx="122274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65F4F8FE-C079-81FF-E6A6-468A11D994FD}"/>
              </a:ext>
            </a:extLst>
          </p:cNvPr>
          <p:cNvSpPr txBox="1"/>
          <p:nvPr/>
        </p:nvSpPr>
        <p:spPr>
          <a:xfrm>
            <a:off x="4789282" y="524848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C7F7AC5C-270F-F7AE-8A0D-7CC4D3D48B9C}"/>
              </a:ext>
            </a:extLst>
          </p:cNvPr>
          <p:cNvCxnSpPr/>
          <p:nvPr/>
        </p:nvCxnSpPr>
        <p:spPr>
          <a:xfrm>
            <a:off x="6248400" y="4503248"/>
            <a:ext cx="0" cy="74524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36C275B1-2D5E-C3CA-93EE-6D0FAF17CD1D}"/>
              </a:ext>
            </a:extLst>
          </p:cNvPr>
          <p:cNvSpPr txBox="1"/>
          <p:nvPr/>
        </p:nvSpPr>
        <p:spPr>
          <a:xfrm>
            <a:off x="5850114" y="524848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5819FE20-D891-B52E-A6C7-033FD0E091B0}"/>
              </a:ext>
            </a:extLst>
          </p:cNvPr>
          <p:cNvSpPr txBox="1"/>
          <p:nvPr/>
        </p:nvSpPr>
        <p:spPr>
          <a:xfrm>
            <a:off x="7540255" y="426695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0084C1C5-4696-90FF-D49E-9C819528B6CC}"/>
              </a:ext>
            </a:extLst>
          </p:cNvPr>
          <p:cNvSpPr txBox="1"/>
          <p:nvPr/>
        </p:nvSpPr>
        <p:spPr>
          <a:xfrm>
            <a:off x="4789282" y="631671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61B8934F-8C28-1FD9-A771-214BD198E2CE}"/>
              </a:ext>
            </a:extLst>
          </p:cNvPr>
          <p:cNvSpPr txBox="1"/>
          <p:nvPr/>
        </p:nvSpPr>
        <p:spPr>
          <a:xfrm>
            <a:off x="5850114" y="631671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70832BE6-609F-09CE-539D-A39B956A28CF}"/>
              </a:ext>
            </a:extLst>
          </p:cNvPr>
          <p:cNvSpPr txBox="1"/>
          <p:nvPr/>
        </p:nvSpPr>
        <p:spPr>
          <a:xfrm>
            <a:off x="4256799" y="5841804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-</a:t>
            </a:r>
            <a:endParaRPr lang="fr-FR" sz="6000" b="1" dirty="0"/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D36D2AB1-61B6-8D2A-11D4-A7A9F3B5567E}"/>
              </a:ext>
            </a:extLst>
          </p:cNvPr>
          <p:cNvCxnSpPr>
            <a:cxnSpLocks/>
          </p:cNvCxnSpPr>
          <p:nvPr/>
        </p:nvCxnSpPr>
        <p:spPr>
          <a:xfrm>
            <a:off x="4789282" y="7429500"/>
            <a:ext cx="191631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ZoneTexte 37">
            <a:extLst>
              <a:ext uri="{FF2B5EF4-FFF2-40B4-BE49-F238E27FC236}">
                <a16:creationId xmlns:a16="http://schemas.microsoft.com/office/drawing/2014/main" id="{09F4C853-231D-E759-4191-0A4F8B24D2E7}"/>
              </a:ext>
            </a:extLst>
          </p:cNvPr>
          <p:cNvSpPr txBox="1"/>
          <p:nvPr/>
        </p:nvSpPr>
        <p:spPr>
          <a:xfrm>
            <a:off x="4876800" y="726397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0</a:t>
            </a:r>
            <a:endParaRPr lang="fr-FR" sz="8000" b="1" dirty="0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A414F100-B60B-C0A8-0721-D82E49990B01}"/>
              </a:ext>
            </a:extLst>
          </p:cNvPr>
          <p:cNvSpPr txBox="1"/>
          <p:nvPr/>
        </p:nvSpPr>
        <p:spPr>
          <a:xfrm>
            <a:off x="5937632" y="726397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0</a:t>
            </a:r>
            <a:endParaRPr lang="fr-FR" sz="8000" b="1" dirty="0"/>
          </a:p>
        </p:txBody>
      </p:sp>
    </p:spTree>
    <p:extLst>
      <p:ext uri="{BB962C8B-B14F-4D97-AF65-F5344CB8AC3E}">
        <p14:creationId xmlns:p14="http://schemas.microsoft.com/office/powerpoint/2010/main" val="2114169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AAD5E-C10C-F33A-274D-2302227CD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2E94943-34BA-DAFB-459E-95367893E55A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9AFF6B7-F1B1-7443-B7FF-AF94EE8FCA3C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C7F627D-3D00-9D8B-74A7-D92CCD8BC0D4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659A114-629C-48EC-3D9F-EDFDC64D4DC0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خذزا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ألواحكم وأنجزوا العملية التالية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72F3841C-CCA6-3815-C07B-75630A56AB49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A2E1056-215F-4FBF-7C0D-8621802E4D4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BEE77B9A-36BF-7937-182A-F741047890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A988F9C3-E338-47EC-EB66-4434C03F218F}"/>
              </a:ext>
            </a:extLst>
          </p:cNvPr>
          <p:cNvSpPr txBox="1"/>
          <p:nvPr/>
        </p:nvSpPr>
        <p:spPr>
          <a:xfrm>
            <a:off x="5922428" y="328666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6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BBC3EDDC-6915-2765-71FE-96A3D77059ED}"/>
              </a:ext>
            </a:extLst>
          </p:cNvPr>
          <p:cNvCxnSpPr/>
          <p:nvPr/>
        </p:nvCxnSpPr>
        <p:spPr>
          <a:xfrm>
            <a:off x="7010400" y="3286662"/>
            <a:ext cx="0" cy="620359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F524DEA4-B982-6743-4CF9-FE301EB1CBCD}"/>
              </a:ext>
            </a:extLst>
          </p:cNvPr>
          <p:cNvCxnSpPr/>
          <p:nvPr/>
        </p:nvCxnSpPr>
        <p:spPr>
          <a:xfrm>
            <a:off x="7005522" y="4250605"/>
            <a:ext cx="190987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46C76BE9-27E1-1FE8-5D8C-D2E16F6F3F01}"/>
              </a:ext>
            </a:extLst>
          </p:cNvPr>
          <p:cNvSpPr txBox="1"/>
          <p:nvPr/>
        </p:nvSpPr>
        <p:spPr>
          <a:xfrm>
            <a:off x="7602375" y="30861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FE2B9FD-41CC-41D4-0D1B-62DADF87EC59}"/>
              </a:ext>
            </a:extLst>
          </p:cNvPr>
          <p:cNvSpPr txBox="1"/>
          <p:nvPr/>
        </p:nvSpPr>
        <p:spPr>
          <a:xfrm>
            <a:off x="4818354" y="331608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06974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B3412-7F18-F2DE-40B6-1A1FBBE49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C7D6507-0EEF-CF65-9B3C-D4FFFBC79B8A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C742C8B-559B-486B-8056-DFF094DAC10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D83B276-329A-D86A-2D15-EB97E7515B1A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FB3F85A-05B6-97FE-406F-375100459CDB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A7C895C-4CF7-6C78-4BAC-675C4CB800E9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CD66B4F-5440-2059-B2F0-537A4E8A16C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F11DAB92-0286-4553-76BC-179C1CA3FDF7}"/>
              </a:ext>
            </a:extLst>
          </p:cNvPr>
          <p:cNvSpPr txBox="1"/>
          <p:nvPr/>
        </p:nvSpPr>
        <p:spPr>
          <a:xfrm>
            <a:off x="4035053" y="4250605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-</a:t>
            </a:r>
            <a:endParaRPr lang="fr-FR" sz="6000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F0D81EA-48AD-FFCE-9EF6-760508A5219D}"/>
              </a:ext>
            </a:extLst>
          </p:cNvPr>
          <p:cNvSpPr txBox="1"/>
          <p:nvPr/>
        </p:nvSpPr>
        <p:spPr>
          <a:xfrm>
            <a:off x="5922428" y="328666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6</a:t>
            </a:r>
            <a:endParaRPr lang="fr-FR" sz="8000" b="1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A330159-06E8-BE1A-2DB4-29AB1B553320}"/>
              </a:ext>
            </a:extLst>
          </p:cNvPr>
          <p:cNvCxnSpPr/>
          <p:nvPr/>
        </p:nvCxnSpPr>
        <p:spPr>
          <a:xfrm>
            <a:off x="7010400" y="3286662"/>
            <a:ext cx="0" cy="620359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5D7C817C-6AF0-66A7-6404-6730D362F0AB}"/>
              </a:ext>
            </a:extLst>
          </p:cNvPr>
          <p:cNvCxnSpPr/>
          <p:nvPr/>
        </p:nvCxnSpPr>
        <p:spPr>
          <a:xfrm>
            <a:off x="7005522" y="4250605"/>
            <a:ext cx="190987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263F18E0-C218-316A-7FC9-B9D0F2EFA058}"/>
              </a:ext>
            </a:extLst>
          </p:cNvPr>
          <p:cNvSpPr txBox="1"/>
          <p:nvPr/>
        </p:nvSpPr>
        <p:spPr>
          <a:xfrm>
            <a:off x="7602375" y="30861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3DF198C-D235-A69D-07AA-E74080057B17}"/>
              </a:ext>
            </a:extLst>
          </p:cNvPr>
          <p:cNvSpPr txBox="1"/>
          <p:nvPr/>
        </p:nvSpPr>
        <p:spPr>
          <a:xfrm>
            <a:off x="4818354" y="331608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8C43907-C841-E364-E26A-AB64FD06167C}"/>
              </a:ext>
            </a:extLst>
          </p:cNvPr>
          <p:cNvSpPr txBox="1"/>
          <p:nvPr/>
        </p:nvSpPr>
        <p:spPr>
          <a:xfrm>
            <a:off x="6920707" y="427951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9A82955-3464-6BC8-FC8D-1D6F91CC6E1F}"/>
              </a:ext>
            </a:extLst>
          </p:cNvPr>
          <p:cNvSpPr txBox="1"/>
          <p:nvPr/>
        </p:nvSpPr>
        <p:spPr>
          <a:xfrm>
            <a:off x="4750770" y="423843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CCC43E8F-96A9-CD2F-8127-949AEEC61758}"/>
              </a:ext>
            </a:extLst>
          </p:cNvPr>
          <p:cNvCxnSpPr>
            <a:cxnSpLocks/>
          </p:cNvCxnSpPr>
          <p:nvPr/>
        </p:nvCxnSpPr>
        <p:spPr>
          <a:xfrm>
            <a:off x="4416053" y="5372100"/>
            <a:ext cx="122274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838B08E9-6047-498F-47E6-FCD6F9ADC5BB}"/>
              </a:ext>
            </a:extLst>
          </p:cNvPr>
          <p:cNvSpPr txBox="1"/>
          <p:nvPr/>
        </p:nvSpPr>
        <p:spPr>
          <a:xfrm>
            <a:off x="4789282" y="524848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AD066019-7192-C880-2D65-795087B69CF5}"/>
              </a:ext>
            </a:extLst>
          </p:cNvPr>
          <p:cNvCxnSpPr/>
          <p:nvPr/>
        </p:nvCxnSpPr>
        <p:spPr>
          <a:xfrm>
            <a:off x="6248400" y="4503248"/>
            <a:ext cx="0" cy="74524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54401A65-D3DE-5409-4E20-DBCBF05650A5}"/>
              </a:ext>
            </a:extLst>
          </p:cNvPr>
          <p:cNvSpPr txBox="1"/>
          <p:nvPr/>
        </p:nvSpPr>
        <p:spPr>
          <a:xfrm>
            <a:off x="5850114" y="524848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6</a:t>
            </a:r>
            <a:endParaRPr lang="fr-FR" sz="8000" b="1" dirty="0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2B9481F0-87C4-09BE-B941-C0A0848A1F5E}"/>
              </a:ext>
            </a:extLst>
          </p:cNvPr>
          <p:cNvSpPr txBox="1"/>
          <p:nvPr/>
        </p:nvSpPr>
        <p:spPr>
          <a:xfrm>
            <a:off x="7540255" y="426695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9</a:t>
            </a:r>
            <a:endParaRPr lang="fr-FR" sz="80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69980958-855C-66E7-2A24-1A97292558C2}"/>
              </a:ext>
            </a:extLst>
          </p:cNvPr>
          <p:cNvSpPr txBox="1"/>
          <p:nvPr/>
        </p:nvSpPr>
        <p:spPr>
          <a:xfrm>
            <a:off x="4789282" y="631671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1630A43A-521C-7636-C7A3-C5E3FDA6DB16}"/>
              </a:ext>
            </a:extLst>
          </p:cNvPr>
          <p:cNvSpPr txBox="1"/>
          <p:nvPr/>
        </p:nvSpPr>
        <p:spPr>
          <a:xfrm>
            <a:off x="5850114" y="631671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6</a:t>
            </a:r>
            <a:endParaRPr lang="fr-FR" sz="8000" b="1" dirty="0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5951FFCC-F1B3-9BBC-946F-3095A7353F5D}"/>
              </a:ext>
            </a:extLst>
          </p:cNvPr>
          <p:cNvSpPr txBox="1"/>
          <p:nvPr/>
        </p:nvSpPr>
        <p:spPr>
          <a:xfrm>
            <a:off x="4256799" y="5841804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-</a:t>
            </a:r>
            <a:endParaRPr lang="fr-FR" sz="6000" b="1" dirty="0"/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E1381EF7-F288-413A-EFE8-229E10628B1D}"/>
              </a:ext>
            </a:extLst>
          </p:cNvPr>
          <p:cNvCxnSpPr>
            <a:cxnSpLocks/>
          </p:cNvCxnSpPr>
          <p:nvPr/>
        </p:nvCxnSpPr>
        <p:spPr>
          <a:xfrm>
            <a:off x="4789282" y="7429500"/>
            <a:ext cx="191631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ZoneTexte 37">
            <a:extLst>
              <a:ext uri="{FF2B5EF4-FFF2-40B4-BE49-F238E27FC236}">
                <a16:creationId xmlns:a16="http://schemas.microsoft.com/office/drawing/2014/main" id="{956ECB94-4872-292F-62E9-8AAE321C1173}"/>
              </a:ext>
            </a:extLst>
          </p:cNvPr>
          <p:cNvSpPr txBox="1"/>
          <p:nvPr/>
        </p:nvSpPr>
        <p:spPr>
          <a:xfrm>
            <a:off x="4876800" y="726397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0</a:t>
            </a:r>
            <a:endParaRPr lang="fr-FR" sz="8000" b="1" dirty="0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20D1DAD2-5E2B-2F2C-B736-518E3BFB0C26}"/>
              </a:ext>
            </a:extLst>
          </p:cNvPr>
          <p:cNvSpPr txBox="1"/>
          <p:nvPr/>
        </p:nvSpPr>
        <p:spPr>
          <a:xfrm>
            <a:off x="5937632" y="726397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0</a:t>
            </a:r>
            <a:endParaRPr lang="fr-FR" sz="8000" b="1" dirty="0"/>
          </a:p>
        </p:txBody>
      </p:sp>
      <p:pic>
        <p:nvPicPr>
          <p:cNvPr id="5" name="Image 4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6674C38-C48C-9743-3DAC-066C209A0D9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51" y="876300"/>
            <a:ext cx="1148959" cy="82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6426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74077-E679-DFC3-D482-01F256A99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412439E-7583-6FD6-1159-1F40AC509EA3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45B1943-63FE-16CC-5707-FFC60E738B77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7D8EF68-2341-6766-BF90-1B278F6D79B0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56E42C7-5086-1B40-DA16-3F6D57DAE06F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تعلمنا؟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41C3172-6DF5-D9EF-7429-B82591A17FEF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D8C3484-A28F-69BD-99FF-89182563DA5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BA587B8-C016-514B-84D8-B5BD659CDF5B}"/>
              </a:ext>
            </a:extLst>
          </p:cNvPr>
          <p:cNvSpPr/>
          <p:nvPr/>
        </p:nvSpPr>
        <p:spPr>
          <a:xfrm>
            <a:off x="2286000" y="3223519"/>
            <a:ext cx="7924800" cy="134137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</a:t>
            </a:r>
            <a:r>
              <a:rPr kumimoji="0" lang="ar-SA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نجاز عملية </a:t>
            </a: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قسمة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نتبع الخطوات التالية</a:t>
            </a:r>
          </a:p>
        </p:txBody>
      </p:sp>
      <p:pic>
        <p:nvPicPr>
          <p:cNvPr id="10" name="Image 9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435052FF-5F07-DB79-7323-DF3C74CAF8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1" t="39972" r="9538" b="42755"/>
          <a:stretch>
            <a:fillRect/>
          </a:stretch>
        </p:blipFill>
        <p:spPr>
          <a:xfrm rot="10800000">
            <a:off x="764166" y="4982800"/>
            <a:ext cx="12339934" cy="886229"/>
          </a:xfrm>
          <a:prstGeom prst="rect">
            <a:avLst/>
          </a:prstGeom>
        </p:spPr>
      </p:pic>
      <p:pic>
        <p:nvPicPr>
          <p:cNvPr id="11" name="Image 10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78B7D1C8-0089-4D72-068D-2A2C5CA8F3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5" t="70666" r="9825" b="12632"/>
          <a:stretch>
            <a:fillRect/>
          </a:stretch>
        </p:blipFill>
        <p:spPr>
          <a:xfrm rot="10800000">
            <a:off x="764166" y="5989051"/>
            <a:ext cx="12339934" cy="856952"/>
          </a:xfrm>
          <a:prstGeom prst="rect">
            <a:avLst/>
          </a:prstGeom>
        </p:spPr>
      </p:pic>
      <p:pic>
        <p:nvPicPr>
          <p:cNvPr id="12" name="Image 11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CC3400C-12F5-99D1-347B-359EAF28E8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74326" y="6972199"/>
            <a:ext cx="12329774" cy="88622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FC0A439-C97E-E7D0-C6FD-C3507614A724}"/>
              </a:ext>
            </a:extLst>
          </p:cNvPr>
          <p:cNvSpPr txBox="1"/>
          <p:nvPr/>
        </p:nvSpPr>
        <p:spPr>
          <a:xfrm>
            <a:off x="11147646" y="4886319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الخطوة الأولى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33287AF-7C9E-710B-8F52-2B540F3B5B4C}"/>
              </a:ext>
            </a:extLst>
          </p:cNvPr>
          <p:cNvSpPr txBox="1"/>
          <p:nvPr/>
        </p:nvSpPr>
        <p:spPr>
          <a:xfrm>
            <a:off x="11102442" y="5924264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الخطوة الثانية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C2FC770-EBA0-53E1-966F-3AC4869C56A0}"/>
              </a:ext>
            </a:extLst>
          </p:cNvPr>
          <p:cNvSpPr txBox="1"/>
          <p:nvPr/>
        </p:nvSpPr>
        <p:spPr>
          <a:xfrm>
            <a:off x="11147646" y="6846889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الخطوة الثالثة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1BA2522-968E-B422-362D-83E21DC99677}"/>
              </a:ext>
            </a:extLst>
          </p:cNvPr>
          <p:cNvSpPr txBox="1"/>
          <p:nvPr/>
        </p:nvSpPr>
        <p:spPr>
          <a:xfrm>
            <a:off x="719062" y="5181749"/>
            <a:ext cx="100866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أضع العملية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المقسوم على اليمين والمقسوم عليه على اليسار وبينهما رمز القسمة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9E2D40A-11E4-028C-A20F-083E9C5AEE93}"/>
              </a:ext>
            </a:extLst>
          </p:cNvPr>
          <p:cNvSpPr txBox="1"/>
          <p:nvPr/>
        </p:nvSpPr>
        <p:spPr>
          <a:xfrm>
            <a:off x="488311" y="6134790"/>
            <a:ext cx="103232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أبدأ القسمة من العشرات؛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A31ECD9-D78D-C692-26A7-5C95C6F941DA}"/>
              </a:ext>
            </a:extLst>
          </p:cNvPr>
          <p:cNvSpPr txBox="1"/>
          <p:nvPr/>
        </p:nvSpPr>
        <p:spPr>
          <a:xfrm>
            <a:off x="964014" y="7114282"/>
            <a:ext cx="98417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أنزل رقم الوحدات وأتابع القسمة؛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B2CC52E-3212-6F07-3DC2-E9B0458275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82319" y="8034555"/>
            <a:ext cx="12339934" cy="886229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9AB9A88D-1C12-B3AB-6BFB-DA139460A73E}"/>
              </a:ext>
            </a:extLst>
          </p:cNvPr>
          <p:cNvSpPr txBox="1"/>
          <p:nvPr/>
        </p:nvSpPr>
        <p:spPr>
          <a:xfrm>
            <a:off x="10947798" y="7890434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الخطوة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الرابعة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AFC4EEE-A80E-1FC2-492B-8DCB618BE03C}"/>
              </a:ext>
            </a:extLst>
          </p:cNvPr>
          <p:cNvSpPr txBox="1"/>
          <p:nvPr/>
        </p:nvSpPr>
        <p:spPr>
          <a:xfrm>
            <a:off x="914400" y="8104882"/>
            <a:ext cx="98417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أتحقق من أن الباقي أصغر من المقسوم عليه.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97770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B530D-DDFD-12D9-4640-9ECF3F1F4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0AD9D85-37D6-EB9D-84B6-509194D261FB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335D8E9-7BF8-3278-5D50-AF7AA4220E37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D54ADC62-904D-82CA-C736-6BFD98B0F26B}"/>
              </a:ext>
            </a:extLst>
          </p:cNvPr>
          <p:cNvSpPr txBox="1"/>
          <p:nvPr/>
        </p:nvSpPr>
        <p:spPr>
          <a:xfrm>
            <a:off x="1143000" y="4312503"/>
            <a:ext cx="10515600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حل المسائل باستعمال استراتيجية الأسئلة الأربعة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6103261-4696-347D-43E8-827D53102610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18E475-9605-C20E-B443-32242509D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1CB5CD5F-DB1D-DEFA-D2ED-72F8C27ADE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10" name="Image 9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06E4964C-E590-F577-4456-3BC7A49637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9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7CFFD-D22B-68B6-5FBC-AD50328A2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7783297-3CF2-D0B8-3FD6-C91A5D6D797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FED9F8F-061B-9547-C090-2A20178F3131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C8D2699-2238-AD67-2CA3-3548D3239D1A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0174F8-68CE-2E36-4923-05B19970F70E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تابعوا معي سأقرأ المسألة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تعرض المسألة على المسلاط العاكس ويقرأها الأستاذ قراءة واضحة ومتأنية.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91BFBBD-7DFF-E309-3F0E-E3CA7A64D13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10ED185-DD67-D569-876D-2CC3F444541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1A031717-73CD-0951-20C9-8369B8428738}"/>
              </a:ext>
            </a:extLst>
          </p:cNvPr>
          <p:cNvSpPr/>
          <p:nvPr/>
        </p:nvSpPr>
        <p:spPr>
          <a:xfrm>
            <a:off x="1676399" y="3900537"/>
            <a:ext cx="10439401" cy="4893707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8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أعدت الأستاذة باقات ورود تضم كل واحدة 6 </a:t>
            </a:r>
            <a:r>
              <a:rPr lang="ar-MA" sz="80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وردات</a:t>
            </a:r>
            <a:r>
              <a:rPr lang="ar-MA" sz="8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علما أنها كانت تتوفر على 72 وردة.</a:t>
            </a:r>
            <a:endParaRPr lang="fr-FR" sz="8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8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الباقات التي قامت بإعدادها؟</a:t>
            </a:r>
          </a:p>
        </p:txBody>
      </p:sp>
      <p:pic>
        <p:nvPicPr>
          <p:cNvPr id="4" name="Image 3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19C6A2EB-F020-E434-DC09-6A9546C02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1" t="6698" r="51095" b="64450"/>
          <a:stretch>
            <a:fillRect/>
          </a:stretch>
        </p:blipFill>
        <p:spPr>
          <a:xfrm>
            <a:off x="591614" y="1058801"/>
            <a:ext cx="887015" cy="105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8037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541DB-EB1A-F23F-45D0-500D2EF7E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C60BDB6-22FD-B048-EA5F-F53EE3E43C3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C374577-FDCB-6295-0D15-BB2DFD6D896B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34BFD71-C61E-D28C-1118-8DBE310FFFAF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F7067C-FE0B-28CE-EE19-06FA5CE5773E}"/>
              </a:ext>
            </a:extLst>
          </p:cNvPr>
          <p:cNvSpPr txBox="1"/>
          <p:nvPr/>
        </p:nvSpPr>
        <p:spPr>
          <a:xfrm>
            <a:off x="1447800" y="863026"/>
            <a:ext cx="109918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أغمضوا أعينكم وحاولوا تخيل المسألة.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يطرح الأستاذ  سلسلة من الأسئلة لمساعدة المتعلمين على فهم المسألة والتعرف على العملية المناسبة.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BFE3053-8428-0CA4-A31B-BA7F4B7398A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C0E4C6D-AAA7-1F7B-B51A-B4B71C4209E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6" name="Image 5" descr="Une image contenant Visage humain, garçon, jeune enfant, clipart&#10;&#10;Le contenu généré par l’IA peut être incorrect.">
            <a:extLst>
              <a:ext uri="{FF2B5EF4-FFF2-40B4-BE49-F238E27FC236}">
                <a16:creationId xmlns:a16="http://schemas.microsoft.com/office/drawing/2014/main" id="{621C1C4E-8385-CC6E-2769-9EB21903B6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9" t="6792" r="22549" b="30223"/>
          <a:stretch>
            <a:fillRect/>
          </a:stretch>
        </p:blipFill>
        <p:spPr>
          <a:xfrm>
            <a:off x="3271481" y="3771900"/>
            <a:ext cx="7173037" cy="465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3648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11628-30C0-3281-D539-E8A31B04D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2C9150A-F1E8-6112-3488-CF5C4935389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AD85831-BF5E-6A30-CB92-5977AA2CF65B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728FC54-D7F3-1E1D-3D01-4867E4E8781E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FA6371-3340-980E-3191-9F7D0092AE7A}"/>
              </a:ext>
            </a:extLst>
          </p:cNvPr>
          <p:cNvSpPr txBox="1"/>
          <p:nvPr/>
        </p:nvSpPr>
        <p:spPr>
          <a:xfrm>
            <a:off x="426372" y="863026"/>
            <a:ext cx="12013246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جميعا 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كيفية حل المسالة باستخدام استراتيجية الأسئلة الأربعة.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سنحاول أولا استخراج المعلومات الواردة في المسألة.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BF9FCFD-4FA2-29D8-286F-876A9152AEE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803669C-31B9-B378-0A86-FAC3913D3A6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360461D-15D5-1798-FB68-87C070157503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7D6AD83C-CA08-4A93-D444-BEB7913CF2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7D097942-D08F-493F-C2CF-33E36FFBAB4F}"/>
              </a:ext>
            </a:extLst>
          </p:cNvPr>
          <p:cNvSpPr/>
          <p:nvPr/>
        </p:nvSpPr>
        <p:spPr>
          <a:xfrm>
            <a:off x="7644876" y="3086100"/>
            <a:ext cx="5232405" cy="587461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أعدت الأستاذة باقات ورود تضم كل واحدة 6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وردات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علما أنها كانت تتوفر على 72 وردة.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الباقات التي قامت بإعدادها؟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CD99393-0540-3845-4661-C17952A22FE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 الأول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2484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E5E6F-FDE3-18C5-881D-03475FBC0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5A8165-F766-04C6-6659-BBA82A9CBF4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1218A58-6665-B3D8-AE00-6DC068E9E52F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702228-AA72-C71A-5739-49E74A4FB1F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DE9201-434B-98D2-7387-2C8475FCA1AE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 الأول هو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02448BA-282D-1B7D-FD80-D3DE81F5260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C5AD0B5-92BE-3851-1DFD-269197CEC82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2FB7331-4504-3B3F-81EF-851AC7D6C3D5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FBA3388-7778-9811-AB32-6CBF466B62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7D1EBC0C-3868-B2C7-CD55-E01D5C8F0228}"/>
              </a:ext>
            </a:extLst>
          </p:cNvPr>
          <p:cNvSpPr/>
          <p:nvPr/>
        </p:nvSpPr>
        <p:spPr>
          <a:xfrm>
            <a:off x="7644876" y="2857500"/>
            <a:ext cx="5232405" cy="610321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أعدت الأستاذة باقات ورود تضم كل واحدة 6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وردات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علما أنها كانت تتوفر على 72 وردة.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الباقات التي قامت بإعدادها؟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5FAEB2C-A165-93A1-1106-0AC6BCF5EF4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المعلومات الواردة في المسألة؟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822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58F44-A0EF-75D9-A97B-422D59165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8D20D8D-9912-7293-59B8-99D18311EE8D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7BCD46-627A-E3A5-7BF2-58113283DD9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FBB9493-58D1-A9C3-A6CD-939F5BF0961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07D7385-0243-E910-0662-5890F4364CD8}"/>
              </a:ext>
            </a:extLst>
          </p:cNvPr>
          <p:cNvSpPr txBox="1"/>
          <p:nvPr/>
        </p:nvSpPr>
        <p:spPr>
          <a:xfrm>
            <a:off x="1905000" y="1012969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يوجه الأستاذ المتعلمين لاستخراج المعلومات الواردة في المسألة.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784AFFC-1F48-098B-16B4-C066DF2A7F6E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C02DB60-C93F-3E13-AA72-DE674D0623B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3205596-09E5-901D-4AE4-3CF2605E53C5}"/>
              </a:ext>
            </a:extLst>
          </p:cNvPr>
          <p:cNvSpPr/>
          <p:nvPr/>
        </p:nvSpPr>
        <p:spPr>
          <a:xfrm>
            <a:off x="829410" y="30861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Image 12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E3BD902-A3FA-8698-9231-3B472EE1AD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2136" y="397835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97042F2-2BF8-B98A-08A4-F2A4E0BCEC84}"/>
              </a:ext>
            </a:extLst>
          </p:cNvPr>
          <p:cNvCxnSpPr/>
          <p:nvPr/>
        </p:nvCxnSpPr>
        <p:spPr>
          <a:xfrm>
            <a:off x="8095281" y="5295900"/>
            <a:ext cx="2826605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3F98C9E1-085D-11A3-97B2-FB7FE085E4AB}"/>
              </a:ext>
            </a:extLst>
          </p:cNvPr>
          <p:cNvSpPr txBox="1"/>
          <p:nvPr/>
        </p:nvSpPr>
        <p:spPr>
          <a:xfrm>
            <a:off x="865986" y="4481496"/>
            <a:ext cx="563879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المعلومات الواردة في المسألة هي:</a:t>
            </a:r>
          </a:p>
          <a:p>
            <a:pPr marL="914400" marR="0" lvl="0" indent="-9144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تملك 72 وردة</a:t>
            </a:r>
            <a:endParaRPr kumimoji="0" lang="ar-S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914400" marR="0" lvl="0" indent="-9144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48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أعدت باقات في كل واحدة 6 </a:t>
            </a:r>
            <a:r>
              <a:rPr lang="ar-MA" sz="4800" b="1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وردات</a:t>
            </a:r>
            <a:endParaRPr kumimoji="0" lang="ar-S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4">
            <a:extLst>
              <a:ext uri="{FF2B5EF4-FFF2-40B4-BE49-F238E27FC236}">
                <a16:creationId xmlns:a16="http://schemas.microsoft.com/office/drawing/2014/main" id="{B05ED069-2E39-CFFC-1849-0070BB4DC366}"/>
              </a:ext>
            </a:extLst>
          </p:cNvPr>
          <p:cNvSpPr/>
          <p:nvPr/>
        </p:nvSpPr>
        <p:spPr>
          <a:xfrm>
            <a:off x="7740612" y="2907663"/>
            <a:ext cx="5232405" cy="601140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أعدت الأستاذة باقات ورود تضم كل واحدة 6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وردات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علما أنها كانت تتوفر على 72 وردة.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الباقات التي قامت بإعدادها؟</a:t>
            </a:r>
          </a:p>
        </p:txBody>
      </p:sp>
    </p:spTree>
    <p:extLst>
      <p:ext uri="{BB962C8B-B14F-4D97-AF65-F5344CB8AC3E}">
        <p14:creationId xmlns:p14="http://schemas.microsoft.com/office/powerpoint/2010/main" val="3371616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210FE-DD3D-FA67-1652-F1E0B2988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6505CE8-B2BD-6CE5-1714-2EDEFCE4AA2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7A390C0-0CE2-73EC-E9D7-110C860E49FE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E7558BF-7F84-1EA6-196B-9F458D34AC8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EB57C0-34E7-F061-2EB4-904632B08641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السؤال الثاني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AA7ABC1-A3DA-4D7C-9B25-C93CF5E8132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8ECAED0-8CAF-CCD2-248C-8D770B5ED9B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F595918-7B3C-4FDA-52AA-D3BB67524FBF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124476F9-6DF3-B35D-A822-20BD6AAEE0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54DDCD5A-ED66-D623-2A54-C9E0967C1DE8}"/>
              </a:ext>
            </a:extLst>
          </p:cNvPr>
          <p:cNvSpPr/>
          <p:nvPr/>
        </p:nvSpPr>
        <p:spPr>
          <a:xfrm>
            <a:off x="7644876" y="3211656"/>
            <a:ext cx="5232405" cy="574905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أعدت الأستاذة باقات ورود تضم كل واحدة 6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وردات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علما أنها كانت تتوفر على 72 وردة.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الباقات التي قامت بإعدادها؟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6A2449F-B68D-6557-63D8-D3EE57C5723E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 الثاني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0302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85A6D-3194-C952-6A9F-F0EAF9481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2314193-6502-988B-986D-6E56A6A6D5B7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41C08D9-1894-A519-3B37-834E4B0DB5D3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7F08689-56A9-2CC8-9039-6FA8F59D3995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258125-1811-ED4A-C58C-B10C4DB71BB1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 الثاني هو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E4BCD29-4644-51D0-E845-A526AA771121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800C0FD-75F6-A272-2235-5D49279D7ED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CDB436F-CB4A-E409-DABB-2B525C4A8E0B}"/>
              </a:ext>
            </a:extLst>
          </p:cNvPr>
          <p:cNvSpPr/>
          <p:nvPr/>
        </p:nvSpPr>
        <p:spPr>
          <a:xfrm>
            <a:off x="829678" y="308587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0" name="Image 9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AF20D803-817C-DF22-7DE3-8581EE6D80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7763" y="3947266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 : coins arrondis 4">
            <a:extLst>
              <a:ext uri="{FF2B5EF4-FFF2-40B4-BE49-F238E27FC236}">
                <a16:creationId xmlns:a16="http://schemas.microsoft.com/office/drawing/2014/main" id="{47767E66-4B53-7874-9BE9-675F3189E063}"/>
              </a:ext>
            </a:extLst>
          </p:cNvPr>
          <p:cNvSpPr/>
          <p:nvPr/>
        </p:nvSpPr>
        <p:spPr>
          <a:xfrm>
            <a:off x="7644876" y="2949307"/>
            <a:ext cx="5232405" cy="601140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أعدت الأستاذة باقات ورود تضم كل واحدة 6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وردات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علما أنها كانت تتوفر على 72 وردة.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الباقات التي قامت بإعدادها؟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3EC488E-B28F-721F-DA27-1BE2A34CE70D}"/>
              </a:ext>
            </a:extLst>
          </p:cNvPr>
          <p:cNvSpPr txBox="1"/>
          <p:nvPr/>
        </p:nvSpPr>
        <p:spPr>
          <a:xfrm>
            <a:off x="1447800" y="4991100"/>
            <a:ext cx="518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2- 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المطلوب مني؟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8421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404EB-94C7-DF94-3684-5D53C7970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AD8E642-566D-A5CC-1F46-B727FB0528C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51793D1-458A-56DC-8E45-E901E94B582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BA8194C-1AB6-D85B-DD35-58BEF2735C4F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920DA8F-9D84-1A89-846A-6AB2408CEB0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يتفاعل الأستاذ مع المتعلمين لتحديد المطلوب.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B706E82-F899-2320-6C68-704BA1D14B50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D6C31FE-7AA5-BA4B-3BBE-0F8EEB44F3E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058000A-7BBC-0401-3C35-C9944D0FF91D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52F2D333-FBE4-A2EA-11EA-97CFE9EE86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1689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3936322-FA47-7736-654E-124CFA4736CC}"/>
              </a:ext>
            </a:extLst>
          </p:cNvPr>
          <p:cNvSpPr txBox="1"/>
          <p:nvPr/>
        </p:nvSpPr>
        <p:spPr>
          <a:xfrm>
            <a:off x="1001529" y="5018037"/>
            <a:ext cx="56387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المط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وب هو  حساب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عدد الباقات التي قامت الأستاذة بإعدادها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4">
            <a:extLst>
              <a:ext uri="{FF2B5EF4-FFF2-40B4-BE49-F238E27FC236}">
                <a16:creationId xmlns:a16="http://schemas.microsoft.com/office/drawing/2014/main" id="{58D8D48C-6B19-7BEF-A1F4-9886D8AA8886}"/>
              </a:ext>
            </a:extLst>
          </p:cNvPr>
          <p:cNvSpPr/>
          <p:nvPr/>
        </p:nvSpPr>
        <p:spPr>
          <a:xfrm>
            <a:off x="7647367" y="3162300"/>
            <a:ext cx="5232405" cy="579841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أعدت الأستاذة باقات ورود تضم كل واحدة 6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وردات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علما أنها كانت تتوفر على 72 وردة.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الباقات التي قامت بإعدادها؟</a:t>
            </a:r>
          </a:p>
        </p:txBody>
      </p:sp>
    </p:spTree>
    <p:extLst>
      <p:ext uri="{BB962C8B-B14F-4D97-AF65-F5344CB8AC3E}">
        <p14:creationId xmlns:p14="http://schemas.microsoft.com/office/powerpoint/2010/main" val="1898167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8DC7E-8539-44B5-85C5-592835772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69514BF-C8EF-291A-091C-4D165264419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1C8B7D6-F87F-8911-707F-975112E5A912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2728129-9443-60BE-F7A1-9E9D62131288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A49BDB9-B976-F372-8B09-D1FA463878C5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السؤالين الأخيرين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7ABBBD6-61F6-8D80-FE63-84F3221FEA0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8097BC8-FB14-3B47-8660-7DBA4F89F7ED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FC577CF-E23F-E301-67A3-509DC90EBC7F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18C97457-0344-2A1E-B82A-7C8956A15F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1DC0D3B3-F331-24CE-552A-11EF600B586B}"/>
              </a:ext>
            </a:extLst>
          </p:cNvPr>
          <p:cNvSpPr/>
          <p:nvPr/>
        </p:nvSpPr>
        <p:spPr>
          <a:xfrm>
            <a:off x="7644876" y="3467100"/>
            <a:ext cx="5232405" cy="593999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أعدت الأستاذة باقات ورود تضم كل واحدة 6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وردات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علما أنها كانت تتوفر على 72 وردة.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الباقات التي قامت بإعدادها؟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51B721E-D6C2-11A9-C88D-595C51D1B4B7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بالسؤالين الأخيرين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6627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F250E-E7F4-EC07-9AE3-5E824B025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132E951-F327-AC55-1AD8-24910DF2475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9CD851-BE81-5DE9-7DDA-0C49E59A6BA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86B59A1-C933-DCC6-8274-D46F9F8D1B7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1E44A15-94A5-C00A-F261-7262870AA233}"/>
              </a:ext>
            </a:extLst>
          </p:cNvPr>
          <p:cNvSpPr txBox="1"/>
          <p:nvPr/>
        </p:nvSpPr>
        <p:spPr>
          <a:xfrm>
            <a:off x="1219200" y="863026"/>
            <a:ext cx="11220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السؤالان الأخيران هما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97F4C55-9226-7022-02F8-D8F34982084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8CF3A36-CF9B-1BB2-92FE-4EDEF2C0B79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0C61EEE-FCF1-7C57-0E12-18A36DDFD2F9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44872814-96EC-BB9C-143F-80DE36E3BB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</p:spPr>
      </p:pic>
      <p:sp>
        <p:nvSpPr>
          <p:cNvPr id="9" name="Rectangle : coins arrondis 4">
            <a:extLst>
              <a:ext uri="{FF2B5EF4-FFF2-40B4-BE49-F238E27FC236}">
                <a16:creationId xmlns:a16="http://schemas.microsoft.com/office/drawing/2014/main" id="{4EC95093-3B55-2952-7670-E51738E23478}"/>
              </a:ext>
            </a:extLst>
          </p:cNvPr>
          <p:cNvSpPr/>
          <p:nvPr/>
        </p:nvSpPr>
        <p:spPr>
          <a:xfrm>
            <a:off x="7644876" y="3314700"/>
            <a:ext cx="5232405" cy="609239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أعدت الأستاذة باقات ورود تضم كل واحدة 6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وردات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علما أنها كانت تتوفر على 72 وردة.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الباقات التي قامت بإعدادها؟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F3B69A7-C997-1D16-0371-DA44F336D683}"/>
              </a:ext>
            </a:extLst>
          </p:cNvPr>
          <p:cNvSpPr txBox="1"/>
          <p:nvPr/>
        </p:nvSpPr>
        <p:spPr>
          <a:xfrm>
            <a:off x="1066800" y="4991100"/>
            <a:ext cx="5562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3</a:t>
            </a: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 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علينا أن نفعل؟ ولماذا؟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8768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28E75-9A5E-C4A4-A67C-89555DE56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A5F752B-F016-F41F-90B9-7DA979FEA436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245C1D9-73CD-E1E8-11C6-200658F52258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499A1C9-0B44-8FE3-309B-CB18AB5ACEB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F6857DD-67B9-4D48-8998-4043852CC9CB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الجواب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9280AB0-93F9-BB49-9359-E195B29A218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75BD1DB-D7F0-16DF-3511-1DB33FFAB41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009FA4A4-31F7-5993-62AD-9D2DAD8AF4D5}"/>
              </a:ext>
            </a:extLst>
          </p:cNvPr>
          <p:cNvSpPr/>
          <p:nvPr/>
        </p:nvSpPr>
        <p:spPr>
          <a:xfrm>
            <a:off x="7644876" y="2949307"/>
            <a:ext cx="5232405" cy="601140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أعدت الأستاذة باقات ورود تضم كل واحدة 6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وردات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علما أنها كانت تتوفر على 72 وردة.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الباقات التي قامت بإعدادها؟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21FEF18-C2CB-BCAC-5EF5-BAC97B349304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C6C7A0D8-C905-A2EB-F0F1-2D677A74B2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67295" y="402088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FEAE238-E531-FC01-75D5-37E7AEAEF68D}"/>
              </a:ext>
            </a:extLst>
          </p:cNvPr>
          <p:cNvSpPr txBox="1"/>
          <p:nvPr/>
        </p:nvSpPr>
        <p:spPr>
          <a:xfrm>
            <a:off x="990599" y="4019736"/>
            <a:ext cx="56387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0" indent="-9144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تملك الأستاذة 72 وردة</a:t>
            </a:r>
            <a:endParaRPr kumimoji="0" lang="ar-S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914400" marR="0" lvl="0" indent="-9144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وضعت في كل باقة 6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وردات</a:t>
            </a:r>
            <a:endParaRPr kumimoji="0" lang="ar-S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914400" marR="0" lvl="0" indent="-9144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كم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عدد الباقات التي أعدتها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297B74F-1BDB-AC11-DF49-E566B62321DD}"/>
              </a:ext>
            </a:extLst>
          </p:cNvPr>
          <p:cNvSpPr txBox="1"/>
          <p:nvPr/>
        </p:nvSpPr>
        <p:spPr>
          <a:xfrm>
            <a:off x="990600" y="6270728"/>
            <a:ext cx="563879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عليّ أن أقوم بعملية ال</a:t>
            </a:r>
            <a:r>
              <a:rPr kumimoji="0" lang="ar-MA" sz="6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قسمة</a:t>
            </a: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6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لإيجاد عدد الباقات التي أعدتها الأستاذة.</a:t>
            </a:r>
            <a:endParaRPr kumimoji="0" lang="ar-SA" sz="6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6002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E3F13-3199-65BD-6E3D-20BB14290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E8D6C03-0D77-2FE8-BA0C-629F2C564D6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4E94366-57DA-540C-8CD3-E06AD68196E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800C298-D6B9-091C-2E87-4F86864848B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0DA01C2-DEB2-9836-8D76-AEC47158FD35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لاحظوا جيدا. لماذا سنجري عملية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القسمة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لإيجاد حل المسألة.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480D423-9065-F953-0B6E-E35B387F901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3752732-A4D0-5434-C8DD-C5845C5E574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89507A1F-75DC-EA21-5F60-1C8CA34A81FA}"/>
              </a:ext>
            </a:extLst>
          </p:cNvPr>
          <p:cNvSpPr/>
          <p:nvPr/>
        </p:nvSpPr>
        <p:spPr>
          <a:xfrm>
            <a:off x="5054886" y="5326010"/>
            <a:ext cx="3324811" cy="19450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وضعت في كل باقة نفس العدد من الورود</a:t>
            </a:r>
            <a:r>
              <a:rPr kumimoji="0" lang="ar-SA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99474349-DAF7-8FA8-C807-051A9AC7D8B3}"/>
              </a:ext>
            </a:extLst>
          </p:cNvPr>
          <p:cNvSpPr/>
          <p:nvPr/>
        </p:nvSpPr>
        <p:spPr>
          <a:xfrm>
            <a:off x="457200" y="5326010"/>
            <a:ext cx="3476254" cy="19450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تملك الأستاذة عددا من الورود</a:t>
            </a:r>
            <a:r>
              <a:rPr kumimoji="0" lang="ar-S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98B1E6E-7A25-E02A-D06E-BCFE88245077}"/>
              </a:ext>
            </a:extLst>
          </p:cNvPr>
          <p:cNvSpPr txBox="1"/>
          <p:nvPr/>
        </p:nvSpPr>
        <p:spPr>
          <a:xfrm>
            <a:off x="3924123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0246FD8-E232-D8DA-BA82-80D8C32BCB37}"/>
              </a:ext>
            </a:extLst>
          </p:cNvPr>
          <p:cNvSpPr txBox="1"/>
          <p:nvPr/>
        </p:nvSpPr>
        <p:spPr>
          <a:xfrm>
            <a:off x="8388738" y="4916971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  <a:endParaRPr kumimoji="0" lang="fr-FR" sz="1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794FADF8-E1FA-F602-37C8-C3AEBF8BD545}"/>
              </a:ext>
            </a:extLst>
          </p:cNvPr>
          <p:cNvSpPr/>
          <p:nvPr/>
        </p:nvSpPr>
        <p:spPr>
          <a:xfrm>
            <a:off x="9813656" y="5228725"/>
            <a:ext cx="3410883" cy="204238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كم عدد الباقات</a:t>
            </a:r>
            <a:r>
              <a:rPr kumimoji="0" lang="ar-SA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ar-MA" sz="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0089796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E716F-96EC-2D69-C34B-5F7B74483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FCB1023-028D-E7B4-0189-B1FD5E1E9939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E56B6F8-24F9-F75D-89C3-26720993981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87079B3-D5B0-2876-556A-6B2147B5C7DC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7FE31CD-2188-6425-0824-DD91DB634E58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نعم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سنقسم عدد الورود الذي تملكه على عدد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الوردات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كل باقة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EB9272A-DFE7-5D7C-9D6C-5FA4123B5CC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5DF3E76-C079-A0A3-0D45-72029AA5B24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0F45B6CE-0682-0637-53CD-50064C71BB67}"/>
              </a:ext>
            </a:extLst>
          </p:cNvPr>
          <p:cNvSpPr/>
          <p:nvPr/>
        </p:nvSpPr>
        <p:spPr>
          <a:xfrm>
            <a:off x="5257801" y="4838700"/>
            <a:ext cx="2943810" cy="27832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6</a:t>
            </a: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06D7EE0A-1425-4E58-A39E-AFBAA4FB7D76}"/>
              </a:ext>
            </a:extLst>
          </p:cNvPr>
          <p:cNvSpPr/>
          <p:nvPr/>
        </p:nvSpPr>
        <p:spPr>
          <a:xfrm>
            <a:off x="457200" y="4838700"/>
            <a:ext cx="3351420" cy="27832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72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B243465-A6F8-5011-CDAF-EF9141DF7DDC}"/>
              </a:ext>
            </a:extLst>
          </p:cNvPr>
          <p:cNvSpPr txBox="1"/>
          <p:nvPr/>
        </p:nvSpPr>
        <p:spPr>
          <a:xfrm>
            <a:off x="3924123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÷</a:t>
            </a:r>
            <a:endParaRPr kumimoji="0" lang="fr-FR" sz="16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DE474B2-986A-7D71-C3A1-B30A9B3707B4}"/>
              </a:ext>
            </a:extLst>
          </p:cNvPr>
          <p:cNvSpPr txBox="1"/>
          <p:nvPr/>
        </p:nvSpPr>
        <p:spPr>
          <a:xfrm>
            <a:off x="8201611" y="490691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  <a:endParaRPr kumimoji="0" lang="fr-FR" sz="1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8A075C67-AD88-0F6E-2705-0CD7FC62CC77}"/>
              </a:ext>
            </a:extLst>
          </p:cNvPr>
          <p:cNvSpPr/>
          <p:nvPr/>
        </p:nvSpPr>
        <p:spPr>
          <a:xfrm>
            <a:off x="9864314" y="4838700"/>
            <a:ext cx="3394486" cy="278329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كم </a:t>
            </a:r>
            <a:r>
              <a:rPr lang="ar-MA" sz="5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عدد الباقات</a:t>
            </a:r>
            <a:r>
              <a:rPr kumimoji="0" lang="ar-S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ar-MA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834965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C21FB-B672-B7DA-932F-D8D90E2BC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29E5252-F8A0-D1D0-73C6-B6A7BAA2895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F199E3B-D9BB-8B14-5C74-027F468F9C10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E4AC312-6E0F-C758-87D7-172515235327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6D2526C-13C0-BA6F-D715-376D98F5A1F6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حل المسألة.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1F3161B-C60A-5F07-B77C-43C8EF17D1D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91AC2B-9BF3-B4E8-FB72-557C3F8A72A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3FDB0FE-B454-E7A5-AB5B-40A049B3C813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الباقات التي قامت بإعدادها</a:t>
            </a: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AA9120E5-2B6D-11CD-F834-151EEEAB4111}"/>
              </a:ext>
            </a:extLst>
          </p:cNvPr>
          <p:cNvSpPr/>
          <p:nvPr/>
        </p:nvSpPr>
        <p:spPr>
          <a:xfrm>
            <a:off x="7644876" y="3211656"/>
            <a:ext cx="5232405" cy="574905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أعدت الأستاذة باقات ورود تضم كل واحدة 6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وردات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علما أنها كانت تتوفر على 72 وردة.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الباقات التي قامت بإعدادها؟</a:t>
            </a: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8D8DC509-D1F0-E64E-6007-9C9F751A34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907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CA494FA-7D87-F607-D9FE-6A507EDBD8E8}"/>
              </a:ext>
            </a:extLst>
          </p:cNvPr>
          <p:cNvSpPr txBox="1"/>
          <p:nvPr/>
        </p:nvSpPr>
        <p:spPr>
          <a:xfrm>
            <a:off x="990600" y="4828788"/>
            <a:ext cx="5638799" cy="260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عدد الباقات 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هو: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5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72 ÷ 6 =12</a:t>
            </a:r>
            <a:endParaRPr kumimoji="0" lang="ar-SA" sz="115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32418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0E2A9-A1A2-0B8F-3B70-1F219DAD0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5259484-6A0A-C281-11B4-07A0AC145F2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7369732-1AEB-7799-05C8-632422C7DD89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34600F2-5D7D-F0B2-38BC-0A2F2CFBB560}"/>
              </a:ext>
            </a:extLst>
          </p:cNvPr>
          <p:cNvSpPr txBox="1"/>
          <p:nvPr/>
        </p:nvSpPr>
        <p:spPr>
          <a:xfrm>
            <a:off x="4101799" y="3970780"/>
            <a:ext cx="5688882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على الكراسة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1F05C72-DE2A-BB74-A7DB-2A397123F7C6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80F0BFE-CAB5-5EA4-3012-3BC8C1C6C7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53D9CF05-E468-1BE7-23D1-FA2D35F571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8" name="Image 7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6123E6D3-D671-031D-7E1A-AB8CD38E34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586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FBEFD-1E08-E42B-3B26-50376AB02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20D758E-EE32-25B5-2728-F118435B855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DCD837D-969F-DFB2-EBCB-C532A3877854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E953C13-E9BE-A51F-E0FA-62A6695C1978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7EC1AC2-B4D1-1BE8-2DC7-22B76AA702DE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خدوا كراساتكم سننجز التمارين الصفحة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27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82FC1B5-45F0-28BD-07A5-59789CE36CAE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020B448-A1C0-7365-BF73-B8C9E5F3BB2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C3F43DFF-B41F-9CFE-0B56-7E06E58210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834" y="3924300"/>
            <a:ext cx="13022056" cy="46482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551D684-BAAC-204E-5E35-AB45F7B1A65E}"/>
              </a:ext>
            </a:extLst>
          </p:cNvPr>
          <p:cNvSpPr/>
          <p:nvPr/>
        </p:nvSpPr>
        <p:spPr>
          <a:xfrm>
            <a:off x="762000" y="5981700"/>
            <a:ext cx="12192000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490016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AEDD-9E14-FCDC-00F7-08AF1041D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3522294-6C80-1628-4E4C-1077351EDD1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7FD61BC-DC31-653B-5CCB-340533D3B639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DB72596-1CD9-363A-362D-933B31124F0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D245EE7-485C-512F-42D9-CD77EF8CC118}"/>
              </a:ext>
            </a:extLst>
          </p:cNvPr>
          <p:cNvSpPr txBox="1"/>
          <p:nvPr/>
        </p:nvSpPr>
        <p:spPr>
          <a:xfrm>
            <a:off x="2514600" y="976263"/>
            <a:ext cx="10001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(يتم التصحيح بشكل تفاعلي على السبورة الجانبية)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DE81340-7541-6147-04BF-9E25187E64F7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4AB917-0E25-4860-2660-821F44F6E8B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7FD5FBCC-5C21-36A1-725C-00C1F3C643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834" y="3924300"/>
            <a:ext cx="13022056" cy="46482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2F0AC9F-F965-EEF9-EEA0-40F70564B657}"/>
              </a:ext>
            </a:extLst>
          </p:cNvPr>
          <p:cNvSpPr/>
          <p:nvPr/>
        </p:nvSpPr>
        <p:spPr>
          <a:xfrm>
            <a:off x="762000" y="5981700"/>
            <a:ext cx="12192000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EF58A6A-CDA0-6399-403F-27E6C9D796BC}"/>
              </a:ext>
            </a:extLst>
          </p:cNvPr>
          <p:cNvSpPr txBox="1"/>
          <p:nvPr/>
        </p:nvSpPr>
        <p:spPr>
          <a:xfrm>
            <a:off x="2743200" y="2266280"/>
            <a:ext cx="779141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ct val="150000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</a:p>
          <a:p>
            <a:pPr marL="0" lvl="1" algn="ctr" defTabSz="685834" rtl="1">
              <a:lnSpc>
                <a:spcPct val="150000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 جرد جميع الحلول الممكنة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7651901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7268C-B533-4D39-7095-F468A6AA9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3820389-B17D-D420-B5C8-20B43304227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3B895F2-C9D1-17FA-14C9-76551497CD8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FEFA14C-A9CB-8592-A48F-3BA0A409E086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4A86F8-0E8F-AF81-62CB-983465113E4A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أتمموا ملء الجدول كما هو مطلوب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AE0D526-A9F3-EEA6-122D-F84B6DCB7884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E1E1FDF-0EC3-424B-93E4-B5F49A4323A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FDD75DE4-B23F-0CB4-D07D-2DA29045AB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9946" y="3812899"/>
            <a:ext cx="12837006" cy="342320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9978B8A-48AB-17ED-37B2-43E7CB8D9870}"/>
              </a:ext>
            </a:extLst>
          </p:cNvPr>
          <p:cNvSpPr/>
          <p:nvPr/>
        </p:nvSpPr>
        <p:spPr>
          <a:xfrm>
            <a:off x="457200" y="4914900"/>
            <a:ext cx="12669715" cy="117973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302550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52158-A350-A19D-7AD5-2B31F2F51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0E39CB0-D312-BD24-BCA0-5473B017EF13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645096A-B8A9-F57B-5121-5A6EC5F6AE4C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ACC9687-9493-B2BB-48D9-9C1607AB3033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7BFD0A1-47A8-E73F-46C8-C5423576415C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35157AE-E0A7-6C29-4AAB-3BBED4B7089F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6A33840-367E-F7F1-EFAD-EE0C1E2ED15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D7BD4E36-A8E9-0FDB-C981-8E5039EE26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9946" y="3812899"/>
            <a:ext cx="12837006" cy="342320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34C1B9E-803C-30D0-2DB9-CC48E8525098}"/>
              </a:ext>
            </a:extLst>
          </p:cNvPr>
          <p:cNvSpPr/>
          <p:nvPr/>
        </p:nvSpPr>
        <p:spPr>
          <a:xfrm>
            <a:off x="457200" y="4914900"/>
            <a:ext cx="12669715" cy="117973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A8123A1-A587-AA64-8657-F3E0761B1BFD}"/>
              </a:ext>
            </a:extLst>
          </p:cNvPr>
          <p:cNvSpPr txBox="1"/>
          <p:nvPr/>
        </p:nvSpPr>
        <p:spPr>
          <a:xfrm>
            <a:off x="2743200" y="2596143"/>
            <a:ext cx="7791417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ct val="150000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</a:p>
        </p:txBody>
      </p:sp>
    </p:spTree>
    <p:extLst>
      <p:ext uri="{BB962C8B-B14F-4D97-AF65-F5344CB8AC3E}">
        <p14:creationId xmlns:p14="http://schemas.microsoft.com/office/powerpoint/2010/main" val="114935283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1B798-EBEF-CC9C-012E-F17458DD7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F93FA6C-93A2-F203-ABDC-07A67CA1B62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03D5A15-EDBC-A813-8AD9-5821661B1830}"/>
              </a:ext>
            </a:extLst>
          </p:cNvPr>
          <p:cNvSpPr/>
          <p:nvPr/>
        </p:nvSpPr>
        <p:spPr>
          <a:xfrm>
            <a:off x="228600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0A31BA2-EB90-DFEA-77C1-D72456DEEFA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57D8AEB-28DA-3A0F-B9B1-35798FEE4F2C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أنجزوا التمرين 3 صفحة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27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E0F4225-E164-6F2D-0E4A-867FF04F6D33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68F8A23-A8DA-859E-D84A-3EBCA143DBC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4B5617EF-306F-F4BA-52EA-F87DE55994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0372" y="4375847"/>
            <a:ext cx="13145765" cy="412045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993A580-3540-6AC7-C0C5-558F9AA2D9B0}"/>
              </a:ext>
            </a:extLst>
          </p:cNvPr>
          <p:cNvSpPr/>
          <p:nvPr/>
        </p:nvSpPr>
        <p:spPr>
          <a:xfrm>
            <a:off x="2743200" y="5524500"/>
            <a:ext cx="5410200" cy="29718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324199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0534E-7AB5-39A3-12C5-60D653330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D4A318E-B3B6-00CF-FE32-5ED5B6BE377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E1B2020-E731-4B01-F4DD-24CD98A5558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E4A6484-E46A-C506-2C67-E037EAFDFE2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434199D-5CF1-7B3C-F28D-179ABE205B6E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بشكل تفاعلي على السبورة الجانبية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C54F1E8-F111-AF01-F86F-E82B2D31E941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6830E8B-0AAF-363E-C92A-BE54AB95EA1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25A18FF6-A688-A9ED-20F8-54DCC318F874}"/>
              </a:ext>
            </a:extLst>
          </p:cNvPr>
          <p:cNvSpPr txBox="1"/>
          <p:nvPr/>
        </p:nvSpPr>
        <p:spPr>
          <a:xfrm>
            <a:off x="2962290" y="3101402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185F4F5-32A6-7C87-ED16-FD3F3F00BE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2" y="4375847"/>
            <a:ext cx="13128813" cy="412045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F0884F9-C941-CAD2-D8A8-5AFB177D203A}"/>
              </a:ext>
            </a:extLst>
          </p:cNvPr>
          <p:cNvSpPr/>
          <p:nvPr/>
        </p:nvSpPr>
        <p:spPr>
          <a:xfrm>
            <a:off x="2743200" y="5524499"/>
            <a:ext cx="5410200" cy="305073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735841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E0D25-B395-8DBD-4D14-4B5DCEB88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81A0A5D-2BB5-C5F5-ABD7-FAF107D28BBE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E386776-017A-8F13-DC09-55F273EC2ADC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1BA9967-6259-7C64-C2E4-8B38C5A20CE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4A029FF-C3DF-B214-3A01-6B82500F6C93}"/>
              </a:ext>
            </a:extLst>
          </p:cNvPr>
          <p:cNvSpPr txBox="1"/>
          <p:nvPr/>
        </p:nvSpPr>
        <p:spPr>
          <a:xfrm>
            <a:off x="1371600" y="976263"/>
            <a:ext cx="11144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 حل المسألة </a:t>
            </a:r>
            <a:r>
              <a:rPr lang="ar-MA" sz="320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المحددة </a:t>
            </a:r>
            <a:r>
              <a:rPr lang="ar-SA" sz="320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تسجيل خطوات الحل على دفتر البحث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7FF2ACA-AE30-261B-8C2D-CD66653395CE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B272DEB-D38E-E761-64BF-AFB22AB6B88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DABADDA1-FA26-87CE-2217-4960FD6D21EB}"/>
              </a:ext>
            </a:extLst>
          </p:cNvPr>
          <p:cNvSpPr txBox="1"/>
          <p:nvPr/>
        </p:nvSpPr>
        <p:spPr>
          <a:xfrm>
            <a:off x="914400" y="4229100"/>
            <a:ext cx="5486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highlight>
                <a:srgbClr val="C0C0C0"/>
              </a:highlight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37AC746-DD36-1866-29B2-92A67B0991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3848101"/>
            <a:ext cx="13081337" cy="4724399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288D250-79A6-6EC7-C904-DD623F1DB5FA}"/>
              </a:ext>
            </a:extLst>
          </p:cNvPr>
          <p:cNvSpPr/>
          <p:nvPr/>
        </p:nvSpPr>
        <p:spPr>
          <a:xfrm>
            <a:off x="457200" y="4991100"/>
            <a:ext cx="6400800" cy="35814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2296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83211-87F3-7534-9474-90773A8DB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10015EC-6286-6F47-F6C1-63A8B4696266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2E3985-86F6-2E85-5096-98256FE2201C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38C9A35-4DCF-4711-FA56-DCAD77338DC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9014A6C-5D7A-F836-9652-8366EDF1B3CB}"/>
              </a:ext>
            </a:extLst>
          </p:cNvPr>
          <p:cNvSpPr txBox="1"/>
          <p:nvPr/>
        </p:nvSpPr>
        <p:spPr>
          <a:xfrm>
            <a:off x="1371600" y="976263"/>
            <a:ext cx="11144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C8461E6-54F7-2238-C7CE-A23183D65FBB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38F7790-C895-687C-D8B4-8B21BFD07D1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F9C3B3CB-3890-1D74-88EC-5A8E43DB67FE}"/>
              </a:ext>
            </a:extLst>
          </p:cNvPr>
          <p:cNvSpPr txBox="1"/>
          <p:nvPr/>
        </p:nvSpPr>
        <p:spPr>
          <a:xfrm>
            <a:off x="914400" y="4229100"/>
            <a:ext cx="5486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highlight>
                <a:srgbClr val="C0C0C0"/>
              </a:highlight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098AB5-8510-47E0-73D5-E7B00E613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1" y="3848101"/>
            <a:ext cx="13135346" cy="472439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437958B-9574-DDE6-431B-FD2511ED27CD}"/>
              </a:ext>
            </a:extLst>
          </p:cNvPr>
          <p:cNvSpPr/>
          <p:nvPr/>
        </p:nvSpPr>
        <p:spPr>
          <a:xfrm>
            <a:off x="457200" y="4991100"/>
            <a:ext cx="6400800" cy="35814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F51B479-1EC7-03A4-8819-3D3CC989407D}"/>
              </a:ext>
            </a:extLst>
          </p:cNvPr>
          <p:cNvSpPr txBox="1"/>
          <p:nvPr/>
        </p:nvSpPr>
        <p:spPr>
          <a:xfrm>
            <a:off x="762000" y="7625090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36</a:t>
            </a:r>
            <a:r>
              <a:rPr lang="fr-FR" sz="2800" b="1" dirty="0">
                <a:solidFill>
                  <a:srgbClr val="FF0000"/>
                </a:solidFill>
              </a:rPr>
              <a:t> ÷ </a:t>
            </a:r>
            <a:r>
              <a:rPr lang="ar-MA" sz="2800" b="1" dirty="0">
                <a:solidFill>
                  <a:srgbClr val="FF0000"/>
                </a:solidFill>
              </a:rPr>
              <a:t>2</a:t>
            </a:r>
            <a:r>
              <a:rPr lang="fr-FR" sz="2800" b="1" dirty="0">
                <a:solidFill>
                  <a:srgbClr val="FF0000"/>
                </a:solidFill>
              </a:rPr>
              <a:t> = </a:t>
            </a:r>
            <a:r>
              <a:rPr lang="ar-MA" sz="2800" b="1" dirty="0">
                <a:solidFill>
                  <a:srgbClr val="FF0000"/>
                </a:solidFill>
              </a:rPr>
              <a:t>18</a:t>
            </a:r>
            <a:endParaRPr lang="fr-F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871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D3766-B66F-AD9A-5982-78FC7AE56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2AC35F-F345-1062-5C2D-FDBB3F54EA3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900E4C5-362F-2FBE-1553-35E877A5810D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E43F0AD-CA5A-B1DB-02B9-B61E3B041261}"/>
              </a:ext>
            </a:extLst>
          </p:cNvPr>
          <p:cNvSpPr txBox="1"/>
          <p:nvPr/>
        </p:nvSpPr>
        <p:spPr>
          <a:xfrm>
            <a:off x="3725874" y="2596548"/>
            <a:ext cx="6103926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لعبة: بطاقات تفكيك 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7B32BC9-3E23-9FD3-FE82-DDCA22010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438497B-B8C9-9F3B-904B-3AB7C83732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687EDE-C1F8-DD48-3E17-BC6F2EBFDE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" r="39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84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BB131-EA35-215A-EF0A-BC625E038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5839B71-69E0-694E-B3E9-8B10CE4FA6FB}"/>
              </a:ext>
            </a:extLst>
          </p:cNvPr>
          <p:cNvSpPr/>
          <p:nvPr/>
        </p:nvSpPr>
        <p:spPr>
          <a:xfrm>
            <a:off x="-1" y="2182636"/>
            <a:ext cx="13716001" cy="8104364"/>
          </a:xfrm>
          <a:prstGeom prst="rect">
            <a:avLst/>
          </a:prstGeom>
          <a:solidFill>
            <a:srgbClr val="4AC2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9CBABCC-703A-1F7F-9ECE-3B1353F55E0F}"/>
              </a:ext>
            </a:extLst>
          </p:cNvPr>
          <p:cNvSpPr/>
          <p:nvPr/>
        </p:nvSpPr>
        <p:spPr>
          <a:xfrm>
            <a:off x="275854" y="2476500"/>
            <a:ext cx="13164293" cy="74675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ٍٍ</a:t>
            </a: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787366D-4593-DE07-FCC0-692DE29035DD}"/>
              </a:ext>
            </a:extLst>
          </p:cNvPr>
          <p:cNvSpPr/>
          <p:nvPr/>
        </p:nvSpPr>
        <p:spPr>
          <a:xfrm>
            <a:off x="-1" y="644347"/>
            <a:ext cx="13716001" cy="15382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1C7E756-0EFF-9D4E-F8C0-8B97C82A62C7}"/>
              </a:ext>
            </a:extLst>
          </p:cNvPr>
          <p:cNvSpPr txBox="1"/>
          <p:nvPr/>
        </p:nvSpPr>
        <p:spPr>
          <a:xfrm>
            <a:off x="152400" y="863027"/>
            <a:ext cx="12504004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سنلعب لعبة بطاقات تفكيك الأعداد.. 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272A2BE-853B-B0B7-C654-BA1D4D38078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A2AF6E3-A8C6-D9CC-53C1-97C9B630190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C28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1" name="Image 20">
            <a:extLst>
              <a:ext uri="{FF2B5EF4-FFF2-40B4-BE49-F238E27FC236}">
                <a16:creationId xmlns:a16="http://schemas.microsoft.com/office/drawing/2014/main" id="{F329CF4E-7064-4498-672D-10EC1585DC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361" y="3512471"/>
            <a:ext cx="5464138" cy="527420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AB42124-4DD8-38D5-AA5E-9A90B266DEE9}"/>
              </a:ext>
            </a:extLst>
          </p:cNvPr>
          <p:cNvSpPr txBox="1"/>
          <p:nvPr/>
        </p:nvSpPr>
        <p:spPr>
          <a:xfrm>
            <a:off x="8672767" y="5143500"/>
            <a:ext cx="29833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نمذجة لعبة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بطاقات تفكيك الأعداد</a:t>
            </a:r>
            <a:endParaRPr kumimoji="0" lang="ar-S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0443813-8A0F-8EC1-732E-D35FF66249DB}"/>
              </a:ext>
            </a:extLst>
          </p:cNvPr>
          <p:cNvGrpSpPr/>
          <p:nvPr/>
        </p:nvGrpSpPr>
        <p:grpSpPr>
          <a:xfrm>
            <a:off x="2846511" y="4172837"/>
            <a:ext cx="2717752" cy="3034617"/>
            <a:chOff x="7560235" y="3823383"/>
            <a:chExt cx="2717752" cy="3034617"/>
          </a:xfrm>
        </p:grpSpPr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7581B00B-796C-1C78-E163-63DEF7100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190411" y="4682085"/>
              <a:ext cx="2025421" cy="2175915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4661DFF-6376-0525-BCEC-63F0E4DD041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560235" y="3823383"/>
              <a:ext cx="2717752" cy="793387"/>
            </a:xfrm>
            <a:prstGeom prst="rect">
              <a:avLst/>
            </a:prstGeom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6C3215D-98ED-60D1-0701-CD4428EE6201}"/>
              </a:ext>
            </a:extLst>
          </p:cNvPr>
          <p:cNvGrpSpPr/>
          <p:nvPr/>
        </p:nvGrpSpPr>
        <p:grpSpPr>
          <a:xfrm>
            <a:off x="1612084" y="6914875"/>
            <a:ext cx="2593303" cy="1791249"/>
            <a:chOff x="1732052" y="4407217"/>
            <a:chExt cx="2593303" cy="1791249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0FD1EF0-AE5F-627D-CAB9-B1398CF9CF7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732052" y="4407217"/>
              <a:ext cx="2562225" cy="590550"/>
            </a:xfrm>
            <a:prstGeom prst="rect">
              <a:avLst/>
            </a:prstGeom>
          </p:spPr>
        </p:pic>
        <p:pic>
          <p:nvPicPr>
            <p:cNvPr id="13" name="Picture 3">
              <a:extLst>
                <a:ext uri="{FF2B5EF4-FFF2-40B4-BE49-F238E27FC236}">
                  <a16:creationId xmlns:a16="http://schemas.microsoft.com/office/drawing/2014/main" id="{B0AC2441-2DBA-09C8-6A03-25E1EDC2D4C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06029" y="4854546"/>
              <a:ext cx="2019326" cy="13439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9325176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E4548-31A5-A390-8A76-1624BF5C9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5B2BD5-3604-5120-1BA8-B2BB5F52FC11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A903DF3-8002-9109-87C1-86F857B2B40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03FEB9-2C30-40DA-0F26-625E271A3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FC596F85-3F00-93AC-2AD8-5E38797B0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0234B9CA-8F10-B5F3-CF4B-CE796177F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C3FF4CA-F699-841D-BE5A-A7643F672149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ينجز المتعلمون ما تبقى من التمارين في منازلهم مع تذكيرهم بأن مراقبة ال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S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نجازات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ستتم بداية الحصة الموالية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553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C2595-CF05-AFAA-3EBF-89E2ABBBB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6F595D-1BB5-BBD4-B929-F8BF86EB2E1F}"/>
              </a:ext>
            </a:extLst>
          </p:cNvPr>
          <p:cNvSpPr/>
          <p:nvPr/>
        </p:nvSpPr>
        <p:spPr>
          <a:xfrm>
            <a:off x="3652888" y="495300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357944A-0D76-69AC-CAB1-79C2F3A8F5B0}"/>
              </a:ext>
            </a:extLst>
          </p:cNvPr>
          <p:cNvSpPr txBox="1"/>
          <p:nvPr/>
        </p:nvSpPr>
        <p:spPr>
          <a:xfrm>
            <a:off x="8500253" y="1999958"/>
            <a:ext cx="4487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 تسجيل الملاحظات حول سير الحصة على المذكرة اليومية؛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A5B9F4C-350F-6A1A-20A9-1D4B495BB4F5}"/>
              </a:ext>
            </a:extLst>
          </p:cNvPr>
          <p:cNvSpPr txBox="1"/>
          <p:nvPr/>
        </p:nvSpPr>
        <p:spPr>
          <a:xfrm>
            <a:off x="3870366" y="537913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F77D1F2-879F-99D9-93CA-BA8ED52EA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581900"/>
            <a:ext cx="2857500" cy="28575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08F9161-27D3-703D-BB3E-9831D8A6D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200" y="7988300"/>
            <a:ext cx="2489200" cy="2489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E53BE1-2960-F37B-7679-944CCD490B60}"/>
              </a:ext>
            </a:extLst>
          </p:cNvPr>
          <p:cNvSpPr txBox="1"/>
          <p:nvPr/>
        </p:nvSpPr>
        <p:spPr>
          <a:xfrm>
            <a:off x="388906" y="2131600"/>
            <a:ext cx="5630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34" rtl="1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2 -  تسجيل نسبة التحكم التقديرية من أهداف الحصة.</a:t>
            </a:r>
          </a:p>
        </p:txBody>
      </p:sp>
      <p:pic>
        <p:nvPicPr>
          <p:cNvPr id="2" name="Image 1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2C4B541A-C3C3-1288-DBF0-331CE6EFCF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00253" y="3585480"/>
            <a:ext cx="4296955" cy="37233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D5984-4BDA-200B-A93F-E2B248F3F5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585480"/>
            <a:ext cx="2965158" cy="35677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66420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F1F75FB9-D9BE-F130-83FF-7296A8187D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B145B92-F844-6614-734D-7FBEEC1F33CE}"/>
              </a:ext>
            </a:extLst>
          </p:cNvPr>
          <p:cNvGraphicFramePr>
            <a:graphicFrameLocks noGrp="1"/>
          </p:cNvGraphicFramePr>
          <p:nvPr/>
        </p:nvGraphicFramePr>
        <p:xfrm>
          <a:off x="185738" y="2271713"/>
          <a:ext cx="13344525" cy="65151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8221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0616304">
                  <a:extLst>
                    <a:ext uri="{9D8B030D-6E8A-4147-A177-3AD203B41FA5}">
                      <a16:colId xmlns:a16="http://schemas.microsoft.com/office/drawing/2014/main" val="3223922575"/>
                    </a:ext>
                  </a:extLst>
                </a:gridCol>
              </a:tblGrid>
              <a:tr h="812118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j-cs"/>
                        </a:rPr>
                        <a:t>2) الممارسة الموجهة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85755"/>
                  </a:ext>
                </a:extLst>
              </a:tr>
              <a:tr h="5702982">
                <a:tc>
                  <a:txBody>
                    <a:bodyPr/>
                    <a:lstStyle/>
                    <a:p>
                      <a:pPr algn="r" rtl="1"/>
                      <a:endParaRPr lang="fr-MA" sz="2300" dirty="0">
                        <a:cs typeface="+mj-cs"/>
                      </a:endParaRPr>
                    </a:p>
                  </a:txBody>
                  <a:tcPr marL="102870" marR="102870" marT="51435" marB="51435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300" dirty="0"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45012868"/>
                  </a:ext>
                </a:extLst>
              </a:tr>
            </a:tbl>
          </a:graphicData>
        </a:graphic>
      </p:graphicFrame>
      <p:sp>
        <p:nvSpPr>
          <p:cNvPr id="3" name="TextBox 11">
            <a:extLst>
              <a:ext uri="{FF2B5EF4-FFF2-40B4-BE49-F238E27FC236}">
                <a16:creationId xmlns:a16="http://schemas.microsoft.com/office/drawing/2014/main" id="{6D137682-20D0-4659-9956-E4406F540E01}"/>
              </a:ext>
            </a:extLst>
          </p:cNvPr>
          <p:cNvSpPr txBox="1"/>
          <p:nvPr/>
        </p:nvSpPr>
        <p:spPr>
          <a:xfrm>
            <a:off x="857250" y="6809835"/>
            <a:ext cx="11836479" cy="1338828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defTabSz="1028700" rtl="1"/>
            <a:r>
              <a:rPr lang="ar-MA" sz="405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هل يمكنك توزيع 12 خشيبة بالتساوي على تلميذين، 3 تلاميذ، 4 تلاميذ، 5 تلاميذ ثم 6 تلاميذ؟</a:t>
            </a:r>
            <a:endParaRPr lang="en-IN" sz="4050" b="1" dirty="0">
              <a:solidFill>
                <a:prstClr val="black"/>
              </a:solidFill>
              <a:latin typeface="Calibri" panose="020F0502020204030204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3531DE3-06A5-5DC9-B7BA-8E6B68C2FD5D}"/>
              </a:ext>
            </a:extLst>
          </p:cNvPr>
          <p:cNvGrpSpPr/>
          <p:nvPr/>
        </p:nvGrpSpPr>
        <p:grpSpPr>
          <a:xfrm>
            <a:off x="3048254" y="3432986"/>
            <a:ext cx="7619492" cy="2767611"/>
            <a:chOff x="4829838" y="1874222"/>
            <a:chExt cx="2069960" cy="1843088"/>
          </a:xfrm>
        </p:grpSpPr>
        <p:pic>
          <p:nvPicPr>
            <p:cNvPr id="10" name="Picture 5">
              <a:extLst>
                <a:ext uri="{FF2B5EF4-FFF2-40B4-BE49-F238E27FC236}">
                  <a16:creationId xmlns:a16="http://schemas.microsoft.com/office/drawing/2014/main" id="{F2853A81-E3CF-6305-4BA2-1FCD357181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24305" y="1874222"/>
              <a:ext cx="85725" cy="1843088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58626FD7-A47B-BCFE-457F-662D23B1FC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8882" y="1874222"/>
              <a:ext cx="85725" cy="1843088"/>
            </a:xfrm>
            <a:prstGeom prst="rect">
              <a:avLst/>
            </a:prstGeom>
          </p:spPr>
        </p:pic>
        <p:pic>
          <p:nvPicPr>
            <p:cNvPr id="13" name="Picture 13">
              <a:extLst>
                <a:ext uri="{FF2B5EF4-FFF2-40B4-BE49-F238E27FC236}">
                  <a16:creationId xmlns:a16="http://schemas.microsoft.com/office/drawing/2014/main" id="{1D620BA3-3F7A-B78B-EBCB-03AEF38608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6593" y="1874222"/>
              <a:ext cx="85725" cy="1843088"/>
            </a:xfrm>
            <a:prstGeom prst="rect">
              <a:avLst/>
            </a:prstGeom>
          </p:spPr>
        </p:pic>
        <p:pic>
          <p:nvPicPr>
            <p:cNvPr id="14" name="Picture 16">
              <a:extLst>
                <a:ext uri="{FF2B5EF4-FFF2-40B4-BE49-F238E27FC236}">
                  <a16:creationId xmlns:a16="http://schemas.microsoft.com/office/drawing/2014/main" id="{5E49C6AA-CCD8-2913-10B7-73AD3CF0B0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9496" y="1874222"/>
              <a:ext cx="85725" cy="1843088"/>
            </a:xfrm>
            <a:prstGeom prst="rect">
              <a:avLst/>
            </a:prstGeom>
          </p:spPr>
        </p:pic>
        <p:pic>
          <p:nvPicPr>
            <p:cNvPr id="15" name="Picture 18">
              <a:extLst>
                <a:ext uri="{FF2B5EF4-FFF2-40B4-BE49-F238E27FC236}">
                  <a16:creationId xmlns:a16="http://schemas.microsoft.com/office/drawing/2014/main" id="{114DAFED-9C32-1B20-A509-EAB53F90AD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14073" y="1874222"/>
              <a:ext cx="85725" cy="1843088"/>
            </a:xfrm>
            <a:prstGeom prst="rect">
              <a:avLst/>
            </a:prstGeom>
          </p:spPr>
        </p:pic>
        <p:pic>
          <p:nvPicPr>
            <p:cNvPr id="16" name="Picture 20">
              <a:extLst>
                <a:ext uri="{FF2B5EF4-FFF2-40B4-BE49-F238E27FC236}">
                  <a16:creationId xmlns:a16="http://schemas.microsoft.com/office/drawing/2014/main" id="{A5047DAD-1CE0-BC8A-4F61-11F84D9A7A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31785" y="1874222"/>
              <a:ext cx="85725" cy="1843088"/>
            </a:xfrm>
            <a:prstGeom prst="rect">
              <a:avLst/>
            </a:prstGeom>
          </p:spPr>
        </p:pic>
        <p:pic>
          <p:nvPicPr>
            <p:cNvPr id="17" name="Picture 21">
              <a:extLst>
                <a:ext uri="{FF2B5EF4-FFF2-40B4-BE49-F238E27FC236}">
                  <a16:creationId xmlns:a16="http://schemas.microsoft.com/office/drawing/2014/main" id="{047D5519-3740-3563-5B93-B3FA24E0EE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62662" y="1874222"/>
              <a:ext cx="85725" cy="1843088"/>
            </a:xfrm>
            <a:prstGeom prst="rect">
              <a:avLst/>
            </a:prstGeom>
          </p:spPr>
        </p:pic>
        <p:pic>
          <p:nvPicPr>
            <p:cNvPr id="18" name="Picture 22">
              <a:extLst>
                <a:ext uri="{FF2B5EF4-FFF2-40B4-BE49-F238E27FC236}">
                  <a16:creationId xmlns:a16="http://schemas.microsoft.com/office/drawing/2014/main" id="{8FB2EE82-3F52-3444-9CFA-4AD3083236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27238" y="1874222"/>
              <a:ext cx="85725" cy="1843088"/>
            </a:xfrm>
            <a:prstGeom prst="rect">
              <a:avLst/>
            </a:prstGeom>
          </p:spPr>
        </p:pic>
        <p:pic>
          <p:nvPicPr>
            <p:cNvPr id="19" name="Picture 23">
              <a:extLst>
                <a:ext uri="{FF2B5EF4-FFF2-40B4-BE49-F238E27FC236}">
                  <a16:creationId xmlns:a16="http://schemas.microsoft.com/office/drawing/2014/main" id="{B03D549C-A5BA-FF9F-4FFC-9507130B28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4950" y="1874222"/>
              <a:ext cx="85725" cy="1843088"/>
            </a:xfrm>
            <a:prstGeom prst="rect">
              <a:avLst/>
            </a:prstGeom>
          </p:spPr>
        </p:pic>
        <p:pic>
          <p:nvPicPr>
            <p:cNvPr id="20" name="Picture 27">
              <a:extLst>
                <a:ext uri="{FF2B5EF4-FFF2-40B4-BE49-F238E27FC236}">
                  <a16:creationId xmlns:a16="http://schemas.microsoft.com/office/drawing/2014/main" id="{6428432E-BCE5-EC98-70ED-FA8A9A2136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9838" y="1874222"/>
              <a:ext cx="85725" cy="1843088"/>
            </a:xfrm>
            <a:prstGeom prst="rect">
              <a:avLst/>
            </a:prstGeom>
          </p:spPr>
        </p:pic>
        <p:pic>
          <p:nvPicPr>
            <p:cNvPr id="21" name="Picture 28">
              <a:extLst>
                <a:ext uri="{FF2B5EF4-FFF2-40B4-BE49-F238E27FC236}">
                  <a16:creationId xmlns:a16="http://schemas.microsoft.com/office/drawing/2014/main" id="{5FD92058-1039-B8D6-C219-9EC67ABCBF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94415" y="1874222"/>
              <a:ext cx="85725" cy="1843088"/>
            </a:xfrm>
            <a:prstGeom prst="rect">
              <a:avLst/>
            </a:prstGeom>
          </p:spPr>
        </p:pic>
        <p:pic>
          <p:nvPicPr>
            <p:cNvPr id="22" name="Picture 29">
              <a:extLst>
                <a:ext uri="{FF2B5EF4-FFF2-40B4-BE49-F238E27FC236}">
                  <a16:creationId xmlns:a16="http://schemas.microsoft.com/office/drawing/2014/main" id="{91C9D03F-9CE6-26AD-C828-4C7C23BECC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2127" y="1874222"/>
              <a:ext cx="85725" cy="1843088"/>
            </a:xfrm>
            <a:prstGeom prst="rect">
              <a:avLst/>
            </a:prstGeom>
          </p:spPr>
        </p:pic>
      </p:grpSp>
      <p:sp>
        <p:nvSpPr>
          <p:cNvPr id="27" name="Google Shape;146;p4">
            <a:extLst>
              <a:ext uri="{FF2B5EF4-FFF2-40B4-BE49-F238E27FC236}">
                <a16:creationId xmlns:a16="http://schemas.microsoft.com/office/drawing/2014/main" id="{67CC62F9-BFD3-8798-5396-27D17FFC013D}"/>
              </a:ext>
            </a:extLst>
          </p:cNvPr>
          <p:cNvSpPr txBox="1">
            <a:spLocks/>
          </p:cNvSpPr>
          <p:nvPr/>
        </p:nvSpPr>
        <p:spPr>
          <a:xfrm>
            <a:off x="1697618" y="1283604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 defTabSz="1028700" rtl="1">
              <a:buClr>
                <a:prstClr val="black"/>
              </a:buClr>
              <a:buSzPts val="4200"/>
              <a:defRPr/>
            </a:pPr>
            <a:r>
              <a:rPr lang="ar-MA" sz="4050" b="1" dirty="0">
                <a:solidFill>
                  <a:prstClr val="black"/>
                </a:solidFill>
                <a:latin typeface="29LT Bukra Regular" panose="020B0604020202020204" charset="-78"/>
                <a:cs typeface="+mj-cs"/>
                <a:sym typeface="Arial Black"/>
              </a:rPr>
              <a:t> القسمة باستخدام الخشيبات</a:t>
            </a:r>
          </a:p>
        </p:txBody>
      </p:sp>
    </p:spTree>
    <p:extLst>
      <p:ext uri="{BB962C8B-B14F-4D97-AF65-F5344CB8AC3E}">
        <p14:creationId xmlns:p14="http://schemas.microsoft.com/office/powerpoint/2010/main" val="254579619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F1F75FB9-D9BE-F130-83FF-7296A8187D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B145B92-F844-6614-734D-7FBEEC1F33CE}"/>
              </a:ext>
            </a:extLst>
          </p:cNvPr>
          <p:cNvGraphicFramePr>
            <a:graphicFrameLocks noGrp="1"/>
          </p:cNvGraphicFramePr>
          <p:nvPr/>
        </p:nvGraphicFramePr>
        <p:xfrm>
          <a:off x="185738" y="2271713"/>
          <a:ext cx="13344525" cy="65151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8221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0616304">
                  <a:extLst>
                    <a:ext uri="{9D8B030D-6E8A-4147-A177-3AD203B41FA5}">
                      <a16:colId xmlns:a16="http://schemas.microsoft.com/office/drawing/2014/main" val="3223922575"/>
                    </a:ext>
                  </a:extLst>
                </a:gridCol>
              </a:tblGrid>
              <a:tr h="812118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j-cs"/>
                        </a:rPr>
                        <a:t>2) الممارسة الموجهة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85755"/>
                  </a:ext>
                </a:extLst>
              </a:tr>
              <a:tr h="5702982">
                <a:tc>
                  <a:txBody>
                    <a:bodyPr/>
                    <a:lstStyle/>
                    <a:p>
                      <a:pPr algn="r" rtl="1"/>
                      <a:endParaRPr lang="fr-MA" sz="2300" dirty="0">
                        <a:cs typeface="+mj-cs"/>
                      </a:endParaRPr>
                    </a:p>
                  </a:txBody>
                  <a:tcPr marL="102870" marR="102870" marT="51435" marB="51435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300" dirty="0"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45012868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FCADD3B5-D994-02E9-A540-78C9F7A67112}"/>
              </a:ext>
            </a:extLst>
          </p:cNvPr>
          <p:cNvSpPr/>
          <p:nvPr/>
        </p:nvSpPr>
        <p:spPr>
          <a:xfrm>
            <a:off x="4698444" y="3110335"/>
            <a:ext cx="8698230" cy="51464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5763" marR="94298" indent="-385763" algn="just" defTabSz="1028700" rtl="1">
              <a:lnSpc>
                <a:spcPct val="150000"/>
              </a:lnSpc>
              <a:spcBef>
                <a:spcPts val="394"/>
              </a:spcBef>
              <a:buFont typeface="Symbol" panose="05050102010706020507" pitchFamily="18" charset="2"/>
              <a:buChar char=""/>
              <a:tabLst>
                <a:tab pos="874395" algn="l"/>
                <a:tab pos="875109" algn="l"/>
              </a:tabLst>
            </a:pPr>
            <a:r>
              <a:rPr lang="fr-FR" sz="315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بعد</a:t>
            </a:r>
            <a:r>
              <a:rPr lang="fr-FR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spc="-6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شرح</a:t>
            </a:r>
            <a:r>
              <a:rPr lang="fr-FR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spc="-6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جميع</a:t>
            </a:r>
            <a:r>
              <a:rPr lang="fr-FR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spc="-6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الأمثلة</a:t>
            </a:r>
            <a:r>
              <a:rPr lang="fr-FR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، </a:t>
            </a:r>
            <a:r>
              <a:rPr lang="fr-FR" sz="3150" spc="-6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يتعرف</a:t>
            </a:r>
            <a:r>
              <a:rPr lang="fr-FR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spc="-6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المتعلم</a:t>
            </a:r>
            <a:r>
              <a:rPr lang="fr-FR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)ة(على </a:t>
            </a:r>
            <a:r>
              <a:rPr lang="fr-FR" sz="3150" spc="-6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كيفية</a:t>
            </a:r>
            <a:r>
              <a:rPr lang="fr-FR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spc="-6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وضع</a:t>
            </a:r>
            <a:r>
              <a:rPr lang="fr-FR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spc="-6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التقنية</a:t>
            </a:r>
            <a:r>
              <a:rPr lang="fr-FR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spc="-6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الاعتيادية</a:t>
            </a:r>
            <a:r>
              <a:rPr lang="fr-FR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spc="-6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للقسمة</a:t>
            </a:r>
            <a:r>
              <a:rPr lang="fr-FR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،</a:t>
            </a:r>
            <a:r>
              <a:rPr lang="fr-FR" sz="3150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ومكان</a:t>
            </a:r>
            <a:r>
              <a:rPr lang="fr-FR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spc="-6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كتابة</a:t>
            </a:r>
            <a:r>
              <a:rPr lang="fr-FR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spc="-6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عناصر</a:t>
            </a:r>
            <a:r>
              <a:rPr lang="fr-FR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spc="-6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القسمة</a:t>
            </a:r>
            <a:r>
              <a:rPr lang="fr-FR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fr-FR" sz="3150" spc="-6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المقسوم</a:t>
            </a:r>
            <a:r>
              <a:rPr lang="fr-FR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spc="-6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والمقسوم</a:t>
            </a:r>
            <a:r>
              <a:rPr lang="fr-FR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spc="-6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عليه</a:t>
            </a:r>
            <a:r>
              <a:rPr lang="fr-FR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spc="-6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والخارج</a:t>
            </a:r>
            <a:r>
              <a:rPr lang="fr-FR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spc="-6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والباقي</a:t>
            </a:r>
            <a:r>
              <a:rPr lang="fr-FR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،</a:t>
            </a:r>
            <a:r>
              <a:rPr lang="fr-FR" sz="3150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b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دون</a:t>
            </a:r>
            <a:r>
              <a:rPr lang="fr-FR" sz="315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b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الخوض</a:t>
            </a:r>
            <a:r>
              <a:rPr lang="fr-FR" sz="315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b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في</a:t>
            </a:r>
            <a:r>
              <a:rPr lang="fr-FR" sz="315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b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تسمية</a:t>
            </a:r>
            <a:r>
              <a:rPr lang="fr-FR" sz="315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b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كل</a:t>
            </a:r>
            <a:r>
              <a:rPr lang="fr-FR" sz="315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b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عنصر</a:t>
            </a:r>
            <a:r>
              <a:rPr lang="fr-FR" sz="315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b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منها</a:t>
            </a:r>
            <a:r>
              <a:rPr lang="fr-FR" sz="3150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85763" marR="94298" indent="-385763" algn="just" defTabSz="1028700" rtl="1">
              <a:lnSpc>
                <a:spcPct val="150000"/>
              </a:lnSpc>
              <a:spcBef>
                <a:spcPts val="394"/>
              </a:spcBef>
              <a:buFont typeface="Symbol" panose="05050102010706020507" pitchFamily="18" charset="2"/>
              <a:buChar char=""/>
              <a:tabLst>
                <a:tab pos="874395" algn="l"/>
                <a:tab pos="875109" algn="l"/>
              </a:tabLst>
            </a:pPr>
            <a:r>
              <a:rPr lang="fr-FR" sz="3150" spc="-6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يمكن</a:t>
            </a:r>
            <a:r>
              <a:rPr lang="fr-FR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spc="-6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للميسر</a:t>
            </a:r>
            <a:r>
              <a:rPr lang="fr-FR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spc="-6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إنجاز</a:t>
            </a:r>
            <a:r>
              <a:rPr lang="fr-FR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ar-MA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</a:t>
            </a:r>
            <a:r>
              <a:rPr lang="fr-FR" sz="3150" spc="-6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إلى</a:t>
            </a:r>
            <a:r>
              <a:rPr lang="ar-MA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</a:t>
            </a:r>
            <a:r>
              <a:rPr lang="fr-FR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spc="-6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أمثلة</a:t>
            </a:r>
            <a:r>
              <a:rPr lang="fr-FR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spc="-6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أمام</a:t>
            </a:r>
            <a:r>
              <a:rPr lang="fr-FR" sz="3150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جماعة</a:t>
            </a:r>
            <a:r>
              <a:rPr lang="fr-FR" sz="3150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الفصل</a:t>
            </a:r>
            <a:r>
              <a:rPr lang="fr-FR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، </a:t>
            </a:r>
            <a:r>
              <a:rPr lang="fr-FR" sz="3150" spc="-6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ومن</a:t>
            </a:r>
            <a:r>
              <a:rPr lang="fr-FR" sz="3150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ثم</a:t>
            </a:r>
            <a:r>
              <a:rPr lang="fr-FR" sz="3150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ينتقل</a:t>
            </a:r>
            <a:r>
              <a:rPr lang="fr-FR" sz="3150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إلى</a:t>
            </a:r>
            <a:r>
              <a:rPr lang="fr-FR" sz="3150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تتبع</a:t>
            </a:r>
            <a:r>
              <a:rPr lang="fr-FR" sz="3150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الإنجاز </a:t>
            </a:r>
            <a:r>
              <a:rPr lang="fr-FR" sz="3150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في</a:t>
            </a:r>
            <a:r>
              <a:rPr lang="fr-FR" sz="3150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إطار</a:t>
            </a:r>
            <a:r>
              <a:rPr lang="fr-FR" sz="315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مجموعات</a:t>
            </a:r>
            <a:r>
              <a:rPr lang="fr-FR" sz="315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صغرى</a:t>
            </a:r>
            <a:r>
              <a:rPr lang="fr-FR" sz="3150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، </a:t>
            </a:r>
            <a:r>
              <a:rPr lang="fr-FR" sz="3150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وممارسات</a:t>
            </a:r>
            <a:r>
              <a:rPr lang="fr-FR" sz="3150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spc="-6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فردية</a:t>
            </a:r>
            <a:r>
              <a:rPr lang="fr-FR" sz="3150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fr-FR" sz="315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 19">
            <a:extLst>
              <a:ext uri="{FF2B5EF4-FFF2-40B4-BE49-F238E27FC236}">
                <a16:creationId xmlns:a16="http://schemas.microsoft.com/office/drawing/2014/main" id="{89503259-2F2B-B47C-175E-B0AB5ADD1C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894" y="3431756"/>
            <a:ext cx="4400549" cy="4735301"/>
          </a:xfrm>
          <a:prstGeom prst="rect">
            <a:avLst/>
          </a:prstGeom>
        </p:spPr>
      </p:pic>
      <p:sp>
        <p:nvSpPr>
          <p:cNvPr id="3" name="Google Shape;146;p4">
            <a:extLst>
              <a:ext uri="{FF2B5EF4-FFF2-40B4-BE49-F238E27FC236}">
                <a16:creationId xmlns:a16="http://schemas.microsoft.com/office/drawing/2014/main" id="{5018B74A-7D9E-5724-1F71-AC5DF62CA42E}"/>
              </a:ext>
            </a:extLst>
          </p:cNvPr>
          <p:cNvSpPr txBox="1">
            <a:spLocks/>
          </p:cNvSpPr>
          <p:nvPr/>
        </p:nvSpPr>
        <p:spPr>
          <a:xfrm>
            <a:off x="1697618" y="1283604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 defTabSz="1028700" rtl="1">
              <a:buClr>
                <a:prstClr val="black"/>
              </a:buClr>
              <a:buSzPts val="4200"/>
              <a:defRPr/>
            </a:pPr>
            <a:r>
              <a:rPr lang="ar-MA" sz="4050" b="1" dirty="0">
                <a:solidFill>
                  <a:prstClr val="black"/>
                </a:solidFill>
                <a:latin typeface="29LT Bukra Regular" panose="020B0604020202020204" charset="-78"/>
                <a:cs typeface="+mj-cs"/>
                <a:sym typeface="Arial Black"/>
              </a:rPr>
              <a:t> القسمة باستخدام الخشيبات</a:t>
            </a:r>
          </a:p>
        </p:txBody>
      </p:sp>
    </p:spTree>
    <p:extLst>
      <p:ext uri="{BB962C8B-B14F-4D97-AF65-F5344CB8AC3E}">
        <p14:creationId xmlns:p14="http://schemas.microsoft.com/office/powerpoint/2010/main" val="158668209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012274C8-4202-ED21-27B5-4518142E87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1119DE3-130F-2E20-D3BE-4802887DBA14}"/>
              </a:ext>
            </a:extLst>
          </p:cNvPr>
          <p:cNvGraphicFramePr>
            <a:graphicFrameLocks noGrp="1"/>
          </p:cNvGraphicFramePr>
          <p:nvPr/>
        </p:nvGraphicFramePr>
        <p:xfrm>
          <a:off x="150019" y="2234489"/>
          <a:ext cx="13415962" cy="65776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08606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707356">
                  <a:extLst>
                    <a:ext uri="{9D8B030D-6E8A-4147-A177-3AD203B41FA5}">
                      <a16:colId xmlns:a16="http://schemas.microsoft.com/office/drawing/2014/main" val="288616010"/>
                    </a:ext>
                  </a:extLst>
                </a:gridCol>
              </a:tblGrid>
              <a:tr h="765887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600" b="1" dirty="0"/>
                        <a:t>سيرورة الإنجاز</a:t>
                      </a:r>
                      <a:endParaRPr lang="fr-MA" sz="3600" b="1" dirty="0"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249939"/>
                  </a:ext>
                </a:extLst>
              </a:tr>
              <a:tr h="692251">
                <a:tc>
                  <a:txBody>
                    <a:bodyPr/>
                    <a:lstStyle/>
                    <a:p>
                      <a:pPr algn="ctr" rtl="1"/>
                      <a:r>
                        <a:rPr lang="ar-MA" sz="2700" b="1" dirty="0"/>
                        <a:t>تنظيم وإعداد الفضاء؛ تحضير المعينات الديداكتيكية؛ جذب انتباه المتعلمين؛ التصريح بأهداف النشاط.</a:t>
                      </a:r>
                      <a:endParaRPr lang="fr-MA" sz="2700" b="1" dirty="0">
                        <a:latin typeface="Dubai" panose="020B0503030403030204" pitchFamily="34" charset="-78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700" b="1" dirty="0">
                          <a:cs typeface="+mj-cs"/>
                        </a:rPr>
                        <a:t>التهيئة</a:t>
                      </a:r>
                      <a:endParaRPr lang="fr-MA" sz="2300" b="1" dirty="0">
                        <a:latin typeface="Dubai" panose="020B0503030403030204" pitchFamily="34" charset="-78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867186"/>
                  </a:ext>
                </a:extLst>
              </a:tr>
              <a:tr h="662554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cs typeface="+mj-cs"/>
                        </a:rPr>
                        <a:t>1)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</a:rPr>
                        <a:t>النمذجة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fr-MA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685650"/>
                  </a:ext>
                </a:extLst>
              </a:tr>
              <a:tr h="4456950">
                <a:tc gridSpan="2"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7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916015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59E3095B-E60C-38DF-E04D-1BE02489E71C}"/>
              </a:ext>
            </a:extLst>
          </p:cNvPr>
          <p:cNvSpPr txBox="1"/>
          <p:nvPr/>
        </p:nvSpPr>
        <p:spPr>
          <a:xfrm>
            <a:off x="3592560" y="4610988"/>
            <a:ext cx="9544050" cy="3214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1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FFFF"/>
                </a:highlight>
                <a:uLnTx/>
                <a:uFillTx/>
                <a:latin typeface="Dubai" panose="020B0503030403030204" pitchFamily="34" charset="-78"/>
                <a:ea typeface="+mn-ea"/>
                <a:cs typeface="Arial" panose="020B0604020202020204" pitchFamily="34" charset="0"/>
              </a:rPr>
              <a:t>يقوم الميسر(ة) بنمذجة النشاط</a:t>
            </a:r>
            <a:r>
              <a:rPr kumimoji="0" lang="ar-MA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Arial" panose="020B0604020202020204" pitchFamily="34" charset="0"/>
              </a:rPr>
              <a:t>:</a:t>
            </a:r>
          </a:p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S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يقدم للمتعلمين عددا معينا. مثلا:  </a:t>
            </a:r>
            <a:r>
              <a:rPr kumimoji="0" lang="f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1753</a:t>
            </a: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ar-S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يسأل المتعلمين عن الكتابة المفككة، أو عن الأرقام المكونة لهذا العدد</a:t>
            </a:r>
            <a:r>
              <a:rPr kumimoji="0" lang="en-US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. </a:t>
            </a:r>
            <a:endParaRPr kumimoji="0" lang="fr-FR" sz="22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ubai" panose="020B0503030403030204" pitchFamily="34" charset="-78"/>
              <a:ea typeface="+mn-ea"/>
              <a:cs typeface="+mn-cs"/>
            </a:endParaRPr>
          </a:p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S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يقدم الميسر الكتابة المفككة، ويشرح للمتعلمين عملية التفكيك.</a:t>
            </a: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 (</a:t>
            </a:r>
            <a:r>
              <a:rPr kumimoji="0" lang="f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1000+700+50+3</a:t>
            </a: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)</a:t>
            </a:r>
          </a:p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بعد إ</a:t>
            </a:r>
            <a:r>
              <a:rPr kumimoji="0" lang="ar-S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عادة الشرح للفصل بأكمله مرتين أو ثلاثة مع الحرص على تنويع الأمثلة، يقوم بوضع </a:t>
            </a: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جميع البطاقات على الأرض.</a:t>
            </a:r>
          </a:p>
        </p:txBody>
      </p:sp>
      <p:grpSp>
        <p:nvGrpSpPr>
          <p:cNvPr id="16" name="Groupe 15"/>
          <p:cNvGrpSpPr/>
          <p:nvPr/>
        </p:nvGrpSpPr>
        <p:grpSpPr>
          <a:xfrm>
            <a:off x="632063" y="4610987"/>
            <a:ext cx="2254307" cy="2079585"/>
            <a:chOff x="7560235" y="3823383"/>
            <a:chExt cx="2717752" cy="3034617"/>
          </a:xfrm>
        </p:grpSpPr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968DC7D4-304A-E530-4264-5EA1CB9F3B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190411" y="4682085"/>
              <a:ext cx="2025421" cy="2175915"/>
            </a:xfrm>
            <a:prstGeom prst="rect">
              <a:avLst/>
            </a:prstGeom>
          </p:spPr>
        </p:pic>
        <p:pic>
          <p:nvPicPr>
            <p:cNvPr id="18" name="Image 17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560235" y="3823383"/>
              <a:ext cx="2717752" cy="793387"/>
            </a:xfrm>
            <a:prstGeom prst="rect">
              <a:avLst/>
            </a:prstGeom>
          </p:spPr>
        </p:pic>
      </p:grpSp>
      <p:grpSp>
        <p:nvGrpSpPr>
          <p:cNvPr id="19" name="Groupe 18"/>
          <p:cNvGrpSpPr/>
          <p:nvPr/>
        </p:nvGrpSpPr>
        <p:grpSpPr>
          <a:xfrm>
            <a:off x="888340" y="6837778"/>
            <a:ext cx="2144987" cy="1531233"/>
            <a:chOff x="1732052" y="4407217"/>
            <a:chExt cx="2593303" cy="1791249"/>
          </a:xfrm>
        </p:grpSpPr>
        <p:pic>
          <p:nvPicPr>
            <p:cNvPr id="20" name="Image 19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732052" y="4407217"/>
              <a:ext cx="2562225" cy="590550"/>
            </a:xfrm>
            <a:prstGeom prst="rect">
              <a:avLst/>
            </a:prstGeom>
          </p:spPr>
        </p:pic>
        <p:pic>
          <p:nvPicPr>
            <p:cNvPr id="21" name="Picture 3">
              <a:extLst>
                <a:ext uri="{FF2B5EF4-FFF2-40B4-BE49-F238E27FC236}">
                  <a16:creationId xmlns:a16="http://schemas.microsoft.com/office/drawing/2014/main" id="{084CE143-B19D-9069-356E-976319B4C19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06029" y="4854546"/>
              <a:ext cx="2019326" cy="1343920"/>
            </a:xfrm>
            <a:prstGeom prst="rect">
              <a:avLst/>
            </a:prstGeom>
          </p:spPr>
        </p:pic>
      </p:grpSp>
      <p:sp>
        <p:nvSpPr>
          <p:cNvPr id="8" name="Google Shape;146;p4">
            <a:extLst>
              <a:ext uri="{FF2B5EF4-FFF2-40B4-BE49-F238E27FC236}">
                <a16:creationId xmlns:a16="http://schemas.microsoft.com/office/drawing/2014/main" id="{C511ACA5-4C9C-3429-D7D3-3B26FB11BF0C}"/>
              </a:ext>
            </a:extLst>
          </p:cNvPr>
          <p:cNvSpPr txBox="1">
            <a:spLocks/>
          </p:cNvSpPr>
          <p:nvPr/>
        </p:nvSpPr>
        <p:spPr>
          <a:xfrm>
            <a:off x="2144209" y="1350886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10287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4200"/>
              <a:buFont typeface="Montserrat"/>
              <a:buNone/>
              <a:tabLst/>
              <a:defRPr/>
            </a:pPr>
            <a:r>
              <a:rPr kumimoji="0" lang="ar-MA" sz="4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29LT Bukra Regular" panose="020B0604020202020204" charset="-78"/>
                <a:cs typeface="Times New Roman" panose="02020603050405020304" pitchFamily="18" charset="0"/>
                <a:sym typeface="Arial Black"/>
              </a:rPr>
              <a:t>  بطاقات تفكيك الأعداد </a:t>
            </a:r>
            <a:endParaRPr kumimoji="0" lang="ar-MA" sz="4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29LT Bukra Regular" panose="020B0604020202020204" charset="-78"/>
              <a:ea typeface="Arial Black"/>
              <a:cs typeface="Times New Roman" panose="02020603050405020304" pitchFamily="18" charset="0"/>
              <a:sym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32575507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F4F64E1F-21E0-0DB3-6356-56A321E794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1119DE3-130F-2E20-D3BE-4802887DBA14}"/>
              </a:ext>
            </a:extLst>
          </p:cNvPr>
          <p:cNvGraphicFramePr>
            <a:graphicFrameLocks noGrp="1"/>
          </p:cNvGraphicFramePr>
          <p:nvPr/>
        </p:nvGraphicFramePr>
        <p:xfrm>
          <a:off x="185738" y="2271713"/>
          <a:ext cx="13344525" cy="65151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8221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0616304">
                  <a:extLst>
                    <a:ext uri="{9D8B030D-6E8A-4147-A177-3AD203B41FA5}">
                      <a16:colId xmlns:a16="http://schemas.microsoft.com/office/drawing/2014/main" val="3223922575"/>
                    </a:ext>
                  </a:extLst>
                </a:gridCol>
              </a:tblGrid>
              <a:tr h="812118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j-cs"/>
                        </a:rPr>
                        <a:t>2) الممارسة الموجهة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85755"/>
                  </a:ext>
                </a:extLst>
              </a:tr>
              <a:tr h="5702982">
                <a:tc>
                  <a:txBody>
                    <a:bodyPr/>
                    <a:lstStyle/>
                    <a:p>
                      <a:pPr algn="r" rtl="1"/>
                      <a:endParaRPr lang="fr-MA" sz="2300" dirty="0">
                        <a:cs typeface="+mj-cs"/>
                      </a:endParaRPr>
                    </a:p>
                  </a:txBody>
                  <a:tcPr marL="102870" marR="102870" marT="51435" marB="51435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300" dirty="0"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45012868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8B6D91A2-AFD6-90DB-911A-5134C34B5D25}"/>
              </a:ext>
            </a:extLst>
          </p:cNvPr>
          <p:cNvSpPr txBox="1"/>
          <p:nvPr/>
        </p:nvSpPr>
        <p:spPr>
          <a:xfrm>
            <a:off x="3245451" y="3278818"/>
            <a:ext cx="9910981" cy="4877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S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يكتب على السبورة عددا من ثلاثة أو أربعة أرقام، ويطلب من المتعلمين قراءته بصوت مرتفع.</a:t>
            </a:r>
            <a:endParaRPr kumimoji="0" lang="fr-FR" sz="22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ubai" panose="020B0503030403030204" pitchFamily="34" charset="-78"/>
              <a:ea typeface="+mn-ea"/>
              <a:cs typeface="+mn-cs"/>
            </a:endParaRPr>
          </a:p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S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يطلب من أحد المتعلمين القيام للسبورة لتمثيل هذا العدد على شكل كتابة مفككة باستخدام بطاقات التركيب</a:t>
            </a:r>
            <a:r>
              <a:rPr kumimoji="0" lang="en-US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.</a:t>
            </a:r>
            <a:endParaRPr kumimoji="0" lang="fr-FR" sz="22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ubai" panose="020B0503030403030204" pitchFamily="34" charset="-78"/>
              <a:ea typeface="+mn-ea"/>
              <a:cs typeface="+mn-cs"/>
            </a:endParaRPr>
          </a:p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S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يطلب من المتعلم إظهار الكتابة المفككة لأصدقائه</a:t>
            </a:r>
            <a:r>
              <a:rPr kumimoji="0" lang="en-US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.</a:t>
            </a:r>
            <a:endParaRPr kumimoji="0" lang="ar-MA" sz="22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ubai" panose="020B0503030403030204" pitchFamily="34" charset="-78"/>
              <a:ea typeface="+mn-ea"/>
              <a:cs typeface="Times New Roman" panose="02020603050405020304" pitchFamily="18" charset="0"/>
            </a:endParaRPr>
          </a:p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يقسم الميسر المتعلمين إلى مجموعات صغرى من 4 إلى 5 أفراد، ويوزع على كل مجموعة بطاقات التركيب.</a:t>
            </a:r>
          </a:p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ينظم الميسر مسابقة بين المجموعات لتحديد الكتابة المفككة للأعداد المقدمة على السبورة.</a:t>
            </a:r>
          </a:p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يحرص الميسر أثناء الشرح على اختيار الأعداد المناسبة لمستوى المتعلمين.</a:t>
            </a:r>
          </a:p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يحرص الميسر على توفير العدد الكافي من بطاقات التركيب لمجموعات العمل.</a:t>
            </a:r>
            <a:endParaRPr kumimoji="0" lang="fr-MA" sz="22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ubai" panose="020B0503030403030204" pitchFamily="34" charset="-78"/>
              <a:ea typeface="+mn-ea"/>
              <a:cs typeface="+mn-cs"/>
            </a:endParaRPr>
          </a:p>
        </p:txBody>
      </p:sp>
      <p:sp>
        <p:nvSpPr>
          <p:cNvPr id="8" name="Google Shape;146;p4">
            <a:extLst>
              <a:ext uri="{FF2B5EF4-FFF2-40B4-BE49-F238E27FC236}">
                <a16:creationId xmlns:a16="http://schemas.microsoft.com/office/drawing/2014/main" id="{26A99F63-E372-5387-74ED-EB412590B63C}"/>
              </a:ext>
            </a:extLst>
          </p:cNvPr>
          <p:cNvSpPr txBox="1">
            <a:spLocks/>
          </p:cNvSpPr>
          <p:nvPr/>
        </p:nvSpPr>
        <p:spPr>
          <a:xfrm>
            <a:off x="2144209" y="1350886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10287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4200"/>
              <a:buFont typeface="Montserrat"/>
              <a:buNone/>
              <a:tabLst/>
              <a:defRPr/>
            </a:pPr>
            <a:r>
              <a:rPr kumimoji="0" lang="ar-MA" sz="4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29LT Bukra Regular" panose="020B0604020202020204" charset="-78"/>
                <a:cs typeface="Times New Roman" panose="02020603050405020304" pitchFamily="18" charset="0"/>
                <a:sym typeface="Arial Black"/>
              </a:rPr>
              <a:t>  بطاقات تفكيك الأعداد </a:t>
            </a:r>
            <a:endParaRPr kumimoji="0" lang="ar-MA" sz="4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29LT Bukra Regular" panose="020B0604020202020204" charset="-78"/>
              <a:ea typeface="Arial Black"/>
              <a:cs typeface="Times New Roman" panose="02020603050405020304" pitchFamily="18" charset="0"/>
              <a:sym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156252696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27085</TotalTime>
  <Words>2244</Words>
  <Application>Microsoft Office PowerPoint</Application>
  <PresentationFormat>Personnalisé</PresentationFormat>
  <Paragraphs>533</Paragraphs>
  <Slides>66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66</vt:i4>
      </vt:variant>
    </vt:vector>
  </HeadingPairs>
  <TitlesOfParts>
    <vt:vector size="82" baseType="lpstr">
      <vt:lpstr>Montserrat</vt:lpstr>
      <vt:lpstr>Arial</vt:lpstr>
      <vt:lpstr>Dosis</vt:lpstr>
      <vt:lpstr>Microsoft Uighur</vt:lpstr>
      <vt:lpstr>Times New Roman</vt:lpstr>
      <vt:lpstr>Symbol</vt:lpstr>
      <vt:lpstr>Montserrat Medium</vt:lpstr>
      <vt:lpstr>IBM Plex Sans Arabic</vt:lpstr>
      <vt:lpstr>Calibri Light</vt:lpstr>
      <vt:lpstr>Calibri</vt:lpstr>
      <vt:lpstr>Carelia</vt:lpstr>
      <vt:lpstr>Dubai</vt:lpstr>
      <vt:lpstr>Montserrat Light</vt:lpstr>
      <vt:lpstr>29LT Bukra Regular</vt:lpstr>
      <vt:lpstr>Office Theme</vt:lpstr>
      <vt:lpstr>1_Office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Illustrative Creative Literature Project Presentation</dc:title>
  <dc:creator>youssef saadani</dc:creator>
  <cp:lastModifiedBy>KHALID.BOUMLAL</cp:lastModifiedBy>
  <cp:revision>224</cp:revision>
  <dcterms:created xsi:type="dcterms:W3CDTF">2006-08-16T00:00:00Z</dcterms:created>
  <dcterms:modified xsi:type="dcterms:W3CDTF">2025-10-03T12:12:02Z</dcterms:modified>
  <dc:identifier>DAFtlvZnwz4</dc:identifier>
</cp:coreProperties>
</file>