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2"/>
  </p:notesMasterIdLst>
  <p:sldIdLst>
    <p:sldId id="257" r:id="rId2"/>
    <p:sldId id="2134808553" r:id="rId3"/>
    <p:sldId id="2134808554" r:id="rId4"/>
    <p:sldId id="2134808552" r:id="rId5"/>
    <p:sldId id="2134805392" r:id="rId6"/>
    <p:sldId id="2134805155" r:id="rId7"/>
    <p:sldId id="2134808443" r:id="rId8"/>
    <p:sldId id="2134808556" r:id="rId9"/>
    <p:sldId id="386" r:id="rId10"/>
    <p:sldId id="2134808444" r:id="rId11"/>
    <p:sldId id="2134808581" r:id="rId12"/>
    <p:sldId id="2134805396" r:id="rId13"/>
    <p:sldId id="2134808570" r:id="rId14"/>
    <p:sldId id="2134808446" r:id="rId15"/>
    <p:sldId id="2134808519" r:id="rId16"/>
    <p:sldId id="2134808520" r:id="rId17"/>
    <p:sldId id="2134808521" r:id="rId18"/>
    <p:sldId id="2134808522" r:id="rId19"/>
    <p:sldId id="2134808459" r:id="rId20"/>
    <p:sldId id="2134808450" r:id="rId21"/>
    <p:sldId id="2134808530" r:id="rId22"/>
    <p:sldId id="2134808531" r:id="rId23"/>
    <p:sldId id="2134808509" r:id="rId24"/>
    <p:sldId id="2134808566" r:id="rId25"/>
    <p:sldId id="2134808460" r:id="rId26"/>
    <p:sldId id="2134808453" r:id="rId27"/>
    <p:sldId id="2134808537" r:id="rId28"/>
    <p:sldId id="2134808538" r:id="rId29"/>
    <p:sldId id="2134808540" r:id="rId30"/>
    <p:sldId id="2134808573" r:id="rId31"/>
    <p:sldId id="2134808574" r:id="rId32"/>
    <p:sldId id="2134808576" r:id="rId33"/>
    <p:sldId id="2134808550" r:id="rId34"/>
    <p:sldId id="2134808543" r:id="rId35"/>
    <p:sldId id="2134808454" r:id="rId36"/>
    <p:sldId id="2134808542" r:id="rId37"/>
    <p:sldId id="2134808559" r:id="rId38"/>
    <p:sldId id="2134808547" r:id="rId39"/>
    <p:sldId id="2134808544" r:id="rId40"/>
    <p:sldId id="2134808548" r:id="rId41"/>
    <p:sldId id="2134808545" r:id="rId42"/>
    <p:sldId id="2134808549" r:id="rId43"/>
    <p:sldId id="2134808455" r:id="rId44"/>
    <p:sldId id="2134808551" r:id="rId45"/>
    <p:sldId id="2134808546" r:id="rId46"/>
    <p:sldId id="2134808467" r:id="rId47"/>
    <p:sldId id="2134808468" r:id="rId48"/>
    <p:sldId id="2134808577" r:id="rId49"/>
    <p:sldId id="2134808474" r:id="rId50"/>
    <p:sldId id="2134808578" r:id="rId51"/>
    <p:sldId id="2134808472" r:id="rId52"/>
    <p:sldId id="2134808579" r:id="rId53"/>
    <p:sldId id="2134808518" r:id="rId54"/>
    <p:sldId id="2134808580" r:id="rId55"/>
    <p:sldId id="2134808461" r:id="rId56"/>
    <p:sldId id="2134808587" r:id="rId57"/>
    <p:sldId id="2134808503" r:id="rId58"/>
    <p:sldId id="2134808504" r:id="rId59"/>
    <p:sldId id="2147482526" r:id="rId60"/>
    <p:sldId id="2147482527" r:id="rId61"/>
  </p:sldIdLst>
  <p:sldSz cx="13716000" cy="10287000"/>
  <p:notesSz cx="6858000" cy="9144000"/>
  <p:embeddedFontLst>
    <p:embeddedFont>
      <p:font typeface="29LT Bukra Regular" panose="020B0604020202020204" charset="0"/>
      <p:regular r:id="rId63"/>
    </p:embeddedFont>
    <p:embeddedFont>
      <p:font typeface="Carelia" panose="020B0604020202020204" charset="0"/>
      <p:regular r:id="rId64"/>
    </p:embeddedFont>
    <p:embeddedFont>
      <p:font typeface="Dosis" pitchFamily="2" charset="0"/>
      <p:regular r:id="rId65"/>
      <p:bold r:id="rId66"/>
    </p:embeddedFont>
    <p:embeddedFont>
      <p:font typeface="Dubai" panose="020B0503030403030204" pitchFamily="34" charset="-78"/>
      <p:regular r:id="rId67"/>
      <p:bold r:id="rId68"/>
    </p:embeddedFont>
    <p:embeddedFont>
      <p:font typeface="IBM Plex Sans Arabic" panose="020B0604020202020204" charset="-78"/>
      <p:regular r:id="rId69"/>
    </p:embeddedFont>
    <p:embeddedFont>
      <p:font typeface="Microsoft Uighur" panose="02000000000000000000" pitchFamily="2" charset="-78"/>
      <p:regular r:id="rId70"/>
      <p:bold r:id="rId71"/>
    </p:embeddedFont>
    <p:embeddedFont>
      <p:font typeface="Montserrat" panose="00000500000000000000" pitchFamily="2" charset="0"/>
      <p:regular r:id="rId72"/>
      <p:bold r:id="rId73"/>
      <p:italic r:id="rId74"/>
      <p:boldItalic r:id="rId75"/>
    </p:embeddedFont>
    <p:embeddedFont>
      <p:font typeface="Montserrat Light" panose="00000400000000000000" pitchFamily="2" charset="0"/>
      <p:regular r:id="rId76"/>
      <p:italic r:id="rId77"/>
    </p:embeddedFont>
    <p:embeddedFont>
      <p:font typeface="Montserrat Medium" panose="00000600000000000000" pitchFamily="2" charset="0"/>
      <p:regular r:id="rId78"/>
      <p:italic r:id="rId7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9D4A"/>
    <a:srgbClr val="02BDC9"/>
    <a:srgbClr val="F98F51"/>
    <a:srgbClr val="0097B2"/>
    <a:srgbClr val="4AC283"/>
    <a:srgbClr val="3D8FA5"/>
    <a:srgbClr val="106585"/>
    <a:srgbClr val="7ACFB0"/>
    <a:srgbClr val="FCCF9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2" autoAdjust="0"/>
    <p:restoredTop sz="95226" autoAdjust="0"/>
  </p:normalViewPr>
  <p:slideViewPr>
    <p:cSldViewPr>
      <p:cViewPr varScale="1">
        <p:scale>
          <a:sx n="47" d="100"/>
          <a:sy n="47" d="100"/>
        </p:scale>
        <p:origin x="1308" y="48"/>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fntdata"/><Relationship Id="rId68" Type="http://schemas.openxmlformats.org/officeDocument/2006/relationships/font" Target="fonts/font6.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2.fntdata"/><Relationship Id="rId79" Type="http://schemas.openxmlformats.org/officeDocument/2006/relationships/font" Target="fonts/font17.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font" Target="fonts/font7.fntdata"/><Relationship Id="rId77" Type="http://schemas.openxmlformats.org/officeDocument/2006/relationships/font" Target="fonts/font1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0.fntdata"/><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openxmlformats.org/officeDocument/2006/relationships/font" Target="fonts/font8.fntdata"/><Relationship Id="rId75" Type="http://schemas.openxmlformats.org/officeDocument/2006/relationships/font" Target="fonts/font13.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73" Type="http://schemas.openxmlformats.org/officeDocument/2006/relationships/font" Target="fonts/font11.fntdata"/><Relationship Id="rId78" Type="http://schemas.openxmlformats.org/officeDocument/2006/relationships/font" Target="fonts/font16.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4.fntdata"/><Relationship Id="rId7" Type="http://schemas.openxmlformats.org/officeDocument/2006/relationships/slide" Target="slides/slide6.xml"/><Relationship Id="rId71" Type="http://schemas.openxmlformats.org/officeDocument/2006/relationships/font" Target="fonts/font9.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28/09/2025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16888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9/28/2025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6.png"/><Relationship Id="rId7"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7.svg"/><Relationship Id="rId9"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5.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8.png"/><Relationship Id="rId7" Type="http://schemas.openxmlformats.org/officeDocument/2006/relationships/image" Target="../media/image36.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5.png"/><Relationship Id="rId5" Type="http://schemas.openxmlformats.org/officeDocument/2006/relationships/image" Target="../media/image26.png"/><Relationship Id="rId4" Type="http://schemas.openxmlformats.org/officeDocument/2006/relationships/image" Target="../media/image9.svg"/><Relationship Id="rId9" Type="http://schemas.openxmlformats.org/officeDocument/2006/relationships/image" Target="../media/image38.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2.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3.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50.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9.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22.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21.jpe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9.svg"/><Relationship Id="rId7"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9.svg"/><Relationship Id="rId7"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4.jpe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50.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55.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4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5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5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5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6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50.png"/><Relationship Id="rId4" Type="http://schemas.openxmlformats.org/officeDocument/2006/relationships/image" Target="../media/image57.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67.jpeg"/></Relationships>
</file>

<file path=ppt/slides/_rels/slide5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65.png"/></Relationships>
</file>

<file path=ppt/slides/_rels/slide6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dirty="0">
                  <a:solidFill>
                    <a:prstClr val="white"/>
                  </a:solidFill>
                  <a:latin typeface="Microsoft Uighur" panose="02000000000000000000" pitchFamily="2" charset="-78"/>
                  <a:cs typeface="Microsoft Uighur" panose="02000000000000000000" pitchFamily="2" charset="-78"/>
                </a:rPr>
                <a:t>الحصة 1</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4374867" y="6337711"/>
            <a:ext cx="3418547"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ضرب</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a:latin typeface="Microsoft Uighur" panose="02000000000000000000" pitchFamily="2" charset="-78"/>
                <a:cs typeface="Microsoft Uighur" panose="02000000000000000000" pitchFamily="2" charset="-78"/>
              </a:rPr>
              <a:t> 1</a:t>
            </a:r>
            <a:endParaRPr lang="ar-SA"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2159626" y="4882189"/>
            <a:ext cx="9396747"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2667000" y="4926897"/>
            <a:ext cx="792012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وتثميل الأعداد من 0 إلى  999999 باستعمال النقود</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2" y="5524500"/>
            <a:ext cx="7274088" cy="707886"/>
          </a:xfrm>
          <a:prstGeom prst="rect">
            <a:avLst/>
          </a:prstGeom>
          <a:noFill/>
        </p:spPr>
        <p:txBody>
          <a:bodyPr wrap="square" rtlCol="0">
            <a:spAutoFit/>
          </a:bodyPr>
          <a:lstStyle/>
          <a:p>
            <a:pPr marL="0" algn="r" defTabSz="914400" rtl="1" eaLnBrk="1" latinLnBrk="0" hangingPunct="1"/>
            <a:r>
              <a:rPr lang="ar-SA" sz="4000" dirty="0">
                <a:latin typeface="Microsoft Uighur" panose="02000000000000000000" pitchFamily="2" charset="-78"/>
                <a:cs typeface="Microsoft Uighur" panose="02000000000000000000" pitchFamily="2" charset="-78"/>
              </a:rPr>
              <a:t>إجراء عمليات </a:t>
            </a:r>
            <a:r>
              <a:rPr lang="ar-MA" sz="4000" dirty="0">
                <a:latin typeface="Microsoft Uighur" panose="02000000000000000000" pitchFamily="2" charset="-78"/>
                <a:cs typeface="Microsoft Uighur" panose="02000000000000000000" pitchFamily="2" charset="-78"/>
              </a:rPr>
              <a:t>ضرب (رقمان في رقم)</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9415463" y="3701739"/>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8" name="ZoneTexte 7">
            <a:extLst>
              <a:ext uri="{FF2B5EF4-FFF2-40B4-BE49-F238E27FC236}">
                <a16:creationId xmlns:a16="http://schemas.microsoft.com/office/drawing/2014/main" id="{0D46E900-9EAD-69E8-AF3D-052C34D5D8D2}"/>
              </a:ext>
            </a:extLst>
          </p:cNvPr>
          <p:cNvSpPr txBox="1"/>
          <p:nvPr/>
        </p:nvSpPr>
        <p:spPr>
          <a:xfrm>
            <a:off x="5457378" y="3701738"/>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عدة المناولة</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1532240"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15463" y="4649023"/>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1759242" y="4506048"/>
            <a:ext cx="2126957" cy="2852433"/>
          </a:xfrm>
          <a:prstGeom prst="rect">
            <a:avLst/>
          </a:prstGeom>
        </p:spPr>
      </p:pic>
      <p:pic>
        <p:nvPicPr>
          <p:cNvPr id="16" name="Image 15" descr="Une image contenant texte, capture d’écran, Rectangle, cercle&#10;&#10;Le contenu généré par l’IA peut être incorrect.">
            <a:extLst>
              <a:ext uri="{FF2B5EF4-FFF2-40B4-BE49-F238E27FC236}">
                <a16:creationId xmlns:a16="http://schemas.microsoft.com/office/drawing/2014/main" id="{1249945A-462C-CA62-9F42-25598F55F77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545721">
            <a:off x="7466251" y="4355607"/>
            <a:ext cx="679221" cy="1391763"/>
          </a:xfrm>
          <a:prstGeom prst="rect">
            <a:avLst/>
          </a:prstGeom>
        </p:spPr>
      </p:pic>
      <p:pic>
        <p:nvPicPr>
          <p:cNvPr id="17" name="Image 16" descr="Une image contenant texte, capture d’écran, Rectangle, cercle&#10;&#10;Le contenu généré par l’IA peut être incorrect.">
            <a:extLst>
              <a:ext uri="{FF2B5EF4-FFF2-40B4-BE49-F238E27FC236}">
                <a16:creationId xmlns:a16="http://schemas.microsoft.com/office/drawing/2014/main" id="{B8169E53-FCC9-F09D-DD25-B4128C692EC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545721">
            <a:off x="6793967" y="4367805"/>
            <a:ext cx="679221" cy="1391763"/>
          </a:xfrm>
          <a:prstGeom prst="rect">
            <a:avLst/>
          </a:prstGeom>
        </p:spPr>
      </p:pic>
      <p:pic>
        <p:nvPicPr>
          <p:cNvPr id="19" name="Image 18" descr="Une image contenant texte, capture d’écran, Rectangle, conception&#10;&#10;Le contenu généré par l’IA peut être incorrect.">
            <a:extLst>
              <a:ext uri="{FF2B5EF4-FFF2-40B4-BE49-F238E27FC236}">
                <a16:creationId xmlns:a16="http://schemas.microsoft.com/office/drawing/2014/main" id="{CE4303D2-2D7B-5FB6-2BF9-5E51B7530F8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438541">
            <a:off x="6359041" y="4885399"/>
            <a:ext cx="691822" cy="1425101"/>
          </a:xfrm>
          <a:prstGeom prst="rect">
            <a:avLst/>
          </a:prstGeom>
        </p:spPr>
      </p:pic>
      <p:pic>
        <p:nvPicPr>
          <p:cNvPr id="20" name="Image 19" descr="Une image contenant texte, capture d’écran, Rectangle, conception&#10;&#10;Le contenu généré par l’IA peut être incorrect.">
            <a:extLst>
              <a:ext uri="{FF2B5EF4-FFF2-40B4-BE49-F238E27FC236}">
                <a16:creationId xmlns:a16="http://schemas.microsoft.com/office/drawing/2014/main" id="{192EF52B-8BA0-7C7D-D2F3-8BEE88ED2D9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438541">
            <a:off x="5551965" y="4798483"/>
            <a:ext cx="691822" cy="1425101"/>
          </a:xfrm>
          <a:prstGeom prst="rect">
            <a:avLst/>
          </a:prstGeom>
        </p:spPr>
      </p:pic>
      <p:pic>
        <p:nvPicPr>
          <p:cNvPr id="22" name="Image 21" descr="Une image contenant texte, bleu vert, conception, motif&#10;&#10;Le contenu généré par l’IA peut être incorrect.">
            <a:extLst>
              <a:ext uri="{FF2B5EF4-FFF2-40B4-BE49-F238E27FC236}">
                <a16:creationId xmlns:a16="http://schemas.microsoft.com/office/drawing/2014/main" id="{CC925AF7-B9B5-719D-B82D-77B95242504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64355" y="5817855"/>
            <a:ext cx="676747" cy="1439388"/>
          </a:xfrm>
          <a:prstGeom prst="rect">
            <a:avLst/>
          </a:prstGeom>
        </p:spPr>
      </p:pic>
      <p:pic>
        <p:nvPicPr>
          <p:cNvPr id="23" name="Image 22" descr="Une image contenant texte, bleu vert, conception, motif&#10;&#10;Le contenu généré par l’IA peut être incorrect.">
            <a:extLst>
              <a:ext uri="{FF2B5EF4-FFF2-40B4-BE49-F238E27FC236}">
                <a16:creationId xmlns:a16="http://schemas.microsoft.com/office/drawing/2014/main" id="{7039C0D5-F103-48A5-E881-451D6FBF255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65411" y="6174513"/>
            <a:ext cx="676747" cy="1439388"/>
          </a:xfrm>
          <a:prstGeom prst="rect">
            <a:avLst/>
          </a:prstGeom>
        </p:spPr>
      </p:pic>
      <p:pic>
        <p:nvPicPr>
          <p:cNvPr id="25" name="Image 24" descr="Une image contenant texte, conception, motif&#10;&#10;Le contenu généré par l’IA peut être incorrect.">
            <a:extLst>
              <a:ext uri="{FF2B5EF4-FFF2-40B4-BE49-F238E27FC236}">
                <a16:creationId xmlns:a16="http://schemas.microsoft.com/office/drawing/2014/main" id="{7781F7E4-4E7E-B438-2500-FE7F0A68FA6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99437" y="6337774"/>
            <a:ext cx="674698" cy="1406051"/>
          </a:xfrm>
          <a:prstGeom prst="rect">
            <a:avLst/>
          </a:prstGeom>
        </p:spPr>
      </p:pic>
      <p:pic>
        <p:nvPicPr>
          <p:cNvPr id="26" name="Image 25" descr="Une image contenant texte, conception, motif&#10;&#10;Le contenu généré par l’IA peut être incorrect.">
            <a:extLst>
              <a:ext uri="{FF2B5EF4-FFF2-40B4-BE49-F238E27FC236}">
                <a16:creationId xmlns:a16="http://schemas.microsoft.com/office/drawing/2014/main" id="{3AC25FC6-2795-A6FD-C45E-F7FEF9B86F3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668770" y="6152077"/>
            <a:ext cx="674698" cy="1406051"/>
          </a:xfrm>
          <a:prstGeom prst="rect">
            <a:avLst/>
          </a:prstGeom>
        </p:spPr>
      </p:pic>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نشاط الضرب (رقمان في رقم)</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بناء جداول الضرب</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SA" sz="2800" dirty="0">
                <a:latin typeface="Microsoft Uighur" panose="02000000000000000000" pitchFamily="2" charset="-78"/>
                <a:cs typeface="Microsoft Uighur" panose="02000000000000000000" pitchFamily="2" charset="-78"/>
              </a:rPr>
              <a:t>نشاط </a:t>
            </a:r>
            <a:r>
              <a:rPr lang="ar-MA" sz="2800" dirty="0">
                <a:latin typeface="Microsoft Uighur" panose="02000000000000000000" pitchFamily="2" charset="-78"/>
                <a:cs typeface="Microsoft Uighur" panose="02000000000000000000" pitchFamily="2" charset="-78"/>
              </a:rPr>
              <a:t>ا</a:t>
            </a:r>
            <a:r>
              <a:rPr lang="ar-SA" sz="2800" dirty="0">
                <a:latin typeface="Microsoft Uighur" panose="02000000000000000000" pitchFamily="2" charset="-78"/>
                <a:cs typeface="Microsoft Uighur" panose="02000000000000000000" pitchFamily="2" charset="-78"/>
              </a:rPr>
              <a:t>لتعرف على العدد </a:t>
            </a:r>
            <a:r>
              <a:rPr lang="ar-MA" sz="2800" dirty="0">
                <a:latin typeface="Microsoft Uighur" panose="02000000000000000000" pitchFamily="2" charset="-78"/>
                <a:cs typeface="Microsoft Uighur" panose="02000000000000000000" pitchFamily="2" charset="-78"/>
              </a:rPr>
              <a:t>باستعمال النقود</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24711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لسلوك سليم داخل القسم يجب علي أن:</a:t>
            </a:r>
            <a:endParaRPr lang="fr-FR" sz="3200" dirty="0">
              <a:solidFill>
                <a:schemeClr val="bg1">
                  <a:lumMod val="75000"/>
                </a:scheme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Microsoft Uighur" panose="02000000000000000000" pitchFamily="2" charset="-78"/>
                <a:cs typeface="Microsoft Uighur" panose="02000000000000000000" pitchFamily="2" charset="-78"/>
              </a:rPr>
              <a:t>سيفوز التلاميذ الذين يلتزمون بهذه السلوك</a:t>
            </a:r>
            <a:r>
              <a:rPr lang="ar-MA" sz="3200" b="1" dirty="0">
                <a:solidFill>
                  <a:schemeClr val="tx1"/>
                </a:solidFill>
                <a:latin typeface="Microsoft Uighur" panose="02000000000000000000" pitchFamily="2" charset="-78"/>
                <a:cs typeface="Microsoft Uighur" panose="02000000000000000000" pitchFamily="2" charset="-78"/>
              </a:rPr>
              <a:t>ات</a:t>
            </a:r>
            <a:r>
              <a:rPr lang="ar-SA" sz="3200" b="1" dirty="0">
                <a:solidFill>
                  <a:schemeClr val="tx1"/>
                </a:solidFill>
                <a:latin typeface="Microsoft Uighur" panose="02000000000000000000" pitchFamily="2" charset="-78"/>
                <a:cs typeface="Microsoft Uighur" panose="02000000000000000000" pitchFamily="2" charset="-78"/>
              </a:rPr>
              <a:t> بنجمة التميز</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الوسائل المشتركة (</a:t>
            </a:r>
            <a:r>
              <a:rPr lang="ar-MA" sz="4400" b="1" dirty="0" err="1">
                <a:latin typeface="Microsoft Uighur" panose="02000000000000000000" pitchFamily="2" charset="-78"/>
                <a:cs typeface="Microsoft Uighur" panose="02000000000000000000" pitchFamily="2" charset="-78"/>
              </a:rPr>
              <a:t>بركار</a:t>
            </a:r>
            <a:r>
              <a:rPr lang="ar-MA" sz="4400" b="1" dirty="0">
                <a:latin typeface="Microsoft Uighur" panose="02000000000000000000" pitchFamily="2" charset="-78"/>
                <a:cs typeface="Microsoft Uighur" panose="02000000000000000000" pitchFamily="2" charset="-78"/>
              </a:rPr>
              <a:t>، </a:t>
            </a:r>
            <a:r>
              <a:rPr lang="ar-MA" sz="4400" b="1" dirty="0" err="1">
                <a:latin typeface="Microsoft Uighur" panose="02000000000000000000" pitchFamily="2" charset="-78"/>
                <a:cs typeface="Microsoft Uighur" panose="02000000000000000000" pitchFamily="2" charset="-78"/>
              </a:rPr>
              <a:t>مسلاط</a:t>
            </a:r>
            <a:r>
              <a:rPr lang="ar-MA" sz="4400" b="1" dirty="0">
                <a:latin typeface="Microsoft Uighur" panose="02000000000000000000" pitchFamily="2" charset="-78"/>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أشارك في تزيين فصلي </a:t>
            </a:r>
            <a:r>
              <a:rPr lang="ar-MA" sz="4400" b="1" dirty="0" err="1">
                <a:latin typeface="Microsoft Uighur" panose="02000000000000000000" pitchFamily="2" charset="-78"/>
                <a:cs typeface="Microsoft Uighur" panose="02000000000000000000" pitchFamily="2" charset="-78"/>
              </a:rPr>
              <a:t>بالصويرات</a:t>
            </a:r>
            <a:r>
              <a:rPr lang="ar-MA" sz="4400" b="1" dirty="0">
                <a:latin typeface="Microsoft Uighur" panose="02000000000000000000" pitchFamily="2" charset="-78"/>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286837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32F623EC-0B80-48F4-46C0-FC83857E0877}"/>
              </a:ext>
            </a:extLst>
          </p:cNvPr>
          <p:cNvSpPr txBox="1"/>
          <p:nvPr/>
        </p:nvSpPr>
        <p:spPr>
          <a:xfrm>
            <a:off x="2183638" y="3896513"/>
            <a:ext cx="8518985" cy="1275349"/>
          </a:xfrm>
          <a:prstGeom prst="rect">
            <a:avLst/>
          </a:prstGeom>
        </p:spPr>
        <p:txBody>
          <a:bodyPr wrap="square" lIns="0" tIns="0" rIns="0" bIns="0" rtlCol="0" anchor="t">
            <a:spAutoFit/>
          </a:bodyPr>
          <a:lstStyle/>
          <a:p>
            <a:pPr algn="ctr" defTabSz="685834" rtl="1">
              <a:lnSpc>
                <a:spcPts val="11099"/>
              </a:lnSpc>
            </a:pPr>
            <a:r>
              <a:rPr lang="fr-FR" sz="5400" dirty="0">
                <a:solidFill>
                  <a:srgbClr val="01070A"/>
                </a:solidFill>
                <a:latin typeface="Microsoft Uighur" panose="02000000000000000000" pitchFamily="2" charset="-78"/>
                <a:cs typeface="Microsoft Uighur" panose="02000000000000000000" pitchFamily="2" charset="-78"/>
              </a:rPr>
              <a:t> </a:t>
            </a:r>
            <a:r>
              <a:rPr lang="ar-SA" sz="5400" dirty="0">
                <a:solidFill>
                  <a:srgbClr val="01070A"/>
                </a:solidFill>
                <a:latin typeface="Microsoft Uighur" panose="02000000000000000000" pitchFamily="2" charset="-78"/>
                <a:cs typeface="Microsoft Uighur" panose="02000000000000000000" pitchFamily="2" charset="-78"/>
              </a:rPr>
              <a:t>نشاط </a:t>
            </a:r>
            <a:r>
              <a:rPr lang="ar-MA" sz="5400" dirty="0">
                <a:solidFill>
                  <a:srgbClr val="01070A"/>
                </a:solidFill>
                <a:latin typeface="Microsoft Uighur" panose="02000000000000000000" pitchFamily="2" charset="-78"/>
                <a:cs typeface="Microsoft Uighur" panose="02000000000000000000" pitchFamily="2" charset="-78"/>
              </a:rPr>
              <a:t>جداول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نشاط اعتيادي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2121" b="90909" l="9353" r="89928">
                        <a14:foregroundMark x1="65468" y1="89091" x2="41727" y2="90909"/>
                        <a14:foregroundMark x1="41727" y1="90909" x2="35971" y2="83030"/>
                      </a14:backgroundRemoval>
                    </a14:imgEffect>
                  </a14:imgLayer>
                </a14:imgProps>
              </a:ext>
              <a:ext uri="{28A0092B-C50C-407E-A947-70E740481C1C}">
                <a14:useLocalDpi xmlns:a14="http://schemas.microsoft.com/office/drawing/2010/main" val="0"/>
              </a:ext>
            </a:extLst>
          </a:blip>
          <a:srcRect t="2959" b="2959"/>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1905000" y="863026"/>
            <a:ext cx="105346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بنائي الأعزاء </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سنقوم ببناء جداول الضرب</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سيساعدنا ذلك في التدرب على الحساب السريع</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ينمذج</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الأستاذ بناء </a:t>
            </a:r>
            <a:r>
              <a:rPr lang="ar-MA" sz="3200" dirty="0">
                <a:solidFill>
                  <a:srgbClr val="FF0000"/>
                </a:solidFill>
                <a:latin typeface="Microsoft Uighur" panose="02000000000000000000" pitchFamily="2" charset="-78"/>
                <a:cs typeface="Microsoft Uighur" panose="02000000000000000000" pitchFamily="2" charset="-78"/>
              </a:rPr>
              <a:t>جدول العدد 2 باستعمال تقنية السلم</a:t>
            </a:r>
            <a:endPar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0" y="901111"/>
            <a:ext cx="12877800" cy="873316"/>
          </a:xfrm>
          <a:prstGeom prst="rect">
            <a:avLst/>
          </a:prstGeom>
          <a:noFill/>
        </p:spPr>
        <p:txBody>
          <a:bodyPr wrap="square" rtlCol="0">
            <a:spAutoFit/>
          </a:bodyPr>
          <a:lstStyle/>
          <a:p>
            <a:pPr marL="0" lvl="1" algn="r" defTabSz="685834" rtl="1">
              <a:lnSpc>
                <a:spcPts val="3017"/>
              </a:lnSpc>
              <a:spcBef>
                <a:spcPct val="0"/>
              </a:spcBef>
            </a:pPr>
            <a:r>
              <a:rPr lang="ar-MA" sz="3600" dirty="0">
                <a:solidFill>
                  <a:prstClr val="white">
                    <a:lumMod val="65000"/>
                  </a:prstClr>
                </a:solidFill>
                <a:latin typeface="Microsoft Uighur" panose="02000000000000000000" pitchFamily="2" charset="-78"/>
                <a:cs typeface="Microsoft Uighur" panose="02000000000000000000" pitchFamily="2" charset="-78"/>
              </a:rPr>
              <a:t>سنقوم الآن ببناء جدول ضرب 3 بشكل جماعي باستعمال تقنية السلم</a:t>
            </a:r>
          </a:p>
          <a:p>
            <a:pPr marL="0" lvl="1" algn="r" defTabSz="685834" rtl="1">
              <a:lnSpc>
                <a:spcPts val="3017"/>
              </a:lnSpc>
              <a:spcBef>
                <a:spcPct val="0"/>
              </a:spcBef>
            </a:pPr>
            <a:r>
              <a:rPr lang="fr-FR" sz="2800" dirty="0">
                <a:solidFill>
                  <a:prstClr val="white">
                    <a:lumMod val="65000"/>
                  </a:prstClr>
                </a:solidFill>
                <a:latin typeface="Microsoft Uighur" panose="02000000000000000000" pitchFamily="2" charset="-78"/>
                <a:cs typeface="Microsoft Uighur" panose="02000000000000000000" pitchFamily="2" charset="-78"/>
              </a:rPr>
              <a:t>.</a:t>
            </a:r>
            <a:endParaRPr lang="ar-SA" sz="28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extLst>
              <p:ext uri="{D42A27DB-BD31-4B8C-83A1-F6EECF244321}">
                <p14:modId xmlns:p14="http://schemas.microsoft.com/office/powerpoint/2010/main" val="441443411"/>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967622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B5059-CDBC-D0F9-19EE-9EA46E4006F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57CF66-59F5-C21C-8A9B-13CE7EEFA99A}"/>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615304F-655E-6F70-F73A-E1A6AF048E75}"/>
              </a:ext>
            </a:extLst>
          </p:cNvPr>
          <p:cNvSpPr>
            <a:spLocks/>
          </p:cNvSpPr>
          <p:nvPr/>
        </p:nvSpPr>
        <p:spPr>
          <a:xfrm>
            <a:off x="152400" y="2355101"/>
            <a:ext cx="13422461" cy="75127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B651E58-984C-4DC2-B532-D167EB088C77}"/>
              </a:ext>
            </a:extLst>
          </p:cNvPr>
          <p:cNvSpPr/>
          <p:nvPr/>
        </p:nvSpPr>
        <p:spPr>
          <a:xfrm>
            <a:off x="-1" y="644346"/>
            <a:ext cx="13716001" cy="142553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D9F58867-A995-AD6A-E50B-C0544E98BF9B}"/>
              </a:ext>
            </a:extLst>
          </p:cNvPr>
          <p:cNvSpPr txBox="1"/>
          <p:nvPr/>
        </p:nvSpPr>
        <p:spPr>
          <a:xfrm>
            <a:off x="990600" y="887104"/>
            <a:ext cx="11305733"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أحسبوا  </a:t>
            </a:r>
            <a:r>
              <a:rPr lang="ar-MA" sz="3200" dirty="0">
                <a:solidFill>
                  <a:prstClr val="white">
                    <a:lumMod val="65000"/>
                  </a:prstClr>
                </a:solidFill>
                <a:latin typeface="Microsoft Uighur" panose="02000000000000000000" pitchFamily="2" charset="-78"/>
                <a:cs typeface="Microsoft Uighur" panose="02000000000000000000" pitchFamily="2" charset="-78"/>
              </a:rPr>
              <a:t>الجداء</a:t>
            </a:r>
            <a:r>
              <a:rPr lang="ar-SA" sz="3200" dirty="0">
                <a:solidFill>
                  <a:prstClr val="white">
                    <a:lumMod val="65000"/>
                  </a:prstClr>
                </a:solidFill>
                <a:latin typeface="Microsoft Uighur" panose="02000000000000000000" pitchFamily="2" charset="-78"/>
                <a:cs typeface="Microsoft Uighur" panose="02000000000000000000" pitchFamily="2" charset="-78"/>
              </a:rPr>
              <a:t>.</a:t>
            </a:r>
          </a:p>
        </p:txBody>
      </p:sp>
      <p:sp>
        <p:nvSpPr>
          <p:cNvPr id="3" name="Freeform 8">
            <a:extLst>
              <a:ext uri="{FF2B5EF4-FFF2-40B4-BE49-F238E27FC236}">
                <a16:creationId xmlns:a16="http://schemas.microsoft.com/office/drawing/2014/main" id="{6564F78C-DA6F-40AE-AF49-FAC5297234E9}"/>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DCED48ED-000C-E257-9EBD-4E669057B17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Picture 9">
            <a:extLst>
              <a:ext uri="{FF2B5EF4-FFF2-40B4-BE49-F238E27FC236}">
                <a16:creationId xmlns:a16="http://schemas.microsoft.com/office/drawing/2014/main" id="{9D6AD167-E610-DEBE-EDC1-847ACB3E9D38}"/>
              </a:ext>
            </a:extLst>
          </p:cNvPr>
          <p:cNvPicPr>
            <a:picLocks noChangeAspect="1"/>
          </p:cNvPicPr>
          <p:nvPr/>
        </p:nvPicPr>
        <p:blipFill rotWithShape="1">
          <a:blip r:embed="rId4">
            <a:clrChange>
              <a:clrFrom>
                <a:srgbClr val="FFFFFF"/>
              </a:clrFrom>
              <a:clrTo>
                <a:srgbClr val="FFFFFF">
                  <a:alpha val="0"/>
                </a:srgbClr>
              </a:clrTo>
            </a:clrChange>
          </a:blip>
          <a:srcRect l="11025" t="14561" r="11389" b="14089"/>
          <a:stretch/>
        </p:blipFill>
        <p:spPr>
          <a:xfrm>
            <a:off x="3583286" y="3719013"/>
            <a:ext cx="6549427" cy="4458466"/>
          </a:xfrm>
          <a:prstGeom prst="roundRect">
            <a:avLst/>
          </a:prstGeom>
        </p:spPr>
      </p:pic>
      <p:sp>
        <p:nvSpPr>
          <p:cNvPr id="6" name="ZoneTexte 5">
            <a:extLst>
              <a:ext uri="{FF2B5EF4-FFF2-40B4-BE49-F238E27FC236}">
                <a16:creationId xmlns:a16="http://schemas.microsoft.com/office/drawing/2014/main" id="{A81EE1CB-C7B4-81B6-BB83-CB9A797B1950}"/>
              </a:ext>
            </a:extLst>
          </p:cNvPr>
          <p:cNvSpPr txBox="1"/>
          <p:nvPr/>
        </p:nvSpPr>
        <p:spPr>
          <a:xfrm>
            <a:off x="4495800" y="4838700"/>
            <a:ext cx="5029200" cy="1862048"/>
          </a:xfrm>
          <a:prstGeom prst="rect">
            <a:avLst/>
          </a:prstGeom>
          <a:noFill/>
        </p:spPr>
        <p:txBody>
          <a:bodyPr wrap="square" rtlCol="0">
            <a:spAutoFit/>
          </a:bodyPr>
          <a:lstStyle/>
          <a:p>
            <a:pPr marL="0" algn="l" defTabSz="914400" rtl="0" eaLnBrk="1" latinLnBrk="0" hangingPunct="1"/>
            <a:r>
              <a:rPr lang="fr-FR" sz="11500" dirty="0">
                <a:solidFill>
                  <a:schemeClr val="bg1"/>
                </a:solidFill>
              </a:rPr>
              <a:t>6×2=..</a:t>
            </a:r>
          </a:p>
        </p:txBody>
      </p:sp>
    </p:spTree>
    <p:extLst>
      <p:ext uri="{BB962C8B-B14F-4D97-AF65-F5344CB8AC3E}">
        <p14:creationId xmlns:p14="http://schemas.microsoft.com/office/powerpoint/2010/main" val="1519753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88125-9E9C-D9BD-A451-0489F53BCD7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AE3553A-FA7C-41F8-49EB-1196A0B69688}"/>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CAD8E11-9D39-309B-7E35-779F9ABC88CA}"/>
              </a:ext>
            </a:extLst>
          </p:cNvPr>
          <p:cNvSpPr>
            <a:spLocks/>
          </p:cNvSpPr>
          <p:nvPr/>
        </p:nvSpPr>
        <p:spPr>
          <a:xfrm>
            <a:off x="152400" y="2355101"/>
            <a:ext cx="13422461" cy="75127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32A43BD-B17B-55A8-07F2-520733B79273}"/>
              </a:ext>
            </a:extLst>
          </p:cNvPr>
          <p:cNvSpPr/>
          <p:nvPr/>
        </p:nvSpPr>
        <p:spPr>
          <a:xfrm>
            <a:off x="-1" y="644346"/>
            <a:ext cx="13716001" cy="142553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65BDDA1-0350-9D9E-EE0E-FF257E088F83}"/>
              </a:ext>
            </a:extLst>
          </p:cNvPr>
          <p:cNvSpPr txBox="1"/>
          <p:nvPr/>
        </p:nvSpPr>
        <p:spPr>
          <a:xfrm>
            <a:off x="1205132" y="997522"/>
            <a:ext cx="11305733"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p>
        </p:txBody>
      </p:sp>
      <p:sp>
        <p:nvSpPr>
          <p:cNvPr id="3" name="Freeform 8">
            <a:extLst>
              <a:ext uri="{FF2B5EF4-FFF2-40B4-BE49-F238E27FC236}">
                <a16:creationId xmlns:a16="http://schemas.microsoft.com/office/drawing/2014/main" id="{79CD1CFA-8215-1206-EF2C-56D220E70748}"/>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E6F6652-0C27-FAB6-7462-C4C7583BC39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Picture 9">
            <a:extLst>
              <a:ext uri="{FF2B5EF4-FFF2-40B4-BE49-F238E27FC236}">
                <a16:creationId xmlns:a16="http://schemas.microsoft.com/office/drawing/2014/main" id="{6D1AFDFD-1B94-0660-EC73-8C183C7D5F4F}"/>
              </a:ext>
            </a:extLst>
          </p:cNvPr>
          <p:cNvPicPr>
            <a:picLocks noChangeAspect="1"/>
          </p:cNvPicPr>
          <p:nvPr/>
        </p:nvPicPr>
        <p:blipFill rotWithShape="1">
          <a:blip r:embed="rId4">
            <a:clrChange>
              <a:clrFrom>
                <a:srgbClr val="FFFFFF"/>
              </a:clrFrom>
              <a:clrTo>
                <a:srgbClr val="FFFFFF">
                  <a:alpha val="0"/>
                </a:srgbClr>
              </a:clrTo>
            </a:clrChange>
          </a:blip>
          <a:srcRect l="11025" t="14561" r="11389" b="14089"/>
          <a:stretch/>
        </p:blipFill>
        <p:spPr>
          <a:xfrm>
            <a:off x="3583286" y="3719013"/>
            <a:ext cx="6549427" cy="4458466"/>
          </a:xfrm>
          <a:prstGeom prst="roundRect">
            <a:avLst/>
          </a:prstGeom>
        </p:spPr>
      </p:pic>
      <p:sp>
        <p:nvSpPr>
          <p:cNvPr id="6" name="ZoneTexte 5">
            <a:extLst>
              <a:ext uri="{FF2B5EF4-FFF2-40B4-BE49-F238E27FC236}">
                <a16:creationId xmlns:a16="http://schemas.microsoft.com/office/drawing/2014/main" id="{8724AAF2-820C-2A62-BE82-F485F7B9667F}"/>
              </a:ext>
            </a:extLst>
          </p:cNvPr>
          <p:cNvSpPr txBox="1"/>
          <p:nvPr/>
        </p:nvSpPr>
        <p:spPr>
          <a:xfrm>
            <a:off x="4419600" y="4838700"/>
            <a:ext cx="5105400" cy="1862048"/>
          </a:xfrm>
          <a:prstGeom prst="rect">
            <a:avLst/>
          </a:prstGeom>
          <a:noFill/>
        </p:spPr>
        <p:txBody>
          <a:bodyPr wrap="square" rtlCol="0">
            <a:spAutoFit/>
          </a:bodyPr>
          <a:lstStyle/>
          <a:p>
            <a:pPr marL="0" algn="l" defTabSz="914400" rtl="0" eaLnBrk="1" latinLnBrk="0" hangingPunct="1"/>
            <a:r>
              <a:rPr lang="fr-FR" sz="11500" dirty="0">
                <a:solidFill>
                  <a:schemeClr val="bg1"/>
                </a:solidFill>
              </a:rPr>
              <a:t>6×2=12</a:t>
            </a:r>
          </a:p>
        </p:txBody>
      </p:sp>
      <p:pic>
        <p:nvPicPr>
          <p:cNvPr id="9" name="Image 8" descr="Une image contenant dessin humoristique, Dessin d’enfant, clipart, Dessin animé&#10;&#10;Le contenu généré par l’IA peut être incorrect.">
            <a:extLst>
              <a:ext uri="{FF2B5EF4-FFF2-40B4-BE49-F238E27FC236}">
                <a16:creationId xmlns:a16="http://schemas.microsoft.com/office/drawing/2014/main" id="{0ECBDFDC-C92D-52E8-1015-2729D7E664E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Tree>
    <p:extLst>
      <p:ext uri="{BB962C8B-B14F-4D97-AF65-F5344CB8AC3E}">
        <p14:creationId xmlns:p14="http://schemas.microsoft.com/office/powerpoint/2010/main" val="1235753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EF9AD-1C65-3F9B-EB50-932DE8F5EBC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ED28F4C-292C-C5A2-DA68-3A4B64D1CA7F}"/>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A487AA0-D557-9AF3-1E42-B467F10B052F}"/>
              </a:ext>
            </a:extLst>
          </p:cNvPr>
          <p:cNvSpPr>
            <a:spLocks/>
          </p:cNvSpPr>
          <p:nvPr/>
        </p:nvSpPr>
        <p:spPr>
          <a:xfrm>
            <a:off x="152400" y="2355101"/>
            <a:ext cx="13422461" cy="75127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D27CA05-9C80-5C95-B033-E1ACA52C7ACD}"/>
              </a:ext>
            </a:extLst>
          </p:cNvPr>
          <p:cNvSpPr/>
          <p:nvPr/>
        </p:nvSpPr>
        <p:spPr>
          <a:xfrm>
            <a:off x="-1" y="644346"/>
            <a:ext cx="13716001" cy="142553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AEE5F3A-5D92-D72C-7F1A-2EDBF640CA91}"/>
              </a:ext>
            </a:extLst>
          </p:cNvPr>
          <p:cNvSpPr txBox="1"/>
          <p:nvPr/>
        </p:nvSpPr>
        <p:spPr>
          <a:xfrm>
            <a:off x="1205132" y="833735"/>
            <a:ext cx="11305733"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a:t>
            </a:r>
            <a:r>
              <a:rPr lang="ar-MA" sz="3200" dirty="0">
                <a:solidFill>
                  <a:prstClr val="white">
                    <a:lumMod val="65000"/>
                  </a:prstClr>
                </a:solidFill>
                <a:latin typeface="Microsoft Uighur" panose="02000000000000000000" pitchFamily="2" charset="-78"/>
                <a:cs typeface="Microsoft Uighur" panose="02000000000000000000" pitchFamily="2" charset="-78"/>
              </a:rPr>
              <a:t>ا</a:t>
            </a:r>
            <a:r>
              <a:rPr lang="ar-SA" sz="3200" dirty="0" err="1">
                <a:solidFill>
                  <a:prstClr val="white">
                    <a:lumMod val="65000"/>
                  </a:prstClr>
                </a:solidFill>
                <a:latin typeface="Microsoft Uighur" panose="02000000000000000000" pitchFamily="2" charset="-78"/>
                <a:cs typeface="Microsoft Uighur" panose="02000000000000000000" pitchFamily="2" charset="-78"/>
              </a:rPr>
              <a:t>حسبو</a:t>
            </a:r>
            <a:r>
              <a:rPr lang="ar-MA" sz="3200" dirty="0">
                <a:solidFill>
                  <a:prstClr val="white">
                    <a:lumMod val="65000"/>
                  </a:prstClr>
                </a:solidFill>
                <a:latin typeface="Microsoft Uighur" panose="02000000000000000000" pitchFamily="2" charset="-78"/>
                <a:cs typeface="Microsoft Uighur" panose="02000000000000000000" pitchFamily="2" charset="-78"/>
              </a:rPr>
              <a:t>ا الجداء</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EC36E12D-15CD-52F0-622C-D133D24BD964}"/>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F9F5102-411F-CA12-5C64-FFA7D3A6E3E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Picture 9">
            <a:extLst>
              <a:ext uri="{FF2B5EF4-FFF2-40B4-BE49-F238E27FC236}">
                <a16:creationId xmlns:a16="http://schemas.microsoft.com/office/drawing/2014/main" id="{944F048F-8D4C-F885-6462-B6A66F7FB8B1}"/>
              </a:ext>
            </a:extLst>
          </p:cNvPr>
          <p:cNvPicPr>
            <a:picLocks noChangeAspect="1"/>
          </p:cNvPicPr>
          <p:nvPr/>
        </p:nvPicPr>
        <p:blipFill rotWithShape="1">
          <a:blip r:embed="rId4">
            <a:clrChange>
              <a:clrFrom>
                <a:srgbClr val="FFFFFF"/>
              </a:clrFrom>
              <a:clrTo>
                <a:srgbClr val="FFFFFF">
                  <a:alpha val="0"/>
                </a:srgbClr>
              </a:clrTo>
            </a:clrChange>
          </a:blip>
          <a:srcRect l="11025" t="14561" r="11389" b="14089"/>
          <a:stretch/>
        </p:blipFill>
        <p:spPr>
          <a:xfrm>
            <a:off x="3583286" y="3719013"/>
            <a:ext cx="6549427" cy="4458466"/>
          </a:xfrm>
          <a:prstGeom prst="roundRect">
            <a:avLst/>
          </a:prstGeom>
        </p:spPr>
      </p:pic>
      <p:sp>
        <p:nvSpPr>
          <p:cNvPr id="6" name="ZoneTexte 5">
            <a:extLst>
              <a:ext uri="{FF2B5EF4-FFF2-40B4-BE49-F238E27FC236}">
                <a16:creationId xmlns:a16="http://schemas.microsoft.com/office/drawing/2014/main" id="{FDA18F65-B7C2-F507-E7F0-446340BA43F1}"/>
              </a:ext>
            </a:extLst>
          </p:cNvPr>
          <p:cNvSpPr txBox="1"/>
          <p:nvPr/>
        </p:nvSpPr>
        <p:spPr>
          <a:xfrm>
            <a:off x="4457698" y="4838700"/>
            <a:ext cx="4800600" cy="1862048"/>
          </a:xfrm>
          <a:prstGeom prst="rect">
            <a:avLst/>
          </a:prstGeom>
          <a:noFill/>
        </p:spPr>
        <p:txBody>
          <a:bodyPr wrap="square" rtlCol="0">
            <a:spAutoFit/>
          </a:bodyPr>
          <a:lstStyle/>
          <a:p>
            <a:pPr marL="0" algn="l" defTabSz="914400" rtl="0" eaLnBrk="1" latinLnBrk="0" hangingPunct="1"/>
            <a:r>
              <a:rPr lang="fr-FR" sz="11500" dirty="0">
                <a:solidFill>
                  <a:schemeClr val="bg1"/>
                </a:solidFill>
              </a:rPr>
              <a:t>7×</a:t>
            </a:r>
            <a:r>
              <a:rPr lang="ar-MA" sz="11500" dirty="0">
                <a:solidFill>
                  <a:schemeClr val="bg1"/>
                </a:solidFill>
              </a:rPr>
              <a:t>3</a:t>
            </a:r>
            <a:r>
              <a:rPr lang="fr-FR" sz="11500" dirty="0">
                <a:solidFill>
                  <a:schemeClr val="bg1"/>
                </a:solidFill>
              </a:rPr>
              <a:t>=..</a:t>
            </a:r>
          </a:p>
        </p:txBody>
      </p:sp>
    </p:spTree>
    <p:extLst>
      <p:ext uri="{BB962C8B-B14F-4D97-AF65-F5344CB8AC3E}">
        <p14:creationId xmlns:p14="http://schemas.microsoft.com/office/powerpoint/2010/main" val="2034712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B4D60-A63E-3C0E-C432-44CDA60496C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F6BF6CD-C5C8-1DDE-1CBC-8BE82303B711}"/>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2CFA38E-156A-F661-4612-14161A92C1E6}"/>
              </a:ext>
            </a:extLst>
          </p:cNvPr>
          <p:cNvSpPr>
            <a:spLocks/>
          </p:cNvSpPr>
          <p:nvPr/>
        </p:nvSpPr>
        <p:spPr>
          <a:xfrm>
            <a:off x="152400" y="2355101"/>
            <a:ext cx="13422461" cy="75127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EB28E10-1BB3-391C-546E-2D3EB96F7A9E}"/>
              </a:ext>
            </a:extLst>
          </p:cNvPr>
          <p:cNvSpPr/>
          <p:nvPr/>
        </p:nvSpPr>
        <p:spPr>
          <a:xfrm>
            <a:off x="-1" y="644346"/>
            <a:ext cx="13716001" cy="142553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55257F1-A60D-2298-8419-201880F25FF8}"/>
              </a:ext>
            </a:extLst>
          </p:cNvPr>
          <p:cNvSpPr txBox="1"/>
          <p:nvPr/>
        </p:nvSpPr>
        <p:spPr>
          <a:xfrm>
            <a:off x="1205132" y="823977"/>
            <a:ext cx="11305733"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p>
        </p:txBody>
      </p:sp>
      <p:sp>
        <p:nvSpPr>
          <p:cNvPr id="3" name="Freeform 8">
            <a:extLst>
              <a:ext uri="{FF2B5EF4-FFF2-40B4-BE49-F238E27FC236}">
                <a16:creationId xmlns:a16="http://schemas.microsoft.com/office/drawing/2014/main" id="{BCC740B1-F2ED-8DAE-A393-74B99A70B4EF}"/>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77DE723E-6B76-7270-134E-3EA7E37C645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Picture 9">
            <a:extLst>
              <a:ext uri="{FF2B5EF4-FFF2-40B4-BE49-F238E27FC236}">
                <a16:creationId xmlns:a16="http://schemas.microsoft.com/office/drawing/2014/main" id="{DBC3BCDA-7DB6-F25B-D202-D3FE7A6D3519}"/>
              </a:ext>
            </a:extLst>
          </p:cNvPr>
          <p:cNvPicPr>
            <a:picLocks noChangeAspect="1"/>
          </p:cNvPicPr>
          <p:nvPr/>
        </p:nvPicPr>
        <p:blipFill rotWithShape="1">
          <a:blip r:embed="rId4">
            <a:clrChange>
              <a:clrFrom>
                <a:srgbClr val="FFFFFF"/>
              </a:clrFrom>
              <a:clrTo>
                <a:srgbClr val="FFFFFF">
                  <a:alpha val="0"/>
                </a:srgbClr>
              </a:clrTo>
            </a:clrChange>
          </a:blip>
          <a:srcRect l="11025" t="14561" r="11389" b="14089"/>
          <a:stretch/>
        </p:blipFill>
        <p:spPr>
          <a:xfrm>
            <a:off x="3352800" y="3719013"/>
            <a:ext cx="6856114" cy="4458466"/>
          </a:xfrm>
          <a:prstGeom prst="roundRect">
            <a:avLst/>
          </a:prstGeom>
        </p:spPr>
      </p:pic>
      <p:sp>
        <p:nvSpPr>
          <p:cNvPr id="6" name="ZoneTexte 5">
            <a:extLst>
              <a:ext uri="{FF2B5EF4-FFF2-40B4-BE49-F238E27FC236}">
                <a16:creationId xmlns:a16="http://schemas.microsoft.com/office/drawing/2014/main" id="{716BBBBD-89F2-F2D0-BD70-68950BB4A028}"/>
              </a:ext>
            </a:extLst>
          </p:cNvPr>
          <p:cNvSpPr txBox="1"/>
          <p:nvPr/>
        </p:nvSpPr>
        <p:spPr>
          <a:xfrm>
            <a:off x="4343400" y="4838700"/>
            <a:ext cx="5715000" cy="1862048"/>
          </a:xfrm>
          <a:prstGeom prst="rect">
            <a:avLst/>
          </a:prstGeom>
          <a:noFill/>
        </p:spPr>
        <p:txBody>
          <a:bodyPr wrap="square" rtlCol="0">
            <a:spAutoFit/>
          </a:bodyPr>
          <a:lstStyle/>
          <a:p>
            <a:r>
              <a:rPr lang="fr-FR" sz="11500" dirty="0">
                <a:solidFill>
                  <a:schemeClr val="bg1"/>
                </a:solidFill>
              </a:rPr>
              <a:t>7×</a:t>
            </a:r>
            <a:r>
              <a:rPr lang="ar-MA" sz="11500" dirty="0">
                <a:solidFill>
                  <a:schemeClr val="bg1"/>
                </a:solidFill>
              </a:rPr>
              <a:t>3</a:t>
            </a:r>
            <a:r>
              <a:rPr lang="fr-FR" sz="11500" dirty="0">
                <a:solidFill>
                  <a:schemeClr val="bg1"/>
                </a:solidFill>
              </a:rPr>
              <a:t>=</a:t>
            </a:r>
            <a:r>
              <a:rPr lang="ar-MA" sz="11500" dirty="0">
                <a:solidFill>
                  <a:schemeClr val="bg1"/>
                </a:solidFill>
              </a:rPr>
              <a:t>21</a:t>
            </a:r>
            <a:endParaRPr lang="fr-FR" sz="11500" dirty="0">
              <a:solidFill>
                <a:schemeClr val="bg1"/>
              </a:solidFill>
            </a:endParaRPr>
          </a:p>
        </p:txBody>
      </p:sp>
      <p:pic>
        <p:nvPicPr>
          <p:cNvPr id="7" name="Image 6" descr="Une image contenant dessin humoristique, Dessin d’enfant, clipart, Dessin animé&#10;&#10;Le contenu généré par l’IA peut être incorrect.">
            <a:extLst>
              <a:ext uri="{FF2B5EF4-FFF2-40B4-BE49-F238E27FC236}">
                <a16:creationId xmlns:a16="http://schemas.microsoft.com/office/drawing/2014/main" id="{CE5C933E-137F-80A3-9912-94252F8F8A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Tree>
    <p:extLst>
      <p:ext uri="{BB962C8B-B14F-4D97-AF65-F5344CB8AC3E}">
        <p14:creationId xmlns:p14="http://schemas.microsoft.com/office/powerpoint/2010/main" val="2985362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SA" sz="5400" dirty="0">
                <a:solidFill>
                  <a:srgbClr val="01070A"/>
                </a:solidFill>
                <a:latin typeface="Microsoft Uighur" panose="02000000000000000000" pitchFamily="2" charset="-78"/>
                <a:cs typeface="Microsoft Uighur" panose="02000000000000000000" pitchFamily="2" charset="-78"/>
              </a:rPr>
              <a:t>تعرف وقراءة الأعداد وتمييز القيمة المكانية لرقم معين ضمن أعداد.</a:t>
            </a: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t="503" b="50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58576-30ED-EA7C-15B5-8752720C9CF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1BDBBFC-DDB6-746A-4D70-25065572A1F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1E08495-845E-3B32-E433-1F57EFA4065B}"/>
              </a:ext>
            </a:extLst>
          </p:cNvPr>
          <p:cNvSpPr/>
          <p:nvPr/>
        </p:nvSpPr>
        <p:spPr>
          <a:xfrm>
            <a:off x="275853" y="2550884"/>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EFBC101-7556-D915-BDA2-1E69A693CBCF}"/>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892E606-4C7A-3FB9-FD9F-0BBC22C79417}"/>
              </a:ext>
            </a:extLst>
          </p:cNvPr>
          <p:cNvSpPr txBox="1"/>
          <p:nvPr/>
        </p:nvSpPr>
        <p:spPr>
          <a:xfrm>
            <a:off x="838200" y="863026"/>
            <a:ext cx="116014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ابنائي الأعزاء، الآن </a:t>
            </a:r>
            <a:r>
              <a:rPr lang="ar-SA" sz="3200" dirty="0">
                <a:solidFill>
                  <a:prstClr val="white">
                    <a:lumMod val="65000"/>
                  </a:prstClr>
                </a:solidFill>
                <a:latin typeface="Microsoft Uighur" panose="02000000000000000000" pitchFamily="2" charset="-78"/>
                <a:cs typeface="Microsoft Uighur" panose="02000000000000000000" pitchFamily="2" charset="-78"/>
              </a:rPr>
              <a:t>ستنعرف على كيفية تمثيل و</a:t>
            </a:r>
            <a:r>
              <a:rPr lang="ar-MA" sz="3200" dirty="0">
                <a:solidFill>
                  <a:prstClr val="white">
                    <a:lumMod val="65000"/>
                  </a:prstClr>
                </a:solidFill>
                <a:latin typeface="Microsoft Uighur" panose="02000000000000000000" pitchFamily="2" charset="-78"/>
                <a:cs typeface="Microsoft Uighur" panose="02000000000000000000" pitchFamily="2" charset="-78"/>
              </a:rPr>
              <a:t> قراءة وكتابة الأعداد من 0 إلى999 999 باستعمال النقود.</a:t>
            </a:r>
          </a:p>
          <a:p>
            <a:pPr lvl="1" indent="-457200" algn="r" defTabSz="685834" rtl="1">
              <a:lnSpc>
                <a:spcPts val="3017"/>
              </a:lnSpc>
              <a:spcBef>
                <a:spcPct val="0"/>
              </a:spcBef>
              <a:buFont typeface="Arial" panose="020B0604020202020204" pitchFamily="34" charset="0"/>
              <a:buChar char="•"/>
            </a:pPr>
            <a:r>
              <a:rPr lang="ar-SA" sz="2400" dirty="0">
                <a:solidFill>
                  <a:srgbClr val="FF0000"/>
                </a:solidFill>
                <a:latin typeface="Microsoft Uighur" panose="02000000000000000000" pitchFamily="2" charset="-78"/>
                <a:cs typeface="Microsoft Uighur" panose="02000000000000000000" pitchFamily="2" charset="-78"/>
              </a:rPr>
              <a:t>يستعين الأستاذ ببطاقة النشاط لنمذجة النشاط.</a:t>
            </a:r>
            <a:endParaRPr lang="fr-FR" dirty="0">
              <a:solidFill>
                <a:srgbClr val="FF0000"/>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D3A81952-617A-60E7-E024-EA22D938338F}"/>
              </a:ext>
            </a:extLst>
          </p:cNvPr>
          <p:cNvGraphicFramePr>
            <a:graphicFrameLocks noGrp="1"/>
          </p:cNvGraphicFramePr>
          <p:nvPr>
            <p:extLst>
              <p:ext uri="{D42A27DB-BD31-4B8C-83A1-F6EECF244321}">
                <p14:modId xmlns:p14="http://schemas.microsoft.com/office/powerpoint/2010/main" val="1267879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E225A5C3-9EA8-8F57-37C9-7C9E7679794C}"/>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19" name="ZoneTexte 18">
            <a:extLst>
              <a:ext uri="{FF2B5EF4-FFF2-40B4-BE49-F238E27FC236}">
                <a16:creationId xmlns:a16="http://schemas.microsoft.com/office/drawing/2014/main" id="{8032B678-0766-7898-52E7-4747855FBDDC}"/>
              </a:ext>
            </a:extLst>
          </p:cNvPr>
          <p:cNvSpPr txBox="1"/>
          <p:nvPr/>
        </p:nvSpPr>
        <p:spPr>
          <a:xfrm>
            <a:off x="9583759" y="4903451"/>
            <a:ext cx="2726354" cy="2308324"/>
          </a:xfrm>
          <a:prstGeom prst="rect">
            <a:avLst/>
          </a:prstGeom>
          <a:noFill/>
        </p:spPr>
        <p:txBody>
          <a:bodyPr wrap="square" rtlCol="0">
            <a:spAutoFit/>
          </a:bodyPr>
          <a:lstStyle/>
          <a:p>
            <a:pPr algn="r" rtl="1"/>
            <a:r>
              <a:rPr lang="ar-SA" sz="3600" dirty="0">
                <a:solidFill>
                  <a:schemeClr val="bg1"/>
                </a:solidFill>
                <a:latin typeface="IBM Plex Sans Arabic" panose="020B0503050203000203" pitchFamily="34" charset="-78"/>
                <a:cs typeface="IBM Plex Sans Arabic" panose="020B0503050203000203" pitchFamily="34" charset="-78"/>
              </a:rPr>
              <a:t>نمذجة التعرف على الاعداد بالخشيبات والحزم</a:t>
            </a:r>
            <a:endParaRPr lang="fr-FR" sz="3600" dirty="0">
              <a:solidFill>
                <a:schemeClr val="bg1"/>
              </a:solidFill>
              <a:latin typeface="IBM Plex Sans Arabic" panose="020B0503050203000203" pitchFamily="34" charset="-78"/>
              <a:cs typeface="IBM Plex Sans Arabic" panose="020B0503050203000203" pitchFamily="34" charset="-78"/>
            </a:endParaRPr>
          </a:p>
        </p:txBody>
      </p:sp>
      <p:grpSp>
        <p:nvGrpSpPr>
          <p:cNvPr id="5" name="Groupe 4">
            <a:extLst>
              <a:ext uri="{FF2B5EF4-FFF2-40B4-BE49-F238E27FC236}">
                <a16:creationId xmlns:a16="http://schemas.microsoft.com/office/drawing/2014/main" id="{F8AFCB50-FD3A-0B97-141C-DD29DFBF5972}"/>
              </a:ext>
            </a:extLst>
          </p:cNvPr>
          <p:cNvGrpSpPr/>
          <p:nvPr/>
        </p:nvGrpSpPr>
        <p:grpSpPr>
          <a:xfrm>
            <a:off x="1241896" y="3508716"/>
            <a:ext cx="6552918" cy="6056711"/>
            <a:chOff x="5499212" y="3272011"/>
            <a:chExt cx="6552918" cy="6056711"/>
          </a:xfrm>
        </p:grpSpPr>
        <p:pic>
          <p:nvPicPr>
            <p:cNvPr id="6" name="Image 5" descr="Une image contenant capture d’écran, Rectangle, cadre photo, art&#10;&#10;Le contenu généré par l’IA peut être incorrect.">
              <a:extLst>
                <a:ext uri="{FF2B5EF4-FFF2-40B4-BE49-F238E27FC236}">
                  <a16:creationId xmlns:a16="http://schemas.microsoft.com/office/drawing/2014/main" id="{443D4A1E-0F43-F1C9-28F4-BA9AFB483662}"/>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6312906" y="3272011"/>
              <a:ext cx="4762500" cy="2500595"/>
            </a:xfrm>
            <a:prstGeom prst="rect">
              <a:avLst/>
            </a:prstGeom>
          </p:spPr>
        </p:pic>
        <p:pic>
          <p:nvPicPr>
            <p:cNvPr id="7" name="Image 6">
              <a:extLst>
                <a:ext uri="{FF2B5EF4-FFF2-40B4-BE49-F238E27FC236}">
                  <a16:creationId xmlns:a16="http://schemas.microsoft.com/office/drawing/2014/main" id="{12A1013D-39DF-C47F-0F7B-973EA8644C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917" b="93904" l="5625" r="90781">
                          <a14:foregroundMark x1="24844" y1="19695" x2="17578" y2="19695"/>
                          <a14:foregroundMark x1="44844" y1="6917" x2="38125" y2="7386"/>
                          <a14:foregroundMark x1="21328" y1="42556" x2="18828" y2="45955"/>
                          <a14:foregroundMark x1="9609" y1="33998" x2="9375" y2="52403"/>
                          <a14:foregroundMark x1="9375" y1="52403" x2="8672" y2="55451"/>
                          <a14:foregroundMark x1="6406" y1="48769" x2="5781" y2="61547"/>
                          <a14:foregroundMark x1="26719" y1="86401" x2="21016" y2="88746"/>
                          <a14:foregroundMark x1="40391" y1="80657" x2="51172" y2="81125"/>
                          <a14:foregroundMark x1="34063" y1="89683" x2="49688" y2="67409"/>
                          <a14:foregroundMark x1="49688" y1="67409" x2="37266" y2="62837"/>
                          <a14:foregroundMark x1="37266" y1="62837" x2="29453" y2="64713"/>
                          <a14:foregroundMark x1="29453" y1="64713" x2="29297" y2="64947"/>
                          <a14:foregroundMark x1="33438" y1="70692" x2="42578" y2="89566"/>
                          <a14:foregroundMark x1="42578" y1="89566" x2="54063" y2="91325"/>
                          <a14:foregroundMark x1="54063" y1="91325" x2="55000" y2="86401"/>
                          <a14:foregroundMark x1="51484" y1="94021" x2="37500" y2="92966"/>
                          <a14:foregroundMark x1="90781" y1="32122" x2="90781" y2="36342"/>
                        </a14:backgroundRemoval>
                      </a14:imgEffect>
                    </a14:imgLayer>
                  </a14:imgProps>
                </a:ext>
                <a:ext uri="{28A0092B-C50C-407E-A947-70E740481C1C}">
                  <a14:useLocalDpi xmlns:a14="http://schemas.microsoft.com/office/drawing/2010/main" val="0"/>
                </a:ext>
              </a:extLst>
            </a:blip>
            <a:srcRect/>
            <a:stretch/>
          </p:blipFill>
          <p:spPr>
            <a:xfrm>
              <a:off x="5499212" y="4961817"/>
              <a:ext cx="6552918" cy="4366905"/>
            </a:xfrm>
            <a:prstGeom prst="rect">
              <a:avLst/>
            </a:prstGeom>
          </p:spPr>
        </p:pic>
      </p:grpSp>
      <p:pic>
        <p:nvPicPr>
          <p:cNvPr id="3" name="Image 2">
            <a:extLst>
              <a:ext uri="{FF2B5EF4-FFF2-40B4-BE49-F238E27FC236}">
                <a16:creationId xmlns:a16="http://schemas.microsoft.com/office/drawing/2014/main" id="{30F0D410-8FDE-993B-429E-5F6371C9EF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00481" y="3084743"/>
            <a:ext cx="4762500" cy="4762500"/>
          </a:xfrm>
          <a:prstGeom prst="rect">
            <a:avLst/>
          </a:prstGeom>
        </p:spPr>
      </p:pic>
      <p:sp>
        <p:nvSpPr>
          <p:cNvPr id="4" name="ZoneTexte 3">
            <a:extLst>
              <a:ext uri="{FF2B5EF4-FFF2-40B4-BE49-F238E27FC236}">
                <a16:creationId xmlns:a16="http://schemas.microsoft.com/office/drawing/2014/main" id="{66293D2E-8A1E-6BFB-2B5D-A9C3E01EED8E}"/>
              </a:ext>
            </a:extLst>
          </p:cNvPr>
          <p:cNvSpPr txBox="1"/>
          <p:nvPr/>
        </p:nvSpPr>
        <p:spPr>
          <a:xfrm>
            <a:off x="9311815" y="4130780"/>
            <a:ext cx="2833006" cy="2400657"/>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نشاط التعرف على الأعداد باستعمال </a:t>
            </a:r>
            <a:r>
              <a:rPr lang="ar-MA" sz="4400" b="1" dirty="0">
                <a:latin typeface="Microsoft Uighur" panose="02000000000000000000" pitchFamily="2" charset="-78"/>
                <a:cs typeface="Microsoft Uighur" panose="02000000000000000000" pitchFamily="2" charset="-78"/>
              </a:rPr>
              <a:t>النقود</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587182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7A60A-854E-877B-61FD-F77DCD8F7EF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34EEB38-F5FD-4EA4-D826-15FDEF97945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4BB38D9-AC5C-3145-01B8-72D4E452662B}"/>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0B69463-44C8-758C-203A-78D728341F4C}"/>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D972F34A-3550-9338-40C7-4DD43D4C074F}"/>
              </a:ext>
            </a:extLst>
          </p:cNvPr>
          <p:cNvSpPr txBox="1"/>
          <p:nvPr/>
        </p:nvSpPr>
        <p:spPr>
          <a:xfrm>
            <a:off x="838200" y="863026"/>
            <a:ext cx="11601417" cy="124649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الآن  جاء دوركم، </a:t>
            </a:r>
            <a:r>
              <a:rPr lang="ar-MA" sz="3200" dirty="0">
                <a:solidFill>
                  <a:prstClr val="white">
                    <a:lumMod val="65000"/>
                  </a:prstClr>
                </a:solidFill>
                <a:latin typeface="Microsoft Uighur" panose="02000000000000000000" pitchFamily="2" charset="-78"/>
                <a:cs typeface="Microsoft Uighur" panose="02000000000000000000" pitchFamily="2" charset="-78"/>
              </a:rPr>
              <a:t>سأوزع على كل مجموعة  عددا من النقود، قوموا بعدِّها أولا.</a:t>
            </a:r>
          </a:p>
          <a:p>
            <a:pPr marL="342900" lvl="1" indent="-342900" algn="r" defTabSz="685834" rtl="1">
              <a:lnSpc>
                <a:spcPts val="3017"/>
              </a:lnSpc>
              <a:spcBef>
                <a:spcPct val="0"/>
              </a:spcBef>
              <a:buFont typeface="Arial" panose="020B0604020202020204" pitchFamily="34" charset="0"/>
              <a:buChar char="•"/>
            </a:pPr>
            <a:r>
              <a:rPr lang="ar-MA" sz="2400" dirty="0">
                <a:solidFill>
                  <a:prstClr val="white">
                    <a:lumMod val="65000"/>
                  </a:prstClr>
                </a:solidFill>
                <a:latin typeface="Microsoft Uighur" panose="02000000000000000000" pitchFamily="2" charset="-78"/>
                <a:cs typeface="Microsoft Uighur" panose="02000000000000000000" pitchFamily="2" charset="-78"/>
              </a:rPr>
              <a:t>مثلوا العدد 2046 بالنقود</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AFC6F3C8-62A1-8024-37DE-62E971BCF78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6D4E26FF-F189-F450-D4DD-E4A2D52F8FE2}"/>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3" name="Rectangle : coins arrondis 2">
            <a:extLst>
              <a:ext uri="{FF2B5EF4-FFF2-40B4-BE49-F238E27FC236}">
                <a16:creationId xmlns:a16="http://schemas.microsoft.com/office/drawing/2014/main" id="{5BD04ED1-AFF8-5788-0F4C-08E71B0B757A}"/>
              </a:ext>
            </a:extLst>
          </p:cNvPr>
          <p:cNvSpPr/>
          <p:nvPr/>
        </p:nvSpPr>
        <p:spPr>
          <a:xfrm>
            <a:off x="4733908" y="3543300"/>
            <a:ext cx="3810000" cy="320040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5" name="Rectangle : coins arrondis 4">
            <a:extLst>
              <a:ext uri="{FF2B5EF4-FFF2-40B4-BE49-F238E27FC236}">
                <a16:creationId xmlns:a16="http://schemas.microsoft.com/office/drawing/2014/main" id="{1E4E9F3D-A585-CA5F-B7ED-5F96FFD28F59}"/>
              </a:ext>
            </a:extLst>
          </p:cNvPr>
          <p:cNvSpPr/>
          <p:nvPr/>
        </p:nvSpPr>
        <p:spPr>
          <a:xfrm>
            <a:off x="5912526"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MA" sz="3600" dirty="0">
                <a:solidFill>
                  <a:schemeClr val="tx1"/>
                </a:solidFill>
              </a:rPr>
              <a:t>2046</a:t>
            </a:r>
            <a:endParaRPr lang="fr-FR" sz="3600" dirty="0">
              <a:solidFill>
                <a:schemeClr val="tx1"/>
              </a:solidFill>
            </a:endParaRPr>
          </a:p>
        </p:txBody>
      </p:sp>
      <p:cxnSp>
        <p:nvCxnSpPr>
          <p:cNvPr id="19" name="Connecteur droit 18">
            <a:extLst>
              <a:ext uri="{FF2B5EF4-FFF2-40B4-BE49-F238E27FC236}">
                <a16:creationId xmlns:a16="http://schemas.microsoft.com/office/drawing/2014/main" id="{C0E27B51-4FBB-CC38-FED6-12382A7D4171}"/>
              </a:ext>
            </a:extLst>
          </p:cNvPr>
          <p:cNvCxnSpPr>
            <a:stCxn id="3" idx="2"/>
            <a:endCxn id="5" idx="0"/>
          </p:cNvCxnSpPr>
          <p:nvPr/>
        </p:nvCxnSpPr>
        <p:spPr>
          <a:xfrm>
            <a:off x="6638908" y="6743700"/>
            <a:ext cx="0"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2" name="Image 1" descr="Une image contenant Rectangle, capture d’écran, vert, carré&#10;&#10;Le contenu généré par l’IA peut être incorrect.">
            <a:extLst>
              <a:ext uri="{FF2B5EF4-FFF2-40B4-BE49-F238E27FC236}">
                <a16:creationId xmlns:a16="http://schemas.microsoft.com/office/drawing/2014/main" id="{E8EF8AFA-F3A4-C238-5A4F-D4008EF2C25A}"/>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150172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56DEF-993F-ED96-C67A-EEF3D46C4B2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7D5A945-8D68-DE56-4BEC-5775BCCE863B}"/>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08C965C-B065-0FA5-FE49-DE38D7F729E4}"/>
              </a:ext>
            </a:extLst>
          </p:cNvPr>
          <p:cNvSpPr/>
          <p:nvPr/>
        </p:nvSpPr>
        <p:spPr>
          <a:xfrm>
            <a:off x="275852" y="2485756"/>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FB2726-2676-21AE-6855-4894B1A5B64A}"/>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A00B28A-A871-8EC5-BABE-20087107A97C}"/>
              </a:ext>
            </a:extLst>
          </p:cNvPr>
          <p:cNvSpPr txBox="1"/>
          <p:nvPr/>
        </p:nvSpPr>
        <p:spPr>
          <a:xfrm>
            <a:off x="838200" y="863026"/>
            <a:ext cx="1160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MA" sz="32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20D2C908-047A-F919-A5C2-C64577F8257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0F9C7AF-41E3-3422-FC56-D8596718797D}"/>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3" name="Rectangle : coins arrondis 2">
            <a:extLst>
              <a:ext uri="{FF2B5EF4-FFF2-40B4-BE49-F238E27FC236}">
                <a16:creationId xmlns:a16="http://schemas.microsoft.com/office/drawing/2014/main" id="{43C7D253-F4FC-DB44-FF9D-2109B9852C71}"/>
              </a:ext>
            </a:extLst>
          </p:cNvPr>
          <p:cNvSpPr/>
          <p:nvPr/>
        </p:nvSpPr>
        <p:spPr>
          <a:xfrm>
            <a:off x="3276600" y="2595466"/>
            <a:ext cx="6934200" cy="4681634"/>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5" name="Rectangle : coins arrondis 4">
            <a:extLst>
              <a:ext uri="{FF2B5EF4-FFF2-40B4-BE49-F238E27FC236}">
                <a16:creationId xmlns:a16="http://schemas.microsoft.com/office/drawing/2014/main" id="{1447E5E2-BB4A-EA57-EBE9-7009E706F12D}"/>
              </a:ext>
            </a:extLst>
          </p:cNvPr>
          <p:cNvSpPr/>
          <p:nvPr/>
        </p:nvSpPr>
        <p:spPr>
          <a:xfrm>
            <a:off x="6089009"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MA" sz="3600" dirty="0">
                <a:solidFill>
                  <a:schemeClr val="tx1"/>
                </a:solidFill>
              </a:rPr>
              <a:t>2046</a:t>
            </a:r>
            <a:endParaRPr lang="fr-FR" sz="3600" dirty="0">
              <a:solidFill>
                <a:schemeClr val="tx1"/>
              </a:solidFill>
            </a:endParaRPr>
          </a:p>
        </p:txBody>
      </p:sp>
      <p:cxnSp>
        <p:nvCxnSpPr>
          <p:cNvPr id="19" name="Connecteur droit 18">
            <a:extLst>
              <a:ext uri="{FF2B5EF4-FFF2-40B4-BE49-F238E27FC236}">
                <a16:creationId xmlns:a16="http://schemas.microsoft.com/office/drawing/2014/main" id="{08D4E68C-54D8-8701-6476-565EFA27E9A1}"/>
              </a:ext>
            </a:extLst>
          </p:cNvPr>
          <p:cNvCxnSpPr>
            <a:cxnSpLocks/>
            <a:endCxn id="5" idx="0"/>
          </p:cNvCxnSpPr>
          <p:nvPr/>
        </p:nvCxnSpPr>
        <p:spPr>
          <a:xfrm>
            <a:off x="6815391" y="7291742"/>
            <a:ext cx="0" cy="611627"/>
          </a:xfrm>
          <a:prstGeom prst="line">
            <a:avLst/>
          </a:prstGeom>
        </p:spPr>
        <p:style>
          <a:lnRef idx="2">
            <a:schemeClr val="accent2"/>
          </a:lnRef>
          <a:fillRef idx="0">
            <a:schemeClr val="accent2"/>
          </a:fillRef>
          <a:effectRef idx="1">
            <a:schemeClr val="accent2"/>
          </a:effectRef>
          <a:fontRef idx="minor">
            <a:schemeClr val="tx1"/>
          </a:fontRef>
        </p:style>
      </p:cxnSp>
      <p:pic>
        <p:nvPicPr>
          <p:cNvPr id="4" name="Image 3" descr="Une image contenant dessin humoristique, Dessin d’enfant, clipart, Dessin animé&#10;&#10;Le contenu généré par l’IA peut être incorrect.">
            <a:extLst>
              <a:ext uri="{FF2B5EF4-FFF2-40B4-BE49-F238E27FC236}">
                <a16:creationId xmlns:a16="http://schemas.microsoft.com/office/drawing/2014/main" id="{9CCCFA35-2F71-3A0B-51CB-8ECCFD2FEB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pic>
        <p:nvPicPr>
          <p:cNvPr id="45" name="Image 44" descr="Une image contenant texte, bleu vert, conception, motif&#10;&#10;Le contenu généré par l’IA peut être incorrect.">
            <a:extLst>
              <a:ext uri="{FF2B5EF4-FFF2-40B4-BE49-F238E27FC236}">
                <a16:creationId xmlns:a16="http://schemas.microsoft.com/office/drawing/2014/main" id="{457BDD98-C885-0DE2-4ADE-C5A2C419B3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12262" y="5179147"/>
            <a:ext cx="676747" cy="1439388"/>
          </a:xfrm>
          <a:prstGeom prst="rect">
            <a:avLst/>
          </a:prstGeom>
        </p:spPr>
      </p:pic>
      <p:pic>
        <p:nvPicPr>
          <p:cNvPr id="46" name="Image 45" descr="Une image contenant texte, bleu vert, conception, motif&#10;&#10;Le contenu généré par l’IA peut être incorrect.">
            <a:extLst>
              <a:ext uri="{FF2B5EF4-FFF2-40B4-BE49-F238E27FC236}">
                <a16:creationId xmlns:a16="http://schemas.microsoft.com/office/drawing/2014/main" id="{D21FAB12-13C5-A8DD-D3F2-3F830E4B96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71148" y="5179147"/>
            <a:ext cx="676747" cy="1439388"/>
          </a:xfrm>
          <a:prstGeom prst="rect">
            <a:avLst/>
          </a:prstGeom>
        </p:spPr>
      </p:pic>
      <p:pic>
        <p:nvPicPr>
          <p:cNvPr id="47" name="Image 46" descr="Une image contenant texte, bleu vert, conception, motif&#10;&#10;Le contenu généré par l’IA peut être incorrect.">
            <a:extLst>
              <a:ext uri="{FF2B5EF4-FFF2-40B4-BE49-F238E27FC236}">
                <a16:creationId xmlns:a16="http://schemas.microsoft.com/office/drawing/2014/main" id="{A997C9B9-741B-44A3-D5BC-9084D7707A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73002" y="5179147"/>
            <a:ext cx="676747" cy="1439388"/>
          </a:xfrm>
          <a:prstGeom prst="rect">
            <a:avLst/>
          </a:prstGeom>
        </p:spPr>
      </p:pic>
      <p:pic>
        <p:nvPicPr>
          <p:cNvPr id="48" name="Image 47" descr="Une image contenant texte, bleu vert, conception, motif&#10;&#10;Le contenu généré par l’IA peut être incorrect.">
            <a:extLst>
              <a:ext uri="{FF2B5EF4-FFF2-40B4-BE49-F238E27FC236}">
                <a16:creationId xmlns:a16="http://schemas.microsoft.com/office/drawing/2014/main" id="{454768BC-5C69-61EC-F7A6-0CFBF2E4DE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6154661" y="4060292"/>
            <a:ext cx="676747" cy="1439388"/>
          </a:xfrm>
          <a:prstGeom prst="rect">
            <a:avLst/>
          </a:prstGeom>
        </p:spPr>
      </p:pic>
      <p:pic>
        <p:nvPicPr>
          <p:cNvPr id="51" name="Image 50" descr="Une image contenant texte, capture d’écran, Rectangle, cercle&#10;&#10;Le contenu généré par l’IA peut être incorrect.">
            <a:extLst>
              <a:ext uri="{FF2B5EF4-FFF2-40B4-BE49-F238E27FC236}">
                <a16:creationId xmlns:a16="http://schemas.microsoft.com/office/drawing/2014/main" id="{7C8C9D5A-B8D2-1530-A873-7A98D176B7C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11443" y="5142614"/>
            <a:ext cx="679221" cy="1391763"/>
          </a:xfrm>
          <a:prstGeom prst="rect">
            <a:avLst/>
          </a:prstGeom>
        </p:spPr>
      </p:pic>
      <p:pic>
        <p:nvPicPr>
          <p:cNvPr id="52" name="Image 51" descr="Une image contenant texte, capture d’écran, Rectangle, cercle&#10;&#10;Le contenu généré par l’IA peut être incorrect.">
            <a:extLst>
              <a:ext uri="{FF2B5EF4-FFF2-40B4-BE49-F238E27FC236}">
                <a16:creationId xmlns:a16="http://schemas.microsoft.com/office/drawing/2014/main" id="{9EC35B10-A320-7DF2-71F5-EFFB0703A1D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49859" y="5142614"/>
            <a:ext cx="679221" cy="1391763"/>
          </a:xfrm>
          <a:prstGeom prst="rect">
            <a:avLst/>
          </a:prstGeom>
        </p:spPr>
      </p:pic>
      <p:pic>
        <p:nvPicPr>
          <p:cNvPr id="53" name="Image 52" descr="Une image contenant texte, capture d’écran, Rectangle, cercle&#10;&#10;Le contenu généré par l’IA peut être incorrect.">
            <a:extLst>
              <a:ext uri="{FF2B5EF4-FFF2-40B4-BE49-F238E27FC236}">
                <a16:creationId xmlns:a16="http://schemas.microsoft.com/office/drawing/2014/main" id="{EFA2206C-7DC0-3826-8813-87751D50179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31579" y="5166978"/>
            <a:ext cx="679221" cy="1391763"/>
          </a:xfrm>
          <a:prstGeom prst="rect">
            <a:avLst/>
          </a:prstGeom>
        </p:spPr>
      </p:pic>
      <p:pic>
        <p:nvPicPr>
          <p:cNvPr id="54" name="Image 53" descr="Une image contenant texte, capture d’écran, Rectangle, cercle&#10;&#10;Le contenu généré par l’IA peut être incorrect.">
            <a:extLst>
              <a:ext uri="{FF2B5EF4-FFF2-40B4-BE49-F238E27FC236}">
                <a16:creationId xmlns:a16="http://schemas.microsoft.com/office/drawing/2014/main" id="{9266CCD5-A24C-00DE-74E2-E8ED614B84F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11223" y="3713144"/>
            <a:ext cx="679221" cy="1391763"/>
          </a:xfrm>
          <a:prstGeom prst="rect">
            <a:avLst/>
          </a:prstGeom>
        </p:spPr>
      </p:pic>
      <p:pic>
        <p:nvPicPr>
          <p:cNvPr id="56" name="Image 55" descr="Une image contenant texte, conception, motif&#10;&#10;Le contenu généré par l’IA peut être incorrect.">
            <a:extLst>
              <a:ext uri="{FF2B5EF4-FFF2-40B4-BE49-F238E27FC236}">
                <a16:creationId xmlns:a16="http://schemas.microsoft.com/office/drawing/2014/main" id="{59650F4F-7AA9-A641-74C4-F93A2AD341C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79929" y="5232815"/>
            <a:ext cx="674698" cy="1406051"/>
          </a:xfrm>
          <a:prstGeom prst="rect">
            <a:avLst/>
          </a:prstGeom>
        </p:spPr>
      </p:pic>
      <p:pic>
        <p:nvPicPr>
          <p:cNvPr id="57" name="Image 56" descr="Une image contenant texte, conception, motif&#10;&#10;Le contenu généré par l’IA peut être incorrect.">
            <a:extLst>
              <a:ext uri="{FF2B5EF4-FFF2-40B4-BE49-F238E27FC236}">
                <a16:creationId xmlns:a16="http://schemas.microsoft.com/office/drawing/2014/main" id="{95A2FF23-15E9-BC29-8006-2B216275AFF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14853" y="3698856"/>
            <a:ext cx="674698" cy="1406051"/>
          </a:xfrm>
          <a:prstGeom prst="rect">
            <a:avLst/>
          </a:prstGeom>
        </p:spPr>
      </p:pic>
      <p:pic>
        <p:nvPicPr>
          <p:cNvPr id="64" name="Image 63" descr="Une image contenant texte, capture d’écran, Rectangle, cercle&#10;&#10;Le contenu généré par l’IA peut être incorrect.">
            <a:extLst>
              <a:ext uri="{FF2B5EF4-FFF2-40B4-BE49-F238E27FC236}">
                <a16:creationId xmlns:a16="http://schemas.microsoft.com/office/drawing/2014/main" id="{44AD0A85-8D11-FF33-1F26-EE95B037A4B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17614" y="3695996"/>
            <a:ext cx="679221" cy="1391763"/>
          </a:xfrm>
          <a:prstGeom prst="rect">
            <a:avLst/>
          </a:prstGeom>
        </p:spPr>
      </p:pic>
      <p:pic>
        <p:nvPicPr>
          <p:cNvPr id="65" name="Image 64" descr="Une image contenant texte, capture d’écran, Rectangle, cercle&#10;&#10;Le contenu généré par l’IA peut être incorrect.">
            <a:extLst>
              <a:ext uri="{FF2B5EF4-FFF2-40B4-BE49-F238E27FC236}">
                <a16:creationId xmlns:a16="http://schemas.microsoft.com/office/drawing/2014/main" id="{3D5EE370-BAB5-9B53-C0BE-2C375445267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75362" y="3726597"/>
            <a:ext cx="679221" cy="1391763"/>
          </a:xfrm>
          <a:prstGeom prst="rect">
            <a:avLst/>
          </a:prstGeom>
        </p:spPr>
      </p:pic>
    </p:spTree>
    <p:extLst>
      <p:ext uri="{BB962C8B-B14F-4D97-AF65-F5344CB8AC3E}">
        <p14:creationId xmlns:p14="http://schemas.microsoft.com/office/powerpoint/2010/main" val="30229682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7C757-AC2E-3552-B4E2-393A3DFA74C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309373-D0C1-560B-CA21-870C11FCE8DC}"/>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9ED9554-E135-C09B-D12F-3AC0AF9B5C20}"/>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B15A618-5DBE-754D-879B-55AFD94BD3B2}"/>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28BF466-09E8-C993-97FF-AA3ACD40FDA0}"/>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أكتبوا على ألواحكم العدد المناسب للتمثيل.</a:t>
            </a:r>
          </a:p>
        </p:txBody>
      </p:sp>
      <p:graphicFrame>
        <p:nvGraphicFramePr>
          <p:cNvPr id="13" name="Tableau 12">
            <a:extLst>
              <a:ext uri="{FF2B5EF4-FFF2-40B4-BE49-F238E27FC236}">
                <a16:creationId xmlns:a16="http://schemas.microsoft.com/office/drawing/2014/main" id="{6FD0A553-1397-CF93-D54C-BAB8E0826D3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6E2E763-B682-31DE-3044-DB476A50ECF6}"/>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55CA690A-A091-9296-D7E9-A23D025D1FA8}"/>
              </a:ext>
            </a:extLst>
          </p:cNvPr>
          <p:cNvSpPr/>
          <p:nvPr/>
        </p:nvSpPr>
        <p:spPr>
          <a:xfrm>
            <a:off x="2895600" y="3434190"/>
            <a:ext cx="74676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03747F46-AE73-70AE-ECF9-F3F6401D0CA7}"/>
              </a:ext>
            </a:extLst>
          </p:cNvPr>
          <p:cNvSpPr/>
          <p:nvPr/>
        </p:nvSpPr>
        <p:spPr>
          <a:xfrm>
            <a:off x="5912526"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763568BE-303A-F322-FB6D-F29984768E8F}"/>
              </a:ext>
            </a:extLst>
          </p:cNvPr>
          <p:cNvCxnSpPr>
            <a:cxnSpLocks/>
            <a:stCxn id="3" idx="2"/>
            <a:endCxn id="4" idx="0"/>
          </p:cNvCxnSpPr>
          <p:nvPr/>
        </p:nvCxnSpPr>
        <p:spPr>
          <a:xfrm>
            <a:off x="6629400" y="6743700"/>
            <a:ext cx="9508"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descr="Une image contenant Rectangle, capture d’écran, vert, carré&#10;&#10;Le contenu généré par l’IA peut être incorrect.">
            <a:extLst>
              <a:ext uri="{FF2B5EF4-FFF2-40B4-BE49-F238E27FC236}">
                <a16:creationId xmlns:a16="http://schemas.microsoft.com/office/drawing/2014/main" id="{1AD42A55-7679-CFAA-B21D-C541C81E7D0E}"/>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21" name="Image 20" descr="Une image contenant texte, capture d’écran, Rectangle, conception&#10;&#10;Le contenu généré par l’IA peut être incorrect.">
            <a:extLst>
              <a:ext uri="{FF2B5EF4-FFF2-40B4-BE49-F238E27FC236}">
                <a16:creationId xmlns:a16="http://schemas.microsoft.com/office/drawing/2014/main" id="{DC2264DA-4F4E-408F-39E6-DFBB965A7E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11468" y="5146078"/>
            <a:ext cx="691822" cy="1425101"/>
          </a:xfrm>
          <a:prstGeom prst="rect">
            <a:avLst/>
          </a:prstGeom>
        </p:spPr>
      </p:pic>
      <p:pic>
        <p:nvPicPr>
          <p:cNvPr id="28" name="Image 27" descr="Une image contenant texte, capture d’écran, Rectangle, conception&#10;&#10;Le contenu généré par l’IA peut être incorrect.">
            <a:extLst>
              <a:ext uri="{FF2B5EF4-FFF2-40B4-BE49-F238E27FC236}">
                <a16:creationId xmlns:a16="http://schemas.microsoft.com/office/drawing/2014/main" id="{FF6246A2-97FB-C13F-021C-D363C3FED82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89261" y="3754654"/>
            <a:ext cx="691822" cy="1425101"/>
          </a:xfrm>
          <a:prstGeom prst="rect">
            <a:avLst/>
          </a:prstGeom>
        </p:spPr>
      </p:pic>
      <p:pic>
        <p:nvPicPr>
          <p:cNvPr id="32" name="Image 31" descr="Une image contenant texte, bleu vert, conception, motif&#10;&#10;Le contenu généré par l’IA peut être incorrect.">
            <a:extLst>
              <a:ext uri="{FF2B5EF4-FFF2-40B4-BE49-F238E27FC236}">
                <a16:creationId xmlns:a16="http://schemas.microsoft.com/office/drawing/2014/main" id="{D17FA07B-B37C-16EC-6A91-20F142ED85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60881" y="5179755"/>
            <a:ext cx="676747" cy="1439388"/>
          </a:xfrm>
          <a:prstGeom prst="rect">
            <a:avLst/>
          </a:prstGeom>
        </p:spPr>
      </p:pic>
      <p:pic>
        <p:nvPicPr>
          <p:cNvPr id="33" name="Image 32" descr="Une image contenant texte, bleu vert, conception, motif&#10;&#10;Le contenu généré par l’IA peut être incorrect.">
            <a:extLst>
              <a:ext uri="{FF2B5EF4-FFF2-40B4-BE49-F238E27FC236}">
                <a16:creationId xmlns:a16="http://schemas.microsoft.com/office/drawing/2014/main" id="{C6CF1531-FC73-B0ED-0A69-3F712F471EE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22143" y="5179755"/>
            <a:ext cx="676747" cy="1439388"/>
          </a:xfrm>
          <a:prstGeom prst="rect">
            <a:avLst/>
          </a:prstGeom>
        </p:spPr>
      </p:pic>
      <p:pic>
        <p:nvPicPr>
          <p:cNvPr id="35" name="Image 34" descr="Une image contenant texte, bleu vert, conception, motif&#10;&#10;Le contenu généré par l’IA peut être incorrect.">
            <a:extLst>
              <a:ext uri="{FF2B5EF4-FFF2-40B4-BE49-F238E27FC236}">
                <a16:creationId xmlns:a16="http://schemas.microsoft.com/office/drawing/2014/main" id="{6341FE87-B724-F883-92F1-7B8C7C45AC2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21852" y="3765832"/>
            <a:ext cx="676747" cy="1439388"/>
          </a:xfrm>
          <a:prstGeom prst="rect">
            <a:avLst/>
          </a:prstGeom>
        </p:spPr>
      </p:pic>
      <p:pic>
        <p:nvPicPr>
          <p:cNvPr id="38" name="Image 37" descr="Une image contenant texte, capture d’écran, Rectangle, cercle&#10;&#10;Le contenu généré par l’IA peut être incorrect.">
            <a:extLst>
              <a:ext uri="{FF2B5EF4-FFF2-40B4-BE49-F238E27FC236}">
                <a16:creationId xmlns:a16="http://schemas.microsoft.com/office/drawing/2014/main" id="{2B52B377-26D0-142E-97CE-26E5EC44D19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02979" y="4763575"/>
            <a:ext cx="679221" cy="1391763"/>
          </a:xfrm>
          <a:prstGeom prst="rect">
            <a:avLst/>
          </a:prstGeom>
        </p:spPr>
      </p:pic>
      <p:pic>
        <p:nvPicPr>
          <p:cNvPr id="9" name="Image 8" descr="Une image contenant texte, conception, motif&#10;&#10;Le contenu généré par l’IA peut être incorrect.">
            <a:extLst>
              <a:ext uri="{FF2B5EF4-FFF2-40B4-BE49-F238E27FC236}">
                <a16:creationId xmlns:a16="http://schemas.microsoft.com/office/drawing/2014/main" id="{1D24FC74-A6B8-1FA9-16DB-265EC870DB5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63889" y="4290043"/>
            <a:ext cx="674698" cy="1406051"/>
          </a:xfrm>
          <a:prstGeom prst="rect">
            <a:avLst/>
          </a:prstGeom>
        </p:spPr>
      </p:pic>
      <p:pic>
        <p:nvPicPr>
          <p:cNvPr id="2" name="Image 1" descr="Une image contenant texte, conception, motif&#10;&#10;Le contenu généré par l’IA peut être incorrect.">
            <a:extLst>
              <a:ext uri="{FF2B5EF4-FFF2-40B4-BE49-F238E27FC236}">
                <a16:creationId xmlns:a16="http://schemas.microsoft.com/office/drawing/2014/main" id="{649A8E4B-799D-5DD4-231E-3EA6ADDF630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01402" y="5166756"/>
            <a:ext cx="674698" cy="1406051"/>
          </a:xfrm>
          <a:prstGeom prst="rect">
            <a:avLst/>
          </a:prstGeom>
        </p:spPr>
      </p:pic>
      <p:pic>
        <p:nvPicPr>
          <p:cNvPr id="6" name="Image 5" descr="Une image contenant texte, conception, motif&#10;&#10;Le contenu généré par l’IA peut être incorrect.">
            <a:extLst>
              <a:ext uri="{FF2B5EF4-FFF2-40B4-BE49-F238E27FC236}">
                <a16:creationId xmlns:a16="http://schemas.microsoft.com/office/drawing/2014/main" id="{A69C783D-17CC-3097-2BE7-29473A68471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36326" y="3632797"/>
            <a:ext cx="674698" cy="1406051"/>
          </a:xfrm>
          <a:prstGeom prst="rect">
            <a:avLst/>
          </a:prstGeom>
        </p:spPr>
      </p:pic>
      <p:pic>
        <p:nvPicPr>
          <p:cNvPr id="10" name="Image 9" descr="Une image contenant texte, capture d’écran, Rectangle, conception&#10;&#10;Le contenu généré par l’IA peut être incorrect.">
            <a:extLst>
              <a:ext uri="{FF2B5EF4-FFF2-40B4-BE49-F238E27FC236}">
                <a16:creationId xmlns:a16="http://schemas.microsoft.com/office/drawing/2014/main" id="{969F66B2-AEF9-854C-6315-7313EEAF3E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3844" y="3751201"/>
            <a:ext cx="691822" cy="1425101"/>
          </a:xfrm>
          <a:prstGeom prst="rect">
            <a:avLst/>
          </a:prstGeom>
        </p:spPr>
      </p:pic>
      <p:pic>
        <p:nvPicPr>
          <p:cNvPr id="11" name="Image 10" descr="Une image contenant texte, capture d’écran, Rectangle, conception&#10;&#10;Le contenu généré par l’IA peut être incorrect.">
            <a:extLst>
              <a:ext uri="{FF2B5EF4-FFF2-40B4-BE49-F238E27FC236}">
                <a16:creationId xmlns:a16="http://schemas.microsoft.com/office/drawing/2014/main" id="{AE65B2A1-56A6-8B22-653E-768852EA18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46722" y="5143500"/>
            <a:ext cx="691822" cy="1425101"/>
          </a:xfrm>
          <a:prstGeom prst="rect">
            <a:avLst/>
          </a:prstGeom>
        </p:spPr>
      </p:pic>
      <p:pic>
        <p:nvPicPr>
          <p:cNvPr id="12" name="Image 11" descr="Une image contenant texte, capture d’écran, Rectangle, conception&#10;&#10;Le contenu généré par l’IA peut être incorrect.">
            <a:extLst>
              <a:ext uri="{FF2B5EF4-FFF2-40B4-BE49-F238E27FC236}">
                <a16:creationId xmlns:a16="http://schemas.microsoft.com/office/drawing/2014/main" id="{E30B45F8-71AC-62DB-8F7B-885C71D5650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9532" y="5146078"/>
            <a:ext cx="691822" cy="1425101"/>
          </a:xfrm>
          <a:prstGeom prst="rect">
            <a:avLst/>
          </a:prstGeom>
        </p:spPr>
      </p:pic>
      <p:pic>
        <p:nvPicPr>
          <p:cNvPr id="14" name="Image 13" descr="Une image contenant texte, capture d’écran, Rectangle, conception&#10;&#10;Le contenu généré par l’IA peut être incorrect.">
            <a:extLst>
              <a:ext uri="{FF2B5EF4-FFF2-40B4-BE49-F238E27FC236}">
                <a16:creationId xmlns:a16="http://schemas.microsoft.com/office/drawing/2014/main" id="{CA234BB5-BC5B-79AA-6894-976D2DD8E7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27325" y="3754654"/>
            <a:ext cx="691822" cy="1425101"/>
          </a:xfrm>
          <a:prstGeom prst="rect">
            <a:avLst/>
          </a:prstGeom>
        </p:spPr>
      </p:pic>
    </p:spTree>
    <p:extLst>
      <p:ext uri="{BB962C8B-B14F-4D97-AF65-F5344CB8AC3E}">
        <p14:creationId xmlns:p14="http://schemas.microsoft.com/office/powerpoint/2010/main" val="2236643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34024-81DB-E428-E78C-9D5E9D4B91E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51B7781-A702-729A-19BF-9D8B42F0BF95}"/>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28C2906-DD88-C75E-F1B0-14E4150B13FB}"/>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629B68D-B8C0-49CA-96A3-54E87D000F29}"/>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8F6D8B9-6E73-AA74-57B0-DDD1E18B7089}"/>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p:txBody>
      </p:sp>
      <p:graphicFrame>
        <p:nvGraphicFramePr>
          <p:cNvPr id="13" name="Tableau 12">
            <a:extLst>
              <a:ext uri="{FF2B5EF4-FFF2-40B4-BE49-F238E27FC236}">
                <a16:creationId xmlns:a16="http://schemas.microsoft.com/office/drawing/2014/main" id="{C0AA5123-A5C2-657D-D609-0B48E1D6670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3CB8A569-6670-C007-91D1-06B03C7A79D7}"/>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7517C502-D96C-1402-E718-678F12610A98}"/>
              </a:ext>
            </a:extLst>
          </p:cNvPr>
          <p:cNvSpPr/>
          <p:nvPr/>
        </p:nvSpPr>
        <p:spPr>
          <a:xfrm>
            <a:off x="2895600" y="3434190"/>
            <a:ext cx="74676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D377EE4C-DF60-FF27-4F14-6405F79472F2}"/>
              </a:ext>
            </a:extLst>
          </p:cNvPr>
          <p:cNvSpPr/>
          <p:nvPr/>
        </p:nvSpPr>
        <p:spPr>
          <a:xfrm>
            <a:off x="5912526"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3631</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1C6E753D-8F41-00DA-C913-AAC25ADF5A77}"/>
              </a:ext>
            </a:extLst>
          </p:cNvPr>
          <p:cNvCxnSpPr>
            <a:cxnSpLocks/>
            <a:stCxn id="3" idx="2"/>
            <a:endCxn id="4" idx="0"/>
          </p:cNvCxnSpPr>
          <p:nvPr/>
        </p:nvCxnSpPr>
        <p:spPr>
          <a:xfrm>
            <a:off x="6629400" y="6743700"/>
            <a:ext cx="9508"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descr="Une image contenant Rectangle, capture d’écran, vert, carré&#10;&#10;Le contenu généré par l’IA peut être incorrect.">
            <a:extLst>
              <a:ext uri="{FF2B5EF4-FFF2-40B4-BE49-F238E27FC236}">
                <a16:creationId xmlns:a16="http://schemas.microsoft.com/office/drawing/2014/main" id="{C009BEB6-E297-F5BA-A855-514DDA0C59A6}"/>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9" name="Image 8" descr="Une image contenant texte, capture d’écran, Rectangle, conception&#10;&#10;Le contenu généré par l’IA peut être incorrect.">
            <a:extLst>
              <a:ext uri="{FF2B5EF4-FFF2-40B4-BE49-F238E27FC236}">
                <a16:creationId xmlns:a16="http://schemas.microsoft.com/office/drawing/2014/main" id="{DFB9C065-EA1E-9F8A-8F77-6A6461E07D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53807" y="5189179"/>
            <a:ext cx="691822" cy="1425101"/>
          </a:xfrm>
          <a:prstGeom prst="rect">
            <a:avLst/>
          </a:prstGeom>
        </p:spPr>
      </p:pic>
      <p:pic>
        <p:nvPicPr>
          <p:cNvPr id="21" name="Image 20" descr="Une image contenant texte, capture d’écran, Rectangle, conception&#10;&#10;Le contenu généré par l’IA peut être incorrect.">
            <a:extLst>
              <a:ext uri="{FF2B5EF4-FFF2-40B4-BE49-F238E27FC236}">
                <a16:creationId xmlns:a16="http://schemas.microsoft.com/office/drawing/2014/main" id="{BC24406D-8164-A4B6-54CA-05B07BEDE98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31600" y="3797755"/>
            <a:ext cx="691822" cy="1425101"/>
          </a:xfrm>
          <a:prstGeom prst="rect">
            <a:avLst/>
          </a:prstGeom>
        </p:spPr>
      </p:pic>
      <p:pic>
        <p:nvPicPr>
          <p:cNvPr id="28" name="Image 27" descr="Une image contenant texte, bleu vert, conception, motif&#10;&#10;Le contenu généré par l’IA peut être incorrect.">
            <a:extLst>
              <a:ext uri="{FF2B5EF4-FFF2-40B4-BE49-F238E27FC236}">
                <a16:creationId xmlns:a16="http://schemas.microsoft.com/office/drawing/2014/main" id="{920B416D-4469-66AD-3D7F-C5079AD91A7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03220" y="5222856"/>
            <a:ext cx="676747" cy="1439388"/>
          </a:xfrm>
          <a:prstGeom prst="rect">
            <a:avLst/>
          </a:prstGeom>
        </p:spPr>
      </p:pic>
      <p:pic>
        <p:nvPicPr>
          <p:cNvPr id="30" name="Image 29" descr="Une image contenant texte, bleu vert, conception, motif&#10;&#10;Le contenu généré par l’IA peut être incorrect.">
            <a:extLst>
              <a:ext uri="{FF2B5EF4-FFF2-40B4-BE49-F238E27FC236}">
                <a16:creationId xmlns:a16="http://schemas.microsoft.com/office/drawing/2014/main" id="{7346091E-3303-70E2-3267-BFF422585FF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64482" y="5222856"/>
            <a:ext cx="676747" cy="1439388"/>
          </a:xfrm>
          <a:prstGeom prst="rect">
            <a:avLst/>
          </a:prstGeom>
        </p:spPr>
      </p:pic>
      <p:pic>
        <p:nvPicPr>
          <p:cNvPr id="31" name="Image 30" descr="Une image contenant texte, bleu vert, conception, motif&#10;&#10;Le contenu généré par l’IA peut être incorrect.">
            <a:extLst>
              <a:ext uri="{FF2B5EF4-FFF2-40B4-BE49-F238E27FC236}">
                <a16:creationId xmlns:a16="http://schemas.microsoft.com/office/drawing/2014/main" id="{CC590F9C-A987-8BDB-29AA-9568CB4B7C0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4191" y="3808933"/>
            <a:ext cx="676747" cy="1439388"/>
          </a:xfrm>
          <a:prstGeom prst="rect">
            <a:avLst/>
          </a:prstGeom>
        </p:spPr>
      </p:pic>
      <p:pic>
        <p:nvPicPr>
          <p:cNvPr id="32" name="Image 31" descr="Une image contenant texte, capture d’écran, Rectangle, cercle&#10;&#10;Le contenu généré par l’IA peut être incorrect.">
            <a:extLst>
              <a:ext uri="{FF2B5EF4-FFF2-40B4-BE49-F238E27FC236}">
                <a16:creationId xmlns:a16="http://schemas.microsoft.com/office/drawing/2014/main" id="{6012A9D6-3A4D-C8F6-AE60-4BD7BF52F3D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45318" y="4806676"/>
            <a:ext cx="679221" cy="1391763"/>
          </a:xfrm>
          <a:prstGeom prst="rect">
            <a:avLst/>
          </a:prstGeom>
        </p:spPr>
      </p:pic>
      <p:pic>
        <p:nvPicPr>
          <p:cNvPr id="35" name="Image 34" descr="Une image contenant texte, conception, motif&#10;&#10;Le contenu généré par l’IA peut être incorrect.">
            <a:extLst>
              <a:ext uri="{FF2B5EF4-FFF2-40B4-BE49-F238E27FC236}">
                <a16:creationId xmlns:a16="http://schemas.microsoft.com/office/drawing/2014/main" id="{32753948-D1C1-D78A-89FA-323175B9F92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06228" y="4333144"/>
            <a:ext cx="674698" cy="1406051"/>
          </a:xfrm>
          <a:prstGeom prst="rect">
            <a:avLst/>
          </a:prstGeom>
        </p:spPr>
      </p:pic>
      <p:pic>
        <p:nvPicPr>
          <p:cNvPr id="36" name="Image 35" descr="Une image contenant texte, conception, motif&#10;&#10;Le contenu généré par l’IA peut être incorrect.">
            <a:extLst>
              <a:ext uri="{FF2B5EF4-FFF2-40B4-BE49-F238E27FC236}">
                <a16:creationId xmlns:a16="http://schemas.microsoft.com/office/drawing/2014/main" id="{7DC206A0-4979-4E71-1974-1EA52BE2C57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43741" y="5209857"/>
            <a:ext cx="674698" cy="1406051"/>
          </a:xfrm>
          <a:prstGeom prst="rect">
            <a:avLst/>
          </a:prstGeom>
        </p:spPr>
      </p:pic>
      <p:pic>
        <p:nvPicPr>
          <p:cNvPr id="37" name="Image 36" descr="Une image contenant texte, conception, motif&#10;&#10;Le contenu généré par l’IA peut être incorrect.">
            <a:extLst>
              <a:ext uri="{FF2B5EF4-FFF2-40B4-BE49-F238E27FC236}">
                <a16:creationId xmlns:a16="http://schemas.microsoft.com/office/drawing/2014/main" id="{3B497E31-E286-EC08-0193-4E7178AF8AF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78665" y="3675898"/>
            <a:ext cx="674698" cy="1406051"/>
          </a:xfrm>
          <a:prstGeom prst="rect">
            <a:avLst/>
          </a:prstGeom>
        </p:spPr>
      </p:pic>
      <p:pic>
        <p:nvPicPr>
          <p:cNvPr id="38" name="Image 37" descr="Une image contenant texte, capture d’écran, Rectangle, conception&#10;&#10;Le contenu généré par l’IA peut être incorrect.">
            <a:extLst>
              <a:ext uri="{FF2B5EF4-FFF2-40B4-BE49-F238E27FC236}">
                <a16:creationId xmlns:a16="http://schemas.microsoft.com/office/drawing/2014/main" id="{B34E33B8-8600-8063-2A27-934BB98C644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56183" y="3794302"/>
            <a:ext cx="691822" cy="1425101"/>
          </a:xfrm>
          <a:prstGeom prst="rect">
            <a:avLst/>
          </a:prstGeom>
        </p:spPr>
      </p:pic>
      <p:pic>
        <p:nvPicPr>
          <p:cNvPr id="39" name="Image 38" descr="Une image contenant texte, capture d’écran, Rectangle, conception&#10;&#10;Le contenu généré par l’IA peut être incorrect.">
            <a:extLst>
              <a:ext uri="{FF2B5EF4-FFF2-40B4-BE49-F238E27FC236}">
                <a16:creationId xmlns:a16="http://schemas.microsoft.com/office/drawing/2014/main" id="{A601EE39-6EF1-AD9A-0A17-ED3DEB2447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89061" y="5186601"/>
            <a:ext cx="691822" cy="1425101"/>
          </a:xfrm>
          <a:prstGeom prst="rect">
            <a:avLst/>
          </a:prstGeom>
        </p:spPr>
      </p:pic>
      <p:pic>
        <p:nvPicPr>
          <p:cNvPr id="40" name="Image 39" descr="Une image contenant texte, capture d’écran, Rectangle, conception&#10;&#10;Le contenu généré par l’IA peut être incorrect.">
            <a:extLst>
              <a:ext uri="{FF2B5EF4-FFF2-40B4-BE49-F238E27FC236}">
                <a16:creationId xmlns:a16="http://schemas.microsoft.com/office/drawing/2014/main" id="{DA7A2FD3-8D79-A7C6-9708-6A136DDD11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91871" y="5189179"/>
            <a:ext cx="691822" cy="1425101"/>
          </a:xfrm>
          <a:prstGeom prst="rect">
            <a:avLst/>
          </a:prstGeom>
        </p:spPr>
      </p:pic>
      <p:pic>
        <p:nvPicPr>
          <p:cNvPr id="41" name="Image 40" descr="Une image contenant texte, capture d’écran, Rectangle, conception&#10;&#10;Le contenu généré par l’IA peut être incorrect.">
            <a:extLst>
              <a:ext uri="{FF2B5EF4-FFF2-40B4-BE49-F238E27FC236}">
                <a16:creationId xmlns:a16="http://schemas.microsoft.com/office/drawing/2014/main" id="{510B448A-5412-609A-8D77-623BD2E07E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69664" y="3797755"/>
            <a:ext cx="691822" cy="1425101"/>
          </a:xfrm>
          <a:prstGeom prst="rect">
            <a:avLst/>
          </a:prstGeom>
        </p:spPr>
      </p:pic>
    </p:spTree>
    <p:extLst>
      <p:ext uri="{BB962C8B-B14F-4D97-AF65-F5344CB8AC3E}">
        <p14:creationId xmlns:p14="http://schemas.microsoft.com/office/powerpoint/2010/main" val="3775861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l="373" r="373"/>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19AE-462D-8BFC-A053-6D29AD96540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74C91E8-41E7-8BCC-BD3D-E9BF71E04AE9}"/>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848F13A-052A-6670-5BB9-3A97E9E8A09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61ED309-F58F-E4A9-7A97-5F7E2E010F50}"/>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85D4E1B-E9ED-E533-1FBC-BC2DC039012F}"/>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انتبهوا جيدا سنتدرب على </a:t>
            </a:r>
            <a:r>
              <a:rPr lang="ar-MA" sz="3200" dirty="0">
                <a:solidFill>
                  <a:prstClr val="white">
                    <a:lumMod val="65000"/>
                  </a:prstClr>
                </a:solidFill>
                <a:latin typeface="Microsoft Uighur" panose="02000000000000000000" pitchFamily="2" charset="-78"/>
                <a:cs typeface="Microsoft Uighur" panose="02000000000000000000" pitchFamily="2" charset="-78"/>
              </a:rPr>
              <a:t>إ</a:t>
            </a:r>
            <a:r>
              <a:rPr lang="ar-SA" sz="3200" dirty="0">
                <a:solidFill>
                  <a:prstClr val="white">
                    <a:lumMod val="65000"/>
                  </a:prstClr>
                </a:solidFill>
                <a:latin typeface="Microsoft Uighur" panose="02000000000000000000" pitchFamily="2" charset="-78"/>
                <a:cs typeface="Microsoft Uighur" panose="02000000000000000000" pitchFamily="2" charset="-78"/>
              </a:rPr>
              <a:t>نجاز عمليات </a:t>
            </a:r>
            <a:r>
              <a:rPr lang="ar-MA" sz="3200" dirty="0">
                <a:solidFill>
                  <a:prstClr val="white">
                    <a:lumMod val="65000"/>
                  </a:prstClr>
                </a:solidFill>
                <a:latin typeface="Microsoft Uighur" panose="02000000000000000000" pitchFamily="2" charset="-78"/>
                <a:cs typeface="Microsoft Uighur" panose="02000000000000000000" pitchFamily="2" charset="-78"/>
              </a:rPr>
              <a:t>ضرب باعتماد التقنية الاعتيادية</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يقدم الأستاذ</a:t>
            </a:r>
            <a:r>
              <a:rPr lang="ar-MA" sz="2400" dirty="0">
                <a:solidFill>
                  <a:prstClr val="white">
                    <a:lumMod val="65000"/>
                  </a:prstClr>
                </a:solidFill>
                <a:latin typeface="Microsoft Uighur" panose="02000000000000000000" pitchFamily="2" charset="-78"/>
                <a:cs typeface="Microsoft Uighur" panose="02000000000000000000" pitchFamily="2" charset="-78"/>
              </a:rPr>
              <a:t> 17 درهما لكل واحد من ثلاثة تلاميذ يتم اختيارهم للمشاركة في النشاط</a:t>
            </a:r>
            <a:endParaRPr lang="ar-SA"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C1EBEF5-D50B-011E-A59D-0353498C73F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922F5F0-AE47-7202-E130-1220856B61F5}"/>
              </a:ext>
            </a:extLst>
          </p:cNvPr>
          <p:cNvGraphicFramePr>
            <a:graphicFrameLocks noGrp="1"/>
          </p:cNvGraphicFramePr>
          <p:nvPr>
            <p:extLst>
              <p:ext uri="{D42A27DB-BD31-4B8C-83A1-F6EECF244321}">
                <p14:modId xmlns:p14="http://schemas.microsoft.com/office/powerpoint/2010/main" val="1151164896"/>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2" name="Image 11">
            <a:extLst>
              <a:ext uri="{FF2B5EF4-FFF2-40B4-BE49-F238E27FC236}">
                <a16:creationId xmlns:a16="http://schemas.microsoft.com/office/drawing/2014/main" id="{DF59B42F-0DA0-7BA0-10FF-3787ABDE57D7}"/>
              </a:ext>
            </a:extLst>
          </p:cNvPr>
          <p:cNvPicPr>
            <a:picLocks noChangeAspect="1"/>
          </p:cNvPicPr>
          <p:nvPr/>
        </p:nvPicPr>
        <p:blipFill>
          <a:blip r:embed="rId4" cstate="print">
            <a:extLst>
              <a:ext uri="{28A0092B-C50C-407E-A947-70E740481C1C}">
                <a14:useLocalDpi xmlns:a14="http://schemas.microsoft.com/office/drawing/2010/main" val="0"/>
              </a:ext>
            </a:extLst>
          </a:blip>
          <a:srcRect t="79" b="79"/>
          <a:stretch/>
        </p:blipFill>
        <p:spPr>
          <a:xfrm>
            <a:off x="614410" y="1219775"/>
            <a:ext cx="774297" cy="937987"/>
          </a:xfrm>
          <a:prstGeom prst="rect">
            <a:avLst/>
          </a:prstGeom>
        </p:spPr>
      </p:pic>
      <p:pic>
        <p:nvPicPr>
          <p:cNvPr id="4" name="Image 3">
            <a:extLst>
              <a:ext uri="{FF2B5EF4-FFF2-40B4-BE49-F238E27FC236}">
                <a16:creationId xmlns:a16="http://schemas.microsoft.com/office/drawing/2014/main" id="{9AAB1BEB-E8A7-2D52-CCC7-BAB5A2CD5CA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02170" y="4558598"/>
            <a:ext cx="7568555" cy="5043732"/>
          </a:xfrm>
          <a:prstGeom prst="rect">
            <a:avLst/>
          </a:prstGeom>
        </p:spPr>
      </p:pic>
    </p:spTree>
    <p:extLst>
      <p:ext uri="{BB962C8B-B14F-4D97-AF65-F5344CB8AC3E}">
        <p14:creationId xmlns:p14="http://schemas.microsoft.com/office/powerpoint/2010/main" val="1541506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B259F-A835-7607-7E76-E22FC3EEBB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9D0A73B-00CD-C844-EEE1-85BF81A96D47}"/>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177D762-0C02-0593-BAD3-87D0BB432BC6}"/>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A8EE463-7B25-C7E8-3E93-31D50BC16BBC}"/>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BF08FAD-E25B-032A-CEEF-EF541F97CC4E}"/>
              </a:ext>
            </a:extLst>
          </p:cNvPr>
          <p:cNvSpPr txBox="1"/>
          <p:nvPr/>
        </p:nvSpPr>
        <p:spPr>
          <a:xfrm>
            <a:off x="275854" y="863026"/>
            <a:ext cx="12163763"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 حظوا جيدا سأطلب </a:t>
            </a:r>
            <a:r>
              <a:rPr lang="ar-MA" sz="3200" dirty="0">
                <a:solidFill>
                  <a:prstClr val="white">
                    <a:lumMod val="65000"/>
                  </a:prstClr>
                </a:solidFill>
                <a:latin typeface="Microsoft Uighur" panose="02000000000000000000" pitchFamily="2" charset="-78"/>
                <a:cs typeface="Microsoft Uighur" panose="02000000000000000000" pitchFamily="2" charset="-78"/>
              </a:rPr>
              <a:t>منكم أن تعيدوا لي 14 درهما من النقود التي أعطيتكم مسبقا.</a:t>
            </a:r>
            <a:r>
              <a:rPr lang="ar-SA" sz="3200" dirty="0">
                <a:solidFill>
                  <a:prstClr val="white">
                    <a:lumMod val="65000"/>
                  </a:prstClr>
                </a:solidFill>
                <a:latin typeface="Microsoft Uighur" panose="02000000000000000000" pitchFamily="2" charset="-78"/>
                <a:cs typeface="Microsoft Uighur" panose="02000000000000000000" pitchFamily="2" charset="-78"/>
              </a:rPr>
              <a:t>  كم </a:t>
            </a:r>
            <a:r>
              <a:rPr lang="ar-MA" sz="3200" dirty="0">
                <a:solidFill>
                  <a:prstClr val="white">
                    <a:lumMod val="65000"/>
                  </a:prstClr>
                </a:solidFill>
                <a:latin typeface="Microsoft Uighur" panose="02000000000000000000" pitchFamily="2" charset="-78"/>
                <a:cs typeface="Microsoft Uighur" panose="02000000000000000000" pitchFamily="2" charset="-78"/>
              </a:rPr>
              <a:t>درهما</a:t>
            </a:r>
            <a:r>
              <a:rPr lang="ar-SA" sz="3200" dirty="0">
                <a:solidFill>
                  <a:prstClr val="white">
                    <a:lumMod val="65000"/>
                  </a:prstClr>
                </a:solidFill>
                <a:latin typeface="Microsoft Uighur" panose="02000000000000000000" pitchFamily="2" charset="-78"/>
                <a:cs typeface="Microsoft Uighur" panose="02000000000000000000" pitchFamily="2" charset="-78"/>
              </a:rPr>
              <a:t> أصبح </a:t>
            </a:r>
            <a:r>
              <a:rPr lang="ar-MA" sz="3200" dirty="0">
                <a:solidFill>
                  <a:prstClr val="white">
                    <a:lumMod val="65000"/>
                  </a:prstClr>
                </a:solidFill>
                <a:latin typeface="Microsoft Uighur" panose="02000000000000000000" pitchFamily="2" charset="-78"/>
                <a:cs typeface="Microsoft Uighur" panose="02000000000000000000" pitchFamily="2" charset="-78"/>
              </a:rPr>
              <a:t>لدي</a:t>
            </a:r>
            <a:r>
              <a:rPr lang="ar-SA" sz="3200" dirty="0">
                <a:solidFill>
                  <a:prstClr val="white">
                    <a:lumMod val="65000"/>
                  </a:prstClr>
                </a:solidFill>
                <a:latin typeface="Microsoft Uighur" panose="02000000000000000000" pitchFamily="2" charset="-78"/>
                <a:cs typeface="Microsoft Uighur" panose="02000000000000000000" pitchFamily="2" charset="-78"/>
              </a:rPr>
              <a:t>.</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يتفاعل الأستاذ مع المتعلمين لمساعدتهم على فهم الوضعية  واستنتاج العملية المناسبة.</a:t>
            </a:r>
          </a:p>
        </p:txBody>
      </p:sp>
      <p:sp>
        <p:nvSpPr>
          <p:cNvPr id="3" name="Freeform 8">
            <a:extLst>
              <a:ext uri="{FF2B5EF4-FFF2-40B4-BE49-F238E27FC236}">
                <a16:creationId xmlns:a16="http://schemas.microsoft.com/office/drawing/2014/main" id="{31572992-A8D2-68C6-2E78-29E6BEAC4C3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D14785C-7E47-D43E-119E-4DB55897FF3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4" name="Image 13">
            <a:extLst>
              <a:ext uri="{FF2B5EF4-FFF2-40B4-BE49-F238E27FC236}">
                <a16:creationId xmlns:a16="http://schemas.microsoft.com/office/drawing/2014/main" id="{207FB55F-312A-48DC-775C-976F4727763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01094" y="3800835"/>
            <a:ext cx="7568555" cy="5043732"/>
          </a:xfrm>
          <a:prstGeom prst="rect">
            <a:avLst/>
          </a:prstGeom>
        </p:spPr>
      </p:pic>
    </p:spTree>
    <p:extLst>
      <p:ext uri="{BB962C8B-B14F-4D97-AF65-F5344CB8AC3E}">
        <p14:creationId xmlns:p14="http://schemas.microsoft.com/office/powerpoint/2010/main" val="17824385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6A071-1979-B994-050C-28A439F185C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1B81EE8-3706-906E-7A6A-6441D4657D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73D613C-3A0F-4934-03C1-9B4D5AF8DD55}"/>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B1663C9B-1B1B-6B21-597A-125CEE4688C2}"/>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877E496-FED3-C027-4450-563935ADE438}"/>
              </a:ext>
            </a:extLst>
          </p:cNvPr>
          <p:cNvSpPr txBox="1"/>
          <p:nvPr/>
        </p:nvSpPr>
        <p:spPr>
          <a:xfrm>
            <a:off x="1905000" y="863026"/>
            <a:ext cx="10534617" cy="1273426"/>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 إنجاز عملية </a:t>
            </a:r>
            <a:r>
              <a:rPr lang="ar-MA" sz="3200" dirty="0">
                <a:solidFill>
                  <a:prstClr val="white">
                    <a:lumMod val="65000"/>
                  </a:prstClr>
                </a:solidFill>
                <a:latin typeface="Microsoft Uighur" panose="02000000000000000000" pitchFamily="2" charset="-78"/>
                <a:cs typeface="Microsoft Uighur" panose="02000000000000000000" pitchFamily="2" charset="-78"/>
              </a:rPr>
              <a:t>عملية الضرب</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r>
              <a:rPr lang="ar-SA" sz="2800" dirty="0">
                <a:solidFill>
                  <a:srgbClr val="FF0000"/>
                </a:solidFill>
                <a:latin typeface="Microsoft Uighur" panose="02000000000000000000" pitchFamily="2" charset="-78"/>
                <a:cs typeface="Microsoft Uighur" panose="02000000000000000000" pitchFamily="2" charset="-78"/>
              </a:rPr>
              <a:t>يستعين الأستاذ ببطاقة النشاط لنمذجة النشاط</a:t>
            </a:r>
            <a:endParaRPr lang="fr-FR" sz="2000" dirty="0">
              <a:solidFill>
                <a:srgbClr val="FF0000"/>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33003A9-B8CC-4FA5-C142-80C7C2D4B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C351BC5-AB61-6060-D05A-5379EEB398B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2B109890-78BD-D796-C420-D0571B14B2F3}"/>
              </a:ext>
            </a:extLst>
          </p:cNvPr>
          <p:cNvGrpSpPr/>
          <p:nvPr/>
        </p:nvGrpSpPr>
        <p:grpSpPr>
          <a:xfrm>
            <a:off x="5412814" y="3606459"/>
            <a:ext cx="6552918" cy="6337641"/>
            <a:chOff x="5423146" y="2984386"/>
            <a:chExt cx="6552918" cy="6337641"/>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F6A62829-14C0-C7B5-855B-DD3ED28128AD}"/>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F2682B34-3ED3-8646-52AC-3A49C57E10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924" b="93904" l="2422" r="90547">
                          <a14:foregroundMark x1="21406" y1="20281" x2="21406" y2="20281"/>
                          <a14:foregroundMark x1="20469" y1="41266" x2="20469" y2="41266"/>
                          <a14:foregroundMark x1="24297" y1="40797" x2="24297" y2="40797"/>
                          <a14:foregroundMark x1="9063" y1="38335" x2="9063" y2="38335"/>
                          <a14:foregroundMark x1="6172" y1="52638" x2="7187" y2="65064"/>
                          <a14:foregroundMark x1="40781" y1="9848" x2="45547" y2="9848"/>
                          <a14:foregroundMark x1="40781" y1="5041" x2="46172" y2="7386"/>
                          <a14:foregroundMark x1="55391" y1="94021" x2="40469" y2="92145"/>
                          <a14:foregroundMark x1="90547" y1="30246" x2="90234" y2="35522"/>
                          <a14:foregroundMark x1="2422" y1="44549" x2="3047" y2="49824"/>
                        </a14:backgroundRemoval>
                      </a14:imgEffect>
                    </a14:imgLayer>
                  </a14:imgProps>
                </a:ext>
                <a:ext uri="{28A0092B-C50C-407E-A947-70E740481C1C}">
                  <a14:useLocalDpi xmlns:a14="http://schemas.microsoft.com/office/drawing/2010/main" val="0"/>
                </a:ext>
              </a:extLst>
            </a:blip>
            <a:srcRect/>
            <a:stretch/>
          </p:blipFill>
          <p:spPr>
            <a:xfrm>
              <a:off x="5423146" y="4955122"/>
              <a:ext cx="6552918" cy="4366905"/>
            </a:xfrm>
            <a:prstGeom prst="rect">
              <a:avLst/>
            </a:prstGeom>
          </p:spPr>
        </p:pic>
      </p:grpSp>
      <p:pic>
        <p:nvPicPr>
          <p:cNvPr id="4" name="Image 3">
            <a:extLst>
              <a:ext uri="{FF2B5EF4-FFF2-40B4-BE49-F238E27FC236}">
                <a16:creationId xmlns:a16="http://schemas.microsoft.com/office/drawing/2014/main" id="{01B80BE7-B4E8-A021-393E-D703D5F31E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8E15DA6F-6156-6FEE-8E98-6C960A71E663}"/>
              </a:ext>
            </a:extLst>
          </p:cNvPr>
          <p:cNvSpPr txBox="1"/>
          <p:nvPr/>
        </p:nvSpPr>
        <p:spPr>
          <a:xfrm>
            <a:off x="1090631" y="4939423"/>
            <a:ext cx="3038124" cy="1723549"/>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a:t>
            </a:r>
            <a:r>
              <a:rPr lang="ar-MA" sz="4400" b="1" dirty="0">
                <a:latin typeface="Microsoft Uighur" panose="02000000000000000000" pitchFamily="2" charset="-78"/>
                <a:cs typeface="Microsoft Uighur" panose="02000000000000000000" pitchFamily="2" charset="-78"/>
              </a:rPr>
              <a:t>إنجاز عملية الضرب</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3434392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086A4-BF44-9104-2F46-124CE72FC37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486AE2F-3AB2-24B0-463C-75631F3F90E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79D4F32-13FA-05DC-7B82-66B7C45886E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A0AA8A7-233B-46C7-F127-B6F446B15464}"/>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10B7071-31BD-4AA9-1D1E-EA03A37708EA}"/>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انجزوا العملية التالية: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EC902E38-3908-67D2-BEBE-38B4114C18A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62F86F0-ED57-3E48-872D-7F81BF367EF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478F4584-7358-3AF5-AE04-8E56CAAE825F}"/>
              </a:ext>
            </a:extLst>
          </p:cNvPr>
          <p:cNvSpPr txBox="1"/>
          <p:nvPr/>
        </p:nvSpPr>
        <p:spPr>
          <a:xfrm>
            <a:off x="6476999" y="5404907"/>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15273CAA-3182-7291-D0AF-270586A63FE5}"/>
              </a:ext>
            </a:extLst>
          </p:cNvPr>
          <p:cNvSpPr txBox="1"/>
          <p:nvPr/>
        </p:nvSpPr>
        <p:spPr>
          <a:xfrm>
            <a:off x="9578696" y="4414221"/>
            <a:ext cx="1011772" cy="1323439"/>
          </a:xfrm>
          <a:prstGeom prst="rect">
            <a:avLst/>
          </a:prstGeom>
          <a:noFill/>
        </p:spPr>
        <p:txBody>
          <a:bodyPr wrap="square" rtlCol="0">
            <a:spAutoFit/>
          </a:bodyPr>
          <a:lstStyle/>
          <a:p>
            <a:r>
              <a:rPr lang="ar-MA" sz="8000" b="1" dirty="0">
                <a:solidFill>
                  <a:srgbClr val="C00000"/>
                </a:solidFill>
              </a:rPr>
              <a:t>7</a:t>
            </a:r>
            <a:endParaRPr lang="fr-FR" sz="8000" b="1" dirty="0">
              <a:solidFill>
                <a:srgbClr val="C00000"/>
              </a:solidFill>
            </a:endParaRPr>
          </a:p>
        </p:txBody>
      </p:sp>
      <p:sp>
        <p:nvSpPr>
          <p:cNvPr id="10" name="ZoneTexte 9">
            <a:extLst>
              <a:ext uri="{FF2B5EF4-FFF2-40B4-BE49-F238E27FC236}">
                <a16:creationId xmlns:a16="http://schemas.microsoft.com/office/drawing/2014/main" id="{0A856243-18C2-00C1-0316-B8232D4077A6}"/>
              </a:ext>
            </a:extLst>
          </p:cNvPr>
          <p:cNvSpPr txBox="1"/>
          <p:nvPr/>
        </p:nvSpPr>
        <p:spPr>
          <a:xfrm>
            <a:off x="9580028" y="5575481"/>
            <a:ext cx="1011772" cy="1323439"/>
          </a:xfrm>
          <a:prstGeom prst="rect">
            <a:avLst/>
          </a:prstGeom>
          <a:noFill/>
        </p:spPr>
        <p:txBody>
          <a:bodyPr wrap="square" rtlCol="0">
            <a:spAutoFit/>
          </a:bodyPr>
          <a:lstStyle/>
          <a:p>
            <a:r>
              <a:rPr lang="ar-MA" sz="8000" b="1" dirty="0">
                <a:solidFill>
                  <a:srgbClr val="C00000"/>
                </a:solidFill>
              </a:rPr>
              <a:t>2</a:t>
            </a:r>
            <a:endParaRPr lang="fr-FR" sz="8000" b="1" dirty="0">
              <a:solidFill>
                <a:srgbClr val="C00000"/>
              </a:solidFill>
            </a:endParaRPr>
          </a:p>
        </p:txBody>
      </p:sp>
      <p:sp>
        <p:nvSpPr>
          <p:cNvPr id="12" name="ZoneTexte 11">
            <a:extLst>
              <a:ext uri="{FF2B5EF4-FFF2-40B4-BE49-F238E27FC236}">
                <a16:creationId xmlns:a16="http://schemas.microsoft.com/office/drawing/2014/main" id="{FDE1F345-1ABA-CC59-899D-8258249465E2}"/>
              </a:ext>
            </a:extLst>
          </p:cNvPr>
          <p:cNvSpPr txBox="1"/>
          <p:nvPr/>
        </p:nvSpPr>
        <p:spPr>
          <a:xfrm>
            <a:off x="8385677" y="7127143"/>
            <a:ext cx="1011772" cy="1323439"/>
          </a:xfrm>
          <a:prstGeom prst="rect">
            <a:avLst/>
          </a:prstGeom>
          <a:noFill/>
        </p:spPr>
        <p:txBody>
          <a:bodyPr wrap="square" rtlCol="0">
            <a:spAutoFit/>
          </a:bodyPr>
          <a:lstStyle/>
          <a:p>
            <a:r>
              <a:rPr lang="ar-SA" sz="8000" b="1" dirty="0"/>
              <a:t>.</a:t>
            </a:r>
            <a:endParaRPr lang="fr-FR" sz="8000" b="1" dirty="0"/>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F48CA6F6-048C-4DC7-DD6F-50E89FA132E5}"/>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7C9C765A-762A-CA63-50F8-F5D785D475A7}"/>
              </a:ext>
            </a:extLst>
          </p:cNvPr>
          <p:cNvSpPr txBox="1"/>
          <p:nvPr/>
        </p:nvSpPr>
        <p:spPr>
          <a:xfrm>
            <a:off x="8186867" y="4440964"/>
            <a:ext cx="1011772" cy="1323439"/>
          </a:xfrm>
          <a:prstGeom prst="rect">
            <a:avLst/>
          </a:prstGeom>
          <a:noFill/>
        </p:spPr>
        <p:txBody>
          <a:bodyPr wrap="square" rtlCol="0">
            <a:spAutoFit/>
          </a:bodyPr>
          <a:lstStyle/>
          <a:p>
            <a:r>
              <a:rPr lang="ar-MA" sz="8000" b="1" dirty="0">
                <a:solidFill>
                  <a:srgbClr val="0097B2"/>
                </a:solidFill>
              </a:rPr>
              <a:t>2</a:t>
            </a:r>
            <a:endParaRPr lang="fr-FR" sz="8000" b="1" dirty="0">
              <a:solidFill>
                <a:srgbClr val="0097B2"/>
              </a:solidFill>
            </a:endParaRPr>
          </a:p>
        </p:txBody>
      </p:sp>
      <p:sp>
        <p:nvSpPr>
          <p:cNvPr id="16" name="ZoneTexte 15">
            <a:extLst>
              <a:ext uri="{FF2B5EF4-FFF2-40B4-BE49-F238E27FC236}">
                <a16:creationId xmlns:a16="http://schemas.microsoft.com/office/drawing/2014/main" id="{C9F1703D-CBE9-B6DB-8DCB-BCCCCAAD0641}"/>
              </a:ext>
            </a:extLst>
          </p:cNvPr>
          <p:cNvSpPr txBox="1"/>
          <p:nvPr/>
        </p:nvSpPr>
        <p:spPr>
          <a:xfrm>
            <a:off x="7049397" y="7158650"/>
            <a:ext cx="1011772" cy="1323439"/>
          </a:xfrm>
          <a:prstGeom prst="rect">
            <a:avLst/>
          </a:prstGeom>
          <a:noFill/>
        </p:spPr>
        <p:txBody>
          <a:bodyPr wrap="square" rtlCol="0">
            <a:spAutoFit/>
          </a:bodyPr>
          <a:lstStyle/>
          <a:p>
            <a:r>
              <a:rPr lang="ar-SA" sz="8000" b="1" dirty="0"/>
              <a:t>.</a:t>
            </a:r>
            <a:endParaRPr lang="fr-FR" sz="8000" b="1" dirty="0"/>
          </a:p>
        </p:txBody>
      </p:sp>
      <p:sp>
        <p:nvSpPr>
          <p:cNvPr id="18" name="ZoneTexte 17">
            <a:extLst>
              <a:ext uri="{FF2B5EF4-FFF2-40B4-BE49-F238E27FC236}">
                <a16:creationId xmlns:a16="http://schemas.microsoft.com/office/drawing/2014/main" id="{1F9BB080-D722-A24B-3A84-1FC343142B38}"/>
              </a:ext>
            </a:extLst>
          </p:cNvPr>
          <p:cNvSpPr txBox="1"/>
          <p:nvPr/>
        </p:nvSpPr>
        <p:spPr>
          <a:xfrm>
            <a:off x="9677400" y="7124700"/>
            <a:ext cx="1011772" cy="1323439"/>
          </a:xfrm>
          <a:prstGeom prst="rect">
            <a:avLst/>
          </a:prstGeom>
          <a:noFill/>
        </p:spPr>
        <p:txBody>
          <a:bodyPr wrap="square" rtlCol="0">
            <a:spAutoFit/>
          </a:bodyPr>
          <a:lstStyle/>
          <a:p>
            <a:r>
              <a:rPr lang="ar-SA" sz="8000" b="1" dirty="0"/>
              <a:t>.</a:t>
            </a:r>
            <a:endParaRPr lang="fr-FR" sz="8000" b="1" dirty="0"/>
          </a:p>
        </p:txBody>
      </p:sp>
      <p:cxnSp>
        <p:nvCxnSpPr>
          <p:cNvPr id="21" name="Connecteur droit 20">
            <a:extLst>
              <a:ext uri="{FF2B5EF4-FFF2-40B4-BE49-F238E27FC236}">
                <a16:creationId xmlns:a16="http://schemas.microsoft.com/office/drawing/2014/main" id="{9F895F40-53CC-A75B-2731-094840D9A8C1}"/>
              </a:ext>
            </a:extLst>
          </p:cNvPr>
          <p:cNvCxnSpPr>
            <a:cxnSpLocks/>
          </p:cNvCxnSpPr>
          <p:nvPr/>
        </p:nvCxnSpPr>
        <p:spPr>
          <a:xfrm flipH="1">
            <a:off x="7772400" y="6929625"/>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77681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91306-7C16-B50F-6F36-AB8A83D7866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D1543D1-DF2C-0298-4BDC-33B1EB246496}"/>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31EBBF4-BD36-7987-F58D-D3FA7E8FA259}"/>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95F34C5-7DA3-BB0B-87CF-731B73EADA08}"/>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239EB49-7643-2516-6407-F2A2A6B61BE7}"/>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6186E14-F5CC-6671-5DF9-EC171B00ECA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FEE48CF-02A0-1A8F-2988-185EF8A2659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62FC03E5-DB9F-6E44-7C74-4BCFBB9E017D}"/>
              </a:ext>
            </a:extLst>
          </p:cNvPr>
          <p:cNvSpPr txBox="1"/>
          <p:nvPr/>
        </p:nvSpPr>
        <p:spPr>
          <a:xfrm>
            <a:off x="6476999" y="5404907"/>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ACBF0113-0C6E-0F1B-6F5D-2F2882787B54}"/>
              </a:ext>
            </a:extLst>
          </p:cNvPr>
          <p:cNvSpPr txBox="1"/>
          <p:nvPr/>
        </p:nvSpPr>
        <p:spPr>
          <a:xfrm>
            <a:off x="9578696" y="4414221"/>
            <a:ext cx="1011772" cy="1323439"/>
          </a:xfrm>
          <a:prstGeom prst="rect">
            <a:avLst/>
          </a:prstGeom>
          <a:noFill/>
        </p:spPr>
        <p:txBody>
          <a:bodyPr wrap="square" rtlCol="0">
            <a:spAutoFit/>
          </a:bodyPr>
          <a:lstStyle/>
          <a:p>
            <a:r>
              <a:rPr lang="ar-MA" sz="8000" b="1" dirty="0">
                <a:solidFill>
                  <a:srgbClr val="C00000"/>
                </a:solidFill>
              </a:rPr>
              <a:t>7</a:t>
            </a:r>
            <a:endParaRPr lang="fr-FR" sz="8000" b="1" dirty="0">
              <a:solidFill>
                <a:srgbClr val="C00000"/>
              </a:solidFill>
            </a:endParaRPr>
          </a:p>
        </p:txBody>
      </p:sp>
      <p:sp>
        <p:nvSpPr>
          <p:cNvPr id="10" name="ZoneTexte 9">
            <a:extLst>
              <a:ext uri="{FF2B5EF4-FFF2-40B4-BE49-F238E27FC236}">
                <a16:creationId xmlns:a16="http://schemas.microsoft.com/office/drawing/2014/main" id="{7DC330F2-3B10-9562-1BD2-462C7335453E}"/>
              </a:ext>
            </a:extLst>
          </p:cNvPr>
          <p:cNvSpPr txBox="1"/>
          <p:nvPr/>
        </p:nvSpPr>
        <p:spPr>
          <a:xfrm>
            <a:off x="9580028" y="5575481"/>
            <a:ext cx="1011772" cy="1323439"/>
          </a:xfrm>
          <a:prstGeom prst="rect">
            <a:avLst/>
          </a:prstGeom>
          <a:noFill/>
        </p:spPr>
        <p:txBody>
          <a:bodyPr wrap="square" rtlCol="0">
            <a:spAutoFit/>
          </a:bodyPr>
          <a:lstStyle/>
          <a:p>
            <a:r>
              <a:rPr lang="ar-MA" sz="8000" b="1" dirty="0">
                <a:solidFill>
                  <a:srgbClr val="C00000"/>
                </a:solidFill>
              </a:rPr>
              <a:t>2</a:t>
            </a:r>
            <a:endParaRPr lang="fr-FR" sz="8000" b="1" dirty="0">
              <a:solidFill>
                <a:srgbClr val="C00000"/>
              </a:solidFill>
            </a:endParaRPr>
          </a:p>
        </p:txBody>
      </p:sp>
      <p:sp>
        <p:nvSpPr>
          <p:cNvPr id="12" name="ZoneTexte 11">
            <a:extLst>
              <a:ext uri="{FF2B5EF4-FFF2-40B4-BE49-F238E27FC236}">
                <a16:creationId xmlns:a16="http://schemas.microsoft.com/office/drawing/2014/main" id="{08DAFE73-8655-D13B-8427-1E24ADAEC3E4}"/>
              </a:ext>
            </a:extLst>
          </p:cNvPr>
          <p:cNvSpPr txBox="1"/>
          <p:nvPr/>
        </p:nvSpPr>
        <p:spPr>
          <a:xfrm>
            <a:off x="8186867" y="7124700"/>
            <a:ext cx="1011772" cy="1323439"/>
          </a:xfrm>
          <a:prstGeom prst="rect">
            <a:avLst/>
          </a:prstGeom>
          <a:noFill/>
        </p:spPr>
        <p:txBody>
          <a:bodyPr wrap="square" rtlCol="0">
            <a:spAutoFit/>
          </a:bodyPr>
          <a:lstStyle/>
          <a:p>
            <a:r>
              <a:rPr lang="ar-MA" sz="8000" b="1" dirty="0"/>
              <a:t>5</a:t>
            </a:r>
            <a:endParaRPr lang="fr-FR" sz="8000" b="1" dirty="0"/>
          </a:p>
        </p:txBody>
      </p:sp>
      <p:sp>
        <p:nvSpPr>
          <p:cNvPr id="14" name="ZoneTexte 13">
            <a:extLst>
              <a:ext uri="{FF2B5EF4-FFF2-40B4-BE49-F238E27FC236}">
                <a16:creationId xmlns:a16="http://schemas.microsoft.com/office/drawing/2014/main" id="{44975745-DB58-6EB1-746F-1F12AD535B99}"/>
              </a:ext>
            </a:extLst>
          </p:cNvPr>
          <p:cNvSpPr txBox="1"/>
          <p:nvPr/>
        </p:nvSpPr>
        <p:spPr>
          <a:xfrm>
            <a:off x="8186867" y="4440964"/>
            <a:ext cx="1011772" cy="1323439"/>
          </a:xfrm>
          <a:prstGeom prst="rect">
            <a:avLst/>
          </a:prstGeom>
          <a:noFill/>
        </p:spPr>
        <p:txBody>
          <a:bodyPr wrap="square" rtlCol="0">
            <a:spAutoFit/>
          </a:bodyPr>
          <a:lstStyle/>
          <a:p>
            <a:r>
              <a:rPr lang="ar-MA" sz="8000" b="1" dirty="0">
                <a:solidFill>
                  <a:srgbClr val="0097B2"/>
                </a:solidFill>
              </a:rPr>
              <a:t>2</a:t>
            </a:r>
            <a:endParaRPr lang="fr-FR" sz="8000" b="1" dirty="0">
              <a:solidFill>
                <a:srgbClr val="0097B2"/>
              </a:solidFill>
            </a:endParaRPr>
          </a:p>
        </p:txBody>
      </p:sp>
      <p:sp>
        <p:nvSpPr>
          <p:cNvPr id="18" name="ZoneTexte 17">
            <a:extLst>
              <a:ext uri="{FF2B5EF4-FFF2-40B4-BE49-F238E27FC236}">
                <a16:creationId xmlns:a16="http://schemas.microsoft.com/office/drawing/2014/main" id="{5F243290-40B0-8C0C-F6D0-A7230D43A851}"/>
              </a:ext>
            </a:extLst>
          </p:cNvPr>
          <p:cNvSpPr txBox="1"/>
          <p:nvPr/>
        </p:nvSpPr>
        <p:spPr>
          <a:xfrm>
            <a:off x="9578696" y="7124700"/>
            <a:ext cx="1011772" cy="1323439"/>
          </a:xfrm>
          <a:prstGeom prst="rect">
            <a:avLst/>
          </a:prstGeom>
          <a:noFill/>
        </p:spPr>
        <p:txBody>
          <a:bodyPr wrap="square" rtlCol="0">
            <a:spAutoFit/>
          </a:bodyPr>
          <a:lstStyle/>
          <a:p>
            <a:r>
              <a:rPr lang="ar-MA" sz="8000" b="1" dirty="0"/>
              <a:t>4</a:t>
            </a:r>
            <a:endParaRPr lang="fr-FR" sz="8000" b="1" dirty="0"/>
          </a:p>
        </p:txBody>
      </p:sp>
      <p:cxnSp>
        <p:nvCxnSpPr>
          <p:cNvPr id="21" name="Connecteur droit 20">
            <a:extLst>
              <a:ext uri="{FF2B5EF4-FFF2-40B4-BE49-F238E27FC236}">
                <a16:creationId xmlns:a16="http://schemas.microsoft.com/office/drawing/2014/main" id="{630E5F39-AC5C-39A5-CF95-E3DE59BEB4BF}"/>
              </a:ext>
            </a:extLst>
          </p:cNvPr>
          <p:cNvCxnSpPr>
            <a:cxnSpLocks/>
          </p:cNvCxnSpPr>
          <p:nvPr/>
        </p:nvCxnSpPr>
        <p:spPr>
          <a:xfrm flipH="1">
            <a:off x="7772400" y="6929625"/>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Image 4" descr="Une image contenant dessin humoristique, Dessin d’enfant, clipart, Dessin animé&#10;&#10;Le contenu généré par l’IA peut être incorrect.">
            <a:extLst>
              <a:ext uri="{FF2B5EF4-FFF2-40B4-BE49-F238E27FC236}">
                <a16:creationId xmlns:a16="http://schemas.microsoft.com/office/drawing/2014/main" id="{7D877C3C-629D-5B8B-08E7-49233013B2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1184559"/>
            <a:ext cx="1148959" cy="821798"/>
          </a:xfrm>
          <a:prstGeom prst="rect">
            <a:avLst/>
          </a:prstGeom>
        </p:spPr>
      </p:pic>
      <p:sp>
        <p:nvSpPr>
          <p:cNvPr id="9" name="ZoneTexte 8">
            <a:extLst>
              <a:ext uri="{FF2B5EF4-FFF2-40B4-BE49-F238E27FC236}">
                <a16:creationId xmlns:a16="http://schemas.microsoft.com/office/drawing/2014/main" id="{61B4AD69-B009-BACD-4461-A41D09567A00}"/>
              </a:ext>
            </a:extLst>
          </p:cNvPr>
          <p:cNvSpPr txBox="1"/>
          <p:nvPr/>
        </p:nvSpPr>
        <p:spPr>
          <a:xfrm>
            <a:off x="8043075" y="4138518"/>
            <a:ext cx="600036" cy="646331"/>
          </a:xfrm>
          <a:prstGeom prst="rect">
            <a:avLst/>
          </a:prstGeom>
          <a:noFill/>
        </p:spPr>
        <p:txBody>
          <a:bodyPr wrap="square" rtlCol="0">
            <a:spAutoFit/>
          </a:bodyPr>
          <a:lstStyle/>
          <a:p>
            <a:r>
              <a:rPr lang="ar-MA" sz="3600" b="1" dirty="0"/>
              <a:t>1</a:t>
            </a:r>
            <a:endParaRPr lang="fr-FR" sz="2400" b="1" dirty="0"/>
          </a:p>
        </p:txBody>
      </p:sp>
      <p:cxnSp>
        <p:nvCxnSpPr>
          <p:cNvPr id="11" name="Connecteur droit avec flèche 10">
            <a:extLst>
              <a:ext uri="{FF2B5EF4-FFF2-40B4-BE49-F238E27FC236}">
                <a16:creationId xmlns:a16="http://schemas.microsoft.com/office/drawing/2014/main" id="{C7B311B4-7784-BE73-4FC2-56D39421EFBA}"/>
              </a:ext>
            </a:extLst>
          </p:cNvPr>
          <p:cNvCxnSpPr/>
          <p:nvPr/>
        </p:nvCxnSpPr>
        <p:spPr>
          <a:xfrm flipV="1">
            <a:off x="9906000" y="5372100"/>
            <a:ext cx="0" cy="50783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95694124-C7BE-6BDC-A9A6-6F7033D9D955}"/>
              </a:ext>
            </a:extLst>
          </p:cNvPr>
          <p:cNvCxnSpPr>
            <a:cxnSpLocks/>
          </p:cNvCxnSpPr>
          <p:nvPr/>
        </p:nvCxnSpPr>
        <p:spPr>
          <a:xfrm flipH="1" flipV="1">
            <a:off x="8921353" y="5524500"/>
            <a:ext cx="679847" cy="46286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39251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87698-64CA-9DBB-55A7-639FAC89666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B88A6F4-9EE3-9246-2062-6D99C48F62CB}"/>
              </a:ext>
            </a:extLst>
          </p:cNvPr>
          <p:cNvSpPr/>
          <p:nvPr/>
        </p:nvSpPr>
        <p:spPr>
          <a:xfrm>
            <a:off x="-1" y="2040420"/>
            <a:ext cx="13716001" cy="8246579"/>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8FE65FC-E0CE-4E93-3F3A-FBDA62D36F22}"/>
              </a:ext>
            </a:extLst>
          </p:cNvPr>
          <p:cNvSpPr/>
          <p:nvPr/>
        </p:nvSpPr>
        <p:spPr>
          <a:xfrm>
            <a:off x="275854" y="2123575"/>
            <a:ext cx="13164293" cy="7820525"/>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22F3FF7-D63D-33C5-2071-0CF95ABDF67A}"/>
              </a:ext>
            </a:extLst>
          </p:cNvPr>
          <p:cNvSpPr/>
          <p:nvPr/>
        </p:nvSpPr>
        <p:spPr>
          <a:xfrm>
            <a:off x="-1" y="796747"/>
            <a:ext cx="13716001" cy="124367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BEB6576B-23D7-8A38-3E4A-302AEBB5056F}"/>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على ألواحكم انجزوا العملية التالية: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EAED4758-942A-474B-B5E2-B73B73E2A7E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5591429-F657-68AE-6EB7-A140A97EE75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FB97E77E-8241-F757-7C28-F07F57E05773}"/>
              </a:ext>
            </a:extLst>
          </p:cNvPr>
          <p:cNvSpPr txBox="1"/>
          <p:nvPr/>
        </p:nvSpPr>
        <p:spPr>
          <a:xfrm>
            <a:off x="6476999" y="3209318"/>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85A9D386-4DEE-A3A8-AFD4-EFE799EDF384}"/>
              </a:ext>
            </a:extLst>
          </p:cNvPr>
          <p:cNvSpPr txBox="1"/>
          <p:nvPr/>
        </p:nvSpPr>
        <p:spPr>
          <a:xfrm>
            <a:off x="9578696" y="221863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C00000"/>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0" name="ZoneTexte 9">
            <a:extLst>
              <a:ext uri="{FF2B5EF4-FFF2-40B4-BE49-F238E27FC236}">
                <a16:creationId xmlns:a16="http://schemas.microsoft.com/office/drawing/2014/main" id="{5ED4336E-AB6F-957C-B219-91788151EE28}"/>
              </a:ext>
            </a:extLst>
          </p:cNvPr>
          <p:cNvSpPr txBox="1"/>
          <p:nvPr/>
        </p:nvSpPr>
        <p:spPr>
          <a:xfrm>
            <a:off x="9580028" y="337989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C00000"/>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2" name="ZoneTexte 11">
            <a:extLst>
              <a:ext uri="{FF2B5EF4-FFF2-40B4-BE49-F238E27FC236}">
                <a16:creationId xmlns:a16="http://schemas.microsoft.com/office/drawing/2014/main" id="{495E0E4B-35BD-7D49-5A15-6677DC5EA704}"/>
              </a:ext>
            </a:extLst>
          </p:cNvPr>
          <p:cNvSpPr txBox="1"/>
          <p:nvPr/>
        </p:nvSpPr>
        <p:spPr>
          <a:xfrm>
            <a:off x="8385677" y="4931554"/>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95FCB4B6-DD1B-F773-B5D4-EB21F8205F05}"/>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5F72C5CE-C234-D87B-170A-A0D1E92D7EA5}"/>
              </a:ext>
            </a:extLst>
          </p:cNvPr>
          <p:cNvSpPr txBox="1"/>
          <p:nvPr/>
        </p:nvSpPr>
        <p:spPr>
          <a:xfrm>
            <a:off x="8186867" y="224537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0097B2"/>
                </a:solidFill>
                <a:effectLst/>
                <a:uLnTx/>
                <a:uFillTx/>
                <a:latin typeface="Calibri"/>
                <a:ea typeface="+mn-ea"/>
                <a:cs typeface="Arial" panose="020B0604020202020204" pitchFamily="34" charset="0"/>
              </a:rPr>
              <a:t>5</a:t>
            </a:r>
            <a:endParaRPr kumimoji="0" lang="fr-FR" sz="8000" b="1" i="0" u="none" strike="noStrike" kern="1200" cap="none" spc="0" normalizeH="0" baseline="0" noProof="0" dirty="0">
              <a:ln>
                <a:noFill/>
              </a:ln>
              <a:solidFill>
                <a:srgbClr val="0097B2"/>
              </a:solidFill>
              <a:effectLst/>
              <a:uLnTx/>
              <a:uFillTx/>
              <a:latin typeface="Calibri"/>
              <a:ea typeface="+mn-ea"/>
              <a:cs typeface="+mn-cs"/>
            </a:endParaRPr>
          </a:p>
        </p:txBody>
      </p:sp>
      <p:sp>
        <p:nvSpPr>
          <p:cNvPr id="16" name="ZoneTexte 15">
            <a:extLst>
              <a:ext uri="{FF2B5EF4-FFF2-40B4-BE49-F238E27FC236}">
                <a16:creationId xmlns:a16="http://schemas.microsoft.com/office/drawing/2014/main" id="{B250B76D-E385-9BF9-23A8-21610202A309}"/>
              </a:ext>
            </a:extLst>
          </p:cNvPr>
          <p:cNvSpPr txBox="1"/>
          <p:nvPr/>
        </p:nvSpPr>
        <p:spPr>
          <a:xfrm>
            <a:off x="7049397" y="49630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ZoneTexte 17">
            <a:extLst>
              <a:ext uri="{FF2B5EF4-FFF2-40B4-BE49-F238E27FC236}">
                <a16:creationId xmlns:a16="http://schemas.microsoft.com/office/drawing/2014/main" id="{1322CA4C-7F06-A274-255F-7FE64C238BE5}"/>
              </a:ext>
            </a:extLst>
          </p:cNvPr>
          <p:cNvSpPr txBox="1"/>
          <p:nvPr/>
        </p:nvSpPr>
        <p:spPr>
          <a:xfrm>
            <a:off x="9677400" y="492911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1" name="Connecteur droit 20">
            <a:extLst>
              <a:ext uri="{FF2B5EF4-FFF2-40B4-BE49-F238E27FC236}">
                <a16:creationId xmlns:a16="http://schemas.microsoft.com/office/drawing/2014/main" id="{A78CAAAF-EF3D-61CD-F6D9-97B58E186E7C}"/>
              </a:ext>
            </a:extLst>
          </p:cNvPr>
          <p:cNvCxnSpPr>
            <a:cxnSpLocks/>
          </p:cNvCxnSpPr>
          <p:nvPr/>
        </p:nvCxnSpPr>
        <p:spPr>
          <a:xfrm flipH="1">
            <a:off x="7772400" y="4734036"/>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66203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F3C76-6CF6-2290-93FE-13E74A959A3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3B4D8B2-389D-203A-DDC4-EC67B41B947A}"/>
              </a:ext>
            </a:extLst>
          </p:cNvPr>
          <p:cNvSpPr/>
          <p:nvPr/>
        </p:nvSpPr>
        <p:spPr>
          <a:xfrm>
            <a:off x="-1" y="2040420"/>
            <a:ext cx="13716001" cy="8246579"/>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8EA711A-88CD-3E5A-D4DF-1A2E9001D52B}"/>
              </a:ext>
            </a:extLst>
          </p:cNvPr>
          <p:cNvSpPr/>
          <p:nvPr/>
        </p:nvSpPr>
        <p:spPr>
          <a:xfrm>
            <a:off x="275854" y="2123575"/>
            <a:ext cx="13164293" cy="7820525"/>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AF584C68-366D-4DC7-25A9-FF3E1241BFC8}"/>
              </a:ext>
            </a:extLst>
          </p:cNvPr>
          <p:cNvSpPr/>
          <p:nvPr/>
        </p:nvSpPr>
        <p:spPr>
          <a:xfrm>
            <a:off x="-1" y="796747"/>
            <a:ext cx="13716001" cy="124367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861B7DC-2A57-40B6-AC49-87AE649CFB6B}"/>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0683A654-2838-0FCD-1767-47AB770F550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DCAD974-85BD-6839-26C2-431D123012C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351D944B-1608-6BC3-DD9D-76FA5460841F}"/>
              </a:ext>
            </a:extLst>
          </p:cNvPr>
          <p:cNvSpPr txBox="1"/>
          <p:nvPr/>
        </p:nvSpPr>
        <p:spPr>
          <a:xfrm>
            <a:off x="5181600" y="4428518"/>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A1C8E4D1-491A-9857-EA51-75036B7D27BD}"/>
              </a:ext>
            </a:extLst>
          </p:cNvPr>
          <p:cNvSpPr txBox="1"/>
          <p:nvPr/>
        </p:nvSpPr>
        <p:spPr>
          <a:xfrm>
            <a:off x="8283297" y="343783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C00000"/>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0" name="ZoneTexte 9">
            <a:extLst>
              <a:ext uri="{FF2B5EF4-FFF2-40B4-BE49-F238E27FC236}">
                <a16:creationId xmlns:a16="http://schemas.microsoft.com/office/drawing/2014/main" id="{2329CDA2-0CE0-4D72-E0C0-70B8157B2D1F}"/>
              </a:ext>
            </a:extLst>
          </p:cNvPr>
          <p:cNvSpPr txBox="1"/>
          <p:nvPr/>
        </p:nvSpPr>
        <p:spPr>
          <a:xfrm>
            <a:off x="8284629" y="459909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C00000"/>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2" name="ZoneTexte 11">
            <a:extLst>
              <a:ext uri="{FF2B5EF4-FFF2-40B4-BE49-F238E27FC236}">
                <a16:creationId xmlns:a16="http://schemas.microsoft.com/office/drawing/2014/main" id="{5267B619-5B07-1709-0181-ED616E871184}"/>
              </a:ext>
            </a:extLst>
          </p:cNvPr>
          <p:cNvSpPr txBox="1"/>
          <p:nvPr/>
        </p:nvSpPr>
        <p:spPr>
          <a:xfrm>
            <a:off x="7090278" y="6150754"/>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2871C136-A488-EC1B-DD7D-E6C526007833}"/>
              </a:ext>
            </a:extLst>
          </p:cNvPr>
          <p:cNvSpPr txBox="1"/>
          <p:nvPr/>
        </p:nvSpPr>
        <p:spPr>
          <a:xfrm>
            <a:off x="6891468" y="346457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0097B2"/>
                </a:solidFill>
                <a:effectLst/>
                <a:uLnTx/>
                <a:uFillTx/>
                <a:latin typeface="Calibri"/>
                <a:ea typeface="+mn-ea"/>
                <a:cs typeface="Arial" panose="020B0604020202020204" pitchFamily="34" charset="0"/>
              </a:rPr>
              <a:t>5</a:t>
            </a:r>
            <a:endParaRPr kumimoji="0" lang="fr-FR" sz="8000" b="1" i="0" u="none" strike="noStrike" kern="1200" cap="none" spc="0" normalizeH="0" baseline="0" noProof="0" dirty="0">
              <a:ln>
                <a:noFill/>
              </a:ln>
              <a:solidFill>
                <a:srgbClr val="0097B2"/>
              </a:solidFill>
              <a:effectLst/>
              <a:uLnTx/>
              <a:uFillTx/>
              <a:latin typeface="Calibri"/>
              <a:ea typeface="+mn-ea"/>
              <a:cs typeface="+mn-cs"/>
            </a:endParaRPr>
          </a:p>
        </p:txBody>
      </p:sp>
      <p:sp>
        <p:nvSpPr>
          <p:cNvPr id="16" name="ZoneTexte 15">
            <a:extLst>
              <a:ext uri="{FF2B5EF4-FFF2-40B4-BE49-F238E27FC236}">
                <a16:creationId xmlns:a16="http://schemas.microsoft.com/office/drawing/2014/main" id="{DE16D2DB-50B5-F2F0-2336-58FFA63011B7}"/>
              </a:ext>
            </a:extLst>
          </p:cNvPr>
          <p:cNvSpPr txBox="1"/>
          <p:nvPr/>
        </p:nvSpPr>
        <p:spPr>
          <a:xfrm>
            <a:off x="5753998" y="61822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ZoneTexte 17">
            <a:extLst>
              <a:ext uri="{FF2B5EF4-FFF2-40B4-BE49-F238E27FC236}">
                <a16:creationId xmlns:a16="http://schemas.microsoft.com/office/drawing/2014/main" id="{0C851710-B10F-A8E8-2104-3C3AB1D238AB}"/>
              </a:ext>
            </a:extLst>
          </p:cNvPr>
          <p:cNvSpPr txBox="1"/>
          <p:nvPr/>
        </p:nvSpPr>
        <p:spPr>
          <a:xfrm>
            <a:off x="8382001" y="614831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1" name="Connecteur droit 20">
            <a:extLst>
              <a:ext uri="{FF2B5EF4-FFF2-40B4-BE49-F238E27FC236}">
                <a16:creationId xmlns:a16="http://schemas.microsoft.com/office/drawing/2014/main" id="{8C7F50E2-AE93-808D-9C60-57414A431C8F}"/>
              </a:ext>
            </a:extLst>
          </p:cNvPr>
          <p:cNvCxnSpPr>
            <a:cxnSpLocks/>
          </p:cNvCxnSpPr>
          <p:nvPr/>
        </p:nvCxnSpPr>
        <p:spPr>
          <a:xfrm flipH="1">
            <a:off x="6477001" y="5953236"/>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Image 4" descr="Une image contenant dessin humoristique, Dessin d’enfant, clipart, Dessin animé&#10;&#10;Le contenu généré par l’IA peut être incorrect.">
            <a:extLst>
              <a:ext uri="{FF2B5EF4-FFF2-40B4-BE49-F238E27FC236}">
                <a16:creationId xmlns:a16="http://schemas.microsoft.com/office/drawing/2014/main" id="{5775D449-3D42-E012-5F6A-0E15FA5366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1045102"/>
            <a:ext cx="1148959" cy="821798"/>
          </a:xfrm>
          <a:prstGeom prst="rect">
            <a:avLst/>
          </a:prstGeom>
        </p:spPr>
      </p:pic>
      <p:sp>
        <p:nvSpPr>
          <p:cNvPr id="9" name="ZoneTexte 8">
            <a:extLst>
              <a:ext uri="{FF2B5EF4-FFF2-40B4-BE49-F238E27FC236}">
                <a16:creationId xmlns:a16="http://schemas.microsoft.com/office/drawing/2014/main" id="{E153B3C9-4E0B-D1AD-4427-6A2DAFF0DCF7}"/>
              </a:ext>
            </a:extLst>
          </p:cNvPr>
          <p:cNvSpPr txBox="1"/>
          <p:nvPr/>
        </p:nvSpPr>
        <p:spPr>
          <a:xfrm>
            <a:off x="6735291" y="3087385"/>
            <a:ext cx="600036" cy="646331"/>
          </a:xfrm>
          <a:prstGeom prst="rect">
            <a:avLst/>
          </a:prstGeom>
          <a:noFill/>
        </p:spPr>
        <p:txBody>
          <a:bodyPr wrap="square" rtlCol="0">
            <a:spAutoFit/>
          </a:bodyPr>
          <a:lstStyle/>
          <a:p>
            <a:r>
              <a:rPr lang="ar-MA" sz="3600" b="1" dirty="0"/>
              <a:t>1</a:t>
            </a:r>
            <a:endParaRPr lang="fr-FR" sz="2400" b="1" dirty="0"/>
          </a:p>
        </p:txBody>
      </p:sp>
    </p:spTree>
    <p:extLst>
      <p:ext uri="{BB962C8B-B14F-4D97-AF65-F5344CB8AC3E}">
        <p14:creationId xmlns:p14="http://schemas.microsoft.com/office/powerpoint/2010/main" val="15329273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srgbClr val="FF0000"/>
                </a:solidFill>
                <a:latin typeface="Microsoft Uighur" panose="02000000000000000000" pitchFamily="2" charset="-78"/>
                <a:cs typeface="Microsoft Uighur" panose="02000000000000000000" pitchFamily="2" charset="-78"/>
              </a:rPr>
              <a:t>ماذا تعلمنا؟</a:t>
            </a: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dirty="0">
                <a:solidFill>
                  <a:schemeClr val="tx1"/>
                </a:solidFill>
                <a:latin typeface="Microsoft Uighur" panose="02000000000000000000" pitchFamily="2" charset="-78"/>
                <a:cs typeface="Microsoft Uighur" panose="02000000000000000000" pitchFamily="2" charset="-78"/>
              </a:rPr>
              <a:t>ل</a:t>
            </a:r>
            <a:r>
              <a:rPr lang="ar-SA" sz="4400" dirty="0" err="1">
                <a:solidFill>
                  <a:schemeClr val="tx1"/>
                </a:solidFill>
                <a:latin typeface="Microsoft Uighur" panose="02000000000000000000" pitchFamily="2" charset="-78"/>
                <a:cs typeface="Microsoft Uighur" panose="02000000000000000000" pitchFamily="2" charset="-78"/>
              </a:rPr>
              <a:t>إ</a:t>
            </a:r>
            <a:r>
              <a:rPr lang="ar-MA" sz="4400" dirty="0">
                <a:solidFill>
                  <a:schemeClr val="tx1"/>
                </a:solidFill>
                <a:latin typeface="Microsoft Uighur" panose="02000000000000000000" pitchFamily="2" charset="-78"/>
                <a:cs typeface="Microsoft Uighur" panose="02000000000000000000" pitchFamily="2" charset="-78"/>
              </a:rPr>
              <a:t>نجاز عملية ضرب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الأولى</a:t>
            </a:r>
            <a:endParaRPr lang="fr-FR" sz="3200" b="1" dirty="0">
              <a:latin typeface="Microsoft Uighur" panose="02000000000000000000" pitchFamily="2" charset="-78"/>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الثانية</a:t>
            </a:r>
            <a:endParaRPr lang="fr-FR" sz="3200" b="1" dirty="0">
              <a:latin typeface="Microsoft Uighur" panose="02000000000000000000" pitchFamily="2" charset="-78"/>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الثالثة</a:t>
            </a:r>
            <a:endParaRPr lang="fr-FR" sz="3200" b="1" dirty="0">
              <a:latin typeface="Microsoft Uighur" panose="02000000000000000000" pitchFamily="2" charset="-78"/>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algn="r" rtl="1"/>
            <a:r>
              <a:rPr lang="ar-SA" sz="3200" dirty="0">
                <a:latin typeface="Microsoft Uighur" panose="02000000000000000000" pitchFamily="2" charset="-78"/>
                <a:cs typeface="Microsoft Uighur" panose="02000000000000000000" pitchFamily="2" charset="-78"/>
              </a:rPr>
              <a:t> أضع العملية عموديا وأبدأ بالعدد الأكبر؛</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algn="r" rtl="1"/>
            <a:r>
              <a:rPr lang="ar-SA" sz="3200" dirty="0">
                <a:latin typeface="Microsoft Uighur" panose="02000000000000000000" pitchFamily="2" charset="-78"/>
                <a:cs typeface="Microsoft Uighur" panose="02000000000000000000" pitchFamily="2" charset="-78"/>
              </a:rPr>
              <a:t> </a:t>
            </a:r>
            <a:r>
              <a:rPr lang="ar-MA" sz="3200" dirty="0">
                <a:latin typeface="Microsoft Uighur" panose="02000000000000000000" pitchFamily="2" charset="-78"/>
                <a:cs typeface="Microsoft Uighur" panose="02000000000000000000" pitchFamily="2" charset="-78"/>
              </a:rPr>
              <a:t>أضرب العامل الثاني في وحدات العامل الأول (ولا أنسى الاحتفاظ)؛</a:t>
            </a:r>
            <a:endParaRPr lang="ar-SA" sz="32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algn="r" rtl="1"/>
            <a:r>
              <a:rPr lang="ar-SA" sz="3200" dirty="0">
                <a:latin typeface="Microsoft Uighur" panose="02000000000000000000" pitchFamily="2" charset="-78"/>
                <a:cs typeface="Microsoft Uighur" panose="02000000000000000000" pitchFamily="2" charset="-78"/>
              </a:rPr>
              <a:t>  </a:t>
            </a:r>
            <a:r>
              <a:rPr lang="ar-MA" sz="3200" dirty="0">
                <a:latin typeface="Microsoft Uighur" panose="02000000000000000000" pitchFamily="2" charset="-78"/>
                <a:cs typeface="Microsoft Uighur" panose="02000000000000000000" pitchFamily="2" charset="-78"/>
              </a:rPr>
              <a:t>أضرب العامل الثاني في عشرات العامل الأول وأضيف الاحتفاظ؛</a:t>
            </a:r>
            <a:endParaRPr lang="ar-SA" sz="3200" dirty="0">
              <a:latin typeface="Microsoft Uighur" panose="02000000000000000000" pitchFamily="2" charset="-78"/>
              <a:cs typeface="Microsoft Uighur" panose="02000000000000000000" pitchFamily="2" charset="-78"/>
            </a:endParaRPr>
          </a:p>
          <a:p>
            <a:pPr algn="r" rtl="1"/>
            <a:endParaRPr lang="ar-SA" sz="3200" dirty="0">
              <a:latin typeface="Microsoft Uighur" panose="02000000000000000000" pitchFamily="2" charset="-78"/>
              <a:cs typeface="Microsoft Uighur" panose="02000000000000000000" pitchFamily="2" charset="-78"/>
            </a:endParaRPr>
          </a:p>
        </p:txBody>
      </p:sp>
      <p:pic>
        <p:nvPicPr>
          <p:cNvPr id="5" name="Image 4" descr="Une image contenant Rectangle, Post-it, capture d’écran, conception&#10;&#10;Le contenu généré par l’IA peut être incorrect.">
            <a:extLst>
              <a:ext uri="{FF2B5EF4-FFF2-40B4-BE49-F238E27FC236}">
                <a16:creationId xmlns:a16="http://schemas.microsoft.com/office/drawing/2014/main" id="{9576F226-6060-1AA1-0C8A-C97AF32F7090}"/>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64166" y="7953985"/>
            <a:ext cx="12339934" cy="886229"/>
          </a:xfrm>
          <a:prstGeom prst="rect">
            <a:avLst/>
          </a:prstGeom>
        </p:spPr>
      </p:pic>
      <p:sp>
        <p:nvSpPr>
          <p:cNvPr id="6" name="ZoneTexte 5">
            <a:extLst>
              <a:ext uri="{FF2B5EF4-FFF2-40B4-BE49-F238E27FC236}">
                <a16:creationId xmlns:a16="http://schemas.microsoft.com/office/drawing/2014/main" id="{2BB56E54-582B-89C8-A12D-250581492F1A}"/>
              </a:ext>
            </a:extLst>
          </p:cNvPr>
          <p:cNvSpPr txBox="1"/>
          <p:nvPr/>
        </p:nvSpPr>
        <p:spPr>
          <a:xfrm>
            <a:off x="11054960" y="7867961"/>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a:t>
            </a:r>
            <a:r>
              <a:rPr lang="ar-MA" sz="3200" b="1" dirty="0">
                <a:latin typeface="Microsoft Uighur" panose="02000000000000000000" pitchFamily="2" charset="-78"/>
                <a:cs typeface="Microsoft Uighur" panose="02000000000000000000" pitchFamily="2" charset="-78"/>
              </a:rPr>
              <a:t>الرابعة</a:t>
            </a:r>
            <a:endParaRPr lang="fr-FR" sz="3200" b="1" dirty="0">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256B3CB6-9A44-2D47-7BC5-9AFE9692103A}"/>
              </a:ext>
            </a:extLst>
          </p:cNvPr>
          <p:cNvSpPr txBox="1"/>
          <p:nvPr/>
        </p:nvSpPr>
        <p:spPr>
          <a:xfrm>
            <a:off x="1205862" y="8140125"/>
            <a:ext cx="9526617" cy="584775"/>
          </a:xfrm>
          <a:prstGeom prst="rect">
            <a:avLst/>
          </a:prstGeom>
          <a:noFill/>
        </p:spPr>
        <p:txBody>
          <a:bodyPr wrap="square" rtlCol="0">
            <a:spAutoFit/>
          </a:bodyPr>
          <a:lstStyle/>
          <a:p>
            <a:pPr algn="r" rtl="1"/>
            <a:r>
              <a:rPr lang="ar-MA" sz="3200" dirty="0" err="1">
                <a:latin typeface="Microsoft Uighur" panose="02000000000000000000" pitchFamily="2" charset="-78"/>
                <a:cs typeface="Microsoft Uighur" panose="02000000000000000000" pitchFamily="2" charset="-78"/>
              </a:rPr>
              <a:t>أقرأالنتيجة</a:t>
            </a:r>
            <a:r>
              <a:rPr lang="ar-MA" sz="3200" dirty="0">
                <a:latin typeface="Microsoft Uighur" panose="02000000000000000000" pitchFamily="2" charset="-78"/>
                <a:cs typeface="Microsoft Uighur" panose="02000000000000000000" pitchFamily="2" charset="-78"/>
              </a:rPr>
              <a:t> (الجداء).</a:t>
            </a:r>
            <a:endParaRPr lang="ar-SA" sz="32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39777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تابعوا معي سأقرأ المسألة </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2458844" y="4119717"/>
            <a:ext cx="8798307" cy="4674527"/>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8000" dirty="0">
                <a:solidFill>
                  <a:schemeClr val="tx1"/>
                </a:solidFill>
                <a:latin typeface="Microsoft Uighur" panose="02000000000000000000" pitchFamily="2" charset="-78"/>
                <a:cs typeface="Microsoft Uighur" panose="02000000000000000000" pitchFamily="2" charset="-78"/>
              </a:rPr>
              <a:t>اشترت حفصة 3 مجموعات قصصية، ثمن الواحدة 87 درهما.</a:t>
            </a:r>
            <a:endParaRPr lang="fr-FR" sz="8000" dirty="0">
              <a:solidFill>
                <a:schemeClr val="tx1"/>
              </a:solidFill>
              <a:latin typeface="Microsoft Uighur" panose="02000000000000000000" pitchFamily="2" charset="-78"/>
              <a:cs typeface="Microsoft Uighur" panose="02000000000000000000" pitchFamily="2" charset="-78"/>
            </a:endParaRPr>
          </a:p>
          <a:p>
            <a:pPr algn="r" rtl="1"/>
            <a:r>
              <a:rPr lang="ar-MA" sz="8000" dirty="0">
                <a:solidFill>
                  <a:schemeClr val="tx1"/>
                </a:solidFill>
                <a:latin typeface="Microsoft Uighur" panose="02000000000000000000" pitchFamily="2" charset="-78"/>
                <a:cs typeface="Microsoft Uighur" panose="02000000000000000000" pitchFamily="2" charset="-78"/>
              </a:rPr>
              <a:t>ما هو الثمن الذي أدته للكتبي؟</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33438037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1246495"/>
          </a:xfrm>
          <a:prstGeom prst="rect">
            <a:avLst/>
          </a:prstGeom>
          <a:noFill/>
        </p:spPr>
        <p:txBody>
          <a:bodyPr wrap="square" rtlCol="0">
            <a:spAutoFit/>
          </a:bodyPr>
          <a:lstStyle/>
          <a:p>
            <a:pPr marL="0" lvl="1" algn="r" defTabSz="685834" rtl="1">
              <a:lnSpc>
                <a:spcPts val="3017"/>
              </a:lnSpc>
              <a:spcBef>
                <a:spcPct val="0"/>
              </a:spcBef>
            </a:pPr>
            <a:r>
              <a:rPr lang="ar-SA" sz="3200" dirty="0">
                <a:latin typeface="Microsoft Uighur" panose="02000000000000000000" pitchFamily="2" charset="-78"/>
                <a:cs typeface="Microsoft Uighur" panose="02000000000000000000" pitchFamily="2" charset="-78"/>
              </a:rPr>
              <a:t>أغمضوا أعينكم وحاولوا تخيل المسألة.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يطرح الأستاذ  سلسلة من الأسئلة لمساعدة المتعلمين على فهم المسألة والتعرف على العملية المناسبة.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مثلا : عدد شخصيات المسالة؟ عدد خشيبات كل واحد؟ من لديه أكبر عدد من الخشيبات؟ من أعطى  الخشيبات؟ لمن؟</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14443648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الآن تابعوا معي سنتعرف على كيفية حل المسالة باستخدام استراتيجية الأسئلة الأربعة.</a:t>
            </a:r>
          </a:p>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 سنحاول أولا استخراج المعلومات الواردة في المسألة.</a:t>
            </a:r>
            <a:endParaRPr lang="fr-FR" sz="2400" dirty="0">
              <a:solidFill>
                <a:srgbClr val="FF0000"/>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algn="r" rtl="1"/>
            <a:r>
              <a:rPr lang="ar-SA" sz="6000" dirty="0">
                <a:solidFill>
                  <a:srgbClr val="FF0000"/>
                </a:solidFill>
              </a:rPr>
              <a:t>1- </a:t>
            </a:r>
            <a:r>
              <a:rPr lang="ar-SA" sz="7200" dirty="0">
                <a:solidFill>
                  <a:srgbClr val="FF0000"/>
                </a:solidFill>
                <a:latin typeface="Microsoft Uighur" panose="02000000000000000000" pitchFamily="2" charset="-78"/>
                <a:cs typeface="Microsoft Uighur" panose="02000000000000000000" pitchFamily="2" charset="-78"/>
              </a:rPr>
              <a:t>ما المعلومات الواردة في المسألة؟</a:t>
            </a:r>
            <a:endParaRPr lang="fr-FR" sz="7200" dirty="0"/>
          </a:p>
        </p:txBody>
      </p:sp>
      <p:sp>
        <p:nvSpPr>
          <p:cNvPr id="7" name="Rectangle : coins arrondis 4">
            <a:extLst>
              <a:ext uri="{FF2B5EF4-FFF2-40B4-BE49-F238E27FC236}">
                <a16:creationId xmlns:a16="http://schemas.microsoft.com/office/drawing/2014/main" id="{612978ED-6157-0291-487F-5B87856E249D}"/>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اشترت حفصة 3 مجموعات قصصية، ثمن الواحدة 87 درهما.</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الثمن الذي أدته للكتبي؟</a:t>
            </a:r>
          </a:p>
        </p:txBody>
      </p:sp>
    </p:spTree>
    <p:extLst>
      <p:ext uri="{BB962C8B-B14F-4D97-AF65-F5344CB8AC3E}">
        <p14:creationId xmlns:p14="http://schemas.microsoft.com/office/powerpoint/2010/main" val="116219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يوجه الأستاذ المتعلمين لاستخراج المعلومات الواردة في المسألة.</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3046988"/>
          </a:xfrm>
          <a:prstGeom prst="rect">
            <a:avLst/>
          </a:prstGeom>
          <a:noFill/>
        </p:spPr>
        <p:txBody>
          <a:bodyPr wrap="square" rtlCol="0">
            <a:spAutoFit/>
          </a:bodyPr>
          <a:lstStyle/>
          <a:p>
            <a:pPr algn="r" rtl="1"/>
            <a:r>
              <a:rPr lang="ar-SA" sz="4800" b="1" dirty="0">
                <a:latin typeface="Microsoft Uighur" panose="02000000000000000000" pitchFamily="2" charset="-78"/>
                <a:cs typeface="Microsoft Uighur" panose="02000000000000000000" pitchFamily="2" charset="-78"/>
              </a:rPr>
              <a:t>المعلومات الواردة في المسألة هي:</a:t>
            </a: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شراء 3 مجموعات قصصية</a:t>
            </a:r>
            <a:endParaRPr lang="ar-SA" sz="4800" b="1" dirty="0">
              <a:latin typeface="Microsoft Uighur" panose="02000000000000000000" pitchFamily="2" charset="-78"/>
              <a:cs typeface="Microsoft Uighur" panose="02000000000000000000" pitchFamily="2" charset="-78"/>
            </a:endParaRP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ثمن المجموعة الواحدة 87 درهما</a:t>
            </a:r>
            <a:endParaRPr lang="ar-SA" sz="4800" b="1" dirty="0">
              <a:latin typeface="Microsoft Uighur" panose="02000000000000000000" pitchFamily="2" charset="-78"/>
              <a:cs typeface="Microsoft Uighur" panose="02000000000000000000" pitchFamily="2" charset="-78"/>
            </a:endParaRPr>
          </a:p>
        </p:txBody>
      </p:sp>
      <p:sp>
        <p:nvSpPr>
          <p:cNvPr id="4" name="Rectangle : coins arrondis 4">
            <a:extLst>
              <a:ext uri="{FF2B5EF4-FFF2-40B4-BE49-F238E27FC236}">
                <a16:creationId xmlns:a16="http://schemas.microsoft.com/office/drawing/2014/main" id="{25A6A12E-4040-6C98-B58C-3B313B0A0C2F}"/>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اشترت حفصة 3 مجموعات قصصية، ثمن الواحدة 87 درهما.</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الثمن الذي أدته للكتبي؟</a:t>
            </a:r>
          </a:p>
        </p:txBody>
      </p:sp>
    </p:spTree>
    <p:extLst>
      <p:ext uri="{BB962C8B-B14F-4D97-AF65-F5344CB8AC3E}">
        <p14:creationId xmlns:p14="http://schemas.microsoft.com/office/powerpoint/2010/main" val="240423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بعد التعرف على المعلومات الواردة في المسألة سنحاول أن نحدد ما المطلوب منا في هذه المسألة. </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algn="r" rtl="1"/>
            <a:r>
              <a:rPr lang="ar-SA" sz="6000" dirty="0">
                <a:solidFill>
                  <a:srgbClr val="FF0000"/>
                </a:solidFill>
              </a:rPr>
              <a:t>2- </a:t>
            </a:r>
            <a:r>
              <a:rPr lang="ar-SA" sz="7200" dirty="0">
                <a:solidFill>
                  <a:srgbClr val="FF0000"/>
                </a:solidFill>
                <a:latin typeface="Microsoft Uighur" panose="02000000000000000000" pitchFamily="2" charset="-78"/>
                <a:cs typeface="Microsoft Uighur" panose="02000000000000000000" pitchFamily="2" charset="-78"/>
              </a:rPr>
              <a:t>ما المطلوب مني؟</a:t>
            </a:r>
            <a:endParaRPr lang="fr-FR" sz="7200" dirty="0"/>
          </a:p>
        </p:txBody>
      </p:sp>
      <p:sp>
        <p:nvSpPr>
          <p:cNvPr id="5" name="Rectangle : coins arrondis 4">
            <a:extLst>
              <a:ext uri="{FF2B5EF4-FFF2-40B4-BE49-F238E27FC236}">
                <a16:creationId xmlns:a16="http://schemas.microsoft.com/office/drawing/2014/main" id="{7AF45CAE-C7C5-D0F3-F1AB-14AE31531F51}"/>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اشترت حفصة 5 مجموعات قصصية، ثمن الواحدة 87 درهما.</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الثمن الذي أدته للكتبي؟</a:t>
            </a:r>
          </a:p>
        </p:txBody>
      </p:sp>
    </p:spTree>
    <p:extLst>
      <p:ext uri="{BB962C8B-B14F-4D97-AF65-F5344CB8AC3E}">
        <p14:creationId xmlns:p14="http://schemas.microsoft.com/office/powerpoint/2010/main" val="212632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يتفاعل الأستاذ مع المتعلمين لتحديد المطلوب.</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algn="r" rtl="1"/>
            <a:r>
              <a:rPr lang="ar-SA" sz="4800" b="1" dirty="0">
                <a:latin typeface="Microsoft Uighur" panose="02000000000000000000" pitchFamily="2" charset="-78"/>
                <a:cs typeface="Microsoft Uighur" panose="02000000000000000000" pitchFamily="2" charset="-78"/>
              </a:rPr>
              <a:t>المط</a:t>
            </a:r>
            <a:r>
              <a:rPr lang="ar-MA" sz="4800" b="1" dirty="0">
                <a:latin typeface="Microsoft Uighur" panose="02000000000000000000" pitchFamily="2" charset="-78"/>
                <a:cs typeface="Microsoft Uighur" panose="02000000000000000000" pitchFamily="2" charset="-78"/>
              </a:rPr>
              <a:t>ل</a:t>
            </a:r>
            <a:r>
              <a:rPr lang="ar-SA" sz="4800" b="1" dirty="0">
                <a:latin typeface="Microsoft Uighur" panose="02000000000000000000" pitchFamily="2" charset="-78"/>
                <a:cs typeface="Microsoft Uighur" panose="02000000000000000000" pitchFamily="2" charset="-78"/>
              </a:rPr>
              <a:t>وب هو  </a:t>
            </a:r>
            <a:r>
              <a:rPr lang="ar-MA" sz="4800" b="1" dirty="0">
                <a:latin typeface="Microsoft Uighur" panose="02000000000000000000" pitchFamily="2" charset="-78"/>
                <a:cs typeface="Microsoft Uighur" panose="02000000000000000000" pitchFamily="2" charset="-78"/>
              </a:rPr>
              <a:t>حساب الثمن الذي أدته حفصة للكتبي</a:t>
            </a:r>
            <a:r>
              <a:rPr lang="ar-SA" sz="4800" b="1" dirty="0">
                <a:latin typeface="Microsoft Uighur" panose="02000000000000000000" pitchFamily="2" charset="-78"/>
                <a:cs typeface="Microsoft Uighur" panose="02000000000000000000" pitchFamily="2" charset="-78"/>
              </a:rPr>
              <a:t>.</a:t>
            </a:r>
            <a:endParaRPr lang="fr-FR" sz="4800" b="1" dirty="0">
              <a:latin typeface="Microsoft Uighur" panose="02000000000000000000" pitchFamily="2" charset="-78"/>
              <a:cs typeface="Microsoft Uighur" panose="02000000000000000000" pitchFamily="2" charset="-78"/>
            </a:endParaRPr>
          </a:p>
        </p:txBody>
      </p:sp>
      <p:sp>
        <p:nvSpPr>
          <p:cNvPr id="7" name="Rectangle : coins arrondis 4">
            <a:extLst>
              <a:ext uri="{FF2B5EF4-FFF2-40B4-BE49-F238E27FC236}">
                <a16:creationId xmlns:a16="http://schemas.microsoft.com/office/drawing/2014/main" id="{293EA579-EB0D-9449-1C36-7541C5D71CF9}"/>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اشترت حفصة 3 مجموعات قصصية، ثمن الواحدة 87 درهما.</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الثمن الذي أدته للكتبي؟</a:t>
            </a:r>
          </a:p>
        </p:txBody>
      </p:sp>
    </p:spTree>
    <p:extLst>
      <p:ext uri="{BB962C8B-B14F-4D97-AF65-F5344CB8AC3E}">
        <p14:creationId xmlns:p14="http://schemas.microsoft.com/office/powerpoint/2010/main" val="2569111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في المر</a:t>
            </a:r>
            <a:r>
              <a:rPr lang="ar-MA" sz="3200" dirty="0">
                <a:solidFill>
                  <a:prstClr val="white">
                    <a:lumMod val="65000"/>
                  </a:prstClr>
                </a:solidFill>
                <a:latin typeface="Microsoft Uighur" panose="02000000000000000000" pitchFamily="2" charset="-78"/>
                <a:cs typeface="Microsoft Uighur" panose="02000000000000000000" pitchFamily="2" charset="-78"/>
              </a:rPr>
              <a:t>ح</a:t>
            </a:r>
            <a:r>
              <a:rPr lang="ar-SA" sz="3200" dirty="0" err="1">
                <a:solidFill>
                  <a:prstClr val="white">
                    <a:lumMod val="65000"/>
                  </a:prstClr>
                </a:solidFill>
                <a:latin typeface="Microsoft Uighur" panose="02000000000000000000" pitchFamily="2" charset="-78"/>
                <a:cs typeface="Microsoft Uighur" panose="02000000000000000000" pitchFamily="2" charset="-78"/>
              </a:rPr>
              <a:t>لة</a:t>
            </a:r>
            <a:r>
              <a:rPr lang="ar-SA" sz="3200" dirty="0">
                <a:solidFill>
                  <a:prstClr val="white">
                    <a:lumMod val="65000"/>
                  </a:prstClr>
                </a:solidFill>
                <a:latin typeface="Microsoft Uighur" panose="02000000000000000000" pitchFamily="2" charset="-78"/>
                <a:cs typeface="Microsoft Uighur" panose="02000000000000000000" pitchFamily="2" charset="-78"/>
              </a:rPr>
              <a:t> الأخيرة سنحدد ماذا علينا أن نفعل بالضبط لإيجاد المطلوب. </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algn="r" rtl="1"/>
            <a:r>
              <a:rPr lang="fr-FR" sz="6000" dirty="0">
                <a:solidFill>
                  <a:srgbClr val="FF0000"/>
                </a:solidFill>
              </a:rPr>
              <a:t> 3</a:t>
            </a:r>
            <a:r>
              <a:rPr lang="ar-SA" sz="6000" dirty="0">
                <a:solidFill>
                  <a:srgbClr val="FF0000"/>
                </a:solidFill>
              </a:rPr>
              <a:t>- </a:t>
            </a:r>
            <a:r>
              <a:rPr lang="ar-SA" sz="7200" dirty="0">
                <a:solidFill>
                  <a:srgbClr val="FF0000"/>
                </a:solidFill>
                <a:latin typeface="Microsoft Uighur" panose="02000000000000000000" pitchFamily="2" charset="-78"/>
                <a:cs typeface="Microsoft Uighur" panose="02000000000000000000" pitchFamily="2" charset="-78"/>
              </a:rPr>
              <a:t>ماذا علينا أن نفعل؟ ولماذا؟</a:t>
            </a:r>
            <a:endParaRPr lang="fr-FR" sz="7200" dirty="0"/>
          </a:p>
        </p:txBody>
      </p:sp>
      <p:sp>
        <p:nvSpPr>
          <p:cNvPr id="5" name="Rectangle : coins arrondis 4">
            <a:extLst>
              <a:ext uri="{FF2B5EF4-FFF2-40B4-BE49-F238E27FC236}">
                <a16:creationId xmlns:a16="http://schemas.microsoft.com/office/drawing/2014/main" id="{7EEBB7B3-8960-9514-8127-DA67B89B0E9A}"/>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اشترت حفصة 3 مجموعات قصصية، ثمن الواحدة 87 درهما.</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الثمن الذي أدته للكتبي؟</a:t>
            </a:r>
          </a:p>
        </p:txBody>
      </p:sp>
    </p:spTree>
    <p:extLst>
      <p:ext uri="{BB962C8B-B14F-4D97-AF65-F5344CB8AC3E}">
        <p14:creationId xmlns:p14="http://schemas.microsoft.com/office/powerpoint/2010/main" val="722427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الجواب</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21FEF18-C2CB-BCAC-5EF5-BAC97B349304}"/>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402088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566563" y="4019736"/>
            <a:ext cx="6062835" cy="2308324"/>
          </a:xfrm>
          <a:prstGeom prst="rect">
            <a:avLst/>
          </a:prstGeom>
          <a:noFill/>
        </p:spPr>
        <p:txBody>
          <a:bodyPr wrap="square" rtlCol="0">
            <a:spAutoFit/>
          </a:bodyPr>
          <a:lstStyle/>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شراء 3 مجموعات قصصية</a:t>
            </a:r>
            <a:endParaRPr lang="ar-SA" sz="4800" b="1" dirty="0">
              <a:latin typeface="Microsoft Uighur" panose="02000000000000000000" pitchFamily="2" charset="-78"/>
              <a:cs typeface="Microsoft Uighur" panose="02000000000000000000" pitchFamily="2" charset="-78"/>
            </a:endParaRP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ثمن الواحدة 87 درهما</a:t>
            </a:r>
            <a:endParaRPr lang="ar-SA" sz="4800" b="1" dirty="0">
              <a:latin typeface="Microsoft Uighur" panose="02000000000000000000" pitchFamily="2" charset="-78"/>
              <a:cs typeface="Microsoft Uighur" panose="02000000000000000000" pitchFamily="2" charset="-78"/>
            </a:endParaRP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ما هو الثمن الذي أدته للكتبي؟</a:t>
            </a:r>
            <a:endParaRPr lang="fr-FR" sz="4800" b="1" dirty="0">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620018" y="6270728"/>
            <a:ext cx="6009382" cy="1938992"/>
          </a:xfrm>
          <a:prstGeom prst="rect">
            <a:avLst/>
          </a:prstGeom>
          <a:noFill/>
        </p:spPr>
        <p:txBody>
          <a:bodyPr wrap="square" rtlCol="0">
            <a:spAutoFit/>
          </a:bodyPr>
          <a:lstStyle/>
          <a:p>
            <a:pPr algn="r" rtl="1"/>
            <a:r>
              <a:rPr lang="ar-SA" sz="6000" dirty="0">
                <a:solidFill>
                  <a:srgbClr val="C00000"/>
                </a:solidFill>
                <a:latin typeface="Microsoft Uighur" panose="02000000000000000000" pitchFamily="2" charset="-78"/>
                <a:cs typeface="Microsoft Uighur" panose="02000000000000000000" pitchFamily="2" charset="-78"/>
              </a:rPr>
              <a:t>عليّ أن أقوم بعملية </a:t>
            </a:r>
            <a:r>
              <a:rPr lang="ar-MA" sz="6000" dirty="0">
                <a:solidFill>
                  <a:srgbClr val="C00000"/>
                </a:solidFill>
                <a:latin typeface="Microsoft Uighur" panose="02000000000000000000" pitchFamily="2" charset="-78"/>
                <a:cs typeface="Microsoft Uighur" panose="02000000000000000000" pitchFamily="2" charset="-78"/>
              </a:rPr>
              <a:t>الضرب</a:t>
            </a:r>
            <a:r>
              <a:rPr lang="ar-SA" sz="6000" dirty="0">
                <a:solidFill>
                  <a:srgbClr val="C00000"/>
                </a:solidFill>
                <a:latin typeface="Microsoft Uighur" panose="02000000000000000000" pitchFamily="2" charset="-78"/>
                <a:cs typeface="Microsoft Uighur" panose="02000000000000000000" pitchFamily="2" charset="-78"/>
              </a:rPr>
              <a:t>.</a:t>
            </a:r>
            <a:endParaRPr lang="ar-MA" sz="6000" dirty="0">
              <a:solidFill>
                <a:srgbClr val="C00000"/>
              </a:solidFill>
              <a:latin typeface="Microsoft Uighur" panose="02000000000000000000" pitchFamily="2" charset="-78"/>
              <a:cs typeface="Microsoft Uighur" panose="02000000000000000000" pitchFamily="2" charset="-78"/>
            </a:endParaRPr>
          </a:p>
          <a:p>
            <a:pPr algn="r" rtl="1"/>
            <a:r>
              <a:rPr lang="ar-MA" sz="6000" dirty="0">
                <a:solidFill>
                  <a:srgbClr val="C00000"/>
                </a:solidFill>
                <a:latin typeface="Microsoft Uighur" panose="02000000000000000000" pitchFamily="2" charset="-78"/>
                <a:cs typeface="Microsoft Uighur" panose="02000000000000000000" pitchFamily="2" charset="-78"/>
              </a:rPr>
              <a:t>لإيجاد الثمن الذي أدته للكتبي.</a:t>
            </a:r>
            <a:endParaRPr lang="ar-SA" sz="6000" dirty="0">
              <a:solidFill>
                <a:srgbClr val="C00000"/>
              </a:solidFill>
              <a:latin typeface="Microsoft Uighur" panose="02000000000000000000" pitchFamily="2" charset="-78"/>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9416DB02-B34E-4185-7778-95135150FD62}"/>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اشترت حفصة 3 مجموعات قصصية، ثمن الواحدة 87 درهما.</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الثمن الذي أدته للكتبي؟</a:t>
            </a:r>
          </a:p>
        </p:txBody>
      </p:sp>
    </p:spTree>
    <p:extLst>
      <p:ext uri="{BB962C8B-B14F-4D97-AF65-F5344CB8AC3E}">
        <p14:creationId xmlns:p14="http://schemas.microsoft.com/office/powerpoint/2010/main" val="1842214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3F13-3199-65BD-6E3D-20BB142904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E8D6C03-0D77-2FE8-BA0C-629F2C564D6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4E94366-57DA-540C-8CD3-E06AD68196E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800C298-D6B9-091C-2E87-4F86864848B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0DA01C2-DEB2-9836-8D76-AEC47158FD35}"/>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لماذا سنجري عملية ال</a:t>
            </a:r>
            <a:r>
              <a:rPr lang="ar-MA" sz="3200" dirty="0">
                <a:solidFill>
                  <a:prstClr val="white">
                    <a:lumMod val="65000"/>
                  </a:prstClr>
                </a:solidFill>
                <a:latin typeface="Microsoft Uighur" panose="02000000000000000000" pitchFamily="2" charset="-78"/>
                <a:cs typeface="Microsoft Uighur" panose="02000000000000000000" pitchFamily="2" charset="-78"/>
              </a:rPr>
              <a:t>ضرب</a:t>
            </a:r>
            <a:r>
              <a:rPr lang="ar-SA" sz="3200" dirty="0">
                <a:solidFill>
                  <a:prstClr val="white">
                    <a:lumMod val="65000"/>
                  </a:prstClr>
                </a:solidFill>
                <a:latin typeface="Microsoft Uighur" panose="02000000000000000000" pitchFamily="2" charset="-78"/>
                <a:cs typeface="Microsoft Uighur" panose="02000000000000000000" pitchFamily="2" charset="-78"/>
              </a:rPr>
              <a:t> لإيجاد حل المسألة.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4480D423-9065-F953-0B6E-E35B387F901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23752732-A4D0-5434-C8DD-C5845C5E574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89507A1F-75DC-EA21-5F60-1C8CA34A81FA}"/>
              </a:ext>
            </a:extLst>
          </p:cNvPr>
          <p:cNvSpPr/>
          <p:nvPr/>
        </p:nvSpPr>
        <p:spPr>
          <a:xfrm>
            <a:off x="4876800"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MA" sz="5400" dirty="0">
                <a:solidFill>
                  <a:schemeClr val="tx1"/>
                </a:solidFill>
                <a:latin typeface="Microsoft Uighur" panose="02000000000000000000" pitchFamily="2" charset="-78"/>
                <a:cs typeface="Microsoft Uighur" panose="02000000000000000000" pitchFamily="2" charset="-78"/>
              </a:rPr>
              <a:t>عدد المجموعات التي تم شراؤها</a:t>
            </a:r>
          </a:p>
        </p:txBody>
      </p:sp>
      <p:sp>
        <p:nvSpPr>
          <p:cNvPr id="6" name="Rectangle : coins arrondis 4">
            <a:extLst>
              <a:ext uri="{FF2B5EF4-FFF2-40B4-BE49-F238E27FC236}">
                <a16:creationId xmlns:a16="http://schemas.microsoft.com/office/drawing/2014/main" id="{99474349-DAF7-8FA8-C807-051A9AC7D8B3}"/>
              </a:ext>
            </a:extLst>
          </p:cNvPr>
          <p:cNvSpPr/>
          <p:nvPr/>
        </p:nvSpPr>
        <p:spPr>
          <a:xfrm>
            <a:off x="3810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rtl="1"/>
            <a:r>
              <a:rPr lang="ar-MA" sz="5400" dirty="0">
                <a:solidFill>
                  <a:schemeClr val="tx1"/>
                </a:solidFill>
                <a:latin typeface="Microsoft Uighur" panose="02000000000000000000" pitchFamily="2" charset="-78"/>
                <a:cs typeface="Microsoft Uighur" panose="02000000000000000000" pitchFamily="2" charset="-78"/>
              </a:rPr>
              <a:t>ثمن المجموعة الواحدة</a:t>
            </a:r>
          </a:p>
        </p:txBody>
      </p:sp>
      <p:sp>
        <p:nvSpPr>
          <p:cNvPr id="10" name="ZoneTexte 9">
            <a:extLst>
              <a:ext uri="{FF2B5EF4-FFF2-40B4-BE49-F238E27FC236}">
                <a16:creationId xmlns:a16="http://schemas.microsoft.com/office/drawing/2014/main" id="{398B1E6E-7A25-E02A-D06E-BCFE88245077}"/>
              </a:ext>
            </a:extLst>
          </p:cNvPr>
          <p:cNvSpPr txBox="1"/>
          <p:nvPr/>
        </p:nvSpPr>
        <p:spPr>
          <a:xfrm>
            <a:off x="3810000" y="4975120"/>
            <a:ext cx="1324347" cy="2646878"/>
          </a:xfrm>
          <a:prstGeom prst="rect">
            <a:avLst/>
          </a:prstGeom>
          <a:noFill/>
        </p:spPr>
        <p:txBody>
          <a:bodyPr wrap="square" rtlCol="0">
            <a:spAutoFit/>
          </a:bodyPr>
          <a:lstStyle/>
          <a:p>
            <a:r>
              <a:rPr lang="fr-FR" sz="16600" dirty="0"/>
              <a:t>?</a:t>
            </a:r>
          </a:p>
        </p:txBody>
      </p:sp>
      <p:sp>
        <p:nvSpPr>
          <p:cNvPr id="11" name="ZoneTexte 10">
            <a:extLst>
              <a:ext uri="{FF2B5EF4-FFF2-40B4-BE49-F238E27FC236}">
                <a16:creationId xmlns:a16="http://schemas.microsoft.com/office/drawing/2014/main" id="{D0246FD8-E232-D8DA-BA82-80D8C32BCB37}"/>
              </a:ext>
            </a:extLst>
          </p:cNvPr>
          <p:cNvSpPr txBox="1"/>
          <p:nvPr/>
        </p:nvSpPr>
        <p:spPr>
          <a:xfrm>
            <a:off x="8077200" y="4916971"/>
            <a:ext cx="1324347" cy="2646878"/>
          </a:xfrm>
          <a:prstGeom prst="rect">
            <a:avLst/>
          </a:prstGeom>
          <a:noFill/>
        </p:spPr>
        <p:txBody>
          <a:bodyPr wrap="square" rtlCol="0">
            <a:spAutoFit/>
          </a:bodyPr>
          <a:lstStyle/>
          <a:p>
            <a:r>
              <a:rPr lang="ar-SA" sz="16600" dirty="0"/>
              <a:t>=</a:t>
            </a:r>
            <a:endParaRPr lang="fr-FR" sz="16600" dirty="0"/>
          </a:p>
        </p:txBody>
      </p:sp>
      <p:sp>
        <p:nvSpPr>
          <p:cNvPr id="4" name="Rectangle : coins arrondis 4">
            <a:extLst>
              <a:ext uri="{FF2B5EF4-FFF2-40B4-BE49-F238E27FC236}">
                <a16:creationId xmlns:a16="http://schemas.microsoft.com/office/drawing/2014/main" id="{794FADF8-E1FA-F602-37C8-C3AEBF8BD545}"/>
              </a:ext>
            </a:extLst>
          </p:cNvPr>
          <p:cNvSpPr/>
          <p:nvPr/>
        </p:nvSpPr>
        <p:spPr>
          <a:xfrm>
            <a:off x="9297358" y="5228725"/>
            <a:ext cx="4129802"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algn="ctr" defTabSz="914400" rtl="1" eaLnBrk="1" latinLnBrk="0" hangingPunct="1"/>
            <a:r>
              <a:rPr lang="ar-MA" sz="6600" dirty="0">
                <a:solidFill>
                  <a:schemeClr val="tx1"/>
                </a:solidFill>
                <a:latin typeface="Microsoft Uighur" panose="02000000000000000000" pitchFamily="2" charset="-78"/>
                <a:cs typeface="Microsoft Uighur" panose="02000000000000000000" pitchFamily="2" charset="-78"/>
              </a:rPr>
              <a:t>ما هو الثمن الذي أدته للكتبي</a:t>
            </a:r>
            <a:r>
              <a:rPr lang="ar-SA" sz="6600" dirty="0">
                <a:solidFill>
                  <a:schemeClr val="tx1"/>
                </a:solidFill>
                <a:latin typeface="Microsoft Uighur" panose="02000000000000000000" pitchFamily="2" charset="-78"/>
                <a:cs typeface="Microsoft Uighur" panose="02000000000000000000" pitchFamily="2" charset="-78"/>
              </a:rPr>
              <a:t>؟</a:t>
            </a:r>
            <a:endParaRPr lang="ar-MA" sz="6600" dirty="0">
              <a:solidFill>
                <a:schemeClr val="tx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7061930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716F-96EC-2D69-C34B-5F7B7448395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FCB1023-028D-E7B4-0189-B1FD5E1E9939}"/>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E56B6F8-24F9-F75D-89C3-26720993981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87079B3-D5B0-2876-556A-6B2147B5C7DC}"/>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7FE31CD-2188-6425-0824-DD91DB634E58}"/>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نعم </a:t>
            </a:r>
            <a:r>
              <a:rPr lang="ar-MA" sz="3200" dirty="0">
                <a:solidFill>
                  <a:prstClr val="white">
                    <a:lumMod val="65000"/>
                  </a:prstClr>
                </a:solidFill>
                <a:latin typeface="Microsoft Uighur" panose="02000000000000000000" pitchFamily="2" charset="-78"/>
                <a:cs typeface="Microsoft Uighur" panose="02000000000000000000" pitchFamily="2" charset="-78"/>
              </a:rPr>
              <a:t>سنضرب ثمن المجموعة الواحدة في عدد المجموعات التي تم شراؤها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EB9272A-DFE7-5D7C-9D6C-5FA4123B5CC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5DF3E76-C079-A0A3-0D45-72029AA5B24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0F45B6CE-0682-0637-53CD-50064C71BB67}"/>
              </a:ext>
            </a:extLst>
          </p:cNvPr>
          <p:cNvSpPr/>
          <p:nvPr/>
        </p:nvSpPr>
        <p:spPr>
          <a:xfrm>
            <a:off x="5257801" y="4838700"/>
            <a:ext cx="2943810"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MA" sz="13800" dirty="0">
                <a:solidFill>
                  <a:schemeClr val="tx1"/>
                </a:solidFill>
                <a:latin typeface="Microsoft Uighur" panose="02000000000000000000" pitchFamily="2" charset="-78"/>
                <a:cs typeface="Microsoft Uighur" panose="02000000000000000000" pitchFamily="2" charset="-78"/>
              </a:rPr>
              <a:t>3</a:t>
            </a:r>
          </a:p>
        </p:txBody>
      </p:sp>
      <p:sp>
        <p:nvSpPr>
          <p:cNvPr id="6" name="Rectangle : coins arrondis 4">
            <a:extLst>
              <a:ext uri="{FF2B5EF4-FFF2-40B4-BE49-F238E27FC236}">
                <a16:creationId xmlns:a16="http://schemas.microsoft.com/office/drawing/2014/main" id="{06D7EE0A-1425-4E58-A39E-AFBAA4FB7D76}"/>
              </a:ext>
            </a:extLst>
          </p:cNvPr>
          <p:cNvSpPr/>
          <p:nvPr/>
        </p:nvSpPr>
        <p:spPr>
          <a:xfrm>
            <a:off x="457200" y="483870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rtl="1"/>
            <a:r>
              <a:rPr lang="ar-MA" sz="13800" dirty="0">
                <a:solidFill>
                  <a:schemeClr val="tx1"/>
                </a:solidFill>
                <a:latin typeface="Microsoft Uighur" panose="02000000000000000000" pitchFamily="2" charset="-78"/>
                <a:cs typeface="Microsoft Uighur" panose="02000000000000000000" pitchFamily="2" charset="-78"/>
              </a:rPr>
              <a:t>87</a:t>
            </a:r>
          </a:p>
        </p:txBody>
      </p:sp>
      <p:sp>
        <p:nvSpPr>
          <p:cNvPr id="10" name="ZoneTexte 9">
            <a:extLst>
              <a:ext uri="{FF2B5EF4-FFF2-40B4-BE49-F238E27FC236}">
                <a16:creationId xmlns:a16="http://schemas.microsoft.com/office/drawing/2014/main" id="{9B243465-A6F8-5011-CDAF-EF9141DF7DDC}"/>
              </a:ext>
            </a:extLst>
          </p:cNvPr>
          <p:cNvSpPr txBox="1"/>
          <p:nvPr/>
        </p:nvSpPr>
        <p:spPr>
          <a:xfrm>
            <a:off x="3886200" y="4975120"/>
            <a:ext cx="1324347" cy="2646878"/>
          </a:xfrm>
          <a:prstGeom prst="rect">
            <a:avLst/>
          </a:prstGeom>
          <a:noFill/>
        </p:spPr>
        <p:txBody>
          <a:bodyPr wrap="square" rtlCol="0">
            <a:spAutoFit/>
          </a:bodyPr>
          <a:lstStyle/>
          <a:p>
            <a:r>
              <a:rPr lang="ar-MA" sz="16600" dirty="0">
                <a:solidFill>
                  <a:srgbClr val="FF0000"/>
                </a:solidFill>
              </a:rPr>
              <a:t>×</a:t>
            </a:r>
            <a:endParaRPr lang="fr-FR" sz="16600" dirty="0">
              <a:solidFill>
                <a:srgbClr val="FF0000"/>
              </a:solidFill>
            </a:endParaRPr>
          </a:p>
        </p:txBody>
      </p:sp>
      <p:sp>
        <p:nvSpPr>
          <p:cNvPr id="11" name="ZoneTexte 10">
            <a:extLst>
              <a:ext uri="{FF2B5EF4-FFF2-40B4-BE49-F238E27FC236}">
                <a16:creationId xmlns:a16="http://schemas.microsoft.com/office/drawing/2014/main" id="{2DE474B2-986A-7D71-C3A1-B30A9B3707B4}"/>
              </a:ext>
            </a:extLst>
          </p:cNvPr>
          <p:cNvSpPr txBox="1"/>
          <p:nvPr/>
        </p:nvSpPr>
        <p:spPr>
          <a:xfrm>
            <a:off x="8201611" y="4906910"/>
            <a:ext cx="1324347" cy="2646878"/>
          </a:xfrm>
          <a:prstGeom prst="rect">
            <a:avLst/>
          </a:prstGeom>
          <a:noFill/>
        </p:spPr>
        <p:txBody>
          <a:bodyPr wrap="square" rtlCol="0">
            <a:spAutoFit/>
          </a:bodyPr>
          <a:lstStyle/>
          <a:p>
            <a:r>
              <a:rPr lang="ar-SA" sz="16600" dirty="0"/>
              <a:t>=</a:t>
            </a:r>
            <a:endParaRPr lang="fr-FR" sz="16600" dirty="0"/>
          </a:p>
        </p:txBody>
      </p:sp>
      <p:sp>
        <p:nvSpPr>
          <p:cNvPr id="4" name="Rectangle : coins arrondis 4">
            <a:extLst>
              <a:ext uri="{FF2B5EF4-FFF2-40B4-BE49-F238E27FC236}">
                <a16:creationId xmlns:a16="http://schemas.microsoft.com/office/drawing/2014/main" id="{8A075C67-AD88-0F6E-2705-0CD7FC62CC77}"/>
              </a:ext>
            </a:extLst>
          </p:cNvPr>
          <p:cNvSpPr/>
          <p:nvPr/>
        </p:nvSpPr>
        <p:spPr>
          <a:xfrm>
            <a:off x="9650792" y="4838700"/>
            <a:ext cx="3379407"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rtl="1"/>
            <a:r>
              <a:rPr lang="ar-MA" sz="5400" dirty="0">
                <a:solidFill>
                  <a:schemeClr val="tx1"/>
                </a:solidFill>
                <a:latin typeface="Microsoft Uighur" panose="02000000000000000000" pitchFamily="2" charset="-78"/>
                <a:cs typeface="Microsoft Uighur" panose="02000000000000000000" pitchFamily="2" charset="-78"/>
              </a:rPr>
              <a:t>ما هو الثمن الذي أدته للكتبي</a:t>
            </a:r>
            <a:r>
              <a:rPr lang="ar-SA" sz="5400" dirty="0">
                <a:solidFill>
                  <a:schemeClr val="tx1"/>
                </a:solidFill>
                <a:latin typeface="Microsoft Uighur" panose="02000000000000000000" pitchFamily="2" charset="-78"/>
                <a:cs typeface="Microsoft Uighur" panose="02000000000000000000" pitchFamily="2" charset="-78"/>
              </a:rPr>
              <a:t>؟</a:t>
            </a:r>
            <a:endParaRPr lang="ar-MA" sz="5400" dirty="0">
              <a:solidFill>
                <a:schemeClr val="tx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6754724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حل المسألة.</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MA" sz="4000" dirty="0">
                <a:solidFill>
                  <a:schemeClr val="tx1"/>
                </a:solidFill>
                <a:latin typeface="Microsoft Uighur" panose="02000000000000000000" pitchFamily="2" charset="-78"/>
                <a:cs typeface="Microsoft Uighur" panose="02000000000000000000" pitchFamily="2" charset="-78"/>
              </a:rPr>
              <a:t>ما هو</a:t>
            </a:r>
            <a:r>
              <a:rPr lang="fr-FR" sz="4000" dirty="0">
                <a:solidFill>
                  <a:schemeClr val="tx1"/>
                </a:solidFill>
                <a:latin typeface="Microsoft Uighur" panose="02000000000000000000" pitchFamily="2" charset="-78"/>
                <a:cs typeface="Microsoft Uighur" panose="02000000000000000000" pitchFamily="2" charset="-78"/>
              </a:rPr>
              <a:t> </a:t>
            </a:r>
            <a:r>
              <a:rPr lang="ar-MA" sz="4000" dirty="0">
                <a:solidFill>
                  <a:schemeClr val="tx1"/>
                </a:solidFill>
                <a:latin typeface="Microsoft Uighur" panose="02000000000000000000" pitchFamily="2" charset="-78"/>
                <a:cs typeface="Microsoft Uighur" panose="02000000000000000000" pitchFamily="2" charset="-78"/>
              </a:rPr>
              <a:t>الثمن الذي أدته للكتبي</a:t>
            </a:r>
            <a:r>
              <a:rPr lang="ar-SA" sz="4000" dirty="0">
                <a:solidFill>
                  <a:schemeClr val="tx1"/>
                </a:solidFill>
                <a:latin typeface="Microsoft Uighur" panose="02000000000000000000" pitchFamily="2" charset="-78"/>
                <a:cs typeface="Microsoft Uighur" panose="02000000000000000000" pitchFamily="2" charset="-78"/>
              </a:rPr>
              <a:t>؟</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990600" y="4828788"/>
            <a:ext cx="5638799" cy="2600712"/>
          </a:xfrm>
          <a:prstGeom prst="rect">
            <a:avLst/>
          </a:prstGeom>
          <a:noFill/>
        </p:spPr>
        <p:txBody>
          <a:bodyPr wrap="square" rtlCol="0">
            <a:spAutoFit/>
          </a:bodyPr>
          <a:lstStyle/>
          <a:p>
            <a:pPr algn="r" rtl="1"/>
            <a:r>
              <a:rPr lang="ar-MA" sz="4800" b="1" dirty="0">
                <a:latin typeface="Microsoft Uighur" panose="02000000000000000000" pitchFamily="2" charset="-78"/>
                <a:cs typeface="Microsoft Uighur" panose="02000000000000000000" pitchFamily="2" charset="-78"/>
              </a:rPr>
              <a:t>الثمن الذي أدته حفصة للكتبي </a:t>
            </a:r>
            <a:r>
              <a:rPr lang="ar-SA" sz="4800" b="1" dirty="0">
                <a:latin typeface="Microsoft Uighur" panose="02000000000000000000" pitchFamily="2" charset="-78"/>
                <a:cs typeface="Microsoft Uighur" panose="02000000000000000000" pitchFamily="2" charset="-78"/>
              </a:rPr>
              <a:t>هو:</a:t>
            </a:r>
          </a:p>
          <a:p>
            <a:pPr algn="ctr" rtl="1"/>
            <a:r>
              <a:rPr lang="fr-FR" sz="11500" b="1" dirty="0">
                <a:solidFill>
                  <a:srgbClr val="C00000"/>
                </a:solidFill>
                <a:latin typeface="Microsoft Uighur" panose="02000000000000000000" pitchFamily="2" charset="-78"/>
                <a:cs typeface="Microsoft Uighur" panose="02000000000000000000" pitchFamily="2" charset="-78"/>
              </a:rPr>
              <a:t>87×3=261</a:t>
            </a:r>
            <a:endParaRPr lang="ar-SA" sz="11500" b="1" dirty="0">
              <a:solidFill>
                <a:srgbClr val="C00000"/>
              </a:solidFill>
              <a:latin typeface="Microsoft Uighur" panose="02000000000000000000" pitchFamily="2" charset="-78"/>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E88C2EDB-2565-FA8D-0353-AE84A5481C44}"/>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اشترت حفصة 3 مجموعات قصصية، ثمن الواحدة 87 درهما.</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الثمن الذي أدته للكتبي؟</a:t>
            </a:r>
          </a:p>
        </p:txBody>
      </p:sp>
    </p:spTree>
    <p:extLst>
      <p:ext uri="{BB962C8B-B14F-4D97-AF65-F5344CB8AC3E}">
        <p14:creationId xmlns:p14="http://schemas.microsoft.com/office/powerpoint/2010/main" val="2771345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0E2A9-A1A2-0B8F-3B70-1F219DAD084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5259484-6A0A-C281-11B4-07A0AC145F2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67369732-1AEB-7799-05C8-632422C7DD89}"/>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34600F2-5D7D-F0B2-38BC-0A2F2CFBB560}"/>
              </a:ext>
            </a:extLst>
          </p:cNvPr>
          <p:cNvSpPr txBox="1"/>
          <p:nvPr/>
        </p:nvSpPr>
        <p:spPr>
          <a:xfrm>
            <a:off x="4101799" y="3970780"/>
            <a:ext cx="5688882"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تمارين على الكراسة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1F05C72-DE2A-BB74-A7DB-2A397123F7C6}"/>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عمل فردي على الكراسة</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280F0BFE-CAB5-5EA4-3012-3BC8C1C6C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53D9CF05-E468-1BE7-23D1-FA2D35F57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8" name="Image 7" descr="Une image contenant cercle, capture d’écran, Symétrie, art&#10;&#10;Le contenu généré par l’IA peut être incorrect.">
            <a:extLst>
              <a:ext uri="{FF2B5EF4-FFF2-40B4-BE49-F238E27FC236}">
                <a16:creationId xmlns:a16="http://schemas.microsoft.com/office/drawing/2014/main" id="{6123E6D3-D671-031D-7E1A-AB8CD38E3482}"/>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23758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AEDD-9E14-FCDC-00F7-08AF1041D10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3522294-6C80-1628-4E4C-1077351EDD1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7FD61BC-DC31-653B-5CCB-340533D3B639}"/>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5DB72596-1CD9-363A-362D-933B31124F0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D245EE7-485C-512F-42D9-CD77EF8CC118}"/>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خدوا كراساتكم سننجز التمارين الصفحة </a:t>
            </a:r>
            <a:r>
              <a:rPr lang="ar-MA" sz="3200" dirty="0">
                <a:solidFill>
                  <a:prstClr val="white">
                    <a:lumMod val="65000"/>
                  </a:prstClr>
                </a:solidFill>
                <a:latin typeface="Microsoft Uighur" panose="02000000000000000000" pitchFamily="2" charset="-78"/>
                <a:cs typeface="Microsoft Uighur" panose="02000000000000000000" pitchFamily="2" charset="-78"/>
              </a:rPr>
              <a:t>18</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DE81340-7541-6147-04BF-9E25187E64F7}"/>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64AB917-0E25-4860-2660-821F44F6E8B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86F951CC-A380-A161-160B-65F2D94FDB51}"/>
              </a:ext>
            </a:extLst>
          </p:cNvPr>
          <p:cNvPicPr>
            <a:picLocks noChangeAspect="1"/>
          </p:cNvPicPr>
          <p:nvPr/>
        </p:nvPicPr>
        <p:blipFill>
          <a:blip r:embed="rId4">
            <a:extLst>
              <a:ext uri="{28A0092B-C50C-407E-A947-70E740481C1C}">
                <a14:useLocalDpi xmlns:a14="http://schemas.microsoft.com/office/drawing/2010/main" val="0"/>
              </a:ext>
            </a:extLst>
          </a:blip>
          <a:srcRect t="6367" b="6367"/>
          <a:stretch/>
        </p:blipFill>
        <p:spPr>
          <a:xfrm>
            <a:off x="607342" y="4000500"/>
            <a:ext cx="12501313" cy="4572000"/>
          </a:xfrm>
          <a:prstGeom prst="rect">
            <a:avLst/>
          </a:prstGeom>
        </p:spPr>
      </p:pic>
      <p:sp>
        <p:nvSpPr>
          <p:cNvPr id="5" name="Rectangle 4">
            <a:extLst>
              <a:ext uri="{FF2B5EF4-FFF2-40B4-BE49-F238E27FC236}">
                <a16:creationId xmlns:a16="http://schemas.microsoft.com/office/drawing/2014/main" id="{2064A6AA-27D1-43FE-18A8-D649A2B96D3A}"/>
              </a:ext>
            </a:extLst>
          </p:cNvPr>
          <p:cNvSpPr/>
          <p:nvPr/>
        </p:nvSpPr>
        <p:spPr>
          <a:xfrm>
            <a:off x="685800" y="4762500"/>
            <a:ext cx="6096000" cy="3886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5765190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CD671-7CA6-C743-6A13-7E0F18BC918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7DE20D1-D5F7-A2B4-D347-DA82AAF01B1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3EB58F9-8FF8-3AB2-16AE-865D20DF62E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8865AA4-A96F-D3CC-DE79-93A76CE086A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0A023946-2512-2521-7131-F6ACF82358EB}"/>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r>
              <a:rPr lang="ar-MA" sz="3200" dirty="0">
                <a:solidFill>
                  <a:prstClr val="white">
                    <a:lumMod val="65000"/>
                  </a:prstClr>
                </a:solidFill>
                <a:latin typeface="Microsoft Uighur" panose="02000000000000000000" pitchFamily="2" charset="-78"/>
                <a:cs typeface="Microsoft Uighur" panose="02000000000000000000" pitchFamily="2" charset="-78"/>
              </a:rPr>
              <a:t> (يتم التصحيح بشكل تفاعلي على السبورة الجانبية)</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37D3C339-4370-3675-950F-36F3FD9683A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8BEAEA3-0063-DF94-D445-EF7D6CBBC9B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C1A9FD80-0D47-D79D-CFC1-15F1A6F5E93F}"/>
              </a:ext>
            </a:extLst>
          </p:cNvPr>
          <p:cNvPicPr>
            <a:picLocks noChangeAspect="1"/>
          </p:cNvPicPr>
          <p:nvPr/>
        </p:nvPicPr>
        <p:blipFill>
          <a:blip r:embed="rId4">
            <a:extLst>
              <a:ext uri="{28A0092B-C50C-407E-A947-70E740481C1C}">
                <a14:useLocalDpi xmlns:a14="http://schemas.microsoft.com/office/drawing/2010/main" val="0"/>
              </a:ext>
            </a:extLst>
          </a:blip>
          <a:srcRect t="6367" b="6367"/>
          <a:stretch/>
        </p:blipFill>
        <p:spPr>
          <a:xfrm>
            <a:off x="607342" y="4000500"/>
            <a:ext cx="12501313" cy="4572000"/>
          </a:xfrm>
          <a:prstGeom prst="rect">
            <a:avLst/>
          </a:prstGeom>
        </p:spPr>
      </p:pic>
      <p:sp>
        <p:nvSpPr>
          <p:cNvPr id="5" name="Rectangle 4">
            <a:extLst>
              <a:ext uri="{FF2B5EF4-FFF2-40B4-BE49-F238E27FC236}">
                <a16:creationId xmlns:a16="http://schemas.microsoft.com/office/drawing/2014/main" id="{5C267FDB-0BEA-AD80-6F1B-0E62135D1B00}"/>
              </a:ext>
            </a:extLst>
          </p:cNvPr>
          <p:cNvSpPr/>
          <p:nvPr/>
        </p:nvSpPr>
        <p:spPr>
          <a:xfrm>
            <a:off x="685800" y="4762500"/>
            <a:ext cx="6096000" cy="3886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6" name="ZoneTexte 5">
            <a:extLst>
              <a:ext uri="{FF2B5EF4-FFF2-40B4-BE49-F238E27FC236}">
                <a16:creationId xmlns:a16="http://schemas.microsoft.com/office/drawing/2014/main" id="{7F67F434-600D-CD63-0615-537A74BED89E}"/>
              </a:ext>
            </a:extLst>
          </p:cNvPr>
          <p:cNvSpPr txBox="1"/>
          <p:nvPr/>
        </p:nvSpPr>
        <p:spPr>
          <a:xfrm>
            <a:off x="2962290" y="3101402"/>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3101335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7268C-B533-4D39-7095-F468A6AA96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3820389-B17D-D420-B5C8-20B43304227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3B895F2-C9D1-17FA-14C9-76551497CD8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FEFA14C-A9CB-8592-A48F-3BA0A409E086}"/>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4A86F8-0E8F-AF81-62CB-983465113E4A}"/>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أتمموا ملء الجدول كما هو مطلوب</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AE0D526-A9F3-EEA6-122D-F84B6DCB7884}"/>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E1E1FDF-0EC3-424B-93E4-B5F49A4323A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6BEFEBF5-4BE2-1706-BCAE-8A2BA59F891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35293" y="4347434"/>
            <a:ext cx="12669715" cy="3728466"/>
          </a:xfrm>
          <a:prstGeom prst="rect">
            <a:avLst/>
          </a:prstGeom>
        </p:spPr>
      </p:pic>
      <p:sp>
        <p:nvSpPr>
          <p:cNvPr id="7" name="Rectangle 6">
            <a:extLst>
              <a:ext uri="{FF2B5EF4-FFF2-40B4-BE49-F238E27FC236}">
                <a16:creationId xmlns:a16="http://schemas.microsoft.com/office/drawing/2014/main" id="{A9978B8A-48AB-17ED-37B2-43E7CB8D9870}"/>
              </a:ext>
            </a:extLst>
          </p:cNvPr>
          <p:cNvSpPr/>
          <p:nvPr/>
        </p:nvSpPr>
        <p:spPr>
          <a:xfrm>
            <a:off x="685799" y="6362699"/>
            <a:ext cx="12669715" cy="60960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5030255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0C1EB-E997-0133-DF14-A9721A69E40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77C9E6E-ABFC-9C2B-8933-376876C1674E}"/>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72B0591-4DC7-B709-D15A-3F21FB9EACF5}"/>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DE2AD48-5341-681F-38F7-E3E6022BCD70}"/>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7E50E6D-CB2D-11F9-503B-5876F79D5436}"/>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6DF6E284-0F9E-84A8-60E5-D692B6A8E22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A57A914-753B-D832-B005-1542367BD56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13B0D9D9-7AE8-792C-E81D-36F769B9D73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35293" y="4347434"/>
            <a:ext cx="12669715" cy="3728466"/>
          </a:xfrm>
          <a:prstGeom prst="rect">
            <a:avLst/>
          </a:prstGeom>
        </p:spPr>
      </p:pic>
      <p:sp>
        <p:nvSpPr>
          <p:cNvPr id="7" name="Rectangle 6">
            <a:extLst>
              <a:ext uri="{FF2B5EF4-FFF2-40B4-BE49-F238E27FC236}">
                <a16:creationId xmlns:a16="http://schemas.microsoft.com/office/drawing/2014/main" id="{0B675391-5EB4-AFE4-B096-312023CD7EAD}"/>
              </a:ext>
            </a:extLst>
          </p:cNvPr>
          <p:cNvSpPr/>
          <p:nvPr/>
        </p:nvSpPr>
        <p:spPr>
          <a:xfrm>
            <a:off x="685799" y="6362699"/>
            <a:ext cx="12669715" cy="60960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4" name="ZoneTexte 3">
            <a:extLst>
              <a:ext uri="{FF2B5EF4-FFF2-40B4-BE49-F238E27FC236}">
                <a16:creationId xmlns:a16="http://schemas.microsoft.com/office/drawing/2014/main" id="{CF06A5DB-3ED8-34C0-17D5-F51DE58DC55C}"/>
              </a:ext>
            </a:extLst>
          </p:cNvPr>
          <p:cNvSpPr txBox="1"/>
          <p:nvPr/>
        </p:nvSpPr>
        <p:spPr>
          <a:xfrm>
            <a:off x="1828800" y="6405889"/>
            <a:ext cx="7326685" cy="523220"/>
          </a:xfrm>
          <a:prstGeom prst="rect">
            <a:avLst/>
          </a:prstGeom>
          <a:noFill/>
        </p:spPr>
        <p:txBody>
          <a:bodyPr wrap="square" rtlCol="0">
            <a:spAutoFit/>
          </a:bodyPr>
          <a:lstStyle/>
          <a:p>
            <a:pPr algn="ctr"/>
            <a:r>
              <a:rPr lang="ar-MA" sz="2800" b="1" dirty="0">
                <a:solidFill>
                  <a:srgbClr val="FF0000"/>
                </a:solidFill>
              </a:rPr>
              <a:t>مئتان وأربعة وثلاثون ألفا وسبعة وتسعون</a:t>
            </a:r>
            <a:endParaRPr lang="fr-FR" sz="2800" b="1" dirty="0">
              <a:solidFill>
                <a:srgbClr val="FF0000"/>
              </a:solidFill>
            </a:endParaRPr>
          </a:p>
        </p:txBody>
      </p:sp>
    </p:spTree>
    <p:extLst>
      <p:ext uri="{BB962C8B-B14F-4D97-AF65-F5344CB8AC3E}">
        <p14:creationId xmlns:p14="http://schemas.microsoft.com/office/powerpoint/2010/main" val="9119245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B798-EBEF-CC9C-012E-F17458DD73F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F93FA6C-93A2-F203-ABDC-07A67CA1B62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03D5A15-EDBC-A813-8AD9-5821661B1830}"/>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0A31BA2-EB90-DFEA-77C1-D72456DEEFA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57D8AEB-28DA-3A0F-B9B1-35798FEE4F2C}"/>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أنجزوا التمرين 3 صفحة </a:t>
            </a:r>
            <a:r>
              <a:rPr lang="ar-MA" sz="3200" dirty="0">
                <a:solidFill>
                  <a:prstClr val="white">
                    <a:lumMod val="65000"/>
                  </a:prstClr>
                </a:solidFill>
                <a:latin typeface="Microsoft Uighur" panose="02000000000000000000" pitchFamily="2" charset="-78"/>
                <a:cs typeface="Microsoft Uighur" panose="02000000000000000000" pitchFamily="2" charset="-78"/>
              </a:rPr>
              <a:t>18</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E0F4225-E164-6F2D-0E4A-867FF04F6D3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568F8A23-A8DA-859E-D84A-3EBCA143DBC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428A32D9-B45E-EF2D-D417-1E4CD51D636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86742" y="4288661"/>
            <a:ext cx="13112195" cy="3571133"/>
          </a:xfrm>
          <a:prstGeom prst="rect">
            <a:avLst/>
          </a:prstGeom>
        </p:spPr>
      </p:pic>
      <p:sp>
        <p:nvSpPr>
          <p:cNvPr id="6" name="Rectangle 5">
            <a:extLst>
              <a:ext uri="{FF2B5EF4-FFF2-40B4-BE49-F238E27FC236}">
                <a16:creationId xmlns:a16="http://schemas.microsoft.com/office/drawing/2014/main" id="{0993A580-3540-6AC7-C0C5-558F9AA2D9B0}"/>
              </a:ext>
            </a:extLst>
          </p:cNvPr>
          <p:cNvSpPr/>
          <p:nvPr/>
        </p:nvSpPr>
        <p:spPr>
          <a:xfrm>
            <a:off x="3048000" y="4914900"/>
            <a:ext cx="5029200"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8632419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5700A-3F87-9681-3F13-FE52021ACE7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0BC2BA7-19CA-AABE-D8C0-0032A3855208}"/>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EA467709-ACAC-9243-7A8C-254BA3553F53}"/>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90D01E3-B168-0067-5498-B0ABEEFA6A8B}"/>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ABA07E94-A7BA-63C0-07B0-4EE2713D827E}"/>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3BBB385A-16CF-4984-1907-5A2511C4CE8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959D66E-0E6C-797E-913E-28E5C015F42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6B065325-8711-3E39-4FD7-5773169AFD3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86742" y="4288661"/>
            <a:ext cx="13112195" cy="3571133"/>
          </a:xfrm>
          <a:prstGeom prst="rect">
            <a:avLst/>
          </a:prstGeom>
        </p:spPr>
      </p:pic>
      <p:sp>
        <p:nvSpPr>
          <p:cNvPr id="6" name="Rectangle 5">
            <a:extLst>
              <a:ext uri="{FF2B5EF4-FFF2-40B4-BE49-F238E27FC236}">
                <a16:creationId xmlns:a16="http://schemas.microsoft.com/office/drawing/2014/main" id="{CD77DF62-4F17-E670-7B0C-453BE5F5C24C}"/>
              </a:ext>
            </a:extLst>
          </p:cNvPr>
          <p:cNvSpPr/>
          <p:nvPr/>
        </p:nvSpPr>
        <p:spPr>
          <a:xfrm>
            <a:off x="3048000" y="4914900"/>
            <a:ext cx="5029200"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4" name="ZoneTexte 3">
            <a:extLst>
              <a:ext uri="{FF2B5EF4-FFF2-40B4-BE49-F238E27FC236}">
                <a16:creationId xmlns:a16="http://schemas.microsoft.com/office/drawing/2014/main" id="{53A520C0-AF84-52C5-1BF3-CE7588F4B021}"/>
              </a:ext>
            </a:extLst>
          </p:cNvPr>
          <p:cNvSpPr txBox="1"/>
          <p:nvPr/>
        </p:nvSpPr>
        <p:spPr>
          <a:xfrm>
            <a:off x="2962290" y="3101402"/>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0075553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E0D25-B395-8DBD-4D14-4B5DCEB88D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81A0A5D-2BB5-C5F5-ABD7-FAF107D28BBE}"/>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1E386776-017A-8F13-DC09-55F273EC2AD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1BA9967-6259-7C64-C2E4-8B38C5A20CE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4A029FF-C3DF-B214-3A01-6B82500F6C93}"/>
              </a:ext>
            </a:extLst>
          </p:cNvPr>
          <p:cNvSpPr txBox="1"/>
          <p:nvPr/>
        </p:nvSpPr>
        <p:spPr>
          <a:xfrm>
            <a:off x="1371600" y="976263"/>
            <a:ext cx="111442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ابحثوا </a:t>
            </a:r>
            <a:r>
              <a:rPr lang="ar-SA" sz="3200" dirty="0">
                <a:solidFill>
                  <a:prstClr val="white">
                    <a:lumMod val="65000"/>
                  </a:prstClr>
                </a:solidFill>
                <a:latin typeface="Microsoft Uighur" panose="02000000000000000000" pitchFamily="2" charset="-78"/>
                <a:cs typeface="Microsoft Uighur" panose="02000000000000000000" pitchFamily="2" charset="-78"/>
              </a:rPr>
              <a:t>عن حل المسألة </a:t>
            </a:r>
            <a:r>
              <a:rPr lang="ar-MA" sz="3200">
                <a:solidFill>
                  <a:prstClr val="white">
                    <a:lumMod val="65000"/>
                  </a:prstClr>
                </a:solidFill>
                <a:latin typeface="Microsoft Uighur" panose="02000000000000000000" pitchFamily="2" charset="-78"/>
                <a:cs typeface="Microsoft Uighur" panose="02000000000000000000" pitchFamily="2" charset="-78"/>
              </a:rPr>
              <a:t>المحددة </a:t>
            </a:r>
            <a:r>
              <a:rPr lang="ar-SA" sz="3200">
                <a:solidFill>
                  <a:prstClr val="white">
                    <a:lumMod val="65000"/>
                  </a:prstClr>
                </a:solidFill>
                <a:latin typeface="Microsoft Uighur" panose="02000000000000000000" pitchFamily="2" charset="-78"/>
                <a:cs typeface="Microsoft Uighur" panose="02000000000000000000" pitchFamily="2" charset="-78"/>
              </a:rPr>
              <a:t>مع </a:t>
            </a:r>
            <a:r>
              <a:rPr lang="ar-SA" sz="3200" dirty="0">
                <a:solidFill>
                  <a:prstClr val="white">
                    <a:lumMod val="65000"/>
                  </a:prstClr>
                </a:solidFill>
                <a:latin typeface="Microsoft Uighur" panose="02000000000000000000" pitchFamily="2" charset="-78"/>
                <a:cs typeface="Microsoft Uighur" panose="02000000000000000000" pitchFamily="2" charset="-78"/>
              </a:rPr>
              <a:t>تسجيل خطوات الحل على دفتر البحث</a:t>
            </a:r>
          </a:p>
        </p:txBody>
      </p:sp>
      <p:sp>
        <p:nvSpPr>
          <p:cNvPr id="3" name="Freeform 8">
            <a:extLst>
              <a:ext uri="{FF2B5EF4-FFF2-40B4-BE49-F238E27FC236}">
                <a16:creationId xmlns:a16="http://schemas.microsoft.com/office/drawing/2014/main" id="{C7FF2ACA-AE30-261B-8C2D-CD66653395C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B272DEB-D38E-E761-64BF-AFB22AB6B88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DABADDA1-FA26-87CE-2217-4960FD6D21EB}"/>
              </a:ext>
            </a:extLst>
          </p:cNvPr>
          <p:cNvSpPr txBox="1"/>
          <p:nvPr/>
        </p:nvSpPr>
        <p:spPr>
          <a:xfrm>
            <a:off x="914400" y="4229100"/>
            <a:ext cx="5486400" cy="369332"/>
          </a:xfrm>
          <a:prstGeom prst="rect">
            <a:avLst/>
          </a:prstGeom>
          <a:solidFill>
            <a:schemeClr val="bg1"/>
          </a:solidFill>
        </p:spPr>
        <p:txBody>
          <a:bodyPr wrap="square" rtlCol="0">
            <a:spAutoFit/>
          </a:bodyPr>
          <a:lstStyle/>
          <a:p>
            <a:endParaRPr lang="fr-FR" dirty="0">
              <a:highlight>
                <a:srgbClr val="C0C0C0"/>
              </a:highlight>
            </a:endParaRPr>
          </a:p>
        </p:txBody>
      </p:sp>
      <p:pic>
        <p:nvPicPr>
          <p:cNvPr id="7" name="Image 6">
            <a:extLst>
              <a:ext uri="{FF2B5EF4-FFF2-40B4-BE49-F238E27FC236}">
                <a16:creationId xmlns:a16="http://schemas.microsoft.com/office/drawing/2014/main" id="{F37AC746-DD36-1866-29B2-92A67B0991D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61096" y="4036619"/>
            <a:ext cx="12081300" cy="3790857"/>
          </a:xfrm>
          <a:prstGeom prst="rect">
            <a:avLst/>
          </a:prstGeom>
        </p:spPr>
      </p:pic>
      <p:sp>
        <p:nvSpPr>
          <p:cNvPr id="18" name="Rectangle 17">
            <a:extLst>
              <a:ext uri="{FF2B5EF4-FFF2-40B4-BE49-F238E27FC236}">
                <a16:creationId xmlns:a16="http://schemas.microsoft.com/office/drawing/2014/main" id="{A288D250-79A6-6EC7-C904-DD623F1DB5FA}"/>
              </a:ext>
            </a:extLst>
          </p:cNvPr>
          <p:cNvSpPr/>
          <p:nvPr/>
        </p:nvSpPr>
        <p:spPr>
          <a:xfrm>
            <a:off x="919480" y="4965895"/>
            <a:ext cx="6090920"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72229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AB35B-CB3C-56A4-9164-03ECAE4B83F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F894D0C-1FB8-2889-2F6B-65B4955B551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F702558-0863-F7B1-E717-5BDFEE5BD33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04C31811-C64E-0477-1E53-EDD5516E1531}"/>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74457A5-0581-CD5C-AEA9-665D6AD4B913}"/>
              </a:ext>
            </a:extLst>
          </p:cNvPr>
          <p:cNvSpPr txBox="1"/>
          <p:nvPr/>
        </p:nvSpPr>
        <p:spPr>
          <a:xfrm>
            <a:off x="1371600" y="976263"/>
            <a:ext cx="11144217" cy="503984"/>
          </a:xfrm>
          <a:prstGeom prst="rect">
            <a:avLst/>
          </a:prstGeom>
          <a:noFill/>
        </p:spPr>
        <p:txBody>
          <a:bodyPr wrap="square" rtlCol="0">
            <a:spAutoFit/>
          </a:bodyPr>
          <a:lstStyle/>
          <a:p>
            <a:pPr marL="0" lvl="1" algn="r" defTabSz="685834" rtl="1">
              <a:lnSpc>
                <a:spcPts val="3017"/>
              </a:lnSpc>
              <a:spcBef>
                <a:spcPct val="0"/>
              </a:spcBef>
            </a:pPr>
            <a:r>
              <a:rPr lang="ar-MA" sz="320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A6CDCDE8-828C-BC52-37C4-50C6DC80DF1A}"/>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4DE6C9E-4FF1-5D49-DC5D-24AE128CB54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771AC75E-F326-3563-81A7-551AEB3B1CB9}"/>
              </a:ext>
            </a:extLst>
          </p:cNvPr>
          <p:cNvSpPr txBox="1"/>
          <p:nvPr/>
        </p:nvSpPr>
        <p:spPr>
          <a:xfrm>
            <a:off x="914400" y="4229100"/>
            <a:ext cx="5486400" cy="369332"/>
          </a:xfrm>
          <a:prstGeom prst="rect">
            <a:avLst/>
          </a:prstGeom>
          <a:solidFill>
            <a:schemeClr val="bg1"/>
          </a:solidFill>
        </p:spPr>
        <p:txBody>
          <a:bodyPr wrap="square" rtlCol="0">
            <a:spAutoFit/>
          </a:bodyPr>
          <a:lstStyle/>
          <a:p>
            <a:endParaRPr lang="fr-FR" dirty="0">
              <a:highlight>
                <a:srgbClr val="C0C0C0"/>
              </a:highlight>
            </a:endParaRPr>
          </a:p>
        </p:txBody>
      </p:sp>
      <p:pic>
        <p:nvPicPr>
          <p:cNvPr id="7" name="Image 6">
            <a:extLst>
              <a:ext uri="{FF2B5EF4-FFF2-40B4-BE49-F238E27FC236}">
                <a16:creationId xmlns:a16="http://schemas.microsoft.com/office/drawing/2014/main" id="{39E25F54-0D31-B869-B4E5-DBFE669E830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61096" y="4036619"/>
            <a:ext cx="12081300" cy="3790857"/>
          </a:xfrm>
          <a:prstGeom prst="rect">
            <a:avLst/>
          </a:prstGeom>
        </p:spPr>
      </p:pic>
      <p:sp>
        <p:nvSpPr>
          <p:cNvPr id="18" name="Rectangle 17">
            <a:extLst>
              <a:ext uri="{FF2B5EF4-FFF2-40B4-BE49-F238E27FC236}">
                <a16:creationId xmlns:a16="http://schemas.microsoft.com/office/drawing/2014/main" id="{86B36A01-A90D-DEA6-6CFB-6BA37D6B9147}"/>
              </a:ext>
            </a:extLst>
          </p:cNvPr>
          <p:cNvSpPr/>
          <p:nvPr/>
        </p:nvSpPr>
        <p:spPr>
          <a:xfrm>
            <a:off x="919480" y="4965895"/>
            <a:ext cx="6090920"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4" name="ZoneTexte 3">
            <a:extLst>
              <a:ext uri="{FF2B5EF4-FFF2-40B4-BE49-F238E27FC236}">
                <a16:creationId xmlns:a16="http://schemas.microsoft.com/office/drawing/2014/main" id="{68728480-78C1-02FE-6B0B-6E361B3C063D}"/>
              </a:ext>
            </a:extLst>
          </p:cNvPr>
          <p:cNvSpPr txBox="1"/>
          <p:nvPr/>
        </p:nvSpPr>
        <p:spPr>
          <a:xfrm>
            <a:off x="1356360" y="7127368"/>
            <a:ext cx="3810000" cy="523220"/>
          </a:xfrm>
          <a:prstGeom prst="rect">
            <a:avLst/>
          </a:prstGeom>
          <a:noFill/>
        </p:spPr>
        <p:txBody>
          <a:bodyPr wrap="square" rtlCol="0">
            <a:spAutoFit/>
          </a:bodyPr>
          <a:lstStyle/>
          <a:p>
            <a:pPr algn="ctr"/>
            <a:r>
              <a:rPr lang="ar-MA" sz="2800" b="1" dirty="0">
                <a:solidFill>
                  <a:srgbClr val="FF0000"/>
                </a:solidFill>
              </a:rPr>
              <a:t>17</a:t>
            </a:r>
            <a:r>
              <a:rPr lang="fr-FR" sz="2800" b="1" dirty="0">
                <a:solidFill>
                  <a:srgbClr val="FF0000"/>
                </a:solidFill>
              </a:rPr>
              <a:t> × </a:t>
            </a:r>
            <a:r>
              <a:rPr lang="ar-MA" sz="2800" b="1" dirty="0">
                <a:solidFill>
                  <a:srgbClr val="FF0000"/>
                </a:solidFill>
              </a:rPr>
              <a:t>2</a:t>
            </a:r>
            <a:r>
              <a:rPr lang="fr-FR" sz="2800" b="1" dirty="0">
                <a:solidFill>
                  <a:srgbClr val="FF0000"/>
                </a:solidFill>
              </a:rPr>
              <a:t> = </a:t>
            </a:r>
            <a:r>
              <a:rPr lang="ar-MA" sz="2800" b="1" dirty="0">
                <a:solidFill>
                  <a:srgbClr val="FF0000"/>
                </a:solidFill>
              </a:rPr>
              <a:t>34</a:t>
            </a:r>
            <a:endParaRPr lang="fr-FR" sz="2800" b="1" dirty="0">
              <a:solidFill>
                <a:srgbClr val="FF0000"/>
              </a:solidFill>
            </a:endParaRPr>
          </a:p>
        </p:txBody>
      </p:sp>
    </p:spTree>
    <p:extLst>
      <p:ext uri="{BB962C8B-B14F-4D97-AF65-F5344CB8AC3E}">
        <p14:creationId xmlns:p14="http://schemas.microsoft.com/office/powerpoint/2010/main" val="5306761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900"/>
              </a:spcAft>
              <a:buClrTx/>
              <a:buSzTx/>
              <a:buFontTx/>
              <a:buNone/>
              <a:tabLst/>
              <a:defRPr/>
            </a:pPr>
            <a:endParaRPr kumimoji="0" lang="fr-FR" sz="1800" b="1" i="0" u="none" strike="noStrike" kern="1200" cap="none" spc="0" normalizeH="0" baseline="0" noProof="0" dirty="0">
              <a:ln>
                <a:noFill/>
              </a:ln>
              <a:solidFill>
                <a:srgbClr val="FFC000"/>
              </a:solidFill>
              <a:effectLst/>
              <a:uLnTx/>
              <a:uFillTx/>
              <a:latin typeface="Microsoft Uighur" panose="02000000000000000000" pitchFamily="2" charset="-78"/>
              <a:ea typeface="+mn-ea"/>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marR="0" lvl="0" indent="0" algn="ctr" defTabSz="685834" rtl="1" eaLnBrk="1" fontAlgn="auto" latinLnBrk="0" hangingPunct="1">
              <a:lnSpc>
                <a:spcPts val="11099"/>
              </a:lnSpc>
              <a:spcBef>
                <a:spcPts val="0"/>
              </a:spcBef>
              <a:spcAft>
                <a:spcPts val="0"/>
              </a:spcAft>
              <a:buClrTx/>
              <a:buSzTx/>
              <a:buFontTx/>
              <a:buNone/>
              <a:tabLst/>
              <a:defRPr/>
            </a:pPr>
            <a:r>
              <a:rPr kumimoji="0" lang="ar-S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لعبة</a:t>
            </a:r>
            <a:r>
              <a:rPr kumimoji="0" lang="ar-M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 المعداد الورقي</a:t>
            </a:r>
            <a:endParaRPr kumimoji="0" lang="en-US"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24370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259769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ما تبقى من التمارين في منازلهم مع تذكيرهم بأن مراقبة الانجازات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5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642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26952</TotalTime>
  <Words>1803</Words>
  <Application>Microsoft Office PowerPoint</Application>
  <PresentationFormat>Personnalisé</PresentationFormat>
  <Paragraphs>457</Paragraphs>
  <Slides>60</Slides>
  <Notes>3</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60</vt:i4>
      </vt:variant>
    </vt:vector>
  </HeadingPairs>
  <TitlesOfParts>
    <vt:vector size="72" baseType="lpstr">
      <vt:lpstr>Dosis</vt:lpstr>
      <vt:lpstr>Dubai</vt:lpstr>
      <vt:lpstr>Microsoft Uighur</vt:lpstr>
      <vt:lpstr>Arial</vt:lpstr>
      <vt:lpstr>Montserrat</vt:lpstr>
      <vt:lpstr>29LT Bukra Regular</vt:lpstr>
      <vt:lpstr>Montserrat Light</vt:lpstr>
      <vt:lpstr>IBM Plex Sans Arabic</vt:lpstr>
      <vt:lpstr>Carelia</vt:lpstr>
      <vt:lpstr>Calibri</vt:lpstr>
      <vt:lpstr>Montserrat Medium</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227</cp:revision>
  <dcterms:created xsi:type="dcterms:W3CDTF">2006-08-16T00:00:00Z</dcterms:created>
  <dcterms:modified xsi:type="dcterms:W3CDTF">2025-09-28T04:29:38Z</dcterms:modified>
  <dc:identifier>DAFtlvZnwz4</dc:identifier>
</cp:coreProperties>
</file>