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257" r:id="rId2"/>
    <p:sldId id="2134808553" r:id="rId3"/>
    <p:sldId id="2134808554" r:id="rId4"/>
    <p:sldId id="2134808552" r:id="rId5"/>
    <p:sldId id="2134805392" r:id="rId6"/>
    <p:sldId id="21348085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47482533" r:id="rId15"/>
    <p:sldId id="2147482539" r:id="rId16"/>
    <p:sldId id="2147482547" r:id="rId17"/>
    <p:sldId id="2147482548" r:id="rId18"/>
    <p:sldId id="2147482549" r:id="rId19"/>
    <p:sldId id="2147482550" r:id="rId20"/>
    <p:sldId id="2134808459" r:id="rId21"/>
    <p:sldId id="2147482546" r:id="rId22"/>
    <p:sldId id="2147482551" r:id="rId23"/>
    <p:sldId id="2147482552" r:id="rId24"/>
    <p:sldId id="2134808572" r:id="rId25"/>
    <p:sldId id="2147482553" r:id="rId26"/>
    <p:sldId id="2134808501" r:id="rId27"/>
    <p:sldId id="2134808518" r:id="rId28"/>
    <p:sldId id="2134808569" r:id="rId29"/>
    <p:sldId id="2134808467" r:id="rId30"/>
    <p:sldId id="2147482644" r:id="rId31"/>
    <p:sldId id="2147482641" r:id="rId32"/>
    <p:sldId id="2147482642" r:id="rId33"/>
    <p:sldId id="2147482643" r:id="rId34"/>
    <p:sldId id="2134808461" r:id="rId35"/>
    <p:sldId id="2134808469" r:id="rId36"/>
    <p:sldId id="2134808503" r:id="rId37"/>
    <p:sldId id="2134808504" r:id="rId38"/>
    <p:sldId id="2147482532" r:id="rId39"/>
  </p:sldIdLst>
  <p:sldSz cx="13716000" cy="10287000"/>
  <p:notesSz cx="6858000" cy="9144000"/>
  <p:embeddedFontLst>
    <p:embeddedFont>
      <p:font typeface="Carelia" panose="020B0604020202020204" charset="0"/>
      <p:regular r:id="rId41"/>
    </p:embeddedFont>
    <p:embeddedFont>
      <p:font typeface="Dosis" pitchFamily="2" charset="0"/>
      <p:regular r:id="rId42"/>
      <p:bold r:id="rId43"/>
    </p:embeddedFont>
    <p:embeddedFont>
      <p:font typeface="IBM Plex Sans Arabic" panose="020B0604020202020204" charset="-78"/>
      <p:regular r:id="rId44"/>
    </p:embeddedFont>
    <p:embeddedFont>
      <p:font typeface="Microsoft Uighur" panose="02000000000000000000" pitchFamily="2" charset="-78"/>
      <p:regular r:id="rId45"/>
      <p:bold r:id="rId46"/>
    </p:embeddedFont>
    <p:embeddedFont>
      <p:font typeface="Montserrat" panose="00000500000000000000" pitchFamily="2" charset="0"/>
      <p:regular r:id="rId47"/>
      <p:bold r:id="rId48"/>
      <p:italic r:id="rId49"/>
      <p:boldItalic r:id="rId50"/>
    </p:embeddedFont>
    <p:embeddedFont>
      <p:font typeface="Montserrat Light" panose="00000400000000000000" pitchFamily="2" charset="0"/>
      <p:regular r:id="rId51"/>
      <p:italic r:id="rId52"/>
    </p:embeddedFont>
    <p:embeddedFont>
      <p:font typeface="Montserrat Medium" panose="00000600000000000000" pitchFamily="2" charset="0"/>
      <p:regular r:id="rId53"/>
      <p: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 autoAdjust="0"/>
    <p:restoredTop sz="95226" autoAdjust="0"/>
  </p:normalViewPr>
  <p:slideViewPr>
    <p:cSldViewPr>
      <p:cViewPr varScale="1">
        <p:scale>
          <a:sx n="43" d="100"/>
          <a:sy n="43" d="100"/>
        </p:scale>
        <p:origin x="676" y="5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27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3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svg"/><Relationship Id="rId7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6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0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999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99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أو مبادلتين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EA8091F-A81A-3867-F0AE-53A743BA2C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9905" y="4348069"/>
            <a:ext cx="2225567" cy="312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3 -العمليات وحل المسائل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الطرح بمبادلة أو مبادلتين 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–لعبة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حساب ذهني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تحدي جدول الطرح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الأعداد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لتعرف على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الأعداد من 0 إلى 999 999 باستعمال جدول التفكيك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هيكلة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–عمل فردي على الكراسة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الإنجاز/التصحيح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84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يكتب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تحدي 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F978-CF47-7B33-6F2E-1C7B07D9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قراءة جدول الطرح.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يفسح الأستاذ المجال لباقي المتعلمين لإبداء رأيهم في إجابات أصدقائهم.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AC634C-D2AA-F159-2AF2-E53703F21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35D105-7D08-9E01-C905-474EAFDD4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لقراءة جدول الطرح على الشاشة؟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تعيين أحد المتعلمين ثم نمر إلى الشريحة الموالية (ليظهر الجدول واضحا)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B760307-47E6-BB38-0FC4-A78ED03D5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6852C8-B2C4-9695-ED15-094CEA44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2034A-A29D-BDAB-EFC0-5324006D2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51AEB90-2777-FD98-0818-B0B2C6431983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4C43FC-4F82-1D6B-1486-D7025B70C54C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CA1A1FB-D1D7-83EB-B916-63A87A672A8C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2DAF2B7-BAC3-0C77-B523-22AC42216FD6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يشجع الأستاذ التلاميذ على تنويع اتجاهات قراءة الجدول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3 إلى 4 تلاميذ لقراءة الجدول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B01032B-2383-2E33-DC50-B4783FCE5E9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D8EC0A-1D56-2E1F-1110-89F9E231877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629BE84F-88C6-0D81-AD1A-D41429D10E01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0CAE63-9545-25A4-0B08-2B90169672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1" y="2552700"/>
            <a:ext cx="6019801" cy="7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21C09-F438-E1CE-820E-9837A37BC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71A86D-7C5E-7C7F-7557-A4884F953024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C9A7665-57A7-0BB3-D2C5-6B45452239E3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1954EFC-F43D-0730-8931-20FA56B3E130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186C962-69B4-8049-15BF-8CA864AD854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88011A6-F97B-8286-F70C-F6259398FC8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4A0AC0E0-C310-95CC-7430-670A41CDDAFD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5F03E51-F7A8-40CF-72C1-A9AB04585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22AE6B-C4F9-E5E5-EB19-5AB0BA6972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475D55-1B7E-F8D9-890F-7B761D2494D7}"/>
              </a:ext>
            </a:extLst>
          </p:cNvPr>
          <p:cNvSpPr txBox="1"/>
          <p:nvPr/>
        </p:nvSpPr>
        <p:spPr>
          <a:xfrm>
            <a:off x="141939" y="811647"/>
            <a:ext cx="12510865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الطرح. سيمسك تلميذ جدول الطرح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804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A742-2995-2315-92D6-C34E3A57F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4E2E6A1-E428-B59C-9024-094FD8507A14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C6BDD2D-235C-0B3C-37FD-67D479A1A8B4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DC0B18B-9A7F-6539-7A02-E9623F7AC172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65FF2E8-9533-94C6-508A-1757F05920B5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0037D1-45EB-9961-5965-AF9A6A336BD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6E9D5A9-894C-5C72-4A07-06B7B485BA66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DE68CAB-6A18-2F12-CFB8-9A40A7C4B4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647173-4439-F8E6-4143-435AEE7FAC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F1E8DA-7887-6467-8A93-7E0396906D3D}"/>
              </a:ext>
            </a:extLst>
          </p:cNvPr>
          <p:cNvSpPr txBox="1"/>
          <p:nvPr/>
        </p:nvSpPr>
        <p:spPr>
          <a:xfrm>
            <a:off x="141939" y="811647"/>
            <a:ext cx="12510865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الطرح. سيمسك تلميذ جدول الطرح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4705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36D4-49D3-DCF3-6E5F-3C299E8C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7B5ADB-177C-5CD5-47C3-9C90D7E885ED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19FFF3-2D02-E8A5-20E0-8AEE736B6301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2B7C69-C098-501E-B3C9-5387BC18DCD5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878F45-552E-9564-2E01-4FC51B6D5A22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3AEE3C-F30B-DD44-D928-3A89554BF7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314B385-65A0-4A37-C0D3-0C4461520224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11B8C6-291A-9A5E-E8CC-5B0E456377B3}"/>
              </a:ext>
            </a:extLst>
          </p:cNvPr>
          <p:cNvSpPr txBox="1"/>
          <p:nvPr/>
        </p:nvSpPr>
        <p:spPr>
          <a:xfrm>
            <a:off x="141939" y="811647"/>
            <a:ext cx="12510865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16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7D076D-551F-1826-083A-E0EB190D5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694" y="2782579"/>
            <a:ext cx="4866611" cy="683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8AA5E-2F76-060A-547D-A0112A779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E9BD1E-5BBB-253E-F4D6-FBA1BD05F72C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ACACA68-895E-C506-945E-0D758E17DBA2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35E26E-05CE-7645-6106-B189C43606D7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BCDF87-8669-2637-3293-4E1B4FB2FA21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ECBE615-AA98-6A86-CF3D-D775AE088AE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7F7B39B-7A3E-D37E-B3FB-8675197D121F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CDF615-99C5-90D4-14FE-0D82A2048DDB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عمليات الحساب السريع (النشاط 1)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D2DAB5-0C8A-2E7D-32CE-AF60C9407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89" y="4068443"/>
            <a:ext cx="13373211" cy="42240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7E972A9-0BE7-4196-5A4D-E47330E0C116}"/>
              </a:ext>
            </a:extLst>
          </p:cNvPr>
          <p:cNvSpPr/>
          <p:nvPr/>
        </p:nvSpPr>
        <p:spPr>
          <a:xfrm>
            <a:off x="381000" y="4668210"/>
            <a:ext cx="6400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65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7DC32-842F-4FAA-DF1A-A0667020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5136AA5-D087-39E6-B344-D0E645689B4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42EF58A-9D76-7188-8DB3-560D90334195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38B1B54-4E9D-C612-A689-5640AA2273C6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A5C383B-A61E-84B9-72C3-054CB2B899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7952D32-739B-0A4A-67CC-A0811AE0B1B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7777F3C0-AF13-33DF-8155-2C1E4887E1DE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67E015-EDF9-B7D0-99F7-18D7547EF102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F70D66-95C1-91C6-F4FA-F4BD32AC1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389" y="4068443"/>
            <a:ext cx="13373211" cy="42240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D2EA1D2-6366-81A7-8CBB-AAABEB8EAD8D}"/>
              </a:ext>
            </a:extLst>
          </p:cNvPr>
          <p:cNvSpPr/>
          <p:nvPr/>
        </p:nvSpPr>
        <p:spPr>
          <a:xfrm>
            <a:off x="381000" y="4668210"/>
            <a:ext cx="64008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8DBAB7-27C5-0B13-C009-FD711B6C9873}"/>
              </a:ext>
            </a:extLst>
          </p:cNvPr>
          <p:cNvSpPr txBox="1"/>
          <p:nvPr/>
        </p:nvSpPr>
        <p:spPr>
          <a:xfrm>
            <a:off x="3919220" y="557549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2B5A20-1A41-DA7A-0BBB-4210A35A57D9}"/>
              </a:ext>
            </a:extLst>
          </p:cNvPr>
          <p:cNvSpPr txBox="1"/>
          <p:nvPr/>
        </p:nvSpPr>
        <p:spPr>
          <a:xfrm>
            <a:off x="6009640" y="558749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0E975A-B04E-97CF-096B-8065FABC4ACC}"/>
              </a:ext>
            </a:extLst>
          </p:cNvPr>
          <p:cNvSpPr txBox="1"/>
          <p:nvPr/>
        </p:nvSpPr>
        <p:spPr>
          <a:xfrm>
            <a:off x="6031175" y="644027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DDBC2F5-F49E-59E4-E008-474E629A29C0}"/>
              </a:ext>
            </a:extLst>
          </p:cNvPr>
          <p:cNvSpPr txBox="1"/>
          <p:nvPr/>
        </p:nvSpPr>
        <p:spPr>
          <a:xfrm>
            <a:off x="6009640" y="731099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76A62A-5434-D532-05CB-A2286B342FBF}"/>
              </a:ext>
            </a:extLst>
          </p:cNvPr>
          <p:cNvSpPr txBox="1"/>
          <p:nvPr/>
        </p:nvSpPr>
        <p:spPr>
          <a:xfrm>
            <a:off x="3881120" y="7301647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5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1512A7-72A0-B40D-4D57-84DF5B87304C}"/>
              </a:ext>
            </a:extLst>
          </p:cNvPr>
          <p:cNvSpPr txBox="1"/>
          <p:nvPr/>
        </p:nvSpPr>
        <p:spPr>
          <a:xfrm>
            <a:off x="3867095" y="644027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11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3F8A044-0B44-2C54-89E5-E6903B1019C6}"/>
              </a:ext>
            </a:extLst>
          </p:cNvPr>
          <p:cNvSpPr txBox="1"/>
          <p:nvPr/>
        </p:nvSpPr>
        <p:spPr>
          <a:xfrm>
            <a:off x="1781148" y="6441937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17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DEBD784-CD7C-B015-09E5-60C17AD26003}"/>
              </a:ext>
            </a:extLst>
          </p:cNvPr>
          <p:cNvSpPr txBox="1"/>
          <p:nvPr/>
        </p:nvSpPr>
        <p:spPr>
          <a:xfrm>
            <a:off x="1752600" y="7310993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7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834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3520BC-2EB1-D7CF-03D8-11AAE0A31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33" y="3695700"/>
            <a:ext cx="13004667" cy="5091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10DA35-D2C6-E6F2-D79A-1CE1A24204AF}"/>
              </a:ext>
            </a:extLst>
          </p:cNvPr>
          <p:cNvSpPr/>
          <p:nvPr/>
        </p:nvSpPr>
        <p:spPr>
          <a:xfrm>
            <a:off x="1524001" y="5295900"/>
            <a:ext cx="4724400" cy="1752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D49A10-DDF8-B7E6-8997-EB64FDE6BFF6}"/>
              </a:ext>
            </a:extLst>
          </p:cNvPr>
          <p:cNvSpPr/>
          <p:nvPr/>
        </p:nvSpPr>
        <p:spPr>
          <a:xfrm>
            <a:off x="3809999" y="7505700"/>
            <a:ext cx="3047999" cy="12811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268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2D20-7E9B-1B6C-B4D5-A561147E2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8B1AC3-6B2E-EC31-059F-617A5513C9A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984F02-BC30-F010-669E-10ABF484150A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2DDD92B-3998-9439-29D7-CCD3B5A3567A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42008B0-1D03-EC9C-ADCC-DB52CF99C8AA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9BEC60E-6655-0C6D-95C2-0CB2675E62A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1C0EB7A-49C6-5E6D-A606-46722EAE039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61E016-368E-D1A5-497A-5D3320DF9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33" y="3695700"/>
            <a:ext cx="13004667" cy="50911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B0A676B-B7FA-6332-85B4-BA4D7AE7D258}"/>
              </a:ext>
            </a:extLst>
          </p:cNvPr>
          <p:cNvSpPr/>
          <p:nvPr/>
        </p:nvSpPr>
        <p:spPr>
          <a:xfrm>
            <a:off x="1524001" y="5295900"/>
            <a:ext cx="4724400" cy="17526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19BDAC-4513-B637-50B0-EEF43FA742A4}"/>
              </a:ext>
            </a:extLst>
          </p:cNvPr>
          <p:cNvSpPr/>
          <p:nvPr/>
        </p:nvSpPr>
        <p:spPr>
          <a:xfrm>
            <a:off x="3809999" y="7505700"/>
            <a:ext cx="3047999" cy="12811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8FAA9B7-47C4-002B-2E6B-AF00756A2038}"/>
              </a:ext>
            </a:extLst>
          </p:cNvPr>
          <p:cNvSpPr txBox="1"/>
          <p:nvPr/>
        </p:nvSpPr>
        <p:spPr>
          <a:xfrm>
            <a:off x="4343400" y="5372100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790D31-93D0-49EA-713A-97C287371FF3}"/>
              </a:ext>
            </a:extLst>
          </p:cNvPr>
          <p:cNvSpPr txBox="1"/>
          <p:nvPr/>
        </p:nvSpPr>
        <p:spPr>
          <a:xfrm>
            <a:off x="4343400" y="59010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90 000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123C72-D1C9-908D-6A24-2DC4B3C0CA91}"/>
              </a:ext>
            </a:extLst>
          </p:cNvPr>
          <p:cNvSpPr txBox="1"/>
          <p:nvPr/>
        </p:nvSpPr>
        <p:spPr>
          <a:xfrm>
            <a:off x="1572686" y="59010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80 000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7C3DDD-6F9C-8C07-020D-5EAE20AC31D0}"/>
              </a:ext>
            </a:extLst>
          </p:cNvPr>
          <p:cNvSpPr txBox="1"/>
          <p:nvPr/>
        </p:nvSpPr>
        <p:spPr>
          <a:xfrm>
            <a:off x="4392086" y="64344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40 000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F74D71B-498B-D668-6757-E30C7A245E43}"/>
              </a:ext>
            </a:extLst>
          </p:cNvPr>
          <p:cNvSpPr txBox="1"/>
          <p:nvPr/>
        </p:nvSpPr>
        <p:spPr>
          <a:xfrm>
            <a:off x="1572686" y="6434435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30 000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08A515-447F-9322-76D8-DEBC075461DF}"/>
              </a:ext>
            </a:extLst>
          </p:cNvPr>
          <p:cNvSpPr txBox="1"/>
          <p:nvPr/>
        </p:nvSpPr>
        <p:spPr>
          <a:xfrm>
            <a:off x="1600200" y="5372100"/>
            <a:ext cx="1703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20 000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F73A1FA-913D-1B0E-902E-A69F3AB99F3A}"/>
              </a:ext>
            </a:extLst>
          </p:cNvPr>
          <p:cNvSpPr txBox="1"/>
          <p:nvPr/>
        </p:nvSpPr>
        <p:spPr>
          <a:xfrm>
            <a:off x="5031026" y="7788414"/>
            <a:ext cx="836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FF0000"/>
                </a:solidFill>
              </a:rPr>
              <a:t>&gt;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364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1626541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2678099"/>
            <a:ext cx="10896599" cy="2698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عمليات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بمبادلة أو مبادلتين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مسائل باستعمال تقنية الأسئلة الأربعة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1333500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العمليات وحل المسائل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4" r="10444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8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1600200" y="3223519"/>
            <a:ext cx="86106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بمبادلة أو مبادلتين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حالة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حالة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86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4443412"/>
            <a:ext cx="12648813" cy="34432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8053913" y="5295900"/>
            <a:ext cx="4724400" cy="26697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031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بشكل تفاعلي على السبورة الجانبية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3446A83-13C6-A771-0A57-C0B164749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93" y="4443412"/>
            <a:ext cx="12648813" cy="34432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9CF4C-36E5-BE42-1F95-07E0B258B542}"/>
              </a:ext>
            </a:extLst>
          </p:cNvPr>
          <p:cNvSpPr/>
          <p:nvPr/>
        </p:nvSpPr>
        <p:spPr>
          <a:xfrm>
            <a:off x="8053913" y="5295900"/>
            <a:ext cx="4724400" cy="2590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7358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B24A52-EBCE-8D20-D211-2B4D59E71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3977395"/>
            <a:ext cx="12174692" cy="39093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2BAD29-0AF0-274F-C972-FDCE99FFA912}"/>
              </a:ext>
            </a:extLst>
          </p:cNvPr>
          <p:cNvSpPr/>
          <p:nvPr/>
        </p:nvSpPr>
        <p:spPr>
          <a:xfrm>
            <a:off x="919480" y="49658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1356360" y="7127368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923 </a:t>
            </a:r>
            <a:r>
              <a:rPr lang="ar-MA" sz="2800" b="1" dirty="0">
                <a:solidFill>
                  <a:srgbClr val="FF0000"/>
                </a:solidFill>
              </a:rPr>
              <a:t>-</a:t>
            </a:r>
            <a:r>
              <a:rPr lang="fr-FR" sz="2800" b="1" dirty="0">
                <a:solidFill>
                  <a:srgbClr val="FF0000"/>
                </a:solidFill>
              </a:rPr>
              <a:t> 578 = 345</a:t>
            </a:r>
          </a:p>
        </p:txBody>
      </p:sp>
    </p:spTree>
    <p:extLst>
      <p:ext uri="{BB962C8B-B14F-4D97-AF65-F5344CB8AC3E}">
        <p14:creationId xmlns:p14="http://schemas.microsoft.com/office/powerpoint/2010/main" val="34068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1447800" y="1680836"/>
            <a:ext cx="10515600" cy="2532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2156700" y="1485900"/>
            <a:ext cx="9139128" cy="2768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 التصديق على اللبنة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وتعبئة شبكة التتبع</a:t>
            </a:r>
            <a:endParaRPr kumimoji="0" lang="ar-MA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" r="380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6D931694-8365-C244-44CE-590517CB1ED9}"/>
              </a:ext>
            </a:extLst>
          </p:cNvPr>
          <p:cNvSpPr txBox="1"/>
          <p:nvPr/>
        </p:nvSpPr>
        <p:spPr>
          <a:xfrm>
            <a:off x="2701325" y="4256101"/>
            <a:ext cx="81566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 / جماعي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0925-1BCB-BA55-4FC4-588C94736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B69393-B825-5E2F-8EFB-C44B9A19321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AC27CED-9718-93E3-DFC5-F0AC2228548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68A147-DCE1-626E-1553-A55C5A59169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E723820-1103-A1CB-8BAD-53569327D84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479C26-2F57-6B7C-FD2D-03B209E6F10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EC4503-8154-8C10-E728-2D2ADC96859B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5520AC-0A7C-ABB1-5AA3-51F55C8E5D5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خاصة بتمرير الرائز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CC10446-B894-830C-3F22-86D846D2D758}"/>
              </a:ext>
            </a:extLst>
          </p:cNvPr>
          <p:cNvSpPr/>
          <p:nvPr/>
        </p:nvSpPr>
        <p:spPr>
          <a:xfrm>
            <a:off x="1524000" y="2490811"/>
            <a:ext cx="10134600" cy="10524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الجزء الخاص بالأعداد على الأوراق (يستحسن استنساخ أوراق تتضمن سؤال الأعداد بالعدد الكافي للتلاميذ)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AA5DD98-F495-4370-4DE3-10EFA4D2E8AE}"/>
              </a:ext>
            </a:extLst>
          </p:cNvPr>
          <p:cNvSpPr/>
          <p:nvPr/>
        </p:nvSpPr>
        <p:spPr>
          <a:xfrm>
            <a:off x="1524000" y="40767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سؤال العمليات بشكل جماعي على الألواح (يطلب الأستاذ</a:t>
            </a:r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من المتعلمين الذين توفقوا في الإجابة على العمليتين معا وضع ألواحهم، يعتمد الألواح الموضوعة لتسجيل (+) والمرفوعة لتسجيل (-) على شبكة التتبع)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357C096-2461-CE12-F99A-2138FB26C631}"/>
              </a:ext>
            </a:extLst>
          </p:cNvPr>
          <p:cNvSpPr/>
          <p:nvPr/>
        </p:nvSpPr>
        <p:spPr>
          <a:xfrm>
            <a:off x="1524000" y="58293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14402" rtl="1">
              <a:lnSpc>
                <a:spcPts val="3149"/>
              </a:lnSpc>
              <a:defRPr/>
            </a:pPr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تمرير سؤال المسألة بشكل جماعي على الألواح (يطلب الأستاذ من المتعلمين الذين توفقوا في الإجابة على المسألة وضع ألواحهم، يعتمد الألواح الموضوعة لتسجيل (+) والمرفوعة لتسجيل (-) على شبكة التتبع)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D6348C-8587-2354-9732-339DCBBD0960}"/>
              </a:ext>
            </a:extLst>
          </p:cNvPr>
          <p:cNvSpPr/>
          <p:nvPr/>
        </p:nvSpPr>
        <p:spPr>
          <a:xfrm>
            <a:off x="1644653" y="75057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14402" rtl="1">
              <a:lnSpc>
                <a:spcPts val="3149"/>
              </a:lnSpc>
              <a:defRPr/>
            </a:pP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احتساب نسبة التصديق على اللبنة انطلاقا من سؤال العمليات فقط</a:t>
            </a:r>
          </a:p>
        </p:txBody>
      </p:sp>
    </p:spTree>
    <p:extLst>
      <p:ext uri="{BB962C8B-B14F-4D97-AF65-F5344CB8AC3E}">
        <p14:creationId xmlns:p14="http://schemas.microsoft.com/office/powerpoint/2010/main" val="3958725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CA02C-972F-5C03-6E80-2CC47F26D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4FCD6BC-C865-89D9-B77E-8BBB2328A80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37B0B-A5DE-7380-EE06-572036DBA7E2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9A3FC02-E225-5A47-0C7D-D587ADCB5F47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BE35F05-4464-C5F2-087D-BE4A9424CED5}"/>
              </a:ext>
            </a:extLst>
          </p:cNvPr>
          <p:cNvSpPr txBox="1"/>
          <p:nvPr/>
        </p:nvSpPr>
        <p:spPr>
          <a:xfrm>
            <a:off x="1209690" y="891689"/>
            <a:ext cx="11296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يوزع الأستاذ أوراق الإنجاز الفردي الخاص بالأعداد</a:t>
            </a:r>
            <a:b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</a:b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أسماءكم على الأوراق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المطلوب منكم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المتعلم على (+) إذا توفق في 6 إجابات صحيحة على الأقل، ما دون ذلك يحصل على (-)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3E63BBAD-8009-FA4B-0D53-7F0AB147F2B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E2281E-959D-7C8B-60DC-B3F23547537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35222615-DEB2-86EB-8B5F-52BF09F0B42A}"/>
              </a:ext>
            </a:extLst>
          </p:cNvPr>
          <p:cNvSpPr txBox="1"/>
          <p:nvPr/>
        </p:nvSpPr>
        <p:spPr>
          <a:xfrm>
            <a:off x="6096000" y="2643884"/>
            <a:ext cx="8156614" cy="1221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أكمل الخانات الفارغة في الجدول كما في المثال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58DF97-C790-50BF-BAFA-473F113F7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012912"/>
              </p:ext>
            </p:extLst>
          </p:nvPr>
        </p:nvGraphicFramePr>
        <p:xfrm>
          <a:off x="475920" y="4545834"/>
          <a:ext cx="1260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00000">
                  <a:extLst>
                    <a:ext uri="{9D8B030D-6E8A-4147-A177-3AD203B41FA5}">
                      <a16:colId xmlns:a16="http://schemas.microsoft.com/office/drawing/2014/main" val="1724647267"/>
                    </a:ext>
                  </a:extLst>
                </a:gridCol>
                <a:gridCol w="3420000">
                  <a:extLst>
                    <a:ext uri="{9D8B030D-6E8A-4147-A177-3AD203B41FA5}">
                      <a16:colId xmlns:a16="http://schemas.microsoft.com/office/drawing/2014/main" val="3292994462"/>
                    </a:ext>
                  </a:extLst>
                </a:gridCol>
                <a:gridCol w="4980000">
                  <a:extLst>
                    <a:ext uri="{9D8B030D-6E8A-4147-A177-3AD203B41FA5}">
                      <a16:colId xmlns:a16="http://schemas.microsoft.com/office/drawing/2014/main" val="316795129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 rtl="1"/>
                      <a:r>
                        <a:rPr kumimoji="0" lang="fr-FR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3 000 + 200 + 40 + 7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fr-FR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3 247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آلاف ومئتان وسبعة وأربعون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5372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خمس مئة وتسعة وعشرون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817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أربعة وعشرون ألفا وثلاث مئة وستة وسبعون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4552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سبعة آلاف وثمان مئة وخمسة وتسعون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704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أربع مئة وواحد وثمانون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892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517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0B1F-8DB5-1588-A1BE-7D6A10FA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A51BEF-967D-E3BC-DFD4-66C7CD93E36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9844EF-2F8D-1F6C-22D5-DE428866F3CE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81172B7-2B2E-96F2-A8AB-16E9A4449276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D5F814-6BC0-19AF-9895-2F9DF39B7D3C}"/>
              </a:ext>
            </a:extLst>
          </p:cNvPr>
          <p:cNvSpPr txBox="1"/>
          <p:nvPr/>
        </p:nvSpPr>
        <p:spPr>
          <a:xfrm>
            <a:off x="1209690" y="891689"/>
            <a:ext cx="11296617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اكتبوا العمليتين وقوموا بإنجازهما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مرور دقيقتين على الأكثر يطلب الأستاذ من المتعلمين رفع الألواح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الأستاذ من التلاميذ الذين توفقوا في الإجابة بشكل صحيح على العمليتين أن يضعوا ألواحهم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9572DF73-B0A4-706A-A4B9-CBF0CE4504A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BDFA03F-55CB-003E-D33C-C27D45D873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C15117A-93B2-9CA0-DA8B-7D16880661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3833" y="4175613"/>
            <a:ext cx="10708333" cy="480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9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0BA3-6B2C-671E-892B-2DDCD27A5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CF9EA2E-1BAA-C068-809A-22E730DAAC3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305282-F614-6593-2E11-0A4FECE949D1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D07E43-0798-540D-F5F0-B96092E69216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447AECD9-9861-1648-781C-2FB101C099F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52BF2-2F35-BA17-FFB6-AC01D3EEDB8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6822FFB-3339-19DD-5072-62E8697BA333}"/>
              </a:ext>
            </a:extLst>
          </p:cNvPr>
          <p:cNvSpPr txBox="1"/>
          <p:nvPr/>
        </p:nvSpPr>
        <p:spPr>
          <a:xfrm>
            <a:off x="1209690" y="891689"/>
            <a:ext cx="11296617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سأقرأ المسألة (يقرأ الأستاذ المسألة مرتين). أجيبوا عن المسألة بوضع العملية المناسبة وإنجازها.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مرور دقيقتين على الأكثر يطلب الأستاذ من المتعلمين رفع الألواح 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 من التلاميذ الذين توفقوا في الإجابة بشكل صحيح أن يضعوا ألواحهم </a:t>
            </a:r>
            <a:endParaRPr lang="fr-FR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332D990-386D-C631-CBAD-34D32B743BBD}"/>
              </a:ext>
            </a:extLst>
          </p:cNvPr>
          <p:cNvSpPr/>
          <p:nvPr/>
        </p:nvSpPr>
        <p:spPr>
          <a:xfrm>
            <a:off x="457200" y="4119717"/>
            <a:ext cx="12801600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عرف اليوم الأول من الأبواب المفتوحة بمدرستنا الرائدة، زيارة 274 شخصا، وخلال اليوم الثاني زارها 52 زائرا أقل من اليوم الأول. 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الزوار خلال اليوم الثاني؟</a:t>
            </a:r>
          </a:p>
        </p:txBody>
      </p:sp>
    </p:spTree>
    <p:extLst>
      <p:ext uri="{BB962C8B-B14F-4D97-AF65-F5344CB8AC3E}">
        <p14:creationId xmlns:p14="http://schemas.microsoft.com/office/powerpoint/2010/main" val="580399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 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لعبة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لعبة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الفرقعة والتصفيق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64078"/>
              </p:ext>
            </p:extLst>
          </p:nvPr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MA" sz="2025" dirty="0">
              <a:solidFill>
                <a:prstClr val="black"/>
              </a:solidFill>
              <a:latin typeface="MadaniArabic-ExtraLight" panose="000003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26631</TotalTime>
  <Words>1511</Words>
  <Application>Microsoft Office PowerPoint</Application>
  <PresentationFormat>Personnalisé</PresentationFormat>
  <Paragraphs>295</Paragraphs>
  <Slides>38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9" baseType="lpstr">
      <vt:lpstr>Montserrat Medium</vt:lpstr>
      <vt:lpstr>Wingdings</vt:lpstr>
      <vt:lpstr>Microsoft Uighur</vt:lpstr>
      <vt:lpstr>Arial</vt:lpstr>
      <vt:lpstr>Dosis</vt:lpstr>
      <vt:lpstr>Carelia</vt:lpstr>
      <vt:lpstr>Montserrat Light</vt:lpstr>
      <vt:lpstr>Montserrat</vt:lpstr>
      <vt:lpstr>IBM Plex Sans Arabic</vt:lpstr>
      <vt:lpstr>MadaniArabic-ExtraLight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AMINE.BENLHAMRA</cp:lastModifiedBy>
  <cp:revision>216</cp:revision>
  <dcterms:created xsi:type="dcterms:W3CDTF">2006-08-16T00:00:00Z</dcterms:created>
  <dcterms:modified xsi:type="dcterms:W3CDTF">2025-09-20T22:51:25Z</dcterms:modified>
  <dc:identifier>DAFtlvZnwz4</dc:identifier>
</cp:coreProperties>
</file>